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62" r:id="rId9"/>
    <p:sldId id="263" r:id="rId10"/>
    <p:sldId id="271" r:id="rId11"/>
    <p:sldId id="264" r:id="rId12"/>
    <p:sldId id="265" r:id="rId13"/>
    <p:sldId id="266" r:id="rId14"/>
    <p:sldId id="267" r:id="rId15"/>
    <p:sldId id="277" r:id="rId16"/>
    <p:sldId id="268" r:id="rId17"/>
    <p:sldId id="269" r:id="rId18"/>
    <p:sldId id="270" r:id="rId19"/>
    <p:sldId id="272" r:id="rId20"/>
    <p:sldId id="273" r:id="rId21"/>
    <p:sldId id="274" r:id="rId22"/>
    <p:sldId id="276" r:id="rId2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636C2B-D70D-4415-8F6F-3AA42F7379C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264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763FC2-F760-4454-B403-945A69347A8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05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30E828-DDBB-492C-9583-C46AC0912F5C}" type="slidenum">
              <a:rPr lang="en-GB"/>
              <a:pPr/>
              <a:t>1</a:t>
            </a:fld>
            <a:endParaRPr lang="en-GB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91F34A-6CA1-47AD-9BA2-2A46DFA31D8E}" type="slidenum">
              <a:rPr lang="en-GB"/>
              <a:pPr/>
              <a:t>10</a:t>
            </a:fld>
            <a:endParaRPr lang="en-GB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3CAF56-BAD8-4510-A803-CAA1CEA56F26}" type="slidenum">
              <a:rPr lang="en-GB"/>
              <a:pPr/>
              <a:t>11</a:t>
            </a:fld>
            <a:endParaRPr lang="en-GB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7DA83-D0BB-499A-9FFB-009A8C6E6B30}" type="slidenum">
              <a:rPr lang="en-GB"/>
              <a:pPr/>
              <a:t>12</a:t>
            </a:fld>
            <a:endParaRPr lang="en-GB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F88605-BB0C-4421-9344-D3A70833EAEA}" type="slidenum">
              <a:rPr lang="en-GB"/>
              <a:pPr/>
              <a:t>13</a:t>
            </a:fld>
            <a:endParaRPr lang="en-GB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90FFDD-5F39-4004-9BAD-C5DFF791F9AC}" type="slidenum">
              <a:rPr lang="en-GB"/>
              <a:pPr/>
              <a:t>14</a:t>
            </a:fld>
            <a:endParaRPr lang="en-GB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7C5AAD-C85D-4826-9CFE-37E06283E1DA}" type="slidenum">
              <a:rPr lang="en-GB"/>
              <a:pPr/>
              <a:t>15</a:t>
            </a:fld>
            <a:endParaRPr lang="en-GB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DDB724-D182-4E6D-9391-14E9DDCAFE7C}" type="slidenum">
              <a:rPr lang="en-GB"/>
              <a:pPr/>
              <a:t>16</a:t>
            </a:fld>
            <a:endParaRPr lang="en-GB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93243-F03C-45C3-B020-2FE540B7F3A7}" type="slidenum">
              <a:rPr lang="en-GB"/>
              <a:pPr/>
              <a:t>17</a:t>
            </a:fld>
            <a:endParaRPr lang="en-GB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85206C-9641-4F83-A6DA-B11BF0EA4F12}" type="slidenum">
              <a:rPr lang="en-GB"/>
              <a:pPr/>
              <a:t>18</a:t>
            </a:fld>
            <a:endParaRPr lang="en-GB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B25AF-01B3-425B-902B-912E6A1C7A25}" type="slidenum">
              <a:rPr lang="en-GB"/>
              <a:pPr/>
              <a:t>19</a:t>
            </a:fld>
            <a:endParaRPr lang="en-GB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B61466-BC0A-42E3-9465-A21D1EF59F14}" type="slidenum">
              <a:rPr lang="en-GB"/>
              <a:pPr/>
              <a:t>2</a:t>
            </a:fld>
            <a:endParaRPr lang="en-GB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058124-8FF6-4ABC-BB41-CD811BB9A62B}" type="slidenum">
              <a:rPr lang="en-GB"/>
              <a:pPr/>
              <a:t>20</a:t>
            </a:fld>
            <a:endParaRPr lang="en-GB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EFF47B-C4FC-4E87-9F68-652CD166AF78}" type="slidenum">
              <a:rPr lang="en-GB"/>
              <a:pPr/>
              <a:t>21</a:t>
            </a:fld>
            <a:endParaRPr lang="en-GB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AA9414-3D6B-422D-96DD-FF434A776958}" type="slidenum">
              <a:rPr lang="en-GB"/>
              <a:pPr/>
              <a:t>22</a:t>
            </a:fld>
            <a:endParaRPr lang="en-GB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30F0F7-5BC7-4B81-98C3-197223ADD2D1}" type="slidenum">
              <a:rPr lang="en-GB"/>
              <a:pPr/>
              <a:t>3</a:t>
            </a:fld>
            <a:endParaRPr lang="en-GB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264704-8672-4D31-BD41-4988693E789A}" type="slidenum">
              <a:rPr lang="en-GB"/>
              <a:pPr/>
              <a:t>4</a:t>
            </a:fld>
            <a:endParaRPr lang="en-GB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079EC9-F679-4E5A-BAF9-D3C5520FDBA2}" type="slidenum">
              <a:rPr lang="en-GB"/>
              <a:pPr/>
              <a:t>5</a:t>
            </a:fld>
            <a:endParaRPr lang="en-GB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FB502F-95E1-4266-B51A-335658227BEB}" type="slidenum">
              <a:rPr lang="en-GB"/>
              <a:pPr/>
              <a:t>6</a:t>
            </a:fld>
            <a:endParaRPr lang="en-GB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75CB6B-2138-48B6-9B19-CD06BFF11B09}" type="slidenum">
              <a:rPr lang="en-GB"/>
              <a:pPr/>
              <a:t>7</a:t>
            </a:fld>
            <a:endParaRPr lang="en-GB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E376AB-60BA-4282-82FC-D3629DB2AE6F}" type="slidenum">
              <a:rPr lang="en-GB"/>
              <a:pPr/>
              <a:t>8</a:t>
            </a:fld>
            <a:endParaRPr lang="en-GB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B033CC-859D-4B20-909D-19CBDAB47857}" type="slidenum">
              <a:rPr lang="en-GB"/>
              <a:pPr/>
              <a:t>9</a:t>
            </a:fld>
            <a:endParaRPr lang="en-GB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2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12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3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13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5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515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6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6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6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6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6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6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6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6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7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7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7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7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517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7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7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7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7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7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8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518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518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8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8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8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518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518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18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19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462600D-5D36-4EB3-9A93-FB738E0734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80704-2DF9-4428-921A-3EAAA8D37C9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880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D3F91-C871-46F3-8351-FCA0D5324B4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7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34B67-FF92-4392-A81C-0BA04C621D1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61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82268-78DC-4E9F-BC36-B5B0F8BFFC1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843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64703-4EBD-4C1F-B2AB-F830603E91F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10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D50AA-5569-4E77-9BD3-5C2E62639F9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56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CA5AA-A56D-4706-A95C-FE51AEB7401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158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225FD-13C9-4597-9335-CD0E4DC1F0A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82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6EA37-8927-43E0-BAF1-0C4CBFC7C50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852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18544-E64A-4EDF-82A8-6D0DDEA15CA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561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0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10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11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11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13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13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15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15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415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15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6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6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6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416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416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416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001D681-A6A3-41FB-A673-FB56BED6F039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92275"/>
            <a:ext cx="7772400" cy="1592263"/>
          </a:xfrm>
        </p:spPr>
        <p:txBody>
          <a:bodyPr/>
          <a:lstStyle/>
          <a:p>
            <a:r>
              <a:rPr lang="en-GB" sz="4800">
                <a:solidFill>
                  <a:schemeClr val="hlink"/>
                </a:solidFill>
              </a:rPr>
              <a:t/>
            </a:r>
            <a:br>
              <a:rPr lang="en-GB" sz="4800">
                <a:solidFill>
                  <a:schemeClr val="hlink"/>
                </a:solidFill>
              </a:rPr>
            </a:br>
            <a:r>
              <a:rPr lang="en-GB" sz="3600">
                <a:solidFill>
                  <a:schemeClr val="hlink"/>
                </a:solidFill>
              </a:rPr>
              <a:t>From… the Hospitals </a:t>
            </a:r>
            <a:br>
              <a:rPr lang="en-GB" sz="3600">
                <a:solidFill>
                  <a:schemeClr val="hlink"/>
                </a:solidFill>
              </a:rPr>
            </a:br>
            <a:r>
              <a:rPr lang="en-GB" sz="3600">
                <a:solidFill>
                  <a:schemeClr val="hlink"/>
                </a:solidFill>
              </a:rPr>
              <a:t>social dialogue committee… </a:t>
            </a:r>
            <a:br>
              <a:rPr lang="en-GB" sz="3600">
                <a:solidFill>
                  <a:schemeClr val="hlink"/>
                </a:solidFill>
              </a:rPr>
            </a:br>
            <a:r>
              <a:rPr lang="en-GB" sz="3600">
                <a:solidFill>
                  <a:schemeClr val="hlink"/>
                </a:solidFill>
              </a:rPr>
              <a:t>to the “sharp injuries” </a:t>
            </a:r>
            <a:br>
              <a:rPr lang="en-GB" sz="3600">
                <a:solidFill>
                  <a:schemeClr val="hlink"/>
                </a:solidFill>
              </a:rPr>
            </a:br>
            <a:r>
              <a:rPr lang="en-GB" sz="3600">
                <a:solidFill>
                  <a:schemeClr val="hlink"/>
                </a:solidFill>
              </a:rPr>
              <a:t>EU Directive COM(2009)577</a:t>
            </a:r>
            <a:br>
              <a:rPr lang="en-GB" sz="3600">
                <a:solidFill>
                  <a:schemeClr val="hlink"/>
                </a:solidFill>
              </a:rPr>
            </a:br>
            <a:endParaRPr lang="en-GB" sz="3200" i="1">
              <a:solidFill>
                <a:schemeClr val="hlink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68638"/>
            <a:ext cx="6400800" cy="1223962"/>
          </a:xfrm>
        </p:spPr>
        <p:txBody>
          <a:bodyPr/>
          <a:lstStyle/>
          <a:p>
            <a:r>
              <a:rPr lang="en-GB" sz="2000" b="1"/>
              <a:t>Council Directive implementing the Framework Agreement on prevention from sharp injuries in the hospital and healthcare sector</a:t>
            </a:r>
            <a:endParaRPr lang="en-GB" sz="4000"/>
          </a:p>
        </p:txBody>
      </p:sp>
      <p:pic>
        <p:nvPicPr>
          <p:cNvPr id="2055" name="Picture 7" descr="hospita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149725"/>
            <a:ext cx="4105275" cy="251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hlink"/>
                </a:solidFill>
              </a:rPr>
              <a:t>Technical seminar</a:t>
            </a:r>
            <a:r>
              <a:rPr lang="en-GB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Showed that needlesticks were one of the causes of injuries amongst others (scalpels, catheters, technical devices, …)</a:t>
            </a:r>
          </a:p>
        </p:txBody>
      </p:sp>
      <p:pic>
        <p:nvPicPr>
          <p:cNvPr id="21509" name="Picture 5" descr="Hoi_An_Hospita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3429000"/>
            <a:ext cx="3819525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hlink"/>
                </a:solidFill>
              </a:rPr>
              <a:t>Impact assessment….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….of the Commission draft legislative proposal was rather in favours to adopting  tools or common agreement on the issue than to revising the Directive 2000/54/EC on the protection of workers from risks related to exposure to biological agents at work ….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chemeClr val="hlink"/>
                </a:solidFill>
              </a:rPr>
              <a:t>Added value of the negotiation process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pPr>
              <a:buFont typeface="Wingdings" pitchFamily="2" charset="2"/>
              <a:buNone/>
            </a:pPr>
            <a:r>
              <a:rPr lang="en-GB"/>
              <a:t>   EPSU and HOSPEEM informed the Commission of their intention to negotiate a framework agreement on all the causes of injuries in hospitals and healthcare sector (including needlesticks) in November 2008</a:t>
            </a:r>
          </a:p>
        </p:txBody>
      </p:sp>
      <p:pic>
        <p:nvPicPr>
          <p:cNvPr id="15367" name="Picture 7" descr="arton637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868863"/>
            <a:ext cx="2592387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chemeClr val="hlink"/>
                </a:solidFill>
              </a:rPr>
              <a:t/>
            </a:r>
            <a:br>
              <a:rPr lang="en-GB" sz="4000">
                <a:solidFill>
                  <a:schemeClr val="hlink"/>
                </a:solidFill>
              </a:rPr>
            </a:br>
            <a:r>
              <a:rPr lang="en-GB" sz="4000">
                <a:solidFill>
                  <a:schemeClr val="hlink"/>
                </a:solidFill>
              </a:rPr>
              <a:t>The Commission has suspended its draft proposal</a:t>
            </a:r>
            <a:br>
              <a:rPr lang="en-GB" sz="4000">
                <a:solidFill>
                  <a:schemeClr val="hlink"/>
                </a:solidFill>
              </a:rPr>
            </a:br>
            <a:endParaRPr lang="en-GB" sz="4000">
              <a:solidFill>
                <a:schemeClr val="hlink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r>
              <a:rPr lang="en-GB"/>
              <a:t>In January 2009 Commissioner Spidla received EU social partners informing them that they were given 9 months for achieving complete and ambitious agreement otherwise the Commission should resume its proposal </a:t>
            </a:r>
          </a:p>
          <a:p>
            <a:endParaRPr lang="en-GB"/>
          </a:p>
        </p:txBody>
      </p:sp>
      <p:pic>
        <p:nvPicPr>
          <p:cNvPr id="16389" name="Picture 5" descr="hopitaux_urge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457700"/>
            <a:ext cx="2381250" cy="199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chemeClr val="hlink"/>
                </a:solidFill>
              </a:rPr>
              <a:t>Information to the EU Parliament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 sz="1000"/>
          </a:p>
          <a:p>
            <a:r>
              <a:rPr lang="en-GB"/>
              <a:t>On 26 January 2009, prior to entering negotiations, EPSU and HOSPEEM were heard by the EMPL committee of the EU Parliament, which was waiting for a EU regulation on the issue for 5 years… </a:t>
            </a:r>
          </a:p>
        </p:txBody>
      </p:sp>
      <p:pic>
        <p:nvPicPr>
          <p:cNvPr id="17412" name="Picture 4" descr="arton458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2764">
            <a:off x="7740650" y="1196975"/>
            <a:ext cx="1168400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hlink"/>
                </a:solidFill>
              </a:rPr>
              <a:t>The negotiation process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8 meetings</a:t>
            </a:r>
          </a:p>
          <a:p>
            <a:pPr>
              <a:lnSpc>
                <a:spcPct val="90000"/>
              </a:lnSpc>
            </a:pPr>
            <a:r>
              <a:rPr lang="en-GB"/>
              <a:t>The role of the Commission is sensitive: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/>
              <a:t>   It has to respect the full autonomy of  the negotiators while giving legal advices in view to achieve juridical consistency with exiting EU law </a:t>
            </a:r>
            <a:r>
              <a:rPr lang="en-GB" i="1"/>
              <a:t>(in terms of wording)</a:t>
            </a:r>
          </a:p>
          <a:p>
            <a:pPr>
              <a:lnSpc>
                <a:spcPct val="90000"/>
              </a:lnSpc>
            </a:pPr>
            <a:r>
              <a:rPr lang="en-GB"/>
              <a:t>Service juridique and/or jurist linguists should be associated to the process with the agreement of SP’s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chemeClr val="hlink"/>
                </a:solidFill>
              </a:rPr>
              <a:t>The framework agreement on sharp injuries</a:t>
            </a:r>
            <a:r>
              <a:rPr lang="en-GB" sz="400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Was achieved by EU social partners with the assistance of F1 and F4 in 6 months (Jan/June)</a:t>
            </a:r>
          </a:p>
          <a:p>
            <a:pPr>
              <a:lnSpc>
                <a:spcPct val="90000"/>
              </a:lnSpc>
            </a:pPr>
            <a:r>
              <a:rPr lang="en-GB" sz="2800"/>
              <a:t>Is complete, technical and ambitious </a:t>
            </a:r>
          </a:p>
          <a:p>
            <a:pPr>
              <a:lnSpc>
                <a:spcPct val="90000"/>
              </a:lnSpc>
            </a:pPr>
            <a:r>
              <a:rPr lang="en-GB" sz="2800"/>
              <a:t>Addresses the topics of :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Risk assessment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Prevention 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Protection 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Information, awareness-raising and training of workers 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Reporting and follow-up of hazards</a:t>
            </a:r>
          </a:p>
          <a:p>
            <a:pPr>
              <a:lnSpc>
                <a:spcPct val="90000"/>
              </a:lnSpc>
            </a:pPr>
            <a:endParaRPr lang="en-GB" sz="2800"/>
          </a:p>
        </p:txBody>
      </p:sp>
      <p:pic>
        <p:nvPicPr>
          <p:cNvPr id="18437" name="Picture 5" descr="hospitals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3044825"/>
            <a:ext cx="2376488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chemeClr val="hlink"/>
                </a:solidFill>
              </a:rPr>
              <a:t>Signature - Press conference </a:t>
            </a:r>
            <a:br>
              <a:rPr lang="en-GB" sz="4000">
                <a:solidFill>
                  <a:schemeClr val="hlink"/>
                </a:solidFill>
              </a:rPr>
            </a:br>
            <a:endParaRPr lang="en-GB" sz="4000">
              <a:solidFill>
                <a:schemeClr val="hlink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91513" cy="52562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2800"/>
              <a:t>On 17 July 2009, in presence of Commissioner Spidla and Journalists within the framework of a</a:t>
            </a:r>
          </a:p>
          <a:p>
            <a:pPr>
              <a:buFont typeface="Wingdings" pitchFamily="2" charset="2"/>
              <a:buNone/>
            </a:pPr>
            <a:endParaRPr lang="en-GB" sz="280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en-GB" sz="280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en-GB" sz="280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en-GB" sz="280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en-GB" sz="2800"/>
          </a:p>
          <a:p>
            <a:pPr>
              <a:buFont typeface="Wingdings" pitchFamily="2" charset="2"/>
              <a:buNone/>
            </a:pPr>
            <a:r>
              <a:rPr lang="en-GB" sz="2800"/>
              <a:t>…Followed by a joint request for implementing the Agreement via an EU directive </a:t>
            </a:r>
          </a:p>
        </p:txBody>
      </p:sp>
      <p:pic>
        <p:nvPicPr>
          <p:cNvPr id="19463" name="Picture 7" descr="Press conference for signing of medical sharps agreement tod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420938"/>
            <a:ext cx="3887787" cy="216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hlink"/>
                </a:solidFill>
              </a:rPr>
              <a:t>The draft proposal Directive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In September 2009, F1 and F4 (under the opinion of F2 and Service juridique) drafted the </a:t>
            </a:r>
          </a:p>
          <a:p>
            <a:pPr lvl="1"/>
            <a:r>
              <a:rPr lang="en-GB" sz="2400" i="1"/>
              <a:t>Proposal Council Directive implementing the Framework Agreement on prevention from sharp injuries in the hospital and healthcare sector concluded by HOSPEEM and EPSU,</a:t>
            </a:r>
          </a:p>
          <a:p>
            <a:pPr lvl="1">
              <a:buFont typeface="Wingdings" pitchFamily="2" charset="2"/>
              <a:buNone/>
            </a:pPr>
            <a:endParaRPr lang="en-GB" sz="900" i="1"/>
          </a:p>
          <a:p>
            <a:r>
              <a:rPr lang="en-GB" sz="2800" i="1" u="sng"/>
              <a:t>Adopted</a:t>
            </a:r>
            <a:r>
              <a:rPr lang="en-GB" sz="2800" i="1"/>
              <a:t> by the College on 26 October 2009, just before the “affaires courantes” period due to the expiration of Commission Barroso I ( 1st November 2009)  </a:t>
            </a:r>
          </a:p>
          <a:p>
            <a:pPr>
              <a:buFont typeface="Wingdings" pitchFamily="2" charset="2"/>
              <a:buNone/>
            </a:pP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hlink"/>
                </a:solidFill>
              </a:rPr>
              <a:t>The proposal Directive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Ist Examination under the Swedish Presidency by the </a:t>
            </a:r>
            <a:r>
              <a:rPr lang="en-GB" sz="2400" u="sng"/>
              <a:t>Working Party on Social Questions</a:t>
            </a:r>
            <a:r>
              <a:rPr lang="en-GB" sz="2400"/>
              <a:t> of the Council of the European Union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800"/>
          </a:p>
          <a:p>
            <a:pPr>
              <a:lnSpc>
                <a:spcPct val="90000"/>
              </a:lnSpc>
            </a:pPr>
            <a:r>
              <a:rPr lang="en-GB" sz="2400"/>
              <a:t>Under the Spanish Presidency, the Commission was questioned on the following issues: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Scope of the agreement, purpose, definitions, technical provisions (recapping), representativeness of the EU social partners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GB" sz="800"/>
          </a:p>
          <a:p>
            <a:pPr>
              <a:lnSpc>
                <a:spcPct val="90000"/>
              </a:lnSpc>
            </a:pPr>
            <a:r>
              <a:rPr lang="en-GB" sz="2400"/>
              <a:t>As regards the highly technical nature of certain questions, the Commission suggested that the WPSQ should invite the EU social partners who negotiated the agreement </a:t>
            </a:r>
          </a:p>
          <a:p>
            <a:pPr>
              <a:lnSpc>
                <a:spcPct val="90000"/>
              </a:lnSpc>
            </a:pPr>
            <a:endParaRPr lang="en-GB" sz="2400"/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9965">
            <a:off x="7596188" y="850900"/>
            <a:ext cx="1296987" cy="7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chemeClr val="hlink"/>
                </a:solidFill>
              </a:rPr>
              <a:t>The hospitals and healthcare sector </a:t>
            </a:r>
            <a:endParaRPr lang="en-GB" sz="4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Challenges</a:t>
            </a:r>
          </a:p>
          <a:p>
            <a:pPr>
              <a:buFont typeface="Wingdings" pitchFamily="2" charset="2"/>
              <a:buNone/>
            </a:pPr>
            <a:endParaRPr lang="en-GB" sz="900"/>
          </a:p>
          <a:p>
            <a:pPr lvl="1"/>
            <a:r>
              <a:rPr lang="en-GB"/>
              <a:t>5 millions workers in Europe </a:t>
            </a:r>
            <a:endParaRPr lang="en-GB" sz="900"/>
          </a:p>
          <a:p>
            <a:pPr lvl="1"/>
            <a:r>
              <a:rPr lang="en-GB"/>
              <a:t>Mobility of patients/Mobility of workers </a:t>
            </a:r>
          </a:p>
          <a:p>
            <a:pPr lvl="1"/>
            <a:r>
              <a:rPr lang="en-GB"/>
              <a:t>Safety of patients/Safety of workers</a:t>
            </a:r>
          </a:p>
          <a:p>
            <a:pPr lvl="1"/>
            <a:r>
              <a:rPr lang="en-GB"/>
              <a:t>Attractiveness/ Image </a:t>
            </a:r>
          </a:p>
          <a:p>
            <a:pPr lvl="1"/>
            <a:r>
              <a:rPr lang="en-GB"/>
              <a:t>New technologies </a:t>
            </a:r>
          </a:p>
          <a:p>
            <a:pPr lvl="1"/>
            <a:r>
              <a:rPr lang="en-GB"/>
              <a:t>Demographic trends</a:t>
            </a:r>
          </a:p>
        </p:txBody>
      </p:sp>
      <p:sp>
        <p:nvSpPr>
          <p:cNvPr id="7173" name="AutoShape 5" descr="arton3915"/>
          <p:cNvSpPr>
            <a:spLocks noChangeAspect="1" noChangeArrowheads="1"/>
          </p:cNvSpPr>
          <p:nvPr/>
        </p:nvSpPr>
        <p:spPr bwMode="auto">
          <a:xfrm>
            <a:off x="6831013" y="53895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7179" name="Picture 11" descr="hopital-liste-noi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860800"/>
            <a:ext cx="2667000" cy="263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hlink"/>
                </a:solidFill>
              </a:rPr>
              <a:t>The proposal Directive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On 25 January 2010, EPSU and HOSPEEM Secretaries general, with their technical advisers (doctors and dentists), were heard and called for drafting </a:t>
            </a:r>
            <a:r>
              <a:rPr lang="en-GB" sz="2800">
                <a:solidFill>
                  <a:schemeClr val="hlink"/>
                </a:solidFill>
              </a:rPr>
              <a:t>common clarifications</a:t>
            </a:r>
            <a:r>
              <a:rPr lang="en-GB" sz="2800"/>
              <a:t> to be annexed to the minutes of the Council </a:t>
            </a:r>
          </a:p>
          <a:p>
            <a:pPr>
              <a:lnSpc>
                <a:spcPct val="80000"/>
              </a:lnSpc>
            </a:pPr>
            <a:endParaRPr lang="en-GB" sz="2800"/>
          </a:p>
          <a:p>
            <a:pPr>
              <a:lnSpc>
                <a:spcPct val="80000"/>
              </a:lnSpc>
            </a:pPr>
            <a:r>
              <a:rPr lang="en-GB" sz="2800"/>
              <a:t>This common document was established on 4 February 2010 </a:t>
            </a:r>
          </a:p>
          <a:p>
            <a:pPr>
              <a:lnSpc>
                <a:spcPct val="80000"/>
              </a:lnSpc>
            </a:pPr>
            <a:endParaRPr lang="en-GB" sz="2800"/>
          </a:p>
          <a:p>
            <a:pPr>
              <a:lnSpc>
                <a:spcPct val="80000"/>
              </a:lnSpc>
            </a:pPr>
            <a:r>
              <a:rPr lang="en-GB" sz="2800"/>
              <a:t>In the meantime, the EU parliament adopted a </a:t>
            </a:r>
            <a:r>
              <a:rPr lang="en-GB" sz="2800">
                <a:solidFill>
                  <a:schemeClr val="hlink"/>
                </a:solidFill>
              </a:rPr>
              <a:t>Resolution supporting</a:t>
            </a:r>
            <a:r>
              <a:rPr lang="en-GB" sz="2800"/>
              <a:t> the adoption by the council of the Directive</a:t>
            </a:r>
          </a:p>
        </p:txBody>
      </p:sp>
      <p:pic>
        <p:nvPicPr>
          <p:cNvPr id="41989" name="Picture 5" descr="arton458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1958">
            <a:off x="7667625" y="5516563"/>
            <a:ext cx="1206500" cy="78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9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9965">
            <a:off x="7812088" y="2924175"/>
            <a:ext cx="1154112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hlink"/>
                </a:solidFill>
              </a:rPr>
              <a:t>The EU Directive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On 8 march 2010, </a:t>
            </a:r>
            <a:r>
              <a:rPr lang="en-GB">
                <a:effectLst/>
              </a:rPr>
              <a:t>at a meeting of the Council in charge of Employment, Social Policy, Health and Consumer Affairs, the Council adopted the principle of the Directive</a:t>
            </a:r>
          </a:p>
          <a:p>
            <a:r>
              <a:rPr lang="en-GB">
                <a:effectLst/>
              </a:rPr>
              <a:t>The Directive will protect around 5 millions workers in the hospitals and healthcare sector in Europe </a:t>
            </a:r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9965">
            <a:off x="7524750" y="908050"/>
            <a:ext cx="1296988" cy="7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hlink"/>
                </a:solidFill>
              </a:rPr>
              <a:t>Conclusions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EU social partners</a:t>
            </a:r>
          </a:p>
          <a:p>
            <a:pPr lvl="1"/>
            <a:r>
              <a:rPr lang="en-GB"/>
              <a:t>Have showed their expertise </a:t>
            </a:r>
          </a:p>
          <a:p>
            <a:pPr lvl="1"/>
            <a:r>
              <a:rPr lang="en-GB"/>
              <a:t>Are “co-legislators” in social matters</a:t>
            </a:r>
          </a:p>
          <a:p>
            <a:pPr lvl="1"/>
            <a:r>
              <a:rPr lang="en-GB"/>
              <a:t>Have widened the scope of the envisaged regulation</a:t>
            </a:r>
          </a:p>
          <a:p>
            <a:pPr lvl="1"/>
            <a:r>
              <a:rPr lang="en-GB"/>
              <a:t>Are fully recognised by the Council who decided to annex their common clarifications to its minutes in order to facilitate the directive implementation in the Member States  </a:t>
            </a:r>
          </a:p>
        </p:txBody>
      </p:sp>
      <p:sp>
        <p:nvSpPr>
          <p:cNvPr id="45061" name="AutoShape 5" descr="hopital_HEwF3_19248"/>
          <p:cNvSpPr>
            <a:spLocks noChangeAspect="1" noChangeArrowheads="1"/>
          </p:cNvSpPr>
          <p:nvPr/>
        </p:nvSpPr>
        <p:spPr bwMode="auto">
          <a:xfrm>
            <a:off x="6873875" y="1666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45063" name="Picture 7" descr="hopital_HEwF3_192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908050"/>
            <a:ext cx="2519362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hlink"/>
                </a:solidFill>
              </a:rPr>
              <a:t>The EU social partners </a:t>
            </a: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r>
              <a:rPr lang="en-GB"/>
              <a:t>Employers’ side (cooperation agreement)</a:t>
            </a:r>
          </a:p>
          <a:p>
            <a:pPr lvl="1"/>
            <a:r>
              <a:rPr lang="en-GB">
                <a:solidFill>
                  <a:schemeClr val="hlink"/>
                </a:solidFill>
              </a:rPr>
              <a:t>HOSPEEM </a:t>
            </a:r>
            <a:r>
              <a:rPr lang="en-GB"/>
              <a:t>common employers platform issued from CEEP who is a cross- industry EU social partner for public enterprises</a:t>
            </a:r>
            <a:endParaRPr lang="en-GB">
              <a:solidFill>
                <a:schemeClr val="hlink"/>
              </a:solidFill>
            </a:endParaRPr>
          </a:p>
          <a:p>
            <a:pPr lvl="1"/>
            <a:r>
              <a:rPr lang="en-GB">
                <a:solidFill>
                  <a:schemeClr val="hlink"/>
                </a:solidFill>
              </a:rPr>
              <a:t>HOPE</a:t>
            </a:r>
            <a:r>
              <a:rPr lang="en-GB"/>
              <a:t> who represents the private dimension of the sector </a:t>
            </a:r>
          </a:p>
          <a:p>
            <a:pPr lvl="1">
              <a:buFont typeface="Wingdings" pitchFamily="2" charset="2"/>
              <a:buNone/>
            </a:pPr>
            <a:endParaRPr lang="en-GB" sz="900"/>
          </a:p>
          <a:p>
            <a:r>
              <a:rPr lang="en-GB"/>
              <a:t>Employees’ side </a:t>
            </a:r>
          </a:p>
          <a:p>
            <a:pPr lvl="1"/>
            <a:r>
              <a:rPr lang="en-GB">
                <a:solidFill>
                  <a:schemeClr val="hlink"/>
                </a:solidFill>
              </a:rPr>
              <a:t>EPSU</a:t>
            </a:r>
            <a:r>
              <a:rPr lang="en-GB"/>
              <a:t> </a:t>
            </a:r>
          </a:p>
        </p:txBody>
      </p:sp>
      <p:pic>
        <p:nvPicPr>
          <p:cNvPr id="8201" name="Picture 9" descr="H1N1: mise au point d'un test de diagnostic en Suis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292600"/>
            <a:ext cx="3384550" cy="216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hlink"/>
                </a:solidFill>
              </a:rPr>
              <a:t>First results of the SDC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SDC was launched in December 2006. </a:t>
            </a:r>
          </a:p>
          <a:p>
            <a:pPr>
              <a:lnSpc>
                <a:spcPct val="90000"/>
              </a:lnSpc>
            </a:pPr>
            <a:r>
              <a:rPr lang="en-GB"/>
              <a:t>In parallel, Dublin foundation was requested by F1 to conduct a representativeness study in the sector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in December 2007, adoption of a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i="1"/>
              <a:t>   “Code of conduct and follow up on Ethical Cross-Border Recruitment and Retention in the Hospital Sector”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hlink"/>
                </a:solidFill>
              </a:rPr>
              <a:t>EU Parliament’s concerns (I)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On several occasions the European Parliament has expressed concern at the life-threatening risks to healthcare workers from contaminated sharp instruments, since the existing legislation, in practical terms, does not address the risk arising specifically from work with </a:t>
            </a:r>
            <a:r>
              <a:rPr lang="en-GB" sz="2800" b="1"/>
              <a:t>needles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9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8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800"/>
          </a:p>
          <a:p>
            <a:pPr>
              <a:lnSpc>
                <a:spcPct val="80000"/>
              </a:lnSpc>
            </a:pPr>
            <a:endParaRPr lang="en-GB" sz="2800" i="1"/>
          </a:p>
          <a:p>
            <a:pPr>
              <a:lnSpc>
                <a:spcPct val="80000"/>
              </a:lnSpc>
            </a:pPr>
            <a:r>
              <a:rPr lang="en-GB" sz="2800" i="1"/>
              <a:t>Under the Lobbying  from the pharmaceutical industries wishing to spread safe needle sticks ?</a:t>
            </a:r>
            <a:r>
              <a:rPr lang="en-GB" sz="2800"/>
              <a:t> </a:t>
            </a:r>
          </a:p>
          <a:p>
            <a:pPr>
              <a:lnSpc>
                <a:spcPct val="80000"/>
              </a:lnSpc>
            </a:pPr>
            <a:endParaRPr lang="en-GB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800"/>
              <a:t/>
            </a:r>
            <a:br>
              <a:rPr lang="en-GB" sz="2800"/>
            </a:br>
            <a:endParaRPr lang="en-GB" sz="2800"/>
          </a:p>
        </p:txBody>
      </p:sp>
      <p:pic>
        <p:nvPicPr>
          <p:cNvPr id="10247" name="Picture 7" descr="syrin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644900"/>
            <a:ext cx="1944687" cy="129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hlink"/>
                </a:solidFill>
              </a:rPr>
              <a:t>EU Parliament’s concerns (II)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 b="1"/>
              <a:t>Resolution</a:t>
            </a:r>
            <a:r>
              <a:rPr lang="en-GB" sz="2400"/>
              <a:t> of 24 February 2005 on promoting health and safety at the workplace, Parliament called for a revision of Directive 2000/54/EC on </a:t>
            </a:r>
            <a:r>
              <a:rPr lang="en-GB" sz="2400" i="1"/>
              <a:t>the protection of workers from risks related to exposure to biological agents at work </a:t>
            </a:r>
            <a:r>
              <a:rPr lang="en-GB" sz="2400"/>
              <a:t>to address specifically the risk arising from work with needles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400"/>
          </a:p>
          <a:p>
            <a:pPr>
              <a:lnSpc>
                <a:spcPct val="90000"/>
              </a:lnSpc>
            </a:pPr>
            <a:r>
              <a:rPr lang="en-GB" sz="2400"/>
              <a:t>On 6 July 2006, Parliament adopted a </a:t>
            </a:r>
            <a:r>
              <a:rPr lang="en-GB" sz="2400" b="1"/>
              <a:t>Resolution</a:t>
            </a:r>
            <a:r>
              <a:rPr lang="en-GB" sz="2400"/>
              <a:t> on protecting European healthcare workers from blood-borne infections due to needle-stick injuries </a:t>
            </a:r>
            <a:r>
              <a:rPr lang="en-GB" sz="2400" b="1"/>
              <a:t>requesting the Commission to submit a legislative proposal </a:t>
            </a:r>
            <a:r>
              <a:rPr lang="en-GB" sz="2400"/>
              <a:t>on the basis of Articles 137 and 251 of the EC Treaty for a directive amending Directive 2000/54/EC.</a:t>
            </a:r>
          </a:p>
          <a:p>
            <a:pPr>
              <a:lnSpc>
                <a:spcPct val="90000"/>
              </a:lnSpc>
            </a:pPr>
            <a:endParaRPr lang="en-GB" sz="2400"/>
          </a:p>
        </p:txBody>
      </p:sp>
      <p:pic>
        <p:nvPicPr>
          <p:cNvPr id="11269" name="Picture 5" descr="arton458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2764">
            <a:off x="8101013" y="1125538"/>
            <a:ext cx="89535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670800" cy="801688"/>
          </a:xfrm>
        </p:spPr>
        <p:txBody>
          <a:bodyPr/>
          <a:lstStyle/>
          <a:p>
            <a:pPr defTabSz="762000"/>
            <a:r>
              <a:rPr lang="fr-BE" sz="3600">
                <a:solidFill>
                  <a:schemeClr val="folHlink"/>
                </a:solidFill>
              </a:rPr>
              <a:t>Art. 154 &amp; 155 TFUE</a:t>
            </a:r>
            <a:endParaRPr lang="en-GB" sz="3600">
              <a:solidFill>
                <a:schemeClr val="folHlink"/>
              </a:solidFill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635375" y="1557338"/>
            <a:ext cx="1804988" cy="2557462"/>
          </a:xfrm>
          <a:prstGeom prst="rect">
            <a:avLst/>
          </a:prstGeom>
          <a:solidFill>
            <a:srgbClr val="00CC99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CC99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defTabSz="762000" eaLnBrk="0" hangingPunct="0"/>
            <a:endParaRPr lang="en-US" sz="1400" b="1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762000" y="3581400"/>
            <a:ext cx="1295400" cy="1828800"/>
          </a:xfrm>
          <a:prstGeom prst="rect">
            <a:avLst/>
          </a:prstGeom>
          <a:solidFill>
            <a:srgbClr val="00CCFF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CC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2000"/>
              <a:t>Legislative</a:t>
            </a:r>
          </a:p>
          <a:p>
            <a:pPr algn="ctr" eaLnBrk="0" hangingPunct="0"/>
            <a:r>
              <a:rPr lang="en-US" sz="2000"/>
              <a:t>process</a:t>
            </a:r>
            <a:endParaRPr lang="en-US" sz="2400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187450" y="1052513"/>
            <a:ext cx="1481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2400" b="1" i="1"/>
              <a:t>Council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3348038" y="1066800"/>
            <a:ext cx="223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sz="2400" b="1" i="1"/>
              <a:t>Commission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5651500" y="1052513"/>
            <a:ext cx="2676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0" hangingPunct="0">
              <a:spcBef>
                <a:spcPct val="50000"/>
              </a:spcBef>
            </a:pPr>
            <a:r>
              <a:rPr lang="en-US" sz="2400" b="1" i="1"/>
              <a:t>Social Partners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5651500" y="3789363"/>
            <a:ext cx="1238250" cy="1152525"/>
          </a:xfrm>
          <a:prstGeom prst="rect">
            <a:avLst/>
          </a:prstGeom>
          <a:solidFill>
            <a:srgbClr val="0099FF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99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1400"/>
              <a:t>Agreement </a:t>
            </a:r>
          </a:p>
          <a:p>
            <a:pPr algn="ctr" eaLnBrk="0" hangingPunct="0"/>
            <a:r>
              <a:rPr lang="en-US" sz="1400"/>
              <a:t>implemented </a:t>
            </a:r>
          </a:p>
          <a:p>
            <a:pPr algn="ctr" eaLnBrk="0" hangingPunct="0"/>
            <a:r>
              <a:rPr lang="en-US" sz="1400"/>
              <a:t>by a Decision</a:t>
            </a:r>
            <a:endParaRPr lang="en-US" sz="2400"/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6858000" y="4953000"/>
            <a:ext cx="20018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endParaRPr lang="en-US" sz="1400" b="1"/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687388" y="5948363"/>
            <a:ext cx="2817812" cy="307975"/>
          </a:xfrm>
          <a:prstGeom prst="rect">
            <a:avLst/>
          </a:prstGeom>
          <a:solidFill>
            <a:srgbClr val="00CCFF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CC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defTabSz="762000" eaLnBrk="0" hangingPunct="0"/>
            <a:r>
              <a:rPr lang="en-US" sz="1400" b="1"/>
              <a:t>LEGISLATION</a:t>
            </a: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5651500" y="5805488"/>
            <a:ext cx="2736850" cy="455612"/>
          </a:xfrm>
          <a:prstGeom prst="rect">
            <a:avLst/>
          </a:prstGeom>
          <a:solidFill>
            <a:srgbClr val="CCFFCC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FFCC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defTabSz="762000" eaLnBrk="0" hangingPunct="0"/>
            <a:r>
              <a:rPr lang="en-US" sz="1400" b="1"/>
              <a:t>NATIONAL PROCEDURES </a:t>
            </a:r>
          </a:p>
          <a:p>
            <a:pPr algn="ctr" defTabSz="762000" eaLnBrk="0" hangingPunct="0"/>
            <a:r>
              <a:rPr lang="en-US" sz="1400" b="1"/>
              <a:t>&amp; PRACTICES</a:t>
            </a: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5651500" y="2060575"/>
            <a:ext cx="1238250" cy="1223963"/>
          </a:xfrm>
          <a:prstGeom prst="rect">
            <a:avLst/>
          </a:prstGeom>
          <a:solidFill>
            <a:srgbClr val="00CCFF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CC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1600"/>
              <a:t>No </a:t>
            </a:r>
          </a:p>
          <a:p>
            <a:pPr algn="ctr" eaLnBrk="0" hangingPunct="0"/>
            <a:r>
              <a:rPr lang="en-US" sz="1600"/>
              <a:t>negotiation </a:t>
            </a:r>
          </a:p>
          <a:p>
            <a:pPr algn="ctr" eaLnBrk="0" hangingPunct="0"/>
            <a:r>
              <a:rPr lang="en-US" sz="1600"/>
              <a:t>or failure</a:t>
            </a:r>
            <a:endParaRPr lang="en-US" sz="2400"/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7019925" y="3789363"/>
            <a:ext cx="1328738" cy="1727200"/>
          </a:xfrm>
          <a:prstGeom prst="rect">
            <a:avLst/>
          </a:prstGeom>
          <a:solidFill>
            <a:srgbClr val="CCFFCC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FFCC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Autonomous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Agreement 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– to be 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implemented 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by social 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partners</a:t>
            </a:r>
            <a:endParaRPr lang="en-US" sz="1200">
              <a:solidFill>
                <a:schemeClr val="bg2"/>
              </a:solidFill>
            </a:endParaRP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2133600" y="3581400"/>
            <a:ext cx="1295400" cy="1863725"/>
          </a:xfrm>
          <a:prstGeom prst="rect">
            <a:avLst/>
          </a:prstGeom>
          <a:solidFill>
            <a:srgbClr val="0099FF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99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2000"/>
              <a:t>Extension</a:t>
            </a:r>
          </a:p>
          <a:p>
            <a:pPr algn="ctr" eaLnBrk="0" hangingPunct="0"/>
            <a:r>
              <a:rPr lang="en-US" sz="2000"/>
              <a:t>procedure</a:t>
            </a:r>
            <a:endParaRPr lang="en-US" sz="2400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H="1" flipV="1">
            <a:off x="1524000" y="3048000"/>
            <a:ext cx="2760663" cy="206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1524000" y="3048000"/>
            <a:ext cx="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H="1">
            <a:off x="3429000" y="38100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V="1">
            <a:off x="4711700" y="1916113"/>
            <a:ext cx="2452688" cy="174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4627563" y="1628775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Consultation (art.154)</a:t>
            </a:r>
            <a:endParaRPr lang="en-US"/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 flipH="1" flipV="1">
            <a:off x="4648200" y="3048000"/>
            <a:ext cx="1219200" cy="20638"/>
          </a:xfrm>
          <a:prstGeom prst="line">
            <a:avLst/>
          </a:prstGeom>
          <a:noFill/>
          <a:ln w="38100">
            <a:solidFill>
              <a:srgbClr val="E8FE4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4495800" y="26670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/>
              <a:t>Opinions</a:t>
            </a:r>
            <a:endParaRPr lang="en-US" sz="2400"/>
          </a:p>
        </p:txBody>
      </p:sp>
      <p:sp>
        <p:nvSpPr>
          <p:cNvPr id="54294" name="Line 22"/>
          <p:cNvSpPr>
            <a:spLocks noChangeShapeType="1"/>
          </p:cNvSpPr>
          <p:nvPr/>
        </p:nvSpPr>
        <p:spPr bwMode="auto">
          <a:xfrm flipH="1">
            <a:off x="6877050" y="3068638"/>
            <a:ext cx="719138" cy="792162"/>
          </a:xfrm>
          <a:prstGeom prst="line">
            <a:avLst/>
          </a:prstGeom>
          <a:noFill/>
          <a:ln w="38100">
            <a:solidFill>
              <a:srgbClr val="E8FE4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7019925" y="2060575"/>
            <a:ext cx="1238250" cy="1223963"/>
          </a:xfrm>
          <a:prstGeom prst="rect">
            <a:avLst/>
          </a:prstGeom>
          <a:solidFill>
            <a:srgbClr val="00CCFF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CC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b="1"/>
              <a:t>Negotiation </a:t>
            </a:r>
          </a:p>
          <a:p>
            <a:pPr algn="ctr" eaLnBrk="0" hangingPunct="0"/>
            <a:r>
              <a:rPr lang="en-US" b="1"/>
              <a:t>(art.155)</a:t>
            </a:r>
          </a:p>
        </p:txBody>
      </p:sp>
      <p:sp>
        <p:nvSpPr>
          <p:cNvPr id="54296" name="Line 24"/>
          <p:cNvSpPr>
            <a:spLocks noChangeShapeType="1"/>
          </p:cNvSpPr>
          <p:nvPr/>
        </p:nvSpPr>
        <p:spPr bwMode="auto">
          <a:xfrm flipH="1">
            <a:off x="7667625" y="3429000"/>
            <a:ext cx="0" cy="431800"/>
          </a:xfrm>
          <a:prstGeom prst="line">
            <a:avLst/>
          </a:prstGeom>
          <a:noFill/>
          <a:ln w="38100">
            <a:solidFill>
              <a:srgbClr val="E8FE4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chemeClr val="hlink"/>
                </a:solidFill>
              </a:rPr>
              <a:t>EU social partners’ consultations</a:t>
            </a:r>
            <a:r>
              <a:rPr lang="en-GB" sz="400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Consultations on </a:t>
            </a:r>
          </a:p>
          <a:p>
            <a:pPr>
              <a:buFont typeface="Wingdings" pitchFamily="2" charset="2"/>
              <a:buNone/>
            </a:pPr>
            <a:r>
              <a:rPr lang="en-GB"/>
              <a:t>  “</a:t>
            </a:r>
            <a:r>
              <a:rPr lang="en-GB" i="1"/>
              <a:t>protecting European healthcare workers from blood-borne infections due to needlestick injuries”</a:t>
            </a:r>
            <a:r>
              <a:rPr lang="en-GB"/>
              <a:t> on 20.12.2006 and 20.12.2007</a:t>
            </a:r>
          </a:p>
          <a:p>
            <a:pPr>
              <a:buFont typeface="Wingdings" pitchFamily="2" charset="2"/>
              <a:buNone/>
            </a:pPr>
            <a:r>
              <a:rPr lang="en-GB"/>
              <a:t> </a:t>
            </a:r>
          </a:p>
          <a:p>
            <a:r>
              <a:rPr lang="en-GB" i="1"/>
              <a:t>No real proposal for negotiation from EU SP’s at that time….</a:t>
            </a:r>
            <a:r>
              <a:rPr lang="en-GB"/>
              <a:t>   </a:t>
            </a:r>
          </a:p>
        </p:txBody>
      </p:sp>
      <p:pic>
        <p:nvPicPr>
          <p:cNvPr id="12294" name="Picture 6" descr="medeci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789363"/>
            <a:ext cx="1655762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solidFill>
                  <a:schemeClr val="hlink"/>
                </a:solidFill>
              </a:rPr>
              <a:t>Role of the Commission</a:t>
            </a:r>
            <a:endParaRPr lang="en-GB" sz="40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Commission has helped to trigger the negotiation process:</a:t>
            </a:r>
          </a:p>
          <a:p>
            <a:pPr>
              <a:buFont typeface="Wingdings" pitchFamily="2" charset="2"/>
              <a:buNone/>
            </a:pPr>
            <a:endParaRPr lang="en-GB" sz="900"/>
          </a:p>
          <a:p>
            <a:pPr lvl="1"/>
            <a:r>
              <a:rPr lang="en-GB"/>
              <a:t>Technical Seminar on February 2008</a:t>
            </a:r>
          </a:p>
          <a:p>
            <a:pPr lvl="1"/>
            <a:r>
              <a:rPr lang="en-GB"/>
              <a:t>Organised in Brussels with all relevant EU stakeholders: surgeons, doctors, nurses, biologists, professors, F4, DG SANCO …</a:t>
            </a:r>
          </a:p>
          <a:p>
            <a:endParaRPr lang="en-GB"/>
          </a:p>
          <a:p>
            <a:endParaRPr lang="en-GB"/>
          </a:p>
          <a:p>
            <a:endParaRPr lang="en-GB"/>
          </a:p>
        </p:txBody>
      </p:sp>
      <p:pic>
        <p:nvPicPr>
          <p:cNvPr id="13317" name="Picture 5" descr="hopitau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4797425"/>
            <a:ext cx="3240087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917</TotalTime>
  <Words>1096</Words>
  <Application>Microsoft Office PowerPoint</Application>
  <PresentationFormat>On-screen Show (4:3)</PresentationFormat>
  <Paragraphs>158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Wingdings</vt:lpstr>
      <vt:lpstr>Times New Roman</vt:lpstr>
      <vt:lpstr>Ripple</vt:lpstr>
      <vt:lpstr> From… the Hospitals  social dialogue committee…  to the “sharp injuries”  EU Directive COM(2009)577 </vt:lpstr>
      <vt:lpstr>The hospitals and healthcare sector </vt:lpstr>
      <vt:lpstr>The EU social partners </vt:lpstr>
      <vt:lpstr>First results of the SDC</vt:lpstr>
      <vt:lpstr>EU Parliament’s concerns (I)</vt:lpstr>
      <vt:lpstr>EU Parliament’s concerns (II)</vt:lpstr>
      <vt:lpstr>Art. 154 &amp; 155 TFUE</vt:lpstr>
      <vt:lpstr>EU social partners’ consultations </vt:lpstr>
      <vt:lpstr>Role of the Commission</vt:lpstr>
      <vt:lpstr>Technical seminar </vt:lpstr>
      <vt:lpstr>Impact assessment….</vt:lpstr>
      <vt:lpstr>Added value of the negotiation process</vt:lpstr>
      <vt:lpstr> The Commission has suspended its draft proposal </vt:lpstr>
      <vt:lpstr>Information to the EU Parliament</vt:lpstr>
      <vt:lpstr>The negotiation process</vt:lpstr>
      <vt:lpstr>The framework agreement on sharp injuries </vt:lpstr>
      <vt:lpstr>Signature - Press conference  </vt:lpstr>
      <vt:lpstr>The draft proposal Directive </vt:lpstr>
      <vt:lpstr>The proposal Directive</vt:lpstr>
      <vt:lpstr>The proposal Directive</vt:lpstr>
      <vt:lpstr>The EU Directive</vt:lpstr>
      <vt:lpstr>Conclusions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“Sharp Injuries”  EU Directive a step by step analysis</dc:title>
  <dc:creator>zieglfr</dc:creator>
  <cp:lastModifiedBy>Olga Nicolae</cp:lastModifiedBy>
  <cp:revision>10</cp:revision>
  <dcterms:created xsi:type="dcterms:W3CDTF">2010-04-29T14:52:43Z</dcterms:created>
  <dcterms:modified xsi:type="dcterms:W3CDTF">2013-02-20T13:31:52Z</dcterms:modified>
</cp:coreProperties>
</file>