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74" r:id="rId4"/>
    <p:sldId id="281" r:id="rId5"/>
    <p:sldId id="258" r:id="rId6"/>
    <p:sldId id="276" r:id="rId7"/>
    <p:sldId id="277" r:id="rId8"/>
    <p:sldId id="278" r:id="rId9"/>
    <p:sldId id="279" r:id="rId10"/>
    <p:sldId id="280" r:id="rId11"/>
    <p:sldId id="282" r:id="rId12"/>
    <p:sldId id="275"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2" autoAdjust="0"/>
  </p:normalViewPr>
  <p:slideViewPr>
    <p:cSldViewPr>
      <p:cViewPr varScale="1">
        <p:scale>
          <a:sx n="84" d="100"/>
          <a:sy n="84" d="100"/>
        </p:scale>
        <p:origin x="-1392" y="-62"/>
      </p:cViewPr>
      <p:guideLst>
        <p:guide orient="horz" pos="2160"/>
        <p:guide pos="2880"/>
      </p:guideLst>
    </p:cSldViewPr>
  </p:slideViewPr>
  <p:outlineViewPr>
    <p:cViewPr>
      <p:scale>
        <a:sx n="33" d="100"/>
        <a:sy n="33" d="100"/>
      </p:scale>
      <p:origin x="0" y="2597"/>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499C1BB-0018-4F91-BF83-7408753661FD}" type="datetimeFigureOut">
              <a:rPr lang="en-US" smtClean="0"/>
              <a:t>27-Sep-16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87CD2B5-3E30-4A7D-A75B-223A7BDDAE6F}" type="slidenum">
              <a:rPr lang="en-US" smtClean="0"/>
              <a:t>‹#›</a:t>
            </a:fld>
            <a:endParaRPr lang="en-US"/>
          </a:p>
        </p:txBody>
      </p:sp>
    </p:spTree>
    <p:extLst>
      <p:ext uri="{BB962C8B-B14F-4D97-AF65-F5344CB8AC3E}">
        <p14:creationId xmlns:p14="http://schemas.microsoft.com/office/powerpoint/2010/main" val="183703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27-Sep-16 09:15</a:t>
            </a:fld>
            <a:endParaRPr lang="en-US" dirty="0"/>
          </a:p>
        </p:txBody>
      </p:sp>
      <p:sp>
        <p:nvSpPr>
          <p:cNvPr id="6" name="Footer Placeholder 5"/>
          <p:cNvSpPr>
            <a:spLocks noGrp="1"/>
          </p:cNvSpPr>
          <p:nvPr>
            <p:ph type="ftr" sz="quarter" idx="12"/>
          </p:nvPr>
        </p:nvSpPr>
        <p:spPr>
          <a:xfrm>
            <a:off x="0" y="9428583"/>
            <a:ext cx="6117908" cy="496332"/>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17907" y="9428583"/>
            <a:ext cx="678194" cy="496332"/>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27-Sep-16 09:15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27-Sep-16 09:15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27-Sep-16 09:15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27-Sep-16 09:15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27-Sep-16 09:15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Ратификации </a:t>
            </a:r>
            <a:r>
              <a:rPr lang="ru-RU" smtClean="0"/>
              <a:t>по странам</a:t>
            </a:r>
            <a:endParaRPr lang="en-US" dirty="0"/>
          </a:p>
        </p:txBody>
      </p:sp>
      <p:sp>
        <p:nvSpPr>
          <p:cNvPr id="4" name="Slide Number Placeholder 3"/>
          <p:cNvSpPr>
            <a:spLocks noGrp="1"/>
          </p:cNvSpPr>
          <p:nvPr>
            <p:ph type="sldNum" sz="quarter" idx="10"/>
          </p:nvPr>
        </p:nvSpPr>
        <p:spPr/>
        <p:txBody>
          <a:bodyPr/>
          <a:lstStyle/>
          <a:p>
            <a:fld id="{071B946B-7DFE-4BD3-A801-3493B41BC82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27-Sep-16 09:15</a:t>
            </a:fld>
            <a:endParaRPr lang="en-US" dirty="0">
              <a:solidFill>
                <a:prstClr val="black"/>
              </a:solidFill>
            </a:endParaRPr>
          </a:p>
        </p:txBody>
      </p:sp>
      <p:sp>
        <p:nvSpPr>
          <p:cNvPr id="6" name="Footer Placeholder 5"/>
          <p:cNvSpPr>
            <a:spLocks noGrp="1"/>
          </p:cNvSpPr>
          <p:nvPr>
            <p:ph type="ftr" sz="quarter" idx="12"/>
          </p:nvPr>
        </p:nvSpPr>
        <p:spPr>
          <a:xfrm>
            <a:off x="0" y="9428583"/>
            <a:ext cx="6117908" cy="496332"/>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solidFill>
                <a:prstClr val="black"/>
              </a:solidFill>
            </a:endParaRPr>
          </a:p>
        </p:txBody>
      </p:sp>
      <p:sp>
        <p:nvSpPr>
          <p:cNvPr id="7" name="Slide Number Placeholder 6"/>
          <p:cNvSpPr>
            <a:spLocks noGrp="1"/>
          </p:cNvSpPr>
          <p:nvPr>
            <p:ph type="sldNum" sz="quarter" idx="13"/>
          </p:nvPr>
        </p:nvSpPr>
        <p:spPr>
          <a:xfrm>
            <a:off x="6117907" y="9428583"/>
            <a:ext cx="678194" cy="496332"/>
          </a:xfrm>
        </p:spPr>
        <p:txBody>
          <a:bodyPr/>
          <a:lstStyle/>
          <a:p>
            <a:fld id="{EC87E0CF-87F6-4B58-B8B8-DCAB2DAAF3CA}" type="slidenum">
              <a:rPr lang="en-US" smtClean="0">
                <a:solidFill>
                  <a:prstClr val="black"/>
                </a:solidFill>
              </a:rPr>
              <a:pPr/>
              <a:t>10</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wip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wip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681913" cy="2244080"/>
          </a:xfrm>
        </p:spPr>
        <p:txBody>
          <a:bodyPr/>
          <a:lstStyle/>
          <a:p>
            <a:r>
              <a:rPr lang="en-US" dirty="0" smtClean="0"/>
              <a:t>ACTRAV activity and Priorities</a:t>
            </a:r>
            <a:br>
              <a:rPr lang="en-US" dirty="0" smtClean="0"/>
            </a:br>
            <a:endParaRPr lang="en-US" sz="4400" dirty="0"/>
          </a:p>
        </p:txBody>
      </p:sp>
      <p:sp>
        <p:nvSpPr>
          <p:cNvPr id="3" name="Subtitle 2"/>
          <p:cNvSpPr>
            <a:spLocks noGrp="1"/>
          </p:cNvSpPr>
          <p:nvPr>
            <p:ph type="subTitle" idx="1"/>
          </p:nvPr>
        </p:nvSpPr>
        <p:spPr>
          <a:xfrm>
            <a:off x="683568" y="4221088"/>
            <a:ext cx="7681913" cy="1293812"/>
          </a:xfrm>
        </p:spPr>
        <p:txBody>
          <a:bodyPr>
            <a:normAutofit/>
          </a:bodyPr>
          <a:lstStyle/>
          <a:p>
            <a:r>
              <a:rPr lang="en-US" dirty="0" smtClean="0"/>
              <a:t>Region:	Europe, Central Asia</a:t>
            </a:r>
          </a:p>
          <a:p>
            <a:endParaRPr lang="en-US" dirty="0" smtClean="0"/>
          </a:p>
        </p:txBody>
      </p:sp>
      <p:cxnSp>
        <p:nvCxnSpPr>
          <p:cNvPr id="5" name="Straight Connector 4"/>
          <p:cNvCxnSpPr/>
          <p:nvPr/>
        </p:nvCxnSpPr>
        <p:spPr>
          <a:xfrm>
            <a:off x="755576" y="3356992"/>
            <a:ext cx="83884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00053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681913" cy="2244080"/>
          </a:xfrm>
        </p:spPr>
        <p:txBody>
          <a:bodyPr/>
          <a:lstStyle/>
          <a:p>
            <a:r>
              <a:rPr lang="en-US" sz="3200" dirty="0" smtClean="0"/>
              <a:t/>
            </a:r>
            <a:br>
              <a:rPr lang="en-US" sz="3200" dirty="0" smtClean="0"/>
            </a:br>
            <a:r>
              <a:rPr lang="en-US" sz="3200" dirty="0"/>
              <a:t/>
            </a:r>
            <a:br>
              <a:rPr lang="en-US" sz="3200" dirty="0"/>
            </a:br>
            <a:endParaRPr lang="en-US" sz="4400" dirty="0"/>
          </a:p>
        </p:txBody>
      </p:sp>
      <p:cxnSp>
        <p:nvCxnSpPr>
          <p:cNvPr id="5" name="Straight Connector 4"/>
          <p:cNvCxnSpPr/>
          <p:nvPr/>
        </p:nvCxnSpPr>
        <p:spPr>
          <a:xfrm>
            <a:off x="755576" y="3356992"/>
            <a:ext cx="83884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427984" y="3567499"/>
            <a:ext cx="4158191" cy="1811635"/>
            <a:chOff x="4427984" y="3567499"/>
            <a:chExt cx="4158191" cy="1811635"/>
          </a:xfrm>
        </p:grpSpPr>
        <p:sp>
          <p:nvSpPr>
            <p:cNvPr id="4" name="Rectangle 3"/>
            <p:cNvSpPr/>
            <p:nvPr/>
          </p:nvSpPr>
          <p:spPr>
            <a:xfrm>
              <a:off x="4427984" y="3567499"/>
              <a:ext cx="4158191"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solidFill>
                    <a:schemeClr val="tx2">
                      <a:lumMod val="60000"/>
                      <a:lumOff val="40000"/>
                    </a:schemeClr>
                  </a:solidFill>
                  <a:effectLst>
                    <a:outerShdw blurRad="50800" dist="39000" dir="5460000" algn="tl">
                      <a:srgbClr val="000000">
                        <a:alpha val="38000"/>
                      </a:srgbClr>
                    </a:outerShdw>
                  </a:effectLst>
                </a:rPr>
                <a:t>Thank you</a:t>
              </a:r>
              <a:endParaRPr lang="en-US" sz="7200" b="1" cap="none" spc="0" dirty="0">
                <a:ln w="11430"/>
                <a:solidFill>
                  <a:schemeClr val="tx2">
                    <a:lumMod val="60000"/>
                    <a:lumOff val="40000"/>
                  </a:schemeClr>
                </a:solidFill>
                <a:effectLst>
                  <a:outerShdw blurRad="50800" dist="39000" dir="5460000" algn="tl">
                    <a:srgbClr val="000000">
                      <a:alpha val="38000"/>
                    </a:srgbClr>
                  </a:outerShdw>
                </a:effectLst>
              </a:endParaRPr>
            </a:p>
          </p:txBody>
        </p:sp>
        <p:sp>
          <p:nvSpPr>
            <p:cNvPr id="6" name="TextBox 5"/>
            <p:cNvSpPr txBox="1"/>
            <p:nvPr/>
          </p:nvSpPr>
          <p:spPr>
            <a:xfrm>
              <a:off x="4519934" y="4640470"/>
              <a:ext cx="4066241" cy="738664"/>
            </a:xfrm>
            <a:prstGeom prst="rect">
              <a:avLst/>
            </a:prstGeom>
            <a:noFill/>
          </p:spPr>
          <p:txBody>
            <a:bodyPr wrap="none" rtlCol="0">
              <a:spAutoFit/>
            </a:bodyPr>
            <a:lstStyle/>
            <a:p>
              <a:r>
                <a:rPr lang="en-GB" sz="4200" dirty="0">
                  <a:solidFill>
                    <a:schemeClr val="tx2">
                      <a:lumMod val="60000"/>
                      <a:lumOff val="40000"/>
                    </a:schemeClr>
                  </a:solidFill>
                  <a:effectLst>
                    <a:outerShdw blurRad="38100" dist="38100" dir="2700000" algn="tl">
                      <a:srgbClr val="000000">
                        <a:alpha val="43137"/>
                      </a:srgbClr>
                    </a:outerShdw>
                  </a:effectLst>
                </a:rPr>
                <a:t>f</a:t>
              </a:r>
              <a:r>
                <a:rPr lang="en-GB" sz="4200" dirty="0" smtClean="0">
                  <a:solidFill>
                    <a:schemeClr val="tx2">
                      <a:lumMod val="60000"/>
                      <a:lumOff val="40000"/>
                    </a:schemeClr>
                  </a:solidFill>
                  <a:effectLst>
                    <a:outerShdw blurRad="38100" dist="38100" dir="2700000" algn="tl">
                      <a:srgbClr val="000000">
                        <a:alpha val="43137"/>
                      </a:srgbClr>
                    </a:outerShdw>
                  </a:effectLst>
                </a:rPr>
                <a:t>or your attention</a:t>
              </a:r>
              <a:endParaRPr lang="en-GB" sz="4200" dirty="0">
                <a:solidFill>
                  <a:schemeClr val="tx2">
                    <a:lumMod val="60000"/>
                    <a:lumOff val="40000"/>
                  </a:schemeClr>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6109609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546947"/>
          </a:xfrm>
        </p:spPr>
        <p:txBody>
          <a:bodyPr/>
          <a:lstStyle/>
          <a:p>
            <a:r>
              <a:rPr lang="en-US" dirty="0" smtClean="0"/>
              <a:t>ILO 10 policy outcomes</a:t>
            </a:r>
            <a:endParaRPr lang="en-US" dirty="0"/>
          </a:p>
        </p:txBody>
      </p:sp>
      <p:sp>
        <p:nvSpPr>
          <p:cNvPr id="3" name="Subtitle 2"/>
          <p:cNvSpPr>
            <a:spLocks noGrp="1"/>
          </p:cNvSpPr>
          <p:nvPr>
            <p:ph type="subTitle" idx="1"/>
          </p:nvPr>
        </p:nvSpPr>
        <p:spPr>
          <a:xfrm>
            <a:off x="395536" y="1268760"/>
            <a:ext cx="7043208" cy="461665"/>
          </a:xfrm>
        </p:spPr>
        <p:txBody>
          <a:bodyPr/>
          <a:lstStyle/>
          <a:p>
            <a:r>
              <a:rPr lang="en-US" sz="2400" dirty="0" smtClean="0"/>
              <a:t>1.More </a:t>
            </a:r>
            <a:r>
              <a:rPr lang="en-US" sz="2400" dirty="0"/>
              <a:t>and better jobs for inclusive growth and improved youth employment prospects </a:t>
            </a:r>
            <a:endParaRPr lang="en-US" sz="2400" dirty="0" smtClean="0"/>
          </a:p>
          <a:p>
            <a:r>
              <a:rPr lang="en-US" sz="2400" dirty="0" smtClean="0"/>
              <a:t>2.Ratification </a:t>
            </a:r>
            <a:r>
              <a:rPr lang="en-US" sz="2400" dirty="0"/>
              <a:t>and application of international </a:t>
            </a:r>
            <a:r>
              <a:rPr lang="en-US" sz="2400" dirty="0" err="1"/>
              <a:t>labour</a:t>
            </a:r>
            <a:r>
              <a:rPr lang="en-US" sz="2400" dirty="0"/>
              <a:t> standards </a:t>
            </a:r>
          </a:p>
          <a:p>
            <a:r>
              <a:rPr lang="en-US" sz="2400" dirty="0" smtClean="0"/>
              <a:t>3.Creating and </a:t>
            </a:r>
            <a:r>
              <a:rPr lang="en-US" sz="2400" dirty="0"/>
              <a:t>extending social protection floors </a:t>
            </a:r>
            <a:endParaRPr lang="en-US" sz="2400" dirty="0" smtClean="0"/>
          </a:p>
          <a:p>
            <a:r>
              <a:rPr lang="en-US" sz="2400" dirty="0" smtClean="0"/>
              <a:t>4. </a:t>
            </a:r>
            <a:r>
              <a:rPr lang="en-US" sz="2400" dirty="0"/>
              <a:t>Promoting sustainable enterprises </a:t>
            </a:r>
            <a:endParaRPr lang="en-US" sz="2400" dirty="0" smtClean="0"/>
          </a:p>
          <a:p>
            <a:r>
              <a:rPr lang="en-US" sz="2400" dirty="0" smtClean="0"/>
              <a:t>5. </a:t>
            </a:r>
            <a:r>
              <a:rPr lang="en-US" sz="2400" dirty="0"/>
              <a:t>Decent work in the rural economy </a:t>
            </a:r>
          </a:p>
          <a:p>
            <a:r>
              <a:rPr lang="en-US" sz="2400" dirty="0" smtClean="0"/>
              <a:t>6. </a:t>
            </a:r>
            <a:r>
              <a:rPr lang="en-US" sz="2400" dirty="0"/>
              <a:t>Formalization of the informal economy </a:t>
            </a:r>
            <a:endParaRPr lang="en-US" sz="2400" dirty="0" smtClean="0"/>
          </a:p>
          <a:p>
            <a:r>
              <a:rPr lang="en-US" sz="2400" dirty="0" smtClean="0"/>
              <a:t>7. </a:t>
            </a:r>
            <a:r>
              <a:rPr lang="en-US" sz="2400" dirty="0"/>
              <a:t>Promoting workplace compliance through </a:t>
            </a:r>
            <a:r>
              <a:rPr lang="en-US" sz="2400" dirty="0" err="1"/>
              <a:t>labour</a:t>
            </a:r>
            <a:r>
              <a:rPr lang="en-US" sz="2400" dirty="0"/>
              <a:t> </a:t>
            </a:r>
            <a:r>
              <a:rPr lang="en-US" sz="2400" dirty="0" smtClean="0"/>
              <a:t>inspection</a:t>
            </a:r>
          </a:p>
          <a:p>
            <a:r>
              <a:rPr lang="en-US" sz="2400" dirty="0" smtClean="0"/>
              <a:t>8. </a:t>
            </a:r>
            <a:r>
              <a:rPr lang="en-US" sz="2400" dirty="0"/>
              <a:t>Protecting workers from unacceptable forms of work </a:t>
            </a:r>
            <a:endParaRPr lang="en-US" sz="2400" dirty="0" smtClean="0"/>
          </a:p>
          <a:p>
            <a:r>
              <a:rPr lang="en-US" sz="2400" dirty="0" smtClean="0"/>
              <a:t>9.Promoting </a:t>
            </a:r>
            <a:r>
              <a:rPr lang="en-US" sz="2400" dirty="0"/>
              <a:t>fair and effective </a:t>
            </a:r>
            <a:r>
              <a:rPr lang="en-US" sz="2400" dirty="0" err="1"/>
              <a:t>labour</a:t>
            </a:r>
            <a:r>
              <a:rPr lang="en-US" sz="2400" dirty="0"/>
              <a:t> migration </a:t>
            </a:r>
            <a:r>
              <a:rPr lang="en-US" sz="2400" dirty="0" smtClean="0"/>
              <a:t>policies</a:t>
            </a:r>
          </a:p>
          <a:p>
            <a:r>
              <a:rPr lang="en-US" sz="2400" smtClean="0"/>
              <a:t>10. </a:t>
            </a:r>
            <a:r>
              <a:rPr lang="en-US" sz="2400" dirty="0"/>
              <a:t>Strong and representative employers’ and workers’ organizations </a:t>
            </a:r>
          </a:p>
        </p:txBody>
      </p:sp>
      <p:sp>
        <p:nvSpPr>
          <p:cNvPr id="4" name="Text Placeholder 3"/>
          <p:cNvSpPr>
            <a:spLocks noGrp="1"/>
          </p:cNvSpPr>
          <p:nvPr>
            <p:ph type="body" sz="quarter" idx="10"/>
          </p:nvPr>
        </p:nvSpPr>
        <p:spPr>
          <a:xfrm>
            <a:off x="827584" y="6597352"/>
            <a:ext cx="7690114" cy="1384994"/>
          </a:xfrm>
        </p:spPr>
        <p:txBody>
          <a:bodyPr/>
          <a:lstStyle/>
          <a:p>
            <a:endParaRPr lang="en-US" dirty="0" smtClean="0"/>
          </a:p>
          <a:p>
            <a:endParaRPr lang="en-US" dirty="0"/>
          </a:p>
        </p:txBody>
      </p:sp>
    </p:spTree>
    <p:extLst>
      <p:ext uri="{BB962C8B-B14F-4D97-AF65-F5344CB8AC3E}">
        <p14:creationId xmlns:p14="http://schemas.microsoft.com/office/powerpoint/2010/main" val="226351804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230188"/>
            <a:ext cx="7937500" cy="332399"/>
          </a:xfrm>
        </p:spPr>
        <p:txBody>
          <a:bodyPr/>
          <a:lstStyle/>
          <a:p>
            <a:r>
              <a:rPr lang="en-US" sz="2400" dirty="0" smtClean="0"/>
              <a:t>ACTRAV </a:t>
            </a:r>
            <a:r>
              <a:rPr lang="en-US" sz="2400" dirty="0" err="1" smtClean="0"/>
              <a:t>Prioritiy</a:t>
            </a:r>
            <a:r>
              <a:rPr lang="en-US" sz="2400" dirty="0" smtClean="0"/>
              <a:t> objectives</a:t>
            </a:r>
            <a:endParaRPr lang="en-US" sz="2400" dirty="0"/>
          </a:p>
        </p:txBody>
      </p:sp>
      <p:sp>
        <p:nvSpPr>
          <p:cNvPr id="3" name="Text Placeholder 2"/>
          <p:cNvSpPr>
            <a:spLocks noGrp="1"/>
          </p:cNvSpPr>
          <p:nvPr>
            <p:ph type="body" sz="quarter" idx="10"/>
          </p:nvPr>
        </p:nvSpPr>
        <p:spPr>
          <a:xfrm>
            <a:off x="1115616" y="2636912"/>
            <a:ext cx="6591741" cy="1606594"/>
          </a:xfrm>
        </p:spPr>
        <p:txBody>
          <a:bodyPr/>
          <a:lstStyle/>
          <a:p>
            <a:r>
              <a:rPr lang="en-US" sz="3600" dirty="0" smtClean="0"/>
              <a:t>International </a:t>
            </a:r>
            <a:r>
              <a:rPr lang="en-US" sz="3600" dirty="0" err="1" smtClean="0"/>
              <a:t>Labour</a:t>
            </a:r>
            <a:r>
              <a:rPr lang="en-US" sz="3600" dirty="0" smtClean="0"/>
              <a:t> Standards</a:t>
            </a:r>
          </a:p>
          <a:p>
            <a:r>
              <a:rPr lang="en-US" sz="3600" dirty="0" smtClean="0"/>
              <a:t>Informal to formal Economy</a:t>
            </a:r>
          </a:p>
        </p:txBody>
      </p:sp>
      <p:sp>
        <p:nvSpPr>
          <p:cNvPr id="5" name="Rounded Rectangle 4"/>
          <p:cNvSpPr/>
          <p:nvPr/>
        </p:nvSpPr>
        <p:spPr bwMode="auto">
          <a:xfrm>
            <a:off x="755576" y="1340768"/>
            <a:ext cx="3888432"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Priorities  in CEE CA</a:t>
            </a:r>
          </a:p>
        </p:txBody>
      </p:sp>
      <p:cxnSp>
        <p:nvCxnSpPr>
          <p:cNvPr id="10" name="Straight Connector 9"/>
          <p:cNvCxnSpPr/>
          <p:nvPr/>
        </p:nvCxnSpPr>
        <p:spPr>
          <a:xfrm>
            <a:off x="755576" y="908720"/>
            <a:ext cx="83884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230188"/>
            <a:ext cx="7937500" cy="332399"/>
          </a:xfrm>
        </p:spPr>
        <p:txBody>
          <a:bodyPr/>
          <a:lstStyle/>
          <a:p>
            <a:endParaRPr lang="en-US" sz="2400" dirty="0"/>
          </a:p>
        </p:txBody>
      </p:sp>
      <p:sp>
        <p:nvSpPr>
          <p:cNvPr id="3" name="Text Placeholder 2"/>
          <p:cNvSpPr>
            <a:spLocks noGrp="1"/>
          </p:cNvSpPr>
          <p:nvPr>
            <p:ph type="body" sz="quarter" idx="10"/>
          </p:nvPr>
        </p:nvSpPr>
        <p:spPr>
          <a:xfrm>
            <a:off x="2555776" y="2996952"/>
            <a:ext cx="4824536" cy="1637371"/>
          </a:xfrm>
        </p:spPr>
        <p:txBody>
          <a:bodyPr/>
          <a:lstStyle/>
          <a:p>
            <a:r>
              <a:rPr lang="en-US" sz="2800" dirty="0" smtClean="0"/>
              <a:t>Georgia, Uzbekistan, Russian Federation</a:t>
            </a:r>
          </a:p>
          <a:p>
            <a:r>
              <a:rPr lang="en-US" sz="2800" dirty="0" smtClean="0"/>
              <a:t>Moldova, Albania, Bosnia Herzegovina</a:t>
            </a:r>
          </a:p>
        </p:txBody>
      </p:sp>
      <p:sp>
        <p:nvSpPr>
          <p:cNvPr id="5" name="Rounded Rectangle 4"/>
          <p:cNvSpPr/>
          <p:nvPr/>
        </p:nvSpPr>
        <p:spPr bwMode="auto">
          <a:xfrm>
            <a:off x="755576" y="1196752"/>
            <a:ext cx="3888432"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 International Labor Standards</a:t>
            </a:r>
          </a:p>
        </p:txBody>
      </p:sp>
      <p:cxnSp>
        <p:nvCxnSpPr>
          <p:cNvPr id="10" name="Straight Connector 9"/>
          <p:cNvCxnSpPr/>
          <p:nvPr/>
        </p:nvCxnSpPr>
        <p:spPr>
          <a:xfrm>
            <a:off x="755576" y="908720"/>
            <a:ext cx="83884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bwMode="auto">
          <a:xfrm>
            <a:off x="2411760" y="2060848"/>
            <a:ext cx="3888432"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Countries</a:t>
            </a:r>
          </a:p>
        </p:txBody>
      </p:sp>
    </p:spTree>
    <p:extLst>
      <p:ext uri="{BB962C8B-B14F-4D97-AF65-F5344CB8AC3E}">
        <p14:creationId xmlns:p14="http://schemas.microsoft.com/office/powerpoint/2010/main" val="169874407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230188"/>
            <a:ext cx="7937500" cy="553998"/>
          </a:xfrm>
        </p:spPr>
        <p:txBody>
          <a:bodyPr/>
          <a:lstStyle/>
          <a:p>
            <a:r>
              <a:rPr lang="en-US" sz="4000" dirty="0" smtClean="0"/>
              <a:t> </a:t>
            </a:r>
            <a:r>
              <a:rPr lang="en-US" sz="2400" dirty="0" smtClean="0"/>
              <a:t>2016-2017</a:t>
            </a:r>
            <a:endParaRPr lang="en-US" sz="2400" dirty="0"/>
          </a:p>
        </p:txBody>
      </p:sp>
      <p:sp>
        <p:nvSpPr>
          <p:cNvPr id="3" name="Text Placeholder 2"/>
          <p:cNvSpPr>
            <a:spLocks noGrp="1"/>
          </p:cNvSpPr>
          <p:nvPr>
            <p:ph type="body" sz="quarter" idx="10"/>
          </p:nvPr>
        </p:nvSpPr>
        <p:spPr>
          <a:xfrm>
            <a:off x="2699792" y="2996952"/>
            <a:ext cx="4608512" cy="1637371"/>
          </a:xfrm>
        </p:spPr>
        <p:txBody>
          <a:bodyPr/>
          <a:lstStyle/>
          <a:p>
            <a:r>
              <a:rPr lang="en-US" sz="2800" dirty="0" smtClean="0"/>
              <a:t>Azerbaijan, Tajikistan, </a:t>
            </a:r>
          </a:p>
          <a:p>
            <a:r>
              <a:rPr lang="en-US" sz="2800" dirty="0" smtClean="0"/>
              <a:t>Moldova, Bosnia-Herzegovina, Montenegro</a:t>
            </a:r>
          </a:p>
        </p:txBody>
      </p:sp>
      <p:sp>
        <p:nvSpPr>
          <p:cNvPr id="5" name="Rounded Rectangle 4"/>
          <p:cNvSpPr/>
          <p:nvPr/>
        </p:nvSpPr>
        <p:spPr bwMode="auto">
          <a:xfrm>
            <a:off x="755576" y="1196752"/>
            <a:ext cx="3888432"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Informal to Formal</a:t>
            </a:r>
          </a:p>
        </p:txBody>
      </p:sp>
      <p:cxnSp>
        <p:nvCxnSpPr>
          <p:cNvPr id="10" name="Straight Connector 9"/>
          <p:cNvCxnSpPr/>
          <p:nvPr/>
        </p:nvCxnSpPr>
        <p:spPr>
          <a:xfrm>
            <a:off x="755576" y="908720"/>
            <a:ext cx="83884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bwMode="auto">
          <a:xfrm>
            <a:off x="2411760" y="2060848"/>
            <a:ext cx="3888432"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Countries</a:t>
            </a:r>
          </a:p>
        </p:txBody>
      </p:sp>
    </p:spTree>
    <p:extLst>
      <p:ext uri="{BB962C8B-B14F-4D97-AF65-F5344CB8AC3E}">
        <p14:creationId xmlns:p14="http://schemas.microsoft.com/office/powerpoint/2010/main" val="227531473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230188"/>
            <a:ext cx="7937500" cy="332399"/>
          </a:xfrm>
        </p:spPr>
        <p:txBody>
          <a:bodyPr/>
          <a:lstStyle/>
          <a:p>
            <a:endParaRPr lang="en-US" sz="2400" dirty="0"/>
          </a:p>
        </p:txBody>
      </p:sp>
      <p:sp>
        <p:nvSpPr>
          <p:cNvPr id="3" name="Text Placeholder 2"/>
          <p:cNvSpPr>
            <a:spLocks noGrp="1"/>
          </p:cNvSpPr>
          <p:nvPr>
            <p:ph type="body" sz="quarter" idx="10"/>
          </p:nvPr>
        </p:nvSpPr>
        <p:spPr>
          <a:xfrm>
            <a:off x="755576" y="2204864"/>
            <a:ext cx="3600400" cy="2111347"/>
          </a:xfrm>
        </p:spPr>
        <p:txBody>
          <a:bodyPr/>
          <a:lstStyle/>
          <a:p>
            <a:r>
              <a:rPr lang="en-US" sz="2800" dirty="0" smtClean="0"/>
              <a:t>National Trade Union Centers</a:t>
            </a:r>
          </a:p>
          <a:p>
            <a:pPr marL="0" indent="0">
              <a:buNone/>
            </a:pPr>
            <a:endParaRPr lang="en-US" sz="2800" dirty="0" smtClean="0"/>
          </a:p>
          <a:p>
            <a:r>
              <a:rPr lang="en-US" sz="2800" dirty="0" smtClean="0"/>
              <a:t>Regionally: Global Unions, PERC</a:t>
            </a:r>
          </a:p>
        </p:txBody>
      </p:sp>
      <p:sp>
        <p:nvSpPr>
          <p:cNvPr id="5" name="Rounded Rectangle 4"/>
          <p:cNvSpPr/>
          <p:nvPr/>
        </p:nvSpPr>
        <p:spPr bwMode="auto">
          <a:xfrm>
            <a:off x="755576" y="1196752"/>
            <a:ext cx="3024336"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Partners</a:t>
            </a:r>
          </a:p>
        </p:txBody>
      </p:sp>
      <p:cxnSp>
        <p:nvCxnSpPr>
          <p:cNvPr id="10" name="Straight Connector 9"/>
          <p:cNvCxnSpPr/>
          <p:nvPr/>
        </p:nvCxnSpPr>
        <p:spPr>
          <a:xfrm>
            <a:off x="755576" y="908720"/>
            <a:ext cx="83884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bwMode="auto">
          <a:xfrm>
            <a:off x="5220072" y="1196751"/>
            <a:ext cx="3024336"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Instruments</a:t>
            </a:r>
          </a:p>
        </p:txBody>
      </p:sp>
      <p:sp>
        <p:nvSpPr>
          <p:cNvPr id="7" name="Text Placeholder 2"/>
          <p:cNvSpPr txBox="1">
            <a:spLocks/>
          </p:cNvSpPr>
          <p:nvPr/>
        </p:nvSpPr>
        <p:spPr>
          <a:xfrm>
            <a:off x="5220072" y="2204864"/>
            <a:ext cx="3330116" cy="2671501"/>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TCP</a:t>
            </a:r>
          </a:p>
          <a:p>
            <a:r>
              <a:rPr lang="en-US" sz="2800" dirty="0" smtClean="0"/>
              <a:t>DWCP</a:t>
            </a:r>
          </a:p>
          <a:p>
            <a:r>
              <a:rPr lang="en-US" sz="2800" dirty="0" smtClean="0"/>
              <a:t>Training</a:t>
            </a:r>
          </a:p>
          <a:p>
            <a:r>
              <a:rPr lang="en-US" sz="2800" dirty="0" smtClean="0"/>
              <a:t>Publications</a:t>
            </a:r>
          </a:p>
          <a:p>
            <a:r>
              <a:rPr lang="en-US" sz="2800" dirty="0" smtClean="0"/>
              <a:t>Awareness campaigns</a:t>
            </a:r>
          </a:p>
        </p:txBody>
      </p:sp>
    </p:spTree>
    <p:extLst>
      <p:ext uri="{BB962C8B-B14F-4D97-AF65-F5344CB8AC3E}">
        <p14:creationId xmlns:p14="http://schemas.microsoft.com/office/powerpoint/2010/main" val="302142721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230188"/>
            <a:ext cx="7937500" cy="553998"/>
          </a:xfrm>
        </p:spPr>
        <p:txBody>
          <a:bodyPr/>
          <a:lstStyle/>
          <a:p>
            <a:r>
              <a:rPr lang="en-US" sz="4000" dirty="0" smtClean="0"/>
              <a:t> </a:t>
            </a:r>
            <a:r>
              <a:rPr lang="en-US" sz="2400" dirty="0" smtClean="0"/>
              <a:t>2016-2017</a:t>
            </a:r>
            <a:endParaRPr lang="en-US" sz="2400" dirty="0"/>
          </a:p>
        </p:txBody>
      </p:sp>
      <p:sp>
        <p:nvSpPr>
          <p:cNvPr id="3" name="Text Placeholder 2"/>
          <p:cNvSpPr>
            <a:spLocks noGrp="1"/>
          </p:cNvSpPr>
          <p:nvPr>
            <p:ph type="body" sz="quarter" idx="10"/>
          </p:nvPr>
        </p:nvSpPr>
        <p:spPr>
          <a:xfrm>
            <a:off x="1115616" y="2060848"/>
            <a:ext cx="5040560" cy="3145476"/>
          </a:xfrm>
        </p:spPr>
        <p:txBody>
          <a:bodyPr/>
          <a:lstStyle/>
          <a:p>
            <a:r>
              <a:rPr lang="en-US" sz="2800" dirty="0" smtClean="0"/>
              <a:t>3 Social protection Floor</a:t>
            </a:r>
          </a:p>
          <a:p>
            <a:r>
              <a:rPr lang="en-US" sz="2800" dirty="0" smtClean="0"/>
              <a:t>5  DW Rural Economy</a:t>
            </a:r>
          </a:p>
          <a:p>
            <a:r>
              <a:rPr lang="en-US" sz="2800" dirty="0" smtClean="0"/>
              <a:t>8 Unacceptable forms of work</a:t>
            </a:r>
          </a:p>
          <a:p>
            <a:r>
              <a:rPr lang="en-US" sz="2800" dirty="0" smtClean="0"/>
              <a:t>9 Labor migration</a:t>
            </a:r>
          </a:p>
          <a:p>
            <a:r>
              <a:rPr lang="en-US" sz="2800" dirty="0" smtClean="0"/>
              <a:t>10 Strong workers and employers  organizations</a:t>
            </a:r>
          </a:p>
          <a:p>
            <a:pPr marL="0" indent="0">
              <a:buNone/>
            </a:pPr>
            <a:endParaRPr lang="en-US" sz="2800" dirty="0" smtClean="0"/>
          </a:p>
        </p:txBody>
      </p:sp>
      <p:sp>
        <p:nvSpPr>
          <p:cNvPr id="5" name="Rounded Rectangle 4"/>
          <p:cNvSpPr/>
          <p:nvPr/>
        </p:nvSpPr>
        <p:spPr bwMode="auto">
          <a:xfrm>
            <a:off x="755576" y="1196752"/>
            <a:ext cx="4248472" cy="539309"/>
          </a:xfrm>
          <a:prstGeom prst="roundRect">
            <a:avLst>
              <a:gd name="adj" fmla="val 9033"/>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b="1" dirty="0" smtClean="0">
                <a:solidFill>
                  <a:schemeClr val="tx1"/>
                </a:solidFill>
              </a:rPr>
              <a:t>Cross-cutting with:</a:t>
            </a:r>
          </a:p>
        </p:txBody>
      </p:sp>
      <p:cxnSp>
        <p:nvCxnSpPr>
          <p:cNvPr id="10" name="Straight Connector 9"/>
          <p:cNvCxnSpPr/>
          <p:nvPr/>
        </p:nvCxnSpPr>
        <p:spPr>
          <a:xfrm>
            <a:off x="755576" y="908720"/>
            <a:ext cx="8388424"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99582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719"/>
          </a:xfrm>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4549538"/>
              </p:ext>
            </p:extLst>
          </p:nvPr>
        </p:nvGraphicFramePr>
        <p:xfrm>
          <a:off x="395536" y="404665"/>
          <a:ext cx="8291268" cy="6768831"/>
        </p:xfrm>
        <a:graphic>
          <a:graphicData uri="http://schemas.openxmlformats.org/drawingml/2006/table">
            <a:tbl>
              <a:tblPr firstRow="1" bandRow="1">
                <a:tableStyleId>{5C22544A-7EE6-4342-B048-85BDC9FD1C3A}</a:tableStyleId>
              </a:tblPr>
              <a:tblGrid>
                <a:gridCol w="1381878"/>
                <a:gridCol w="1381878"/>
                <a:gridCol w="1196685"/>
                <a:gridCol w="1567071"/>
                <a:gridCol w="1381878"/>
                <a:gridCol w="1381878"/>
              </a:tblGrid>
              <a:tr h="1008111">
                <a:tc>
                  <a:txBody>
                    <a:bodyPr/>
                    <a:lstStyle/>
                    <a:p>
                      <a:endParaRPr lang="en-US" dirty="0"/>
                    </a:p>
                  </a:txBody>
                  <a:tcPr/>
                </a:tc>
                <a:tc>
                  <a:txBody>
                    <a:bodyPr/>
                    <a:lstStyle/>
                    <a:p>
                      <a:r>
                        <a:rPr lang="en-US" dirty="0" smtClean="0"/>
                        <a:t>Total conventions</a:t>
                      </a:r>
                      <a:endParaRPr lang="en-US" dirty="0"/>
                    </a:p>
                  </a:txBody>
                  <a:tcPr/>
                </a:tc>
                <a:tc>
                  <a:txBody>
                    <a:bodyPr/>
                    <a:lstStyle/>
                    <a:p>
                      <a:r>
                        <a:rPr lang="en-US" dirty="0" smtClean="0"/>
                        <a:t>Since</a:t>
                      </a:r>
                      <a:r>
                        <a:rPr lang="en-US" baseline="0" dirty="0" smtClean="0"/>
                        <a:t> 2010</a:t>
                      </a:r>
                      <a:endParaRPr lang="en-US" dirty="0"/>
                    </a:p>
                  </a:txBody>
                  <a:tcPr/>
                </a:tc>
                <a:tc>
                  <a:txBody>
                    <a:bodyPr/>
                    <a:lstStyle/>
                    <a:p>
                      <a:r>
                        <a:rPr lang="en-US" dirty="0" smtClean="0"/>
                        <a:t>TCP</a:t>
                      </a:r>
                    </a:p>
                  </a:txBody>
                  <a:tcPr/>
                </a:tc>
                <a:tc>
                  <a:txBody>
                    <a:bodyPr/>
                    <a:lstStyle/>
                    <a:p>
                      <a:r>
                        <a:rPr lang="en-US" dirty="0" smtClean="0"/>
                        <a:t>DWCP</a:t>
                      </a:r>
                    </a:p>
                  </a:txBody>
                  <a:tcPr/>
                </a:tc>
                <a:tc>
                  <a:txBody>
                    <a:bodyPr/>
                    <a:lstStyle/>
                    <a:p>
                      <a:r>
                        <a:rPr lang="en-US" baseline="0" dirty="0" smtClean="0"/>
                        <a:t>97 143</a:t>
                      </a:r>
                      <a:endParaRPr lang="en-US" dirty="0"/>
                    </a:p>
                  </a:txBody>
                  <a:tcPr/>
                </a:tc>
              </a:tr>
              <a:tr h="591520">
                <a:tc>
                  <a:txBody>
                    <a:bodyPr/>
                    <a:lstStyle/>
                    <a:p>
                      <a:r>
                        <a:rPr lang="en-US" dirty="0" smtClean="0"/>
                        <a:t>Azerbaijan</a:t>
                      </a:r>
                      <a:endParaRPr lang="en-US" dirty="0"/>
                    </a:p>
                  </a:txBody>
                  <a:tcPr/>
                </a:tc>
                <a:tc>
                  <a:txBody>
                    <a:bodyPr/>
                    <a:lstStyle/>
                    <a:p>
                      <a:r>
                        <a:rPr lang="en-US" dirty="0" smtClean="0"/>
                        <a:t>5</a:t>
                      </a:r>
                      <a:r>
                        <a:rPr lang="ru-RU" dirty="0" smtClean="0"/>
                        <a:t>6</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ended</a:t>
                      </a:r>
                      <a:r>
                        <a:rPr lang="en-US" baseline="0" dirty="0" smtClean="0"/>
                        <a:t> in 2010</a:t>
                      </a:r>
                      <a:endParaRPr lang="en-US" dirty="0"/>
                    </a:p>
                  </a:txBody>
                  <a:tcPr/>
                </a:tc>
                <a:tc>
                  <a:txBody>
                    <a:bodyPr/>
                    <a:lstStyle/>
                    <a:p>
                      <a:endParaRPr lang="en-US" dirty="0"/>
                    </a:p>
                  </a:txBody>
                  <a:tcPr/>
                </a:tc>
              </a:tr>
              <a:tr h="591520">
                <a:tc>
                  <a:txBody>
                    <a:bodyPr/>
                    <a:lstStyle/>
                    <a:p>
                      <a:r>
                        <a:rPr lang="en-US" dirty="0" smtClean="0"/>
                        <a:t>Armenia</a:t>
                      </a:r>
                      <a:endParaRPr lang="en-US" dirty="0"/>
                    </a:p>
                  </a:txBody>
                  <a:tcPr/>
                </a:tc>
                <a:tc>
                  <a:txBody>
                    <a:bodyPr/>
                    <a:lstStyle/>
                    <a:p>
                      <a:r>
                        <a:rPr lang="en-US" dirty="0" smtClean="0"/>
                        <a:t>29</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c>
                  <a:txBody>
                    <a:bodyPr/>
                    <a:lstStyle/>
                    <a:p>
                      <a:r>
                        <a:rPr lang="en-US" dirty="0" smtClean="0"/>
                        <a:t>Ended</a:t>
                      </a:r>
                      <a:r>
                        <a:rPr lang="en-US" baseline="0" dirty="0" smtClean="0"/>
                        <a:t> in 2011</a:t>
                      </a:r>
                      <a:endParaRPr lang="en-US" dirty="0"/>
                    </a:p>
                  </a:txBody>
                  <a:tcPr/>
                </a:tc>
                <a:tc>
                  <a:txBody>
                    <a:bodyPr/>
                    <a:lstStyle/>
                    <a:p>
                      <a:r>
                        <a:rPr lang="en-US" dirty="0" smtClean="0"/>
                        <a:t>97</a:t>
                      </a:r>
                      <a:r>
                        <a:rPr lang="en-US" baseline="0" dirty="0" smtClean="0"/>
                        <a:t> 143</a:t>
                      </a:r>
                      <a:endParaRPr lang="en-US" dirty="0"/>
                    </a:p>
                  </a:txBody>
                  <a:tcPr/>
                </a:tc>
              </a:tr>
              <a:tr h="338011">
                <a:tc>
                  <a:txBody>
                    <a:bodyPr/>
                    <a:lstStyle/>
                    <a:p>
                      <a:r>
                        <a:rPr lang="en-US" dirty="0" smtClean="0"/>
                        <a:t>Belarus</a:t>
                      </a:r>
                      <a:endParaRPr lang="en-US" dirty="0"/>
                    </a:p>
                  </a:txBody>
                  <a:tcPr/>
                </a:tc>
                <a:tc>
                  <a:txBody>
                    <a:bodyPr/>
                    <a:lstStyle/>
                    <a:p>
                      <a:r>
                        <a:rPr lang="en-US" dirty="0" smtClean="0"/>
                        <a:t>49</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r>
              <a:tr h="338011">
                <a:tc>
                  <a:txBody>
                    <a:bodyPr/>
                    <a:lstStyle/>
                    <a:p>
                      <a:r>
                        <a:rPr lang="en-US" dirty="0" smtClean="0"/>
                        <a:t>Georgia</a:t>
                      </a:r>
                      <a:endParaRPr lang="en-US" dirty="0"/>
                    </a:p>
                  </a:txBody>
                  <a:tcPr/>
                </a:tc>
                <a:tc>
                  <a:txBody>
                    <a:bodyPr/>
                    <a:lstStyle/>
                    <a:p>
                      <a:r>
                        <a:rPr lang="ru-RU" dirty="0" smtClean="0"/>
                        <a:t>17</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endParaRPr lang="en-US" dirty="0"/>
                    </a:p>
                  </a:txBody>
                  <a:tcPr/>
                </a:tc>
                <a:tc>
                  <a:txBody>
                    <a:bodyPr/>
                    <a:lstStyle/>
                    <a:p>
                      <a:endParaRPr lang="en-US" dirty="0"/>
                    </a:p>
                  </a:txBody>
                  <a:tcPr/>
                </a:tc>
              </a:tr>
              <a:tr h="338011">
                <a:tc>
                  <a:txBody>
                    <a:bodyPr/>
                    <a:lstStyle/>
                    <a:p>
                      <a:r>
                        <a:rPr lang="en-US" dirty="0" smtClean="0"/>
                        <a:t>Kazakhstan</a:t>
                      </a:r>
                      <a:endParaRPr lang="en-US" dirty="0"/>
                    </a:p>
                  </a:txBody>
                  <a:tcPr/>
                </a:tc>
                <a:tc>
                  <a:txBody>
                    <a:bodyPr/>
                    <a:lstStyle/>
                    <a:p>
                      <a:r>
                        <a:rPr lang="en-US" smtClean="0"/>
                        <a:t>24</a:t>
                      </a:r>
                      <a:endParaRPr lang="en-US" dirty="0"/>
                    </a:p>
                  </a:txBody>
                  <a:tcPr/>
                </a:tc>
                <a:tc>
                  <a:txBody>
                    <a:bodyPr/>
                    <a:lstStyle/>
                    <a:p>
                      <a:r>
                        <a:rPr lang="en-US" dirty="0" smtClean="0"/>
                        <a:t>4</a:t>
                      </a:r>
                      <a:endParaRPr lang="en-US" dirty="0"/>
                    </a:p>
                  </a:txBody>
                  <a:tcPr/>
                </a:tc>
                <a:tc>
                  <a:txBody>
                    <a:bodyPr/>
                    <a:lstStyle/>
                    <a:p>
                      <a:r>
                        <a:rPr lang="ru-RU" dirty="0" smtClean="0"/>
                        <a:t>4</a:t>
                      </a:r>
                      <a:endParaRPr lang="en-US" dirty="0"/>
                    </a:p>
                  </a:txBody>
                  <a:tcPr/>
                </a:tc>
                <a:tc>
                  <a:txBody>
                    <a:bodyPr/>
                    <a:lstStyle/>
                    <a:p>
                      <a:r>
                        <a:rPr lang="en-US" dirty="0" smtClean="0"/>
                        <a:t>Ended 2014</a:t>
                      </a:r>
                      <a:endParaRPr lang="en-US" dirty="0"/>
                    </a:p>
                  </a:txBody>
                  <a:tcPr/>
                </a:tc>
                <a:tc>
                  <a:txBody>
                    <a:bodyPr/>
                    <a:lstStyle/>
                    <a:p>
                      <a:endParaRPr lang="en-US" dirty="0"/>
                    </a:p>
                  </a:txBody>
                  <a:tcPr/>
                </a:tc>
              </a:tr>
              <a:tr h="591520">
                <a:tc>
                  <a:txBody>
                    <a:bodyPr/>
                    <a:lstStyle/>
                    <a:p>
                      <a:r>
                        <a:rPr lang="en-US" dirty="0" smtClean="0"/>
                        <a:t>Kyrgyzstan</a:t>
                      </a:r>
                      <a:endParaRPr lang="en-US" dirty="0"/>
                    </a:p>
                  </a:txBody>
                  <a:tcPr/>
                </a:tc>
                <a:tc>
                  <a:txBody>
                    <a:bodyPr/>
                    <a:lstStyle/>
                    <a:p>
                      <a:r>
                        <a:rPr lang="en-US" dirty="0" smtClean="0"/>
                        <a:t>53</a:t>
                      </a:r>
                      <a:endParaRPr lang="en-US" dirty="0"/>
                    </a:p>
                  </a:txBody>
                  <a:tcPr/>
                </a:tc>
                <a:tc>
                  <a:txBody>
                    <a:bodyPr/>
                    <a:lstStyle/>
                    <a:p>
                      <a:r>
                        <a:rPr lang="en-US" dirty="0" smtClean="0"/>
                        <a:t>0</a:t>
                      </a:r>
                      <a:endParaRPr lang="en-US" dirty="0"/>
                    </a:p>
                  </a:txBody>
                  <a:tcPr/>
                </a:tc>
                <a:tc>
                  <a:txBody>
                    <a:bodyPr/>
                    <a:lstStyle/>
                    <a:p>
                      <a:endParaRPr lang="en-US" dirty="0" smtClean="0"/>
                    </a:p>
                    <a:p>
                      <a:r>
                        <a:rPr lang="en-US" dirty="0" smtClean="0"/>
                        <a:t>5</a:t>
                      </a:r>
                      <a:endParaRPr lang="en-US" dirty="0"/>
                    </a:p>
                  </a:txBody>
                  <a:tcPr/>
                </a:tc>
                <a:tc>
                  <a:txBody>
                    <a:bodyPr/>
                    <a:lstStyle/>
                    <a:p>
                      <a:r>
                        <a:rPr lang="en-US" dirty="0" smtClean="0"/>
                        <a:t>Ended</a:t>
                      </a:r>
                      <a:r>
                        <a:rPr lang="en-US" baseline="0" dirty="0" smtClean="0"/>
                        <a:t> 2011</a:t>
                      </a:r>
                      <a:endParaRPr lang="en-US" dirty="0"/>
                    </a:p>
                  </a:txBody>
                  <a:tcPr/>
                </a:tc>
                <a:tc>
                  <a:txBody>
                    <a:bodyPr/>
                    <a:lstStyle/>
                    <a:p>
                      <a:r>
                        <a:rPr lang="en-US" dirty="0" smtClean="0"/>
                        <a:t>97</a:t>
                      </a:r>
                      <a:endParaRPr lang="en-US" dirty="0"/>
                    </a:p>
                  </a:txBody>
                  <a:tcPr/>
                </a:tc>
              </a:tr>
              <a:tr h="338011">
                <a:tc>
                  <a:txBody>
                    <a:bodyPr/>
                    <a:lstStyle/>
                    <a:p>
                      <a:r>
                        <a:rPr lang="en-US" dirty="0" smtClean="0"/>
                        <a:t>Moldova</a:t>
                      </a:r>
                      <a:endParaRPr lang="en-US" dirty="0"/>
                    </a:p>
                  </a:txBody>
                  <a:tcPr/>
                </a:tc>
                <a:tc>
                  <a:txBody>
                    <a:bodyPr/>
                    <a:lstStyle/>
                    <a:p>
                      <a:r>
                        <a:rPr lang="en-US" dirty="0" smtClean="0"/>
                        <a:t>42</a:t>
                      </a:r>
                      <a:endParaRPr lang="en-US" dirty="0"/>
                    </a:p>
                  </a:txBody>
                  <a:tcPr/>
                </a:tc>
                <a:tc>
                  <a:txBody>
                    <a:bodyPr/>
                    <a:lstStyle/>
                    <a:p>
                      <a:r>
                        <a:rPr lang="en-US" dirty="0" smtClean="0"/>
                        <a:t>2</a:t>
                      </a:r>
                      <a:endParaRPr lang="en-US" dirty="0"/>
                    </a:p>
                  </a:txBody>
                  <a:tcPr/>
                </a:tc>
                <a:tc>
                  <a:txBody>
                    <a:bodyPr/>
                    <a:lstStyle/>
                    <a:p>
                      <a:endParaRPr lang="en-US" dirty="0"/>
                    </a:p>
                  </a:txBody>
                  <a:tcPr/>
                </a:tc>
                <a:tc>
                  <a:txBody>
                    <a:bodyPr/>
                    <a:lstStyle/>
                    <a:p>
                      <a:r>
                        <a:rPr lang="en-US" smtClean="0"/>
                        <a:t>In</a:t>
                      </a:r>
                      <a:r>
                        <a:rPr lang="en-US" baseline="0" smtClean="0"/>
                        <a:t> 2011</a:t>
                      </a:r>
                      <a:endParaRPr lang="en-US" dirty="0"/>
                    </a:p>
                  </a:txBody>
                  <a:tcPr/>
                </a:tc>
                <a:tc>
                  <a:txBody>
                    <a:bodyPr/>
                    <a:lstStyle/>
                    <a:p>
                      <a:r>
                        <a:rPr lang="en-US" dirty="0" smtClean="0"/>
                        <a:t>97 143</a:t>
                      </a:r>
                      <a:endParaRPr lang="en-US" dirty="0"/>
                    </a:p>
                  </a:txBody>
                  <a:tcPr/>
                </a:tc>
              </a:tr>
              <a:tr h="468560">
                <a:tc>
                  <a:txBody>
                    <a:bodyPr/>
                    <a:lstStyle/>
                    <a:p>
                      <a:r>
                        <a:rPr lang="en-US" dirty="0" smtClean="0"/>
                        <a:t>Russia</a:t>
                      </a:r>
                      <a:endParaRPr lang="en-US" dirty="0"/>
                    </a:p>
                  </a:txBody>
                  <a:tcPr/>
                </a:tc>
                <a:tc>
                  <a:txBody>
                    <a:bodyPr/>
                    <a:lstStyle/>
                    <a:p>
                      <a:r>
                        <a:rPr lang="ru-RU" dirty="0" smtClean="0"/>
                        <a:t>7</a:t>
                      </a:r>
                      <a:r>
                        <a:rPr lang="en-US" dirty="0" smtClean="0"/>
                        <a:t>4</a:t>
                      </a:r>
                      <a:endParaRPr lang="en-US" dirty="0"/>
                    </a:p>
                  </a:txBody>
                  <a:tcPr/>
                </a:tc>
                <a:tc>
                  <a:txBody>
                    <a:bodyPr/>
                    <a:lstStyle/>
                    <a:p>
                      <a:r>
                        <a:rPr lang="en-US" dirty="0" smtClean="0"/>
                        <a:t>9</a:t>
                      </a:r>
                      <a:endParaRPr lang="en-US" dirty="0"/>
                    </a:p>
                  </a:txBody>
                  <a:tcPr/>
                </a:tc>
                <a:tc>
                  <a:txBody>
                    <a:bodyPr/>
                    <a:lstStyle/>
                    <a:p>
                      <a:endParaRPr lang="en-US" dirty="0"/>
                    </a:p>
                  </a:txBody>
                  <a:tcPr/>
                </a:tc>
                <a:tc>
                  <a:txBody>
                    <a:bodyPr/>
                    <a:lstStyle/>
                    <a:p>
                      <a:r>
                        <a:rPr lang="en-US" dirty="0" smtClean="0"/>
                        <a:t>Agreement</a:t>
                      </a:r>
                    </a:p>
                    <a:p>
                      <a:r>
                        <a:rPr lang="en-US" dirty="0" smtClean="0"/>
                        <a:t>2012-2016</a:t>
                      </a:r>
                      <a:endParaRPr lang="en-US" dirty="0"/>
                    </a:p>
                  </a:txBody>
                  <a:tcPr/>
                </a:tc>
                <a:tc>
                  <a:txBody>
                    <a:bodyPr/>
                    <a:lstStyle/>
                    <a:p>
                      <a:r>
                        <a:rPr lang="en-US" dirty="0" smtClean="0"/>
                        <a:t>planned</a:t>
                      </a:r>
                      <a:endParaRPr lang="en-US" dirty="0"/>
                    </a:p>
                  </a:txBody>
                  <a:tcPr/>
                </a:tc>
              </a:tr>
              <a:tr h="338011">
                <a:tc>
                  <a:txBody>
                    <a:bodyPr/>
                    <a:lstStyle/>
                    <a:p>
                      <a:r>
                        <a:rPr lang="en-US" dirty="0" smtClean="0"/>
                        <a:t>Tajikistan</a:t>
                      </a:r>
                      <a:endParaRPr lang="en-US" dirty="0"/>
                    </a:p>
                  </a:txBody>
                  <a:tcPr/>
                </a:tc>
                <a:tc>
                  <a:txBody>
                    <a:bodyPr/>
                    <a:lstStyle/>
                    <a:p>
                      <a:r>
                        <a:rPr lang="en-US" dirty="0" smtClean="0"/>
                        <a:t>50</a:t>
                      </a:r>
                      <a:endParaRPr lang="en-US" dirty="0"/>
                    </a:p>
                  </a:txBody>
                  <a:tcPr/>
                </a:tc>
                <a:tc>
                  <a:txBody>
                    <a:bodyPr/>
                    <a:lstStyle/>
                    <a:p>
                      <a:r>
                        <a:rPr lang="en-US" dirty="0" smtClean="0"/>
                        <a:t>2</a:t>
                      </a:r>
                      <a:endParaRPr lang="en-US" dirty="0"/>
                    </a:p>
                  </a:txBody>
                  <a:tcPr/>
                </a:tc>
                <a:tc>
                  <a:txBody>
                    <a:bodyPr/>
                    <a:lstStyle/>
                    <a:p>
                      <a:r>
                        <a:rPr lang="en-US" dirty="0" smtClean="0"/>
                        <a:t>5</a:t>
                      </a:r>
                      <a:endParaRPr lang="en-US" dirty="0"/>
                    </a:p>
                  </a:txBody>
                  <a:tcPr/>
                </a:tc>
                <a:tc>
                  <a:txBody>
                    <a:bodyPr/>
                    <a:lstStyle/>
                    <a:p>
                      <a:r>
                        <a:rPr lang="en-US" dirty="0" smtClean="0"/>
                        <a:t>yes</a:t>
                      </a:r>
                      <a:endParaRPr lang="en-US" dirty="0"/>
                    </a:p>
                  </a:txBody>
                  <a:tcPr/>
                </a:tc>
                <a:tc>
                  <a:txBody>
                    <a:bodyPr/>
                    <a:lstStyle/>
                    <a:p>
                      <a:r>
                        <a:rPr lang="en-US" dirty="0" smtClean="0"/>
                        <a:t>97</a:t>
                      </a:r>
                      <a:endParaRPr lang="en-US" dirty="0"/>
                    </a:p>
                  </a:txBody>
                  <a:tcPr/>
                </a:tc>
              </a:tr>
              <a:tr h="470832">
                <a:tc>
                  <a:txBody>
                    <a:bodyPr/>
                    <a:lstStyle/>
                    <a:p>
                      <a:r>
                        <a:rPr lang="en-US" dirty="0" smtClean="0"/>
                        <a:t>Turkmenistan</a:t>
                      </a:r>
                      <a:endParaRPr lang="en-US" dirty="0"/>
                    </a:p>
                  </a:txBody>
                  <a:tcPr/>
                </a:tc>
                <a:tc>
                  <a:txBody>
                    <a:bodyPr/>
                    <a:lstStyle/>
                    <a:p>
                      <a:r>
                        <a:rPr lang="en-US" dirty="0" smtClean="0"/>
                        <a:t>9</a:t>
                      </a:r>
                      <a:endParaRPr lang="en-US" dirty="0"/>
                    </a:p>
                  </a:txBody>
                  <a:tcPr/>
                </a:tc>
                <a:tc>
                  <a:txBody>
                    <a:bodyPr/>
                    <a:lstStyle/>
                    <a:p>
                      <a:r>
                        <a:rPr lang="en-US" dirty="0" smtClean="0"/>
                        <a:t>3</a:t>
                      </a:r>
                      <a:endParaRPr lang="en-US" dirty="0"/>
                    </a:p>
                  </a:txBody>
                  <a:tcPr/>
                </a:tc>
                <a:tc>
                  <a:txBody>
                    <a:bodyPr/>
                    <a:lstStyle/>
                    <a:p>
                      <a:r>
                        <a:rPr lang="ru-RU" dirty="0" smtClean="0"/>
                        <a:t>0</a:t>
                      </a:r>
                      <a:endParaRPr lang="en-US" dirty="0"/>
                    </a:p>
                  </a:txBody>
                  <a:tcPr/>
                </a:tc>
                <a:tc>
                  <a:txBody>
                    <a:bodyPr/>
                    <a:lstStyle/>
                    <a:p>
                      <a:endParaRPr lang="en-US" dirty="0"/>
                    </a:p>
                  </a:txBody>
                  <a:tcPr/>
                </a:tc>
                <a:tc>
                  <a:txBody>
                    <a:bodyPr/>
                    <a:lstStyle/>
                    <a:p>
                      <a:endParaRPr lang="en-US" dirty="0"/>
                    </a:p>
                  </a:txBody>
                  <a:tcPr/>
                </a:tc>
              </a:tr>
              <a:tr h="338011">
                <a:tc>
                  <a:txBody>
                    <a:bodyPr/>
                    <a:lstStyle/>
                    <a:p>
                      <a:r>
                        <a:rPr lang="en-US" dirty="0" smtClean="0"/>
                        <a:t>Ukraine</a:t>
                      </a:r>
                      <a:endParaRPr lang="en-US" dirty="0"/>
                    </a:p>
                  </a:txBody>
                  <a:tcPr/>
                </a:tc>
                <a:tc>
                  <a:txBody>
                    <a:bodyPr/>
                    <a:lstStyle/>
                    <a:p>
                      <a:r>
                        <a:rPr lang="en-US" dirty="0" smtClean="0"/>
                        <a:t>71</a:t>
                      </a:r>
                      <a:endParaRPr lang="en-US" dirty="0"/>
                    </a:p>
                  </a:txBody>
                  <a:tcPr/>
                </a:tc>
                <a:tc>
                  <a:txBody>
                    <a:bodyPr/>
                    <a:lstStyle/>
                    <a:p>
                      <a:r>
                        <a:rPr lang="en-US" dirty="0" smtClean="0"/>
                        <a:t>4</a:t>
                      </a:r>
                      <a:endParaRPr lang="en-US" dirty="0"/>
                    </a:p>
                  </a:txBody>
                  <a:tcPr/>
                </a:tc>
                <a:tc>
                  <a:txBody>
                    <a:bodyPr/>
                    <a:lstStyle/>
                    <a:p>
                      <a:endParaRPr lang="en-US" dirty="0"/>
                    </a:p>
                  </a:txBody>
                  <a:tcPr/>
                </a:tc>
                <a:tc>
                  <a:txBody>
                    <a:bodyPr/>
                    <a:lstStyle/>
                    <a:p>
                      <a:r>
                        <a:rPr lang="en-US" smtClean="0"/>
                        <a:t>2007</a:t>
                      </a:r>
                      <a:endParaRPr lang="en-US" dirty="0"/>
                    </a:p>
                  </a:txBody>
                  <a:tcPr/>
                </a:tc>
                <a:tc>
                  <a:txBody>
                    <a:bodyPr/>
                    <a:lstStyle/>
                    <a:p>
                      <a:endParaRPr lang="en-US" dirty="0"/>
                    </a:p>
                  </a:txBody>
                  <a:tcPr/>
                </a:tc>
              </a:tr>
              <a:tr h="338011">
                <a:tc>
                  <a:txBody>
                    <a:bodyPr/>
                    <a:lstStyle/>
                    <a:p>
                      <a:r>
                        <a:rPr lang="en-US" dirty="0" smtClean="0"/>
                        <a:t>Uzbekistan</a:t>
                      </a:r>
                      <a:endParaRPr lang="en-US" dirty="0"/>
                    </a:p>
                  </a:txBody>
                  <a:tcPr/>
                </a:tc>
                <a:tc>
                  <a:txBody>
                    <a:bodyPr/>
                    <a:lstStyle/>
                    <a:p>
                      <a:r>
                        <a:rPr lang="ru-RU" dirty="0" smtClean="0"/>
                        <a:t>13</a:t>
                      </a:r>
                      <a:endParaRPr lang="en-US" dirty="0"/>
                    </a:p>
                  </a:txBody>
                  <a:tcPr/>
                </a:tc>
                <a:tc>
                  <a:txBody>
                    <a:bodyPr/>
                    <a:lstStyle/>
                    <a:p>
                      <a:r>
                        <a:rPr lang="en-US" dirty="0" smtClean="0"/>
                        <a:t>0</a:t>
                      </a:r>
                      <a:endParaRPr lang="en-US" dirty="0"/>
                    </a:p>
                  </a:txBody>
                  <a:tcPr/>
                </a:tc>
                <a:tc>
                  <a:txBody>
                    <a:bodyPr/>
                    <a:lstStyle/>
                    <a:p>
                      <a:r>
                        <a:rPr lang="ru-RU" dirty="0" smtClean="0"/>
                        <a:t>1</a:t>
                      </a:r>
                      <a:endParaRPr lang="en-US" dirty="0"/>
                    </a:p>
                  </a:txBody>
                  <a:tcPr/>
                </a:tc>
                <a:tc>
                  <a:txBody>
                    <a:bodyPr/>
                    <a:lstStyle/>
                    <a:p>
                      <a:r>
                        <a:rPr lang="en-US" dirty="0" smtClean="0"/>
                        <a:t>yes</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10016915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a:t>
            </a:r>
            <a:r>
              <a:rPr lang="en-US" dirty="0" err="1" smtClean="0"/>
              <a:t>Subregional</a:t>
            </a:r>
            <a:r>
              <a:rPr lang="en-US" dirty="0" smtClean="0"/>
              <a:t> activities</a:t>
            </a:r>
            <a:endParaRPr lang="en-US" dirty="0"/>
          </a:p>
        </p:txBody>
      </p:sp>
      <p:sp>
        <p:nvSpPr>
          <p:cNvPr id="3" name="Content Placeholder 2"/>
          <p:cNvSpPr>
            <a:spLocks noGrp="1"/>
          </p:cNvSpPr>
          <p:nvPr>
            <p:ph idx="1"/>
          </p:nvPr>
        </p:nvSpPr>
        <p:spPr>
          <a:xfrm>
            <a:off x="381000" y="1412875"/>
            <a:ext cx="8382000" cy="4579715"/>
          </a:xfrm>
        </p:spPr>
        <p:txBody>
          <a:bodyPr/>
          <a:lstStyle/>
          <a:p>
            <a:pPr marL="0" indent="0">
              <a:buNone/>
            </a:pPr>
            <a:r>
              <a:rPr lang="en-US" dirty="0" smtClean="0"/>
              <a:t>Informal economy Baku June</a:t>
            </a:r>
          </a:p>
          <a:p>
            <a:pPr marL="0" indent="0">
              <a:buNone/>
            </a:pPr>
            <a:r>
              <a:rPr lang="en-US" dirty="0" smtClean="0"/>
              <a:t>ILS Tbilisi September</a:t>
            </a:r>
          </a:p>
          <a:p>
            <a:pPr marL="0" indent="0">
              <a:buNone/>
            </a:pPr>
            <a:r>
              <a:rPr lang="en-US" dirty="0" smtClean="0"/>
              <a:t>Future of Work </a:t>
            </a:r>
            <a:r>
              <a:rPr lang="en-US" dirty="0" err="1" smtClean="0"/>
              <a:t>Almata</a:t>
            </a:r>
            <a:r>
              <a:rPr lang="en-US" dirty="0" smtClean="0"/>
              <a:t> September</a:t>
            </a:r>
          </a:p>
          <a:p>
            <a:pPr marL="0" indent="0">
              <a:buNone/>
            </a:pPr>
            <a:r>
              <a:rPr lang="en-US" dirty="0" smtClean="0"/>
              <a:t>Youth Networks  Central Asia-</a:t>
            </a:r>
            <a:r>
              <a:rPr lang="en-US" dirty="0" err="1" smtClean="0"/>
              <a:t>Isyk</a:t>
            </a:r>
            <a:r>
              <a:rPr lang="en-US" dirty="0" smtClean="0"/>
              <a:t> </a:t>
            </a:r>
            <a:r>
              <a:rPr lang="en-US" dirty="0" err="1" smtClean="0"/>
              <a:t>Kul</a:t>
            </a:r>
            <a:r>
              <a:rPr lang="en-US" dirty="0" smtClean="0"/>
              <a:t> </a:t>
            </a:r>
            <a:r>
              <a:rPr lang="en-US" dirty="0" smtClean="0"/>
              <a:t> July  </a:t>
            </a:r>
            <a:r>
              <a:rPr lang="en-US" dirty="0" smtClean="0"/>
              <a:t>Caspian-Astrakhan </a:t>
            </a:r>
            <a:r>
              <a:rPr lang="en-US" dirty="0" smtClean="0"/>
              <a:t> November</a:t>
            </a:r>
          </a:p>
          <a:p>
            <a:pPr marL="0" indent="0">
              <a:buNone/>
            </a:pPr>
            <a:r>
              <a:rPr lang="en-US" smtClean="0"/>
              <a:t> Arctic-Murmansk February</a:t>
            </a:r>
            <a:endParaRPr lang="en-US" dirty="0" smtClean="0"/>
          </a:p>
          <a:p>
            <a:pPr marL="0" indent="0">
              <a:buNone/>
            </a:pPr>
            <a:r>
              <a:rPr lang="en-US" dirty="0" smtClean="0"/>
              <a:t>Women Network  Bishkek   November</a:t>
            </a:r>
          </a:p>
          <a:p>
            <a:pPr marL="0" indent="0">
              <a:buNone/>
            </a:pPr>
            <a:r>
              <a:rPr lang="en-US" dirty="0" smtClean="0"/>
              <a:t>4 Technical cooperation projects + tripartite activities</a:t>
            </a:r>
          </a:p>
        </p:txBody>
      </p:sp>
    </p:spTree>
    <p:extLst>
      <p:ext uri="{BB962C8B-B14F-4D97-AF65-F5344CB8AC3E}">
        <p14:creationId xmlns:p14="http://schemas.microsoft.com/office/powerpoint/2010/main" val="186617490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349</TotalTime>
  <Words>1020</Words>
  <Application>Microsoft Office PowerPoint</Application>
  <PresentationFormat>On-screen Show (4:3)</PresentationFormat>
  <Paragraphs>150</Paragraphs>
  <Slides>10</Slides>
  <Notes>8</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1_Light_with Blue Bar Segoe Template</vt:lpstr>
      <vt:lpstr>White with Courier font for code slides</vt:lpstr>
      <vt:lpstr>ACTRAV activity and Priorities </vt:lpstr>
      <vt:lpstr>ILO 10 policy outcomes</vt:lpstr>
      <vt:lpstr>ACTRAV Prioritiy objectives</vt:lpstr>
      <vt:lpstr>PowerPoint Presentation</vt:lpstr>
      <vt:lpstr> 2016-2017</vt:lpstr>
      <vt:lpstr>PowerPoint Presentation</vt:lpstr>
      <vt:lpstr> 2016-2017</vt:lpstr>
      <vt:lpstr>PowerPoint Presentation</vt:lpstr>
      <vt:lpstr>2016 Subregional activities</vt:lpstr>
      <vt:lpstr>  </vt:lpstr>
    </vt:vector>
  </TitlesOfParts>
  <Company>ILO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ACTRAV Retreat 13-15 October 2015, Aix-les-Bains  Report on Questionnaire</dc:title>
  <dc:creator>ILO</dc:creator>
  <cp:lastModifiedBy>Sergeyus Glovackas</cp:lastModifiedBy>
  <cp:revision>32</cp:revision>
  <cp:lastPrinted>2015-10-16T10:09:14Z</cp:lastPrinted>
  <dcterms:created xsi:type="dcterms:W3CDTF">2015-10-06T14:20:42Z</dcterms:created>
  <dcterms:modified xsi:type="dcterms:W3CDTF">2016-09-27T06:17:40Z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