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311" r:id="rId2"/>
    <p:sldId id="361" r:id="rId3"/>
    <p:sldId id="400" r:id="rId4"/>
    <p:sldId id="387" r:id="rId5"/>
    <p:sldId id="457" r:id="rId6"/>
    <p:sldId id="459" r:id="rId7"/>
    <p:sldId id="460" r:id="rId8"/>
    <p:sldId id="461" r:id="rId9"/>
    <p:sldId id="404" r:id="rId10"/>
    <p:sldId id="450" r:id="rId11"/>
    <p:sldId id="458" r:id="rId12"/>
    <p:sldId id="451" r:id="rId13"/>
    <p:sldId id="452" r:id="rId14"/>
    <p:sldId id="454" r:id="rId15"/>
    <p:sldId id="456" r:id="rId16"/>
    <p:sldId id="474" r:id="rId17"/>
    <p:sldId id="476" r:id="rId18"/>
    <p:sldId id="432" r:id="rId19"/>
    <p:sldId id="463" r:id="rId20"/>
    <p:sldId id="433" r:id="rId21"/>
    <p:sldId id="480" r:id="rId22"/>
    <p:sldId id="436" r:id="rId23"/>
    <p:sldId id="446" r:id="rId24"/>
    <p:sldId id="481" r:id="rId25"/>
    <p:sldId id="482" r:id="rId26"/>
    <p:sldId id="449" r:id="rId27"/>
    <p:sldId id="421" r:id="rId28"/>
    <p:sldId id="419"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kaaki Kizu" initials="TK" lastIdx="1" clrIdx="0"/>
  <p:cmAuthor id="1" name="Corley-Coulibaly, Marva" initials="CM" lastIdx="2" clrIdx="1"/>
  <p:cmAuthor id="2" name="Peels, Rafael" initials="PR" lastIdx="2" clrIdx="2">
    <p:extLst>
      <p:ext uri="{19B8F6BF-5375-455C-9EA6-DF929625EA0E}">
        <p15:presenceInfo xmlns:p15="http://schemas.microsoft.com/office/powerpoint/2012/main" userId="S-1-5-21-525788414-1921020387-24915789-16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867" autoAdjust="0"/>
  </p:normalViewPr>
  <p:slideViewPr>
    <p:cSldViewPr>
      <p:cViewPr varScale="1">
        <p:scale>
          <a:sx n="60" d="100"/>
          <a:sy n="60" d="100"/>
        </p:scale>
        <p:origin x="168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3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d.ilo.org\gva\WORKQUALITY\INWORK\1.%20BY%20THEME\Wage%20Group\Global%20Wage%20Report%202016%202017\Excel%20Figures%20and%20Word%20Tables\GWR%202016%20Figures%20PART%20I%20December%202016_FINAL.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29207374994928E-2"/>
          <c:y val="3.864734299516908E-2"/>
          <c:w val="0.7846254675835217"/>
          <c:h val="0.68196431967743165"/>
        </c:manualLayout>
      </c:layout>
      <c:barChart>
        <c:barDir val="col"/>
        <c:grouping val="clustered"/>
        <c:varyColors val="0"/>
        <c:ser>
          <c:idx val="0"/>
          <c:order val="0"/>
          <c:tx>
            <c:strRef>
              <c:f>'Figure 16'!$E$7</c:f>
              <c:strCache>
                <c:ptCount val="1"/>
                <c:pt idx="0">
                  <c:v>2000 or earliest</c:v>
                </c:pt>
              </c:strCache>
            </c:strRef>
          </c:tx>
          <c:spPr>
            <a:solidFill>
              <a:schemeClr val="tx1"/>
            </a:solidFill>
          </c:spPr>
          <c:invertIfNegative val="0"/>
          <c:dPt>
            <c:idx val="5"/>
            <c:invertIfNegative val="0"/>
            <c:bubble3D val="0"/>
            <c:extLst>
              <c:ext xmlns:c16="http://schemas.microsoft.com/office/drawing/2014/chart" uri="{C3380CC4-5D6E-409C-BE32-E72D297353CC}">
                <c16:uniqueId val="{00000000-A006-453B-B6C8-8F452B46344E}"/>
              </c:ext>
            </c:extLst>
          </c:dPt>
          <c:dPt>
            <c:idx val="6"/>
            <c:invertIfNegative val="0"/>
            <c:bubble3D val="0"/>
            <c:extLst>
              <c:ext xmlns:c16="http://schemas.microsoft.com/office/drawing/2014/chart" uri="{C3380CC4-5D6E-409C-BE32-E72D297353CC}">
                <c16:uniqueId val="{00000001-A006-453B-B6C8-8F452B46344E}"/>
              </c:ext>
            </c:extLst>
          </c:dPt>
          <c:dPt>
            <c:idx val="7"/>
            <c:invertIfNegative val="0"/>
            <c:bubble3D val="0"/>
            <c:extLst>
              <c:ext xmlns:c16="http://schemas.microsoft.com/office/drawing/2014/chart" uri="{C3380CC4-5D6E-409C-BE32-E72D297353CC}">
                <c16:uniqueId val="{00000002-A006-453B-B6C8-8F452B46344E}"/>
              </c:ext>
            </c:extLst>
          </c:dPt>
          <c:dPt>
            <c:idx val="8"/>
            <c:invertIfNegative val="0"/>
            <c:bubble3D val="0"/>
            <c:extLst>
              <c:ext xmlns:c16="http://schemas.microsoft.com/office/drawing/2014/chart" uri="{C3380CC4-5D6E-409C-BE32-E72D297353CC}">
                <c16:uniqueId val="{00000003-A006-453B-B6C8-8F452B46344E}"/>
              </c:ext>
            </c:extLst>
          </c:dPt>
          <c:dPt>
            <c:idx val="9"/>
            <c:invertIfNegative val="0"/>
            <c:bubble3D val="0"/>
            <c:extLst>
              <c:ext xmlns:c16="http://schemas.microsoft.com/office/drawing/2014/chart" uri="{C3380CC4-5D6E-409C-BE32-E72D297353CC}">
                <c16:uniqueId val="{00000004-A006-453B-B6C8-8F452B46344E}"/>
              </c:ext>
            </c:extLst>
          </c:dPt>
          <c:dPt>
            <c:idx val="10"/>
            <c:invertIfNegative val="0"/>
            <c:bubble3D val="0"/>
            <c:extLst>
              <c:ext xmlns:c16="http://schemas.microsoft.com/office/drawing/2014/chart" uri="{C3380CC4-5D6E-409C-BE32-E72D297353CC}">
                <c16:uniqueId val="{00000005-A006-453B-B6C8-8F452B46344E}"/>
              </c:ext>
            </c:extLst>
          </c:dPt>
          <c:dPt>
            <c:idx val="11"/>
            <c:invertIfNegative val="0"/>
            <c:bubble3D val="0"/>
            <c:extLst>
              <c:ext xmlns:c16="http://schemas.microsoft.com/office/drawing/2014/chart" uri="{C3380CC4-5D6E-409C-BE32-E72D297353CC}">
                <c16:uniqueId val="{00000006-A006-453B-B6C8-8F452B46344E}"/>
              </c:ext>
            </c:extLst>
          </c:dPt>
          <c:dPt>
            <c:idx val="12"/>
            <c:invertIfNegative val="0"/>
            <c:bubble3D val="0"/>
            <c:extLst>
              <c:ext xmlns:c16="http://schemas.microsoft.com/office/drawing/2014/chart" uri="{C3380CC4-5D6E-409C-BE32-E72D297353CC}">
                <c16:uniqueId val="{00000007-A006-453B-B6C8-8F452B46344E}"/>
              </c:ext>
            </c:extLst>
          </c:dPt>
          <c:dPt>
            <c:idx val="13"/>
            <c:invertIfNegative val="0"/>
            <c:bubble3D val="0"/>
            <c:extLst>
              <c:ext xmlns:c16="http://schemas.microsoft.com/office/drawing/2014/chart" uri="{C3380CC4-5D6E-409C-BE32-E72D297353CC}">
                <c16:uniqueId val="{00000008-A006-453B-B6C8-8F452B46344E}"/>
              </c:ext>
            </c:extLst>
          </c:dPt>
          <c:dPt>
            <c:idx val="14"/>
            <c:invertIfNegative val="0"/>
            <c:bubble3D val="0"/>
            <c:extLst>
              <c:ext xmlns:c16="http://schemas.microsoft.com/office/drawing/2014/chart" uri="{C3380CC4-5D6E-409C-BE32-E72D297353CC}">
                <c16:uniqueId val="{00000009-A006-453B-B6C8-8F452B46344E}"/>
              </c:ext>
            </c:extLst>
          </c:dPt>
          <c:cat>
            <c:multiLvlStrRef>
              <c:f>'Figure 16'!$C$8:$D$26</c:f>
              <c:multiLvlStrCache>
                <c:ptCount val="19"/>
                <c:lvl>
                  <c:pt idx="0">
                    <c:v>U.S</c:v>
                  </c:pt>
                  <c:pt idx="1">
                    <c:v>Korea Rep.</c:v>
                  </c:pt>
                  <c:pt idx="2">
                    <c:v>Poland</c:v>
                  </c:pt>
                  <c:pt idx="3">
                    <c:v>Ireland</c:v>
                  </c:pt>
                  <c:pt idx="4">
                    <c:v>Mexico</c:v>
                  </c:pt>
                  <c:pt idx="5">
                    <c:v>Canada</c:v>
                  </c:pt>
                  <c:pt idx="6">
                    <c:v>Czech Republic</c:v>
                  </c:pt>
                  <c:pt idx="7">
                    <c:v>Slovak Rep.</c:v>
                  </c:pt>
                  <c:pt idx="8">
                    <c:v>U.K</c:v>
                  </c:pt>
                  <c:pt idx="9">
                    <c:v>Australia</c:v>
                  </c:pt>
                  <c:pt idx="10">
                    <c:v>Luxemburg</c:v>
                  </c:pt>
                  <c:pt idx="11">
                    <c:v>Germany</c:v>
                  </c:pt>
                  <c:pt idx="12">
                    <c:v>Austria</c:v>
                  </c:pt>
                  <c:pt idx="13">
                    <c:v>New Zealand</c:v>
                  </c:pt>
                  <c:pt idx="14">
                    <c:v>Netherlands</c:v>
                  </c:pt>
                  <c:pt idx="15">
                    <c:v>Finland</c:v>
                  </c:pt>
                  <c:pt idx="16">
                    <c:v>Denmark</c:v>
                  </c:pt>
                  <c:pt idx="17">
                    <c:v>Norway</c:v>
                  </c:pt>
                  <c:pt idx="18">
                    <c:v>Belgium</c:v>
                  </c:pt>
                </c:lvl>
                <c:lvl>
                  <c:pt idx="0">
                    <c:v>Increasing Inequality</c:v>
                  </c:pt>
                </c:lvl>
              </c:multiLvlStrCache>
            </c:multiLvlStrRef>
          </c:cat>
          <c:val>
            <c:numRef>
              <c:f>'Figure 16'!$E$8:$E$26</c:f>
              <c:numCache>
                <c:formatCode>0.00</c:formatCode>
                <c:ptCount val="19"/>
                <c:pt idx="0">
                  <c:v>4.49</c:v>
                </c:pt>
                <c:pt idx="1">
                  <c:v>4.04</c:v>
                </c:pt>
                <c:pt idx="2">
                  <c:v>3.64</c:v>
                </c:pt>
                <c:pt idx="3">
                  <c:v>3.27</c:v>
                </c:pt>
                <c:pt idx="4">
                  <c:v>3.75</c:v>
                </c:pt>
                <c:pt idx="5">
                  <c:v>3.61</c:v>
                </c:pt>
                <c:pt idx="6">
                  <c:v>3.22</c:v>
                </c:pt>
                <c:pt idx="7">
                  <c:v>3.25</c:v>
                </c:pt>
                <c:pt idx="8">
                  <c:v>3.46</c:v>
                </c:pt>
                <c:pt idx="9">
                  <c:v>3.01</c:v>
                </c:pt>
                <c:pt idx="10">
                  <c:v>3.03</c:v>
                </c:pt>
                <c:pt idx="11">
                  <c:v>3.06</c:v>
                </c:pt>
                <c:pt idx="12">
                  <c:v>3.23</c:v>
                </c:pt>
                <c:pt idx="13">
                  <c:v>2.62</c:v>
                </c:pt>
                <c:pt idx="14">
                  <c:v>2.78</c:v>
                </c:pt>
                <c:pt idx="15">
                  <c:v>2.41</c:v>
                </c:pt>
                <c:pt idx="16">
                  <c:v>2.4300000000000002</c:v>
                </c:pt>
                <c:pt idx="17">
                  <c:v>2</c:v>
                </c:pt>
                <c:pt idx="18">
                  <c:v>2.37</c:v>
                </c:pt>
              </c:numCache>
            </c:numRef>
          </c:val>
          <c:extLst>
            <c:ext xmlns:c16="http://schemas.microsoft.com/office/drawing/2014/chart" uri="{C3380CC4-5D6E-409C-BE32-E72D297353CC}">
              <c16:uniqueId val="{0000000A-A006-453B-B6C8-8F452B46344E}"/>
            </c:ext>
          </c:extLst>
        </c:ser>
        <c:ser>
          <c:idx val="1"/>
          <c:order val="1"/>
          <c:tx>
            <c:strRef>
              <c:f>'Figure 16'!$F$7</c:f>
              <c:strCache>
                <c:ptCount val="1"/>
                <c:pt idx="0">
                  <c:v>2015 or latest</c:v>
                </c:pt>
              </c:strCache>
            </c:strRef>
          </c:tx>
          <c:invertIfNegative val="0"/>
          <c:cat>
            <c:multiLvlStrRef>
              <c:f>'Figure 16'!$C$8:$D$26</c:f>
              <c:multiLvlStrCache>
                <c:ptCount val="19"/>
                <c:lvl>
                  <c:pt idx="0">
                    <c:v>U.S</c:v>
                  </c:pt>
                  <c:pt idx="1">
                    <c:v>Korea Rep.</c:v>
                  </c:pt>
                  <c:pt idx="2">
                    <c:v>Poland</c:v>
                  </c:pt>
                  <c:pt idx="3">
                    <c:v>Ireland</c:v>
                  </c:pt>
                  <c:pt idx="4">
                    <c:v>Mexico</c:v>
                  </c:pt>
                  <c:pt idx="5">
                    <c:v>Canada</c:v>
                  </c:pt>
                  <c:pt idx="6">
                    <c:v>Czech Republic</c:v>
                  </c:pt>
                  <c:pt idx="7">
                    <c:v>Slovak Rep.</c:v>
                  </c:pt>
                  <c:pt idx="8">
                    <c:v>U.K</c:v>
                  </c:pt>
                  <c:pt idx="9">
                    <c:v>Australia</c:v>
                  </c:pt>
                  <c:pt idx="10">
                    <c:v>Luxemburg</c:v>
                  </c:pt>
                  <c:pt idx="11">
                    <c:v>Germany</c:v>
                  </c:pt>
                  <c:pt idx="12">
                    <c:v>Austria</c:v>
                  </c:pt>
                  <c:pt idx="13">
                    <c:v>New Zealand</c:v>
                  </c:pt>
                  <c:pt idx="14">
                    <c:v>Netherlands</c:v>
                  </c:pt>
                  <c:pt idx="15">
                    <c:v>Finland</c:v>
                  </c:pt>
                  <c:pt idx="16">
                    <c:v>Denmark</c:v>
                  </c:pt>
                  <c:pt idx="17">
                    <c:v>Norway</c:v>
                  </c:pt>
                  <c:pt idx="18">
                    <c:v>Belgium</c:v>
                  </c:pt>
                </c:lvl>
                <c:lvl>
                  <c:pt idx="0">
                    <c:v>Increasing Inequality</c:v>
                  </c:pt>
                </c:lvl>
              </c:multiLvlStrCache>
            </c:multiLvlStrRef>
          </c:cat>
          <c:val>
            <c:numRef>
              <c:f>'Figure 16'!$F$8:$F$26</c:f>
              <c:numCache>
                <c:formatCode>0.00</c:formatCode>
                <c:ptCount val="19"/>
                <c:pt idx="0">
                  <c:v>5.04</c:v>
                </c:pt>
                <c:pt idx="1">
                  <c:v>4.79</c:v>
                </c:pt>
                <c:pt idx="2">
                  <c:v>4.03</c:v>
                </c:pt>
                <c:pt idx="3">
                  <c:v>3.96</c:v>
                </c:pt>
                <c:pt idx="4">
                  <c:v>3.88</c:v>
                </c:pt>
                <c:pt idx="5">
                  <c:v>3.71</c:v>
                </c:pt>
                <c:pt idx="6">
                  <c:v>3.57</c:v>
                </c:pt>
                <c:pt idx="7">
                  <c:v>3.56</c:v>
                </c:pt>
                <c:pt idx="8">
                  <c:v>3.49</c:v>
                </c:pt>
                <c:pt idx="9">
                  <c:v>3.47</c:v>
                </c:pt>
                <c:pt idx="10">
                  <c:v>3.41</c:v>
                </c:pt>
                <c:pt idx="11">
                  <c:v>3.41</c:v>
                </c:pt>
                <c:pt idx="12">
                  <c:v>3.33</c:v>
                </c:pt>
                <c:pt idx="13">
                  <c:v>2.95</c:v>
                </c:pt>
                <c:pt idx="14">
                  <c:v>2.94</c:v>
                </c:pt>
                <c:pt idx="15">
                  <c:v>2.57</c:v>
                </c:pt>
                <c:pt idx="16">
                  <c:v>2.56</c:v>
                </c:pt>
                <c:pt idx="17">
                  <c:v>2.5499999999999998</c:v>
                </c:pt>
                <c:pt idx="18">
                  <c:v>2.4700000000000002</c:v>
                </c:pt>
              </c:numCache>
            </c:numRef>
          </c:val>
          <c:extLst>
            <c:ext xmlns:c16="http://schemas.microsoft.com/office/drawing/2014/chart" uri="{C3380CC4-5D6E-409C-BE32-E72D297353CC}">
              <c16:uniqueId val="{0000000B-A006-453B-B6C8-8F452B46344E}"/>
            </c:ext>
          </c:extLst>
        </c:ser>
        <c:dLbls>
          <c:showLegendKey val="0"/>
          <c:showVal val="0"/>
          <c:showCatName val="0"/>
          <c:showSerName val="0"/>
          <c:showPercent val="0"/>
          <c:showBubbleSize val="0"/>
        </c:dLbls>
        <c:gapWidth val="150"/>
        <c:axId val="164912736"/>
        <c:axId val="85456024"/>
      </c:barChart>
      <c:catAx>
        <c:axId val="164912736"/>
        <c:scaling>
          <c:orientation val="minMax"/>
        </c:scaling>
        <c:delete val="0"/>
        <c:axPos val="b"/>
        <c:numFmt formatCode="General" sourceLinked="0"/>
        <c:majorTickMark val="none"/>
        <c:minorTickMark val="none"/>
        <c:tickLblPos val="nextTo"/>
        <c:txPr>
          <a:bodyPr/>
          <a:lstStyle/>
          <a:p>
            <a:pPr>
              <a:defRPr b="1"/>
            </a:pPr>
            <a:endParaRPr lang="ru-RU"/>
          </a:p>
        </c:txPr>
        <c:crossAx val="85456024"/>
        <c:crosses val="autoZero"/>
        <c:auto val="1"/>
        <c:lblAlgn val="ctr"/>
        <c:lblOffset val="100"/>
        <c:noMultiLvlLbl val="0"/>
      </c:catAx>
      <c:valAx>
        <c:axId val="85456024"/>
        <c:scaling>
          <c:orientation val="minMax"/>
        </c:scaling>
        <c:delete val="0"/>
        <c:axPos val="l"/>
        <c:majorGridlines/>
        <c:title>
          <c:tx>
            <c:rich>
              <a:bodyPr/>
              <a:lstStyle/>
              <a:p>
                <a:pPr>
                  <a:defRPr/>
                </a:pPr>
                <a:r>
                  <a:rPr lang="en-GB"/>
                  <a:t>Decile Ratio D9/D1</a:t>
                </a:r>
              </a:p>
            </c:rich>
          </c:tx>
          <c:overlay val="0"/>
        </c:title>
        <c:numFmt formatCode="#,##0" sourceLinked="0"/>
        <c:majorTickMark val="none"/>
        <c:minorTickMark val="none"/>
        <c:tickLblPos val="nextTo"/>
        <c:crossAx val="16491273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111440232131071"/>
          <c:y val="5.2567391501954337E-2"/>
          <c:w val="0.85205584207659635"/>
          <c:h val="0.88838442400618967"/>
        </c:manualLayout>
      </c:layout>
      <c:barChart>
        <c:barDir val="bar"/>
        <c:grouping val="clustered"/>
        <c:varyColors val="0"/>
        <c:ser>
          <c:idx val="0"/>
          <c:order val="0"/>
          <c:tx>
            <c:strRef>
              <c:f>Figure1_data!$B$2</c:f>
              <c:strCache>
                <c:ptCount val="1"/>
                <c:pt idx="0">
                  <c:v>as a percent of employees</c:v>
                </c:pt>
              </c:strCache>
            </c:strRef>
          </c:tx>
          <c:spPr>
            <a:solidFill>
              <a:schemeClr val="accent1">
                <a:lumMod val="75000"/>
              </a:schemeClr>
            </a:solidFill>
          </c:spPr>
          <c:invertIfNegative val="0"/>
          <c:cat>
            <c:strRef>
              <c:f>Figure1_data!$A$3:$A$66</c:f>
              <c:strCache>
                <c:ptCount val="64"/>
                <c:pt idx="0">
                  <c:v>Austria</c:v>
                </c:pt>
                <c:pt idx="1">
                  <c:v>France</c:v>
                </c:pt>
                <c:pt idx="2">
                  <c:v>Belgium</c:v>
                </c:pt>
                <c:pt idx="3">
                  <c:v>Uruguay</c:v>
                </c:pt>
                <c:pt idx="4">
                  <c:v>Finland</c:v>
                </c:pt>
                <c:pt idx="5">
                  <c:v>Iceland</c:v>
                </c:pt>
                <c:pt idx="6">
                  <c:v>Sweden</c:v>
                </c:pt>
                <c:pt idx="7">
                  <c:v>Netherlands</c:v>
                </c:pt>
                <c:pt idx="8">
                  <c:v>Denmark</c:v>
                </c:pt>
                <c:pt idx="9">
                  <c:v>Italy</c:v>
                </c:pt>
                <c:pt idx="10">
                  <c:v>Spain</c:v>
                </c:pt>
                <c:pt idx="11">
                  <c:v>Kazakhstan</c:v>
                </c:pt>
                <c:pt idx="12">
                  <c:v>Portugal</c:v>
                </c:pt>
                <c:pt idx="13">
                  <c:v>Norway</c:v>
                </c:pt>
                <c:pt idx="14">
                  <c:v>Brazil</c:v>
                </c:pt>
                <c:pt idx="15">
                  <c:v>Slovenia</c:v>
                </c:pt>
                <c:pt idx="16">
                  <c:v>Malta</c:v>
                </c:pt>
                <c:pt idx="17">
                  <c:v>Australia</c:v>
                </c:pt>
                <c:pt idx="18">
                  <c:v>Luxembourg</c:v>
                </c:pt>
                <c:pt idx="19">
                  <c:v>Germany</c:v>
                </c:pt>
                <c:pt idx="20">
                  <c:v>Serbia</c:v>
                </c:pt>
                <c:pt idx="21">
                  <c:v>Ukraine</c:v>
                </c:pt>
                <c:pt idx="22">
                  <c:v>Bosnia &amp; Herzegovina</c:v>
                </c:pt>
                <c:pt idx="23">
                  <c:v>Switzerland</c:v>
                </c:pt>
                <c:pt idx="24">
                  <c:v>Czech Republic</c:v>
                </c:pt>
                <c:pt idx="25">
                  <c:v>Cyprus</c:v>
                </c:pt>
                <c:pt idx="26">
                  <c:v>Argentina</c:v>
                </c:pt>
                <c:pt idx="27">
                  <c:v>Macedonia, FYR</c:v>
                </c:pt>
                <c:pt idx="28">
                  <c:v>Greece</c:v>
                </c:pt>
                <c:pt idx="29">
                  <c:v>Zambia</c:v>
                </c:pt>
                <c:pt idx="30">
                  <c:v>Romania</c:v>
                </c:pt>
                <c:pt idx="31">
                  <c:v>South Africa</c:v>
                </c:pt>
                <c:pt idx="32">
                  <c:v>Ireland</c:v>
                </c:pt>
                <c:pt idx="33">
                  <c:v>United Kingdom</c:v>
                </c:pt>
                <c:pt idx="34">
                  <c:v>Canada</c:v>
                </c:pt>
                <c:pt idx="35">
                  <c:v>Bulgaria</c:v>
                </c:pt>
                <c:pt idx="36">
                  <c:v>Israel</c:v>
                </c:pt>
                <c:pt idx="37">
                  <c:v>Armenia</c:v>
                </c:pt>
                <c:pt idx="38">
                  <c:v>Slovakia</c:v>
                </c:pt>
                <c:pt idx="39">
                  <c:v>Albania</c:v>
                </c:pt>
                <c:pt idx="40">
                  <c:v>Estonia</c:v>
                </c:pt>
                <c:pt idx="41">
                  <c:v>Hungary</c:v>
                </c:pt>
                <c:pt idx="42">
                  <c:v>Russian Fed.</c:v>
                </c:pt>
                <c:pt idx="43">
                  <c:v>Chile</c:v>
                </c:pt>
                <c:pt idx="44">
                  <c:v>Moldova, Rep. of</c:v>
                </c:pt>
                <c:pt idx="45">
                  <c:v>Japan</c:v>
                </c:pt>
                <c:pt idx="46">
                  <c:v>Latvia</c:v>
                </c:pt>
                <c:pt idx="47">
                  <c:v>New Zealand</c:v>
                </c:pt>
                <c:pt idx="48">
                  <c:v>Poland</c:v>
                </c:pt>
                <c:pt idx="49">
                  <c:v>Venezuela, BR</c:v>
                </c:pt>
                <c:pt idx="50">
                  <c:v>Mexico</c:v>
                </c:pt>
                <c:pt idx="51">
                  <c:v>United States</c:v>
                </c:pt>
                <c:pt idx="52">
                  <c:v>Korea, Rep. of</c:v>
                </c:pt>
                <c:pt idx="53">
                  <c:v>Indonesia</c:v>
                </c:pt>
                <c:pt idx="54">
                  <c:v>Lithuania</c:v>
                </c:pt>
                <c:pt idx="55">
                  <c:v>Belize</c:v>
                </c:pt>
                <c:pt idx="56">
                  <c:v>Turkey</c:v>
                </c:pt>
                <c:pt idx="57">
                  <c:v>El Salvador</c:v>
                </c:pt>
                <c:pt idx="58">
                  <c:v>Panama</c:v>
                </c:pt>
                <c:pt idx="59">
                  <c:v>Paraguay</c:v>
                </c:pt>
                <c:pt idx="60">
                  <c:v>Peru</c:v>
                </c:pt>
                <c:pt idx="61">
                  <c:v>Malaysia</c:v>
                </c:pt>
                <c:pt idx="62">
                  <c:v>Philippines</c:v>
                </c:pt>
                <c:pt idx="63">
                  <c:v>Ethiopia</c:v>
                </c:pt>
              </c:strCache>
            </c:strRef>
          </c:cat>
          <c:val>
            <c:numRef>
              <c:f>Figure1_data!$B$3:$B$66</c:f>
              <c:numCache>
                <c:formatCode>#,##0.0</c:formatCode>
                <c:ptCount val="64"/>
                <c:pt idx="0">
                  <c:v>98</c:v>
                </c:pt>
                <c:pt idx="1">
                  <c:v>98</c:v>
                </c:pt>
                <c:pt idx="2">
                  <c:v>96</c:v>
                </c:pt>
                <c:pt idx="3">
                  <c:v>95.2</c:v>
                </c:pt>
                <c:pt idx="4">
                  <c:v>93</c:v>
                </c:pt>
                <c:pt idx="5">
                  <c:v>89.095328039024153</c:v>
                </c:pt>
                <c:pt idx="6">
                  <c:v>89</c:v>
                </c:pt>
                <c:pt idx="7">
                  <c:v>84.836824853926174</c:v>
                </c:pt>
                <c:pt idx="8">
                  <c:v>84</c:v>
                </c:pt>
                <c:pt idx="9" formatCode="0.0">
                  <c:v>80</c:v>
                </c:pt>
                <c:pt idx="10">
                  <c:v>79.107850548783759</c:v>
                </c:pt>
                <c:pt idx="11" formatCode="0.0">
                  <c:v>74.7</c:v>
                </c:pt>
                <c:pt idx="12">
                  <c:v>66.992129552274193</c:v>
                </c:pt>
                <c:pt idx="13">
                  <c:v>66.88</c:v>
                </c:pt>
                <c:pt idx="14">
                  <c:v>65.025864892700966</c:v>
                </c:pt>
                <c:pt idx="15">
                  <c:v>65</c:v>
                </c:pt>
                <c:pt idx="16">
                  <c:v>62.8</c:v>
                </c:pt>
                <c:pt idx="17">
                  <c:v>61</c:v>
                </c:pt>
                <c:pt idx="18">
                  <c:v>59</c:v>
                </c:pt>
                <c:pt idx="19">
                  <c:v>57.6</c:v>
                </c:pt>
                <c:pt idx="20">
                  <c:v>55</c:v>
                </c:pt>
                <c:pt idx="21">
                  <c:v>53.4</c:v>
                </c:pt>
                <c:pt idx="22">
                  <c:v>50</c:v>
                </c:pt>
                <c:pt idx="23">
                  <c:v>48.64674143613987</c:v>
                </c:pt>
                <c:pt idx="24">
                  <c:v>48.095833087817958</c:v>
                </c:pt>
                <c:pt idx="25">
                  <c:v>43.193673788085185</c:v>
                </c:pt>
                <c:pt idx="26">
                  <c:v>41.3</c:v>
                </c:pt>
                <c:pt idx="27">
                  <c:v>40</c:v>
                </c:pt>
                <c:pt idx="28">
                  <c:v>39.976467787043511</c:v>
                </c:pt>
                <c:pt idx="29" formatCode="General">
                  <c:v>38</c:v>
                </c:pt>
                <c:pt idx="30">
                  <c:v>35</c:v>
                </c:pt>
                <c:pt idx="31">
                  <c:v>32.6</c:v>
                </c:pt>
                <c:pt idx="32">
                  <c:v>32.380252967488282</c:v>
                </c:pt>
                <c:pt idx="33">
                  <c:v>29.5</c:v>
                </c:pt>
                <c:pt idx="34">
                  <c:v>29.011247064639726</c:v>
                </c:pt>
                <c:pt idx="35">
                  <c:v>29</c:v>
                </c:pt>
                <c:pt idx="36">
                  <c:v>26.1</c:v>
                </c:pt>
                <c:pt idx="37">
                  <c:v>25</c:v>
                </c:pt>
                <c:pt idx="38">
                  <c:v>24.895429820548017</c:v>
                </c:pt>
                <c:pt idx="39">
                  <c:v>24</c:v>
                </c:pt>
                <c:pt idx="40">
                  <c:v>23</c:v>
                </c:pt>
                <c:pt idx="41" formatCode="General">
                  <c:v>23</c:v>
                </c:pt>
                <c:pt idx="42">
                  <c:v>22.7738017547676</c:v>
                </c:pt>
                <c:pt idx="43">
                  <c:v>18.100000000000001</c:v>
                </c:pt>
                <c:pt idx="44">
                  <c:v>17.7</c:v>
                </c:pt>
                <c:pt idx="45">
                  <c:v>17.147030878859859</c:v>
                </c:pt>
                <c:pt idx="46">
                  <c:v>15</c:v>
                </c:pt>
                <c:pt idx="47">
                  <c:v>15</c:v>
                </c:pt>
                <c:pt idx="48">
                  <c:v>14.666591203300475</c:v>
                </c:pt>
                <c:pt idx="49">
                  <c:v>13.2</c:v>
                </c:pt>
                <c:pt idx="50">
                  <c:v>12.212713244142423</c:v>
                </c:pt>
                <c:pt idx="51">
                  <c:v>11.923794248338979</c:v>
                </c:pt>
                <c:pt idx="52">
                  <c:v>11.7</c:v>
                </c:pt>
                <c:pt idx="53">
                  <c:v>10.3</c:v>
                </c:pt>
                <c:pt idx="54">
                  <c:v>9.6916299559471373</c:v>
                </c:pt>
                <c:pt idx="55">
                  <c:v>9.1</c:v>
                </c:pt>
                <c:pt idx="56">
                  <c:v>6.5076088571853168</c:v>
                </c:pt>
                <c:pt idx="57">
                  <c:v>4.5</c:v>
                </c:pt>
                <c:pt idx="58" formatCode="General">
                  <c:v>2.2999999999999998</c:v>
                </c:pt>
                <c:pt idx="59">
                  <c:v>2.2999999999999998</c:v>
                </c:pt>
                <c:pt idx="60">
                  <c:v>1.6</c:v>
                </c:pt>
                <c:pt idx="61">
                  <c:v>1.2</c:v>
                </c:pt>
                <c:pt idx="62">
                  <c:v>1.2</c:v>
                </c:pt>
                <c:pt idx="63">
                  <c:v>0.8</c:v>
                </c:pt>
              </c:numCache>
            </c:numRef>
          </c:val>
          <c:extLst>
            <c:ext xmlns:c16="http://schemas.microsoft.com/office/drawing/2014/chart" uri="{C3380CC4-5D6E-409C-BE32-E72D297353CC}">
              <c16:uniqueId val="{00000000-7400-4412-BF86-389BCA5AE771}"/>
            </c:ext>
          </c:extLst>
        </c:ser>
        <c:ser>
          <c:idx val="1"/>
          <c:order val="1"/>
          <c:tx>
            <c:strRef>
              <c:f>Figure1_data!$C$2</c:f>
              <c:strCache>
                <c:ptCount val="1"/>
                <c:pt idx="0">
                  <c:v>as a percent of total employment</c:v>
                </c:pt>
              </c:strCache>
            </c:strRef>
          </c:tx>
          <c:spPr>
            <a:solidFill>
              <a:srgbClr val="92D050"/>
            </a:solidFill>
          </c:spPr>
          <c:invertIfNegative val="0"/>
          <c:cat>
            <c:strRef>
              <c:f>Figure1_data!$A$3:$A$66</c:f>
              <c:strCache>
                <c:ptCount val="64"/>
                <c:pt idx="0">
                  <c:v>Austria</c:v>
                </c:pt>
                <c:pt idx="1">
                  <c:v>France</c:v>
                </c:pt>
                <c:pt idx="2">
                  <c:v>Belgium</c:v>
                </c:pt>
                <c:pt idx="3">
                  <c:v>Uruguay</c:v>
                </c:pt>
                <c:pt idx="4">
                  <c:v>Finland</c:v>
                </c:pt>
                <c:pt idx="5">
                  <c:v>Iceland</c:v>
                </c:pt>
                <c:pt idx="6">
                  <c:v>Sweden</c:v>
                </c:pt>
                <c:pt idx="7">
                  <c:v>Netherlands</c:v>
                </c:pt>
                <c:pt idx="8">
                  <c:v>Denmark</c:v>
                </c:pt>
                <c:pt idx="9">
                  <c:v>Italy</c:v>
                </c:pt>
                <c:pt idx="10">
                  <c:v>Spain</c:v>
                </c:pt>
                <c:pt idx="11">
                  <c:v>Kazakhstan</c:v>
                </c:pt>
                <c:pt idx="12">
                  <c:v>Portugal</c:v>
                </c:pt>
                <c:pt idx="13">
                  <c:v>Norway</c:v>
                </c:pt>
                <c:pt idx="14">
                  <c:v>Brazil</c:v>
                </c:pt>
                <c:pt idx="15">
                  <c:v>Slovenia</c:v>
                </c:pt>
                <c:pt idx="16">
                  <c:v>Malta</c:v>
                </c:pt>
                <c:pt idx="17">
                  <c:v>Australia</c:v>
                </c:pt>
                <c:pt idx="18">
                  <c:v>Luxembourg</c:v>
                </c:pt>
                <c:pt idx="19">
                  <c:v>Germany</c:v>
                </c:pt>
                <c:pt idx="20">
                  <c:v>Serbia</c:v>
                </c:pt>
                <c:pt idx="21">
                  <c:v>Ukraine</c:v>
                </c:pt>
                <c:pt idx="22">
                  <c:v>Bosnia &amp; Herzegovina</c:v>
                </c:pt>
                <c:pt idx="23">
                  <c:v>Switzerland</c:v>
                </c:pt>
                <c:pt idx="24">
                  <c:v>Czech Republic</c:v>
                </c:pt>
                <c:pt idx="25">
                  <c:v>Cyprus</c:v>
                </c:pt>
                <c:pt idx="26">
                  <c:v>Argentina</c:v>
                </c:pt>
                <c:pt idx="27">
                  <c:v>Macedonia, FYR</c:v>
                </c:pt>
                <c:pt idx="28">
                  <c:v>Greece</c:v>
                </c:pt>
                <c:pt idx="29">
                  <c:v>Zambia</c:v>
                </c:pt>
                <c:pt idx="30">
                  <c:v>Romania</c:v>
                </c:pt>
                <c:pt idx="31">
                  <c:v>South Africa</c:v>
                </c:pt>
                <c:pt idx="32">
                  <c:v>Ireland</c:v>
                </c:pt>
                <c:pt idx="33">
                  <c:v>United Kingdom</c:v>
                </c:pt>
                <c:pt idx="34">
                  <c:v>Canada</c:v>
                </c:pt>
                <c:pt idx="35">
                  <c:v>Bulgaria</c:v>
                </c:pt>
                <c:pt idx="36">
                  <c:v>Israel</c:v>
                </c:pt>
                <c:pt idx="37">
                  <c:v>Armenia</c:v>
                </c:pt>
                <c:pt idx="38">
                  <c:v>Slovakia</c:v>
                </c:pt>
                <c:pt idx="39">
                  <c:v>Albania</c:v>
                </c:pt>
                <c:pt idx="40">
                  <c:v>Estonia</c:v>
                </c:pt>
                <c:pt idx="41">
                  <c:v>Hungary</c:v>
                </c:pt>
                <c:pt idx="42">
                  <c:v>Russian Fed.</c:v>
                </c:pt>
                <c:pt idx="43">
                  <c:v>Chile</c:v>
                </c:pt>
                <c:pt idx="44">
                  <c:v>Moldova, Rep. of</c:v>
                </c:pt>
                <c:pt idx="45">
                  <c:v>Japan</c:v>
                </c:pt>
                <c:pt idx="46">
                  <c:v>Latvia</c:v>
                </c:pt>
                <c:pt idx="47">
                  <c:v>New Zealand</c:v>
                </c:pt>
                <c:pt idx="48">
                  <c:v>Poland</c:v>
                </c:pt>
                <c:pt idx="49">
                  <c:v>Venezuela, BR</c:v>
                </c:pt>
                <c:pt idx="50">
                  <c:v>Mexico</c:v>
                </c:pt>
                <c:pt idx="51">
                  <c:v>United States</c:v>
                </c:pt>
                <c:pt idx="52">
                  <c:v>Korea, Rep. of</c:v>
                </c:pt>
                <c:pt idx="53">
                  <c:v>Indonesia</c:v>
                </c:pt>
                <c:pt idx="54">
                  <c:v>Lithuania</c:v>
                </c:pt>
                <c:pt idx="55">
                  <c:v>Belize</c:v>
                </c:pt>
                <c:pt idx="56">
                  <c:v>Turkey</c:v>
                </c:pt>
                <c:pt idx="57">
                  <c:v>El Salvador</c:v>
                </c:pt>
                <c:pt idx="58">
                  <c:v>Panama</c:v>
                </c:pt>
                <c:pt idx="59">
                  <c:v>Paraguay</c:v>
                </c:pt>
                <c:pt idx="60">
                  <c:v>Peru</c:v>
                </c:pt>
                <c:pt idx="61">
                  <c:v>Malaysia</c:v>
                </c:pt>
                <c:pt idx="62">
                  <c:v>Philippines</c:v>
                </c:pt>
                <c:pt idx="63">
                  <c:v>Ethiopia</c:v>
                </c:pt>
              </c:strCache>
            </c:strRef>
          </c:cat>
          <c:val>
            <c:numRef>
              <c:f>Figure1_data!$C$3:$C$66</c:f>
              <c:numCache>
                <c:formatCode>0.0</c:formatCode>
                <c:ptCount val="64"/>
                <c:pt idx="0" formatCode="General">
                  <c:v>82.31358031168071</c:v>
                </c:pt>
                <c:pt idx="1">
                  <c:v>88</c:v>
                </c:pt>
                <c:pt idx="2" formatCode="General">
                  <c:v>81.5</c:v>
                </c:pt>
                <c:pt idx="3">
                  <c:v>66.8</c:v>
                </c:pt>
                <c:pt idx="4">
                  <c:v>80.332395816810063</c:v>
                </c:pt>
                <c:pt idx="5" formatCode="General">
                  <c:v>77.8</c:v>
                </c:pt>
                <c:pt idx="6">
                  <c:v>79.573532850128586</c:v>
                </c:pt>
                <c:pt idx="7">
                  <c:v>71.167272379495031</c:v>
                </c:pt>
                <c:pt idx="8" formatCode="General">
                  <c:v>76.400000000000006</c:v>
                </c:pt>
                <c:pt idx="9" formatCode="General">
                  <c:v>59.940304967672702</c:v>
                </c:pt>
                <c:pt idx="10">
                  <c:v>62.3</c:v>
                </c:pt>
                <c:pt idx="11" formatCode="General">
                  <c:v>51.2</c:v>
                </c:pt>
                <c:pt idx="12" formatCode="General">
                  <c:v>50.04373552868536</c:v>
                </c:pt>
                <c:pt idx="13">
                  <c:v>62.1</c:v>
                </c:pt>
                <c:pt idx="14">
                  <c:v>41.8</c:v>
                </c:pt>
                <c:pt idx="15">
                  <c:v>54.029142289435924</c:v>
                </c:pt>
                <c:pt idx="16" formatCode="General">
                  <c:v>54.3</c:v>
                </c:pt>
                <c:pt idx="17" formatCode="General">
                  <c:v>54.563058969237623</c:v>
                </c:pt>
                <c:pt idx="18">
                  <c:v>55.1</c:v>
                </c:pt>
                <c:pt idx="19" formatCode="General">
                  <c:v>50.215549214884177</c:v>
                </c:pt>
                <c:pt idx="20">
                  <c:v>37.200000000000003</c:v>
                </c:pt>
                <c:pt idx="21" formatCode="General">
                  <c:v>43.1</c:v>
                </c:pt>
                <c:pt idx="22" formatCode="General">
                  <c:v>36.299999999999997</c:v>
                </c:pt>
                <c:pt idx="23">
                  <c:v>43.2</c:v>
                </c:pt>
                <c:pt idx="24">
                  <c:v>38.799999999999997</c:v>
                </c:pt>
                <c:pt idx="25">
                  <c:v>35.608807339972238</c:v>
                </c:pt>
                <c:pt idx="26" formatCode="General">
                  <c:v>27.6</c:v>
                </c:pt>
                <c:pt idx="27">
                  <c:v>28.7</c:v>
                </c:pt>
                <c:pt idx="28" formatCode="General">
                  <c:v>21.9</c:v>
                </c:pt>
                <c:pt idx="29">
                  <c:v>5.7</c:v>
                </c:pt>
                <c:pt idx="30">
                  <c:v>23.469764052772899</c:v>
                </c:pt>
                <c:pt idx="31">
                  <c:v>27.6</c:v>
                </c:pt>
                <c:pt idx="32">
                  <c:v>26.835551738943753</c:v>
                </c:pt>
                <c:pt idx="33">
                  <c:v>25.279308018660629</c:v>
                </c:pt>
                <c:pt idx="34">
                  <c:v>26.476493412741384</c:v>
                </c:pt>
                <c:pt idx="35">
                  <c:v>25.6</c:v>
                </c:pt>
                <c:pt idx="36">
                  <c:v>21.2</c:v>
                </c:pt>
                <c:pt idx="37" formatCode="General">
                  <c:v>14.2</c:v>
                </c:pt>
                <c:pt idx="38" formatCode="0.00">
                  <c:v>21.024256214313311</c:v>
                </c:pt>
                <c:pt idx="39">
                  <c:v>9.6999999999999993</c:v>
                </c:pt>
                <c:pt idx="40">
                  <c:v>21</c:v>
                </c:pt>
                <c:pt idx="41" formatCode="General">
                  <c:v>20.3</c:v>
                </c:pt>
                <c:pt idx="42" formatCode="0.00">
                  <c:v>21.116698766659898</c:v>
                </c:pt>
                <c:pt idx="43" formatCode="General">
                  <c:v>12.1</c:v>
                </c:pt>
                <c:pt idx="44" formatCode="General">
                  <c:v>12.5</c:v>
                </c:pt>
                <c:pt idx="45">
                  <c:v>14.9</c:v>
                </c:pt>
                <c:pt idx="46" formatCode="General">
                  <c:v>14.1</c:v>
                </c:pt>
                <c:pt idx="47">
                  <c:v>12.709549071618037</c:v>
                </c:pt>
                <c:pt idx="48">
                  <c:v>11.3</c:v>
                </c:pt>
                <c:pt idx="49">
                  <c:v>7.5</c:v>
                </c:pt>
                <c:pt idx="50" formatCode="General">
                  <c:v>8.1</c:v>
                </c:pt>
                <c:pt idx="51">
                  <c:v>11.136023033531046</c:v>
                </c:pt>
                <c:pt idx="52" formatCode="General">
                  <c:v>8.3000000000000007</c:v>
                </c:pt>
                <c:pt idx="53">
                  <c:v>3.7284041756406627</c:v>
                </c:pt>
                <c:pt idx="54">
                  <c:v>8.5088351950498424</c:v>
                </c:pt>
                <c:pt idx="55">
                  <c:v>6</c:v>
                </c:pt>
                <c:pt idx="56">
                  <c:v>3.8698864389554148</c:v>
                </c:pt>
                <c:pt idx="57" formatCode="General">
                  <c:v>2.4</c:v>
                </c:pt>
                <c:pt idx="58" formatCode="General">
                  <c:v>1.6</c:v>
                </c:pt>
                <c:pt idx="59" formatCode="General">
                  <c:v>1.2</c:v>
                </c:pt>
                <c:pt idx="60">
                  <c:v>0.7</c:v>
                </c:pt>
                <c:pt idx="61">
                  <c:v>0.91552611657834981</c:v>
                </c:pt>
                <c:pt idx="62">
                  <c:v>0.6</c:v>
                </c:pt>
                <c:pt idx="63">
                  <c:v>0.4</c:v>
                </c:pt>
              </c:numCache>
            </c:numRef>
          </c:val>
          <c:extLst>
            <c:ext xmlns:c16="http://schemas.microsoft.com/office/drawing/2014/chart" uri="{C3380CC4-5D6E-409C-BE32-E72D297353CC}">
              <c16:uniqueId val="{00000001-7400-4412-BF86-389BCA5AE771}"/>
            </c:ext>
          </c:extLst>
        </c:ser>
        <c:dLbls>
          <c:showLegendKey val="0"/>
          <c:showVal val="0"/>
          <c:showCatName val="0"/>
          <c:showSerName val="0"/>
          <c:showPercent val="0"/>
          <c:showBubbleSize val="0"/>
        </c:dLbls>
        <c:gapWidth val="150"/>
        <c:axId val="233379784"/>
        <c:axId val="233380176"/>
      </c:barChart>
      <c:catAx>
        <c:axId val="233379784"/>
        <c:scaling>
          <c:orientation val="minMax"/>
        </c:scaling>
        <c:delete val="0"/>
        <c:axPos val="l"/>
        <c:numFmt formatCode="General" sourceLinked="0"/>
        <c:majorTickMark val="out"/>
        <c:minorTickMark val="none"/>
        <c:tickLblPos val="nextTo"/>
        <c:crossAx val="233380176"/>
        <c:crosses val="autoZero"/>
        <c:auto val="1"/>
        <c:lblAlgn val="ctr"/>
        <c:lblOffset val="100"/>
        <c:tickLblSkip val="1"/>
        <c:noMultiLvlLbl val="0"/>
      </c:catAx>
      <c:valAx>
        <c:axId val="233380176"/>
        <c:scaling>
          <c:orientation val="minMax"/>
          <c:max val="100"/>
        </c:scaling>
        <c:delete val="0"/>
        <c:axPos val="b"/>
        <c:majorGridlines/>
        <c:title>
          <c:tx>
            <c:rich>
              <a:bodyPr rot="0" vert="horz"/>
              <a:lstStyle/>
              <a:p>
                <a:pPr>
                  <a:defRPr/>
                </a:pPr>
                <a:r>
                  <a:rPr lang="en-US"/>
                  <a:t>%</a:t>
                </a:r>
              </a:p>
            </c:rich>
          </c:tx>
          <c:layout>
            <c:manualLayout>
              <c:xMode val="edge"/>
              <c:yMode val="edge"/>
              <c:x val="0.50208564884231976"/>
              <c:y val="0.97330143187684992"/>
            </c:manualLayout>
          </c:layout>
          <c:overlay val="0"/>
        </c:title>
        <c:numFmt formatCode="#,##0" sourceLinked="0"/>
        <c:majorTickMark val="out"/>
        <c:minorTickMark val="none"/>
        <c:tickLblPos val="nextTo"/>
        <c:crossAx val="233379784"/>
        <c:crosses val="autoZero"/>
        <c:crossBetween val="between"/>
      </c:valAx>
      <c:spPr>
        <a:ln>
          <a:solidFill>
            <a:schemeClr val="bg1">
              <a:lumMod val="75000"/>
            </a:schemeClr>
          </a:solidFill>
        </a:ln>
      </c:spPr>
    </c:plotArea>
    <c:legend>
      <c:legendPos val="b"/>
      <c:layout>
        <c:manualLayout>
          <c:xMode val="edge"/>
          <c:yMode val="edge"/>
          <c:x val="0.67684072036371179"/>
          <c:y val="7.7420142685931281E-2"/>
          <c:w val="0.31415187873597911"/>
          <c:h val="2.9419889527236606E-2"/>
        </c:manualLayout>
      </c:layout>
      <c:overlay val="0"/>
      <c:spPr>
        <a:solidFill>
          <a:sysClr val="window" lastClr="FFFFFF"/>
        </a:solidFill>
        <a:ln>
          <a:noFill/>
        </a:ln>
      </c:spPr>
    </c:legend>
    <c:plotVisOnly val="1"/>
    <c:dispBlanksAs val="gap"/>
    <c:showDLblsOverMax val="0"/>
  </c:chart>
  <c:txPr>
    <a:bodyPr/>
    <a:lstStyle/>
    <a:p>
      <a:pPr>
        <a:defRPr sz="600">
          <a:latin typeface="Century Gothic" panose="020B0502020202020204" pitchFamily="34" charset="0"/>
          <a:cs typeface="Arial" panose="020B0604020202020204"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240793521210588"/>
          <c:y val="7.8758139191377016E-2"/>
          <c:w val="0.85217548365741602"/>
          <c:h val="0.86619638515163422"/>
        </c:manualLayout>
      </c:layout>
      <c:barChart>
        <c:barDir val="bar"/>
        <c:grouping val="clustered"/>
        <c:varyColors val="0"/>
        <c:ser>
          <c:idx val="0"/>
          <c:order val="0"/>
          <c:tx>
            <c:strRef>
              <c:f>'Figure 3_data'!$B$1</c:f>
              <c:strCache>
                <c:ptCount val="1"/>
                <c:pt idx="0">
                  <c:v>Trade union density</c:v>
                </c:pt>
              </c:strCache>
            </c:strRef>
          </c:tx>
          <c:spPr>
            <a:solidFill>
              <a:srgbClr val="0070C0"/>
            </a:solidFill>
          </c:spPr>
          <c:invertIfNegative val="0"/>
          <c:cat>
            <c:strRef>
              <c:f>'Figure 3_data'!$A$2:$A$61</c:f>
              <c:strCache>
                <c:ptCount val="60"/>
                <c:pt idx="0">
                  <c:v>Iceland</c:v>
                </c:pt>
                <c:pt idx="1">
                  <c:v>Finland</c:v>
                </c:pt>
                <c:pt idx="2">
                  <c:v>Sweden</c:v>
                </c:pt>
                <c:pt idx="3">
                  <c:v>Denmark</c:v>
                </c:pt>
                <c:pt idx="4">
                  <c:v>Belgium</c:v>
                </c:pt>
                <c:pt idx="5">
                  <c:v>Norway</c:v>
                </c:pt>
                <c:pt idx="6">
                  <c:v>Malta</c:v>
                </c:pt>
                <c:pt idx="7">
                  <c:v>Kazakhstan</c:v>
                </c:pt>
                <c:pt idx="8">
                  <c:v>Cyprus</c:v>
                </c:pt>
                <c:pt idx="9">
                  <c:v>Italy</c:v>
                </c:pt>
                <c:pt idx="10">
                  <c:v>Armenia</c:v>
                </c:pt>
                <c:pt idx="11">
                  <c:v>Luxembourg</c:v>
                </c:pt>
                <c:pt idx="12">
                  <c:v>Uruguay</c:v>
                </c:pt>
                <c:pt idx="13">
                  <c:v>Bosnia and Herzegovina</c:v>
                </c:pt>
                <c:pt idx="14">
                  <c:v>Ireland</c:v>
                </c:pt>
                <c:pt idx="15">
                  <c:v>South Africa</c:v>
                </c:pt>
                <c:pt idx="16">
                  <c:v>Argentina</c:v>
                </c:pt>
                <c:pt idx="17">
                  <c:v>Moldova, Republic of</c:v>
                </c:pt>
                <c:pt idx="18">
                  <c:v>Macedonia, FYR</c:v>
                </c:pt>
                <c:pt idx="19">
                  <c:v>Serbia</c:v>
                </c:pt>
                <c:pt idx="20">
                  <c:v>Russian Federation</c:v>
                </c:pt>
                <c:pt idx="21">
                  <c:v>Austria</c:v>
                </c:pt>
                <c:pt idx="22">
                  <c:v>Canada</c:v>
                </c:pt>
                <c:pt idx="23">
                  <c:v>United Kingdom</c:v>
                </c:pt>
                <c:pt idx="24">
                  <c:v>Israel</c:v>
                </c:pt>
                <c:pt idx="25">
                  <c:v>Albania</c:v>
                </c:pt>
                <c:pt idx="26">
                  <c:v>Slovenia</c:v>
                </c:pt>
                <c:pt idx="27">
                  <c:v>Greece</c:v>
                </c:pt>
                <c:pt idx="28">
                  <c:v>Romania</c:v>
                </c:pt>
                <c:pt idx="29">
                  <c:v>New Zealand</c:v>
                </c:pt>
                <c:pt idx="30">
                  <c:v>Singapore</c:v>
                </c:pt>
                <c:pt idx="31">
                  <c:v>Mauritius</c:v>
                </c:pt>
                <c:pt idx="32">
                  <c:v>Portugal</c:v>
                </c:pt>
                <c:pt idx="33">
                  <c:v>Japan</c:v>
                </c:pt>
                <c:pt idx="34">
                  <c:v>Germany</c:v>
                </c:pt>
                <c:pt idx="35">
                  <c:v>Netherlands</c:v>
                </c:pt>
                <c:pt idx="36">
                  <c:v>Spain</c:v>
                </c:pt>
                <c:pt idx="37">
                  <c:v>Australia</c:v>
                </c:pt>
                <c:pt idx="38">
                  <c:v>Brazil</c:v>
                </c:pt>
                <c:pt idx="39">
                  <c:v>Switzerland</c:v>
                </c:pt>
                <c:pt idx="40">
                  <c:v>Bulgaria</c:v>
                </c:pt>
                <c:pt idx="41">
                  <c:v>Chile</c:v>
                </c:pt>
                <c:pt idx="42">
                  <c:v>Mexico</c:v>
                </c:pt>
                <c:pt idx="43">
                  <c:v>Slovakia</c:v>
                </c:pt>
                <c:pt idx="44">
                  <c:v>Czech Republic</c:v>
                </c:pt>
                <c:pt idx="45">
                  <c:v>Latvia</c:v>
                </c:pt>
                <c:pt idx="46">
                  <c:v>Poland</c:v>
                </c:pt>
                <c:pt idx="47">
                  <c:v>United States</c:v>
                </c:pt>
                <c:pt idx="48">
                  <c:v>Hungary</c:v>
                </c:pt>
                <c:pt idx="49">
                  <c:v>Korea, Republic of</c:v>
                </c:pt>
                <c:pt idx="50">
                  <c:v>El Salvador</c:v>
                </c:pt>
                <c:pt idx="51">
                  <c:v>Malaysia</c:v>
                </c:pt>
                <c:pt idx="52">
                  <c:v>Lithuania</c:v>
                </c:pt>
                <c:pt idx="53">
                  <c:v>Philippines</c:v>
                </c:pt>
                <c:pt idx="54">
                  <c:v>Indonesia</c:v>
                </c:pt>
                <c:pt idx="55">
                  <c:v>France</c:v>
                </c:pt>
                <c:pt idx="56">
                  <c:v>Turkey</c:v>
                </c:pt>
                <c:pt idx="57">
                  <c:v>Estonia</c:v>
                </c:pt>
                <c:pt idx="58">
                  <c:v>Paraguay</c:v>
                </c:pt>
                <c:pt idx="59">
                  <c:v>Peru</c:v>
                </c:pt>
              </c:strCache>
            </c:strRef>
          </c:cat>
          <c:val>
            <c:numRef>
              <c:f>'Figure 3_data'!$B$2:$B$61</c:f>
              <c:numCache>
                <c:formatCode>#,##0.0</c:formatCode>
                <c:ptCount val="60"/>
                <c:pt idx="0">
                  <c:v>80.578862858823314</c:v>
                </c:pt>
                <c:pt idx="1">
                  <c:v>69.045228528965723</c:v>
                </c:pt>
                <c:pt idx="2">
                  <c:v>67.732502852795747</c:v>
                </c:pt>
                <c:pt idx="3">
                  <c:v>66.77298004579653</c:v>
                </c:pt>
                <c:pt idx="4">
                  <c:v>55.105011436889171</c:v>
                </c:pt>
                <c:pt idx="5">
                  <c:v>53.524046434494196</c:v>
                </c:pt>
                <c:pt idx="6">
                  <c:v>52.938501221830037</c:v>
                </c:pt>
                <c:pt idx="7">
                  <c:v>49.2</c:v>
                </c:pt>
                <c:pt idx="8">
                  <c:v>43.193673788085185</c:v>
                </c:pt>
                <c:pt idx="9">
                  <c:v>36.891298591888315</c:v>
                </c:pt>
                <c:pt idx="10">
                  <c:v>35.230396851129903</c:v>
                </c:pt>
                <c:pt idx="11">
                  <c:v>32.026504693539479</c:v>
                </c:pt>
                <c:pt idx="12">
                  <c:v>30.1</c:v>
                </c:pt>
                <c:pt idx="13">
                  <c:v>30</c:v>
                </c:pt>
                <c:pt idx="14">
                  <c:v>29.595551212284288</c:v>
                </c:pt>
                <c:pt idx="15">
                  <c:v>29.555788737320743</c:v>
                </c:pt>
                <c:pt idx="16">
                  <c:v>28.7</c:v>
                </c:pt>
                <c:pt idx="17">
                  <c:v>28.3</c:v>
                </c:pt>
                <c:pt idx="18">
                  <c:v>28</c:v>
                </c:pt>
                <c:pt idx="19">
                  <c:v>27.896068629266185</c:v>
                </c:pt>
                <c:pt idx="20">
                  <c:v>27.7903161482126</c:v>
                </c:pt>
                <c:pt idx="21">
                  <c:v>27.388364360897487</c:v>
                </c:pt>
                <c:pt idx="22">
                  <c:v>27.182672104807811</c:v>
                </c:pt>
                <c:pt idx="23">
                  <c:v>25.441127813993283</c:v>
                </c:pt>
                <c:pt idx="24">
                  <c:v>22.796937870831346</c:v>
                </c:pt>
                <c:pt idx="25">
                  <c:v>21.8</c:v>
                </c:pt>
                <c:pt idx="26">
                  <c:v>21.248339973439574</c:v>
                </c:pt>
                <c:pt idx="27">
                  <c:v>20.838235107315548</c:v>
                </c:pt>
                <c:pt idx="28">
                  <c:v>19.793270619963401</c:v>
                </c:pt>
                <c:pt idx="29">
                  <c:v>19.38917875404362</c:v>
                </c:pt>
                <c:pt idx="30">
                  <c:v>19.350725552050474</c:v>
                </c:pt>
                <c:pt idx="31">
                  <c:v>19.2</c:v>
                </c:pt>
                <c:pt idx="32">
                  <c:v>18.124087480313847</c:v>
                </c:pt>
                <c:pt idx="33">
                  <c:v>17.783180262920943</c:v>
                </c:pt>
                <c:pt idx="34">
                  <c:v>17.722675326856859</c:v>
                </c:pt>
                <c:pt idx="35">
                  <c:v>17.600114008835686</c:v>
                </c:pt>
                <c:pt idx="36">
                  <c:v>17.211627850569712</c:v>
                </c:pt>
                <c:pt idx="37">
                  <c:v>17.040712051360057</c:v>
                </c:pt>
                <c:pt idx="38">
                  <c:v>16.600000000000001</c:v>
                </c:pt>
                <c:pt idx="39">
                  <c:v>16.180050757709104</c:v>
                </c:pt>
                <c:pt idx="40">
                  <c:v>15.577656990863884</c:v>
                </c:pt>
                <c:pt idx="41">
                  <c:v>15.032914130181302</c:v>
                </c:pt>
                <c:pt idx="42">
                  <c:v>13.622012514072956</c:v>
                </c:pt>
                <c:pt idx="43">
                  <c:v>13.292650672651192</c:v>
                </c:pt>
                <c:pt idx="44">
                  <c:v>12.938030911267468</c:v>
                </c:pt>
                <c:pt idx="45">
                  <c:v>12.65118162036334</c:v>
                </c:pt>
                <c:pt idx="46">
                  <c:v>12.325795424664738</c:v>
                </c:pt>
                <c:pt idx="47">
                  <c:v>10.807891367598495</c:v>
                </c:pt>
                <c:pt idx="48">
                  <c:v>10.387989138391273</c:v>
                </c:pt>
                <c:pt idx="49">
                  <c:v>10.057232384823848</c:v>
                </c:pt>
                <c:pt idx="50">
                  <c:v>9.8000000000000007</c:v>
                </c:pt>
                <c:pt idx="51">
                  <c:v>9.3717865961741413</c:v>
                </c:pt>
                <c:pt idx="52">
                  <c:v>8.8105726872246688</c:v>
                </c:pt>
                <c:pt idx="53">
                  <c:v>8.5309929276009679</c:v>
                </c:pt>
                <c:pt idx="54">
                  <c:v>8.5</c:v>
                </c:pt>
                <c:pt idx="55">
                  <c:v>7.7489882492350963</c:v>
                </c:pt>
                <c:pt idx="56">
                  <c:v>6.3125558069842818</c:v>
                </c:pt>
                <c:pt idx="57">
                  <c:v>6.1950761537760073</c:v>
                </c:pt>
                <c:pt idx="58">
                  <c:v>4.9000000000000004</c:v>
                </c:pt>
                <c:pt idx="59">
                  <c:v>4.2</c:v>
                </c:pt>
              </c:numCache>
            </c:numRef>
          </c:val>
          <c:extLst>
            <c:ext xmlns:c16="http://schemas.microsoft.com/office/drawing/2014/chart" uri="{C3380CC4-5D6E-409C-BE32-E72D297353CC}">
              <c16:uniqueId val="{00000000-4AF4-41C5-BA73-D55CCE1A65B7}"/>
            </c:ext>
          </c:extLst>
        </c:ser>
        <c:ser>
          <c:idx val="1"/>
          <c:order val="1"/>
          <c:tx>
            <c:strRef>
              <c:f>'Figure 3_data'!$C$1</c:f>
              <c:strCache>
                <c:ptCount val="1"/>
                <c:pt idx="0">
                  <c:v>Collective bargaining coverage rate</c:v>
                </c:pt>
              </c:strCache>
            </c:strRef>
          </c:tx>
          <c:spPr>
            <a:solidFill>
              <a:srgbClr val="92D050"/>
            </a:solidFill>
          </c:spPr>
          <c:invertIfNegative val="0"/>
          <c:cat>
            <c:strRef>
              <c:f>'Figure 3_data'!$A$2:$A$61</c:f>
              <c:strCache>
                <c:ptCount val="60"/>
                <c:pt idx="0">
                  <c:v>Iceland</c:v>
                </c:pt>
                <c:pt idx="1">
                  <c:v>Finland</c:v>
                </c:pt>
                <c:pt idx="2">
                  <c:v>Sweden</c:v>
                </c:pt>
                <c:pt idx="3">
                  <c:v>Denmark</c:v>
                </c:pt>
                <c:pt idx="4">
                  <c:v>Belgium</c:v>
                </c:pt>
                <c:pt idx="5">
                  <c:v>Norway</c:v>
                </c:pt>
                <c:pt idx="6">
                  <c:v>Malta</c:v>
                </c:pt>
                <c:pt idx="7">
                  <c:v>Kazakhstan</c:v>
                </c:pt>
                <c:pt idx="8">
                  <c:v>Cyprus</c:v>
                </c:pt>
                <c:pt idx="9">
                  <c:v>Italy</c:v>
                </c:pt>
                <c:pt idx="10">
                  <c:v>Armenia</c:v>
                </c:pt>
                <c:pt idx="11">
                  <c:v>Luxembourg</c:v>
                </c:pt>
                <c:pt idx="12">
                  <c:v>Uruguay</c:v>
                </c:pt>
                <c:pt idx="13">
                  <c:v>Bosnia and Herzegovina</c:v>
                </c:pt>
                <c:pt idx="14">
                  <c:v>Ireland</c:v>
                </c:pt>
                <c:pt idx="15">
                  <c:v>South Africa</c:v>
                </c:pt>
                <c:pt idx="16">
                  <c:v>Argentina</c:v>
                </c:pt>
                <c:pt idx="17">
                  <c:v>Moldova, Republic of</c:v>
                </c:pt>
                <c:pt idx="18">
                  <c:v>Macedonia, FYR</c:v>
                </c:pt>
                <c:pt idx="19">
                  <c:v>Serbia</c:v>
                </c:pt>
                <c:pt idx="20">
                  <c:v>Russian Federation</c:v>
                </c:pt>
                <c:pt idx="21">
                  <c:v>Austria</c:v>
                </c:pt>
                <c:pt idx="22">
                  <c:v>Canada</c:v>
                </c:pt>
                <c:pt idx="23">
                  <c:v>United Kingdom</c:v>
                </c:pt>
                <c:pt idx="24">
                  <c:v>Israel</c:v>
                </c:pt>
                <c:pt idx="25">
                  <c:v>Albania</c:v>
                </c:pt>
                <c:pt idx="26">
                  <c:v>Slovenia</c:v>
                </c:pt>
                <c:pt idx="27">
                  <c:v>Greece</c:v>
                </c:pt>
                <c:pt idx="28">
                  <c:v>Romania</c:v>
                </c:pt>
                <c:pt idx="29">
                  <c:v>New Zealand</c:v>
                </c:pt>
                <c:pt idx="30">
                  <c:v>Singapore</c:v>
                </c:pt>
                <c:pt idx="31">
                  <c:v>Mauritius</c:v>
                </c:pt>
                <c:pt idx="32">
                  <c:v>Portugal</c:v>
                </c:pt>
                <c:pt idx="33">
                  <c:v>Japan</c:v>
                </c:pt>
                <c:pt idx="34">
                  <c:v>Germany</c:v>
                </c:pt>
                <c:pt idx="35">
                  <c:v>Netherlands</c:v>
                </c:pt>
                <c:pt idx="36">
                  <c:v>Spain</c:v>
                </c:pt>
                <c:pt idx="37">
                  <c:v>Australia</c:v>
                </c:pt>
                <c:pt idx="38">
                  <c:v>Brazil</c:v>
                </c:pt>
                <c:pt idx="39">
                  <c:v>Switzerland</c:v>
                </c:pt>
                <c:pt idx="40">
                  <c:v>Bulgaria</c:v>
                </c:pt>
                <c:pt idx="41">
                  <c:v>Chile</c:v>
                </c:pt>
                <c:pt idx="42">
                  <c:v>Mexico</c:v>
                </c:pt>
                <c:pt idx="43">
                  <c:v>Slovakia</c:v>
                </c:pt>
                <c:pt idx="44">
                  <c:v>Czech Republic</c:v>
                </c:pt>
                <c:pt idx="45">
                  <c:v>Latvia</c:v>
                </c:pt>
                <c:pt idx="46">
                  <c:v>Poland</c:v>
                </c:pt>
                <c:pt idx="47">
                  <c:v>United States</c:v>
                </c:pt>
                <c:pt idx="48">
                  <c:v>Hungary</c:v>
                </c:pt>
                <c:pt idx="49">
                  <c:v>Korea, Republic of</c:v>
                </c:pt>
                <c:pt idx="50">
                  <c:v>El Salvador</c:v>
                </c:pt>
                <c:pt idx="51">
                  <c:v>Malaysia</c:v>
                </c:pt>
                <c:pt idx="52">
                  <c:v>Lithuania</c:v>
                </c:pt>
                <c:pt idx="53">
                  <c:v>Philippines</c:v>
                </c:pt>
                <c:pt idx="54">
                  <c:v>Indonesia</c:v>
                </c:pt>
                <c:pt idx="55">
                  <c:v>France</c:v>
                </c:pt>
                <c:pt idx="56">
                  <c:v>Turkey</c:v>
                </c:pt>
                <c:pt idx="57">
                  <c:v>Estonia</c:v>
                </c:pt>
                <c:pt idx="58">
                  <c:v>Paraguay</c:v>
                </c:pt>
                <c:pt idx="59">
                  <c:v>Peru</c:v>
                </c:pt>
              </c:strCache>
            </c:strRef>
          </c:cat>
          <c:val>
            <c:numRef>
              <c:f>'Figure 3_data'!$C$2:$C$61</c:f>
              <c:numCache>
                <c:formatCode>#,##0.0</c:formatCode>
                <c:ptCount val="60"/>
                <c:pt idx="0">
                  <c:v>89.095328039024153</c:v>
                </c:pt>
                <c:pt idx="1">
                  <c:v>93</c:v>
                </c:pt>
                <c:pt idx="2">
                  <c:v>89</c:v>
                </c:pt>
                <c:pt idx="3">
                  <c:v>84</c:v>
                </c:pt>
                <c:pt idx="4">
                  <c:v>96</c:v>
                </c:pt>
                <c:pt idx="5">
                  <c:v>66.88</c:v>
                </c:pt>
                <c:pt idx="6">
                  <c:v>62.8</c:v>
                </c:pt>
                <c:pt idx="7">
                  <c:v>74.7</c:v>
                </c:pt>
                <c:pt idx="8">
                  <c:v>43.193673788085185</c:v>
                </c:pt>
                <c:pt idx="9">
                  <c:v>80</c:v>
                </c:pt>
                <c:pt idx="10" formatCode="0.0">
                  <c:v>25</c:v>
                </c:pt>
                <c:pt idx="11">
                  <c:v>59</c:v>
                </c:pt>
                <c:pt idx="12">
                  <c:v>95.2</c:v>
                </c:pt>
                <c:pt idx="13" formatCode="0.0">
                  <c:v>50</c:v>
                </c:pt>
                <c:pt idx="14">
                  <c:v>32.380252967488282</c:v>
                </c:pt>
                <c:pt idx="15">
                  <c:v>32.6</c:v>
                </c:pt>
                <c:pt idx="16">
                  <c:v>41.3</c:v>
                </c:pt>
                <c:pt idx="17">
                  <c:v>17.7</c:v>
                </c:pt>
                <c:pt idx="18">
                  <c:v>40</c:v>
                </c:pt>
                <c:pt idx="19">
                  <c:v>55</c:v>
                </c:pt>
                <c:pt idx="20">
                  <c:v>22.7738017547676</c:v>
                </c:pt>
                <c:pt idx="21">
                  <c:v>98</c:v>
                </c:pt>
                <c:pt idx="22">
                  <c:v>29.011247064639726</c:v>
                </c:pt>
                <c:pt idx="23">
                  <c:v>29.5</c:v>
                </c:pt>
                <c:pt idx="24">
                  <c:v>26.1</c:v>
                </c:pt>
                <c:pt idx="25" formatCode="0.0">
                  <c:v>24</c:v>
                </c:pt>
                <c:pt idx="26">
                  <c:v>65</c:v>
                </c:pt>
                <c:pt idx="27">
                  <c:v>39.976467787043511</c:v>
                </c:pt>
                <c:pt idx="28">
                  <c:v>35</c:v>
                </c:pt>
                <c:pt idx="29">
                  <c:v>15</c:v>
                </c:pt>
                <c:pt idx="30">
                  <c:v>17.3</c:v>
                </c:pt>
                <c:pt idx="31">
                  <c:v>12</c:v>
                </c:pt>
                <c:pt idx="32">
                  <c:v>66.992129552274193</c:v>
                </c:pt>
                <c:pt idx="33">
                  <c:v>17.147030878859859</c:v>
                </c:pt>
                <c:pt idx="34">
                  <c:v>57.6</c:v>
                </c:pt>
                <c:pt idx="35">
                  <c:v>84.836824853926174</c:v>
                </c:pt>
                <c:pt idx="36">
                  <c:v>79.107850548783759</c:v>
                </c:pt>
                <c:pt idx="37">
                  <c:v>61</c:v>
                </c:pt>
                <c:pt idx="38">
                  <c:v>65.025864892700966</c:v>
                </c:pt>
                <c:pt idx="39">
                  <c:v>48.64674143613987</c:v>
                </c:pt>
                <c:pt idx="40">
                  <c:v>29</c:v>
                </c:pt>
                <c:pt idx="41" formatCode="General">
                  <c:v>18.100000000000001</c:v>
                </c:pt>
                <c:pt idx="42">
                  <c:v>12.212713244142423</c:v>
                </c:pt>
                <c:pt idx="43">
                  <c:v>24.895429820548017</c:v>
                </c:pt>
                <c:pt idx="44">
                  <c:v>48.095833087817958</c:v>
                </c:pt>
                <c:pt idx="45">
                  <c:v>15</c:v>
                </c:pt>
                <c:pt idx="46">
                  <c:v>14.666591203300475</c:v>
                </c:pt>
                <c:pt idx="47">
                  <c:v>11.923794248338979</c:v>
                </c:pt>
                <c:pt idx="48">
                  <c:v>23</c:v>
                </c:pt>
                <c:pt idx="49">
                  <c:v>11.7</c:v>
                </c:pt>
                <c:pt idx="50">
                  <c:v>4.5</c:v>
                </c:pt>
                <c:pt idx="51">
                  <c:v>1.2</c:v>
                </c:pt>
                <c:pt idx="52">
                  <c:v>9.6916299559471373</c:v>
                </c:pt>
                <c:pt idx="53">
                  <c:v>1.2</c:v>
                </c:pt>
                <c:pt idx="54">
                  <c:v>10.3</c:v>
                </c:pt>
                <c:pt idx="55">
                  <c:v>98</c:v>
                </c:pt>
                <c:pt idx="56">
                  <c:v>6.5076088571853168</c:v>
                </c:pt>
                <c:pt idx="57">
                  <c:v>23</c:v>
                </c:pt>
                <c:pt idx="58">
                  <c:v>2.2999999999999998</c:v>
                </c:pt>
                <c:pt idx="59">
                  <c:v>1.6</c:v>
                </c:pt>
              </c:numCache>
            </c:numRef>
          </c:val>
          <c:extLst>
            <c:ext xmlns:c16="http://schemas.microsoft.com/office/drawing/2014/chart" uri="{C3380CC4-5D6E-409C-BE32-E72D297353CC}">
              <c16:uniqueId val="{00000001-4AF4-41C5-BA73-D55CCE1A65B7}"/>
            </c:ext>
          </c:extLst>
        </c:ser>
        <c:dLbls>
          <c:showLegendKey val="0"/>
          <c:showVal val="0"/>
          <c:showCatName val="0"/>
          <c:showSerName val="0"/>
          <c:showPercent val="0"/>
          <c:showBubbleSize val="0"/>
        </c:dLbls>
        <c:gapWidth val="150"/>
        <c:axId val="231458624"/>
        <c:axId val="231459016"/>
      </c:barChart>
      <c:catAx>
        <c:axId val="231458624"/>
        <c:scaling>
          <c:orientation val="minMax"/>
        </c:scaling>
        <c:delete val="0"/>
        <c:axPos val="l"/>
        <c:numFmt formatCode="General" sourceLinked="0"/>
        <c:majorTickMark val="out"/>
        <c:minorTickMark val="none"/>
        <c:tickLblPos val="nextTo"/>
        <c:txPr>
          <a:bodyPr/>
          <a:lstStyle/>
          <a:p>
            <a:pPr>
              <a:defRPr sz="600"/>
            </a:pPr>
            <a:endParaRPr lang="ru-RU"/>
          </a:p>
        </c:txPr>
        <c:crossAx val="231459016"/>
        <c:crosses val="autoZero"/>
        <c:auto val="1"/>
        <c:lblAlgn val="ctr"/>
        <c:lblOffset val="100"/>
        <c:tickLblSkip val="1"/>
        <c:noMultiLvlLbl val="0"/>
      </c:catAx>
      <c:valAx>
        <c:axId val="231459016"/>
        <c:scaling>
          <c:orientation val="minMax"/>
          <c:max val="100"/>
        </c:scaling>
        <c:delete val="0"/>
        <c:axPos val="b"/>
        <c:majorGridlines/>
        <c:title>
          <c:tx>
            <c:rich>
              <a:bodyPr rot="0" vert="horz"/>
              <a:lstStyle/>
              <a:p>
                <a:pPr>
                  <a:defRPr sz="600"/>
                </a:pPr>
                <a:r>
                  <a:rPr lang="en-US" sz="600"/>
                  <a:t>%</a:t>
                </a:r>
              </a:p>
            </c:rich>
          </c:tx>
          <c:overlay val="0"/>
        </c:title>
        <c:numFmt formatCode="#,##0" sourceLinked="0"/>
        <c:majorTickMark val="out"/>
        <c:minorTickMark val="none"/>
        <c:tickLblPos val="nextTo"/>
        <c:txPr>
          <a:bodyPr/>
          <a:lstStyle/>
          <a:p>
            <a:pPr>
              <a:defRPr sz="600"/>
            </a:pPr>
            <a:endParaRPr lang="ru-RU"/>
          </a:p>
        </c:txPr>
        <c:crossAx val="231458624"/>
        <c:crosses val="autoZero"/>
        <c:crossBetween val="between"/>
      </c:valAx>
      <c:spPr>
        <a:noFill/>
        <a:ln>
          <a:solidFill>
            <a:schemeClr val="bg1">
              <a:lumMod val="75000"/>
            </a:schemeClr>
          </a:solidFill>
        </a:ln>
      </c:spPr>
    </c:plotArea>
    <c:legend>
      <c:legendPos val="r"/>
      <c:layout>
        <c:manualLayout>
          <c:xMode val="edge"/>
          <c:yMode val="edge"/>
          <c:x val="0.71548276465441818"/>
          <c:y val="0.18154279070815896"/>
          <c:w val="0.17698652668416448"/>
          <c:h val="5.6707157548305923E-2"/>
        </c:manualLayout>
      </c:layout>
      <c:overlay val="0"/>
      <c:spPr>
        <a:solidFill>
          <a:sysClr val="window" lastClr="FFFFFF"/>
        </a:solidFill>
      </c:spPr>
      <c:txPr>
        <a:bodyPr/>
        <a:lstStyle/>
        <a:p>
          <a:pPr>
            <a:defRPr sz="600"/>
          </a:pPr>
          <a:endParaRPr lang="ru-RU"/>
        </a:p>
      </c:txPr>
    </c:legend>
    <c:plotVisOnly val="1"/>
    <c:dispBlanksAs val="gap"/>
    <c:showDLblsOverMax val="0"/>
  </c:chart>
  <c:spPr>
    <a:ln>
      <a:noFill/>
    </a:ln>
  </c:spPr>
  <c:txPr>
    <a:bodyPr/>
    <a:lstStyle/>
    <a:p>
      <a:pPr>
        <a:defRPr sz="800">
          <a:latin typeface="Century Gothic" panose="020B0502020202020204" pitchFamily="34" charset="0"/>
        </a:defRPr>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DCA35A4-053F-442E-9421-7DA89189B927}" type="datetimeFigureOut">
              <a:rPr lang="en-GB" smtClean="0"/>
              <a:t>15/10/2018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8B0E2C5-6716-442E-84EF-3E1FF976F431}" type="slidenum">
              <a:rPr lang="en-GB" smtClean="0"/>
              <a:t>‹#›</a:t>
            </a:fld>
            <a:endParaRPr lang="en-GB"/>
          </a:p>
        </p:txBody>
      </p:sp>
    </p:spTree>
    <p:extLst>
      <p:ext uri="{BB962C8B-B14F-4D97-AF65-F5344CB8AC3E}">
        <p14:creationId xmlns:p14="http://schemas.microsoft.com/office/powerpoint/2010/main" val="1802623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6BCFD7-47DC-4AAD-89DA-0B44D57005AA}" type="datetimeFigureOut">
              <a:rPr lang="en-GB" smtClean="0"/>
              <a:pPr/>
              <a:t>15/10/2018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0CB3BA-A2C6-41A2-BAEF-2ADCC404833D}" type="slidenum">
              <a:rPr lang="en-GB" smtClean="0"/>
              <a:pPr/>
              <a:t>‹#›</a:t>
            </a:fld>
            <a:endParaRPr lang="en-GB"/>
          </a:p>
        </p:txBody>
      </p:sp>
    </p:spTree>
    <p:extLst>
      <p:ext uri="{BB962C8B-B14F-4D97-AF65-F5344CB8AC3E}">
        <p14:creationId xmlns:p14="http://schemas.microsoft.com/office/powerpoint/2010/main" val="47857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CH" sz="1200" kern="1200" baseline="0" dirty="0">
                <a:solidFill>
                  <a:schemeClr val="tx1"/>
                </a:solidFill>
                <a:effectLst/>
                <a:latin typeface="+mn-lt"/>
                <a:ea typeface="+mn-ea"/>
                <a:cs typeface="+mn-cs"/>
              </a:rPr>
              <a:t>Good </a:t>
            </a:r>
            <a:r>
              <a:rPr lang="fr-CH" sz="1200" kern="1200" baseline="0" dirty="0" err="1">
                <a:solidFill>
                  <a:schemeClr val="tx1"/>
                </a:solidFill>
                <a:effectLst/>
                <a:latin typeface="+mn-lt"/>
                <a:ea typeface="+mn-ea"/>
                <a:cs typeface="+mn-cs"/>
              </a:rPr>
              <a:t>morning</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colleagues</a:t>
            </a:r>
            <a:r>
              <a:rPr lang="fr-CH" sz="1200" kern="1200" baseline="0" dirty="0">
                <a:solidFill>
                  <a:schemeClr val="tx1"/>
                </a:solidFill>
                <a:effectLst/>
                <a:latin typeface="+mn-lt"/>
                <a:ea typeface="+mn-ea"/>
                <a:cs typeface="+mn-cs"/>
              </a:rPr>
              <a:t> and </a:t>
            </a:r>
            <a:r>
              <a:rPr lang="fr-CH" sz="1200" kern="1200" baseline="0" dirty="0" err="1">
                <a:solidFill>
                  <a:schemeClr val="tx1"/>
                </a:solidFill>
                <a:effectLst/>
                <a:latin typeface="+mn-lt"/>
                <a:ea typeface="+mn-ea"/>
                <a:cs typeface="+mn-cs"/>
              </a:rPr>
              <a:t>friends</a:t>
            </a:r>
            <a:r>
              <a:rPr lang="fr-CH" sz="1200" kern="1200" baseline="0" dirty="0">
                <a:solidFill>
                  <a:schemeClr val="tx1"/>
                </a:solidFill>
                <a:effectLst/>
                <a:latin typeface="+mn-lt"/>
                <a:ea typeface="+mn-ea"/>
                <a:cs typeface="+mn-cs"/>
              </a:rPr>
              <a:t>,</a:t>
            </a:r>
          </a:p>
          <a:p>
            <a:pPr marL="0" indent="0">
              <a:buFontTx/>
              <a:buNone/>
            </a:pPr>
            <a:r>
              <a:rPr lang="fr-CH" sz="1200" kern="1200" baseline="0" dirty="0">
                <a:solidFill>
                  <a:schemeClr val="tx1"/>
                </a:solidFill>
                <a:effectLst/>
                <a:latin typeface="+mn-lt"/>
                <a:ea typeface="+mn-ea"/>
                <a:cs typeface="+mn-cs"/>
              </a:rPr>
              <a:t>Let me </a:t>
            </a:r>
            <a:r>
              <a:rPr lang="fr-CH" sz="1200" kern="1200" baseline="0" dirty="0" err="1">
                <a:solidFill>
                  <a:schemeClr val="tx1"/>
                </a:solidFill>
                <a:effectLst/>
                <a:latin typeface="+mn-lt"/>
                <a:ea typeface="+mn-ea"/>
                <a:cs typeface="+mn-cs"/>
              </a:rPr>
              <a:t>start</a:t>
            </a:r>
            <a:r>
              <a:rPr lang="fr-CH" sz="1200" kern="1200" baseline="0" dirty="0">
                <a:solidFill>
                  <a:schemeClr val="tx1"/>
                </a:solidFill>
                <a:effectLst/>
                <a:latin typeface="+mn-lt"/>
                <a:ea typeface="+mn-ea"/>
                <a:cs typeface="+mn-cs"/>
              </a:rPr>
              <a:t> by </a:t>
            </a:r>
            <a:r>
              <a:rPr lang="fr-CH" sz="1200" kern="1200" baseline="0" dirty="0" err="1">
                <a:solidFill>
                  <a:schemeClr val="tx1"/>
                </a:solidFill>
                <a:effectLst/>
                <a:latin typeface="+mn-lt"/>
                <a:ea typeface="+mn-ea"/>
                <a:cs typeface="+mn-cs"/>
              </a:rPr>
              <a:t>thanking</a:t>
            </a:r>
            <a:r>
              <a:rPr lang="fr-CH" sz="1200" kern="1200" baseline="0" dirty="0">
                <a:solidFill>
                  <a:schemeClr val="tx1"/>
                </a:solidFill>
                <a:effectLst/>
                <a:latin typeface="+mn-lt"/>
                <a:ea typeface="+mn-ea"/>
                <a:cs typeface="+mn-cs"/>
              </a:rPr>
              <a:t> the </a:t>
            </a:r>
            <a:r>
              <a:rPr lang="fr-CH" sz="1200" kern="1200" baseline="0" dirty="0" err="1">
                <a:solidFill>
                  <a:schemeClr val="tx1"/>
                </a:solidFill>
                <a:effectLst/>
                <a:latin typeface="+mn-lt"/>
                <a:ea typeface="+mn-ea"/>
                <a:cs typeface="+mn-cs"/>
              </a:rPr>
              <a:t>colleagues</a:t>
            </a:r>
            <a:r>
              <a:rPr lang="fr-CH" sz="1200" kern="1200" baseline="0" dirty="0">
                <a:solidFill>
                  <a:schemeClr val="tx1"/>
                </a:solidFill>
                <a:effectLst/>
                <a:latin typeface="+mn-lt"/>
                <a:ea typeface="+mn-ea"/>
                <a:cs typeface="+mn-cs"/>
              </a:rPr>
              <a:t> for </a:t>
            </a:r>
            <a:r>
              <a:rPr lang="fr-CH" sz="1200" kern="1200" baseline="0" dirty="0" err="1">
                <a:solidFill>
                  <a:schemeClr val="tx1"/>
                </a:solidFill>
                <a:effectLst/>
                <a:latin typeface="+mn-lt"/>
                <a:ea typeface="+mn-ea"/>
                <a:cs typeface="+mn-cs"/>
              </a:rPr>
              <a:t>organizing</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this</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event</a:t>
            </a:r>
            <a:r>
              <a:rPr lang="fr-CH" sz="1200" kern="1200" baseline="0" dirty="0">
                <a:solidFill>
                  <a:schemeClr val="tx1"/>
                </a:solidFill>
                <a:effectLst/>
                <a:latin typeface="+mn-lt"/>
                <a:ea typeface="+mn-ea"/>
                <a:cs typeface="+mn-cs"/>
              </a:rPr>
              <a:t>: </a:t>
            </a:r>
          </a:p>
          <a:p>
            <a:pPr marL="171450" indent="-171450">
              <a:buFontTx/>
              <a:buChar char="-"/>
            </a:pPr>
            <a:r>
              <a:rPr lang="fr-CH" sz="1200" kern="1200" baseline="0" dirty="0" err="1">
                <a:solidFill>
                  <a:schemeClr val="tx1"/>
                </a:solidFill>
                <a:effectLst/>
                <a:latin typeface="+mn-lt"/>
                <a:ea typeface="+mn-ea"/>
                <a:cs typeface="+mn-cs"/>
              </a:rPr>
              <a:t>Confederation</a:t>
            </a:r>
            <a:r>
              <a:rPr lang="fr-CH" sz="1200" kern="1200" baseline="0" dirty="0">
                <a:solidFill>
                  <a:schemeClr val="tx1"/>
                </a:solidFill>
                <a:effectLst/>
                <a:latin typeface="+mn-lt"/>
                <a:ea typeface="+mn-ea"/>
                <a:cs typeface="+mn-cs"/>
              </a:rPr>
              <a:t> of TU of Armenia</a:t>
            </a:r>
          </a:p>
          <a:p>
            <a:pPr marL="171450" indent="-171450">
              <a:buFontTx/>
              <a:buChar char="-"/>
            </a:pPr>
            <a:r>
              <a:rPr lang="fr-CH" sz="1200" kern="1200" baseline="0" dirty="0">
                <a:solidFill>
                  <a:schemeClr val="tx1"/>
                </a:solidFill>
                <a:effectLst/>
                <a:latin typeface="+mn-lt"/>
                <a:ea typeface="+mn-ea"/>
                <a:cs typeface="+mn-cs"/>
              </a:rPr>
              <a:t>ITUC</a:t>
            </a:r>
          </a:p>
          <a:p>
            <a:pPr marL="171450" indent="-171450">
              <a:buFontTx/>
              <a:buChar char="-"/>
            </a:pPr>
            <a:r>
              <a:rPr lang="fr-CH" sz="1200" kern="1200" baseline="0" dirty="0">
                <a:solidFill>
                  <a:schemeClr val="tx1"/>
                </a:solidFill>
                <a:effectLst/>
                <a:latin typeface="+mn-lt"/>
                <a:ea typeface="+mn-ea"/>
                <a:cs typeface="+mn-cs"/>
              </a:rPr>
              <a:t>ILO: </a:t>
            </a:r>
            <a:r>
              <a:rPr lang="fr-CH" sz="1200" kern="1200" baseline="0" dirty="0" err="1">
                <a:solidFill>
                  <a:schemeClr val="tx1"/>
                </a:solidFill>
                <a:effectLst/>
                <a:latin typeface="+mn-lt"/>
                <a:ea typeface="+mn-ea"/>
                <a:cs typeface="+mn-cs"/>
              </a:rPr>
              <a:t>both</a:t>
            </a:r>
            <a:r>
              <a:rPr lang="fr-CH" sz="1200" kern="1200" baseline="0" dirty="0">
                <a:solidFill>
                  <a:schemeClr val="tx1"/>
                </a:solidFill>
                <a:effectLst/>
                <a:latin typeface="+mn-lt"/>
                <a:ea typeface="+mn-ea"/>
                <a:cs typeface="+mn-cs"/>
              </a:rPr>
              <a:t> SKILLS and ACTRAV</a:t>
            </a:r>
          </a:p>
          <a:p>
            <a:pPr marL="0" indent="0">
              <a:buFontTx/>
              <a:buNone/>
            </a:pPr>
            <a:endParaRPr lang="fr-CH" sz="1200" kern="1200" baseline="0" dirty="0">
              <a:solidFill>
                <a:schemeClr val="tx1"/>
              </a:solidFill>
              <a:effectLst/>
              <a:latin typeface="+mn-lt"/>
              <a:ea typeface="+mn-ea"/>
              <a:cs typeface="+mn-cs"/>
            </a:endParaRPr>
          </a:p>
          <a:p>
            <a:pPr marL="0" indent="0">
              <a:buFontTx/>
              <a:buNone/>
            </a:pPr>
            <a:r>
              <a:rPr lang="fr-CH" sz="1200" kern="1200" baseline="0" dirty="0">
                <a:solidFill>
                  <a:schemeClr val="tx1"/>
                </a:solidFill>
                <a:effectLst/>
                <a:latin typeface="+mn-lt"/>
                <a:ea typeface="+mn-ea"/>
                <a:cs typeface="+mn-cs"/>
              </a:rPr>
              <a:t>I </a:t>
            </a:r>
            <a:r>
              <a:rPr lang="fr-CH" sz="1200" kern="1200" baseline="0" dirty="0" err="1">
                <a:solidFill>
                  <a:schemeClr val="tx1"/>
                </a:solidFill>
                <a:effectLst/>
                <a:latin typeface="+mn-lt"/>
                <a:ea typeface="+mn-ea"/>
                <a:cs typeface="+mn-cs"/>
              </a:rPr>
              <a:t>am</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here</a:t>
            </a:r>
            <a:r>
              <a:rPr lang="fr-CH" sz="1200" kern="1200" baseline="0" dirty="0">
                <a:solidFill>
                  <a:schemeClr val="tx1"/>
                </a:solidFill>
                <a:effectLst/>
                <a:latin typeface="+mn-lt"/>
                <a:ea typeface="+mn-ea"/>
                <a:cs typeface="+mn-cs"/>
              </a:rPr>
              <a:t> on </a:t>
            </a:r>
            <a:r>
              <a:rPr lang="fr-CH" sz="1200" kern="1200" baseline="0" dirty="0" err="1">
                <a:solidFill>
                  <a:schemeClr val="tx1"/>
                </a:solidFill>
                <a:effectLst/>
                <a:latin typeface="+mn-lt"/>
                <a:ea typeface="+mn-ea"/>
                <a:cs typeface="+mn-cs"/>
              </a:rPr>
              <a:t>behalf</a:t>
            </a:r>
            <a:r>
              <a:rPr lang="fr-CH" sz="1200" kern="1200" baseline="0" dirty="0">
                <a:solidFill>
                  <a:schemeClr val="tx1"/>
                </a:solidFill>
                <a:effectLst/>
                <a:latin typeface="+mn-lt"/>
                <a:ea typeface="+mn-ea"/>
                <a:cs typeface="+mn-cs"/>
              </a:rPr>
              <a:t> of ACTRAV, the bureau for </a:t>
            </a:r>
            <a:r>
              <a:rPr lang="fr-CH" sz="1200" kern="1200" baseline="0" dirty="0" err="1">
                <a:solidFill>
                  <a:schemeClr val="tx1"/>
                </a:solidFill>
                <a:effectLst/>
                <a:latin typeface="+mn-lt"/>
                <a:ea typeface="+mn-ea"/>
                <a:cs typeface="+mn-cs"/>
              </a:rPr>
              <a:t>workers</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activities</a:t>
            </a:r>
            <a:r>
              <a:rPr lang="fr-CH" sz="1200" kern="1200" baseline="0" dirty="0">
                <a:solidFill>
                  <a:schemeClr val="tx1"/>
                </a:solidFill>
                <a:effectLst/>
                <a:latin typeface="+mn-lt"/>
                <a:ea typeface="+mn-ea"/>
                <a:cs typeface="+mn-cs"/>
              </a:rPr>
              <a:t>, of the International Labour Organisation. </a:t>
            </a:r>
          </a:p>
          <a:p>
            <a:pPr marL="0" indent="0">
              <a:buFontTx/>
              <a:buNone/>
            </a:pPr>
            <a:endParaRPr lang="fr-CH" sz="1200" kern="1200" baseline="0" dirty="0">
              <a:solidFill>
                <a:schemeClr val="tx1"/>
              </a:solidFill>
              <a:effectLst/>
              <a:latin typeface="+mn-lt"/>
              <a:ea typeface="+mn-ea"/>
              <a:cs typeface="+mn-cs"/>
            </a:endParaRPr>
          </a:p>
          <a:p>
            <a:pPr marL="0" indent="0">
              <a:buFontTx/>
              <a:buNone/>
            </a:pPr>
            <a:r>
              <a:rPr lang="fr-CH" sz="1200" kern="1200" baseline="0" dirty="0">
                <a:solidFill>
                  <a:schemeClr val="tx1"/>
                </a:solidFill>
                <a:effectLst/>
                <a:latin typeface="+mn-lt"/>
                <a:ea typeface="+mn-ea"/>
                <a:cs typeface="+mn-cs"/>
              </a:rPr>
              <a:t>This </a:t>
            </a:r>
            <a:r>
              <a:rPr lang="fr-CH" sz="1200" kern="1200" baseline="0" dirty="0" err="1">
                <a:solidFill>
                  <a:schemeClr val="tx1"/>
                </a:solidFill>
                <a:effectLst/>
                <a:latin typeface="+mn-lt"/>
                <a:ea typeface="+mn-ea"/>
                <a:cs typeface="+mn-cs"/>
              </a:rPr>
              <a:t>is</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also</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reflected</a:t>
            </a:r>
            <a:r>
              <a:rPr lang="fr-CH" sz="1200" kern="1200" baseline="0" dirty="0">
                <a:solidFill>
                  <a:schemeClr val="tx1"/>
                </a:solidFill>
                <a:effectLst/>
                <a:latin typeface="+mn-lt"/>
                <a:ea typeface="+mn-ea"/>
                <a:cs typeface="+mn-cs"/>
              </a:rPr>
              <a:t> in </a:t>
            </a:r>
            <a:r>
              <a:rPr lang="fr-CH" sz="1200" kern="1200" baseline="0" dirty="0" err="1">
                <a:solidFill>
                  <a:schemeClr val="tx1"/>
                </a:solidFill>
                <a:effectLst/>
                <a:latin typeface="+mn-lt"/>
                <a:ea typeface="+mn-ea"/>
                <a:cs typeface="+mn-cs"/>
              </a:rPr>
              <a:t>my</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presentation</a:t>
            </a:r>
            <a:r>
              <a:rPr lang="fr-CH" sz="1200" kern="1200" baseline="0" dirty="0">
                <a:solidFill>
                  <a:schemeClr val="tx1"/>
                </a:solidFill>
                <a:effectLst/>
                <a:latin typeface="+mn-lt"/>
                <a:ea typeface="+mn-ea"/>
                <a:cs typeface="+mn-cs"/>
              </a:rPr>
              <a:t> of </a:t>
            </a:r>
            <a:r>
              <a:rPr lang="fr-CH" sz="1200" kern="1200" baseline="0" dirty="0" err="1">
                <a:solidFill>
                  <a:schemeClr val="tx1"/>
                </a:solidFill>
                <a:effectLst/>
                <a:latin typeface="+mn-lt"/>
                <a:ea typeface="+mn-ea"/>
                <a:cs typeface="+mn-cs"/>
              </a:rPr>
              <a:t>today</a:t>
            </a:r>
            <a:r>
              <a:rPr lang="fr-CH" sz="1200" kern="1200" baseline="0" dirty="0">
                <a:solidFill>
                  <a:schemeClr val="tx1"/>
                </a:solidFill>
                <a:effectLst/>
                <a:latin typeface="+mn-lt"/>
                <a:ea typeface="+mn-ea"/>
                <a:cs typeface="+mn-cs"/>
              </a:rPr>
              <a:t>:</a:t>
            </a:r>
          </a:p>
          <a:p>
            <a:pPr marL="0" indent="0">
              <a:buFontTx/>
              <a:buNone/>
            </a:pPr>
            <a:endParaRPr lang="fr-CH"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An </a:t>
            </a:r>
            <a:r>
              <a:rPr lang="en-US" sz="1200" b="1" kern="1200" baseline="0" dirty="0">
                <a:solidFill>
                  <a:schemeClr val="tx1"/>
                </a:solidFill>
                <a:effectLst/>
                <a:latin typeface="+mn-lt"/>
                <a:ea typeface="+mn-ea"/>
                <a:cs typeface="+mn-cs"/>
              </a:rPr>
              <a:t>institutional perspective</a:t>
            </a:r>
            <a:r>
              <a:rPr lang="en-US" sz="1200" kern="1200" baseline="0" dirty="0">
                <a:solidFill>
                  <a:schemeClr val="tx1"/>
                </a:solidFill>
                <a:effectLst/>
                <a:latin typeface="+mn-lt"/>
                <a:ea typeface="+mn-ea"/>
                <a:cs typeface="+mn-cs"/>
              </a:rPr>
              <a:t>, that is the ILO, with its core functions, such as standard setting and supervision. In other words, the ILO has developed ILS on this issue</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A </a:t>
            </a:r>
            <a:r>
              <a:rPr lang="en-US" sz="1200" b="1" kern="1200" baseline="0" dirty="0">
                <a:solidFill>
                  <a:schemeClr val="tx1"/>
                </a:solidFill>
                <a:effectLst/>
                <a:latin typeface="+mn-lt"/>
                <a:ea typeface="+mn-ea"/>
                <a:cs typeface="+mn-cs"/>
              </a:rPr>
              <a:t>tripartite perspective</a:t>
            </a:r>
            <a:r>
              <a:rPr lang="en-US" sz="1200" kern="1200" baseline="0" dirty="0">
                <a:solidFill>
                  <a:schemeClr val="tx1"/>
                </a:solidFill>
                <a:effectLst/>
                <a:latin typeface="+mn-lt"/>
                <a:ea typeface="+mn-ea"/>
                <a:cs typeface="+mn-cs"/>
              </a:rPr>
              <a:t>, which is the DNA of the ILO … and which reflects a joint understanding among governments, employers and workers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With particular emphasis on the </a:t>
            </a:r>
            <a:r>
              <a:rPr lang="en-US" sz="1200" b="1" kern="1200" baseline="0" dirty="0">
                <a:solidFill>
                  <a:schemeClr val="tx1"/>
                </a:solidFill>
                <a:effectLst/>
                <a:latin typeface="+mn-lt"/>
                <a:ea typeface="+mn-ea"/>
                <a:cs typeface="+mn-cs"/>
              </a:rPr>
              <a:t>interest in workers and workers’ organizations</a:t>
            </a:r>
            <a:r>
              <a:rPr lang="en-US" sz="1200" kern="1200" baseline="0" dirty="0">
                <a:solidFill>
                  <a:schemeClr val="tx1"/>
                </a:solidFill>
                <a:effectLst/>
                <a:latin typeface="+mn-lt"/>
                <a:ea typeface="+mn-ea"/>
                <a:cs typeface="+mn-cs"/>
              </a:rPr>
              <a:t> (as representing the bureau for workers’ activities)</a:t>
            </a:r>
          </a:p>
          <a:p>
            <a:pPr marL="171450" indent="-171450">
              <a:buFontTx/>
              <a:buChar char="-"/>
            </a:pPr>
            <a:endParaRPr lang="fr-CH" sz="1200" kern="1200" baseline="0" dirty="0">
              <a:solidFill>
                <a:schemeClr val="tx1"/>
              </a:solidFill>
              <a:effectLst/>
              <a:latin typeface="+mn-lt"/>
              <a:ea typeface="+mn-ea"/>
              <a:cs typeface="+mn-cs"/>
            </a:endParaRPr>
          </a:p>
          <a:p>
            <a:pPr marL="171450" indent="-171450">
              <a:buFontTx/>
              <a:buChar char="-"/>
            </a:pPr>
            <a:r>
              <a:rPr lang="fr-CH" sz="1200" kern="1200" baseline="0" dirty="0">
                <a:solidFill>
                  <a:schemeClr val="tx1"/>
                </a:solidFill>
                <a:effectLst/>
                <a:latin typeface="+mn-lt"/>
                <a:ea typeface="+mn-ea"/>
                <a:cs typeface="+mn-cs"/>
              </a:rPr>
              <a:t>Will </a:t>
            </a:r>
            <a:r>
              <a:rPr lang="fr-CH" sz="1200" kern="1200" baseline="0" dirty="0" err="1">
                <a:solidFill>
                  <a:schemeClr val="tx1"/>
                </a:solidFill>
                <a:effectLst/>
                <a:latin typeface="+mn-lt"/>
                <a:ea typeface="+mn-ea"/>
                <a:cs typeface="+mn-cs"/>
              </a:rPr>
              <a:t>liaise</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with</a:t>
            </a:r>
            <a:r>
              <a:rPr lang="fr-CH" sz="1200" kern="1200" baseline="0" dirty="0">
                <a:solidFill>
                  <a:schemeClr val="tx1"/>
                </a:solidFill>
                <a:effectLst/>
                <a:latin typeface="+mn-lt"/>
                <a:ea typeface="+mn-ea"/>
                <a:cs typeface="+mn-cs"/>
              </a:rPr>
              <a:t> the </a:t>
            </a:r>
            <a:r>
              <a:rPr lang="fr-CH" sz="1200" kern="1200" baseline="0" dirty="0" err="1">
                <a:solidFill>
                  <a:schemeClr val="tx1"/>
                </a:solidFill>
                <a:effectLst/>
                <a:latin typeface="+mn-lt"/>
                <a:ea typeface="+mn-ea"/>
                <a:cs typeface="+mn-cs"/>
              </a:rPr>
              <a:t>other</a:t>
            </a:r>
            <a:r>
              <a:rPr lang="fr-CH" sz="1200" kern="1200" baseline="0" dirty="0">
                <a:solidFill>
                  <a:schemeClr val="tx1"/>
                </a:solidFill>
                <a:effectLst/>
                <a:latin typeface="+mn-lt"/>
                <a:ea typeface="+mn-ea"/>
                <a:cs typeface="+mn-cs"/>
              </a:rPr>
              <a:t> issues </a:t>
            </a:r>
            <a:r>
              <a:rPr lang="fr-CH" sz="1200" kern="1200" baseline="0" dirty="0" err="1">
                <a:solidFill>
                  <a:schemeClr val="tx1"/>
                </a:solidFill>
                <a:effectLst/>
                <a:latin typeface="+mn-lt"/>
                <a:ea typeface="+mn-ea"/>
                <a:cs typeface="+mn-cs"/>
              </a:rPr>
              <a:t>that</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will</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be</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discussed</a:t>
            </a:r>
            <a:r>
              <a:rPr lang="fr-CH" sz="1200" kern="1200" baseline="0" dirty="0">
                <a:solidFill>
                  <a:schemeClr val="tx1"/>
                </a:solidFill>
                <a:effectLst/>
                <a:latin typeface="+mn-lt"/>
                <a:ea typeface="+mn-ea"/>
                <a:cs typeface="+mn-cs"/>
              </a:rPr>
              <a:t> in the </a:t>
            </a:r>
            <a:r>
              <a:rPr lang="fr-CH" sz="1200" kern="1200" baseline="0" dirty="0" err="1">
                <a:solidFill>
                  <a:schemeClr val="tx1"/>
                </a:solidFill>
                <a:effectLst/>
                <a:latin typeface="+mn-lt"/>
                <a:ea typeface="+mn-ea"/>
                <a:cs typeface="+mn-cs"/>
              </a:rPr>
              <a:t>other</a:t>
            </a:r>
            <a:r>
              <a:rPr lang="fr-CH" sz="1200" kern="1200" baseline="0" dirty="0">
                <a:solidFill>
                  <a:schemeClr val="tx1"/>
                </a:solidFill>
                <a:effectLst/>
                <a:latin typeface="+mn-lt"/>
                <a:ea typeface="+mn-ea"/>
                <a:cs typeface="+mn-cs"/>
              </a:rPr>
              <a:t> panels:</a:t>
            </a:r>
          </a:p>
          <a:p>
            <a:pPr marL="628650" lvl="1" indent="-171450">
              <a:buFontTx/>
              <a:buChar char="-"/>
            </a:pPr>
            <a:r>
              <a:rPr lang="fr-CH" sz="1200" kern="1200" baseline="0" dirty="0" err="1">
                <a:solidFill>
                  <a:schemeClr val="tx1"/>
                </a:solidFill>
                <a:effectLst/>
                <a:latin typeface="+mn-lt"/>
                <a:ea typeface="+mn-ea"/>
                <a:cs typeface="+mn-cs"/>
              </a:rPr>
              <a:t>such</a:t>
            </a:r>
            <a:r>
              <a:rPr lang="fr-CH" sz="1200" kern="1200" baseline="0" dirty="0">
                <a:solidFill>
                  <a:schemeClr val="tx1"/>
                </a:solidFill>
                <a:effectLst/>
                <a:latin typeface="+mn-lt"/>
                <a:ea typeface="+mn-ea"/>
                <a:cs typeface="+mn-cs"/>
              </a:rPr>
              <a:t> as </a:t>
            </a:r>
            <a:r>
              <a:rPr lang="fr-CH" sz="1200" kern="1200" baseline="0" dirty="0" err="1">
                <a:solidFill>
                  <a:schemeClr val="tx1"/>
                </a:solidFill>
                <a:effectLst/>
                <a:latin typeface="+mn-lt"/>
                <a:ea typeface="+mn-ea"/>
                <a:cs typeface="+mn-cs"/>
              </a:rPr>
              <a:t>GSCs</a:t>
            </a:r>
            <a:r>
              <a:rPr lang="fr-CH" sz="1200" kern="1200" baseline="0" dirty="0">
                <a:solidFill>
                  <a:schemeClr val="tx1"/>
                </a:solidFill>
                <a:effectLst/>
                <a:latin typeface="+mn-lt"/>
                <a:ea typeface="+mn-ea"/>
                <a:cs typeface="+mn-cs"/>
              </a:rPr>
              <a:t>, living </a:t>
            </a:r>
            <a:r>
              <a:rPr lang="fr-CH" sz="1200" kern="1200" baseline="0" dirty="0" err="1">
                <a:solidFill>
                  <a:schemeClr val="tx1"/>
                </a:solidFill>
                <a:effectLst/>
                <a:latin typeface="+mn-lt"/>
                <a:ea typeface="+mn-ea"/>
                <a:cs typeface="+mn-cs"/>
              </a:rPr>
              <a:t>wages</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skills</a:t>
            </a:r>
            <a:r>
              <a:rPr lang="fr-CH" sz="1200" kern="1200" baseline="0" dirty="0">
                <a:solidFill>
                  <a:schemeClr val="tx1"/>
                </a:solidFill>
                <a:effectLst/>
                <a:latin typeface="+mn-lt"/>
                <a:ea typeface="+mn-ea"/>
                <a:cs typeface="+mn-cs"/>
              </a:rPr>
              <a:t> or public </a:t>
            </a:r>
            <a:r>
              <a:rPr lang="fr-CH" sz="1200" kern="1200" baseline="0" dirty="0" err="1">
                <a:solidFill>
                  <a:schemeClr val="tx1"/>
                </a:solidFill>
                <a:effectLst/>
                <a:latin typeface="+mn-lt"/>
                <a:ea typeface="+mn-ea"/>
                <a:cs typeface="+mn-cs"/>
              </a:rPr>
              <a:t>procurement</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gender</a:t>
            </a:r>
            <a:r>
              <a:rPr lang="fr-CH" sz="1200" kern="1200" baseline="0" dirty="0">
                <a:solidFill>
                  <a:schemeClr val="tx1"/>
                </a:solidFill>
                <a:effectLst/>
                <a:latin typeface="+mn-lt"/>
                <a:ea typeface="+mn-ea"/>
                <a:cs typeface="+mn-cs"/>
              </a:rPr>
              <a:t> </a:t>
            </a:r>
            <a:r>
              <a:rPr lang="fr-CH" sz="1200" kern="1200" baseline="0" dirty="0" err="1">
                <a:solidFill>
                  <a:schemeClr val="tx1"/>
                </a:solidFill>
                <a:effectLst/>
                <a:latin typeface="+mn-lt"/>
                <a:ea typeface="+mn-ea"/>
                <a:cs typeface="+mn-cs"/>
              </a:rPr>
              <a:t>equality</a:t>
            </a:r>
            <a:endParaRPr lang="fr-CH" sz="1200" kern="1200" baseline="0" dirty="0">
              <a:solidFill>
                <a:schemeClr val="tx1"/>
              </a:solidFill>
              <a:effectLst/>
              <a:latin typeface="+mn-lt"/>
              <a:ea typeface="+mn-ea"/>
              <a:cs typeface="+mn-cs"/>
            </a:endParaRPr>
          </a:p>
          <a:p>
            <a:pPr marL="628650" lvl="1" indent="-171450">
              <a:buFontTx/>
              <a:buChar char="-"/>
            </a:pPr>
            <a:endParaRPr lang="fr-CH"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0CB3BA-A2C6-41A2-BAEF-2ADCC404833D}" type="slidenum">
              <a:rPr lang="en-GB" smtClean="0"/>
              <a:pPr/>
              <a:t>1</a:t>
            </a:fld>
            <a:endParaRPr lang="en-GB" dirty="0"/>
          </a:p>
        </p:txBody>
      </p:sp>
    </p:spTree>
    <p:extLst>
      <p:ext uri="{BB962C8B-B14F-4D97-AF65-F5344CB8AC3E}">
        <p14:creationId xmlns:p14="http://schemas.microsoft.com/office/powerpoint/2010/main" val="92201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Overall</a:t>
            </a:r>
            <a:r>
              <a:rPr lang="fr-CH" dirty="0"/>
              <a:t>: </a:t>
            </a:r>
            <a:r>
              <a:rPr lang="fr-CH" dirty="0" err="1"/>
              <a:t>modest</a:t>
            </a:r>
            <a:r>
              <a:rPr lang="fr-CH" dirty="0"/>
              <a:t> real </a:t>
            </a:r>
            <a:r>
              <a:rPr lang="fr-CH" dirty="0" err="1"/>
              <a:t>wage</a:t>
            </a:r>
            <a:r>
              <a:rPr lang="fr-CH" dirty="0"/>
              <a:t> </a:t>
            </a:r>
            <a:r>
              <a:rPr lang="fr-CH" dirty="0" err="1"/>
              <a:t>growth</a:t>
            </a:r>
            <a:endParaRPr lang="fr-CH" dirty="0"/>
          </a:p>
          <a:p>
            <a:pPr marL="628650" lvl="1" indent="-171450">
              <a:buFont typeface="Arial" panose="020B0604020202020204" pitchFamily="34" charset="0"/>
              <a:buChar char="•"/>
            </a:pPr>
            <a:r>
              <a:rPr lang="fr-CH" dirty="0" err="1"/>
              <a:t>We</a:t>
            </a:r>
            <a:r>
              <a:rPr lang="fr-CH" dirty="0"/>
              <a:t> are not at </a:t>
            </a:r>
            <a:r>
              <a:rPr lang="fr-CH" dirty="0" err="1"/>
              <a:t>pre-crisis</a:t>
            </a:r>
            <a:r>
              <a:rPr lang="fr-CH" dirty="0"/>
              <a:t> </a:t>
            </a:r>
            <a:r>
              <a:rPr lang="fr-CH" dirty="0" err="1"/>
              <a:t>levels</a:t>
            </a:r>
            <a:endParaRPr lang="fr-CH" dirty="0"/>
          </a:p>
          <a:p>
            <a:pPr marL="628650" lvl="1" indent="-171450">
              <a:buFont typeface="Arial" panose="020B0604020202020204" pitchFamily="34" charset="0"/>
              <a:buChar char="•"/>
            </a:pPr>
            <a:r>
              <a:rPr lang="fr-CH" dirty="0" err="1"/>
              <a:t>However</a:t>
            </a:r>
            <a:r>
              <a:rPr lang="fr-CH" dirty="0"/>
              <a:t>, China has been </a:t>
            </a:r>
            <a:r>
              <a:rPr lang="fr-CH" dirty="0" err="1"/>
              <a:t>responsible</a:t>
            </a:r>
            <a:r>
              <a:rPr lang="fr-CH" baseline="0" dirty="0"/>
              <a:t> for the </a:t>
            </a:r>
            <a:r>
              <a:rPr lang="fr-CH" baseline="0" dirty="0" err="1"/>
              <a:t>most</a:t>
            </a:r>
            <a:r>
              <a:rPr lang="fr-CH" baseline="0" dirty="0"/>
              <a:t> </a:t>
            </a:r>
            <a:r>
              <a:rPr lang="fr-CH" baseline="0" dirty="0" err="1"/>
              <a:t>significant</a:t>
            </a:r>
            <a:r>
              <a:rPr lang="fr-CH" baseline="0" dirty="0"/>
              <a:t> part of </a:t>
            </a:r>
            <a:r>
              <a:rPr lang="fr-CH" baseline="0" dirty="0" err="1"/>
              <a:t>this</a:t>
            </a:r>
            <a:r>
              <a:rPr lang="fr-CH" baseline="0" dirty="0"/>
              <a:t> </a:t>
            </a:r>
            <a:r>
              <a:rPr lang="fr-CH" baseline="0" dirty="0" err="1"/>
              <a:t>wage</a:t>
            </a:r>
            <a:r>
              <a:rPr lang="fr-CH" baseline="0" dirty="0"/>
              <a:t> </a:t>
            </a:r>
            <a:r>
              <a:rPr lang="fr-CH" baseline="0" dirty="0" err="1"/>
              <a:t>growth</a:t>
            </a:r>
            <a:endParaRPr lang="fr-CH" baseline="0"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10</a:t>
            </a:fld>
            <a:endParaRPr lang="en-US"/>
          </a:p>
        </p:txBody>
      </p:sp>
    </p:spTree>
    <p:extLst>
      <p:ext uri="{BB962C8B-B14F-4D97-AF65-F5344CB8AC3E}">
        <p14:creationId xmlns:p14="http://schemas.microsoft.com/office/powerpoint/2010/main" val="195029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Eastern Europe real wages declined significantly in 2015 following the slowdown observed in 2013–14</a:t>
            </a:r>
          </a:p>
          <a:p>
            <a:pPr marL="628650" lvl="1" indent="-171450">
              <a:buFontTx/>
              <a:buChar char="-"/>
            </a:pPr>
            <a:r>
              <a:rPr lang="en-US" dirty="0"/>
              <a:t>To a large extent this reflects the drop in real wages observed in the </a:t>
            </a:r>
            <a:r>
              <a:rPr lang="en-US" b="1" dirty="0"/>
              <a:t>Russian Federation and Ukraine</a:t>
            </a:r>
          </a:p>
          <a:p>
            <a:endParaRPr lang="en-US" dirty="0"/>
          </a:p>
          <a:p>
            <a:pPr marL="171450" indent="-171450">
              <a:buFontTx/>
              <a:buChar char="-"/>
            </a:pPr>
            <a:r>
              <a:rPr lang="en-US" dirty="0"/>
              <a:t>In Central and Western Asia estimates show that after a strong recovery from the crisis in 2010 and 2011, wage growth has since gradually slowed down. </a:t>
            </a:r>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11</a:t>
            </a:fld>
            <a:endParaRPr lang="en-US"/>
          </a:p>
        </p:txBody>
      </p:sp>
    </p:spTree>
    <p:extLst>
      <p:ext uri="{BB962C8B-B14F-4D97-AF65-F5344CB8AC3E}">
        <p14:creationId xmlns:p14="http://schemas.microsoft.com/office/powerpoint/2010/main" val="189078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What</a:t>
            </a:r>
            <a:r>
              <a:rPr lang="fr-CH" dirty="0"/>
              <a:t> </a:t>
            </a:r>
            <a:r>
              <a:rPr lang="fr-CH" dirty="0" err="1"/>
              <a:t>we</a:t>
            </a:r>
            <a:r>
              <a:rPr lang="fr-CH" dirty="0"/>
              <a:t> </a:t>
            </a:r>
            <a:r>
              <a:rPr lang="fr-CH" dirty="0" err="1"/>
              <a:t>see</a:t>
            </a:r>
            <a:r>
              <a:rPr lang="fr-CH" dirty="0"/>
              <a:t> on the graph </a:t>
            </a:r>
            <a:r>
              <a:rPr lang="fr-CH" dirty="0" err="1"/>
              <a:t>is</a:t>
            </a:r>
            <a:r>
              <a:rPr lang="fr-CH" dirty="0"/>
              <a:t> </a:t>
            </a:r>
            <a:r>
              <a:rPr lang="fr-CH" dirty="0" err="1"/>
              <a:t>that</a:t>
            </a:r>
            <a:r>
              <a:rPr lang="fr-CH" dirty="0"/>
              <a:t> in the </a:t>
            </a:r>
            <a:r>
              <a:rPr lang="fr-CH" dirty="0" err="1"/>
              <a:t>past</a:t>
            </a:r>
            <a:r>
              <a:rPr lang="fr-CH" dirty="0"/>
              <a:t> 15</a:t>
            </a:r>
            <a:r>
              <a:rPr lang="fr-CH" baseline="0" dirty="0"/>
              <a:t> </a:t>
            </a:r>
            <a:r>
              <a:rPr lang="fr-CH" baseline="0" dirty="0" err="1"/>
              <a:t>years</a:t>
            </a:r>
            <a:r>
              <a:rPr lang="fr-CH" baseline="0" dirty="0"/>
              <a:t>, </a:t>
            </a:r>
            <a:r>
              <a:rPr lang="fr-CH" baseline="0" dirty="0" err="1"/>
              <a:t>there</a:t>
            </a:r>
            <a:r>
              <a:rPr lang="fr-CH" baseline="0" dirty="0"/>
              <a:t> has been an </a:t>
            </a:r>
            <a:r>
              <a:rPr lang="fr-CH" baseline="0" dirty="0" err="1"/>
              <a:t>increase</a:t>
            </a:r>
            <a:r>
              <a:rPr lang="fr-CH" baseline="0" dirty="0"/>
              <a:t> in the gap </a:t>
            </a:r>
            <a:r>
              <a:rPr lang="fr-CH" baseline="0" dirty="0" err="1"/>
              <a:t>between</a:t>
            </a:r>
            <a:r>
              <a:rPr lang="fr-CH" baseline="0" dirty="0"/>
              <a:t> the top and the </a:t>
            </a:r>
            <a:r>
              <a:rPr lang="fr-CH" baseline="0" dirty="0" err="1"/>
              <a:t>bottom</a:t>
            </a:r>
            <a:r>
              <a:rPr lang="fr-CH" baseline="0" dirty="0"/>
              <a:t> of the </a:t>
            </a:r>
            <a:r>
              <a:rPr lang="fr-CH" baseline="0" dirty="0" err="1"/>
              <a:t>wage</a:t>
            </a:r>
            <a:r>
              <a:rPr lang="fr-CH" baseline="0" dirty="0"/>
              <a:t> </a:t>
            </a:r>
            <a:r>
              <a:rPr lang="fr-CH" baseline="0" dirty="0" err="1"/>
              <a:t>scale</a:t>
            </a:r>
            <a:r>
              <a:rPr lang="fr-CH" baseline="0" dirty="0"/>
              <a:t>, </a:t>
            </a:r>
            <a:r>
              <a:rPr lang="fr-CH" baseline="0" dirty="0" err="1"/>
              <a:t>which</a:t>
            </a:r>
            <a:r>
              <a:rPr lang="fr-CH" baseline="0" dirty="0"/>
              <a:t> </a:t>
            </a:r>
            <a:r>
              <a:rPr lang="fr-CH" baseline="0" dirty="0" err="1"/>
              <a:t>means</a:t>
            </a:r>
            <a:r>
              <a:rPr lang="fr-CH" baseline="0" dirty="0"/>
              <a:t> </a:t>
            </a:r>
            <a:r>
              <a:rPr lang="fr-CH" baseline="0" dirty="0" err="1"/>
              <a:t>that</a:t>
            </a:r>
            <a:r>
              <a:rPr lang="fr-CH" baseline="0" dirty="0"/>
              <a:t> </a:t>
            </a:r>
            <a:r>
              <a:rPr lang="fr-CH" baseline="0" dirty="0" err="1"/>
              <a:t>inequality</a:t>
            </a:r>
            <a:r>
              <a:rPr lang="fr-CH" baseline="0" dirty="0"/>
              <a:t> </a:t>
            </a:r>
            <a:r>
              <a:rPr lang="fr-CH" baseline="0" dirty="0" err="1"/>
              <a:t>increased</a:t>
            </a:r>
            <a:r>
              <a:rPr lang="fr-CH" baseline="0" dirty="0"/>
              <a:t> …</a:t>
            </a:r>
            <a:endParaRPr lang="fr-CH" dirty="0"/>
          </a:p>
          <a:p>
            <a:endParaRPr lang="fr-CH"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12</a:t>
            </a:fld>
            <a:endParaRPr lang="en-US"/>
          </a:p>
        </p:txBody>
      </p:sp>
    </p:spTree>
    <p:extLst>
      <p:ext uri="{BB962C8B-B14F-4D97-AF65-F5344CB8AC3E}">
        <p14:creationId xmlns:p14="http://schemas.microsoft.com/office/powerpoint/2010/main" val="324838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What</a:t>
            </a:r>
            <a:r>
              <a:rPr lang="fr-CH" dirty="0"/>
              <a:t> </a:t>
            </a:r>
            <a:r>
              <a:rPr lang="fr-CH" dirty="0" err="1"/>
              <a:t>this</a:t>
            </a:r>
            <a:r>
              <a:rPr lang="fr-CH" baseline="0" dirty="0"/>
              <a:t> graph shows </a:t>
            </a:r>
            <a:r>
              <a:rPr lang="fr-CH" baseline="0" dirty="0" err="1"/>
              <a:t>is</a:t>
            </a:r>
            <a:r>
              <a:rPr lang="fr-CH" baseline="0" dirty="0"/>
              <a:t> </a:t>
            </a:r>
            <a:r>
              <a:rPr lang="fr-CH" baseline="0" dirty="0" err="1"/>
              <a:t>that</a:t>
            </a:r>
            <a:r>
              <a:rPr lang="fr-CH" baseline="0" dirty="0"/>
              <a:t> in the </a:t>
            </a:r>
            <a:r>
              <a:rPr lang="fr-CH" baseline="0" dirty="0" err="1"/>
              <a:t>past</a:t>
            </a:r>
            <a:r>
              <a:rPr lang="fr-CH" baseline="0" dirty="0"/>
              <a:t> 15 </a:t>
            </a:r>
            <a:r>
              <a:rPr lang="fr-CH" baseline="0" dirty="0" err="1"/>
              <a:t>years</a:t>
            </a:r>
            <a:r>
              <a:rPr lang="fr-CH" baseline="0" dirty="0"/>
              <a:t> for a group of 36 </a:t>
            </a:r>
            <a:r>
              <a:rPr lang="fr-CH" baseline="0" dirty="0" err="1"/>
              <a:t>developed</a:t>
            </a:r>
            <a:r>
              <a:rPr lang="fr-CH" baseline="0" dirty="0"/>
              <a:t> </a:t>
            </a:r>
            <a:r>
              <a:rPr lang="fr-CH" baseline="0" dirty="0" err="1"/>
              <a:t>economies</a:t>
            </a:r>
            <a:r>
              <a:rPr lang="fr-CH" baseline="0" dirty="0"/>
              <a:t>,</a:t>
            </a:r>
            <a:endParaRPr lang="fr-CH" dirty="0"/>
          </a:p>
          <a:p>
            <a:r>
              <a:rPr lang="fr-CH" dirty="0"/>
              <a:t>… </a:t>
            </a:r>
            <a:r>
              <a:rPr lang="fr-CH" dirty="0" err="1"/>
              <a:t>growth</a:t>
            </a:r>
            <a:r>
              <a:rPr lang="fr-CH" dirty="0"/>
              <a:t> in real </a:t>
            </a:r>
            <a:r>
              <a:rPr lang="fr-CH" dirty="0" err="1"/>
              <a:t>wages</a:t>
            </a:r>
            <a:r>
              <a:rPr lang="fr-CH" dirty="0"/>
              <a:t> has been </a:t>
            </a:r>
            <a:r>
              <a:rPr lang="fr-CH" dirty="0" err="1"/>
              <a:t>lagging</a:t>
            </a:r>
            <a:r>
              <a:rPr lang="fr-CH" baseline="0" dirty="0"/>
              <a:t> </a:t>
            </a:r>
            <a:r>
              <a:rPr lang="fr-CH" baseline="0" dirty="0" err="1"/>
              <a:t>behind</a:t>
            </a:r>
            <a:r>
              <a:rPr lang="fr-CH" baseline="0" dirty="0"/>
              <a:t> </a:t>
            </a:r>
            <a:r>
              <a:rPr lang="fr-CH" baseline="0" dirty="0" err="1"/>
              <a:t>growth</a:t>
            </a:r>
            <a:r>
              <a:rPr lang="fr-CH" baseline="0" dirty="0"/>
              <a:t> of labour </a:t>
            </a:r>
            <a:r>
              <a:rPr lang="fr-CH" baseline="0" dirty="0" err="1"/>
              <a:t>productivity</a:t>
            </a:r>
            <a:endParaRPr lang="fr-CH" dirty="0"/>
          </a:p>
          <a:p>
            <a:r>
              <a:rPr lang="fr-CH" dirty="0"/>
              <a:t>… and </a:t>
            </a:r>
            <a:r>
              <a:rPr lang="fr-CH" dirty="0" err="1"/>
              <a:t>accordingly</a:t>
            </a:r>
            <a:r>
              <a:rPr lang="fr-CH" baseline="0" dirty="0"/>
              <a:t> a </a:t>
            </a:r>
            <a:r>
              <a:rPr lang="fr-CH" baseline="0" dirty="0" err="1"/>
              <a:t>decreasing</a:t>
            </a:r>
            <a:r>
              <a:rPr lang="fr-CH" baseline="0" dirty="0"/>
              <a:t> labour </a:t>
            </a:r>
            <a:r>
              <a:rPr lang="fr-CH" baseline="0" dirty="0" err="1"/>
              <a:t>share</a:t>
            </a:r>
            <a:r>
              <a:rPr lang="fr-CH" baseline="0" dirty="0"/>
              <a:t>, </a:t>
            </a:r>
            <a:r>
              <a:rPr lang="fr-CH" baseline="0" dirty="0" err="1"/>
              <a:t>which</a:t>
            </a:r>
            <a:r>
              <a:rPr lang="fr-CH" baseline="0" dirty="0"/>
              <a:t> </a:t>
            </a:r>
            <a:r>
              <a:rPr lang="fr-CH" baseline="0" dirty="0" err="1"/>
              <a:t>is</a:t>
            </a:r>
            <a:r>
              <a:rPr lang="fr-CH" baseline="0" dirty="0"/>
              <a:t> </a:t>
            </a:r>
            <a:r>
              <a:rPr lang="fr-CH" baseline="0" dirty="0" err="1"/>
              <a:t>expressed</a:t>
            </a:r>
            <a:r>
              <a:rPr lang="fr-CH" baseline="0" dirty="0"/>
              <a:t>, in the part of the total </a:t>
            </a:r>
            <a:r>
              <a:rPr lang="fr-CH" baseline="0" dirty="0" err="1"/>
              <a:t>income</a:t>
            </a:r>
            <a:r>
              <a:rPr lang="fr-CH" baseline="0" dirty="0"/>
              <a:t> </a:t>
            </a:r>
            <a:r>
              <a:rPr lang="fr-CH" baseline="0" dirty="0" err="1"/>
              <a:t>allocated</a:t>
            </a:r>
            <a:r>
              <a:rPr lang="fr-CH" baseline="0" dirty="0"/>
              <a:t> to labour </a:t>
            </a:r>
            <a:r>
              <a:rPr lang="fr-CH" baseline="0" dirty="0" err="1"/>
              <a:t>compared</a:t>
            </a:r>
            <a:r>
              <a:rPr lang="fr-CH" baseline="0" dirty="0"/>
              <a:t> to capital</a:t>
            </a:r>
          </a:p>
          <a:p>
            <a:endParaRPr lang="fr-CH" baseline="0" dirty="0"/>
          </a:p>
          <a:p>
            <a:r>
              <a:rPr lang="en-US" dirty="0"/>
              <a:t>(Wage adjusted productivity (ETUI))</a:t>
            </a:r>
          </a:p>
          <a:p>
            <a:r>
              <a:rPr lang="en-US" dirty="0"/>
              <a:t>	1. </a:t>
            </a:r>
            <a:r>
              <a:rPr lang="en-US" dirty="0" err="1"/>
              <a:t>labour</a:t>
            </a:r>
            <a:r>
              <a:rPr lang="en-US" dirty="0"/>
              <a:t> productivity: added value per unit of </a:t>
            </a:r>
            <a:r>
              <a:rPr lang="en-US" dirty="0" err="1"/>
              <a:t>labour</a:t>
            </a:r>
            <a:endParaRPr lang="en-US" dirty="0"/>
          </a:p>
          <a:p>
            <a:r>
              <a:rPr lang="en-US" dirty="0"/>
              <a:t>	2. </a:t>
            </a:r>
            <a:r>
              <a:rPr lang="en-US" dirty="0" err="1"/>
              <a:t>labour</a:t>
            </a:r>
            <a:r>
              <a:rPr lang="en-US" dirty="0"/>
              <a:t> cost</a:t>
            </a:r>
          </a:p>
          <a:p>
            <a:r>
              <a:rPr lang="en-US" dirty="0"/>
              <a:t>	3. wage adjusted </a:t>
            </a:r>
            <a:r>
              <a:rPr lang="en-US" dirty="0" err="1"/>
              <a:t>labour</a:t>
            </a:r>
            <a:r>
              <a:rPr lang="en-US" dirty="0"/>
              <a:t> productivity : how much value added is produced by a unit measure of </a:t>
            </a:r>
            <a:r>
              <a:rPr lang="en-US" dirty="0" err="1"/>
              <a:t>labour</a:t>
            </a:r>
            <a:r>
              <a:rPr lang="en-US" dirty="0"/>
              <a:t> costs</a:t>
            </a:r>
          </a:p>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13</a:t>
            </a:fld>
            <a:endParaRPr lang="en-US"/>
          </a:p>
        </p:txBody>
      </p:sp>
    </p:spTree>
    <p:extLst>
      <p:ext uri="{BB962C8B-B14F-4D97-AF65-F5344CB8AC3E}">
        <p14:creationId xmlns:p14="http://schemas.microsoft.com/office/powerpoint/2010/main" val="299027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High levels of inflation which has serious impact on real wage growth,</a:t>
            </a:r>
            <a:r>
              <a:rPr lang="en-GB" baseline="0" dirty="0"/>
              <a:t> as it erodes the value of wages</a:t>
            </a:r>
            <a:endParaRPr lang="en-GB" dirty="0"/>
          </a:p>
          <a:p>
            <a:pPr marL="171450" indent="-171450">
              <a:buFontTx/>
              <a:buChar char="-"/>
            </a:pPr>
            <a:r>
              <a:rPr lang="en-US" dirty="0"/>
              <a:t> In the Commonwealth of Independent States (CIS), high levels of inflation</a:t>
            </a:r>
          </a:p>
          <a:p>
            <a:pPr marL="628650" lvl="1" indent="-171450">
              <a:buFontTx/>
              <a:buChar char="-"/>
            </a:pPr>
            <a:r>
              <a:rPr lang="en-US" dirty="0"/>
              <a:t>Importance of Russia</a:t>
            </a:r>
          </a:p>
          <a:p>
            <a:pPr marL="1085850" lvl="2" indent="-171450">
              <a:buFontTx/>
              <a:buChar char="-"/>
            </a:pPr>
            <a:r>
              <a:rPr lang="en-US" dirty="0"/>
              <a:t>(Oil prices,</a:t>
            </a:r>
            <a:r>
              <a:rPr lang="en-US" baseline="0" dirty="0"/>
              <a:t> economic sanctions, etc. ?)</a:t>
            </a:r>
            <a:endParaRPr lang="en-GB" dirty="0"/>
          </a:p>
        </p:txBody>
      </p:sp>
      <p:sp>
        <p:nvSpPr>
          <p:cNvPr id="4" name="Slide Number Placeholder 3"/>
          <p:cNvSpPr>
            <a:spLocks noGrp="1"/>
          </p:cNvSpPr>
          <p:nvPr>
            <p:ph type="sldNum" sz="quarter" idx="10"/>
          </p:nvPr>
        </p:nvSpPr>
        <p:spPr/>
        <p:txBody>
          <a:bodyPr/>
          <a:lstStyle/>
          <a:p>
            <a:fld id="{460CB3BA-A2C6-41A2-BAEF-2ADCC404833D}" type="slidenum">
              <a:rPr lang="en-GB" smtClean="0"/>
              <a:pPr/>
              <a:t>14</a:t>
            </a:fld>
            <a:endParaRPr lang="en-GB"/>
          </a:p>
        </p:txBody>
      </p:sp>
    </p:spTree>
    <p:extLst>
      <p:ext uri="{BB962C8B-B14F-4D97-AF65-F5344CB8AC3E}">
        <p14:creationId xmlns:p14="http://schemas.microsoft.com/office/powerpoint/2010/main" val="135377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figure shows the wage distribution in Russia, that is, it compares</a:t>
            </a:r>
            <a:r>
              <a:rPr lang="en-US" baseline="0" dirty="0"/>
              <a:t> the lower wages with the higher wages</a:t>
            </a:r>
            <a:endParaRPr lang="en-US" dirty="0"/>
          </a:p>
          <a:p>
            <a:pPr marL="628650" lvl="1" indent="-171450">
              <a:buFontTx/>
              <a:buChar char="-"/>
            </a:pPr>
            <a:r>
              <a:rPr lang="en-US" dirty="0"/>
              <a:t>While wages climb gradually across most of the </a:t>
            </a:r>
            <a:r>
              <a:rPr lang="en-US" dirty="0" err="1"/>
              <a:t>deciles</a:t>
            </a:r>
            <a:r>
              <a:rPr lang="en-US" dirty="0"/>
              <a:t>, they jump sharply for the top 10 per cent and especially for the top 1 per cent</a:t>
            </a:r>
            <a:r>
              <a:rPr lang="en-US" baseline="0" dirty="0"/>
              <a:t> </a:t>
            </a:r>
            <a:r>
              <a:rPr lang="en-US" dirty="0"/>
              <a:t>of highest-paid workers</a:t>
            </a:r>
            <a:endParaRPr lang="en-US" baseline="0" dirty="0"/>
          </a:p>
          <a:p>
            <a:pPr marL="628650" lvl="1" indent="-171450">
              <a:buFontTx/>
              <a:buChar char="-"/>
            </a:pPr>
            <a:r>
              <a:rPr lang="en-US" baseline="0" dirty="0"/>
              <a:t>In other words, in Russia, the best paid gain more than 60 times the worst paid</a:t>
            </a:r>
            <a:endParaRPr lang="en-GB" dirty="0"/>
          </a:p>
        </p:txBody>
      </p:sp>
      <p:sp>
        <p:nvSpPr>
          <p:cNvPr id="4" name="Slide Number Placeholder 3"/>
          <p:cNvSpPr>
            <a:spLocks noGrp="1"/>
          </p:cNvSpPr>
          <p:nvPr>
            <p:ph type="sldNum" sz="quarter" idx="10"/>
          </p:nvPr>
        </p:nvSpPr>
        <p:spPr/>
        <p:txBody>
          <a:bodyPr/>
          <a:lstStyle/>
          <a:p>
            <a:fld id="{460CB3BA-A2C6-41A2-BAEF-2ADCC404833D}" type="slidenum">
              <a:rPr lang="en-GB" smtClean="0"/>
              <a:pPr/>
              <a:t>15</a:t>
            </a:fld>
            <a:endParaRPr lang="en-GB"/>
          </a:p>
        </p:txBody>
      </p:sp>
    </p:spTree>
    <p:extLst>
      <p:ext uri="{BB962C8B-B14F-4D97-AF65-F5344CB8AC3E}">
        <p14:creationId xmlns:p14="http://schemas.microsoft.com/office/powerpoint/2010/main" val="190793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16</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lvl="0" indent="-171450" eaLnBrk="1" hangingPunct="1">
              <a:buFontTx/>
              <a:buChar char="-"/>
            </a:pPr>
            <a:r>
              <a:rPr lang="en-US" altLang="en-US" b="1" dirty="0"/>
              <a:t>CB coverage</a:t>
            </a:r>
          </a:p>
          <a:p>
            <a:pPr marL="628650" lvl="1" indent="-171450" eaLnBrk="1" hangingPunct="1">
              <a:buFontTx/>
              <a:buChar char="-"/>
            </a:pPr>
            <a:r>
              <a:rPr lang="en-US" altLang="en-US" b="0" dirty="0"/>
              <a:t>Employees and employment (broader</a:t>
            </a:r>
            <a:r>
              <a:rPr lang="en-US" altLang="en-US" b="0" baseline="0" dirty="0"/>
              <a:t> understanding of employment relationships – own account</a:t>
            </a:r>
            <a:r>
              <a:rPr lang="en-US" altLang="en-US" b="0" dirty="0"/>
              <a:t>)</a:t>
            </a:r>
          </a:p>
          <a:p>
            <a:pPr marL="628650" lvl="1" indent="-171450" eaLnBrk="1" hangingPunct="1">
              <a:buFontTx/>
              <a:buChar char="-"/>
            </a:pPr>
            <a:r>
              <a:rPr lang="en-US" altLang="en-US" b="0" dirty="0"/>
              <a:t>Large</a:t>
            </a:r>
            <a:r>
              <a:rPr lang="en-US" altLang="en-US" b="0" baseline="0" dirty="0"/>
              <a:t> variation among countries </a:t>
            </a:r>
          </a:p>
          <a:p>
            <a:pPr marL="1085850" lvl="2" indent="-171450" eaLnBrk="1" hangingPunct="1">
              <a:buFontTx/>
              <a:buChar char="-"/>
            </a:pPr>
            <a:r>
              <a:rPr lang="en-US" altLang="en-US" b="0" baseline="0" dirty="0"/>
              <a:t>Context/tradition </a:t>
            </a:r>
          </a:p>
          <a:p>
            <a:pPr marL="628650" lvl="1" indent="-171450" eaLnBrk="1" hangingPunct="1">
              <a:buFontTx/>
              <a:buChar char="-"/>
            </a:pPr>
            <a:r>
              <a:rPr lang="en-US" altLang="en-US" b="1" dirty="0"/>
              <a:t>Russia – Armenia – Ukraine – </a:t>
            </a:r>
            <a:r>
              <a:rPr lang="en-US" altLang="en-US" b="1" dirty="0" err="1"/>
              <a:t>Kazakstan</a:t>
            </a:r>
            <a:endParaRPr lang="en-US" altLang="en-US" b="1" dirty="0"/>
          </a:p>
          <a:p>
            <a:pPr marL="1085850" lvl="2" indent="-171450" eaLnBrk="1" hangingPunct="1">
              <a:buFontTx/>
              <a:buChar char="-"/>
            </a:pPr>
            <a:r>
              <a:rPr lang="en-US" altLang="en-US" b="0" dirty="0"/>
              <a:t>Russia: around 20% CB coverage</a:t>
            </a:r>
          </a:p>
          <a:p>
            <a:pPr marL="1085850" lvl="2" indent="-171450" eaLnBrk="1" hangingPunct="1">
              <a:buFontTx/>
              <a:buChar char="-"/>
            </a:pPr>
            <a:r>
              <a:rPr lang="en-US" altLang="en-US" b="0" dirty="0"/>
              <a:t>Armenia</a:t>
            </a:r>
            <a:r>
              <a:rPr lang="en-US" altLang="en-US" b="0" baseline="0" dirty="0"/>
              <a:t>: 15-25%, so probably high level of informal economy</a:t>
            </a:r>
          </a:p>
          <a:p>
            <a:pPr marL="1085850" lvl="2" indent="-171450" eaLnBrk="1" hangingPunct="1">
              <a:buFontTx/>
              <a:buChar char="-"/>
            </a:pPr>
            <a:r>
              <a:rPr lang="en-US" altLang="en-US" b="0" baseline="0" dirty="0"/>
              <a:t>Ukraine: 40-50%</a:t>
            </a:r>
          </a:p>
          <a:p>
            <a:pPr marL="1085850" lvl="2" indent="-171450" eaLnBrk="1" hangingPunct="1">
              <a:buFontTx/>
              <a:buChar char="-"/>
            </a:pPr>
            <a:r>
              <a:rPr lang="en-US" altLang="en-US" b="0" baseline="0" dirty="0" err="1"/>
              <a:t>Kazakstan</a:t>
            </a:r>
            <a:r>
              <a:rPr lang="en-US" altLang="en-US" b="0" baseline="0" dirty="0"/>
              <a:t>: 50-75%</a:t>
            </a:r>
            <a:endParaRPr lang="en-US" altLang="en-US" b="0" dirty="0"/>
          </a:p>
          <a:p>
            <a:pPr marL="0" lvl="0" indent="0" eaLnBrk="1" hangingPunct="1">
              <a:buFont typeface="Arial" panose="020B0604020202020204" pitchFamily="34" charset="0"/>
              <a:buNone/>
            </a:pPr>
            <a:endParaRPr lang="en-US" altLang="en-US" b="1" u="sng" baseline="0" dirty="0"/>
          </a:p>
          <a:p>
            <a:pPr marL="0" lvl="0" indent="0" eaLnBrk="1" hangingPunct="1">
              <a:buFont typeface="Arial" panose="020B0604020202020204" pitchFamily="34" charset="0"/>
              <a:buNone/>
            </a:pPr>
            <a:r>
              <a:rPr lang="en-US" altLang="en-US" b="1" u="sng" baseline="0" dirty="0"/>
              <a:t>Method (only if asked)</a:t>
            </a:r>
            <a:r>
              <a:rPr lang="en-US" altLang="en-US" b="1" baseline="0" dirty="0"/>
              <a:t>:</a:t>
            </a:r>
          </a:p>
          <a:p>
            <a:pPr marL="628650" lvl="1" indent="-171450" eaLnBrk="1" hangingPunct="1">
              <a:buFont typeface="Arial" panose="020B0604020202020204" pitchFamily="34" charset="0"/>
              <a:buChar char="•"/>
            </a:pPr>
            <a:r>
              <a:rPr lang="en-US" altLang="en-US" baseline="0" dirty="0"/>
              <a:t>The figure shows CB rate as a proportion of </a:t>
            </a:r>
            <a:r>
              <a:rPr lang="en-US" altLang="en-US" u="sng" baseline="0" dirty="0"/>
              <a:t>total employment and total employees</a:t>
            </a:r>
          </a:p>
          <a:p>
            <a:pPr marL="1085850" lvl="2" indent="-171450" eaLnBrk="1" hangingPunct="1">
              <a:buFont typeface="Arial" panose="020B0604020202020204" pitchFamily="34" charset="0"/>
              <a:buChar char="•"/>
            </a:pPr>
            <a:r>
              <a:rPr lang="en-US" altLang="en-US" baseline="0" dirty="0"/>
              <a:t>the difference between both is explained by the existence of the </a:t>
            </a:r>
            <a:r>
              <a:rPr lang="en-US" altLang="en-US" u="sng" baseline="0" dirty="0"/>
              <a:t>informal sector</a:t>
            </a:r>
            <a:r>
              <a:rPr lang="en-US" altLang="en-US" baseline="0" dirty="0"/>
              <a:t>, i.e. own-account workers, which are not included under employees (only formal employment), however are included under employment</a:t>
            </a:r>
          </a:p>
          <a:p>
            <a:pPr marL="1085850" lvl="2" indent="-171450" eaLnBrk="1" hangingPunct="1">
              <a:buFont typeface="Arial" panose="020B0604020202020204" pitchFamily="34" charset="0"/>
              <a:buChar char="•"/>
            </a:pPr>
            <a:r>
              <a:rPr lang="en-US" altLang="en-US" baseline="0" dirty="0"/>
              <a:t>Therefore the CB coverage is higher for employees only as they have more chance to be covered compared to self-employed</a:t>
            </a:r>
            <a:endParaRPr lang="en-US" altLang="en-US" dirty="0"/>
          </a:p>
          <a:p>
            <a:pPr marL="0" lvl="0" indent="0" eaLnBrk="1" hangingPunct="1">
              <a:buFontTx/>
              <a:buNone/>
            </a:pPr>
            <a:endParaRPr lang="en-US" altLang="en-US" dirty="0"/>
          </a:p>
          <a:p>
            <a:pPr marL="0" lvl="0" indent="0" eaLnBrk="1" hangingPunct="1">
              <a:buFontTx/>
              <a:buNone/>
            </a:pPr>
            <a:endParaRPr lang="en-US" altLang="en-US" dirty="0"/>
          </a:p>
          <a:p>
            <a:pPr marL="171450" lvl="0" indent="-171450" eaLnBrk="1" hangingPunct="1">
              <a:buFontTx/>
              <a:buChar char="-"/>
            </a:pPr>
            <a:endParaRPr lang="en-US" altLang="en-US" dirty="0"/>
          </a:p>
          <a:p>
            <a:pPr marL="171450" indent="-171450" eaLnBrk="1" hangingPunct="1">
              <a:buFontTx/>
              <a:buChar char="-"/>
            </a:pPr>
            <a:endParaRPr lang="en-US" altLang="en-US" dirty="0"/>
          </a:p>
          <a:p>
            <a:pPr eaLnBrk="1" hangingPunct="1">
              <a:buFontTx/>
              <a:buAutoNum type="arabicPeriod"/>
            </a:pPr>
            <a:endParaRPr lang="en-US" altLang="en-US" dirty="0"/>
          </a:p>
        </p:txBody>
      </p:sp>
    </p:spTree>
    <p:extLst>
      <p:ext uri="{BB962C8B-B14F-4D97-AF65-F5344CB8AC3E}">
        <p14:creationId xmlns:p14="http://schemas.microsoft.com/office/powerpoint/2010/main" val="919790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17</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indent="-171450" eaLnBrk="1" hangingPunct="1">
              <a:buFontTx/>
              <a:buChar char="-"/>
            </a:pPr>
            <a:r>
              <a:rPr lang="en-US" altLang="en-US" b="1" dirty="0"/>
              <a:t>Russia – Armenia – </a:t>
            </a:r>
            <a:r>
              <a:rPr lang="en-US" altLang="en-US" b="1" dirty="0" err="1"/>
              <a:t>Kazakstan</a:t>
            </a:r>
            <a:r>
              <a:rPr lang="en-US" altLang="en-US" b="1" dirty="0"/>
              <a:t> - …</a:t>
            </a:r>
          </a:p>
          <a:p>
            <a:pPr marL="171450" indent="-171450" eaLnBrk="1" hangingPunct="1">
              <a:buFontTx/>
              <a:buChar char="-"/>
            </a:pPr>
            <a:r>
              <a:rPr lang="en-US" altLang="en-US" b="0" dirty="0"/>
              <a:t>CB is one of the core activities of TUs,</a:t>
            </a:r>
            <a:r>
              <a:rPr lang="en-US" altLang="en-US" b="0" baseline="0" dirty="0"/>
              <a:t> so one may expect CB coverage to be higher when trade union density is higher …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b="0" baseline="0" dirty="0"/>
              <a:t>	… </a:t>
            </a:r>
            <a:r>
              <a:rPr lang="en-US" altLang="en-US" b="1" baseline="0" dirty="0"/>
              <a:t>We see that CB and TU density </a:t>
            </a:r>
            <a:r>
              <a:rPr lang="en-US" altLang="en-US" b="1" u="sng" baseline="0" dirty="0"/>
              <a:t>generally go together</a:t>
            </a:r>
            <a:r>
              <a:rPr lang="en-US" altLang="en-US" b="1" u="none" baseline="0" dirty="0"/>
              <a:t> </a:t>
            </a:r>
            <a:r>
              <a:rPr lang="en-US" altLang="en-US" u="none" baseline="0" dirty="0"/>
              <a:t>…</a:t>
            </a:r>
            <a:endParaRPr lang="en-US" altLang="en-US" baseline="0" dirty="0"/>
          </a:p>
          <a:p>
            <a:pPr marL="457200" lvl="1" indent="0" eaLnBrk="1" hangingPunct="1">
              <a:buFontTx/>
              <a:buNone/>
            </a:pPr>
            <a:r>
              <a:rPr lang="en-US" altLang="en-US" baseline="0" dirty="0"/>
              <a:t>	… however, </a:t>
            </a:r>
            <a:r>
              <a:rPr lang="en-US" altLang="en-US" u="sng" baseline="0" dirty="0"/>
              <a:t>not always</a:t>
            </a:r>
            <a:r>
              <a:rPr lang="en-US" altLang="en-US" u="none" baseline="0" dirty="0"/>
              <a:t> : institutional framework (extension of CBA vis-à-vis company-level bargaining)</a:t>
            </a:r>
            <a:endParaRPr lang="en-US" altLang="en-US" baseline="0" dirty="0"/>
          </a:p>
          <a:p>
            <a:pPr marL="1085850" lvl="2" indent="-171450" eaLnBrk="1" hangingPunct="1">
              <a:buFontTx/>
              <a:buChar char="-"/>
            </a:pPr>
            <a:endParaRPr lang="en-US" altLang="en-US" baseline="0" dirty="0"/>
          </a:p>
          <a:p>
            <a:pPr marL="628650" lvl="1" indent="-171450" eaLnBrk="1" hangingPunct="1">
              <a:buFontTx/>
              <a:buChar char="-"/>
            </a:pPr>
            <a:endParaRPr lang="en-US" altLang="en-US" dirty="0"/>
          </a:p>
          <a:p>
            <a:pPr marL="0" lvl="0" indent="0" eaLnBrk="1" hangingPunct="1">
              <a:buFontTx/>
              <a:buNone/>
            </a:pPr>
            <a:endParaRPr lang="en-US" altLang="en-US" dirty="0"/>
          </a:p>
          <a:p>
            <a:pPr marL="0" lvl="0" indent="0" eaLnBrk="1" hangingPunct="1">
              <a:buFontTx/>
              <a:buNone/>
            </a:pPr>
            <a:endParaRPr lang="en-US" altLang="en-US" dirty="0"/>
          </a:p>
          <a:p>
            <a:pPr marL="171450" lvl="0" indent="-171450" eaLnBrk="1" hangingPunct="1">
              <a:buFontTx/>
              <a:buChar char="-"/>
            </a:pPr>
            <a:endParaRPr lang="en-US" altLang="en-US" dirty="0"/>
          </a:p>
          <a:p>
            <a:pPr marL="171450" indent="-171450" eaLnBrk="1" hangingPunct="1">
              <a:buFontTx/>
              <a:buChar char="-"/>
            </a:pPr>
            <a:endParaRPr lang="en-US" altLang="en-US" dirty="0"/>
          </a:p>
          <a:p>
            <a:pPr eaLnBrk="1" hangingPunct="1">
              <a:buFontTx/>
              <a:buAutoNum type="arabicPeriod"/>
            </a:pPr>
            <a:endParaRPr lang="en-US" altLang="en-US" dirty="0"/>
          </a:p>
        </p:txBody>
      </p:sp>
    </p:spTree>
    <p:extLst>
      <p:ext uri="{BB962C8B-B14F-4D97-AF65-F5344CB8AC3E}">
        <p14:creationId xmlns:p14="http://schemas.microsoft.com/office/powerpoint/2010/main" val="104677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18</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indent="-171450" eaLnBrk="1" hangingPunct="1">
              <a:buFontTx/>
              <a:buChar char="-"/>
            </a:pPr>
            <a:r>
              <a:rPr lang="en-US" altLang="en-US" dirty="0"/>
              <a:t>Representation of women in wage negotiation bodies (R30) in female dominated sectors</a:t>
            </a:r>
          </a:p>
          <a:p>
            <a:pPr marL="0" indent="0" eaLnBrk="1" hangingPunct="1">
              <a:buFontTx/>
              <a:buNone/>
            </a:pPr>
            <a:r>
              <a:rPr lang="en-US" altLang="en-US" dirty="0"/>
              <a:t>-</a:t>
            </a:r>
            <a:r>
              <a:rPr lang="en-US" altLang="en-US" baseline="0" dirty="0"/>
              <a:t>   Maritime, domestic, hotel workers</a:t>
            </a:r>
            <a:endParaRPr lang="en-US" altLang="en-US" dirty="0"/>
          </a:p>
          <a:p>
            <a:pPr marL="171450" indent="-171450" eaLnBrk="1" hangingPunct="1">
              <a:buFontTx/>
              <a:buChar char="-"/>
            </a:pPr>
            <a:r>
              <a:rPr lang="en-US" altLang="en-US" dirty="0"/>
              <a:t>C131, most up to date:</a:t>
            </a:r>
          </a:p>
          <a:p>
            <a:pPr marL="628650" lvl="1" indent="-171450" eaLnBrk="1" hangingPunct="1">
              <a:buFontTx/>
              <a:buChar char="-"/>
            </a:pPr>
            <a:r>
              <a:rPr lang="en-US" altLang="en-US" dirty="0"/>
              <a:t>All workers (vulnerable workers, such as non-standard forms of employment: temporary, agency, migrant and posted workers, etc.)</a:t>
            </a:r>
          </a:p>
          <a:p>
            <a:pPr marL="628650" lvl="1" indent="-171450" eaLnBrk="1" hangingPunct="1">
              <a:buFontTx/>
              <a:buChar char="-"/>
            </a:pPr>
            <a:r>
              <a:rPr lang="en-US" altLang="en-US" dirty="0"/>
              <a:t>Regular</a:t>
            </a:r>
            <a:r>
              <a:rPr lang="en-US" altLang="en-US" baseline="0" dirty="0"/>
              <a:t> adjustment (cost of living changes, but also economic environment)</a:t>
            </a:r>
          </a:p>
          <a:p>
            <a:pPr marL="628650" lvl="1" indent="-171450" eaLnBrk="1" hangingPunct="1">
              <a:buFontTx/>
              <a:buChar char="-"/>
            </a:pPr>
            <a:r>
              <a:rPr lang="en-US" altLang="en-US" baseline="0" dirty="0"/>
              <a:t>Full consultation (METHOD) – in design and operation</a:t>
            </a:r>
          </a:p>
          <a:p>
            <a:pPr marL="628650" lvl="1" indent="-171450" eaLnBrk="1" hangingPunct="1">
              <a:buFontTx/>
              <a:buChar char="-"/>
            </a:pPr>
            <a:r>
              <a:rPr lang="en-US" altLang="en-US" baseline="0" dirty="0"/>
              <a:t>Two main pillars: needs of workers and their families; as well as economic factors : balanced approach</a:t>
            </a:r>
          </a:p>
          <a:p>
            <a:pPr marL="1085850" lvl="2" indent="-171450" eaLnBrk="1" hangingPunct="1">
              <a:buFontTx/>
              <a:buChar char="-"/>
            </a:pPr>
            <a:r>
              <a:rPr lang="en-US" altLang="en-US" baseline="0" dirty="0"/>
              <a:t>Living wage - Cost of living (food, housing, education, etc.) vis-à-vis poverty line</a:t>
            </a:r>
          </a:p>
          <a:p>
            <a:pPr marL="1085850" lvl="2" indent="-171450" eaLnBrk="1" hangingPunct="1">
              <a:buFontTx/>
              <a:buChar char="-"/>
            </a:pPr>
            <a:r>
              <a:rPr lang="en-US" altLang="en-US" baseline="0" dirty="0"/>
              <a:t>Inequality - General level of wages and relative living standards of others</a:t>
            </a:r>
          </a:p>
          <a:p>
            <a:pPr marL="628650" lvl="1" indent="-171450" eaLnBrk="1" hangingPunct="1">
              <a:buFontTx/>
              <a:buChar char="-"/>
            </a:pPr>
            <a:r>
              <a:rPr lang="en-US" altLang="en-US" baseline="0" dirty="0"/>
              <a:t>De facto application (e.g. </a:t>
            </a:r>
            <a:r>
              <a:rPr lang="en-US" altLang="en-US" baseline="0" dirty="0" err="1"/>
              <a:t>labour</a:t>
            </a:r>
            <a:r>
              <a:rPr lang="en-US" altLang="en-US" baseline="0" dirty="0"/>
              <a:t> inspection, …)</a:t>
            </a:r>
            <a:endParaRPr lang="en-US" altLang="en-US" dirty="0"/>
          </a:p>
        </p:txBody>
      </p:sp>
    </p:spTree>
    <p:extLst>
      <p:ext uri="{BB962C8B-B14F-4D97-AF65-F5344CB8AC3E}">
        <p14:creationId xmlns:p14="http://schemas.microsoft.com/office/powerpoint/2010/main" val="43071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19</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indent="-171450" eaLnBrk="1" hangingPunct="1">
              <a:buFontTx/>
              <a:buChar char="-"/>
            </a:pPr>
            <a:endParaRPr lang="en-US" altLang="en-US" dirty="0"/>
          </a:p>
        </p:txBody>
      </p:sp>
    </p:spTree>
    <p:extLst>
      <p:ext uri="{BB962C8B-B14F-4D97-AF65-F5344CB8AC3E}">
        <p14:creationId xmlns:p14="http://schemas.microsoft.com/office/powerpoint/2010/main" val="38871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2</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Relevant and Timely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Pay the bills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Press (Political):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TUs, ETUC and ITUC campaigns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Win and lose elections on the issue</a:t>
            </a:r>
            <a:endParaRPr lang="en-US" b="1" dirty="0">
              <a:solidFill>
                <a:schemeClr val="tx2"/>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chemeClr val="tx2"/>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Economic: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Wages do not exist in</a:t>
            </a:r>
            <a:r>
              <a:rPr lang="en-US" baseline="0" dirty="0">
                <a:solidFill>
                  <a:schemeClr val="tx2"/>
                </a:solidFill>
              </a:rPr>
              <a:t> a vacuum, but in an economic reality</a:t>
            </a:r>
            <a:r>
              <a:rPr lang="en-US" dirty="0">
                <a:solidFill>
                  <a:schemeClr val="tx2"/>
                </a:solidFill>
              </a:rPr>
              <a:t>, which is often harsh, and based on international competition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Key in ILS on the issue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chemeClr val="tx2"/>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Identity: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Conditions</a:t>
            </a:r>
            <a:r>
              <a:rPr lang="en-US" baseline="0" dirty="0">
                <a:solidFill>
                  <a:schemeClr val="tx2"/>
                </a:solidFill>
              </a:rPr>
              <a:t> for a life in dignity for workers and their families</a:t>
            </a:r>
            <a:endParaRPr lang="en-US" dirty="0">
              <a:solidFill>
                <a:schemeClr val="tx2"/>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chemeClr val="tx2"/>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2"/>
                </a:solidFill>
              </a:rPr>
              <a:t>Political economy:</a:t>
            </a:r>
            <a:r>
              <a:rPr lang="en-US" baseline="0" dirty="0">
                <a:solidFill>
                  <a:schemeClr val="tx2"/>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fair share of the fruits of progress : role of unions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If you contribute as worker to progress, seems acceptable that as worker you participate in the benefits of this progress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aseline="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The very reason of the ILO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Everyone play by the same rules - level playing field</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Race to the bottom, based on workers’ rights and conditions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Wages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Living wage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tx2"/>
                </a:solidFill>
              </a:rPr>
              <a:t>Equal pay</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aseline="0" dirty="0">
              <a:solidFill>
                <a:schemeClr val="tx2"/>
              </a:solidFill>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aseline="0" dirty="0">
              <a:solidFill>
                <a:schemeClr val="tx2"/>
              </a:solidFill>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aseline="0" dirty="0">
              <a:solidFill>
                <a:schemeClr val="tx2"/>
              </a:solidFill>
            </a:endParaRPr>
          </a:p>
        </p:txBody>
      </p:sp>
    </p:spTree>
    <p:extLst>
      <p:ext uri="{BB962C8B-B14F-4D97-AF65-F5344CB8AC3E}">
        <p14:creationId xmlns:p14="http://schemas.microsoft.com/office/powerpoint/2010/main" val="3388726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20</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94310" lvl="1" indent="-285750">
              <a:buFont typeface="Arial" panose="020B0604020202020204" pitchFamily="34" charset="0"/>
              <a:buChar char="•"/>
            </a:pPr>
            <a:r>
              <a:rPr lang="en-US" sz="1700" dirty="0"/>
              <a:t>Fundamental:</a:t>
            </a:r>
            <a:r>
              <a:rPr lang="en-US" sz="1700" baseline="0" dirty="0"/>
              <a:t> irrespective of level of development, only for being a member of the ILO</a:t>
            </a:r>
          </a:p>
          <a:p>
            <a:pPr marL="194310" lvl="1" indent="-285750">
              <a:buFont typeface="Arial" panose="020B0604020202020204" pitchFamily="34" charset="0"/>
              <a:buChar char="•"/>
            </a:pPr>
            <a:r>
              <a:rPr lang="en-US" sz="1700" baseline="0" dirty="0"/>
              <a:t>Enabling: necessary condition for others (you need to have </a:t>
            </a:r>
            <a:r>
              <a:rPr lang="en-US" sz="1700" baseline="0" dirty="0" err="1"/>
              <a:t>FoA</a:t>
            </a:r>
            <a:r>
              <a:rPr lang="en-US" sz="1700" baseline="0" dirty="0"/>
              <a:t> to be able to enter into a genuine negotiation process)</a:t>
            </a:r>
          </a:p>
          <a:p>
            <a:pPr marL="194310" lvl="1" indent="-285750">
              <a:buFont typeface="Arial" panose="020B0604020202020204" pitchFamily="34" charset="0"/>
              <a:buChar char="•"/>
            </a:pPr>
            <a:r>
              <a:rPr lang="en-US" sz="1700" baseline="0" dirty="0"/>
              <a:t>Human (</a:t>
            </a:r>
            <a:r>
              <a:rPr lang="en-US" sz="1700" baseline="0" dirty="0" err="1"/>
              <a:t>FoA</a:t>
            </a:r>
            <a:r>
              <a:rPr lang="en-US" sz="1700" baseline="0" dirty="0"/>
              <a:t>) – Universal Declaration of HR</a:t>
            </a:r>
          </a:p>
          <a:p>
            <a:pPr marL="0" lvl="1" indent="-91440">
              <a:buNone/>
            </a:pPr>
            <a:endParaRPr lang="en-US" sz="1700" dirty="0"/>
          </a:p>
          <a:p>
            <a:pPr marL="194310" lvl="1" indent="-285750">
              <a:buFontTx/>
              <a:buChar char="-"/>
            </a:pPr>
            <a:r>
              <a:rPr lang="en-US" sz="1700" dirty="0"/>
              <a:t>C154 – up-to-date instrument and key reference</a:t>
            </a:r>
          </a:p>
          <a:p>
            <a:pPr marL="651510" lvl="2" indent="-285750">
              <a:buFontTx/>
              <a:buChar char="-"/>
            </a:pPr>
            <a:r>
              <a:rPr lang="en-US" sz="1700" dirty="0"/>
              <a:t>Clarifies what is CB, who can participate</a:t>
            </a:r>
            <a:r>
              <a:rPr lang="en-US" sz="1700" baseline="0" dirty="0"/>
              <a:t> in it, with which purpose, and what are the rules of the game</a:t>
            </a:r>
          </a:p>
          <a:p>
            <a:pPr marL="822960" lvl="3" indent="0">
              <a:buFontTx/>
              <a:buNone/>
            </a:pPr>
            <a:endParaRPr lang="en-US" sz="1700" dirty="0"/>
          </a:p>
          <a:p>
            <a:pPr marL="0" lvl="1" indent="-91440">
              <a:buFont typeface="Arial" panose="020B0604020202020204" pitchFamily="34" charset="0"/>
              <a:buNone/>
            </a:pPr>
            <a:endParaRPr lang="en-US" altLang="en-US" dirty="0"/>
          </a:p>
          <a:p>
            <a:pPr marL="0" lvl="1" indent="-91440">
              <a:buFont typeface="Arial" panose="020B0604020202020204" pitchFamily="34" charset="0"/>
              <a:buNone/>
            </a:pPr>
            <a:endParaRPr lang="en-US" altLang="en-US" dirty="0"/>
          </a:p>
          <a:p>
            <a:pPr marL="0" lvl="1" indent="-91440">
              <a:buFont typeface="Arial" panose="020B0604020202020204" pitchFamily="34" charset="0"/>
              <a:buNone/>
            </a:pPr>
            <a:endParaRPr lang="en-US" altLang="en-US" dirty="0"/>
          </a:p>
          <a:p>
            <a:pPr eaLnBrk="1" hangingPunct="1">
              <a:buFontTx/>
              <a:buNone/>
            </a:pPr>
            <a:endParaRPr lang="en-US" altLang="en-US" dirty="0"/>
          </a:p>
          <a:p>
            <a:pPr eaLnBrk="1" hangingPunct="1">
              <a:buFontTx/>
              <a:buAutoNum type="arabicPeriod"/>
            </a:pPr>
            <a:endParaRPr lang="en-US" altLang="en-US" dirty="0"/>
          </a:p>
        </p:txBody>
      </p:sp>
    </p:spTree>
    <p:extLst>
      <p:ext uri="{BB962C8B-B14F-4D97-AF65-F5344CB8AC3E}">
        <p14:creationId xmlns:p14="http://schemas.microsoft.com/office/powerpoint/2010/main" val="2854768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21</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AutoNum type="arabicPeriod"/>
            </a:pPr>
            <a:endParaRPr lang="en-US" altLang="en-US" dirty="0"/>
          </a:p>
        </p:txBody>
      </p:sp>
    </p:spTree>
    <p:extLst>
      <p:ext uri="{BB962C8B-B14F-4D97-AF65-F5344CB8AC3E}">
        <p14:creationId xmlns:p14="http://schemas.microsoft.com/office/powerpoint/2010/main" val="112181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22</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lvl="0" indent="0" eaLnBrk="1" hangingPunct="1">
              <a:buFontTx/>
              <a:buNone/>
            </a:pPr>
            <a:endParaRPr lang="en-US" altLang="en-US" dirty="0"/>
          </a:p>
        </p:txBody>
      </p:sp>
    </p:spTree>
    <p:extLst>
      <p:ext uri="{BB962C8B-B14F-4D97-AF65-F5344CB8AC3E}">
        <p14:creationId xmlns:p14="http://schemas.microsoft.com/office/powerpoint/2010/main" val="2144015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23</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lvl="0" indent="0" eaLnBrk="1" hangingPunct="1">
              <a:buFontTx/>
              <a:buNone/>
            </a:pPr>
            <a:endParaRPr lang="en-US" altLang="en-US" dirty="0"/>
          </a:p>
        </p:txBody>
      </p:sp>
    </p:spTree>
    <p:extLst>
      <p:ext uri="{BB962C8B-B14F-4D97-AF65-F5344CB8AC3E}">
        <p14:creationId xmlns:p14="http://schemas.microsoft.com/office/powerpoint/2010/main" val="3569747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24</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lvl="0" indent="0" eaLnBrk="1" hangingPunct="1">
              <a:buFontTx/>
              <a:buNone/>
            </a:pPr>
            <a:endParaRPr lang="en-US" altLang="en-US" dirty="0"/>
          </a:p>
        </p:txBody>
      </p:sp>
    </p:spTree>
    <p:extLst>
      <p:ext uri="{BB962C8B-B14F-4D97-AF65-F5344CB8AC3E}">
        <p14:creationId xmlns:p14="http://schemas.microsoft.com/office/powerpoint/2010/main" val="348764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25</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lvl="0" indent="0" eaLnBrk="1" hangingPunct="1">
              <a:buFontTx/>
              <a:buNone/>
            </a:pPr>
            <a:endParaRPr lang="en-US" altLang="en-US" dirty="0"/>
          </a:p>
        </p:txBody>
      </p:sp>
    </p:spTree>
    <p:extLst>
      <p:ext uri="{BB962C8B-B14F-4D97-AF65-F5344CB8AC3E}">
        <p14:creationId xmlns:p14="http://schemas.microsoft.com/office/powerpoint/2010/main" val="2234825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26</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indent="0">
              <a:buNone/>
            </a:pPr>
            <a:r>
              <a:rPr lang="en-US" sz="1200" dirty="0">
                <a:solidFill>
                  <a:schemeClr val="tx2"/>
                </a:solidFill>
              </a:rPr>
              <a:t>Gradual extinction</a:t>
            </a:r>
          </a:p>
          <a:p>
            <a:pPr marL="0" indent="0">
              <a:buNone/>
            </a:pPr>
            <a:r>
              <a:rPr lang="en-US" sz="1200" dirty="0">
                <a:solidFill>
                  <a:schemeClr val="tx2"/>
                </a:solidFill>
              </a:rPr>
              <a:t>-</a:t>
            </a:r>
            <a:r>
              <a:rPr lang="en-US" sz="1200" baseline="0" dirty="0">
                <a:solidFill>
                  <a:schemeClr val="tx2"/>
                </a:solidFill>
              </a:rPr>
              <a:t> </a:t>
            </a:r>
            <a:r>
              <a:rPr lang="en-US" sz="1050" dirty="0">
                <a:solidFill>
                  <a:schemeClr val="tx2"/>
                </a:solidFill>
              </a:rPr>
              <a:t>through decreasing rates of unionization and trade unions becoming powerless in shaping the newly emerging </a:t>
            </a:r>
            <a:r>
              <a:rPr lang="en-US" sz="1050" dirty="0" err="1">
                <a:solidFill>
                  <a:schemeClr val="tx2"/>
                </a:solidFill>
              </a:rPr>
              <a:t>labour</a:t>
            </a:r>
            <a:r>
              <a:rPr lang="en-US" sz="1050" dirty="0">
                <a:solidFill>
                  <a:schemeClr val="tx2"/>
                </a:solidFill>
              </a:rPr>
              <a:t> markets. </a:t>
            </a:r>
          </a:p>
          <a:p>
            <a:pPr marL="0" indent="0">
              <a:buNone/>
            </a:pPr>
            <a:endParaRPr lang="en-US" sz="1200" dirty="0">
              <a:solidFill>
                <a:schemeClr val="tx2"/>
              </a:solidFill>
            </a:endParaRPr>
          </a:p>
          <a:p>
            <a:pPr marL="0" indent="0">
              <a:buNone/>
            </a:pPr>
            <a:r>
              <a:rPr lang="en-US" sz="1200" dirty="0" err="1">
                <a:solidFill>
                  <a:schemeClr val="tx2"/>
                </a:solidFill>
              </a:rPr>
              <a:t>Dualization</a:t>
            </a:r>
            <a:endParaRPr lang="en-US" sz="1200" dirty="0">
              <a:solidFill>
                <a:schemeClr val="tx2"/>
              </a:solidFill>
            </a:endParaRPr>
          </a:p>
          <a:p>
            <a:pPr marL="0" indent="0">
              <a:buNone/>
            </a:pPr>
            <a:r>
              <a:rPr lang="en-US" sz="1200" dirty="0">
                <a:solidFill>
                  <a:schemeClr val="tx2"/>
                </a:solidFill>
              </a:rPr>
              <a:t>- unions will fight their corner and hang on to where they are currently strong, that is, in the public sector and social services, large firms, standard employment, skilled workers in industry and logistics, etc.</a:t>
            </a:r>
          </a:p>
          <a:p>
            <a:pPr marL="0" indent="0">
              <a:buNone/>
            </a:pPr>
            <a:endParaRPr lang="en-US" sz="1200" dirty="0">
              <a:solidFill>
                <a:schemeClr val="tx2"/>
              </a:solidFill>
            </a:endParaRPr>
          </a:p>
          <a:p>
            <a:pPr marL="0" indent="0">
              <a:buNone/>
            </a:pPr>
            <a:r>
              <a:rPr lang="en-US" sz="1200" dirty="0">
                <a:solidFill>
                  <a:schemeClr val="tx2"/>
                </a:solidFill>
              </a:rPr>
              <a:t>Replacement </a:t>
            </a:r>
          </a:p>
          <a:p>
            <a:pPr marL="0" indent="0">
              <a:buNone/>
            </a:pPr>
            <a:r>
              <a:rPr lang="en-US" sz="1200" dirty="0">
                <a:solidFill>
                  <a:schemeClr val="tx2"/>
                </a:solidFill>
              </a:rPr>
              <a:t>- Unions will gradually give way to other forms of social action and representation, such as productivity boards, works councils, ethical codes, law firms and mediating agencies, and other forms of civil society action and representation.</a:t>
            </a:r>
          </a:p>
          <a:p>
            <a:pPr marL="0" indent="0">
              <a:buNone/>
            </a:pPr>
            <a:endParaRPr lang="en-US" sz="1200" dirty="0">
              <a:solidFill>
                <a:schemeClr val="tx2"/>
              </a:solidFill>
            </a:endParaRPr>
          </a:p>
          <a:p>
            <a:pPr marL="0" indent="0">
              <a:buNone/>
            </a:pPr>
            <a:r>
              <a:rPr lang="en-US" sz="1200" dirty="0">
                <a:solidFill>
                  <a:schemeClr val="tx2"/>
                </a:solidFill>
              </a:rPr>
              <a:t>Renewal</a:t>
            </a:r>
          </a:p>
          <a:p>
            <a:pPr marL="0" indent="0">
              <a:buNone/>
            </a:pPr>
            <a:r>
              <a:rPr lang="en-US" sz="1200" dirty="0">
                <a:solidFill>
                  <a:schemeClr val="tx2"/>
                </a:solidFill>
              </a:rPr>
              <a:t>- Unions will find ways to expand beyond their current membership base, and represent women, youngsters and workers in the increasingly unstable workforce. This is without doubt the most desired scenario, and many examples exist where this is actually taking place, for instance by organizing seasonal and part-time workers, freelancers, taxi drivers in the platform economy, etc. Moreover, many examples exist of innovative practices of trade union action, such as union involvement in </a:t>
            </a:r>
            <a:r>
              <a:rPr lang="en-US" sz="1200" dirty="0" err="1">
                <a:solidFill>
                  <a:schemeClr val="tx2"/>
                </a:solidFill>
              </a:rPr>
              <a:t>labour</a:t>
            </a:r>
            <a:r>
              <a:rPr lang="en-US" sz="1200" dirty="0">
                <a:solidFill>
                  <a:schemeClr val="tx2"/>
                </a:solidFill>
              </a:rPr>
              <a:t> rights’ due diligence of MNEs; the incorporation of gender clauses in collective agreements; or living wage campaigns; to name but a few. </a:t>
            </a:r>
            <a:endParaRPr lang="en-US" altLang="en-US" dirty="0"/>
          </a:p>
        </p:txBody>
      </p:sp>
    </p:spTree>
    <p:extLst>
      <p:ext uri="{BB962C8B-B14F-4D97-AF65-F5344CB8AC3E}">
        <p14:creationId xmlns:p14="http://schemas.microsoft.com/office/powerpoint/2010/main" val="2026473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27</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indent="0">
              <a:buNone/>
            </a:pPr>
            <a:endParaRPr lang="en-US" dirty="0">
              <a:solidFill>
                <a:schemeClr val="tx2"/>
              </a:solidFill>
            </a:endParaRPr>
          </a:p>
        </p:txBody>
      </p:sp>
    </p:spTree>
    <p:extLst>
      <p:ext uri="{BB962C8B-B14F-4D97-AF65-F5344CB8AC3E}">
        <p14:creationId xmlns:p14="http://schemas.microsoft.com/office/powerpoint/2010/main" val="82451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28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0" indent="0">
              <a:buNone/>
            </a:pPr>
            <a:endParaRPr lang="en-US" dirty="0">
              <a:solidFill>
                <a:schemeClr val="tx2"/>
              </a:solidFill>
            </a:endParaRPr>
          </a:p>
        </p:txBody>
      </p:sp>
    </p:spTree>
    <p:extLst>
      <p:ext uri="{BB962C8B-B14F-4D97-AF65-F5344CB8AC3E}">
        <p14:creationId xmlns:p14="http://schemas.microsoft.com/office/powerpoint/2010/main" val="256327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solidFill>
                  <a:prstClr val="black"/>
                </a:solidFill>
              </a:rPr>
              <a:pPr>
                <a:defRPr/>
              </a:pPr>
              <a:t>3</a:t>
            </a:fld>
            <a:endParaRPr lang="en-GB">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457200" lvl="1"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50522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4</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None/>
            </a:pPr>
            <a:r>
              <a:rPr lang="en-US" altLang="en-US" dirty="0"/>
              <a:t>- briefly, some overall trends:</a:t>
            </a:r>
            <a:r>
              <a:rPr lang="en-US" altLang="en-US" baseline="0" dirty="0"/>
              <a:t> global, but also for countries in the region, and with regard to some particular issues …</a:t>
            </a:r>
            <a:endParaRPr lang="en-US" altLang="en-US" dirty="0"/>
          </a:p>
          <a:p>
            <a:pPr eaLnBrk="1" hangingPunct="1">
              <a:buFontTx/>
              <a:buNone/>
            </a:pPr>
            <a:endParaRPr lang="en-US" altLang="en-US" dirty="0"/>
          </a:p>
          <a:p>
            <a:pPr eaLnBrk="1" hangingPunct="1">
              <a:buFontTx/>
              <a:buNone/>
            </a:pPr>
            <a:r>
              <a:rPr lang="en-US" altLang="en-US" dirty="0"/>
              <a:t>-</a:t>
            </a:r>
            <a:r>
              <a:rPr lang="en-US" altLang="en-US" baseline="0" dirty="0"/>
              <a:t> </a:t>
            </a:r>
            <a:r>
              <a:rPr lang="en-US" altLang="en-US" dirty="0"/>
              <a:t>Global economic growth: 3.6% in 2017;</a:t>
            </a:r>
          </a:p>
          <a:p>
            <a:pPr marL="171450" indent="-171450" eaLnBrk="1" hangingPunct="1">
              <a:buFontTx/>
              <a:buChar char="-"/>
            </a:pPr>
            <a:r>
              <a:rPr lang="en-US" altLang="en-US" dirty="0"/>
              <a:t>The </a:t>
            </a:r>
            <a:r>
              <a:rPr lang="en-US" altLang="en-US" b="1" dirty="0"/>
              <a:t>total number of unemployed is expected to remain stable</a:t>
            </a:r>
            <a:r>
              <a:rPr lang="en-US" altLang="en-US" dirty="0"/>
              <a:t> - above 192 million;</a:t>
            </a:r>
          </a:p>
          <a:p>
            <a:pPr marL="171450" indent="-171450" eaLnBrk="1" hangingPunct="1">
              <a:buFontTx/>
              <a:buChar char="-"/>
            </a:pPr>
            <a:r>
              <a:rPr lang="en-US" altLang="en-US" dirty="0"/>
              <a:t>The </a:t>
            </a:r>
            <a:r>
              <a:rPr lang="en-US" altLang="en-US" b="1" dirty="0"/>
              <a:t>number of workers in vulnerable forms of employment</a:t>
            </a:r>
            <a:r>
              <a:rPr lang="en-US" altLang="en-US" dirty="0"/>
              <a:t> (own-account workers and contributing family workers) is likely to increase in the years to come. </a:t>
            </a:r>
          </a:p>
          <a:p>
            <a:pPr marL="628650" lvl="1" indent="-171450" eaLnBrk="1" hangingPunct="1">
              <a:buFontTx/>
              <a:buChar char="-"/>
            </a:pPr>
            <a:r>
              <a:rPr lang="en-US" altLang="en-US" dirty="0"/>
              <a:t>In 2017, around </a:t>
            </a:r>
            <a:r>
              <a:rPr lang="en-US" altLang="en-US" b="1" dirty="0"/>
              <a:t>42 per cent of workers (or 1.4 billion) worldwide</a:t>
            </a:r>
            <a:r>
              <a:rPr lang="en-US" altLang="en-US" dirty="0"/>
              <a:t> are estimated to be in vulnerable forms of employment, </a:t>
            </a:r>
          </a:p>
          <a:p>
            <a:pPr marL="628650" lvl="1" indent="-171450" eaLnBrk="1" hangingPunct="1">
              <a:buFontTx/>
              <a:buChar char="-"/>
            </a:pPr>
            <a:r>
              <a:rPr lang="en-US" altLang="en-US" dirty="0"/>
              <a:t>while this share is expected to remain particularly high in developing countries, at </a:t>
            </a:r>
            <a:r>
              <a:rPr lang="en-US" altLang="en-US" b="1" dirty="0"/>
              <a:t>above 76 per cent</a:t>
            </a:r>
            <a:r>
              <a:rPr lang="en-US" altLang="en-US" dirty="0"/>
              <a:t>;</a:t>
            </a:r>
          </a:p>
          <a:p>
            <a:pPr marL="171450" indent="-171450" eaLnBrk="1" hangingPunct="1">
              <a:buFontTx/>
              <a:buChar char="-"/>
            </a:pPr>
            <a:r>
              <a:rPr lang="en-US" altLang="en-US" dirty="0"/>
              <a:t>In 2017, </a:t>
            </a:r>
            <a:r>
              <a:rPr lang="en-US" altLang="en-US" b="1" dirty="0"/>
              <a:t>working poverty remained widespread</a:t>
            </a:r>
            <a:r>
              <a:rPr lang="en-US" altLang="en-US" dirty="0"/>
              <a:t>. </a:t>
            </a:r>
          </a:p>
          <a:p>
            <a:pPr marL="628650" lvl="1" indent="-171450" eaLnBrk="1" hangingPunct="1">
              <a:buFontTx/>
              <a:buChar char="-"/>
            </a:pPr>
            <a:r>
              <a:rPr lang="en-US" altLang="en-US" dirty="0"/>
              <a:t>In developing countries, the number of people in </a:t>
            </a:r>
            <a:r>
              <a:rPr lang="en-US" altLang="en-US" b="1" dirty="0"/>
              <a:t>extreme working poverty</a:t>
            </a:r>
            <a:r>
              <a:rPr lang="en-US" altLang="en-US" dirty="0"/>
              <a:t> is expected to exceed 114 million in 2018, or </a:t>
            </a:r>
            <a:r>
              <a:rPr lang="en-US" altLang="en-US" b="1" dirty="0"/>
              <a:t>40 per cent of all employed people</a:t>
            </a:r>
            <a:r>
              <a:rPr lang="en-US" altLang="en-US" dirty="0"/>
              <a:t>.</a:t>
            </a:r>
          </a:p>
          <a:p>
            <a:pPr marL="0" indent="0" eaLnBrk="1" hangingPunct="1">
              <a:buFontTx/>
              <a:buNone/>
            </a:pPr>
            <a:endParaRPr lang="en-US" altLang="en-US" dirty="0"/>
          </a:p>
        </p:txBody>
      </p:sp>
    </p:spTree>
    <p:extLst>
      <p:ext uri="{BB962C8B-B14F-4D97-AF65-F5344CB8AC3E}">
        <p14:creationId xmlns:p14="http://schemas.microsoft.com/office/powerpoint/2010/main" val="42438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5</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indent="-171450" eaLnBrk="1" hangingPunct="1">
              <a:buFontTx/>
              <a:buChar char="-"/>
            </a:pPr>
            <a:r>
              <a:rPr lang="en-US" altLang="en-US" b="0" dirty="0"/>
              <a:t>Today, </a:t>
            </a:r>
            <a:r>
              <a:rPr lang="en-US" altLang="en-US" b="1" dirty="0"/>
              <a:t>women are less likely to participate in the </a:t>
            </a:r>
            <a:r>
              <a:rPr lang="en-US" altLang="en-US" b="1" dirty="0" err="1"/>
              <a:t>labour</a:t>
            </a:r>
            <a:r>
              <a:rPr lang="en-US" altLang="en-US" b="1" dirty="0"/>
              <a:t> market</a:t>
            </a:r>
            <a:r>
              <a:rPr lang="en-US" altLang="en-US" b="0" dirty="0"/>
              <a:t>, facing a </a:t>
            </a:r>
            <a:r>
              <a:rPr lang="en-US" altLang="en-US" b="1" dirty="0"/>
              <a:t>global gender gap in participation of over 26 percent</a:t>
            </a:r>
            <a:r>
              <a:rPr lang="en-US" altLang="en-US" b="0" dirty="0"/>
              <a:t>.</a:t>
            </a:r>
          </a:p>
          <a:p>
            <a:pPr marL="628650" lvl="1" indent="-171450" eaLnBrk="1" hangingPunct="1">
              <a:buFontTx/>
              <a:buChar char="-"/>
            </a:pPr>
            <a:r>
              <a:rPr lang="en-US" altLang="en-US" b="0" dirty="0"/>
              <a:t>Also</a:t>
            </a:r>
            <a:r>
              <a:rPr lang="en-US" altLang="en-US" b="0" baseline="0" dirty="0"/>
              <a:t> </a:t>
            </a:r>
            <a:r>
              <a:rPr lang="en-US" altLang="en-US" b="1" dirty="0"/>
              <a:t>less likely to find employment</a:t>
            </a:r>
            <a:r>
              <a:rPr lang="en-US" altLang="en-US" b="0" dirty="0"/>
              <a:t>: global unemployment rate of women is higher than that of men.</a:t>
            </a:r>
          </a:p>
          <a:p>
            <a:pPr eaLnBrk="1" hangingPunct="1">
              <a:buFontTx/>
              <a:buNone/>
            </a:pPr>
            <a:endParaRPr lang="en-US" altLang="en-US" dirty="0"/>
          </a:p>
          <a:p>
            <a:pPr marL="171450" indent="-171450" eaLnBrk="1" hangingPunct="1">
              <a:buFontTx/>
              <a:buChar char="-"/>
            </a:pPr>
            <a:r>
              <a:rPr lang="en-US" altLang="en-US" dirty="0"/>
              <a:t>Once in employment, women </a:t>
            </a:r>
            <a:r>
              <a:rPr lang="en-US" altLang="en-US" b="1" dirty="0"/>
              <a:t>face restricted access to quality employment</a:t>
            </a:r>
            <a:r>
              <a:rPr lang="en-US" altLang="en-US" baseline="0" dirty="0"/>
              <a:t> …</a:t>
            </a:r>
            <a:endParaRPr lang="en-US" altLang="en-US" dirty="0"/>
          </a:p>
          <a:p>
            <a:pPr marL="628650" lvl="1" indent="-171450" eaLnBrk="1" hangingPunct="1">
              <a:buFontTx/>
              <a:buChar char="-"/>
            </a:pPr>
            <a:r>
              <a:rPr lang="en-US" altLang="en-US" dirty="0"/>
              <a:t>Women are over-represented in informal employment in developing countries</a:t>
            </a:r>
          </a:p>
          <a:p>
            <a:pPr marL="628650" lvl="1" indent="-171450" eaLnBrk="1" hangingPunct="1">
              <a:buFontTx/>
              <a:buChar char="-"/>
            </a:pPr>
            <a:r>
              <a:rPr lang="en-US" altLang="en-US" dirty="0"/>
              <a:t>Vulnerable forms of employment are consistently higher for women</a:t>
            </a:r>
          </a:p>
          <a:p>
            <a:pPr marL="628650" lvl="1" indent="-171450" eaLnBrk="1" hangingPunct="1">
              <a:buFontTx/>
              <a:buChar char="-"/>
            </a:pPr>
            <a:r>
              <a:rPr lang="en-US" altLang="en-US" dirty="0"/>
              <a:t>women are found to earn, on average, 20 per cent less than men</a:t>
            </a:r>
          </a:p>
          <a:p>
            <a:pPr marL="1085850" lvl="2" indent="-171450" eaLnBrk="1" hangingPunct="1">
              <a:buFontTx/>
              <a:buChar char="-"/>
            </a:pPr>
            <a:r>
              <a:rPr lang="en-US" altLang="en-US" dirty="0"/>
              <a:t>Vertical and horizontal</a:t>
            </a:r>
            <a:r>
              <a:rPr lang="en-US" altLang="en-US" baseline="0" dirty="0"/>
              <a:t> discrimination (lower level jobs and </a:t>
            </a:r>
            <a:r>
              <a:rPr lang="en-US" altLang="en-US" baseline="0" dirty="0" err="1"/>
              <a:t>sectoral</a:t>
            </a:r>
            <a:r>
              <a:rPr lang="en-US" altLang="en-US" baseline="0" dirty="0"/>
              <a:t> segregation)</a:t>
            </a:r>
          </a:p>
          <a:p>
            <a:pPr marL="628650" lvl="1" indent="-171450" eaLnBrk="1" hangingPunct="1">
              <a:buFontTx/>
              <a:buChar char="-"/>
            </a:pPr>
            <a:r>
              <a:rPr lang="en-US" altLang="en-US" dirty="0"/>
              <a:t>And as</a:t>
            </a:r>
            <a:r>
              <a:rPr lang="en-US" altLang="en-US" baseline="0" dirty="0"/>
              <a:t> a consequence limited access to social protection, etc.</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31829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6</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None/>
            </a:pPr>
            <a:r>
              <a:rPr lang="en-US" altLang="en-US" dirty="0"/>
              <a:t>- What we see on the figure is gender pay gap in hourly wages, including some of the countries of the region </a:t>
            </a:r>
          </a:p>
          <a:p>
            <a:pPr eaLnBrk="1" hangingPunct="1">
              <a:buFontTx/>
              <a:buNone/>
            </a:pPr>
            <a:r>
              <a:rPr lang="en-US" altLang="en-US" dirty="0"/>
              <a:t>	-</a:t>
            </a:r>
            <a:r>
              <a:rPr lang="en-US" altLang="en-US" baseline="0" dirty="0"/>
              <a:t> </a:t>
            </a:r>
            <a:r>
              <a:rPr lang="en-US" altLang="en-US" dirty="0"/>
              <a:t>Azerbaijan, Georgia or Russia, Ukraine, Armenia: 20-45%</a:t>
            </a:r>
          </a:p>
        </p:txBody>
      </p:sp>
    </p:spTree>
    <p:extLst>
      <p:ext uri="{BB962C8B-B14F-4D97-AF65-F5344CB8AC3E}">
        <p14:creationId xmlns:p14="http://schemas.microsoft.com/office/powerpoint/2010/main" val="134037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7</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indent="-171450" eaLnBrk="1" hangingPunct="1">
              <a:buFontTx/>
              <a:buChar char="-"/>
            </a:pPr>
            <a:r>
              <a:rPr lang="en-US" altLang="en-US" dirty="0"/>
              <a:t>Russia:</a:t>
            </a:r>
            <a:r>
              <a:rPr lang="en-US" altLang="en-US" baseline="0" dirty="0"/>
              <a:t> </a:t>
            </a:r>
            <a:r>
              <a:rPr lang="en-US" altLang="en-US" dirty="0"/>
              <a:t>Wage distribution from lower to higher wages and the representation of men and women therein</a:t>
            </a:r>
          </a:p>
          <a:p>
            <a:pPr marL="628650" lvl="1" indent="-171450" eaLnBrk="1" hangingPunct="1">
              <a:buFontTx/>
              <a:buChar char="-"/>
            </a:pPr>
            <a:r>
              <a:rPr lang="en-US" altLang="en-US" dirty="0"/>
              <a:t>Women are in grey</a:t>
            </a:r>
          </a:p>
          <a:p>
            <a:pPr marL="628650" lvl="1" indent="-171450" eaLnBrk="1" hangingPunct="1">
              <a:buFontTx/>
              <a:buChar char="-"/>
            </a:pPr>
            <a:r>
              <a:rPr lang="en-US" altLang="en-US" dirty="0"/>
              <a:t>Overrepresentation of women in the lower</a:t>
            </a:r>
            <a:r>
              <a:rPr lang="en-US" altLang="en-US" baseline="0" dirty="0"/>
              <a:t> </a:t>
            </a:r>
            <a:r>
              <a:rPr lang="en-US" altLang="en-US" baseline="0" dirty="0" err="1"/>
              <a:t>deciles</a:t>
            </a:r>
            <a:r>
              <a:rPr lang="en-US" altLang="en-US" baseline="0" dirty="0"/>
              <a:t> of the wage distribution and underrepresentation in the upper </a:t>
            </a:r>
            <a:r>
              <a:rPr lang="en-US" altLang="en-US" baseline="0" dirty="0" err="1"/>
              <a:t>deciles</a:t>
            </a:r>
            <a:endParaRPr lang="en-US" altLang="en-US" dirty="0"/>
          </a:p>
        </p:txBody>
      </p:sp>
    </p:spTree>
    <p:extLst>
      <p:ext uri="{BB962C8B-B14F-4D97-AF65-F5344CB8AC3E}">
        <p14:creationId xmlns:p14="http://schemas.microsoft.com/office/powerpoint/2010/main" val="289659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None/>
            </a:pPr>
            <a:r>
              <a:rPr lang="en-US" altLang="en-US" dirty="0"/>
              <a:t>- Similar idea as the previous slide: gender</a:t>
            </a:r>
            <a:r>
              <a:rPr lang="en-US" altLang="en-US" baseline="0" dirty="0"/>
              <a:t> pay gap in the wage distribution, having a look at the </a:t>
            </a:r>
            <a:r>
              <a:rPr lang="en-US" altLang="en-US" dirty="0"/>
              <a:t>highest-paid occupational categories,</a:t>
            </a:r>
            <a:r>
              <a:rPr lang="en-US" altLang="en-US" baseline="0" dirty="0"/>
              <a:t> compared to the overall gender wage gap?</a:t>
            </a:r>
            <a:endParaRPr lang="en-US" altLang="en-US" dirty="0"/>
          </a:p>
          <a:p>
            <a:pPr marL="628650" lvl="1" indent="-171450" eaLnBrk="1" hangingPunct="1">
              <a:buFontTx/>
              <a:buChar char="-"/>
            </a:pPr>
            <a:r>
              <a:rPr lang="en-US" altLang="en-US" dirty="0"/>
              <a:t>At the left-hand side, you see that the gender wage gap among CEOs in the population is about 40 per cent – twice as high as the overall gender pay gap, which is about 20 per cent</a:t>
            </a:r>
          </a:p>
          <a:p>
            <a:pPr marL="628650" lvl="1" indent="-171450" eaLnBrk="1" hangingPunct="1">
              <a:buFontTx/>
              <a:buChar char="-"/>
            </a:pPr>
            <a:r>
              <a:rPr lang="en-US" altLang="en-US" dirty="0"/>
              <a:t>So,</a:t>
            </a:r>
            <a:r>
              <a:rPr lang="en-US" altLang="en-US" baseline="0" dirty="0"/>
              <a:t> higher wage gap in the better paid jobs</a:t>
            </a:r>
            <a:endParaRPr lang="en-US" altLang="en-US" dirty="0"/>
          </a:p>
          <a:p>
            <a:pPr marL="628650" lvl="1" indent="-171450" eaLnBrk="1" hangingPunct="1">
              <a:buFontTx/>
              <a:buChar char="-"/>
            </a:pPr>
            <a:r>
              <a:rPr lang="en-US" altLang="en-US" dirty="0"/>
              <a:t>Within the top 1 per cent (right-hand side), the gender pay gap reaches about 45 per cent overall</a:t>
            </a:r>
          </a:p>
          <a:p>
            <a:pPr marL="628650" lvl="1" indent="-171450" eaLnBrk="1" hangingPunct="1">
              <a:buFontTx/>
              <a:buChar char="-"/>
            </a:pPr>
            <a:r>
              <a:rPr lang="en-US" altLang="en-US" dirty="0"/>
              <a:t>Having a look at CEO’s: within the top 1 per cent, male CEOs earn twice as much as their female counterparts</a:t>
            </a:r>
          </a:p>
        </p:txBody>
      </p:sp>
    </p:spTree>
    <p:extLst>
      <p:ext uri="{BB962C8B-B14F-4D97-AF65-F5344CB8AC3E}">
        <p14:creationId xmlns:p14="http://schemas.microsoft.com/office/powerpoint/2010/main" val="255503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E4D3BEA-9C81-4FE9-AD0E-8C966B5BCD2D}" type="slidenum">
              <a:rPr lang="en-GB" smtClean="0"/>
              <a:pPr>
                <a:defRPr/>
              </a:pPr>
              <a:t>9</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171450" indent="-171450" eaLnBrk="1" hangingPunct="1">
              <a:buFontTx/>
              <a:buChar char="-"/>
            </a:pPr>
            <a:r>
              <a:rPr lang="en-US" altLang="en-US" baseline="0" dirty="0"/>
              <a:t>real wage growth has fallen from 1.6 per cent in 2012 to 0.9 per cent in 2015</a:t>
            </a:r>
          </a:p>
          <a:p>
            <a:pPr marL="0" indent="0" eaLnBrk="1" hangingPunct="1">
              <a:buFontTx/>
              <a:buNone/>
            </a:pPr>
            <a:endParaRPr lang="en-US" altLang="en-US" baseline="0" dirty="0"/>
          </a:p>
          <a:p>
            <a:pPr marL="171450" indent="-171450" eaLnBrk="1" hangingPunct="1">
              <a:buFontTx/>
              <a:buChar char="-"/>
            </a:pPr>
            <a:r>
              <a:rPr lang="en-US" altLang="en-US" baseline="0" dirty="0"/>
              <a:t>during recent decades wage inequality has increased in many countries around the world</a:t>
            </a:r>
          </a:p>
          <a:p>
            <a:pPr marL="628650" lvl="1" indent="-171450" eaLnBrk="1" hangingPunct="1">
              <a:buFontTx/>
              <a:buChar char="-"/>
            </a:pPr>
            <a:r>
              <a:rPr lang="en-US" altLang="en-US" baseline="0" dirty="0"/>
              <a:t>E.g. in most countries wages climb gradually across most of the wage distribution and then jump sharply for the top 10 per cent</a:t>
            </a:r>
          </a:p>
          <a:p>
            <a:pPr marL="171450" indent="-171450" eaLnBrk="1" hangingPunct="1">
              <a:buFontTx/>
              <a:buChar char="-"/>
            </a:pPr>
            <a:endParaRPr lang="en-US" altLang="en-US" dirty="0"/>
          </a:p>
          <a:p>
            <a:pPr marL="171450" indent="-171450" eaLnBrk="1" hangingPunct="1">
              <a:buFontTx/>
              <a:buChar char="-"/>
            </a:pPr>
            <a:r>
              <a:rPr lang="en-US" altLang="en-US" dirty="0"/>
              <a:t>wage growth in recent decades has lagged behind the growth of </a:t>
            </a:r>
            <a:r>
              <a:rPr lang="en-US" altLang="en-US" dirty="0" err="1"/>
              <a:t>labour</a:t>
            </a:r>
            <a:r>
              <a:rPr lang="en-US" altLang="en-US" dirty="0"/>
              <a:t> productivity, leading to a fall in</a:t>
            </a:r>
            <a:r>
              <a:rPr lang="en-US" altLang="en-US" baseline="0" dirty="0"/>
              <a:t> </a:t>
            </a:r>
            <a:r>
              <a:rPr lang="en-US" altLang="en-US" dirty="0"/>
              <a:t>the </a:t>
            </a:r>
            <a:r>
              <a:rPr lang="en-US" altLang="en-US" dirty="0" err="1"/>
              <a:t>labour</a:t>
            </a:r>
            <a:r>
              <a:rPr lang="en-US" altLang="en-US" dirty="0"/>
              <a:t> share of GDP</a:t>
            </a:r>
          </a:p>
          <a:p>
            <a:pPr marL="171450" indent="-171450" eaLnBrk="1" hangingPunct="1">
              <a:buFontTx/>
              <a:buChar char="-"/>
            </a:pPr>
            <a:endParaRPr lang="en-US" altLang="en-US" dirty="0"/>
          </a:p>
          <a:p>
            <a:pPr marL="171450" indent="-171450" eaLnBrk="1" hangingPunct="1">
              <a:buFontTx/>
              <a:buChar char="-"/>
            </a:pPr>
            <a:endParaRPr lang="en-US" altLang="en-US" dirty="0"/>
          </a:p>
        </p:txBody>
      </p:sp>
    </p:spTree>
    <p:extLst>
      <p:ext uri="{BB962C8B-B14F-4D97-AF65-F5344CB8AC3E}">
        <p14:creationId xmlns:p14="http://schemas.microsoft.com/office/powerpoint/2010/main" val="219750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1D5C6-8806-45AE-9DB9-CA08224C862D}"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1D5C6-8806-45AE-9DB9-CA08224C862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1D5C6-8806-45AE-9DB9-CA08224C862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24" name="Title 323"/>
          <p:cNvSpPr>
            <a:spLocks noGrp="1"/>
          </p:cNvSpPr>
          <p:nvPr>
            <p:ph type="title"/>
          </p:nvPr>
        </p:nvSpPr>
        <p:spPr>
          <a:xfrm>
            <a:off x="343401" y="301625"/>
            <a:ext cx="6827866"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Global Wage Report 2016/17</a:t>
            </a:r>
          </a:p>
        </p:txBody>
      </p:sp>
      <p:sp>
        <p:nvSpPr>
          <p:cNvPr id="64" name="Slide Number Placeholder 9"/>
          <p:cNvSpPr>
            <a:spLocks noGrp="1"/>
          </p:cNvSpPr>
          <p:nvPr>
            <p:ph type="sldNum" sz="quarter" idx="12"/>
          </p:nvPr>
        </p:nvSpPr>
        <p:spPr/>
        <p:txBody>
          <a:bodyPr/>
          <a:lstStyle>
            <a:lvl1pPr>
              <a:defRPr/>
            </a:lvl1pPr>
          </a:lstStyle>
          <a:p>
            <a:pPr>
              <a:defRPr/>
            </a:pPr>
            <a:fld id="{6E6DCD9F-91BD-4E60-83E5-C20055D45D2B}" type="slidenum">
              <a:rPr lang="en-US"/>
              <a:pPr>
                <a:defRPr/>
              </a:pPr>
              <a:t>‹#›</a:t>
            </a:fld>
            <a:endParaRPr lang="en-US" dirty="0"/>
          </a:p>
        </p:txBody>
      </p:sp>
    </p:spTree>
    <p:extLst>
      <p:ext uri="{BB962C8B-B14F-4D97-AF65-F5344CB8AC3E}">
        <p14:creationId xmlns:p14="http://schemas.microsoft.com/office/powerpoint/2010/main" val="314375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1D5C6-8806-45AE-9DB9-CA08224C862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1D5C6-8806-45AE-9DB9-CA08224C862D}"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1D5C6-8806-45AE-9DB9-CA08224C862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81D5C6-8806-45AE-9DB9-CA08224C862D}"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81D5C6-8806-45AE-9DB9-CA08224C862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81D5C6-8806-45AE-9DB9-CA08224C862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1D5C6-8806-45AE-9DB9-CA08224C862D}"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F5F91-3C20-437B-968E-3A91713C366A}" type="datetimeFigureOut">
              <a:rPr lang="en-GB" smtClean="0"/>
              <a:pPr/>
              <a:t>15/10/2018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1D5C6-8806-45AE-9DB9-CA08224C862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57F5F91-3C20-437B-968E-3A91713C366A}" type="datetimeFigureOut">
              <a:rPr lang="en-GB" smtClean="0"/>
              <a:pPr/>
              <a:t>15/10/2018</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281D5C6-8806-45AE-9DB9-CA08224C86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848600" cy="2304256"/>
          </a:xfrm>
        </p:spPr>
        <p:txBody>
          <a:bodyPr/>
          <a:lstStyle/>
          <a:p>
            <a:pPr algn="ctr"/>
            <a:r>
              <a:rPr lang="fr-CH" sz="2800" b="1" cap="none" dirty="0">
                <a:latin typeface="+mn-lt"/>
              </a:rPr>
              <a:t>International Labour Standards on Minimum </a:t>
            </a:r>
            <a:r>
              <a:rPr lang="fr-CH" sz="2800" b="1" cap="none" dirty="0" err="1">
                <a:latin typeface="+mn-lt"/>
              </a:rPr>
              <a:t>Wages</a:t>
            </a:r>
            <a:r>
              <a:rPr lang="fr-CH" sz="2800" b="1" cap="none" dirty="0">
                <a:latin typeface="+mn-lt"/>
              </a:rPr>
              <a:t> and </a:t>
            </a:r>
            <a:r>
              <a:rPr lang="fr-CH" sz="2800" b="1" cap="none" dirty="0" err="1">
                <a:latin typeface="+mn-lt"/>
              </a:rPr>
              <a:t>Wage</a:t>
            </a:r>
            <a:r>
              <a:rPr lang="fr-CH" sz="2800" b="1" cap="none" dirty="0">
                <a:latin typeface="+mn-lt"/>
              </a:rPr>
              <a:t> </a:t>
            </a:r>
            <a:r>
              <a:rPr lang="fr-CH" sz="2800" b="1" cap="none" dirty="0" err="1">
                <a:latin typeface="+mn-lt"/>
              </a:rPr>
              <a:t>Negotiations</a:t>
            </a:r>
            <a:r>
              <a:rPr lang="fr-CH" sz="2800" b="1" cap="none" dirty="0">
                <a:latin typeface="+mn-lt"/>
              </a:rPr>
              <a:t> in the Europe and Central </a:t>
            </a:r>
            <a:r>
              <a:rPr lang="fr-CH" sz="2800" b="1" cap="none" dirty="0" err="1">
                <a:latin typeface="+mn-lt"/>
              </a:rPr>
              <a:t>Asia</a:t>
            </a:r>
            <a:r>
              <a:rPr lang="fr-CH" sz="2800" b="1" cap="none" dirty="0">
                <a:latin typeface="+mn-lt"/>
              </a:rPr>
              <a:t> </a:t>
            </a:r>
            <a:r>
              <a:rPr lang="fr-CH" sz="2800" b="1" cap="none" dirty="0" err="1">
                <a:latin typeface="+mn-lt"/>
              </a:rPr>
              <a:t>Region</a:t>
            </a:r>
            <a:r>
              <a:rPr lang="fr-CH" sz="2800" b="1" cap="none" dirty="0">
                <a:latin typeface="+mn-lt"/>
              </a:rPr>
              <a:t>: </a:t>
            </a:r>
            <a:br>
              <a:rPr lang="fr-CH" sz="2800" b="1" cap="none" dirty="0">
                <a:latin typeface="+mn-lt"/>
              </a:rPr>
            </a:br>
            <a:r>
              <a:rPr lang="fr-CH" sz="2800" b="1" cap="none" dirty="0" err="1">
                <a:latin typeface="+mn-lt"/>
              </a:rPr>
              <a:t>Role</a:t>
            </a:r>
            <a:r>
              <a:rPr lang="fr-CH" sz="2800" b="1" cap="none" dirty="0">
                <a:latin typeface="+mn-lt"/>
              </a:rPr>
              <a:t> of Unions</a:t>
            </a:r>
            <a:endParaRPr lang="en-GB" sz="2800" b="1" cap="none" dirty="0">
              <a:latin typeface="+mn-lt"/>
            </a:endParaRPr>
          </a:p>
        </p:txBody>
      </p:sp>
      <p:sp>
        <p:nvSpPr>
          <p:cNvPr id="3" name="Subtitle 2"/>
          <p:cNvSpPr>
            <a:spLocks noGrp="1"/>
          </p:cNvSpPr>
          <p:nvPr>
            <p:ph type="subTitle" idx="1"/>
          </p:nvPr>
        </p:nvSpPr>
        <p:spPr>
          <a:xfrm>
            <a:off x="750567" y="3718863"/>
            <a:ext cx="7486600" cy="2158409"/>
          </a:xfrm>
        </p:spPr>
        <p:txBody>
          <a:bodyPr>
            <a:normAutofit fontScale="92500" lnSpcReduction="10000"/>
          </a:bodyPr>
          <a:lstStyle/>
          <a:p>
            <a:r>
              <a:rPr lang="fr-CH" dirty="0">
                <a:solidFill>
                  <a:schemeClr val="tx2"/>
                </a:solidFill>
              </a:rPr>
              <a:t>Rafael Peels, Senior </a:t>
            </a:r>
            <a:r>
              <a:rPr lang="fr-CH" dirty="0" err="1">
                <a:solidFill>
                  <a:schemeClr val="tx2"/>
                </a:solidFill>
              </a:rPr>
              <a:t>Specialist</a:t>
            </a:r>
            <a:r>
              <a:rPr lang="fr-CH" dirty="0">
                <a:solidFill>
                  <a:schemeClr val="tx2"/>
                </a:solidFill>
              </a:rPr>
              <a:t> in </a:t>
            </a:r>
            <a:r>
              <a:rPr lang="fr-CH" dirty="0" err="1">
                <a:solidFill>
                  <a:schemeClr val="tx2"/>
                </a:solidFill>
              </a:rPr>
              <a:t>Workers</a:t>
            </a:r>
            <a:r>
              <a:rPr lang="fr-CH" dirty="0">
                <a:solidFill>
                  <a:schemeClr val="tx2"/>
                </a:solidFill>
              </a:rPr>
              <a:t>’ </a:t>
            </a:r>
            <a:r>
              <a:rPr lang="fr-CH" dirty="0" err="1">
                <a:solidFill>
                  <a:schemeClr val="tx2"/>
                </a:solidFill>
              </a:rPr>
              <a:t>Activities</a:t>
            </a:r>
            <a:r>
              <a:rPr lang="fr-CH" dirty="0">
                <a:solidFill>
                  <a:schemeClr val="tx2"/>
                </a:solidFill>
              </a:rPr>
              <a:t> (ACTRAV) International Labour </a:t>
            </a:r>
            <a:r>
              <a:rPr lang="fr-CH" dirty="0" err="1">
                <a:solidFill>
                  <a:schemeClr val="tx2"/>
                </a:solidFill>
              </a:rPr>
              <a:t>Organization</a:t>
            </a:r>
            <a:r>
              <a:rPr lang="fr-CH" dirty="0">
                <a:solidFill>
                  <a:schemeClr val="tx2"/>
                </a:solidFill>
              </a:rPr>
              <a:t> (ILO)</a:t>
            </a:r>
          </a:p>
          <a:p>
            <a:endParaRPr lang="fr-CH" dirty="0">
              <a:solidFill>
                <a:schemeClr val="tx2"/>
              </a:solidFill>
            </a:endParaRPr>
          </a:p>
          <a:p>
            <a:r>
              <a:rPr lang="fr-CH" i="1" dirty="0">
                <a:solidFill>
                  <a:schemeClr val="tx2"/>
                </a:solidFill>
              </a:rPr>
              <a:t>International </a:t>
            </a:r>
            <a:r>
              <a:rPr lang="fr-CH" i="1" dirty="0" err="1">
                <a:solidFill>
                  <a:schemeClr val="tx2"/>
                </a:solidFill>
              </a:rPr>
              <a:t>Seminar</a:t>
            </a:r>
            <a:r>
              <a:rPr lang="fr-CH" i="1" dirty="0">
                <a:solidFill>
                  <a:schemeClr val="tx2"/>
                </a:solidFill>
              </a:rPr>
              <a:t> of Trade Union </a:t>
            </a:r>
            <a:r>
              <a:rPr lang="fr-CH" i="1" dirty="0" err="1">
                <a:solidFill>
                  <a:schemeClr val="tx2"/>
                </a:solidFill>
              </a:rPr>
              <a:t>Economists</a:t>
            </a:r>
            <a:r>
              <a:rPr lang="fr-CH" i="1" dirty="0">
                <a:solidFill>
                  <a:schemeClr val="tx2"/>
                </a:solidFill>
              </a:rPr>
              <a:t> on </a:t>
            </a:r>
            <a:r>
              <a:rPr lang="fr-CH" i="1" dirty="0" err="1">
                <a:solidFill>
                  <a:schemeClr val="tx2"/>
                </a:solidFill>
              </a:rPr>
              <a:t>Wage</a:t>
            </a:r>
            <a:r>
              <a:rPr lang="fr-CH" i="1" dirty="0">
                <a:solidFill>
                  <a:schemeClr val="tx2"/>
                </a:solidFill>
              </a:rPr>
              <a:t> Setting and Objectives in </a:t>
            </a:r>
            <a:r>
              <a:rPr lang="fr-CH" i="1" dirty="0" err="1">
                <a:solidFill>
                  <a:schemeClr val="tx2"/>
                </a:solidFill>
              </a:rPr>
              <a:t>Eastern</a:t>
            </a:r>
            <a:r>
              <a:rPr lang="fr-CH" i="1" dirty="0">
                <a:solidFill>
                  <a:schemeClr val="tx2"/>
                </a:solidFill>
              </a:rPr>
              <a:t> Europe and Central </a:t>
            </a:r>
            <a:r>
              <a:rPr lang="fr-CH" i="1" dirty="0" err="1">
                <a:solidFill>
                  <a:schemeClr val="tx2"/>
                </a:solidFill>
              </a:rPr>
              <a:t>Asia</a:t>
            </a:r>
            <a:endParaRPr lang="fr-CH" i="1" dirty="0">
              <a:solidFill>
                <a:schemeClr val="tx2"/>
              </a:solidFill>
            </a:endParaRPr>
          </a:p>
          <a:p>
            <a:r>
              <a:rPr lang="fr-CH" i="1" dirty="0">
                <a:solidFill>
                  <a:schemeClr val="tx2"/>
                </a:solidFill>
              </a:rPr>
              <a:t>(Armenia, 15-16 </a:t>
            </a:r>
            <a:r>
              <a:rPr lang="fr-CH" i="1" dirty="0" err="1">
                <a:solidFill>
                  <a:schemeClr val="tx2"/>
                </a:solidFill>
              </a:rPr>
              <a:t>October</a:t>
            </a:r>
            <a:r>
              <a:rPr lang="fr-CH" i="1" dirty="0">
                <a:solidFill>
                  <a:schemeClr val="tx2"/>
                </a:solidFill>
              </a:rPr>
              <a:t> 2018)</a:t>
            </a:r>
            <a:endParaRPr lang="en-GB" i="1" dirty="0">
              <a:solidFill>
                <a:schemeClr val="tx2"/>
              </a:solidFill>
            </a:endParaRPr>
          </a:p>
        </p:txBody>
      </p:sp>
      <p:sp>
        <p:nvSpPr>
          <p:cNvPr id="6" name="Subtitle 2"/>
          <p:cNvSpPr txBox="1">
            <a:spLocks/>
          </p:cNvSpPr>
          <p:nvPr/>
        </p:nvSpPr>
        <p:spPr>
          <a:xfrm>
            <a:off x="750567" y="3904456"/>
            <a:ext cx="7486600" cy="103671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endParaRPr lang="en-GB" dirty="0"/>
          </a:p>
        </p:txBody>
      </p:sp>
      <p:pic>
        <p:nvPicPr>
          <p:cNvPr id="4" name="Picture 3"/>
          <p:cNvPicPr>
            <a:picLocks noChangeAspect="1"/>
          </p:cNvPicPr>
          <p:nvPr/>
        </p:nvPicPr>
        <p:blipFill>
          <a:blip r:embed="rId3"/>
          <a:stretch>
            <a:fillRect/>
          </a:stretch>
        </p:blipFill>
        <p:spPr>
          <a:xfrm>
            <a:off x="7046794" y="5708423"/>
            <a:ext cx="2097206" cy="1103472"/>
          </a:xfrm>
          <a:prstGeom prst="rect">
            <a:avLst/>
          </a:prstGeom>
        </p:spPr>
      </p:pic>
    </p:spTree>
    <p:extLst>
      <p:ext uri="{BB962C8B-B14F-4D97-AF65-F5344CB8AC3E}">
        <p14:creationId xmlns:p14="http://schemas.microsoft.com/office/powerpoint/2010/main" val="196171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43715"/>
            <a:ext cx="8343900" cy="1005894"/>
          </a:xfrm>
        </p:spPr>
        <p:txBody>
          <a:bodyPr>
            <a:normAutofit/>
          </a:bodyPr>
          <a:lstStyle/>
          <a:p>
            <a:r>
              <a:rPr lang="en-US" sz="2000" dirty="0">
                <a:solidFill>
                  <a:schemeClr val="tx2"/>
                </a:solidFill>
              </a:rPr>
              <a:t> Annual average global real wage growth …</a:t>
            </a:r>
            <a:endParaRPr lang="en-GB" sz="2000" dirty="0">
              <a:solidFill>
                <a:schemeClr val="tx2"/>
              </a:solidFill>
            </a:endParaRPr>
          </a:p>
        </p:txBody>
      </p:sp>
      <p:sp>
        <p:nvSpPr>
          <p:cNvPr id="10" name="TextBox 9"/>
          <p:cNvSpPr txBox="1"/>
          <p:nvPr/>
        </p:nvSpPr>
        <p:spPr>
          <a:xfrm>
            <a:off x="611560" y="6381328"/>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pic>
        <p:nvPicPr>
          <p:cNvPr id="6" name="Content Placeholder 5"/>
          <p:cNvPicPr>
            <a:picLocks noGrp="1"/>
          </p:cNvPicPr>
          <p:nvPr>
            <p:ph sz="quarter" idx="10"/>
          </p:nvPr>
        </p:nvPicPr>
        <p:blipFill rotWithShape="1">
          <a:blip r:embed="rId3"/>
          <a:srcRect l="20274" t="27489" r="21394" b="28177"/>
          <a:stretch/>
        </p:blipFill>
        <p:spPr bwMode="auto">
          <a:xfrm>
            <a:off x="768437" y="1484785"/>
            <a:ext cx="7589664" cy="46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748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43715"/>
            <a:ext cx="8343900" cy="1005894"/>
          </a:xfrm>
        </p:spPr>
        <p:txBody>
          <a:bodyPr>
            <a:normAutofit/>
          </a:bodyPr>
          <a:lstStyle/>
          <a:p>
            <a:r>
              <a:rPr lang="en-US" sz="2000" dirty="0">
                <a:solidFill>
                  <a:schemeClr val="tx2"/>
                </a:solidFill>
              </a:rPr>
              <a:t> Annual average real wage growth by region …</a:t>
            </a:r>
            <a:endParaRPr lang="en-GB" sz="2000" dirty="0">
              <a:solidFill>
                <a:schemeClr val="tx2"/>
              </a:solidFill>
            </a:endParaRPr>
          </a:p>
        </p:txBody>
      </p:sp>
      <p:sp>
        <p:nvSpPr>
          <p:cNvPr id="10" name="TextBox 9"/>
          <p:cNvSpPr txBox="1"/>
          <p:nvPr/>
        </p:nvSpPr>
        <p:spPr>
          <a:xfrm>
            <a:off x="611560" y="6381328"/>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pic>
        <p:nvPicPr>
          <p:cNvPr id="7" name="Content Placeholder 6"/>
          <p:cNvPicPr>
            <a:picLocks noGrp="1"/>
          </p:cNvPicPr>
          <p:nvPr>
            <p:ph sz="quarter" idx="10"/>
          </p:nvPr>
        </p:nvPicPr>
        <p:blipFill rotWithShape="1">
          <a:blip r:embed="rId3"/>
          <a:srcRect l="17283" t="33505" r="16907" b="33522"/>
          <a:stretch/>
        </p:blipFill>
        <p:spPr bwMode="auto">
          <a:xfrm>
            <a:off x="179512" y="1988840"/>
            <a:ext cx="8621588" cy="34563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232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2695"/>
            <a:ext cx="8856984" cy="864486"/>
          </a:xfrm>
        </p:spPr>
        <p:txBody>
          <a:bodyPr>
            <a:normAutofit fontScale="90000"/>
          </a:bodyPr>
          <a:lstStyle/>
          <a:p>
            <a:r>
              <a:rPr lang="en-GB" sz="2800" dirty="0">
                <a:solidFill>
                  <a:schemeClr val="tx2"/>
                </a:solidFill>
              </a:rPr>
              <a:t>In many countries there has been an increase in wage inequality …</a:t>
            </a:r>
          </a:p>
        </p:txBody>
      </p:sp>
      <p:sp>
        <p:nvSpPr>
          <p:cNvPr id="8" name="TextBox 7"/>
          <p:cNvSpPr txBox="1"/>
          <p:nvPr/>
        </p:nvSpPr>
        <p:spPr>
          <a:xfrm>
            <a:off x="836712" y="6237312"/>
            <a:ext cx="6327576" cy="276999"/>
          </a:xfrm>
          <a:prstGeom prst="rect">
            <a:avLst/>
          </a:prstGeom>
          <a:noFill/>
        </p:spPr>
        <p:txBody>
          <a:bodyPr wrap="square" rtlCol="0">
            <a:spAutoFit/>
          </a:bodyPr>
          <a:lstStyle/>
          <a:p>
            <a:r>
              <a:rPr lang="en-GB" sz="1200" dirty="0">
                <a:solidFill>
                  <a:schemeClr val="tx2"/>
                </a:solidFill>
              </a:rPr>
              <a:t>Source: OECD Earnings Database</a:t>
            </a:r>
          </a:p>
        </p:txBody>
      </p:sp>
      <p:graphicFrame>
        <p:nvGraphicFramePr>
          <p:cNvPr id="11" name="Content Placeholder 10"/>
          <p:cNvGraphicFramePr>
            <a:graphicFrameLocks noGrp="1"/>
          </p:cNvGraphicFramePr>
          <p:nvPr>
            <p:ph sz="quarter" idx="10"/>
            <p:extLst>
              <p:ext uri="{D42A27DB-BD31-4B8C-83A1-F6EECF244321}">
                <p14:modId xmlns:p14="http://schemas.microsoft.com/office/powerpoint/2010/main" val="166518659"/>
              </p:ext>
            </p:extLst>
          </p:nvPr>
        </p:nvGraphicFramePr>
        <p:xfrm>
          <a:off x="439153" y="1307181"/>
          <a:ext cx="8440738" cy="4786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25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720080"/>
          </a:xfrm>
        </p:spPr>
        <p:txBody>
          <a:bodyPr>
            <a:noAutofit/>
          </a:bodyPr>
          <a:lstStyle/>
          <a:p>
            <a:r>
              <a:rPr lang="en-GB" sz="2400" dirty="0">
                <a:solidFill>
                  <a:schemeClr val="tx2"/>
                </a:solidFill>
              </a:rPr>
              <a:t>Real wages growth has lagged behind the growth of labour productivity …</a:t>
            </a:r>
          </a:p>
        </p:txBody>
      </p:sp>
      <p:cxnSp>
        <p:nvCxnSpPr>
          <p:cNvPr id="13" name="Straight Connector 12"/>
          <p:cNvCxnSpPr/>
          <p:nvPr/>
        </p:nvCxnSpPr>
        <p:spPr bwMode="auto">
          <a:xfrm>
            <a:off x="8284030" y="6346132"/>
            <a:ext cx="240725" cy="0"/>
          </a:xfrm>
          <a:prstGeom prst="line">
            <a:avLst/>
          </a:prstGeom>
          <a:noFill/>
          <a:ln w="9525" cap="flat" cmpd="sng" algn="ctr">
            <a:solidFill>
              <a:schemeClr val="bg2"/>
            </a:solidFill>
            <a:prstDash val="dash"/>
            <a:round/>
            <a:headEnd type="none" w="med" len="med"/>
            <a:tailEnd type="none" w="med" len="med"/>
          </a:ln>
          <a:effectLst/>
        </p:spPr>
      </p:cxnSp>
      <p:pic>
        <p:nvPicPr>
          <p:cNvPr id="18" name="Image 2"/>
          <p:cNvPicPr>
            <a:picLocks noChangeAspect="1"/>
          </p:cNvPicPr>
          <p:nvPr/>
        </p:nvPicPr>
        <p:blipFill>
          <a:blip r:embed="rId3"/>
          <a:stretch>
            <a:fillRect/>
          </a:stretch>
        </p:blipFill>
        <p:spPr>
          <a:xfrm>
            <a:off x="525045" y="1678078"/>
            <a:ext cx="7651143" cy="4224894"/>
          </a:xfrm>
          <a:prstGeom prst="rect">
            <a:avLst/>
          </a:prstGeom>
        </p:spPr>
      </p:pic>
      <p:sp>
        <p:nvSpPr>
          <p:cNvPr id="9" name="TextBox 8"/>
          <p:cNvSpPr txBox="1"/>
          <p:nvPr/>
        </p:nvSpPr>
        <p:spPr>
          <a:xfrm>
            <a:off x="791681" y="6346132"/>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spTree>
    <p:extLst>
      <p:ext uri="{BB962C8B-B14F-4D97-AF65-F5344CB8AC3E}">
        <p14:creationId xmlns:p14="http://schemas.microsoft.com/office/powerpoint/2010/main" val="418037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1F497D"/>
                </a:solidFill>
              </a:rPr>
              <a:t>Inflation by region …</a:t>
            </a:r>
            <a:endParaRPr lang="en-GB" dirty="0"/>
          </a:p>
        </p:txBody>
      </p:sp>
      <p:pic>
        <p:nvPicPr>
          <p:cNvPr id="4" name="Content Placeholder 3"/>
          <p:cNvPicPr>
            <a:picLocks noGrp="1"/>
          </p:cNvPicPr>
          <p:nvPr>
            <p:ph sz="quarter" idx="10"/>
          </p:nvPr>
        </p:nvPicPr>
        <p:blipFill rotWithShape="1">
          <a:blip r:embed="rId3"/>
          <a:srcRect l="24761" t="41675" r="30867" b="18719"/>
          <a:stretch/>
        </p:blipFill>
        <p:spPr bwMode="auto">
          <a:xfrm>
            <a:off x="343401" y="1844824"/>
            <a:ext cx="8189039" cy="424847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91681" y="6346132"/>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spTree>
    <p:extLst>
      <p:ext uri="{BB962C8B-B14F-4D97-AF65-F5344CB8AC3E}">
        <p14:creationId xmlns:p14="http://schemas.microsoft.com/office/powerpoint/2010/main" val="318264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1F497D"/>
                </a:solidFill>
              </a:rPr>
              <a:t> </a:t>
            </a:r>
            <a:br>
              <a:rPr lang="en-US" sz="2400" dirty="0">
                <a:solidFill>
                  <a:srgbClr val="1F497D"/>
                </a:solidFill>
              </a:rPr>
            </a:br>
            <a:r>
              <a:rPr lang="en-US" sz="2400" dirty="0">
                <a:solidFill>
                  <a:srgbClr val="1F497D"/>
                </a:solidFill>
              </a:rPr>
              <a:t>Relative wage distribution in Russian Federation</a:t>
            </a:r>
            <a:br>
              <a:rPr lang="en-US" sz="2400" dirty="0">
                <a:solidFill>
                  <a:srgbClr val="1F497D"/>
                </a:solidFill>
              </a:rPr>
            </a:br>
            <a:endParaRPr lang="en-GB" dirty="0"/>
          </a:p>
        </p:txBody>
      </p:sp>
      <p:sp>
        <p:nvSpPr>
          <p:cNvPr id="5" name="TextBox 4"/>
          <p:cNvSpPr txBox="1"/>
          <p:nvPr/>
        </p:nvSpPr>
        <p:spPr>
          <a:xfrm>
            <a:off x="791681" y="6346132"/>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pic>
        <p:nvPicPr>
          <p:cNvPr id="7" name="Content Placeholder 6"/>
          <p:cNvPicPr>
            <a:picLocks noGrp="1"/>
          </p:cNvPicPr>
          <p:nvPr>
            <p:ph sz="quarter" idx="10"/>
          </p:nvPr>
        </p:nvPicPr>
        <p:blipFill rotWithShape="1">
          <a:blip r:embed="rId3"/>
          <a:srcRect l="13960" t="23134" r="40006" b="27407"/>
          <a:stretch/>
        </p:blipFill>
        <p:spPr bwMode="auto">
          <a:xfrm>
            <a:off x="1137678" y="1460500"/>
            <a:ext cx="6851182" cy="4600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963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Autofit/>
          </a:bodyPr>
          <a:lstStyle/>
          <a:p>
            <a:r>
              <a:rPr lang="fr-CH" sz="2600" b="1" dirty="0">
                <a:solidFill>
                  <a:srgbClr val="0070C0"/>
                </a:solidFill>
                <a:latin typeface="+mn-lt"/>
              </a:rPr>
              <a:t>Proportion of </a:t>
            </a:r>
            <a:r>
              <a:rPr lang="fr-CH" sz="2600" b="1" dirty="0" err="1">
                <a:solidFill>
                  <a:srgbClr val="0070C0"/>
                </a:solidFill>
                <a:latin typeface="+mn-lt"/>
              </a:rPr>
              <a:t>workers</a:t>
            </a:r>
            <a:r>
              <a:rPr lang="fr-CH" sz="2600" b="1" dirty="0">
                <a:solidFill>
                  <a:srgbClr val="0070C0"/>
                </a:solidFill>
                <a:latin typeface="+mn-lt"/>
              </a:rPr>
              <a:t> </a:t>
            </a:r>
            <a:r>
              <a:rPr lang="fr-CH" sz="2600" b="1" dirty="0" err="1">
                <a:solidFill>
                  <a:srgbClr val="0070C0"/>
                </a:solidFill>
                <a:latin typeface="+mn-lt"/>
              </a:rPr>
              <a:t>covered</a:t>
            </a:r>
            <a:r>
              <a:rPr lang="fr-CH" sz="2600" b="1" dirty="0">
                <a:solidFill>
                  <a:srgbClr val="0070C0"/>
                </a:solidFill>
                <a:latin typeface="+mn-lt"/>
              </a:rPr>
              <a:t> by collective </a:t>
            </a:r>
            <a:r>
              <a:rPr lang="fr-CH" sz="2600" b="1" dirty="0" err="1">
                <a:solidFill>
                  <a:srgbClr val="0070C0"/>
                </a:solidFill>
                <a:latin typeface="+mn-lt"/>
              </a:rPr>
              <a:t>bargaining</a:t>
            </a:r>
            <a:r>
              <a:rPr lang="fr-CH" sz="2600" b="1" dirty="0">
                <a:solidFill>
                  <a:srgbClr val="0070C0"/>
                </a:solidFill>
                <a:latin typeface="+mn-lt"/>
              </a:rPr>
              <a:t> … </a:t>
            </a:r>
            <a:endParaRPr lang="en-GB" sz="2600" b="1" dirty="0">
              <a:solidFill>
                <a:srgbClr val="0070C0"/>
              </a:solidFill>
              <a:latin typeface="+mn-lt"/>
            </a:endParaRPr>
          </a:p>
        </p:txBody>
      </p:sp>
      <p:sp>
        <p:nvSpPr>
          <p:cNvPr id="3078" name="Rectangle 12"/>
          <p:cNvSpPr>
            <a:spLocks noGrp="1" noChangeArrowheads="1"/>
          </p:cNvSpPr>
          <p:nvPr>
            <p:ph idx="1"/>
          </p:nvPr>
        </p:nvSpPr>
        <p:spPr>
          <a:xfrm>
            <a:off x="259307" y="1351128"/>
            <a:ext cx="8670381" cy="4863935"/>
          </a:xfrm>
        </p:spPr>
        <p:txBody>
          <a:bodyPr>
            <a:normAutofit/>
          </a:bodyPr>
          <a:lstStyle/>
          <a:p>
            <a:pPr marL="457200" indent="-457200">
              <a:buFont typeface="+mj-lt"/>
              <a:buAutoNum type="arabicPeriod"/>
            </a:pPr>
            <a:endParaRPr lang="en-US" dirty="0">
              <a:solidFill>
                <a:schemeClr val="tx2"/>
              </a:solidFill>
            </a:endParaRPr>
          </a:p>
          <a:p>
            <a:pPr marL="0" indent="0">
              <a:buNone/>
            </a:pPr>
            <a:endParaRPr lang="en-US" sz="2400" kern="1200" dirty="0">
              <a:solidFill>
                <a:schemeClr val="tx2"/>
              </a:solidFill>
            </a:endParaRPr>
          </a:p>
          <a:p>
            <a:pPr marL="0" indent="0" eaLnBrk="1" hangingPunct="1">
              <a:buNone/>
            </a:pPr>
            <a:endParaRPr lang="en-US" sz="2400" kern="1200" dirty="0"/>
          </a:p>
        </p:txBody>
      </p:sp>
      <p:sp>
        <p:nvSpPr>
          <p:cNvPr id="2" name="TextBox 1"/>
          <p:cNvSpPr txBox="1"/>
          <p:nvPr/>
        </p:nvSpPr>
        <p:spPr>
          <a:xfrm>
            <a:off x="1017902" y="6453336"/>
            <a:ext cx="3528392" cy="276999"/>
          </a:xfrm>
          <a:prstGeom prst="rect">
            <a:avLst/>
          </a:prstGeom>
          <a:noFill/>
        </p:spPr>
        <p:txBody>
          <a:bodyPr wrap="square" rtlCol="0">
            <a:spAutoFit/>
          </a:bodyPr>
          <a:lstStyle/>
          <a:p>
            <a:r>
              <a:rPr lang="fr-CH" sz="1200" dirty="0">
                <a:solidFill>
                  <a:srgbClr val="1F497D"/>
                </a:solidFill>
              </a:rPr>
              <a:t>Source: ILO, 2013</a:t>
            </a:r>
            <a:endParaRPr lang="en-GB" sz="1200" dirty="0">
              <a:solidFill>
                <a:srgbClr val="1F497D"/>
              </a:solidFill>
            </a:endParaRPr>
          </a:p>
        </p:txBody>
      </p:sp>
      <p:graphicFrame>
        <p:nvGraphicFramePr>
          <p:cNvPr id="7" name="Chart 6"/>
          <p:cNvGraphicFramePr>
            <a:graphicFrameLocks noGrp="1"/>
          </p:cNvGraphicFramePr>
          <p:nvPr>
            <p:extLst/>
          </p:nvPr>
        </p:nvGraphicFramePr>
        <p:xfrm>
          <a:off x="611560" y="1462535"/>
          <a:ext cx="7992888"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43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a:bodyPr>
          <a:lstStyle/>
          <a:p>
            <a:r>
              <a:rPr lang="fr-CH" sz="3200" b="1" dirty="0" err="1">
                <a:solidFill>
                  <a:srgbClr val="0070C0"/>
                </a:solidFill>
                <a:latin typeface="+mn-lt"/>
              </a:rPr>
              <a:t>Bargaining</a:t>
            </a:r>
            <a:r>
              <a:rPr lang="fr-CH" sz="3200" b="1" dirty="0">
                <a:solidFill>
                  <a:srgbClr val="0070C0"/>
                </a:solidFill>
                <a:latin typeface="+mn-lt"/>
              </a:rPr>
              <a:t> </a:t>
            </a:r>
            <a:r>
              <a:rPr lang="fr-CH" sz="3200" b="1" dirty="0" err="1">
                <a:solidFill>
                  <a:srgbClr val="0070C0"/>
                </a:solidFill>
                <a:latin typeface="+mn-lt"/>
              </a:rPr>
              <a:t>coverage</a:t>
            </a:r>
            <a:r>
              <a:rPr lang="fr-CH" sz="3200" b="1" dirty="0">
                <a:solidFill>
                  <a:srgbClr val="0070C0"/>
                </a:solidFill>
                <a:latin typeface="+mn-lt"/>
              </a:rPr>
              <a:t> and union </a:t>
            </a:r>
            <a:r>
              <a:rPr lang="fr-CH" sz="3200" b="1" dirty="0" err="1">
                <a:solidFill>
                  <a:srgbClr val="0070C0"/>
                </a:solidFill>
                <a:latin typeface="+mn-lt"/>
              </a:rPr>
              <a:t>density</a:t>
            </a:r>
            <a:r>
              <a:rPr lang="fr-CH" sz="3200" b="1" dirty="0">
                <a:solidFill>
                  <a:srgbClr val="0070C0"/>
                </a:solidFill>
                <a:latin typeface="+mn-lt"/>
              </a:rPr>
              <a:t> rates</a:t>
            </a:r>
            <a:endParaRPr lang="en-GB" sz="3200" b="1" dirty="0">
              <a:solidFill>
                <a:srgbClr val="0070C0"/>
              </a:solidFill>
              <a:latin typeface="+mn-lt"/>
            </a:endParaRPr>
          </a:p>
        </p:txBody>
      </p:sp>
      <p:sp>
        <p:nvSpPr>
          <p:cNvPr id="3078" name="Rectangle 12"/>
          <p:cNvSpPr>
            <a:spLocks noGrp="1" noChangeArrowheads="1"/>
          </p:cNvSpPr>
          <p:nvPr>
            <p:ph idx="1"/>
          </p:nvPr>
        </p:nvSpPr>
        <p:spPr>
          <a:xfrm>
            <a:off x="259307" y="1351128"/>
            <a:ext cx="8670381" cy="4863935"/>
          </a:xfrm>
        </p:spPr>
        <p:txBody>
          <a:bodyPr>
            <a:normAutofit/>
          </a:bodyPr>
          <a:lstStyle/>
          <a:p>
            <a:pPr marL="457200" indent="-457200">
              <a:buFont typeface="+mj-lt"/>
              <a:buAutoNum type="arabicPeriod"/>
            </a:pPr>
            <a:endParaRPr lang="en-US" dirty="0">
              <a:solidFill>
                <a:schemeClr val="tx2"/>
              </a:solidFill>
            </a:endParaRPr>
          </a:p>
          <a:p>
            <a:pPr marL="0" indent="0">
              <a:buNone/>
            </a:pPr>
            <a:endParaRPr lang="en-US" sz="2400" kern="1200" dirty="0">
              <a:solidFill>
                <a:schemeClr val="tx2"/>
              </a:solidFill>
            </a:endParaRPr>
          </a:p>
          <a:p>
            <a:pPr marL="0" indent="0" eaLnBrk="1" hangingPunct="1">
              <a:buNone/>
            </a:pPr>
            <a:endParaRPr lang="en-US" sz="2400" kern="1200" dirty="0"/>
          </a:p>
        </p:txBody>
      </p:sp>
      <p:sp>
        <p:nvSpPr>
          <p:cNvPr id="6" name="TextBox 5"/>
          <p:cNvSpPr txBox="1"/>
          <p:nvPr/>
        </p:nvSpPr>
        <p:spPr>
          <a:xfrm>
            <a:off x="395536" y="6550224"/>
            <a:ext cx="3528392" cy="276999"/>
          </a:xfrm>
          <a:prstGeom prst="rect">
            <a:avLst/>
          </a:prstGeom>
          <a:noFill/>
        </p:spPr>
        <p:txBody>
          <a:bodyPr wrap="square" rtlCol="0">
            <a:spAutoFit/>
          </a:bodyPr>
          <a:lstStyle/>
          <a:p>
            <a:r>
              <a:rPr lang="fr-CH" sz="1200" dirty="0">
                <a:solidFill>
                  <a:srgbClr val="1F497D"/>
                </a:solidFill>
              </a:rPr>
              <a:t>Source: ILO, 2013</a:t>
            </a:r>
            <a:endParaRPr lang="en-GB" sz="1200" dirty="0">
              <a:solidFill>
                <a:srgbClr val="1F497D"/>
              </a:solidFill>
            </a:endParaRPr>
          </a:p>
        </p:txBody>
      </p:sp>
      <p:graphicFrame>
        <p:nvGraphicFramePr>
          <p:cNvPr id="7" name="Chart 6"/>
          <p:cNvGraphicFramePr>
            <a:graphicFrameLocks noGrp="1"/>
          </p:cNvGraphicFramePr>
          <p:nvPr>
            <p:extLst/>
          </p:nvPr>
        </p:nvGraphicFramePr>
        <p:xfrm>
          <a:off x="107504" y="1298171"/>
          <a:ext cx="8589065" cy="5281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505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476672"/>
            <a:ext cx="8640960" cy="1008112"/>
          </a:xfrm>
        </p:spPr>
        <p:txBody>
          <a:bodyPr>
            <a:normAutofit fontScale="90000"/>
          </a:bodyPr>
          <a:lstStyle/>
          <a:p>
            <a:r>
              <a:rPr lang="en-GB" sz="3200" b="1" dirty="0">
                <a:solidFill>
                  <a:srgbClr val="0070C0"/>
                </a:solidFill>
                <a:latin typeface="+mn-lt"/>
              </a:rPr>
              <a:t>International Labour Standards …</a:t>
            </a:r>
            <a:br>
              <a:rPr lang="en-GB" sz="3200" b="1" dirty="0">
                <a:solidFill>
                  <a:srgbClr val="0070C0"/>
                </a:solidFill>
                <a:latin typeface="+mn-lt"/>
              </a:rPr>
            </a:br>
            <a:r>
              <a:rPr lang="en-GB" sz="3200" b="1" dirty="0">
                <a:solidFill>
                  <a:srgbClr val="0070C0"/>
                </a:solidFill>
                <a:latin typeface="+mn-lt"/>
              </a:rPr>
              <a:t>					</a:t>
            </a:r>
            <a:r>
              <a:rPr lang="en-GB" sz="2700" b="1" dirty="0">
                <a:solidFill>
                  <a:srgbClr val="0070C0"/>
                </a:solidFill>
                <a:latin typeface="+mn-lt"/>
              </a:rPr>
              <a:t>… on Minimum Wages</a:t>
            </a:r>
            <a:endParaRPr lang="en-GB" sz="3200" b="1" dirty="0">
              <a:solidFill>
                <a:srgbClr val="0070C0"/>
              </a:solidFill>
              <a:latin typeface="+mn-lt"/>
            </a:endParaRPr>
          </a:p>
        </p:txBody>
      </p:sp>
      <p:sp>
        <p:nvSpPr>
          <p:cNvPr id="3078" name="Rectangle 12"/>
          <p:cNvSpPr>
            <a:spLocks noGrp="1" noChangeArrowheads="1"/>
          </p:cNvSpPr>
          <p:nvPr>
            <p:ph idx="1"/>
          </p:nvPr>
        </p:nvSpPr>
        <p:spPr>
          <a:xfrm>
            <a:off x="281246" y="1700808"/>
            <a:ext cx="8670381" cy="4968552"/>
          </a:xfrm>
        </p:spPr>
        <p:txBody>
          <a:bodyPr>
            <a:normAutofit fontScale="55000" lnSpcReduction="20000"/>
          </a:bodyPr>
          <a:lstStyle/>
          <a:p>
            <a:r>
              <a:rPr lang="en-US" altLang="en-US" sz="4900" dirty="0">
                <a:solidFill>
                  <a:schemeClr val="tx2"/>
                </a:solidFill>
              </a:rPr>
              <a:t>The Minimum Wage Fixing Machinery Convention, 1928 (No. 26) and Recommendation, 1928 (No. 30)</a:t>
            </a:r>
          </a:p>
          <a:p>
            <a:endParaRPr lang="en-US" altLang="en-US" sz="4900" dirty="0">
              <a:solidFill>
                <a:schemeClr val="tx2"/>
              </a:solidFill>
            </a:endParaRPr>
          </a:p>
          <a:p>
            <a:r>
              <a:rPr lang="en-US" altLang="en-US" sz="4900" dirty="0">
                <a:solidFill>
                  <a:schemeClr val="tx2"/>
                </a:solidFill>
              </a:rPr>
              <a:t>Standards for particular categories of workers and sectors</a:t>
            </a:r>
          </a:p>
          <a:p>
            <a:endParaRPr lang="en-US" sz="4900" dirty="0">
              <a:solidFill>
                <a:schemeClr val="tx2"/>
              </a:solidFill>
            </a:endParaRPr>
          </a:p>
          <a:p>
            <a:r>
              <a:rPr lang="en-US" sz="4900" dirty="0">
                <a:solidFill>
                  <a:schemeClr val="tx2"/>
                </a:solidFill>
              </a:rPr>
              <a:t>The Minimum Wage Fixing Convention, 1970 (No. 131) and Recommendation, 1970 (No. 135) </a:t>
            </a:r>
          </a:p>
          <a:p>
            <a:pPr lvl="2"/>
            <a:endParaRPr lang="en-US" sz="3400" dirty="0">
              <a:solidFill>
                <a:schemeClr val="tx2"/>
              </a:solidFill>
            </a:endParaRPr>
          </a:p>
          <a:p>
            <a:pPr lvl="3"/>
            <a:r>
              <a:rPr lang="en-US" sz="3200" dirty="0">
                <a:solidFill>
                  <a:schemeClr val="tx2"/>
                </a:solidFill>
              </a:rPr>
              <a:t>broad scope of application</a:t>
            </a:r>
          </a:p>
          <a:p>
            <a:pPr lvl="3"/>
            <a:r>
              <a:rPr lang="en-US" sz="3200" dirty="0">
                <a:solidFill>
                  <a:schemeClr val="tx2"/>
                </a:solidFill>
              </a:rPr>
              <a:t>adjust from time to time</a:t>
            </a:r>
          </a:p>
          <a:p>
            <a:pPr lvl="3"/>
            <a:r>
              <a:rPr lang="en-US" sz="3200" dirty="0">
                <a:solidFill>
                  <a:schemeClr val="tx2"/>
                </a:solidFill>
              </a:rPr>
              <a:t>full consultation with social partners and independent experts</a:t>
            </a:r>
          </a:p>
          <a:p>
            <a:pPr lvl="3"/>
            <a:r>
              <a:rPr lang="en-US" sz="3200" dirty="0">
                <a:solidFill>
                  <a:schemeClr val="tx2"/>
                </a:solidFill>
              </a:rPr>
              <a:t>take into account the needs of workers and their families, as well as economic factors;</a:t>
            </a:r>
          </a:p>
          <a:p>
            <a:pPr lvl="3"/>
            <a:r>
              <a:rPr lang="en-US" sz="3200" dirty="0">
                <a:solidFill>
                  <a:schemeClr val="tx2"/>
                </a:solidFill>
              </a:rPr>
              <a:t>ensure effective application</a:t>
            </a:r>
            <a:endParaRPr lang="en-US" sz="3200" kern="1200" dirty="0">
              <a:solidFill>
                <a:schemeClr val="tx2"/>
              </a:solidFill>
            </a:endParaRPr>
          </a:p>
          <a:p>
            <a:pPr marL="822960" lvl="3" indent="0">
              <a:buNone/>
            </a:pPr>
            <a:endParaRPr lang="en-US" sz="2500" dirty="0">
              <a:solidFill>
                <a:schemeClr val="tx2"/>
              </a:solidFill>
            </a:endParaRPr>
          </a:p>
          <a:p>
            <a:pPr marL="0" indent="0">
              <a:buNone/>
            </a:pPr>
            <a:endParaRPr lang="en-US" sz="4900" dirty="0">
              <a:solidFill>
                <a:schemeClr val="tx2"/>
              </a:solidFill>
            </a:endParaRPr>
          </a:p>
        </p:txBody>
      </p:sp>
    </p:spTree>
    <p:extLst>
      <p:ext uri="{BB962C8B-B14F-4D97-AF65-F5344CB8AC3E}">
        <p14:creationId xmlns:p14="http://schemas.microsoft.com/office/powerpoint/2010/main" val="6093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476672"/>
            <a:ext cx="8640960" cy="1008112"/>
          </a:xfrm>
        </p:spPr>
        <p:txBody>
          <a:bodyPr>
            <a:normAutofit fontScale="90000"/>
          </a:bodyPr>
          <a:lstStyle/>
          <a:p>
            <a:r>
              <a:rPr lang="en-GB" sz="3200" b="1" dirty="0">
                <a:solidFill>
                  <a:srgbClr val="0070C0"/>
                </a:solidFill>
                <a:latin typeface="+mn-lt"/>
              </a:rPr>
              <a:t>International Labour Standards …</a:t>
            </a:r>
            <a:br>
              <a:rPr lang="en-GB" sz="3200" b="1" dirty="0">
                <a:solidFill>
                  <a:srgbClr val="0070C0"/>
                </a:solidFill>
                <a:latin typeface="+mn-lt"/>
              </a:rPr>
            </a:br>
            <a:r>
              <a:rPr lang="en-GB" sz="3200" b="1" dirty="0">
                <a:solidFill>
                  <a:srgbClr val="0070C0"/>
                </a:solidFill>
                <a:latin typeface="+mn-lt"/>
              </a:rPr>
              <a:t>					</a:t>
            </a:r>
            <a:r>
              <a:rPr lang="en-GB" sz="2700" b="1" dirty="0">
                <a:solidFill>
                  <a:srgbClr val="0070C0"/>
                </a:solidFill>
                <a:latin typeface="+mn-lt"/>
              </a:rPr>
              <a:t>… on Equal Pay</a:t>
            </a:r>
            <a:endParaRPr lang="en-GB" sz="3200" b="1" dirty="0">
              <a:solidFill>
                <a:srgbClr val="0070C0"/>
              </a:solidFill>
              <a:latin typeface="+mn-lt"/>
            </a:endParaRPr>
          </a:p>
        </p:txBody>
      </p:sp>
      <p:sp>
        <p:nvSpPr>
          <p:cNvPr id="3078" name="Rectangle 12"/>
          <p:cNvSpPr>
            <a:spLocks noGrp="1" noChangeArrowheads="1"/>
          </p:cNvSpPr>
          <p:nvPr>
            <p:ph idx="1"/>
          </p:nvPr>
        </p:nvSpPr>
        <p:spPr>
          <a:xfrm>
            <a:off x="281246" y="1700808"/>
            <a:ext cx="8670381" cy="4968552"/>
          </a:xfrm>
        </p:spPr>
        <p:txBody>
          <a:bodyPr>
            <a:normAutofit/>
          </a:bodyPr>
          <a:lstStyle/>
          <a:p>
            <a:pPr>
              <a:buClr>
                <a:srgbClr val="4F81BD"/>
              </a:buClr>
            </a:pPr>
            <a:r>
              <a:rPr lang="en-US" sz="2800" dirty="0">
                <a:solidFill>
                  <a:srgbClr val="1F497D"/>
                </a:solidFill>
              </a:rPr>
              <a:t>Equal Remuneration Convention (C100) and Recommendation (R90)</a:t>
            </a:r>
          </a:p>
          <a:p>
            <a:pPr lvl="1">
              <a:buClr>
                <a:srgbClr val="4F81BD"/>
              </a:buClr>
              <a:buFontTx/>
              <a:buChar char="-"/>
            </a:pPr>
            <a:endParaRPr lang="en-US" sz="2700" dirty="0">
              <a:solidFill>
                <a:srgbClr val="1F497D"/>
              </a:solidFill>
            </a:endParaRPr>
          </a:p>
          <a:p>
            <a:pPr lvl="1">
              <a:buClr>
                <a:srgbClr val="4F81BD"/>
              </a:buClr>
              <a:buFontTx/>
              <a:buChar char="-"/>
            </a:pPr>
            <a:r>
              <a:rPr lang="en-US" dirty="0">
                <a:solidFill>
                  <a:srgbClr val="1F497D"/>
                </a:solidFill>
              </a:rPr>
              <a:t>Addresses the issue of equal pay for work of equal value, including the role of wage setting mechanisms and unions</a:t>
            </a:r>
          </a:p>
          <a:p>
            <a:pPr lvl="1">
              <a:buClr>
                <a:srgbClr val="4F81BD"/>
              </a:buClr>
              <a:buFontTx/>
              <a:buChar char="-"/>
            </a:pPr>
            <a:r>
              <a:rPr lang="en-US" dirty="0">
                <a:solidFill>
                  <a:srgbClr val="1F497D"/>
                </a:solidFill>
              </a:rPr>
              <a:t>Fundamental convention</a:t>
            </a:r>
          </a:p>
          <a:p>
            <a:pPr lvl="1">
              <a:buClr>
                <a:srgbClr val="4F81BD"/>
              </a:buClr>
              <a:buFontTx/>
              <a:buChar char="-"/>
            </a:pPr>
            <a:r>
              <a:rPr lang="en-US" dirty="0">
                <a:solidFill>
                  <a:srgbClr val="1F497D"/>
                </a:solidFill>
              </a:rPr>
              <a:t>Highlight consultation of the social partners in the establishment of gender-neutral job evaluations and classifications</a:t>
            </a:r>
          </a:p>
          <a:p>
            <a:pPr marL="822960" lvl="3" indent="0">
              <a:buNone/>
            </a:pPr>
            <a:endParaRPr lang="en-US" sz="2500" dirty="0">
              <a:solidFill>
                <a:schemeClr val="tx2"/>
              </a:solidFill>
            </a:endParaRPr>
          </a:p>
          <a:p>
            <a:pPr marL="0" indent="0">
              <a:buNone/>
            </a:pPr>
            <a:endParaRPr lang="en-US" sz="4900" dirty="0">
              <a:solidFill>
                <a:schemeClr val="tx2"/>
              </a:solidFill>
            </a:endParaRPr>
          </a:p>
        </p:txBody>
      </p:sp>
    </p:spTree>
    <p:extLst>
      <p:ext uri="{BB962C8B-B14F-4D97-AF65-F5344CB8AC3E}">
        <p14:creationId xmlns:p14="http://schemas.microsoft.com/office/powerpoint/2010/main" val="406623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404664"/>
            <a:ext cx="8640960" cy="864096"/>
          </a:xfrm>
        </p:spPr>
        <p:txBody>
          <a:bodyPr>
            <a:noAutofit/>
          </a:bodyPr>
          <a:lstStyle/>
          <a:p>
            <a:r>
              <a:rPr lang="en-US" sz="3200" b="1" dirty="0">
                <a:solidFill>
                  <a:srgbClr val="0070C0"/>
                </a:solidFill>
                <a:latin typeface="+mn-lt"/>
              </a:rPr>
              <a:t>WHY should we have this discussion ?</a:t>
            </a:r>
            <a:endParaRPr lang="en-GB" sz="3200" b="1" dirty="0">
              <a:solidFill>
                <a:srgbClr val="0070C0"/>
              </a:solidFill>
              <a:latin typeface="+mn-lt"/>
            </a:endParaRPr>
          </a:p>
        </p:txBody>
      </p:sp>
      <p:sp>
        <p:nvSpPr>
          <p:cNvPr id="3078" name="Rectangle 12"/>
          <p:cNvSpPr>
            <a:spLocks noGrp="1" noChangeArrowheads="1"/>
          </p:cNvSpPr>
          <p:nvPr>
            <p:ph idx="1"/>
          </p:nvPr>
        </p:nvSpPr>
        <p:spPr>
          <a:xfrm>
            <a:off x="251520" y="1268760"/>
            <a:ext cx="8670381" cy="5318232"/>
          </a:xfrm>
        </p:spPr>
        <p:txBody>
          <a:bodyPr>
            <a:normAutofit/>
          </a:bodyPr>
          <a:lstStyle/>
          <a:p>
            <a:pPr marL="0" indent="0" eaLnBrk="1" hangingPunct="1">
              <a:buNone/>
            </a:pPr>
            <a:endParaRPr lang="en-US" sz="1800" dirty="0">
              <a:solidFill>
                <a:schemeClr val="tx2"/>
              </a:solidFill>
            </a:endParaRPr>
          </a:p>
          <a:p>
            <a:pPr marL="0" indent="0" eaLnBrk="1" hangingPunct="1">
              <a:buNone/>
            </a:pPr>
            <a:r>
              <a:rPr lang="en-US" sz="2000" dirty="0">
                <a:solidFill>
                  <a:schemeClr val="tx2"/>
                </a:solidFill>
              </a:rPr>
              <a:t>… at the heart of our lives</a:t>
            </a:r>
          </a:p>
          <a:p>
            <a:pPr marL="0" indent="0" eaLnBrk="1" hangingPunct="1">
              <a:buNone/>
            </a:pPr>
            <a:r>
              <a:rPr lang="en-US" sz="2000" dirty="0">
                <a:solidFill>
                  <a:schemeClr val="tx2"/>
                </a:solidFill>
              </a:rPr>
              <a:t>	… political, economic, identity</a:t>
            </a:r>
          </a:p>
          <a:p>
            <a:pPr marL="0" indent="0" eaLnBrk="1" hangingPunct="1">
              <a:buNone/>
            </a:pPr>
            <a:endParaRPr lang="en-US" sz="2000" dirty="0">
              <a:solidFill>
                <a:schemeClr val="tx2"/>
              </a:solidFill>
            </a:endParaRPr>
          </a:p>
          <a:p>
            <a:pPr marL="0" indent="0" eaLnBrk="1" hangingPunct="1">
              <a:buNone/>
            </a:pPr>
            <a:endParaRPr lang="en-US" sz="2000" dirty="0">
              <a:solidFill>
                <a:schemeClr val="tx2"/>
              </a:solidFill>
            </a:endParaRPr>
          </a:p>
          <a:p>
            <a:pPr marL="0" indent="0">
              <a:buNone/>
            </a:pPr>
            <a:r>
              <a:rPr lang="en-US" sz="2000" dirty="0">
                <a:solidFill>
                  <a:schemeClr val="tx2"/>
                </a:solidFill>
              </a:rPr>
              <a:t>… key role for unions</a:t>
            </a: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 the very reason of the ILO …</a:t>
            </a:r>
          </a:p>
          <a:p>
            <a:pPr marL="0" indent="0">
              <a:buNone/>
            </a:pPr>
            <a:r>
              <a:rPr lang="en-US" sz="2000" dirty="0">
                <a:solidFill>
                  <a:schemeClr val="tx2"/>
                </a:solidFill>
              </a:rPr>
              <a:t>	… level playing field</a:t>
            </a:r>
          </a:p>
          <a:p>
            <a:pPr marL="0" indent="0">
              <a:buNone/>
            </a:pPr>
            <a:r>
              <a:rPr lang="en-US" sz="2000" dirty="0">
                <a:solidFill>
                  <a:schemeClr val="tx2"/>
                </a:solidFill>
              </a:rPr>
              <a:t>	… </a:t>
            </a:r>
            <a:r>
              <a:rPr lang="en-US" sz="2000" i="1" dirty="0">
                <a:solidFill>
                  <a:schemeClr val="tx2"/>
                </a:solidFill>
              </a:rPr>
              <a:t>“provision of an adequate living wage”</a:t>
            </a:r>
            <a:r>
              <a:rPr lang="en-US" sz="2000" dirty="0">
                <a:solidFill>
                  <a:schemeClr val="tx2"/>
                </a:solidFill>
              </a:rPr>
              <a:t> as well as </a:t>
            </a:r>
            <a:r>
              <a:rPr lang="en-US" sz="2000" i="1" dirty="0">
                <a:solidFill>
                  <a:schemeClr val="tx2"/>
                </a:solidFill>
              </a:rPr>
              <a:t>“the 		recognition of the principle of equal remuneration for work of 	equal value”</a:t>
            </a:r>
          </a:p>
          <a:p>
            <a:pPr marL="0" indent="0">
              <a:buNone/>
            </a:pPr>
            <a:endParaRPr lang="en-US" sz="20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a:p>
            <a:endParaRPr lang="en-US" sz="2400" kern="1200" dirty="0"/>
          </a:p>
          <a:p>
            <a:endParaRPr lang="en-US" sz="2400" kern="1200" dirty="0"/>
          </a:p>
          <a:p>
            <a:pPr marL="0" indent="0" eaLnBrk="1" hangingPunct="1">
              <a:buNone/>
            </a:pPr>
            <a:endParaRPr lang="en-US" sz="2400" kern="1200" dirty="0"/>
          </a:p>
        </p:txBody>
      </p:sp>
    </p:spTree>
    <p:extLst>
      <p:ext uri="{BB962C8B-B14F-4D97-AF65-F5344CB8AC3E}">
        <p14:creationId xmlns:p14="http://schemas.microsoft.com/office/powerpoint/2010/main" val="59192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fontScale="90000"/>
          </a:bodyPr>
          <a:lstStyle/>
          <a:p>
            <a:r>
              <a:rPr lang="en-GB" sz="3100" b="1" dirty="0">
                <a:solidFill>
                  <a:srgbClr val="0070C0"/>
                </a:solidFill>
                <a:latin typeface="+mn-lt"/>
              </a:rPr>
              <a:t>International Labour Standards …</a:t>
            </a:r>
            <a:br>
              <a:rPr lang="en-GB" sz="3100" b="1" dirty="0">
                <a:solidFill>
                  <a:srgbClr val="0070C0"/>
                </a:solidFill>
                <a:latin typeface="+mn-lt"/>
              </a:rPr>
            </a:br>
            <a:r>
              <a:rPr lang="en-GB" sz="2800" b="1" dirty="0">
                <a:solidFill>
                  <a:srgbClr val="0070C0"/>
                </a:solidFill>
                <a:latin typeface="+mn-lt"/>
              </a:rPr>
              <a:t>					</a:t>
            </a:r>
            <a:r>
              <a:rPr lang="en-GB" sz="2700" b="1" dirty="0">
                <a:solidFill>
                  <a:srgbClr val="0070C0"/>
                </a:solidFill>
                <a:latin typeface="+mn-lt"/>
              </a:rPr>
              <a:t>… on Collective Bargaining</a:t>
            </a:r>
          </a:p>
        </p:txBody>
      </p:sp>
      <p:sp>
        <p:nvSpPr>
          <p:cNvPr id="3078" name="Rectangle 12"/>
          <p:cNvSpPr>
            <a:spLocks noGrp="1" noChangeArrowheads="1"/>
          </p:cNvSpPr>
          <p:nvPr>
            <p:ph idx="1"/>
          </p:nvPr>
        </p:nvSpPr>
        <p:spPr>
          <a:xfrm>
            <a:off x="259307" y="1988840"/>
            <a:ext cx="8670381" cy="4608512"/>
          </a:xfrm>
        </p:spPr>
        <p:txBody>
          <a:bodyPr>
            <a:normAutofit/>
          </a:bodyPr>
          <a:lstStyle/>
          <a:p>
            <a:r>
              <a:rPr lang="en-US" dirty="0">
                <a:solidFill>
                  <a:schemeClr val="tx2"/>
                </a:solidFill>
              </a:rPr>
              <a:t>Freedom of Association and Protection of the Right to </a:t>
            </a:r>
            <a:r>
              <a:rPr lang="en-US" dirty="0" err="1">
                <a:solidFill>
                  <a:schemeClr val="tx2"/>
                </a:solidFill>
              </a:rPr>
              <a:t>Organise</a:t>
            </a:r>
            <a:r>
              <a:rPr lang="en-US" dirty="0">
                <a:solidFill>
                  <a:schemeClr val="tx2"/>
                </a:solidFill>
              </a:rPr>
              <a:t> Convention, 1948 (No. 87) and the Right to </a:t>
            </a:r>
            <a:r>
              <a:rPr lang="en-US" dirty="0" err="1">
                <a:solidFill>
                  <a:schemeClr val="tx2"/>
                </a:solidFill>
              </a:rPr>
              <a:t>Organise</a:t>
            </a:r>
            <a:r>
              <a:rPr lang="en-US" dirty="0">
                <a:solidFill>
                  <a:schemeClr val="tx2"/>
                </a:solidFill>
              </a:rPr>
              <a:t> and Collective Bargaining Convention, 1949 (No. 98)</a:t>
            </a:r>
          </a:p>
          <a:p>
            <a:pPr marL="548640" lvl="2" indent="0">
              <a:buNone/>
            </a:pPr>
            <a:endParaRPr lang="en-US" dirty="0">
              <a:solidFill>
                <a:schemeClr val="tx2"/>
              </a:solidFill>
            </a:endParaRPr>
          </a:p>
          <a:p>
            <a:pPr marL="548640" lvl="2" indent="0">
              <a:buNone/>
            </a:pPr>
            <a:r>
              <a:rPr lang="en-US" dirty="0">
                <a:solidFill>
                  <a:schemeClr val="tx2"/>
                </a:solidFill>
              </a:rPr>
              <a:t>	… Fundamental, Enabling and Human Rights</a:t>
            </a:r>
          </a:p>
          <a:p>
            <a:pPr lvl="2"/>
            <a:endParaRPr lang="en-US" dirty="0">
              <a:solidFill>
                <a:schemeClr val="tx2"/>
              </a:solidFill>
            </a:endParaRPr>
          </a:p>
          <a:p>
            <a:r>
              <a:rPr lang="en-US" dirty="0">
                <a:solidFill>
                  <a:schemeClr val="tx2"/>
                </a:solidFill>
              </a:rPr>
              <a:t>Collective Bargaining Convention, 1981 (No. 154) and Recommendation, 1981 (No. 163)</a:t>
            </a:r>
          </a:p>
          <a:p>
            <a:pPr marL="548640" lvl="2" indent="0">
              <a:buNone/>
            </a:pPr>
            <a:endParaRPr lang="en-US" sz="1900" dirty="0">
              <a:solidFill>
                <a:schemeClr val="tx2"/>
              </a:solidFill>
            </a:endParaRPr>
          </a:p>
          <a:p>
            <a:pPr marL="548640" lvl="2" indent="0">
              <a:buNone/>
            </a:pPr>
            <a:r>
              <a:rPr lang="en-US" sz="1900" dirty="0">
                <a:solidFill>
                  <a:schemeClr val="tx2"/>
                </a:solidFill>
              </a:rPr>
              <a:t>	… Whom, What, How</a:t>
            </a:r>
          </a:p>
          <a:p>
            <a:pPr marL="0" indent="0">
              <a:buNone/>
            </a:pPr>
            <a:endParaRPr lang="en-US" dirty="0">
              <a:solidFill>
                <a:schemeClr val="tx2"/>
              </a:solidFill>
            </a:endParaRPr>
          </a:p>
        </p:txBody>
      </p:sp>
    </p:spTree>
    <p:extLst>
      <p:ext uri="{BB962C8B-B14F-4D97-AF65-F5344CB8AC3E}">
        <p14:creationId xmlns:p14="http://schemas.microsoft.com/office/powerpoint/2010/main" val="84180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fontScale="90000"/>
          </a:bodyPr>
          <a:lstStyle/>
          <a:p>
            <a:r>
              <a:rPr lang="en-GB" sz="3100" b="1" dirty="0">
                <a:solidFill>
                  <a:srgbClr val="0070C0"/>
                </a:solidFill>
                <a:latin typeface="+mn-lt"/>
              </a:rPr>
              <a:t>International Labour Standards …</a:t>
            </a:r>
            <a:br>
              <a:rPr lang="en-GB" sz="3100" b="1" dirty="0">
                <a:solidFill>
                  <a:srgbClr val="0070C0"/>
                </a:solidFill>
                <a:latin typeface="+mn-lt"/>
              </a:rPr>
            </a:br>
            <a:r>
              <a:rPr lang="en-GB" sz="3100" b="1" dirty="0">
                <a:solidFill>
                  <a:srgbClr val="0070C0"/>
                </a:solidFill>
                <a:latin typeface="+mn-lt"/>
              </a:rPr>
              <a:t>	</a:t>
            </a:r>
            <a:r>
              <a:rPr lang="en-GB" sz="2800" b="1" dirty="0">
                <a:solidFill>
                  <a:srgbClr val="0070C0"/>
                </a:solidFill>
                <a:latin typeface="+mn-lt"/>
              </a:rPr>
              <a:t>					</a:t>
            </a:r>
            <a:r>
              <a:rPr lang="en-GB" sz="2700" b="1" dirty="0">
                <a:solidFill>
                  <a:srgbClr val="0070C0"/>
                </a:solidFill>
                <a:latin typeface="+mn-lt"/>
              </a:rPr>
              <a:t>… Ratification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8367434"/>
              </p:ext>
            </p:extLst>
          </p:nvPr>
        </p:nvGraphicFramePr>
        <p:xfrm>
          <a:off x="611560" y="1700808"/>
          <a:ext cx="7992887" cy="4464498"/>
        </p:xfrm>
        <a:graphic>
          <a:graphicData uri="http://schemas.openxmlformats.org/drawingml/2006/table">
            <a:tbl>
              <a:tblPr firstRow="1" firstCol="1" bandRow="1">
                <a:tableStyleId>{5C22544A-7EE6-4342-B048-85BDC9FD1C3A}</a:tableStyleId>
              </a:tblPr>
              <a:tblGrid>
                <a:gridCol w="1755315">
                  <a:extLst>
                    <a:ext uri="{9D8B030D-6E8A-4147-A177-3AD203B41FA5}">
                      <a16:colId xmlns:a16="http://schemas.microsoft.com/office/drawing/2014/main" val="20000"/>
                    </a:ext>
                  </a:extLst>
                </a:gridCol>
                <a:gridCol w="1039004">
                  <a:extLst>
                    <a:ext uri="{9D8B030D-6E8A-4147-A177-3AD203B41FA5}">
                      <a16:colId xmlns:a16="http://schemas.microsoft.com/office/drawing/2014/main" val="20001"/>
                    </a:ext>
                  </a:extLst>
                </a:gridCol>
                <a:gridCol w="1039891">
                  <a:extLst>
                    <a:ext uri="{9D8B030D-6E8A-4147-A177-3AD203B41FA5}">
                      <a16:colId xmlns:a16="http://schemas.microsoft.com/office/drawing/2014/main" val="20002"/>
                    </a:ext>
                  </a:extLst>
                </a:gridCol>
                <a:gridCol w="1039891">
                  <a:extLst>
                    <a:ext uri="{9D8B030D-6E8A-4147-A177-3AD203B41FA5}">
                      <a16:colId xmlns:a16="http://schemas.microsoft.com/office/drawing/2014/main" val="20003"/>
                    </a:ext>
                  </a:extLst>
                </a:gridCol>
                <a:gridCol w="1039004">
                  <a:extLst>
                    <a:ext uri="{9D8B030D-6E8A-4147-A177-3AD203B41FA5}">
                      <a16:colId xmlns:a16="http://schemas.microsoft.com/office/drawing/2014/main" val="20004"/>
                    </a:ext>
                  </a:extLst>
                </a:gridCol>
                <a:gridCol w="1039891">
                  <a:extLst>
                    <a:ext uri="{9D8B030D-6E8A-4147-A177-3AD203B41FA5}">
                      <a16:colId xmlns:a16="http://schemas.microsoft.com/office/drawing/2014/main" val="20005"/>
                    </a:ext>
                  </a:extLst>
                </a:gridCol>
                <a:gridCol w="1039891">
                  <a:extLst>
                    <a:ext uri="{9D8B030D-6E8A-4147-A177-3AD203B41FA5}">
                      <a16:colId xmlns:a16="http://schemas.microsoft.com/office/drawing/2014/main" val="20006"/>
                    </a:ext>
                  </a:extLst>
                </a:gridCol>
              </a:tblGrid>
              <a:tr h="369667">
                <a:tc>
                  <a:txBody>
                    <a:bodyPr/>
                    <a:lstStyle/>
                    <a:p>
                      <a:pPr>
                        <a:lnSpc>
                          <a:spcPct val="150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C26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C131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C154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C87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a:effectLst/>
                        </a:rPr>
                        <a:t>C98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100" dirty="0">
                          <a:effectLst/>
                        </a:rPr>
                        <a:t>C100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9667">
                <a:tc>
                  <a:txBody>
                    <a:bodyPr/>
                    <a:lstStyle/>
                    <a:p>
                      <a:pPr>
                        <a:lnSpc>
                          <a:spcPct val="150000"/>
                        </a:lnSpc>
                        <a:spcAft>
                          <a:spcPts val="0"/>
                        </a:spcAft>
                      </a:pPr>
                      <a:r>
                        <a:rPr lang="en-GB" sz="1100">
                          <a:effectLst/>
                        </a:rPr>
                        <a:t>Armenia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9667">
                <a:tc>
                  <a:txBody>
                    <a:bodyPr/>
                    <a:lstStyle/>
                    <a:p>
                      <a:pPr>
                        <a:lnSpc>
                          <a:spcPct val="150000"/>
                        </a:lnSpc>
                        <a:spcAft>
                          <a:spcPts val="0"/>
                        </a:spcAft>
                      </a:pPr>
                      <a:r>
                        <a:rPr lang="en-GB" sz="1100">
                          <a:effectLst/>
                        </a:rPr>
                        <a:t>Azerbaijan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9667">
                <a:tc>
                  <a:txBody>
                    <a:bodyPr/>
                    <a:lstStyle/>
                    <a:p>
                      <a:pPr>
                        <a:lnSpc>
                          <a:spcPct val="150000"/>
                        </a:lnSpc>
                        <a:spcAft>
                          <a:spcPts val="0"/>
                        </a:spcAft>
                      </a:pPr>
                      <a:r>
                        <a:rPr lang="en-GB" sz="1100">
                          <a:effectLst/>
                        </a:rPr>
                        <a:t>Belarus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9667">
                <a:tc>
                  <a:txBody>
                    <a:bodyPr/>
                    <a:lstStyle/>
                    <a:p>
                      <a:pPr>
                        <a:lnSpc>
                          <a:spcPct val="150000"/>
                        </a:lnSpc>
                        <a:spcAft>
                          <a:spcPts val="0"/>
                        </a:spcAft>
                      </a:pPr>
                      <a:r>
                        <a:rPr lang="en-GB" sz="1100">
                          <a:effectLst/>
                        </a:rPr>
                        <a:t>Georgia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9667">
                <a:tc>
                  <a:txBody>
                    <a:bodyPr/>
                    <a:lstStyle/>
                    <a:p>
                      <a:pPr>
                        <a:lnSpc>
                          <a:spcPct val="150000"/>
                        </a:lnSpc>
                        <a:spcAft>
                          <a:spcPts val="0"/>
                        </a:spcAft>
                      </a:pPr>
                      <a:r>
                        <a:rPr lang="en-GB" sz="1100">
                          <a:effectLst/>
                        </a:rPr>
                        <a:t>Kazakhstan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69667">
                <a:tc>
                  <a:txBody>
                    <a:bodyPr/>
                    <a:lstStyle/>
                    <a:p>
                      <a:pPr>
                        <a:lnSpc>
                          <a:spcPct val="150000"/>
                        </a:lnSpc>
                        <a:spcAft>
                          <a:spcPts val="0"/>
                        </a:spcAft>
                      </a:pPr>
                      <a:r>
                        <a:rPr lang="en-GB" sz="1100">
                          <a:effectLst/>
                        </a:rPr>
                        <a:t>Kyrgyzstan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8161">
                <a:tc>
                  <a:txBody>
                    <a:bodyPr/>
                    <a:lstStyle/>
                    <a:p>
                      <a:pPr>
                        <a:lnSpc>
                          <a:spcPct val="150000"/>
                        </a:lnSpc>
                        <a:spcAft>
                          <a:spcPts val="0"/>
                        </a:spcAft>
                      </a:pPr>
                      <a:r>
                        <a:rPr lang="en-GB" sz="1100" dirty="0">
                          <a:effectLst/>
                        </a:rPr>
                        <a:t>Russian Federation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69667">
                <a:tc>
                  <a:txBody>
                    <a:bodyPr/>
                    <a:lstStyle/>
                    <a:p>
                      <a:pPr>
                        <a:lnSpc>
                          <a:spcPct val="150000"/>
                        </a:lnSpc>
                        <a:spcAft>
                          <a:spcPts val="0"/>
                        </a:spcAft>
                      </a:pPr>
                      <a:r>
                        <a:rPr lang="en-GB" sz="1100">
                          <a:effectLst/>
                        </a:rPr>
                        <a:t>Tajikistan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69667">
                <a:tc>
                  <a:txBody>
                    <a:bodyPr/>
                    <a:lstStyle/>
                    <a:p>
                      <a:pPr>
                        <a:lnSpc>
                          <a:spcPct val="150000"/>
                        </a:lnSpc>
                        <a:spcAft>
                          <a:spcPts val="0"/>
                        </a:spcAft>
                      </a:pPr>
                      <a:r>
                        <a:rPr lang="en-GB" sz="1100">
                          <a:effectLst/>
                        </a:rPr>
                        <a:t>Turkmenistan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69667">
                <a:tc>
                  <a:txBody>
                    <a:bodyPr/>
                    <a:lstStyle/>
                    <a:p>
                      <a:pPr>
                        <a:lnSpc>
                          <a:spcPct val="150000"/>
                        </a:lnSpc>
                        <a:spcAft>
                          <a:spcPts val="0"/>
                        </a:spcAft>
                      </a:pPr>
                      <a:r>
                        <a:rPr lang="en-GB" sz="1100">
                          <a:effectLst/>
                        </a:rPr>
                        <a:t>Ukraine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69667">
                <a:tc>
                  <a:txBody>
                    <a:bodyPr/>
                    <a:lstStyle/>
                    <a:p>
                      <a:pPr>
                        <a:lnSpc>
                          <a:spcPct val="150000"/>
                        </a:lnSpc>
                        <a:spcAft>
                          <a:spcPts val="0"/>
                        </a:spcAft>
                      </a:pPr>
                      <a:r>
                        <a:rPr lang="en-GB" sz="1100" dirty="0">
                          <a:effectLst/>
                        </a:rPr>
                        <a:t>Uzbekistan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rPr>
                        <a:t>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7447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951384"/>
          </a:xfrm>
        </p:spPr>
        <p:txBody>
          <a:bodyPr>
            <a:normAutofit fontScale="90000"/>
          </a:bodyPr>
          <a:lstStyle/>
          <a:p>
            <a:r>
              <a:rPr lang="en-GB" sz="3200" b="1" dirty="0">
                <a:solidFill>
                  <a:srgbClr val="0070C0"/>
                </a:solidFill>
                <a:latin typeface="+mn-lt"/>
              </a:rPr>
              <a:t>Outcomes of the ILO Supervisory Mechanism …</a:t>
            </a:r>
            <a:br>
              <a:rPr lang="en-GB" sz="3200" b="1" dirty="0">
                <a:solidFill>
                  <a:srgbClr val="0070C0"/>
                </a:solidFill>
                <a:latin typeface="+mn-lt"/>
              </a:rPr>
            </a:br>
            <a:r>
              <a:rPr lang="en-GB" sz="3200" b="1" dirty="0">
                <a:solidFill>
                  <a:srgbClr val="0070C0"/>
                </a:solidFill>
                <a:latin typeface="+mn-lt"/>
              </a:rPr>
              <a:t>	</a:t>
            </a:r>
            <a:r>
              <a:rPr lang="en-GB" sz="2200" b="1" dirty="0">
                <a:solidFill>
                  <a:srgbClr val="0070C0"/>
                </a:solidFill>
                <a:latin typeface="+mn-lt"/>
              </a:rPr>
              <a:t>… minimum wage setting and collective negotiations in the region</a:t>
            </a:r>
          </a:p>
        </p:txBody>
      </p:sp>
      <p:sp>
        <p:nvSpPr>
          <p:cNvPr id="3078" name="Rectangle 12"/>
          <p:cNvSpPr>
            <a:spLocks noGrp="1" noChangeArrowheads="1"/>
          </p:cNvSpPr>
          <p:nvPr>
            <p:ph idx="1"/>
          </p:nvPr>
        </p:nvSpPr>
        <p:spPr>
          <a:xfrm>
            <a:off x="236809" y="1484784"/>
            <a:ext cx="8670381" cy="5112568"/>
          </a:xfrm>
        </p:spPr>
        <p:txBody>
          <a:bodyPr>
            <a:noAutofit/>
          </a:bodyPr>
          <a:lstStyle/>
          <a:p>
            <a:pPr>
              <a:buFontTx/>
              <a:buChar char="-"/>
            </a:pPr>
            <a:endParaRPr lang="en-US" sz="2000" dirty="0">
              <a:solidFill>
                <a:schemeClr val="tx2"/>
              </a:solidFill>
            </a:endParaRPr>
          </a:p>
          <a:p>
            <a:pPr>
              <a:buFontTx/>
              <a:buChar char="-"/>
            </a:pPr>
            <a:r>
              <a:rPr lang="en-US" sz="2000" dirty="0">
                <a:solidFill>
                  <a:schemeClr val="tx2"/>
                </a:solidFill>
              </a:rPr>
              <a:t>The absence or establishment of, or progress towards, a minimum wage</a:t>
            </a:r>
          </a:p>
          <a:p>
            <a:pPr lvl="1">
              <a:buFontTx/>
              <a:buChar char="-"/>
            </a:pPr>
            <a:r>
              <a:rPr lang="en-US" sz="1400" dirty="0">
                <a:solidFill>
                  <a:schemeClr val="tx2"/>
                </a:solidFill>
              </a:rPr>
              <a:t>Armenia, Azerbaijan, Georgia, Uzbekistan, Kyrgyzstan, …</a:t>
            </a:r>
          </a:p>
          <a:p>
            <a:pPr>
              <a:buFontTx/>
              <a:buChar char="-"/>
            </a:pPr>
            <a:endParaRPr lang="en-US" sz="1600" dirty="0">
              <a:solidFill>
                <a:schemeClr val="tx2"/>
              </a:solidFill>
            </a:endParaRPr>
          </a:p>
          <a:p>
            <a:pPr>
              <a:buFontTx/>
              <a:buChar char="-"/>
            </a:pPr>
            <a:r>
              <a:rPr lang="en-US" sz="2000" dirty="0">
                <a:solidFill>
                  <a:schemeClr val="tx2"/>
                </a:solidFill>
              </a:rPr>
              <a:t>(Limited) role of social partners in wage setting (e.g. composition of wage board, economic and social committee, right of “other worker representatives” to bargain collectively, etc.)</a:t>
            </a:r>
          </a:p>
          <a:p>
            <a:pPr lvl="1">
              <a:buFontTx/>
              <a:buChar char="-"/>
            </a:pPr>
            <a:r>
              <a:rPr lang="en-US" sz="1400" dirty="0">
                <a:solidFill>
                  <a:schemeClr val="tx2"/>
                </a:solidFill>
              </a:rPr>
              <a:t>Armenia, Azerbaijan, Belarus, Georgia, Uzbekistan, Kyrgyzstan, Russian Federation, Ukraine, …</a:t>
            </a:r>
          </a:p>
          <a:p>
            <a:pPr marL="0" indent="0">
              <a:buNone/>
            </a:pPr>
            <a:endParaRPr lang="en-US" sz="1400" dirty="0">
              <a:solidFill>
                <a:schemeClr val="tx2"/>
              </a:solidFill>
            </a:endParaRPr>
          </a:p>
          <a:p>
            <a:pPr marL="0" indent="0">
              <a:buNone/>
            </a:pPr>
            <a:r>
              <a:rPr lang="en-US" sz="2000" dirty="0">
                <a:solidFill>
                  <a:schemeClr val="tx2"/>
                </a:solidFill>
              </a:rPr>
              <a:t>- Adequacy of minimum wage and factors that are taken into account to establish minimum wage (e.g. poverty reduction, cost of living, economic needs, regular readjustment, etc.) </a:t>
            </a:r>
          </a:p>
          <a:p>
            <a:pPr lvl="1">
              <a:buFontTx/>
              <a:buChar char="-"/>
            </a:pPr>
            <a:r>
              <a:rPr lang="en-US" sz="1400" dirty="0">
                <a:solidFill>
                  <a:schemeClr val="tx2"/>
                </a:solidFill>
              </a:rPr>
              <a:t>Belarus, Armenia, Azerbaijan, Kyrgyzstan, Ukraine, …</a:t>
            </a:r>
          </a:p>
          <a:p>
            <a:pPr marL="0" indent="0">
              <a:buNone/>
            </a:pPr>
            <a:endParaRPr lang="en-US" sz="1400" dirty="0">
              <a:solidFill>
                <a:schemeClr val="tx2"/>
              </a:solidFill>
            </a:endParaRPr>
          </a:p>
          <a:p>
            <a:pPr marL="0" indent="0">
              <a:buNone/>
            </a:pPr>
            <a:endParaRPr lang="en-US" sz="1600" dirty="0">
              <a:solidFill>
                <a:schemeClr val="tx2"/>
              </a:solidFill>
            </a:endParaRPr>
          </a:p>
        </p:txBody>
      </p:sp>
    </p:spTree>
    <p:extLst>
      <p:ext uri="{BB962C8B-B14F-4D97-AF65-F5344CB8AC3E}">
        <p14:creationId xmlns:p14="http://schemas.microsoft.com/office/powerpoint/2010/main" val="3429074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951384"/>
          </a:xfrm>
        </p:spPr>
        <p:txBody>
          <a:bodyPr>
            <a:normAutofit fontScale="90000"/>
          </a:bodyPr>
          <a:lstStyle/>
          <a:p>
            <a:r>
              <a:rPr lang="en-GB" sz="3200" b="1" dirty="0">
                <a:solidFill>
                  <a:srgbClr val="0070C0"/>
                </a:solidFill>
                <a:latin typeface="+mn-lt"/>
              </a:rPr>
              <a:t>Outcomes of the ILO Supervisory Mechanism …</a:t>
            </a:r>
            <a:br>
              <a:rPr lang="en-GB" sz="3200" b="1" dirty="0">
                <a:solidFill>
                  <a:srgbClr val="0070C0"/>
                </a:solidFill>
                <a:latin typeface="+mn-lt"/>
              </a:rPr>
            </a:br>
            <a:r>
              <a:rPr lang="en-GB" sz="3200" b="1" dirty="0">
                <a:solidFill>
                  <a:srgbClr val="0070C0"/>
                </a:solidFill>
                <a:latin typeface="+mn-lt"/>
              </a:rPr>
              <a:t>	</a:t>
            </a:r>
            <a:r>
              <a:rPr lang="en-GB" sz="2200" b="1" dirty="0">
                <a:solidFill>
                  <a:srgbClr val="0070C0"/>
                </a:solidFill>
              </a:rPr>
              <a:t> … minimum wage setting and collective negotiations in the region</a:t>
            </a:r>
            <a:endParaRPr lang="en-GB" sz="2700" b="1" dirty="0">
              <a:solidFill>
                <a:srgbClr val="0070C0"/>
              </a:solidFill>
              <a:latin typeface="+mn-lt"/>
            </a:endParaRPr>
          </a:p>
        </p:txBody>
      </p:sp>
      <p:sp>
        <p:nvSpPr>
          <p:cNvPr id="3078" name="Rectangle 12"/>
          <p:cNvSpPr>
            <a:spLocks noGrp="1" noChangeArrowheads="1"/>
          </p:cNvSpPr>
          <p:nvPr>
            <p:ph idx="1"/>
          </p:nvPr>
        </p:nvSpPr>
        <p:spPr>
          <a:xfrm>
            <a:off x="236809" y="1484784"/>
            <a:ext cx="8670381" cy="4608512"/>
          </a:xfrm>
        </p:spPr>
        <p:txBody>
          <a:bodyPr>
            <a:noAutofit/>
          </a:bodyPr>
          <a:lstStyle/>
          <a:p>
            <a:pPr marL="0" indent="0">
              <a:buNone/>
            </a:pPr>
            <a:endParaRPr lang="en-US" sz="1400" dirty="0">
              <a:solidFill>
                <a:schemeClr val="tx2"/>
              </a:solidFill>
            </a:endParaRPr>
          </a:p>
          <a:p>
            <a:pPr>
              <a:buFontTx/>
              <a:buChar char="-"/>
            </a:pPr>
            <a:r>
              <a:rPr lang="en-US" sz="2000" dirty="0">
                <a:solidFill>
                  <a:schemeClr val="tx2"/>
                </a:solidFill>
              </a:rPr>
              <a:t>Coverage of minimum wages (e.g. informal economy, public employees, armed forces, etc.)</a:t>
            </a:r>
          </a:p>
          <a:p>
            <a:pPr lvl="1">
              <a:buFontTx/>
              <a:buChar char="-"/>
            </a:pPr>
            <a:r>
              <a:rPr lang="en-US" sz="1400" dirty="0">
                <a:solidFill>
                  <a:schemeClr val="tx2"/>
                </a:solidFill>
              </a:rPr>
              <a:t>Armenia, Uzbekistan, Belarus, … </a:t>
            </a:r>
          </a:p>
          <a:p>
            <a:pPr>
              <a:buFontTx/>
              <a:buChar char="-"/>
            </a:pPr>
            <a:endParaRPr lang="en-US" sz="2000" dirty="0">
              <a:solidFill>
                <a:schemeClr val="tx2"/>
              </a:solidFill>
            </a:endParaRPr>
          </a:p>
          <a:p>
            <a:pPr>
              <a:buFontTx/>
              <a:buChar char="-"/>
            </a:pPr>
            <a:r>
              <a:rPr lang="en-US" sz="2000" dirty="0">
                <a:solidFill>
                  <a:schemeClr val="tx2"/>
                </a:solidFill>
              </a:rPr>
              <a:t>Enforcement (e.g. </a:t>
            </a:r>
            <a:r>
              <a:rPr lang="en-US" sz="2000" dirty="0" err="1">
                <a:solidFill>
                  <a:schemeClr val="tx2"/>
                </a:solidFill>
              </a:rPr>
              <a:t>labour</a:t>
            </a:r>
            <a:r>
              <a:rPr lang="en-US" sz="2000" dirty="0">
                <a:solidFill>
                  <a:schemeClr val="tx2"/>
                </a:solidFill>
              </a:rPr>
              <a:t> inspection, existing institutions, penalties, court decisions, pay slips, payment at regular intervals, workers’ claims, etc.)</a:t>
            </a:r>
          </a:p>
          <a:p>
            <a:pPr lvl="1">
              <a:buFontTx/>
              <a:buChar char="-"/>
            </a:pPr>
            <a:r>
              <a:rPr lang="en-US" sz="1400" dirty="0">
                <a:solidFill>
                  <a:schemeClr val="tx2"/>
                </a:solidFill>
              </a:rPr>
              <a:t>Belarus, Armenia, Kyrgyzstan, …</a:t>
            </a:r>
          </a:p>
          <a:p>
            <a:pPr marL="0" indent="0">
              <a:buNone/>
            </a:pPr>
            <a:endParaRPr lang="en-US" sz="1600" dirty="0">
              <a:solidFill>
                <a:schemeClr val="tx2"/>
              </a:solidFill>
            </a:endParaRPr>
          </a:p>
          <a:p>
            <a:pPr>
              <a:buFontTx/>
              <a:buChar char="-"/>
            </a:pPr>
            <a:r>
              <a:rPr lang="en-US" sz="2000" dirty="0">
                <a:solidFill>
                  <a:schemeClr val="tx2"/>
                </a:solidFill>
              </a:rPr>
              <a:t>Access to reliable data for effective wage setting (e.g. tripartite body, company-level data, number of collective agreements, employees covered, etc.)</a:t>
            </a:r>
          </a:p>
          <a:p>
            <a:pPr lvl="1">
              <a:buFontTx/>
              <a:buChar char="-"/>
            </a:pPr>
            <a:r>
              <a:rPr lang="en-US" sz="1600" dirty="0">
                <a:solidFill>
                  <a:schemeClr val="tx2"/>
                </a:solidFill>
              </a:rPr>
              <a:t>Russian Federation, Kyrgyzstan, Armenia, …</a:t>
            </a:r>
          </a:p>
          <a:p>
            <a:pPr marL="0" indent="0">
              <a:buNone/>
            </a:pPr>
            <a:endParaRPr lang="en-US" sz="1600" dirty="0">
              <a:solidFill>
                <a:schemeClr val="tx2"/>
              </a:solidFill>
            </a:endParaRPr>
          </a:p>
        </p:txBody>
      </p:sp>
    </p:spTree>
    <p:extLst>
      <p:ext uri="{BB962C8B-B14F-4D97-AF65-F5344CB8AC3E}">
        <p14:creationId xmlns:p14="http://schemas.microsoft.com/office/powerpoint/2010/main" val="243740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951384"/>
          </a:xfrm>
        </p:spPr>
        <p:txBody>
          <a:bodyPr>
            <a:normAutofit fontScale="90000"/>
          </a:bodyPr>
          <a:lstStyle/>
          <a:p>
            <a:r>
              <a:rPr lang="en-GB" sz="3200" b="1" dirty="0">
                <a:solidFill>
                  <a:srgbClr val="0070C0"/>
                </a:solidFill>
                <a:latin typeface="+mn-lt"/>
              </a:rPr>
              <a:t>Outcomes of the ILO Supervisory Mechanism …</a:t>
            </a:r>
            <a:br>
              <a:rPr lang="en-GB" sz="3200" b="1" dirty="0">
                <a:solidFill>
                  <a:srgbClr val="0070C0"/>
                </a:solidFill>
                <a:latin typeface="+mn-lt"/>
              </a:rPr>
            </a:br>
            <a:r>
              <a:rPr lang="en-GB" sz="3200" b="1" dirty="0">
                <a:solidFill>
                  <a:srgbClr val="0070C0"/>
                </a:solidFill>
                <a:latin typeface="+mn-lt"/>
              </a:rPr>
              <a:t>			</a:t>
            </a:r>
            <a:r>
              <a:rPr lang="en-GB" sz="2700" b="1" dirty="0">
                <a:solidFill>
                  <a:srgbClr val="0070C0"/>
                </a:solidFill>
                <a:latin typeface="+mn-lt"/>
              </a:rPr>
              <a:t>… Freedom of Association in the region</a:t>
            </a:r>
          </a:p>
        </p:txBody>
      </p:sp>
      <p:sp>
        <p:nvSpPr>
          <p:cNvPr id="3078" name="Rectangle 12"/>
          <p:cNvSpPr>
            <a:spLocks noGrp="1" noChangeArrowheads="1"/>
          </p:cNvSpPr>
          <p:nvPr>
            <p:ph idx="1"/>
          </p:nvPr>
        </p:nvSpPr>
        <p:spPr>
          <a:xfrm>
            <a:off x="236809" y="1484784"/>
            <a:ext cx="8670381" cy="4608512"/>
          </a:xfrm>
        </p:spPr>
        <p:txBody>
          <a:bodyPr>
            <a:noAutofit/>
          </a:bodyPr>
          <a:lstStyle/>
          <a:p>
            <a:pPr marL="0" indent="0">
              <a:buNone/>
            </a:pPr>
            <a:endParaRPr lang="en-US" sz="1400" dirty="0">
              <a:solidFill>
                <a:schemeClr val="tx2"/>
              </a:solidFill>
            </a:endParaRPr>
          </a:p>
          <a:p>
            <a:pPr>
              <a:buFontTx/>
              <a:buChar char="-"/>
            </a:pPr>
            <a:r>
              <a:rPr lang="en-US" sz="2000" dirty="0">
                <a:solidFill>
                  <a:schemeClr val="tx2"/>
                </a:solidFill>
              </a:rPr>
              <a:t>Right of workers and employers, without distinction whatsoever, to establish and join organizations (e.g. self-employed, informal economy, prison staff, military and police, judges, etc.)</a:t>
            </a:r>
          </a:p>
          <a:p>
            <a:pPr lvl="1">
              <a:buFontTx/>
              <a:buChar char="-"/>
            </a:pPr>
            <a:r>
              <a:rPr lang="en-US" sz="1400" dirty="0">
                <a:solidFill>
                  <a:schemeClr val="tx2"/>
                </a:solidFill>
              </a:rPr>
              <a:t>Armenia, Kazakhstan, Ukraine, ...</a:t>
            </a:r>
          </a:p>
          <a:p>
            <a:pPr lvl="1">
              <a:buFontTx/>
              <a:buChar char="-"/>
            </a:pPr>
            <a:endParaRPr lang="en-US" sz="1400" dirty="0">
              <a:solidFill>
                <a:schemeClr val="tx2"/>
              </a:solidFill>
            </a:endParaRPr>
          </a:p>
          <a:p>
            <a:pPr>
              <a:buFontTx/>
              <a:buChar char="-"/>
            </a:pPr>
            <a:r>
              <a:rPr lang="en-US" sz="1800" dirty="0">
                <a:solidFill>
                  <a:schemeClr val="tx2"/>
                </a:solidFill>
              </a:rPr>
              <a:t>Right to establish organizations without previous authorization and right of these organizations to organize their administration and activities in full freedom (e.g. right to strike, including in public service)</a:t>
            </a:r>
          </a:p>
          <a:p>
            <a:pPr lvl="1">
              <a:buFontTx/>
              <a:buChar char="-"/>
            </a:pPr>
            <a:r>
              <a:rPr lang="en-US" sz="1400" dirty="0">
                <a:solidFill>
                  <a:schemeClr val="tx2"/>
                </a:solidFill>
              </a:rPr>
              <a:t>Armenia, Azerbaijan, Belarus, Georgia, Kazakhstan, Kyrgyzstan, Russian Federation, Tajikistan, Turkmenistan, Ukraine, …</a:t>
            </a:r>
          </a:p>
          <a:p>
            <a:pPr lvl="1">
              <a:buFontTx/>
              <a:buChar char="-"/>
            </a:pPr>
            <a:endParaRPr lang="en-US" sz="1400" dirty="0">
              <a:solidFill>
                <a:schemeClr val="tx2"/>
              </a:solidFill>
            </a:endParaRPr>
          </a:p>
          <a:p>
            <a:pPr>
              <a:buFontTx/>
              <a:buChar char="-"/>
            </a:pPr>
            <a:r>
              <a:rPr lang="en-US" sz="1800" dirty="0">
                <a:solidFill>
                  <a:schemeClr val="tx2"/>
                </a:solidFill>
              </a:rPr>
              <a:t>Membership requirements (e.g. SMEs, higher-level organizations, trade union monopoly, etc.)</a:t>
            </a:r>
          </a:p>
          <a:p>
            <a:pPr lvl="1">
              <a:buFontTx/>
              <a:buChar char="-"/>
            </a:pPr>
            <a:r>
              <a:rPr lang="en-US" sz="1400" dirty="0">
                <a:solidFill>
                  <a:schemeClr val="tx2"/>
                </a:solidFill>
              </a:rPr>
              <a:t>Georgia, Kazakhstan, Turkmenistan, …  </a:t>
            </a:r>
          </a:p>
        </p:txBody>
      </p:sp>
    </p:spTree>
    <p:extLst>
      <p:ext uri="{BB962C8B-B14F-4D97-AF65-F5344CB8AC3E}">
        <p14:creationId xmlns:p14="http://schemas.microsoft.com/office/powerpoint/2010/main" val="211203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951384"/>
          </a:xfrm>
        </p:spPr>
        <p:txBody>
          <a:bodyPr>
            <a:normAutofit fontScale="90000"/>
          </a:bodyPr>
          <a:lstStyle/>
          <a:p>
            <a:r>
              <a:rPr lang="en-GB" sz="3200" b="1" dirty="0">
                <a:solidFill>
                  <a:srgbClr val="0070C0"/>
                </a:solidFill>
                <a:latin typeface="+mn-lt"/>
              </a:rPr>
              <a:t>Outcomes of the ILO Supervisory Mechanism …</a:t>
            </a:r>
            <a:br>
              <a:rPr lang="en-GB" sz="3200" b="1" dirty="0">
                <a:solidFill>
                  <a:srgbClr val="0070C0"/>
                </a:solidFill>
                <a:latin typeface="+mn-lt"/>
              </a:rPr>
            </a:br>
            <a:r>
              <a:rPr lang="en-GB" sz="3200" b="1" dirty="0">
                <a:solidFill>
                  <a:srgbClr val="0070C0"/>
                </a:solidFill>
                <a:latin typeface="+mn-lt"/>
              </a:rPr>
              <a:t>			</a:t>
            </a:r>
            <a:r>
              <a:rPr lang="en-GB" sz="2200" b="1" dirty="0">
                <a:solidFill>
                  <a:srgbClr val="0070C0"/>
                </a:solidFill>
                <a:latin typeface="+mn-lt"/>
              </a:rPr>
              <a:t>… </a:t>
            </a:r>
            <a:r>
              <a:rPr lang="en-US" sz="2200" b="1" dirty="0">
                <a:solidFill>
                  <a:srgbClr val="0070C0"/>
                </a:solidFill>
                <a:latin typeface="+mn-lt"/>
              </a:rPr>
              <a:t>Role of unions in wage setting for equal pay</a:t>
            </a:r>
            <a:endParaRPr lang="en-GB" sz="2200" b="1" dirty="0">
              <a:solidFill>
                <a:srgbClr val="0070C0"/>
              </a:solidFill>
              <a:latin typeface="+mn-lt"/>
            </a:endParaRPr>
          </a:p>
        </p:txBody>
      </p:sp>
      <p:sp>
        <p:nvSpPr>
          <p:cNvPr id="3078" name="Rectangle 12"/>
          <p:cNvSpPr>
            <a:spLocks noGrp="1" noChangeArrowheads="1"/>
          </p:cNvSpPr>
          <p:nvPr>
            <p:ph idx="1"/>
          </p:nvPr>
        </p:nvSpPr>
        <p:spPr>
          <a:xfrm>
            <a:off x="236809" y="1484784"/>
            <a:ext cx="8670381" cy="5040560"/>
          </a:xfrm>
        </p:spPr>
        <p:txBody>
          <a:bodyPr>
            <a:noAutofit/>
          </a:bodyPr>
          <a:lstStyle/>
          <a:p>
            <a:pPr lvl="1">
              <a:buFontTx/>
              <a:buChar char="-"/>
            </a:pPr>
            <a:endParaRPr lang="en-US" sz="1400" dirty="0">
              <a:solidFill>
                <a:schemeClr val="tx2"/>
              </a:solidFill>
            </a:endParaRPr>
          </a:p>
          <a:p>
            <a:pPr lvl="1">
              <a:buFontTx/>
              <a:buChar char="-"/>
            </a:pPr>
            <a:r>
              <a:rPr lang="en-US" sz="1800" dirty="0">
                <a:solidFill>
                  <a:schemeClr val="tx2"/>
                </a:solidFill>
              </a:rPr>
              <a:t>the need for the principle of equal remuneration for men and women for work of equal value to be fully reflected in wage setting on minimum wages and through collective bargaining</a:t>
            </a:r>
          </a:p>
          <a:p>
            <a:pPr lvl="1">
              <a:buFontTx/>
              <a:buChar char="-"/>
            </a:pPr>
            <a:endParaRPr lang="en-US" sz="1800" dirty="0">
              <a:solidFill>
                <a:schemeClr val="tx2"/>
              </a:solidFill>
            </a:endParaRPr>
          </a:p>
          <a:p>
            <a:pPr lvl="1">
              <a:buFontTx/>
              <a:buChar char="-"/>
            </a:pPr>
            <a:r>
              <a:rPr lang="en-US" sz="1800" dirty="0">
                <a:solidFill>
                  <a:schemeClr val="tx2"/>
                </a:solidFill>
              </a:rPr>
              <a:t>incorporate the issue of equal remuneration for men and women for work of equal value on the agenda of specialized equality or diversity bodies, and bi- and tripartite wage bargaining and consultation bodies</a:t>
            </a:r>
          </a:p>
          <a:p>
            <a:pPr lvl="1">
              <a:buFontTx/>
              <a:buChar char="-"/>
            </a:pPr>
            <a:endParaRPr lang="en-US" sz="1800" dirty="0">
              <a:solidFill>
                <a:schemeClr val="tx2"/>
              </a:solidFill>
            </a:endParaRPr>
          </a:p>
          <a:p>
            <a:pPr lvl="1">
              <a:buFontTx/>
              <a:buChar char="-"/>
            </a:pPr>
            <a:r>
              <a:rPr lang="en-US" sz="1800" dirty="0">
                <a:solidFill>
                  <a:schemeClr val="tx2"/>
                </a:solidFill>
              </a:rPr>
              <a:t>apply gender-neutral criteria in the setting of wages and extent the coverage of minimum wages and collective agreements to ensure coverage of female dominated sectors and groups of vulnerable workers</a:t>
            </a:r>
          </a:p>
          <a:p>
            <a:pPr lvl="1">
              <a:buFontTx/>
              <a:buChar char="-"/>
            </a:pPr>
            <a:endParaRPr lang="en-US" sz="1800" dirty="0">
              <a:solidFill>
                <a:schemeClr val="tx2"/>
              </a:solidFill>
            </a:endParaRPr>
          </a:p>
          <a:p>
            <a:pPr lvl="1">
              <a:buFontTx/>
              <a:buChar char="-"/>
            </a:pPr>
            <a:r>
              <a:rPr lang="en-US" sz="1800" dirty="0">
                <a:solidFill>
                  <a:schemeClr val="tx2"/>
                </a:solidFill>
              </a:rPr>
              <a:t>raise awareness and address underlying causes of pay differentials</a:t>
            </a:r>
          </a:p>
          <a:p>
            <a:pPr lvl="1">
              <a:buFontTx/>
              <a:buChar char="-"/>
            </a:pPr>
            <a:endParaRPr lang="en-US" sz="1800" dirty="0">
              <a:solidFill>
                <a:schemeClr val="tx2"/>
              </a:solidFill>
            </a:endParaRPr>
          </a:p>
          <a:p>
            <a:pPr lvl="1">
              <a:buFontTx/>
              <a:buChar char="-"/>
            </a:pPr>
            <a:r>
              <a:rPr lang="en-US" sz="1800" dirty="0">
                <a:solidFill>
                  <a:schemeClr val="tx2"/>
                </a:solidFill>
              </a:rPr>
              <a:t>improved access to information on pay differentials</a:t>
            </a:r>
          </a:p>
          <a:p>
            <a:pPr lvl="1">
              <a:buFontTx/>
              <a:buChar char="-"/>
            </a:pPr>
            <a:endParaRPr lang="en-US" sz="1400" dirty="0">
              <a:solidFill>
                <a:schemeClr val="tx2"/>
              </a:solidFill>
            </a:endParaRPr>
          </a:p>
        </p:txBody>
      </p:sp>
    </p:spTree>
    <p:extLst>
      <p:ext uri="{BB962C8B-B14F-4D97-AF65-F5344CB8AC3E}">
        <p14:creationId xmlns:p14="http://schemas.microsoft.com/office/powerpoint/2010/main" val="160410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951384"/>
          </a:xfrm>
        </p:spPr>
        <p:txBody>
          <a:bodyPr>
            <a:normAutofit fontScale="90000"/>
          </a:bodyPr>
          <a:lstStyle/>
          <a:p>
            <a:r>
              <a:rPr lang="en-GB" sz="3200" b="1" dirty="0">
                <a:solidFill>
                  <a:srgbClr val="0070C0"/>
                </a:solidFill>
                <a:latin typeface="+mn-lt"/>
              </a:rPr>
              <a:t>Role of Trade Unions …</a:t>
            </a:r>
            <a:br>
              <a:rPr lang="en-GB" sz="3200" b="1" dirty="0">
                <a:solidFill>
                  <a:srgbClr val="0070C0"/>
                </a:solidFill>
                <a:latin typeface="+mn-lt"/>
              </a:rPr>
            </a:br>
            <a:r>
              <a:rPr lang="en-GB" sz="3200" b="1" dirty="0">
                <a:solidFill>
                  <a:srgbClr val="0070C0"/>
                </a:solidFill>
                <a:latin typeface="+mn-lt"/>
              </a:rPr>
              <a:t>		</a:t>
            </a:r>
            <a:r>
              <a:rPr lang="en-GB" sz="2700" b="1" dirty="0">
                <a:solidFill>
                  <a:srgbClr val="0070C0"/>
                </a:solidFill>
                <a:latin typeface="+mn-lt"/>
              </a:rPr>
              <a:t>… four scenarios for the Future of Trade Unions</a:t>
            </a:r>
          </a:p>
        </p:txBody>
      </p:sp>
      <p:sp>
        <p:nvSpPr>
          <p:cNvPr id="3078" name="Rectangle 12"/>
          <p:cNvSpPr>
            <a:spLocks noGrp="1" noChangeArrowheads="1"/>
          </p:cNvSpPr>
          <p:nvPr>
            <p:ph idx="1"/>
          </p:nvPr>
        </p:nvSpPr>
        <p:spPr>
          <a:xfrm>
            <a:off x="259307" y="1556792"/>
            <a:ext cx="8670381" cy="5040560"/>
          </a:xfrm>
        </p:spPr>
        <p:txBody>
          <a:bodyPr>
            <a:noAutofit/>
          </a:bodyPr>
          <a:lstStyle/>
          <a:p>
            <a:pPr marL="0" indent="0">
              <a:buNone/>
            </a:pPr>
            <a:endParaRPr lang="en-US" sz="2800" dirty="0">
              <a:solidFill>
                <a:schemeClr val="tx2"/>
              </a:solidFill>
            </a:endParaRPr>
          </a:p>
          <a:p>
            <a:pPr marL="0" indent="0">
              <a:buNone/>
            </a:pPr>
            <a:r>
              <a:rPr lang="en-US" sz="2800" dirty="0">
                <a:solidFill>
                  <a:schemeClr val="tx2"/>
                </a:solidFill>
              </a:rPr>
              <a:t>Gradual extinction ...</a:t>
            </a:r>
          </a:p>
          <a:p>
            <a:pPr marL="0" indent="0">
              <a:buNone/>
            </a:pPr>
            <a:endParaRPr lang="en-US" sz="2800" dirty="0">
              <a:solidFill>
                <a:schemeClr val="tx2"/>
              </a:solidFill>
            </a:endParaRPr>
          </a:p>
          <a:p>
            <a:pPr marL="0" indent="0">
              <a:buNone/>
            </a:pPr>
            <a:r>
              <a:rPr lang="en-US" sz="2800" dirty="0" err="1">
                <a:solidFill>
                  <a:schemeClr val="tx2"/>
                </a:solidFill>
              </a:rPr>
              <a:t>Dualization</a:t>
            </a:r>
            <a:r>
              <a:rPr lang="en-US" sz="2800" dirty="0">
                <a:solidFill>
                  <a:schemeClr val="tx2"/>
                </a:solidFill>
              </a:rPr>
              <a:t> …</a:t>
            </a:r>
          </a:p>
          <a:p>
            <a:pPr marL="0" indent="0">
              <a:buNone/>
            </a:pPr>
            <a:endParaRPr lang="en-US" sz="2800" dirty="0">
              <a:solidFill>
                <a:schemeClr val="tx2"/>
              </a:solidFill>
            </a:endParaRPr>
          </a:p>
          <a:p>
            <a:pPr marL="0" indent="0">
              <a:buNone/>
            </a:pPr>
            <a:r>
              <a:rPr lang="en-US" sz="2800" dirty="0">
                <a:solidFill>
                  <a:schemeClr val="tx2"/>
                </a:solidFill>
              </a:rPr>
              <a:t>Replacement …</a:t>
            </a:r>
          </a:p>
          <a:p>
            <a:pPr marL="0" indent="0">
              <a:buNone/>
            </a:pPr>
            <a:endParaRPr lang="en-US" sz="2800" dirty="0">
              <a:solidFill>
                <a:schemeClr val="tx2"/>
              </a:solidFill>
            </a:endParaRPr>
          </a:p>
          <a:p>
            <a:pPr marL="0" indent="0">
              <a:buNone/>
            </a:pPr>
            <a:r>
              <a:rPr lang="en-US" sz="2800" dirty="0">
                <a:solidFill>
                  <a:schemeClr val="tx2"/>
                </a:solidFill>
              </a:rPr>
              <a:t>Renewal …</a:t>
            </a: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r>
              <a:rPr lang="en-US" sz="1400" dirty="0">
                <a:solidFill>
                  <a:schemeClr val="tx2"/>
                </a:solidFill>
              </a:rPr>
              <a:t>Source: J. Visser, forthcoming</a:t>
            </a:r>
          </a:p>
          <a:p>
            <a:pPr marL="0" indent="0">
              <a:buNone/>
            </a:pPr>
            <a:endParaRPr lang="en-US" sz="1400" dirty="0">
              <a:solidFill>
                <a:schemeClr val="tx2"/>
              </a:solidFill>
            </a:endParaRPr>
          </a:p>
          <a:p>
            <a:pPr marL="0" indent="0">
              <a:buNone/>
            </a:pPr>
            <a:endParaRPr lang="en-US" sz="1400" dirty="0">
              <a:solidFill>
                <a:schemeClr val="tx2"/>
              </a:solidFill>
            </a:endParaRPr>
          </a:p>
          <a:p>
            <a:pPr marL="0" indent="0">
              <a:buNone/>
            </a:pPr>
            <a:endParaRPr lang="en-US" sz="1400" dirty="0">
              <a:solidFill>
                <a:schemeClr val="tx2"/>
              </a:solidFill>
            </a:endParaRPr>
          </a:p>
          <a:p>
            <a:pPr marL="0" indent="0">
              <a:buNone/>
            </a:pPr>
            <a:endParaRPr lang="en-US" sz="1400" dirty="0">
              <a:solidFill>
                <a:schemeClr val="tx2"/>
              </a:solidFill>
            </a:endParaRPr>
          </a:p>
          <a:p>
            <a:pPr marL="0" indent="0">
              <a:buNone/>
            </a:pPr>
            <a:endParaRPr lang="en-US" sz="1400" dirty="0">
              <a:solidFill>
                <a:schemeClr val="tx2"/>
              </a:solidFill>
            </a:endParaRPr>
          </a:p>
          <a:p>
            <a:pPr marL="0" indent="0">
              <a:buNone/>
            </a:pPr>
            <a:endParaRPr lang="en-US" sz="1400" dirty="0">
              <a:solidFill>
                <a:schemeClr val="tx2"/>
              </a:solidFill>
            </a:endParaRPr>
          </a:p>
        </p:txBody>
      </p:sp>
    </p:spTree>
    <p:extLst>
      <p:ext uri="{BB962C8B-B14F-4D97-AF65-F5344CB8AC3E}">
        <p14:creationId xmlns:p14="http://schemas.microsoft.com/office/powerpoint/2010/main" val="275585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a:bodyPr>
          <a:lstStyle/>
          <a:p>
            <a:r>
              <a:rPr lang="en-GB" sz="3200" b="1" dirty="0">
                <a:solidFill>
                  <a:srgbClr val="0070C0"/>
                </a:solidFill>
                <a:latin typeface="+mn-lt"/>
              </a:rPr>
              <a:t>Conclusions and the way forward …</a:t>
            </a:r>
          </a:p>
        </p:txBody>
      </p:sp>
      <p:sp>
        <p:nvSpPr>
          <p:cNvPr id="3078" name="Rectangle 12"/>
          <p:cNvSpPr>
            <a:spLocks noGrp="1" noChangeArrowheads="1"/>
          </p:cNvSpPr>
          <p:nvPr>
            <p:ph idx="1"/>
          </p:nvPr>
        </p:nvSpPr>
        <p:spPr>
          <a:xfrm>
            <a:off x="259307" y="1412776"/>
            <a:ext cx="8670381" cy="5112568"/>
          </a:xfrm>
        </p:spPr>
        <p:txBody>
          <a:bodyPr>
            <a:normAutofit fontScale="92500" lnSpcReduction="20000"/>
          </a:bodyPr>
          <a:lstStyle/>
          <a:p>
            <a:pPr marL="0" indent="0">
              <a:buNone/>
            </a:pPr>
            <a:endParaRPr lang="en-US" dirty="0">
              <a:solidFill>
                <a:schemeClr val="tx2"/>
              </a:solidFill>
            </a:endParaRPr>
          </a:p>
          <a:p>
            <a:pPr marL="0" indent="0">
              <a:buNone/>
            </a:pPr>
            <a:r>
              <a:rPr lang="en-US" dirty="0">
                <a:solidFill>
                  <a:schemeClr val="tx2"/>
                </a:solidFill>
              </a:rPr>
              <a:t>Strong, independent and representative trade unions are key …</a:t>
            </a:r>
          </a:p>
          <a:p>
            <a:pPr marL="0" indent="0">
              <a:buNone/>
            </a:pPr>
            <a:endParaRPr lang="en-US" dirty="0">
              <a:solidFill>
                <a:schemeClr val="tx2"/>
              </a:solidFill>
            </a:endParaRPr>
          </a:p>
          <a:p>
            <a:pPr marL="0" indent="0">
              <a:buNone/>
            </a:pPr>
            <a:r>
              <a:rPr lang="en-US" dirty="0">
                <a:solidFill>
                  <a:schemeClr val="tx2"/>
                </a:solidFill>
              </a:rPr>
              <a:t>					Adequacy of wages …</a:t>
            </a:r>
          </a:p>
          <a:p>
            <a:pPr marL="0" indent="0">
              <a:buNone/>
            </a:pPr>
            <a:endParaRPr lang="en-US" dirty="0">
              <a:solidFill>
                <a:schemeClr val="tx2"/>
              </a:solidFill>
            </a:endParaRPr>
          </a:p>
          <a:p>
            <a:pPr marL="0" indent="0">
              <a:buNone/>
            </a:pPr>
            <a:r>
              <a:rPr lang="en-US" dirty="0">
                <a:solidFill>
                  <a:schemeClr val="tx2"/>
                </a:solidFill>
              </a:rPr>
              <a:t>		Wage inequality …</a:t>
            </a:r>
          </a:p>
          <a:p>
            <a:pPr marL="0" indent="0">
              <a:buNone/>
            </a:pPr>
            <a:endParaRPr lang="en-US" dirty="0">
              <a:solidFill>
                <a:schemeClr val="tx2"/>
              </a:solidFill>
            </a:endParaRPr>
          </a:p>
          <a:p>
            <a:pPr marL="0" indent="0">
              <a:buNone/>
            </a:pPr>
            <a:r>
              <a:rPr lang="en-US" dirty="0">
                <a:solidFill>
                  <a:schemeClr val="tx2"/>
                </a:solidFill>
              </a:rPr>
              <a:t>Economic upgrading, skills anticipation and development ... and political economy</a:t>
            </a:r>
          </a:p>
          <a:p>
            <a:pPr marL="0" indent="0">
              <a:buNone/>
            </a:pPr>
            <a:r>
              <a:rPr lang="en-US" dirty="0">
                <a:solidFill>
                  <a:schemeClr val="tx2"/>
                </a:solidFill>
              </a:rPr>
              <a:t>		</a:t>
            </a:r>
          </a:p>
          <a:p>
            <a:pPr marL="0" indent="0">
              <a:buNone/>
            </a:pPr>
            <a:r>
              <a:rPr lang="en-US" dirty="0">
                <a:solidFill>
                  <a:schemeClr val="tx2"/>
                </a:solidFill>
              </a:rPr>
              <a:t>				Social protection …</a:t>
            </a:r>
          </a:p>
          <a:p>
            <a:pPr marL="0" indent="0">
              <a:buNone/>
            </a:pPr>
            <a:r>
              <a:rPr lang="en-US" sz="2200" dirty="0">
                <a:solidFill>
                  <a:schemeClr val="tx2"/>
                </a:solidFill>
              </a:rPr>
              <a:t>	</a:t>
            </a:r>
          </a:p>
          <a:p>
            <a:pPr marL="0" indent="0">
              <a:buNone/>
            </a:pPr>
            <a:r>
              <a:rPr lang="en-US" dirty="0">
                <a:solidFill>
                  <a:schemeClr val="tx2"/>
                </a:solidFill>
              </a:rPr>
              <a:t>	Fiscal policy … and the declining </a:t>
            </a:r>
            <a:r>
              <a:rPr lang="en-US" dirty="0" err="1">
                <a:solidFill>
                  <a:schemeClr val="tx2"/>
                </a:solidFill>
              </a:rPr>
              <a:t>labour</a:t>
            </a:r>
            <a:r>
              <a:rPr lang="en-US" dirty="0">
                <a:solidFill>
                  <a:schemeClr val="tx2"/>
                </a:solidFill>
              </a:rPr>
              <a:t> share</a:t>
            </a:r>
          </a:p>
          <a:p>
            <a:pPr marL="0" indent="0">
              <a:buNone/>
            </a:pPr>
            <a:endParaRPr lang="en-US" sz="2200" dirty="0">
              <a:solidFill>
                <a:schemeClr val="tx2"/>
              </a:solidFill>
            </a:endParaRPr>
          </a:p>
          <a:p>
            <a:pPr marL="0" indent="0">
              <a:buNone/>
            </a:pPr>
            <a:r>
              <a:rPr lang="en-US" dirty="0">
                <a:solidFill>
                  <a:schemeClr val="tx2"/>
                </a:solidFill>
              </a:rPr>
              <a:t>			Globalized economy and innovative practices</a:t>
            </a:r>
          </a:p>
        </p:txBody>
      </p:sp>
    </p:spTree>
    <p:extLst>
      <p:ext uri="{BB962C8B-B14F-4D97-AF65-F5344CB8AC3E}">
        <p14:creationId xmlns:p14="http://schemas.microsoft.com/office/powerpoint/2010/main" val="419698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a:bodyPr>
          <a:lstStyle/>
          <a:p>
            <a:endParaRPr lang="en-GB" sz="3200" b="1" dirty="0">
              <a:solidFill>
                <a:srgbClr val="0070C0"/>
              </a:solidFill>
              <a:latin typeface="+mn-lt"/>
            </a:endParaRPr>
          </a:p>
        </p:txBody>
      </p:sp>
      <p:sp>
        <p:nvSpPr>
          <p:cNvPr id="3078" name="Rectangle 12"/>
          <p:cNvSpPr>
            <a:spLocks noGrp="1" noChangeArrowheads="1"/>
          </p:cNvSpPr>
          <p:nvPr>
            <p:ph idx="1"/>
          </p:nvPr>
        </p:nvSpPr>
        <p:spPr>
          <a:xfrm>
            <a:off x="259307" y="1351128"/>
            <a:ext cx="8670381" cy="5174216"/>
          </a:xfrm>
        </p:spPr>
        <p:txBody>
          <a:bodyPr>
            <a:normAutofit/>
          </a:bodyPr>
          <a:lstStyle/>
          <a:p>
            <a:pPr marL="0" indent="0">
              <a:buNone/>
            </a:pPr>
            <a:endParaRPr lang="en-US" dirty="0">
              <a:solidFill>
                <a:schemeClr val="tx2"/>
              </a:solidFill>
            </a:endParaRPr>
          </a:p>
          <a:p>
            <a:pPr marL="0" indent="0">
              <a:buNone/>
            </a:pPr>
            <a:r>
              <a:rPr lang="en-US" sz="2200" kern="1200" dirty="0">
                <a:solidFill>
                  <a:schemeClr val="tx2"/>
                </a:solidFill>
              </a:rPr>
              <a:t>What about your experiences ??</a:t>
            </a:r>
          </a:p>
          <a:p>
            <a:pPr marL="0" indent="0">
              <a:buNone/>
            </a:pPr>
            <a:endParaRPr lang="en-US" sz="2200" dirty="0">
              <a:solidFill>
                <a:schemeClr val="tx2"/>
              </a:solidFill>
            </a:endParaRPr>
          </a:p>
          <a:p>
            <a:pPr marL="0" indent="0">
              <a:buNone/>
            </a:pPr>
            <a:endParaRPr lang="en-US" sz="2200" kern="1200" dirty="0">
              <a:solidFill>
                <a:schemeClr val="tx2"/>
              </a:solidFill>
            </a:endParaRPr>
          </a:p>
          <a:p>
            <a:pPr marL="0" indent="0">
              <a:buNone/>
            </a:pPr>
            <a:endParaRPr lang="en-US" sz="2200" dirty="0">
              <a:solidFill>
                <a:schemeClr val="tx2"/>
              </a:solidFill>
            </a:endParaRPr>
          </a:p>
          <a:p>
            <a:pPr marL="0" indent="0">
              <a:buNone/>
            </a:pPr>
            <a:endParaRPr lang="en-US" sz="2200" kern="1200" dirty="0">
              <a:solidFill>
                <a:schemeClr val="tx2"/>
              </a:solidFill>
            </a:endParaRPr>
          </a:p>
          <a:p>
            <a:pPr marL="0" indent="0">
              <a:buNone/>
            </a:pPr>
            <a:endParaRPr lang="en-US" sz="2200" dirty="0">
              <a:solidFill>
                <a:schemeClr val="tx2"/>
              </a:solidFill>
            </a:endParaRPr>
          </a:p>
          <a:p>
            <a:pPr marL="0" indent="0">
              <a:buNone/>
            </a:pPr>
            <a:endParaRPr lang="en-US" sz="2200" kern="1200" dirty="0">
              <a:solidFill>
                <a:schemeClr val="tx2"/>
              </a:solidFill>
            </a:endParaRPr>
          </a:p>
          <a:p>
            <a:pPr marL="0" indent="0">
              <a:buNone/>
            </a:pPr>
            <a:endParaRPr lang="en-US" sz="2200" dirty="0">
              <a:solidFill>
                <a:schemeClr val="tx2"/>
              </a:solidFill>
            </a:endParaRPr>
          </a:p>
          <a:p>
            <a:pPr marL="0" indent="0">
              <a:buNone/>
            </a:pPr>
            <a:r>
              <a:rPr lang="en-US" sz="2200" kern="1200" dirty="0">
                <a:solidFill>
                  <a:schemeClr val="tx2"/>
                </a:solidFill>
              </a:rPr>
              <a:t>							</a:t>
            </a:r>
            <a:endParaRPr lang="en-US" sz="1600" kern="1200" dirty="0">
              <a:solidFill>
                <a:schemeClr val="tx2"/>
              </a:solidFill>
            </a:endParaRPr>
          </a:p>
          <a:p>
            <a:pPr marL="0" indent="0">
              <a:buNone/>
            </a:pPr>
            <a:endParaRPr lang="en-US" sz="2200" dirty="0"/>
          </a:p>
        </p:txBody>
      </p:sp>
    </p:spTree>
    <p:extLst>
      <p:ext uri="{BB962C8B-B14F-4D97-AF65-F5344CB8AC3E}">
        <p14:creationId xmlns:p14="http://schemas.microsoft.com/office/powerpoint/2010/main" val="403120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404664"/>
            <a:ext cx="8640960" cy="946464"/>
          </a:xfrm>
        </p:spPr>
        <p:txBody>
          <a:bodyPr>
            <a:noAutofit/>
          </a:bodyPr>
          <a:lstStyle/>
          <a:p>
            <a:r>
              <a:rPr lang="fr-CH" sz="3200" b="1" dirty="0">
                <a:solidFill>
                  <a:srgbClr val="0070C0"/>
                </a:solidFill>
                <a:latin typeface="+mn-lt"/>
              </a:rPr>
              <a:t>Structure</a:t>
            </a:r>
            <a:endParaRPr lang="en-GB" sz="3200" b="1" dirty="0">
              <a:solidFill>
                <a:srgbClr val="0070C0"/>
              </a:solidFill>
              <a:latin typeface="+mn-lt"/>
            </a:endParaRPr>
          </a:p>
        </p:txBody>
      </p:sp>
      <p:sp>
        <p:nvSpPr>
          <p:cNvPr id="3078" name="Rectangle 12"/>
          <p:cNvSpPr>
            <a:spLocks noGrp="1" noChangeArrowheads="1"/>
          </p:cNvSpPr>
          <p:nvPr>
            <p:ph idx="1"/>
          </p:nvPr>
        </p:nvSpPr>
        <p:spPr>
          <a:xfrm>
            <a:off x="259307" y="1351128"/>
            <a:ext cx="8670381" cy="5318232"/>
          </a:xfrm>
        </p:spPr>
        <p:txBody>
          <a:bodyPr>
            <a:normAutofit/>
          </a:bodyPr>
          <a:lstStyle/>
          <a:p>
            <a:pPr marL="0" indent="0">
              <a:buNone/>
            </a:pPr>
            <a:r>
              <a:rPr lang="en-US" sz="2800" dirty="0">
                <a:solidFill>
                  <a:schemeClr val="tx2"/>
                </a:solidFill>
              </a:rPr>
              <a:t>Trends</a:t>
            </a:r>
          </a:p>
          <a:p>
            <a:pPr marL="274320" lvl="1" indent="0">
              <a:buNone/>
            </a:pPr>
            <a:endParaRPr lang="en-US" dirty="0">
              <a:solidFill>
                <a:schemeClr val="tx2"/>
              </a:solidFill>
            </a:endParaRPr>
          </a:p>
          <a:p>
            <a:pPr marL="274320" lvl="1" indent="0">
              <a:buNone/>
            </a:pPr>
            <a:r>
              <a:rPr lang="en-US" dirty="0">
                <a:solidFill>
                  <a:schemeClr val="tx2"/>
                </a:solidFill>
              </a:rPr>
              <a:t>	</a:t>
            </a:r>
            <a:endParaRPr lang="en-US" sz="2400" dirty="0">
              <a:solidFill>
                <a:schemeClr val="tx2"/>
              </a:solidFill>
            </a:endParaRPr>
          </a:p>
          <a:p>
            <a:pPr marL="0" indent="0">
              <a:buNone/>
            </a:pPr>
            <a:r>
              <a:rPr lang="en-US" sz="2800" dirty="0">
                <a:solidFill>
                  <a:schemeClr val="tx2"/>
                </a:solidFill>
              </a:rPr>
              <a:t>International </a:t>
            </a:r>
            <a:r>
              <a:rPr lang="en-US" sz="2800" dirty="0" err="1">
                <a:solidFill>
                  <a:schemeClr val="tx2"/>
                </a:solidFill>
              </a:rPr>
              <a:t>labour</a:t>
            </a:r>
            <a:r>
              <a:rPr lang="en-US" sz="2800" dirty="0">
                <a:solidFill>
                  <a:schemeClr val="tx2"/>
                </a:solidFill>
              </a:rPr>
              <a:t> standards</a:t>
            </a:r>
          </a:p>
          <a:p>
            <a:pPr marL="0" indent="0">
              <a:buNone/>
            </a:pPr>
            <a:r>
              <a:rPr lang="en-US" sz="2800" dirty="0">
                <a:solidFill>
                  <a:schemeClr val="tx2"/>
                </a:solidFill>
              </a:rPr>
              <a:t>	… and outcomes of the ILO supervisory system</a:t>
            </a:r>
          </a:p>
          <a:p>
            <a:pPr marL="0" indent="0">
              <a:buNone/>
            </a:pPr>
            <a:endParaRPr lang="en-US" sz="2800" dirty="0">
              <a:solidFill>
                <a:schemeClr val="tx2"/>
              </a:solidFill>
            </a:endParaRPr>
          </a:p>
          <a:p>
            <a:pPr marL="0" indent="0">
              <a:buNone/>
            </a:pPr>
            <a:r>
              <a:rPr lang="en-US" sz="2800" dirty="0">
                <a:solidFill>
                  <a:schemeClr val="tx2"/>
                </a:solidFill>
              </a:rPr>
              <a:t>Roles of unions</a:t>
            </a:r>
          </a:p>
          <a:p>
            <a:pPr marL="0" indent="0">
              <a:buNone/>
            </a:pPr>
            <a:r>
              <a:rPr lang="en-US" sz="2800" dirty="0">
                <a:solidFill>
                  <a:schemeClr val="tx2"/>
                </a:solidFill>
              </a:rPr>
              <a:t>	… minimum wages and wage negotiations</a:t>
            </a:r>
          </a:p>
          <a:p>
            <a:pPr marL="0" indent="0">
              <a:buNone/>
            </a:pPr>
            <a:endParaRPr lang="en-US" sz="2800" dirty="0">
              <a:solidFill>
                <a:schemeClr val="tx2"/>
              </a:solidFill>
            </a:endParaRPr>
          </a:p>
          <a:p>
            <a:pPr marL="0" indent="0">
              <a:buNone/>
            </a:pPr>
            <a:r>
              <a:rPr lang="en-US" sz="2800" dirty="0">
                <a:solidFill>
                  <a:schemeClr val="tx2"/>
                </a:solidFill>
              </a:rPr>
              <a:t>Conclusions and the way forward</a:t>
            </a:r>
          </a:p>
          <a:p>
            <a:pPr lvl="1"/>
            <a:endParaRPr lang="en-US" dirty="0"/>
          </a:p>
          <a:p>
            <a:pPr marL="548640" lvl="2" indent="0">
              <a:buNone/>
            </a:pPr>
            <a:endParaRPr lang="en-US" dirty="0"/>
          </a:p>
          <a:p>
            <a:endParaRPr lang="en-US" sz="2400" kern="1200" dirty="0"/>
          </a:p>
          <a:p>
            <a:endParaRPr lang="en-US" sz="2400" kern="1200" dirty="0"/>
          </a:p>
          <a:p>
            <a:pPr marL="0" indent="0" eaLnBrk="1" hangingPunct="1">
              <a:buNone/>
            </a:pPr>
            <a:endParaRPr lang="en-US" sz="2400" kern="1200" dirty="0"/>
          </a:p>
        </p:txBody>
      </p:sp>
    </p:spTree>
    <p:extLst>
      <p:ext uri="{BB962C8B-B14F-4D97-AF65-F5344CB8AC3E}">
        <p14:creationId xmlns:p14="http://schemas.microsoft.com/office/powerpoint/2010/main" val="219008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lstStyle/>
          <a:p>
            <a:r>
              <a:rPr lang="en-GB" sz="3200" b="1" dirty="0">
                <a:solidFill>
                  <a:srgbClr val="0070C0"/>
                </a:solidFill>
                <a:latin typeface="+mn-lt"/>
              </a:rPr>
              <a:t>Trends : Introduction</a:t>
            </a:r>
          </a:p>
        </p:txBody>
      </p:sp>
      <p:sp>
        <p:nvSpPr>
          <p:cNvPr id="3078" name="Rectangle 12"/>
          <p:cNvSpPr>
            <a:spLocks noGrp="1" noChangeArrowheads="1"/>
          </p:cNvSpPr>
          <p:nvPr>
            <p:ph idx="1"/>
          </p:nvPr>
        </p:nvSpPr>
        <p:spPr>
          <a:xfrm>
            <a:off x="259307" y="1351128"/>
            <a:ext cx="8670381" cy="5246224"/>
          </a:xfrm>
        </p:spPr>
        <p:txBody>
          <a:bodyPr>
            <a:normAutofit/>
          </a:bodyPr>
          <a:lstStyle/>
          <a:p>
            <a:pPr marL="0" indent="0">
              <a:buNone/>
            </a:pPr>
            <a:endParaRPr lang="en-US" dirty="0">
              <a:solidFill>
                <a:schemeClr val="tx2"/>
              </a:solidFill>
            </a:endParaRPr>
          </a:p>
          <a:p>
            <a:pPr marL="0" indent="0">
              <a:buNone/>
            </a:pPr>
            <a:r>
              <a:rPr lang="en-US" dirty="0">
                <a:solidFill>
                  <a:schemeClr val="tx2"/>
                </a:solidFill>
              </a:rPr>
              <a:t>Persistent uncertainty in the global economy …</a:t>
            </a:r>
          </a:p>
          <a:p>
            <a:pPr marL="0" indent="0">
              <a:buNone/>
            </a:pPr>
            <a:endParaRPr lang="en-US" dirty="0">
              <a:solidFill>
                <a:schemeClr val="tx2"/>
              </a:solidFill>
            </a:endParaRPr>
          </a:p>
          <a:p>
            <a:pPr marL="0" indent="0">
              <a:buNone/>
            </a:pPr>
            <a:r>
              <a:rPr lang="en-US" dirty="0">
                <a:solidFill>
                  <a:schemeClr val="tx2"/>
                </a:solidFill>
              </a:rPr>
              <a:t>… raises concerns about the ability of the economy to address </a:t>
            </a:r>
          </a:p>
          <a:p>
            <a:pPr lvl="2"/>
            <a:endParaRPr lang="en-US" sz="2000" dirty="0">
              <a:solidFill>
                <a:schemeClr val="tx2"/>
              </a:solidFill>
            </a:endParaRPr>
          </a:p>
          <a:p>
            <a:pPr lvl="2"/>
            <a:r>
              <a:rPr lang="en-US" sz="2000" dirty="0">
                <a:solidFill>
                  <a:schemeClr val="tx2"/>
                </a:solidFill>
              </a:rPr>
              <a:t>Global unemployment</a:t>
            </a:r>
          </a:p>
          <a:p>
            <a:pPr lvl="2"/>
            <a:r>
              <a:rPr lang="en-US" sz="2000" dirty="0">
                <a:solidFill>
                  <a:schemeClr val="tx2"/>
                </a:solidFill>
              </a:rPr>
              <a:t>High levels of vulnerable employment</a:t>
            </a:r>
          </a:p>
          <a:p>
            <a:pPr lvl="2"/>
            <a:r>
              <a:rPr lang="en-US" sz="2000" dirty="0">
                <a:solidFill>
                  <a:schemeClr val="tx2"/>
                </a:solidFill>
              </a:rPr>
              <a:t>Working poverty …</a:t>
            </a:r>
          </a:p>
        </p:txBody>
      </p:sp>
    </p:spTree>
    <p:extLst>
      <p:ext uri="{BB962C8B-B14F-4D97-AF65-F5344CB8AC3E}">
        <p14:creationId xmlns:p14="http://schemas.microsoft.com/office/powerpoint/2010/main" val="51416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lstStyle/>
          <a:p>
            <a:r>
              <a:rPr lang="en-GB" sz="3200" b="1" dirty="0">
                <a:solidFill>
                  <a:srgbClr val="0070C0"/>
                </a:solidFill>
                <a:latin typeface="+mn-lt"/>
              </a:rPr>
              <a:t>Trends : Gender inequality</a:t>
            </a:r>
          </a:p>
        </p:txBody>
      </p:sp>
      <p:sp>
        <p:nvSpPr>
          <p:cNvPr id="3078" name="Rectangle 12"/>
          <p:cNvSpPr>
            <a:spLocks noGrp="1" noChangeArrowheads="1"/>
          </p:cNvSpPr>
          <p:nvPr>
            <p:ph idx="1"/>
          </p:nvPr>
        </p:nvSpPr>
        <p:spPr>
          <a:xfrm>
            <a:off x="259307" y="1351128"/>
            <a:ext cx="8670381" cy="5246224"/>
          </a:xfrm>
        </p:spPr>
        <p:txBody>
          <a:bodyPr>
            <a:normAutofit/>
          </a:bodyPr>
          <a:lstStyle/>
          <a:p>
            <a:pPr marL="0" indent="0">
              <a:buNone/>
            </a:pPr>
            <a:endParaRPr lang="en-US" dirty="0">
              <a:solidFill>
                <a:schemeClr val="tx2"/>
              </a:solidFill>
            </a:endParaRPr>
          </a:p>
          <a:p>
            <a:pPr marL="0" indent="0">
              <a:buNone/>
            </a:pPr>
            <a:r>
              <a:rPr lang="en-US" dirty="0">
                <a:solidFill>
                  <a:schemeClr val="tx2"/>
                </a:solidFill>
              </a:rPr>
              <a:t>Lower </a:t>
            </a:r>
            <a:r>
              <a:rPr lang="en-US" dirty="0" err="1">
                <a:solidFill>
                  <a:schemeClr val="tx2"/>
                </a:solidFill>
              </a:rPr>
              <a:t>labour</a:t>
            </a:r>
            <a:r>
              <a:rPr lang="en-US" dirty="0">
                <a:solidFill>
                  <a:schemeClr val="tx2"/>
                </a:solidFill>
              </a:rPr>
              <a:t> force participation rates …</a:t>
            </a:r>
          </a:p>
          <a:p>
            <a:pPr marL="0" indent="0">
              <a:buNone/>
            </a:pPr>
            <a:endParaRPr lang="en-US" dirty="0">
              <a:solidFill>
                <a:schemeClr val="tx2"/>
              </a:solidFill>
            </a:endParaRPr>
          </a:p>
          <a:p>
            <a:pPr marL="0" indent="0">
              <a:buNone/>
            </a:pPr>
            <a:r>
              <a:rPr lang="en-US" dirty="0">
                <a:solidFill>
                  <a:schemeClr val="tx2"/>
                </a:solidFill>
              </a:rPr>
              <a:t>Women in vulnerable employment …</a:t>
            </a:r>
          </a:p>
          <a:p>
            <a:pPr marL="0" indent="0">
              <a:buNone/>
            </a:pPr>
            <a:endParaRPr lang="en-US" dirty="0">
              <a:solidFill>
                <a:schemeClr val="tx2"/>
              </a:solidFill>
            </a:endParaRPr>
          </a:p>
          <a:p>
            <a:pPr marL="0" indent="0">
              <a:buNone/>
            </a:pPr>
            <a:r>
              <a:rPr lang="en-US" dirty="0">
                <a:solidFill>
                  <a:schemeClr val="tx2"/>
                </a:solidFill>
              </a:rPr>
              <a:t>… important gender pay gap</a:t>
            </a:r>
          </a:p>
          <a:p>
            <a:pPr marL="0" indent="0">
              <a:buNone/>
            </a:pPr>
            <a:r>
              <a:rPr lang="en-US" dirty="0">
                <a:solidFill>
                  <a:schemeClr val="tx2"/>
                </a:solidFill>
              </a:rPr>
              <a:t>			</a:t>
            </a:r>
          </a:p>
          <a:p>
            <a:pPr marL="0" indent="0">
              <a:buNone/>
            </a:pPr>
            <a:r>
              <a:rPr lang="en-US" dirty="0">
                <a:solidFill>
                  <a:schemeClr val="tx2"/>
                </a:solidFill>
              </a:rPr>
              <a:t>… inadequate access to social protection </a:t>
            </a:r>
          </a:p>
          <a:p>
            <a:pPr marL="274320" lvl="1" indent="0">
              <a:buNone/>
            </a:pPr>
            <a:endParaRPr lang="en-US" dirty="0">
              <a:solidFill>
                <a:schemeClr val="tx2"/>
              </a:solidFill>
            </a:endParaRPr>
          </a:p>
        </p:txBody>
      </p:sp>
    </p:spTree>
    <p:extLst>
      <p:ext uri="{BB962C8B-B14F-4D97-AF65-F5344CB8AC3E}">
        <p14:creationId xmlns:p14="http://schemas.microsoft.com/office/powerpoint/2010/main" val="180493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fontScale="90000"/>
          </a:bodyPr>
          <a:lstStyle/>
          <a:p>
            <a:r>
              <a:rPr lang="en-US" sz="3200" b="1" dirty="0">
                <a:solidFill>
                  <a:srgbClr val="0070C0"/>
                </a:solidFill>
                <a:latin typeface="+mn-lt"/>
              </a:rPr>
              <a:t>Gender gap …</a:t>
            </a:r>
            <a:br>
              <a:rPr lang="en-US" sz="3200" b="1" dirty="0">
                <a:solidFill>
                  <a:srgbClr val="0070C0"/>
                </a:solidFill>
                <a:latin typeface="+mn-lt"/>
              </a:rPr>
            </a:br>
            <a:r>
              <a:rPr lang="en-US" sz="3200" b="1" dirty="0">
                <a:solidFill>
                  <a:srgbClr val="0070C0"/>
                </a:solidFill>
                <a:latin typeface="+mn-lt"/>
              </a:rPr>
              <a:t>(hourly wages ; number of selected economies)</a:t>
            </a:r>
          </a:p>
        </p:txBody>
      </p:sp>
      <p:sp>
        <p:nvSpPr>
          <p:cNvPr id="3078" name="Rectangle 12"/>
          <p:cNvSpPr>
            <a:spLocks noGrp="1" noChangeArrowheads="1"/>
          </p:cNvSpPr>
          <p:nvPr>
            <p:ph idx="1"/>
          </p:nvPr>
        </p:nvSpPr>
        <p:spPr>
          <a:xfrm>
            <a:off x="259307" y="1351128"/>
            <a:ext cx="8670381" cy="5246224"/>
          </a:xfrm>
        </p:spPr>
        <p:txBody>
          <a:bodyPr>
            <a:normAutofit/>
          </a:bodyPr>
          <a:lstStyle/>
          <a:p>
            <a:pPr marL="0" indent="0">
              <a:buNone/>
            </a:pPr>
            <a:endParaRPr lang="en-US" dirty="0">
              <a:solidFill>
                <a:schemeClr val="tx2"/>
              </a:solidFill>
            </a:endParaRPr>
          </a:p>
          <a:p>
            <a:pPr marL="274320" lvl="1" indent="0">
              <a:buNone/>
            </a:pPr>
            <a:endParaRPr lang="en-US" dirty="0">
              <a:solidFill>
                <a:schemeClr val="tx2"/>
              </a:solidFill>
            </a:endParaRPr>
          </a:p>
        </p:txBody>
      </p:sp>
      <p:pic>
        <p:nvPicPr>
          <p:cNvPr id="5" name="Picture 4"/>
          <p:cNvPicPr/>
          <p:nvPr/>
        </p:nvPicPr>
        <p:blipFill rotWithShape="1">
          <a:blip r:embed="rId3"/>
          <a:srcRect l="11633" t="28984" r="12918" b="14377"/>
          <a:stretch/>
        </p:blipFill>
        <p:spPr bwMode="auto">
          <a:xfrm>
            <a:off x="827584" y="1628800"/>
            <a:ext cx="7776864" cy="4536503"/>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11560" y="6381328"/>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spTree>
    <p:extLst>
      <p:ext uri="{BB962C8B-B14F-4D97-AF65-F5344CB8AC3E}">
        <p14:creationId xmlns:p14="http://schemas.microsoft.com/office/powerpoint/2010/main" val="373564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fontScale="90000"/>
          </a:bodyPr>
          <a:lstStyle/>
          <a:p>
            <a:br>
              <a:rPr lang="en-US" sz="3200" b="1" dirty="0">
                <a:solidFill>
                  <a:srgbClr val="0070C0"/>
                </a:solidFill>
                <a:latin typeface="+mn-lt"/>
              </a:rPr>
            </a:br>
            <a:r>
              <a:rPr lang="en-US" sz="3200" b="1" dirty="0">
                <a:solidFill>
                  <a:srgbClr val="0070C0"/>
                </a:solidFill>
                <a:latin typeface="+mn-lt"/>
              </a:rPr>
              <a:t>Male/female representation in wage distribution…</a:t>
            </a:r>
            <a:br>
              <a:rPr lang="en-US" sz="3200" b="1" dirty="0">
                <a:solidFill>
                  <a:srgbClr val="0070C0"/>
                </a:solidFill>
                <a:latin typeface="+mn-lt"/>
              </a:rPr>
            </a:br>
            <a:endParaRPr lang="en-US" sz="3200" b="1" dirty="0">
              <a:solidFill>
                <a:srgbClr val="0070C0"/>
              </a:solidFill>
              <a:latin typeface="+mn-lt"/>
            </a:endParaRPr>
          </a:p>
        </p:txBody>
      </p:sp>
      <p:sp>
        <p:nvSpPr>
          <p:cNvPr id="3078" name="Rectangle 12"/>
          <p:cNvSpPr>
            <a:spLocks noGrp="1" noChangeArrowheads="1"/>
          </p:cNvSpPr>
          <p:nvPr>
            <p:ph idx="1"/>
          </p:nvPr>
        </p:nvSpPr>
        <p:spPr>
          <a:xfrm>
            <a:off x="259307" y="1351128"/>
            <a:ext cx="8670381" cy="5246224"/>
          </a:xfrm>
        </p:spPr>
        <p:txBody>
          <a:bodyPr>
            <a:normAutofit/>
          </a:bodyPr>
          <a:lstStyle/>
          <a:p>
            <a:pPr marL="0" indent="0">
              <a:buNone/>
            </a:pPr>
            <a:endParaRPr lang="en-US" dirty="0">
              <a:solidFill>
                <a:schemeClr val="tx2"/>
              </a:solidFill>
            </a:endParaRPr>
          </a:p>
          <a:p>
            <a:pPr marL="274320" lvl="1" indent="0">
              <a:buNone/>
            </a:pPr>
            <a:endParaRPr lang="en-US" dirty="0">
              <a:solidFill>
                <a:schemeClr val="tx2"/>
              </a:solidFill>
            </a:endParaRPr>
          </a:p>
        </p:txBody>
      </p:sp>
      <p:sp>
        <p:nvSpPr>
          <p:cNvPr id="6" name="TextBox 5"/>
          <p:cNvSpPr txBox="1"/>
          <p:nvPr/>
        </p:nvSpPr>
        <p:spPr>
          <a:xfrm>
            <a:off x="611560" y="6381328"/>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pic>
        <p:nvPicPr>
          <p:cNvPr id="7" name="Picture 6"/>
          <p:cNvPicPr/>
          <p:nvPr/>
        </p:nvPicPr>
        <p:blipFill rotWithShape="1">
          <a:blip r:embed="rId3"/>
          <a:srcRect l="19775" t="36696" r="24053" b="25811"/>
          <a:stretch/>
        </p:blipFill>
        <p:spPr bwMode="auto">
          <a:xfrm>
            <a:off x="755576" y="1628800"/>
            <a:ext cx="7128792"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607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normAutofit fontScale="90000"/>
          </a:bodyPr>
          <a:lstStyle/>
          <a:p>
            <a:br>
              <a:rPr lang="en-US" sz="3200" b="1" dirty="0">
                <a:solidFill>
                  <a:srgbClr val="0070C0"/>
                </a:solidFill>
                <a:latin typeface="+mn-lt"/>
              </a:rPr>
            </a:br>
            <a:r>
              <a:rPr lang="en-US" sz="2800" dirty="0"/>
              <a:t>The gender wage gap among the top occupational categories and among the top 1 per cent of earners …</a:t>
            </a:r>
            <a:br>
              <a:rPr lang="en-US" sz="3200" b="1" dirty="0">
                <a:solidFill>
                  <a:srgbClr val="0070C0"/>
                </a:solidFill>
                <a:latin typeface="+mn-lt"/>
              </a:rPr>
            </a:br>
            <a:endParaRPr lang="en-US" sz="3200" b="1" dirty="0">
              <a:solidFill>
                <a:srgbClr val="0070C0"/>
              </a:solidFill>
              <a:latin typeface="+mn-lt"/>
            </a:endParaRPr>
          </a:p>
        </p:txBody>
      </p:sp>
      <p:sp>
        <p:nvSpPr>
          <p:cNvPr id="3078" name="Rectangle 12"/>
          <p:cNvSpPr>
            <a:spLocks noGrp="1" noChangeArrowheads="1"/>
          </p:cNvSpPr>
          <p:nvPr>
            <p:ph idx="1"/>
          </p:nvPr>
        </p:nvSpPr>
        <p:spPr>
          <a:xfrm>
            <a:off x="259307" y="1351128"/>
            <a:ext cx="8670381" cy="5246224"/>
          </a:xfrm>
        </p:spPr>
        <p:txBody>
          <a:bodyPr>
            <a:normAutofit/>
          </a:bodyPr>
          <a:lstStyle/>
          <a:p>
            <a:pPr marL="0" indent="0">
              <a:buNone/>
            </a:pPr>
            <a:endParaRPr lang="en-US" dirty="0">
              <a:solidFill>
                <a:schemeClr val="tx2"/>
              </a:solidFill>
            </a:endParaRPr>
          </a:p>
          <a:p>
            <a:pPr marL="274320" lvl="1" indent="0">
              <a:buNone/>
            </a:pPr>
            <a:endParaRPr lang="en-US" dirty="0">
              <a:solidFill>
                <a:schemeClr val="tx2"/>
              </a:solidFill>
            </a:endParaRPr>
          </a:p>
        </p:txBody>
      </p:sp>
      <p:sp>
        <p:nvSpPr>
          <p:cNvPr id="6" name="TextBox 5"/>
          <p:cNvSpPr txBox="1"/>
          <p:nvPr/>
        </p:nvSpPr>
        <p:spPr>
          <a:xfrm>
            <a:off x="611560" y="6381328"/>
            <a:ext cx="6327576" cy="276999"/>
          </a:xfrm>
          <a:prstGeom prst="rect">
            <a:avLst/>
          </a:prstGeom>
          <a:noFill/>
        </p:spPr>
        <p:txBody>
          <a:bodyPr wrap="square" rtlCol="0">
            <a:spAutoFit/>
          </a:bodyPr>
          <a:lstStyle/>
          <a:p>
            <a:r>
              <a:rPr lang="en-GB" sz="1200" dirty="0">
                <a:solidFill>
                  <a:schemeClr val="tx2"/>
                </a:solidFill>
              </a:rPr>
              <a:t>Source: ILO Global Wage Report 2016/2017</a:t>
            </a:r>
          </a:p>
        </p:txBody>
      </p:sp>
      <p:pic>
        <p:nvPicPr>
          <p:cNvPr id="8" name="Picture 7"/>
          <p:cNvPicPr/>
          <p:nvPr/>
        </p:nvPicPr>
        <p:blipFill rotWithShape="1">
          <a:blip r:embed="rId3"/>
          <a:srcRect l="15123" t="38557" r="18901" b="24747"/>
          <a:stretch/>
        </p:blipFill>
        <p:spPr bwMode="auto">
          <a:xfrm>
            <a:off x="644424" y="1700808"/>
            <a:ext cx="7632848"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314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533400"/>
            <a:ext cx="8640960" cy="735360"/>
          </a:xfrm>
        </p:spPr>
        <p:txBody>
          <a:bodyPr/>
          <a:lstStyle/>
          <a:p>
            <a:r>
              <a:rPr lang="en-GB" sz="3200" b="1" dirty="0">
                <a:solidFill>
                  <a:srgbClr val="0070C0"/>
                </a:solidFill>
                <a:latin typeface="+mn-lt"/>
              </a:rPr>
              <a:t>Trends : Wages</a:t>
            </a:r>
          </a:p>
        </p:txBody>
      </p:sp>
      <p:sp>
        <p:nvSpPr>
          <p:cNvPr id="3078" name="Rectangle 12"/>
          <p:cNvSpPr>
            <a:spLocks noGrp="1" noChangeArrowheads="1"/>
          </p:cNvSpPr>
          <p:nvPr>
            <p:ph idx="1"/>
          </p:nvPr>
        </p:nvSpPr>
        <p:spPr>
          <a:xfrm>
            <a:off x="259307" y="1351128"/>
            <a:ext cx="8670381" cy="4863935"/>
          </a:xfrm>
        </p:spPr>
        <p:txBody>
          <a:bodyPr>
            <a:normAutofit/>
          </a:bodyPr>
          <a:lstStyle/>
          <a:p>
            <a:pPr marL="0" indent="0">
              <a:buNone/>
            </a:pPr>
            <a:r>
              <a:rPr lang="en-US" sz="3200" dirty="0">
                <a:solidFill>
                  <a:schemeClr val="tx2"/>
                </a:solidFill>
              </a:rPr>
              <a:t>In a nutshell …</a:t>
            </a:r>
          </a:p>
          <a:p>
            <a:pPr marL="0" indent="0">
              <a:buNone/>
            </a:pPr>
            <a:endParaRPr lang="en-US" dirty="0">
              <a:solidFill>
                <a:schemeClr val="tx2"/>
              </a:solidFill>
            </a:endParaRPr>
          </a:p>
          <a:p>
            <a:pPr marL="0" indent="0">
              <a:buNone/>
            </a:pPr>
            <a:r>
              <a:rPr lang="en-US" dirty="0">
                <a:solidFill>
                  <a:schemeClr val="tx2"/>
                </a:solidFill>
              </a:rPr>
              <a:t>… modest real wage growth</a:t>
            </a:r>
          </a:p>
          <a:p>
            <a:pPr marL="0" indent="0">
              <a:buNone/>
            </a:pPr>
            <a:endParaRPr lang="en-US" dirty="0">
              <a:solidFill>
                <a:schemeClr val="tx2"/>
              </a:solidFill>
            </a:endParaRPr>
          </a:p>
          <a:p>
            <a:pPr marL="0" indent="0">
              <a:buNone/>
            </a:pPr>
            <a:r>
              <a:rPr lang="en-US" dirty="0">
                <a:solidFill>
                  <a:schemeClr val="tx2"/>
                </a:solidFill>
              </a:rPr>
              <a:t>… increasing wage inequality</a:t>
            </a:r>
          </a:p>
          <a:p>
            <a:pPr marL="0" indent="0">
              <a:buNone/>
            </a:pPr>
            <a:endParaRPr lang="en-US" dirty="0">
              <a:solidFill>
                <a:schemeClr val="tx2"/>
              </a:solidFill>
            </a:endParaRPr>
          </a:p>
          <a:p>
            <a:pPr marL="0" indent="0">
              <a:buNone/>
            </a:pPr>
            <a:r>
              <a:rPr lang="en-US" dirty="0">
                <a:solidFill>
                  <a:schemeClr val="tx2"/>
                </a:solidFill>
              </a:rPr>
              <a:t>… wages do not follow improvements in </a:t>
            </a:r>
            <a:r>
              <a:rPr lang="en-US" dirty="0" err="1">
                <a:solidFill>
                  <a:schemeClr val="tx2"/>
                </a:solidFill>
              </a:rPr>
              <a:t>labour</a:t>
            </a:r>
            <a:r>
              <a:rPr lang="en-US" dirty="0">
                <a:solidFill>
                  <a:schemeClr val="tx2"/>
                </a:solidFill>
              </a:rPr>
              <a:t> productivity</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a:p>
            <a:pPr marL="274320" lvl="1" indent="0">
              <a:buNone/>
            </a:pPr>
            <a:endParaRPr lang="en-US" dirty="0">
              <a:solidFill>
                <a:schemeClr val="tx2"/>
              </a:solidFill>
            </a:endParaRPr>
          </a:p>
        </p:txBody>
      </p:sp>
    </p:spTree>
    <p:extLst>
      <p:ext uri="{BB962C8B-B14F-4D97-AF65-F5344CB8AC3E}">
        <p14:creationId xmlns:p14="http://schemas.microsoft.com/office/powerpoint/2010/main" val="2802299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11717</TotalTime>
  <Words>2856</Words>
  <Application>Microsoft Office PowerPoint</Application>
  <PresentationFormat>Экран (4:3)</PresentationFormat>
  <Paragraphs>465</Paragraphs>
  <Slides>28</Slides>
  <Notes>28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MS PGothic</vt:lpstr>
      <vt:lpstr>Andes ExtraLight</vt:lpstr>
      <vt:lpstr>Arial</vt:lpstr>
      <vt:lpstr>Calibri</vt:lpstr>
      <vt:lpstr>Times New Roman</vt:lpstr>
      <vt:lpstr>Trebuchet MS</vt:lpstr>
      <vt:lpstr>Clarity</vt:lpstr>
      <vt:lpstr>International Labour Standards on Minimum Wages and Wage Negotiations in the Europe and Central Asia Region:  Role of Unions</vt:lpstr>
      <vt:lpstr>WHY should we have this discussion ?</vt:lpstr>
      <vt:lpstr>Structure</vt:lpstr>
      <vt:lpstr>Trends : Introduction</vt:lpstr>
      <vt:lpstr>Trends : Gender inequality</vt:lpstr>
      <vt:lpstr>Gender gap … (hourly wages ; number of selected economies)</vt:lpstr>
      <vt:lpstr> Male/female representation in wage distribution… </vt:lpstr>
      <vt:lpstr> The gender wage gap among the top occupational categories and among the top 1 per cent of earners … </vt:lpstr>
      <vt:lpstr>Trends : Wages</vt:lpstr>
      <vt:lpstr> Annual average global real wage growth …</vt:lpstr>
      <vt:lpstr> Annual average real wage growth by region …</vt:lpstr>
      <vt:lpstr>In many countries there has been an increase in wage inequality …</vt:lpstr>
      <vt:lpstr>Real wages growth has lagged behind the growth of labour productivity …</vt:lpstr>
      <vt:lpstr>Inflation by region …</vt:lpstr>
      <vt:lpstr>  Relative wage distribution in Russian Federation </vt:lpstr>
      <vt:lpstr>Proportion of workers covered by collective bargaining … </vt:lpstr>
      <vt:lpstr>Bargaining coverage and union density rates</vt:lpstr>
      <vt:lpstr>International Labour Standards …      … on Minimum Wages</vt:lpstr>
      <vt:lpstr>International Labour Standards …      … on Equal Pay</vt:lpstr>
      <vt:lpstr>International Labour Standards …      … on Collective Bargaining</vt:lpstr>
      <vt:lpstr>International Labour Standards …       … Ratification</vt:lpstr>
      <vt:lpstr>Outcomes of the ILO Supervisory Mechanism …  … minimum wage setting and collective negotiations in the region</vt:lpstr>
      <vt:lpstr>Outcomes of the ILO Supervisory Mechanism …   … minimum wage setting and collective negotiations in the region</vt:lpstr>
      <vt:lpstr>Outcomes of the ILO Supervisory Mechanism …    … Freedom of Association in the region</vt:lpstr>
      <vt:lpstr>Outcomes of the ILO Supervisory Mechanism …    … Role of unions in wage setting for equal pay</vt:lpstr>
      <vt:lpstr>Role of Trade Unions …   … four scenarios for the Future of Trade Unions</vt:lpstr>
      <vt:lpstr>Conclusions and the way forward …</vt:lpstr>
      <vt:lpstr>Презентация PowerPoint</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Responses, Competitiveness and jobs</dc:title>
  <dc:creator>ILO</dc:creator>
  <cp:lastModifiedBy>User</cp:lastModifiedBy>
  <cp:revision>1022</cp:revision>
  <cp:lastPrinted>2017-11-13T15:09:27Z</cp:lastPrinted>
  <dcterms:created xsi:type="dcterms:W3CDTF">2014-10-10T04:08:28Z</dcterms:created>
  <dcterms:modified xsi:type="dcterms:W3CDTF">2018-10-15T07:11:50Z</dcterms:modified>
</cp:coreProperties>
</file>