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311" r:id="rId2"/>
    <p:sldId id="361" r:id="rId3"/>
    <p:sldId id="400" r:id="rId4"/>
    <p:sldId id="387" r:id="rId5"/>
    <p:sldId id="477" r:id="rId6"/>
    <p:sldId id="479" r:id="rId7"/>
    <p:sldId id="485" r:id="rId8"/>
    <p:sldId id="476" r:id="rId9"/>
    <p:sldId id="486" r:id="rId10"/>
    <p:sldId id="432" r:id="rId11"/>
    <p:sldId id="483" r:id="rId12"/>
    <p:sldId id="484" r:id="rId13"/>
    <p:sldId id="436" r:id="rId14"/>
    <p:sldId id="488" r:id="rId15"/>
    <p:sldId id="449" r:id="rId16"/>
    <p:sldId id="421" r:id="rId17"/>
    <p:sldId id="419"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kaaki Kizu" initials="TK" lastIdx="1" clrIdx="0"/>
  <p:cmAuthor id="1" name="Corley-Coulibaly, Marva" initials="CM" lastIdx="2" clrIdx="1"/>
  <p:cmAuthor id="2" name="Peels, Rafael" initials="PR" lastIdx="2" clrIdx="2">
    <p:extLst>
      <p:ext uri="{19B8F6BF-5375-455C-9EA6-DF929625EA0E}">
        <p15:presenceInfo xmlns:p15="http://schemas.microsoft.com/office/powerpoint/2012/main" userId="S-1-5-21-525788414-1921020387-24915789-16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9767" autoAdjust="0"/>
  </p:normalViewPr>
  <p:slideViewPr>
    <p:cSldViewPr>
      <p:cViewPr varScale="1">
        <p:scale>
          <a:sx n="41" d="100"/>
          <a:sy n="41" d="100"/>
        </p:scale>
        <p:origin x="666" y="54"/>
      </p:cViewPr>
      <p:guideLst>
        <p:guide orient="horz" pos="2160"/>
        <p:guide pos="2880"/>
      </p:guideLst>
    </p:cSldViewPr>
  </p:slideViewPr>
  <p:outlineViewPr>
    <p:cViewPr>
      <p:scale>
        <a:sx n="33" d="100"/>
        <a:sy n="33" d="100"/>
      </p:scale>
      <p:origin x="0" y="-5844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DCA35A4-053F-442E-9421-7DA89189B927}" type="datetimeFigureOut">
              <a:rPr lang="en-GB" smtClean="0"/>
              <a:t>16/10/2018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8B0E2C5-6716-442E-84EF-3E1FF976F431}" type="slidenum">
              <a:rPr lang="en-GB" smtClean="0"/>
              <a:t>‹#›</a:t>
            </a:fld>
            <a:endParaRPr lang="en-GB"/>
          </a:p>
        </p:txBody>
      </p:sp>
    </p:spTree>
    <p:extLst>
      <p:ext uri="{BB962C8B-B14F-4D97-AF65-F5344CB8AC3E}">
        <p14:creationId xmlns:p14="http://schemas.microsoft.com/office/powerpoint/2010/main" val="1802623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36BCFD7-47DC-4AAD-89DA-0B44D57005AA}" type="datetimeFigureOut">
              <a:rPr lang="en-GB" smtClean="0"/>
              <a:pPr/>
              <a:t>16/10/2018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0CB3BA-A2C6-41A2-BAEF-2ADCC404833D}" type="slidenum">
              <a:rPr lang="en-GB" smtClean="0"/>
              <a:pPr/>
              <a:t>‹#›</a:t>
            </a:fld>
            <a:endParaRPr lang="en-GB"/>
          </a:p>
        </p:txBody>
      </p:sp>
    </p:spTree>
    <p:extLst>
      <p:ext uri="{BB962C8B-B14F-4D97-AF65-F5344CB8AC3E}">
        <p14:creationId xmlns:p14="http://schemas.microsoft.com/office/powerpoint/2010/main" val="47857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fr-CH" sz="1200" kern="1200" baseline="0" dirty="0">
                <a:solidFill>
                  <a:schemeClr val="tx1"/>
                </a:solidFill>
                <a:effectLst/>
                <a:latin typeface="+mn-lt"/>
                <a:ea typeface="+mn-ea"/>
                <a:cs typeface="+mn-cs"/>
              </a:rPr>
              <a:t>Good </a:t>
            </a:r>
            <a:r>
              <a:rPr lang="fr-CH" sz="1200" kern="1200" baseline="0" dirty="0" err="1">
                <a:solidFill>
                  <a:schemeClr val="tx1"/>
                </a:solidFill>
                <a:effectLst/>
                <a:latin typeface="+mn-lt"/>
                <a:ea typeface="+mn-ea"/>
                <a:cs typeface="+mn-cs"/>
              </a:rPr>
              <a:t>afternoon</a:t>
            </a:r>
            <a:endParaRPr lang="fr-CH" sz="1200" kern="1200" baseline="0" dirty="0">
              <a:solidFill>
                <a:schemeClr val="tx1"/>
              </a:solidFill>
              <a:effectLst/>
              <a:latin typeface="+mn-lt"/>
              <a:ea typeface="+mn-ea"/>
              <a:cs typeface="+mn-cs"/>
            </a:endParaRPr>
          </a:p>
          <a:p>
            <a:pPr marL="628650" lvl="1" indent="-171450">
              <a:buFontTx/>
              <a:buChar char="-"/>
            </a:pPr>
            <a:r>
              <a:rPr lang="fr-CH" sz="1200" kern="1200" baseline="0" dirty="0" err="1">
                <a:solidFill>
                  <a:schemeClr val="tx1"/>
                </a:solidFill>
                <a:effectLst/>
                <a:latin typeface="+mn-lt"/>
                <a:ea typeface="+mn-ea"/>
                <a:cs typeface="+mn-cs"/>
              </a:rPr>
              <a:t>Again</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it</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is</a:t>
            </a:r>
            <a:r>
              <a:rPr lang="fr-CH" sz="1200" kern="1200" baseline="0" dirty="0">
                <a:solidFill>
                  <a:schemeClr val="tx1"/>
                </a:solidFill>
                <a:effectLst/>
                <a:latin typeface="+mn-lt"/>
                <a:ea typeface="+mn-ea"/>
                <a:cs typeface="+mn-cs"/>
              </a:rPr>
              <a:t> me, but no </a:t>
            </a:r>
            <a:r>
              <a:rPr lang="fr-CH" sz="1200" kern="1200" baseline="0" dirty="0" err="1">
                <a:solidFill>
                  <a:schemeClr val="tx1"/>
                </a:solidFill>
                <a:effectLst/>
                <a:latin typeface="+mn-lt"/>
                <a:ea typeface="+mn-ea"/>
                <a:cs typeface="+mn-cs"/>
              </a:rPr>
              <a:t>worries</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after</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this</a:t>
            </a:r>
            <a:r>
              <a:rPr lang="fr-CH" sz="1200" kern="1200" baseline="0" dirty="0">
                <a:solidFill>
                  <a:schemeClr val="tx1"/>
                </a:solidFill>
                <a:effectLst/>
                <a:latin typeface="+mn-lt"/>
                <a:ea typeface="+mn-ea"/>
                <a:cs typeface="+mn-cs"/>
              </a:rPr>
              <a:t> session </a:t>
            </a:r>
            <a:r>
              <a:rPr lang="fr-CH" sz="1200" kern="1200" baseline="0" dirty="0" err="1">
                <a:solidFill>
                  <a:schemeClr val="tx1"/>
                </a:solidFill>
                <a:effectLst/>
                <a:latin typeface="+mn-lt"/>
                <a:ea typeface="+mn-ea"/>
                <a:cs typeface="+mn-cs"/>
              </a:rPr>
              <a:t>you</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will</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be</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liberated</a:t>
            </a:r>
            <a:r>
              <a:rPr lang="fr-CH" sz="1200" kern="1200" baseline="0" dirty="0">
                <a:solidFill>
                  <a:schemeClr val="tx1"/>
                </a:solidFill>
                <a:effectLst/>
                <a:latin typeface="+mn-lt"/>
                <a:ea typeface="+mn-ea"/>
                <a:cs typeface="+mn-cs"/>
              </a:rPr>
              <a:t> </a:t>
            </a:r>
            <a:r>
              <a:rPr lang="fr-CH" sz="1200" kern="1200" baseline="0" dirty="0" err="1">
                <a:solidFill>
                  <a:schemeClr val="tx1"/>
                </a:solidFill>
                <a:effectLst/>
                <a:latin typeface="+mn-lt"/>
                <a:ea typeface="+mn-ea"/>
                <a:cs typeface="+mn-cs"/>
              </a:rPr>
              <a:t>from</a:t>
            </a:r>
            <a:r>
              <a:rPr lang="fr-CH" sz="1200" kern="1200" baseline="0" dirty="0">
                <a:solidFill>
                  <a:schemeClr val="tx1"/>
                </a:solidFill>
                <a:effectLst/>
                <a:latin typeface="+mn-lt"/>
                <a:ea typeface="+mn-ea"/>
                <a:cs typeface="+mn-cs"/>
              </a:rPr>
              <a:t> me …</a:t>
            </a:r>
          </a:p>
          <a:p>
            <a:pPr marL="171450" indent="-171450">
              <a:buFontTx/>
              <a:buChar char="-"/>
            </a:pPr>
            <a:endParaRPr lang="en-US" sz="1200" kern="1200" baseline="0" dirty="0">
              <a:solidFill>
                <a:schemeClr val="tx1"/>
              </a:solidFill>
              <a:effectLst/>
              <a:latin typeface="+mn-lt"/>
              <a:ea typeface="+mn-ea"/>
              <a:cs typeface="+mn-cs"/>
            </a:endParaRPr>
          </a:p>
          <a:p>
            <a:pPr marL="171450" indent="-171450">
              <a:buFontTx/>
              <a:buChar char="-"/>
            </a:pPr>
            <a:r>
              <a:rPr lang="en-US" sz="1200" b="1" kern="1200" baseline="0" dirty="0">
                <a:solidFill>
                  <a:schemeClr val="tx1"/>
                </a:solidFill>
                <a:effectLst/>
                <a:latin typeface="+mn-lt"/>
                <a:ea typeface="+mn-ea"/>
                <a:cs typeface="+mn-cs"/>
              </a:rPr>
              <a:t>Public Contracts and Procurement Policies influencing Wages: Role of Unions</a:t>
            </a:r>
          </a:p>
          <a:p>
            <a:pPr marL="628650" lvl="1" indent="-171450">
              <a:buFontTx/>
              <a:buChar char="-"/>
            </a:pPr>
            <a:r>
              <a:rPr lang="en-US" sz="1200" kern="1200" baseline="0" dirty="0">
                <a:solidFill>
                  <a:schemeClr val="tx1"/>
                </a:solidFill>
                <a:effectLst/>
                <a:latin typeface="+mn-lt"/>
                <a:ea typeface="+mn-ea"/>
                <a:cs typeface="+mn-cs"/>
              </a:rPr>
              <a:t>Public contracts and procurement policies </a:t>
            </a:r>
          </a:p>
          <a:p>
            <a:pPr marL="1085850" lvl="2" indent="-171450">
              <a:buFontTx/>
              <a:buChar char="-"/>
            </a:pPr>
            <a:r>
              <a:rPr lang="en-US" sz="1200" kern="1200" baseline="0" dirty="0">
                <a:solidFill>
                  <a:schemeClr val="tx1"/>
                </a:solidFill>
                <a:effectLst/>
                <a:latin typeface="+mn-lt"/>
                <a:ea typeface="+mn-ea"/>
                <a:cs typeface="+mn-cs"/>
              </a:rPr>
              <a:t>Expenditure/contract for goods or services where </a:t>
            </a:r>
            <a:r>
              <a:rPr lang="en-US" sz="1200" b="1" kern="1200" baseline="0" dirty="0">
                <a:solidFill>
                  <a:schemeClr val="tx1"/>
                </a:solidFill>
                <a:effectLst/>
                <a:latin typeface="+mn-lt"/>
                <a:ea typeface="+mn-ea"/>
                <a:cs typeface="+mn-cs"/>
              </a:rPr>
              <a:t>one of the parties is a public entity or authority</a:t>
            </a:r>
          </a:p>
          <a:p>
            <a:pPr marL="1085850" lvl="2" indent="-171450">
              <a:buFontTx/>
              <a:buChar char="-"/>
            </a:pPr>
            <a:r>
              <a:rPr lang="en-US" sz="1200" b="1" kern="1200" baseline="0" dirty="0">
                <a:solidFill>
                  <a:schemeClr val="tx1"/>
                </a:solidFill>
                <a:effectLst/>
                <a:latin typeface="+mn-lt"/>
                <a:ea typeface="+mn-ea"/>
                <a:cs typeface="+mn-cs"/>
              </a:rPr>
              <a:t>Third party</a:t>
            </a:r>
            <a:r>
              <a:rPr lang="en-US" sz="1200" kern="1200" baseline="0" dirty="0">
                <a:solidFill>
                  <a:schemeClr val="tx1"/>
                </a:solidFill>
                <a:effectLst/>
                <a:latin typeface="+mn-lt"/>
                <a:ea typeface="+mn-ea"/>
                <a:cs typeface="+mn-cs"/>
              </a:rPr>
              <a:t> – Diverse: private business, civil society or mixed private-public companies)</a:t>
            </a:r>
          </a:p>
          <a:p>
            <a:pPr marL="1085850" lvl="2" indent="-171450">
              <a:buFontTx/>
              <a:buChar char="-"/>
            </a:pPr>
            <a:r>
              <a:rPr lang="en-US" sz="1200" b="1" kern="1200" baseline="0" dirty="0">
                <a:solidFill>
                  <a:schemeClr val="tx1"/>
                </a:solidFill>
                <a:effectLst/>
                <a:latin typeface="+mn-lt"/>
                <a:ea typeface="+mn-ea"/>
                <a:cs typeface="+mn-cs"/>
              </a:rPr>
              <a:t>Domestic or International</a:t>
            </a:r>
          </a:p>
          <a:p>
            <a:pPr marL="1543050" lvl="3" indent="-171450">
              <a:buFontTx/>
              <a:buChar char="-"/>
            </a:pPr>
            <a:r>
              <a:rPr lang="en-US" sz="1200" kern="1200" baseline="0" dirty="0">
                <a:solidFill>
                  <a:schemeClr val="tx1"/>
                </a:solidFill>
                <a:effectLst/>
                <a:latin typeface="+mn-lt"/>
                <a:ea typeface="+mn-ea"/>
                <a:cs typeface="+mn-cs"/>
              </a:rPr>
              <a:t>International trade</a:t>
            </a:r>
          </a:p>
          <a:p>
            <a:pPr marL="1085850" lvl="2" indent="-171450">
              <a:buFontTx/>
              <a:buChar char="-"/>
            </a:pPr>
            <a:r>
              <a:rPr lang="en-US" sz="1200" kern="1200" baseline="0" dirty="0">
                <a:solidFill>
                  <a:schemeClr val="tx1"/>
                </a:solidFill>
                <a:effectLst/>
                <a:latin typeface="+mn-lt"/>
                <a:ea typeface="+mn-ea"/>
                <a:cs typeface="+mn-cs"/>
              </a:rPr>
              <a:t>Unlike private sector procurement, public procurement is a business process within a public system, and accordingly </a:t>
            </a:r>
            <a:r>
              <a:rPr lang="en-US" sz="1200" b="1" kern="1200" baseline="0" dirty="0">
                <a:solidFill>
                  <a:schemeClr val="tx1"/>
                </a:solidFill>
                <a:effectLst/>
                <a:latin typeface="+mn-lt"/>
                <a:ea typeface="+mn-ea"/>
                <a:cs typeface="+mn-cs"/>
              </a:rPr>
              <a:t>distinct considerations regarding national interests</a:t>
            </a:r>
          </a:p>
          <a:p>
            <a:pPr marL="1085850" lvl="2" indent="-171450">
              <a:buFontTx/>
              <a:buChar char="-"/>
            </a:pPr>
            <a:endParaRPr lang="en-US" sz="1200" kern="1200" baseline="0" dirty="0">
              <a:solidFill>
                <a:schemeClr val="tx1"/>
              </a:solidFill>
              <a:effectLst/>
              <a:latin typeface="+mn-lt"/>
              <a:ea typeface="+mn-ea"/>
              <a:cs typeface="+mn-cs"/>
            </a:endParaRPr>
          </a:p>
          <a:p>
            <a:pPr marL="628650" lvl="1" indent="-171450">
              <a:buFontTx/>
              <a:buChar char="-"/>
            </a:pPr>
            <a:r>
              <a:rPr lang="en-US" sz="1200" kern="1200" baseline="0" dirty="0">
                <a:solidFill>
                  <a:schemeClr val="tx1"/>
                </a:solidFill>
                <a:effectLst/>
                <a:latin typeface="+mn-lt"/>
                <a:ea typeface="+mn-ea"/>
                <a:cs typeface="+mn-cs"/>
              </a:rPr>
              <a:t>Role of unions</a:t>
            </a:r>
          </a:p>
          <a:p>
            <a:pPr marL="1085850" lvl="2" indent="-171450">
              <a:buFontTx/>
              <a:buChar char="-"/>
            </a:pPr>
            <a:r>
              <a:rPr lang="en-US" sz="1200" kern="1200" baseline="0" dirty="0">
                <a:solidFill>
                  <a:schemeClr val="tx1"/>
                </a:solidFill>
                <a:effectLst/>
                <a:latin typeface="+mn-lt"/>
                <a:ea typeface="+mn-ea"/>
                <a:cs typeface="+mn-cs"/>
              </a:rPr>
              <a:t>Design, monitoring, effectiveness</a:t>
            </a:r>
          </a:p>
          <a:p>
            <a:pPr marL="1085850" lvl="2" indent="-171450">
              <a:buFontTx/>
              <a:buChar char="-"/>
            </a:pPr>
            <a:r>
              <a:rPr lang="en-US" sz="1200" kern="1200" baseline="0" dirty="0">
                <a:solidFill>
                  <a:schemeClr val="tx1"/>
                </a:solidFill>
                <a:effectLst/>
                <a:latin typeface="+mn-lt"/>
                <a:ea typeface="+mn-ea"/>
                <a:cs typeface="+mn-cs"/>
              </a:rPr>
              <a:t>Outside of our comfort zone : </a:t>
            </a:r>
          </a:p>
          <a:p>
            <a:pPr marL="1543050" lvl="3" indent="-171450">
              <a:buFontTx/>
              <a:buChar char="-"/>
            </a:pPr>
            <a:r>
              <a:rPr lang="en-US" sz="1200" kern="1200" baseline="0" dirty="0">
                <a:solidFill>
                  <a:schemeClr val="tx1"/>
                </a:solidFill>
                <a:effectLst/>
                <a:latin typeface="+mn-lt"/>
                <a:ea typeface="+mn-ea"/>
                <a:cs typeface="+mn-cs"/>
              </a:rPr>
              <a:t>Commercial and </a:t>
            </a:r>
            <a:r>
              <a:rPr lang="en-US" sz="1200" kern="1200" baseline="0" dirty="0" err="1">
                <a:solidFill>
                  <a:schemeClr val="tx1"/>
                </a:solidFill>
                <a:effectLst/>
                <a:latin typeface="+mn-lt"/>
                <a:ea typeface="+mn-ea"/>
                <a:cs typeface="+mn-cs"/>
              </a:rPr>
              <a:t>labour</a:t>
            </a:r>
            <a:r>
              <a:rPr lang="en-US" sz="1200" kern="1200" baseline="0" dirty="0">
                <a:solidFill>
                  <a:schemeClr val="tx1"/>
                </a:solidFill>
                <a:effectLst/>
                <a:latin typeface="+mn-lt"/>
                <a:ea typeface="+mn-ea"/>
                <a:cs typeface="+mn-cs"/>
              </a:rPr>
              <a:t> law</a:t>
            </a:r>
          </a:p>
          <a:p>
            <a:pPr marL="1543050" lvl="3" indent="-171450">
              <a:buFontTx/>
              <a:buChar char="-"/>
            </a:pPr>
            <a:r>
              <a:rPr lang="en-US" sz="1200" kern="1200" baseline="0" dirty="0">
                <a:solidFill>
                  <a:schemeClr val="tx1"/>
                </a:solidFill>
                <a:effectLst/>
                <a:latin typeface="+mn-lt"/>
                <a:ea typeface="+mn-ea"/>
                <a:cs typeface="+mn-cs"/>
              </a:rPr>
              <a:t>Economic governance</a:t>
            </a:r>
          </a:p>
          <a:p>
            <a:pPr marL="1543050" lvl="3" indent="-171450">
              <a:buFontTx/>
              <a:buChar char="-"/>
            </a:pPr>
            <a:r>
              <a:rPr lang="en-US" sz="1200" kern="1200" baseline="0" dirty="0">
                <a:solidFill>
                  <a:schemeClr val="tx1"/>
                </a:solidFill>
                <a:effectLst/>
                <a:latin typeface="+mn-lt"/>
                <a:ea typeface="+mn-ea"/>
                <a:cs typeface="+mn-cs"/>
              </a:rPr>
              <a:t>Advocacy for legal change, collective negotiations, etc. </a:t>
            </a:r>
          </a:p>
          <a:p>
            <a:pPr marL="628650" lvl="1" indent="-171450">
              <a:buFontTx/>
              <a:buChar char="-"/>
            </a:pPr>
            <a:endParaRPr lang="en-US" sz="1200" kern="1200" baseline="0" dirty="0">
              <a:solidFill>
                <a:schemeClr val="tx1"/>
              </a:solidFill>
              <a:effectLst/>
              <a:latin typeface="+mn-lt"/>
              <a:ea typeface="+mn-ea"/>
              <a:cs typeface="+mn-cs"/>
            </a:endParaRPr>
          </a:p>
          <a:p>
            <a:pPr marL="628650" lvl="1" indent="-171450">
              <a:buFontTx/>
              <a:buChar char="-"/>
            </a:pPr>
            <a:r>
              <a:rPr lang="en-US" sz="1200" kern="1200" baseline="0" dirty="0">
                <a:solidFill>
                  <a:schemeClr val="tx1"/>
                </a:solidFill>
                <a:effectLst/>
                <a:latin typeface="+mn-lt"/>
                <a:ea typeface="+mn-ea"/>
                <a:cs typeface="+mn-cs"/>
              </a:rPr>
              <a:t>ILO perspective</a:t>
            </a:r>
          </a:p>
          <a:p>
            <a:pPr marL="1085850" lvl="2" indent="-171450">
              <a:buFontTx/>
              <a:buChar char="-"/>
            </a:pPr>
            <a:r>
              <a:rPr lang="en-US" sz="1200" kern="1200" baseline="0" dirty="0">
                <a:solidFill>
                  <a:schemeClr val="tx1"/>
                </a:solidFill>
                <a:effectLst/>
                <a:latin typeface="+mn-lt"/>
                <a:ea typeface="+mn-ea"/>
                <a:cs typeface="+mn-cs"/>
              </a:rPr>
              <a:t>ILS</a:t>
            </a:r>
          </a:p>
          <a:p>
            <a:pPr marL="1085850" lvl="2" indent="-171450">
              <a:buFontTx/>
              <a:buChar char="-"/>
            </a:pPr>
            <a:r>
              <a:rPr lang="en-US" sz="1200" kern="1200" baseline="0" dirty="0">
                <a:solidFill>
                  <a:schemeClr val="tx1"/>
                </a:solidFill>
                <a:effectLst/>
                <a:latin typeface="+mn-lt"/>
                <a:ea typeface="+mn-ea"/>
                <a:cs typeface="+mn-cs"/>
              </a:rPr>
              <a:t>Tripartite</a:t>
            </a:r>
          </a:p>
          <a:p>
            <a:pPr marL="1085850" lvl="2" indent="-171450">
              <a:buFontTx/>
              <a:buChar char="-"/>
            </a:pPr>
            <a:r>
              <a:rPr lang="en-US" sz="1200" kern="1200" baseline="0" dirty="0">
                <a:solidFill>
                  <a:schemeClr val="tx1"/>
                </a:solidFill>
                <a:effectLst/>
                <a:latin typeface="+mn-lt"/>
                <a:ea typeface="+mn-ea"/>
                <a:cs typeface="+mn-cs"/>
              </a:rPr>
              <a:t>Unions</a:t>
            </a:r>
            <a:endParaRPr lang="fr-CH"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60CB3BA-A2C6-41A2-BAEF-2ADCC404833D}" type="slidenum">
              <a:rPr lang="en-GB" smtClean="0"/>
              <a:pPr/>
              <a:t>1</a:t>
            </a:fld>
            <a:endParaRPr lang="en-GB" dirty="0"/>
          </a:p>
        </p:txBody>
      </p:sp>
    </p:spTree>
    <p:extLst>
      <p:ext uri="{BB962C8B-B14F-4D97-AF65-F5344CB8AC3E}">
        <p14:creationId xmlns:p14="http://schemas.microsoft.com/office/powerpoint/2010/main" val="922018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solidFill>
                  <a:prstClr val="black"/>
                </a:solidFill>
              </a:rPr>
              <a:pPr>
                <a:defRPr/>
              </a:pPr>
              <a:t>10</a:t>
            </a:fld>
            <a:endParaRPr lang="en-GB">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Avoid </a:t>
            </a:r>
            <a:r>
              <a:rPr lang="en-US" altLang="en-US" dirty="0" err="1"/>
              <a:t>labour</a:t>
            </a:r>
            <a:r>
              <a:rPr lang="en-US" altLang="en-US" dirty="0"/>
              <a:t> costs being used as an element of competition among bidders for public contracts, by requiring that all bidders respect as a minimum certain locally established standards.</a:t>
            </a:r>
          </a:p>
          <a:p>
            <a:pPr marL="171450" indent="-171450" eaLnBrk="1" hangingPunct="1">
              <a:buFontTx/>
              <a:buChar char="-"/>
            </a:pPr>
            <a:r>
              <a:rPr lang="en-US" altLang="en-US" dirty="0"/>
              <a:t>Ensure that public contracts do not exert a downward pressure on wages and working conditions, by placing a standard clause in the public contract to the effect that workers employed to execute the contract shall receive wages and shall enjoy working conditions that are not less </a:t>
            </a:r>
            <a:r>
              <a:rPr lang="en-US" altLang="en-US" dirty="0" err="1"/>
              <a:t>favourable</a:t>
            </a:r>
            <a:r>
              <a:rPr lang="en-US" altLang="en-US" dirty="0"/>
              <a:t> than those established for the same work in the area where the work is being done by collective agreement, arbitration award or national laws and regulations.</a:t>
            </a:r>
          </a:p>
          <a:p>
            <a:pPr marL="171450" marR="0" lvl="2" indent="-171450" algn="l" defTabSz="914400" rtl="0" eaLnBrk="1" fontAlgn="auto" latinLnBrk="0" hangingPunct="1">
              <a:lnSpc>
                <a:spcPct val="100000"/>
              </a:lnSpc>
              <a:spcBef>
                <a:spcPts val="0"/>
              </a:spcBef>
              <a:spcAft>
                <a:spcPts val="0"/>
              </a:spcAft>
              <a:buClrTx/>
              <a:buSzTx/>
              <a:buFontTx/>
              <a:buChar char="-"/>
              <a:tabLst/>
              <a:defRPr/>
            </a:pPr>
            <a:r>
              <a:rPr lang="en-US" sz="4700" dirty="0">
                <a:solidFill>
                  <a:schemeClr val="tx2"/>
                </a:solidFill>
              </a:rPr>
              <a:t>Certain exemptions (e.g. forms of public-private partnerships not covered; budget thresholds; etc.  </a:t>
            </a:r>
          </a:p>
          <a:p>
            <a:pPr marL="171450" indent="-171450" eaLnBrk="1" hangingPunct="1">
              <a:buFontTx/>
              <a:buChar char="-"/>
            </a:pPr>
            <a:endParaRPr lang="en-US" altLang="en-US" dirty="0"/>
          </a:p>
        </p:txBody>
      </p:sp>
    </p:spTree>
    <p:extLst>
      <p:ext uri="{BB962C8B-B14F-4D97-AF65-F5344CB8AC3E}">
        <p14:creationId xmlns:p14="http://schemas.microsoft.com/office/powerpoint/2010/main" val="430719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solidFill>
                  <a:prstClr val="black"/>
                </a:solidFill>
              </a:rPr>
              <a:pPr>
                <a:defRPr/>
              </a:pPr>
              <a:t>11</a:t>
            </a:fld>
            <a:endParaRPr lang="en-GB">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Avoid </a:t>
            </a:r>
            <a:r>
              <a:rPr lang="en-US" altLang="en-US" dirty="0" err="1"/>
              <a:t>labour</a:t>
            </a:r>
            <a:r>
              <a:rPr lang="en-US" altLang="en-US" dirty="0"/>
              <a:t> costs being used as an element of competition among bidders for public contracts, by requiring that all bidders respect as a minimum certain locally established standards.</a:t>
            </a:r>
          </a:p>
          <a:p>
            <a:pPr marL="171450" indent="-171450" eaLnBrk="1" hangingPunct="1">
              <a:buFontTx/>
              <a:buChar char="-"/>
            </a:pPr>
            <a:r>
              <a:rPr lang="en-US" altLang="en-US" dirty="0"/>
              <a:t>Ensure that public contracts do not exert a downward pressure on wages and working conditions, by placing a standard clause in the public contract to the effect that workers employed to execute the contract shall receive wages and shall enjoy working conditions that are not less </a:t>
            </a:r>
            <a:r>
              <a:rPr lang="en-US" altLang="en-US" dirty="0" err="1"/>
              <a:t>favourable</a:t>
            </a:r>
            <a:r>
              <a:rPr lang="en-US" altLang="en-US" dirty="0"/>
              <a:t> than those established for the same work in the area where the work is being done by collective agreement, arbitration award or national laws and regulations.</a:t>
            </a:r>
          </a:p>
          <a:p>
            <a:pPr marL="171450" marR="0" lvl="2" indent="-171450" algn="l" defTabSz="914400" rtl="0" eaLnBrk="1" fontAlgn="auto" latinLnBrk="0" hangingPunct="1">
              <a:lnSpc>
                <a:spcPct val="100000"/>
              </a:lnSpc>
              <a:spcBef>
                <a:spcPts val="0"/>
              </a:spcBef>
              <a:spcAft>
                <a:spcPts val="0"/>
              </a:spcAft>
              <a:buClrTx/>
              <a:buSzTx/>
              <a:buFontTx/>
              <a:buChar char="-"/>
              <a:tabLst/>
              <a:defRPr/>
            </a:pPr>
            <a:r>
              <a:rPr lang="en-US" sz="4700" dirty="0">
                <a:solidFill>
                  <a:schemeClr val="tx2"/>
                </a:solidFill>
              </a:rPr>
              <a:t>Certain exemptions (e.g. forms of public-private partnerships not covered; budget thresholds; etc.  </a:t>
            </a:r>
          </a:p>
          <a:p>
            <a:pPr marL="171450" indent="-171450" eaLnBrk="1" hangingPunct="1">
              <a:buFontTx/>
              <a:buChar char="-"/>
            </a:pPr>
            <a:endParaRPr lang="en-US" altLang="en-US" dirty="0"/>
          </a:p>
        </p:txBody>
      </p:sp>
    </p:spTree>
    <p:extLst>
      <p:ext uri="{BB962C8B-B14F-4D97-AF65-F5344CB8AC3E}">
        <p14:creationId xmlns:p14="http://schemas.microsoft.com/office/powerpoint/2010/main" val="3382633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solidFill>
                  <a:prstClr val="black"/>
                </a:solidFill>
              </a:rPr>
              <a:pPr>
                <a:defRPr/>
              </a:pPr>
              <a:t>12</a:t>
            </a:fld>
            <a:endParaRPr lang="en-GB">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Both fundamental conventions …</a:t>
            </a:r>
          </a:p>
          <a:p>
            <a:pPr marL="628650" lvl="1" indent="-171450" eaLnBrk="1" hangingPunct="1">
              <a:buFontTx/>
              <a:buChar char="-"/>
            </a:pPr>
            <a:r>
              <a:rPr lang="en-US" altLang="en-US" dirty="0"/>
              <a:t>Irrespective of level of development and ratification</a:t>
            </a:r>
          </a:p>
        </p:txBody>
      </p:sp>
    </p:spTree>
    <p:extLst>
      <p:ext uri="{BB962C8B-B14F-4D97-AF65-F5344CB8AC3E}">
        <p14:creationId xmlns:p14="http://schemas.microsoft.com/office/powerpoint/2010/main" val="4268435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13</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0" lvl="0" indent="0" eaLnBrk="1" hangingPunct="1">
              <a:buFontTx/>
              <a:buNone/>
            </a:pPr>
            <a:endParaRPr lang="en-US" altLang="en-US" dirty="0"/>
          </a:p>
        </p:txBody>
      </p:sp>
    </p:spTree>
    <p:extLst>
      <p:ext uri="{BB962C8B-B14F-4D97-AF65-F5344CB8AC3E}">
        <p14:creationId xmlns:p14="http://schemas.microsoft.com/office/powerpoint/2010/main" val="2144015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14</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0" lvl="0" indent="0" eaLnBrk="1" hangingPunct="1">
              <a:buFontTx/>
              <a:buNone/>
            </a:pPr>
            <a:endParaRPr lang="en-US" altLang="en-US" dirty="0"/>
          </a:p>
        </p:txBody>
      </p:sp>
    </p:spTree>
    <p:extLst>
      <p:ext uri="{BB962C8B-B14F-4D97-AF65-F5344CB8AC3E}">
        <p14:creationId xmlns:p14="http://schemas.microsoft.com/office/powerpoint/2010/main" val="841624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15</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lvl="0" indent="-171450" eaLnBrk="1" hangingPunct="1">
              <a:buFontTx/>
              <a:buChar char="-"/>
            </a:pPr>
            <a:endParaRPr lang="en-US" altLang="en-US" dirty="0"/>
          </a:p>
        </p:txBody>
      </p:sp>
    </p:spTree>
    <p:extLst>
      <p:ext uri="{BB962C8B-B14F-4D97-AF65-F5344CB8AC3E}">
        <p14:creationId xmlns:p14="http://schemas.microsoft.com/office/powerpoint/2010/main" val="2026473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16</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a:buFontTx/>
              <a:buChar char="-"/>
            </a:pPr>
            <a:r>
              <a:rPr lang="en-US" dirty="0">
                <a:solidFill>
                  <a:schemeClr val="tx2"/>
                </a:solidFill>
              </a:rPr>
              <a:t>Awareness and expertise: governments and suppliers</a:t>
            </a:r>
          </a:p>
          <a:p>
            <a:pPr marL="171450" indent="-171450">
              <a:buFontTx/>
              <a:buChar char="-"/>
            </a:pPr>
            <a:r>
              <a:rPr lang="en-US" dirty="0">
                <a:solidFill>
                  <a:schemeClr val="tx2"/>
                </a:solidFill>
              </a:rPr>
              <a:t>Often</a:t>
            </a:r>
            <a:r>
              <a:rPr lang="en-US" baseline="0" dirty="0">
                <a:solidFill>
                  <a:schemeClr val="tx2"/>
                </a:solidFill>
              </a:rPr>
              <a:t> in contract, but limited monitoring and application/enforcement/impact</a:t>
            </a:r>
            <a:endParaRPr lang="en-US" dirty="0">
              <a:solidFill>
                <a:schemeClr val="tx2"/>
              </a:solidFill>
            </a:endParaRPr>
          </a:p>
        </p:txBody>
      </p:sp>
    </p:spTree>
    <p:extLst>
      <p:ext uri="{BB962C8B-B14F-4D97-AF65-F5344CB8AC3E}">
        <p14:creationId xmlns:p14="http://schemas.microsoft.com/office/powerpoint/2010/main" val="824511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17</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0" indent="0">
              <a:buNone/>
            </a:pPr>
            <a:endParaRPr lang="en-US" dirty="0">
              <a:solidFill>
                <a:schemeClr val="tx2"/>
              </a:solidFill>
            </a:endParaRPr>
          </a:p>
        </p:txBody>
      </p:sp>
    </p:spTree>
    <p:extLst>
      <p:ext uri="{BB962C8B-B14F-4D97-AF65-F5344CB8AC3E}">
        <p14:creationId xmlns:p14="http://schemas.microsoft.com/office/powerpoint/2010/main" val="256327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solidFill>
                  <a:prstClr val="black"/>
                </a:solidFill>
              </a:rPr>
              <a:pPr>
                <a:defRPr/>
              </a:pPr>
              <a:t>2</a:t>
            </a:fld>
            <a:endParaRPr lang="en-GB">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Relevant and Timely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Pay the bills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Press (Political):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ETUC and ITUC campaigns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Win and lose elections on the issue – </a:t>
            </a:r>
            <a:r>
              <a:rPr lang="en-US" b="1" dirty="0">
                <a:solidFill>
                  <a:schemeClr val="tx2"/>
                </a:solidFill>
              </a:rPr>
              <a:t>CHECK Press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Economic: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Wages do not exist in</a:t>
            </a:r>
            <a:r>
              <a:rPr lang="en-US" baseline="0" dirty="0">
                <a:solidFill>
                  <a:schemeClr val="tx2"/>
                </a:solidFill>
              </a:rPr>
              <a:t> a vacuum, but in an economic reality (conditions for jobs and wages)</a:t>
            </a:r>
            <a:r>
              <a:rPr lang="en-US" dirty="0">
                <a:solidFill>
                  <a:schemeClr val="tx2"/>
                </a:solidFill>
              </a:rPr>
              <a:t>, which is often harsh, and based on international competition</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Key in ILS on the issue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Identity: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Conditions</a:t>
            </a:r>
            <a:r>
              <a:rPr lang="en-US" baseline="0" dirty="0">
                <a:solidFill>
                  <a:schemeClr val="tx2"/>
                </a:solidFill>
              </a:rPr>
              <a:t> for a life in dignity for workers and their families (minimum wages around poverty level; or working poor; etc.)</a:t>
            </a:r>
            <a:endParaRPr lang="en-US" dirty="0">
              <a:solidFill>
                <a:schemeClr val="tx2"/>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a:solidFill>
                  <a:schemeClr val="tx2"/>
                </a:solidFill>
              </a:rPr>
              <a:t>Political economy:</a:t>
            </a:r>
            <a:r>
              <a:rPr lang="en-US" baseline="0" dirty="0">
                <a:solidFill>
                  <a:schemeClr val="tx2"/>
                </a:solidFill>
              </a:rPr>
              <a:t>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baseline="0" dirty="0">
                <a:solidFill>
                  <a:schemeClr val="tx2"/>
                </a:solidFill>
              </a:rPr>
              <a:t>fair share of the fruits of progress : role of unions</a:t>
            </a:r>
          </a:p>
        </p:txBody>
      </p:sp>
    </p:spTree>
    <p:extLst>
      <p:ext uri="{BB962C8B-B14F-4D97-AF65-F5344CB8AC3E}">
        <p14:creationId xmlns:p14="http://schemas.microsoft.com/office/powerpoint/2010/main" val="3388726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solidFill>
                  <a:prstClr val="black"/>
                </a:solidFill>
              </a:rPr>
              <a:pPr>
                <a:defRPr/>
              </a:pPr>
              <a:t>3</a:t>
            </a:fld>
            <a:endParaRPr lang="en-GB">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457200" lvl="1" indent="0"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505227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4</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Textile</a:t>
            </a:r>
          </a:p>
          <a:p>
            <a:pPr marL="628650" lvl="1" indent="-171450" eaLnBrk="1" hangingPunct="1">
              <a:buFontTx/>
              <a:buChar char="-"/>
            </a:pPr>
            <a:r>
              <a:rPr lang="en-US" altLang="en-US" dirty="0"/>
              <a:t>Global South,</a:t>
            </a:r>
            <a:r>
              <a:rPr lang="en-US" altLang="en-US" baseline="0" dirty="0"/>
              <a:t> FPRW, child </a:t>
            </a:r>
            <a:r>
              <a:rPr lang="en-US" altLang="en-US" baseline="0" dirty="0" err="1"/>
              <a:t>labour</a:t>
            </a:r>
            <a:r>
              <a:rPr lang="en-US" altLang="en-US" baseline="0" dirty="0"/>
              <a:t>, etc.</a:t>
            </a:r>
            <a:endParaRPr lang="en-US" altLang="en-US" dirty="0"/>
          </a:p>
          <a:p>
            <a:pPr marL="171450" indent="-171450" eaLnBrk="1" hangingPunct="1">
              <a:buFontTx/>
              <a:buChar char="-"/>
            </a:pPr>
            <a:r>
              <a:rPr lang="en-US" altLang="en-US" dirty="0"/>
              <a:t>Furniture</a:t>
            </a:r>
          </a:p>
          <a:p>
            <a:pPr marL="628650" lvl="1" indent="-171450" eaLnBrk="1" hangingPunct="1">
              <a:buFontTx/>
              <a:buChar char="-"/>
            </a:pPr>
            <a:r>
              <a:rPr lang="en-US" altLang="en-US" dirty="0"/>
              <a:t>OSH</a:t>
            </a:r>
          </a:p>
          <a:p>
            <a:pPr marL="171450" indent="-171450" eaLnBrk="1" hangingPunct="1">
              <a:buFontTx/>
              <a:buChar char="-"/>
            </a:pPr>
            <a:r>
              <a:rPr lang="en-US" altLang="en-US" dirty="0"/>
              <a:t>IT equipment</a:t>
            </a:r>
          </a:p>
          <a:p>
            <a:pPr marL="628650" lvl="1" indent="-171450" eaLnBrk="1" hangingPunct="1">
              <a:buFontTx/>
              <a:buChar char="-"/>
            </a:pPr>
            <a:r>
              <a:rPr lang="en-US" altLang="en-US" dirty="0"/>
              <a:t>complex global supply chains; use of conflict minerals</a:t>
            </a:r>
          </a:p>
          <a:p>
            <a:pPr marL="171450" indent="-171450" eaLnBrk="1" hangingPunct="1">
              <a:buFontTx/>
              <a:buChar char="-"/>
            </a:pPr>
            <a:r>
              <a:rPr lang="en-US" altLang="en-US" dirty="0"/>
              <a:t>Construction</a:t>
            </a:r>
          </a:p>
          <a:p>
            <a:pPr marL="628650" lvl="1" indent="-171450" eaLnBrk="1" hangingPunct="1">
              <a:buFontTx/>
              <a:buChar char="-"/>
            </a:pPr>
            <a:r>
              <a:rPr lang="en-US" altLang="en-US" dirty="0"/>
              <a:t>OSH, posted workers</a:t>
            </a:r>
          </a:p>
          <a:p>
            <a:pPr eaLnBrk="1" hangingPunct="1">
              <a:buFontTx/>
              <a:buNone/>
            </a:pPr>
            <a:endParaRPr lang="en-US" altLang="en-US" dirty="0"/>
          </a:p>
        </p:txBody>
      </p:sp>
    </p:spTree>
    <p:extLst>
      <p:ext uri="{BB962C8B-B14F-4D97-AF65-F5344CB8AC3E}">
        <p14:creationId xmlns:p14="http://schemas.microsoft.com/office/powerpoint/2010/main" val="424382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5</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baseline="0" dirty="0"/>
              <a:t>CSR : </a:t>
            </a:r>
          </a:p>
          <a:p>
            <a:pPr marL="628650" lvl="1" indent="-171450" eaLnBrk="1" hangingPunct="1">
              <a:buFontTx/>
              <a:buChar char="-"/>
            </a:pPr>
            <a:r>
              <a:rPr lang="en-US" altLang="en-US" baseline="0" dirty="0"/>
              <a:t>enforcement !</a:t>
            </a:r>
          </a:p>
          <a:p>
            <a:pPr marL="628650" lvl="1" indent="-171450" eaLnBrk="1" hangingPunct="1">
              <a:buFontTx/>
              <a:buChar char="-"/>
            </a:pPr>
            <a:r>
              <a:rPr lang="en-US" altLang="en-US" baseline="0" dirty="0"/>
              <a:t>TU involvement</a:t>
            </a:r>
          </a:p>
          <a:p>
            <a:pPr marL="457200" lvl="1" indent="0" eaLnBrk="1" hangingPunct="1">
              <a:buFontTx/>
              <a:buNone/>
            </a:pPr>
            <a:endParaRPr lang="en-US" altLang="en-US" baseline="0" dirty="0"/>
          </a:p>
          <a:p>
            <a:pPr marL="171450" indent="-171450" eaLnBrk="1" hangingPunct="1">
              <a:buFontTx/>
              <a:buChar char="-"/>
            </a:pPr>
            <a:r>
              <a:rPr lang="en-US" altLang="en-US" baseline="0" dirty="0"/>
              <a:t>States meeting their international human rights obligations when they </a:t>
            </a:r>
            <a:r>
              <a:rPr lang="en-US" altLang="en-US" b="1" baseline="0" dirty="0"/>
              <a:t>legislate for, or contract with</a:t>
            </a:r>
            <a:r>
              <a:rPr lang="en-US" altLang="en-US" baseline="0" dirty="0"/>
              <a:t> business enterprises</a:t>
            </a:r>
          </a:p>
          <a:p>
            <a:pPr marL="171450" indent="-171450" eaLnBrk="1" hangingPunct="1">
              <a:buFontTx/>
              <a:buChar char="-"/>
            </a:pPr>
            <a:r>
              <a:rPr lang="en-US" altLang="en-US" b="0" dirty="0"/>
              <a:t>States conduct a variety of commercial transactions with business enterprises, not least through their procurement activities. This provides States – individually and collectively – with </a:t>
            </a:r>
            <a:r>
              <a:rPr lang="en-US" altLang="en-US" b="1" dirty="0"/>
              <a:t>unique opportunities </a:t>
            </a:r>
            <a:r>
              <a:rPr lang="en-US" altLang="en-US" b="0" dirty="0"/>
              <a:t>to promote awareness of and respect for human rights by those enterprises</a:t>
            </a:r>
          </a:p>
          <a:p>
            <a:pPr marL="171450" indent="-171450" eaLnBrk="1" hangingPunct="1">
              <a:buFontTx/>
              <a:buChar char="-"/>
            </a:pPr>
            <a:r>
              <a:rPr lang="en-US" altLang="en-US" b="1" dirty="0"/>
              <a:t>States do not relinquish their international human rights law obligations when they privatize the delivery of services </a:t>
            </a:r>
            <a:r>
              <a:rPr lang="en-US" altLang="en-US" dirty="0"/>
              <a:t>that may impact upon the enjoyment of human rights. </a:t>
            </a:r>
          </a:p>
        </p:txBody>
      </p:sp>
    </p:spTree>
    <p:extLst>
      <p:ext uri="{BB962C8B-B14F-4D97-AF65-F5344CB8AC3E}">
        <p14:creationId xmlns:p14="http://schemas.microsoft.com/office/powerpoint/2010/main" val="1550381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6</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Where do products come from? Who made them?</a:t>
            </a:r>
            <a:r>
              <a:rPr lang="en-US" altLang="en-US" baseline="0" dirty="0"/>
              <a:t> Under which working conditions, including wages, e.g. are ILS regarding minimum wages/CB respected in subcontractors</a:t>
            </a:r>
          </a:p>
          <a:p>
            <a:pPr marL="171450" indent="-171450" eaLnBrk="1" hangingPunct="1">
              <a:buFontTx/>
              <a:buChar char="-"/>
            </a:pPr>
            <a:r>
              <a:rPr lang="en-US" altLang="en-US" baseline="0" dirty="0"/>
              <a:t>E.g. Bilateral trade agreements or investment treaties</a:t>
            </a:r>
          </a:p>
          <a:p>
            <a:pPr marL="628650" lvl="1" indent="-171450" eaLnBrk="1" hangingPunct="1">
              <a:buFontTx/>
              <a:buChar char="-"/>
            </a:pPr>
            <a:r>
              <a:rPr lang="en-US" altLang="en-US" baseline="0" dirty="0"/>
              <a:t>Affect the domestic policy space of governments : legal change (e.g. positive discrimination)</a:t>
            </a:r>
          </a:p>
          <a:p>
            <a:pPr marL="628650" lvl="1" indent="-171450" eaLnBrk="1" hangingPunct="1">
              <a:buFontTx/>
              <a:buChar char="-"/>
            </a:pPr>
            <a:r>
              <a:rPr lang="en-US" altLang="en-US" baseline="0" dirty="0"/>
              <a:t>Directly regarding public procurement (open to international providers)</a:t>
            </a:r>
          </a:p>
          <a:p>
            <a:pPr marL="628650" lvl="1" indent="-171450" eaLnBrk="1" hangingPunct="1">
              <a:buFontTx/>
              <a:buChar char="-"/>
            </a:pPr>
            <a:endParaRPr lang="en-US" altLang="en-US" baseline="0" dirty="0"/>
          </a:p>
          <a:p>
            <a:pPr marL="628650" lvl="1" indent="-171450" eaLnBrk="1" hangingPunct="1">
              <a:buFontTx/>
              <a:buChar char="-"/>
            </a:pPr>
            <a:endParaRPr lang="en-US" altLang="en-US" dirty="0"/>
          </a:p>
        </p:txBody>
      </p:sp>
    </p:spTree>
    <p:extLst>
      <p:ext uri="{BB962C8B-B14F-4D97-AF65-F5344CB8AC3E}">
        <p14:creationId xmlns:p14="http://schemas.microsoft.com/office/powerpoint/2010/main" val="2249143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7</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marL="171450" indent="-171450" eaLnBrk="1" hangingPunct="1">
              <a:buFontTx/>
              <a:buChar char="-"/>
            </a:pPr>
            <a:r>
              <a:rPr lang="en-US" altLang="en-US" dirty="0"/>
              <a:t>Where do products come from? Who made them?</a:t>
            </a:r>
            <a:r>
              <a:rPr lang="en-US" altLang="en-US" baseline="0" dirty="0"/>
              <a:t> Under which working conditions, including wages, e.g. are ILS regarding minimum wages/CB respected in subcontractors</a:t>
            </a:r>
          </a:p>
          <a:p>
            <a:pPr marL="171450" indent="-171450" eaLnBrk="1" hangingPunct="1">
              <a:buFontTx/>
              <a:buChar char="-"/>
            </a:pPr>
            <a:r>
              <a:rPr lang="en-US" altLang="en-US" baseline="0" dirty="0"/>
              <a:t>E.g. Bilateral trade agreements or investment treaties</a:t>
            </a:r>
          </a:p>
          <a:p>
            <a:pPr marL="628650" lvl="1" indent="-171450" eaLnBrk="1" hangingPunct="1">
              <a:buFontTx/>
              <a:buChar char="-"/>
            </a:pPr>
            <a:r>
              <a:rPr lang="en-US" altLang="en-US" baseline="0" dirty="0"/>
              <a:t>Affect the domestic policy space of governments : legal change (e.g. positive discrimination)</a:t>
            </a:r>
          </a:p>
          <a:p>
            <a:pPr marL="628650" lvl="1" indent="-171450" eaLnBrk="1" hangingPunct="1">
              <a:buFontTx/>
              <a:buChar char="-"/>
            </a:pPr>
            <a:r>
              <a:rPr lang="en-US" altLang="en-US" baseline="0" dirty="0"/>
              <a:t>Directly regarding public procurement (open to international providers)</a:t>
            </a:r>
          </a:p>
          <a:p>
            <a:pPr marL="628650" lvl="1" indent="-171450" eaLnBrk="1" hangingPunct="1">
              <a:buFontTx/>
              <a:buChar char="-"/>
            </a:pPr>
            <a:endParaRPr lang="en-US" altLang="en-US" baseline="0" dirty="0"/>
          </a:p>
          <a:p>
            <a:pPr marL="628650" lvl="1" indent="-171450" eaLnBrk="1" hangingPunct="1">
              <a:buFontTx/>
              <a:buChar char="-"/>
            </a:pPr>
            <a:endParaRPr lang="en-US" altLang="en-US" dirty="0"/>
          </a:p>
        </p:txBody>
      </p:sp>
    </p:spTree>
    <p:extLst>
      <p:ext uri="{BB962C8B-B14F-4D97-AF65-F5344CB8AC3E}">
        <p14:creationId xmlns:p14="http://schemas.microsoft.com/office/powerpoint/2010/main" val="930280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8</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None/>
            </a:pPr>
            <a:r>
              <a:rPr lang="en-US" altLang="en-US" dirty="0"/>
              <a:t>-</a:t>
            </a:r>
          </a:p>
        </p:txBody>
      </p:sp>
    </p:spTree>
    <p:extLst>
      <p:ext uri="{BB962C8B-B14F-4D97-AF65-F5344CB8AC3E}">
        <p14:creationId xmlns:p14="http://schemas.microsoft.com/office/powerpoint/2010/main" val="3677793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0E4D3BEA-9C81-4FE9-AD0E-8C966B5BCD2D}" type="slidenum">
              <a:rPr lang="en-GB" smtClean="0"/>
              <a:pPr>
                <a:defRPr/>
              </a:pPr>
              <a:t>9</a:t>
            </a:fld>
            <a:endParaRPr lang="en-GB"/>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None/>
            </a:pPr>
            <a:r>
              <a:rPr lang="en-US" altLang="en-US" dirty="0"/>
              <a:t>-</a:t>
            </a:r>
          </a:p>
        </p:txBody>
      </p:sp>
    </p:spTree>
    <p:extLst>
      <p:ext uri="{BB962C8B-B14F-4D97-AF65-F5344CB8AC3E}">
        <p14:creationId xmlns:p14="http://schemas.microsoft.com/office/powerpoint/2010/main" val="267590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1D5C6-8806-45AE-9DB9-CA08224C862D}" type="slidenum">
              <a:rPr lang="en-GB" smtClean="0"/>
              <a:pPr/>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81D5C6-8806-45AE-9DB9-CA08224C862D}" type="slidenum">
              <a:rPr lang="en-GB" smtClean="0"/>
              <a:pPr/>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81D5C6-8806-45AE-9DB9-CA08224C862D}" type="slidenum">
              <a:rPr lang="en-GB" smtClean="0"/>
              <a:pPr/>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1D5C6-8806-45AE-9DB9-CA08224C862D}" type="slidenum">
              <a:rPr lang="en-GB" smtClean="0"/>
              <a:pPr/>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7F5F91-3C20-437B-968E-3A91713C366A}" type="datetimeFigureOut">
              <a:rPr lang="en-GB" smtClean="0"/>
              <a:pPr/>
              <a:t>16/10/2018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81D5C6-8806-45AE-9DB9-CA08224C862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57F5F91-3C20-437B-968E-3A91713C366A}" type="datetimeFigureOut">
              <a:rPr lang="en-GB" smtClean="0"/>
              <a:pPr/>
              <a:t>16/10/2018</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81D5C6-8806-45AE-9DB9-CA08224C862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848600" cy="2304256"/>
          </a:xfrm>
        </p:spPr>
        <p:txBody>
          <a:bodyPr/>
          <a:lstStyle/>
          <a:p>
            <a:pPr algn="ctr"/>
            <a:r>
              <a:rPr lang="fr-CH" sz="2800" b="1" cap="none" dirty="0">
                <a:latin typeface="+mn-lt"/>
              </a:rPr>
              <a:t>Public </a:t>
            </a:r>
            <a:r>
              <a:rPr lang="fr-CH" sz="2800" b="1" cap="none" dirty="0" err="1">
                <a:latin typeface="+mn-lt"/>
              </a:rPr>
              <a:t>Contracts</a:t>
            </a:r>
            <a:r>
              <a:rPr lang="fr-CH" sz="2800" b="1" cap="none" dirty="0">
                <a:latin typeface="+mn-lt"/>
              </a:rPr>
              <a:t> and </a:t>
            </a:r>
            <a:r>
              <a:rPr lang="fr-CH" sz="2800" b="1" cap="none" dirty="0" err="1">
                <a:latin typeface="+mn-lt"/>
              </a:rPr>
              <a:t>Procurement</a:t>
            </a:r>
            <a:r>
              <a:rPr lang="fr-CH" sz="2800" b="1" cap="none" dirty="0">
                <a:latin typeface="+mn-lt"/>
              </a:rPr>
              <a:t> </a:t>
            </a:r>
            <a:r>
              <a:rPr lang="fr-CH" sz="2800" b="1" cap="none" dirty="0" err="1">
                <a:latin typeface="+mn-lt"/>
              </a:rPr>
              <a:t>Policies</a:t>
            </a:r>
            <a:r>
              <a:rPr lang="fr-CH" sz="2800" b="1" cap="none" dirty="0">
                <a:latin typeface="+mn-lt"/>
              </a:rPr>
              <a:t> </a:t>
            </a:r>
            <a:r>
              <a:rPr lang="fr-CH" sz="2800" b="1" cap="none" dirty="0" err="1">
                <a:latin typeface="+mn-lt"/>
              </a:rPr>
              <a:t>influencing</a:t>
            </a:r>
            <a:r>
              <a:rPr lang="fr-CH" sz="2800" b="1" cap="none" dirty="0">
                <a:latin typeface="+mn-lt"/>
              </a:rPr>
              <a:t> </a:t>
            </a:r>
            <a:r>
              <a:rPr lang="fr-CH" sz="2800" b="1" cap="none" dirty="0" err="1">
                <a:latin typeface="+mn-lt"/>
              </a:rPr>
              <a:t>Wages</a:t>
            </a:r>
            <a:r>
              <a:rPr lang="fr-CH" sz="2800" b="1" cap="none" dirty="0">
                <a:latin typeface="+mn-lt"/>
              </a:rPr>
              <a:t>: </a:t>
            </a:r>
            <a:br>
              <a:rPr lang="fr-CH" sz="2800" b="1" cap="none" dirty="0">
                <a:latin typeface="+mn-lt"/>
              </a:rPr>
            </a:br>
            <a:r>
              <a:rPr lang="fr-CH" sz="2800" b="1" cap="none" dirty="0" err="1">
                <a:latin typeface="+mn-lt"/>
              </a:rPr>
              <a:t>Role</a:t>
            </a:r>
            <a:r>
              <a:rPr lang="fr-CH" sz="2800" b="1" cap="none" dirty="0">
                <a:latin typeface="+mn-lt"/>
              </a:rPr>
              <a:t> of Unions</a:t>
            </a:r>
            <a:endParaRPr lang="en-GB" sz="2800" b="1" cap="none" dirty="0">
              <a:latin typeface="+mn-lt"/>
            </a:endParaRPr>
          </a:p>
        </p:txBody>
      </p:sp>
      <p:sp>
        <p:nvSpPr>
          <p:cNvPr id="3" name="Subtitle 2"/>
          <p:cNvSpPr>
            <a:spLocks noGrp="1"/>
          </p:cNvSpPr>
          <p:nvPr>
            <p:ph type="subTitle" idx="1"/>
          </p:nvPr>
        </p:nvSpPr>
        <p:spPr>
          <a:xfrm>
            <a:off x="750567" y="3718863"/>
            <a:ext cx="7486600" cy="2158409"/>
          </a:xfrm>
        </p:spPr>
        <p:txBody>
          <a:bodyPr>
            <a:normAutofit fontScale="92500" lnSpcReduction="10000"/>
          </a:bodyPr>
          <a:lstStyle/>
          <a:p>
            <a:r>
              <a:rPr lang="fr-CH" dirty="0">
                <a:solidFill>
                  <a:schemeClr val="tx2"/>
                </a:solidFill>
              </a:rPr>
              <a:t>Rafael Peels, Senior </a:t>
            </a:r>
            <a:r>
              <a:rPr lang="fr-CH" dirty="0" err="1">
                <a:solidFill>
                  <a:schemeClr val="tx2"/>
                </a:solidFill>
              </a:rPr>
              <a:t>Specialist</a:t>
            </a:r>
            <a:r>
              <a:rPr lang="fr-CH" dirty="0">
                <a:solidFill>
                  <a:schemeClr val="tx2"/>
                </a:solidFill>
              </a:rPr>
              <a:t> in </a:t>
            </a:r>
            <a:r>
              <a:rPr lang="fr-CH" dirty="0" err="1">
                <a:solidFill>
                  <a:schemeClr val="tx2"/>
                </a:solidFill>
              </a:rPr>
              <a:t>Workers</a:t>
            </a:r>
            <a:r>
              <a:rPr lang="fr-CH" dirty="0">
                <a:solidFill>
                  <a:schemeClr val="tx2"/>
                </a:solidFill>
              </a:rPr>
              <a:t>’ </a:t>
            </a:r>
            <a:r>
              <a:rPr lang="fr-CH" dirty="0" err="1">
                <a:solidFill>
                  <a:schemeClr val="tx2"/>
                </a:solidFill>
              </a:rPr>
              <a:t>Activities</a:t>
            </a:r>
            <a:r>
              <a:rPr lang="fr-CH" dirty="0">
                <a:solidFill>
                  <a:schemeClr val="tx2"/>
                </a:solidFill>
              </a:rPr>
              <a:t> (ACTRAV) International Labour </a:t>
            </a:r>
            <a:r>
              <a:rPr lang="fr-CH" dirty="0" err="1">
                <a:solidFill>
                  <a:schemeClr val="tx2"/>
                </a:solidFill>
              </a:rPr>
              <a:t>Organization</a:t>
            </a:r>
            <a:r>
              <a:rPr lang="fr-CH" dirty="0">
                <a:solidFill>
                  <a:schemeClr val="tx2"/>
                </a:solidFill>
              </a:rPr>
              <a:t> (ILO)</a:t>
            </a:r>
          </a:p>
          <a:p>
            <a:endParaRPr lang="fr-CH" dirty="0">
              <a:solidFill>
                <a:schemeClr val="tx2"/>
              </a:solidFill>
            </a:endParaRPr>
          </a:p>
          <a:p>
            <a:r>
              <a:rPr lang="fr-CH" i="1" dirty="0">
                <a:solidFill>
                  <a:schemeClr val="tx2"/>
                </a:solidFill>
              </a:rPr>
              <a:t>International </a:t>
            </a:r>
            <a:r>
              <a:rPr lang="fr-CH" i="1" dirty="0" err="1">
                <a:solidFill>
                  <a:schemeClr val="tx2"/>
                </a:solidFill>
              </a:rPr>
              <a:t>Seminar</a:t>
            </a:r>
            <a:r>
              <a:rPr lang="fr-CH" i="1" dirty="0">
                <a:solidFill>
                  <a:schemeClr val="tx2"/>
                </a:solidFill>
              </a:rPr>
              <a:t> of Trade Union </a:t>
            </a:r>
            <a:r>
              <a:rPr lang="fr-CH" i="1" dirty="0" err="1">
                <a:solidFill>
                  <a:schemeClr val="tx2"/>
                </a:solidFill>
              </a:rPr>
              <a:t>Economists</a:t>
            </a:r>
            <a:r>
              <a:rPr lang="fr-CH" i="1" dirty="0">
                <a:solidFill>
                  <a:schemeClr val="tx2"/>
                </a:solidFill>
              </a:rPr>
              <a:t> on </a:t>
            </a:r>
            <a:r>
              <a:rPr lang="fr-CH" i="1" dirty="0" err="1">
                <a:solidFill>
                  <a:schemeClr val="tx2"/>
                </a:solidFill>
              </a:rPr>
              <a:t>Wage</a:t>
            </a:r>
            <a:r>
              <a:rPr lang="fr-CH" i="1" dirty="0">
                <a:solidFill>
                  <a:schemeClr val="tx2"/>
                </a:solidFill>
              </a:rPr>
              <a:t> Setting and Objectives in </a:t>
            </a:r>
            <a:r>
              <a:rPr lang="fr-CH" i="1" dirty="0" err="1">
                <a:solidFill>
                  <a:schemeClr val="tx2"/>
                </a:solidFill>
              </a:rPr>
              <a:t>Eastern</a:t>
            </a:r>
            <a:r>
              <a:rPr lang="fr-CH" i="1" dirty="0">
                <a:solidFill>
                  <a:schemeClr val="tx2"/>
                </a:solidFill>
              </a:rPr>
              <a:t> Europe and Central </a:t>
            </a:r>
            <a:r>
              <a:rPr lang="fr-CH" i="1" dirty="0" err="1">
                <a:solidFill>
                  <a:schemeClr val="tx2"/>
                </a:solidFill>
              </a:rPr>
              <a:t>Asia</a:t>
            </a:r>
            <a:endParaRPr lang="fr-CH" i="1" dirty="0">
              <a:solidFill>
                <a:schemeClr val="tx2"/>
              </a:solidFill>
            </a:endParaRPr>
          </a:p>
          <a:p>
            <a:r>
              <a:rPr lang="fr-CH" i="1" dirty="0">
                <a:solidFill>
                  <a:schemeClr val="tx2"/>
                </a:solidFill>
              </a:rPr>
              <a:t>(Armenia, 15-16 </a:t>
            </a:r>
            <a:r>
              <a:rPr lang="fr-CH" i="1" dirty="0" err="1">
                <a:solidFill>
                  <a:schemeClr val="tx2"/>
                </a:solidFill>
              </a:rPr>
              <a:t>October</a:t>
            </a:r>
            <a:r>
              <a:rPr lang="fr-CH" i="1" dirty="0">
                <a:solidFill>
                  <a:schemeClr val="tx2"/>
                </a:solidFill>
              </a:rPr>
              <a:t> 2018)</a:t>
            </a:r>
            <a:endParaRPr lang="en-GB" i="1" dirty="0">
              <a:solidFill>
                <a:schemeClr val="tx2"/>
              </a:solidFill>
            </a:endParaRPr>
          </a:p>
        </p:txBody>
      </p:sp>
      <p:sp>
        <p:nvSpPr>
          <p:cNvPr id="6" name="Subtitle 2"/>
          <p:cNvSpPr txBox="1">
            <a:spLocks/>
          </p:cNvSpPr>
          <p:nvPr/>
        </p:nvSpPr>
        <p:spPr>
          <a:xfrm>
            <a:off x="750567" y="3904456"/>
            <a:ext cx="7486600" cy="103671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GB" dirty="0"/>
          </a:p>
        </p:txBody>
      </p:sp>
      <p:pic>
        <p:nvPicPr>
          <p:cNvPr id="4" name="Picture 3"/>
          <p:cNvPicPr>
            <a:picLocks noChangeAspect="1"/>
          </p:cNvPicPr>
          <p:nvPr/>
        </p:nvPicPr>
        <p:blipFill>
          <a:blip r:embed="rId3"/>
          <a:stretch>
            <a:fillRect/>
          </a:stretch>
        </p:blipFill>
        <p:spPr>
          <a:xfrm>
            <a:off x="7046794" y="5708423"/>
            <a:ext cx="2097206" cy="1103472"/>
          </a:xfrm>
          <a:prstGeom prst="rect">
            <a:avLst/>
          </a:prstGeom>
        </p:spPr>
      </p:pic>
    </p:spTree>
    <p:extLst>
      <p:ext uri="{BB962C8B-B14F-4D97-AF65-F5344CB8AC3E}">
        <p14:creationId xmlns:p14="http://schemas.microsoft.com/office/powerpoint/2010/main" val="1961710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476672"/>
            <a:ext cx="8640960" cy="1008112"/>
          </a:xfrm>
        </p:spPr>
        <p:txBody>
          <a:bodyPr>
            <a:normAutofit fontScale="90000"/>
          </a:bodyPr>
          <a:lstStyle/>
          <a:p>
            <a:r>
              <a:rPr lang="en-GB" sz="3200" b="1" dirty="0">
                <a:solidFill>
                  <a:srgbClr val="0070C0"/>
                </a:solidFill>
                <a:latin typeface="+mn-lt"/>
              </a:rPr>
              <a:t>International Labour Standards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on Public Contracts</a:t>
            </a:r>
            <a:endParaRPr lang="en-GB" sz="3200" b="1" dirty="0">
              <a:solidFill>
                <a:srgbClr val="0070C0"/>
              </a:solidFill>
              <a:latin typeface="+mn-lt"/>
            </a:endParaRPr>
          </a:p>
        </p:txBody>
      </p:sp>
      <p:sp>
        <p:nvSpPr>
          <p:cNvPr id="3078" name="Rectangle 12"/>
          <p:cNvSpPr>
            <a:spLocks noGrp="1" noChangeArrowheads="1"/>
          </p:cNvSpPr>
          <p:nvPr>
            <p:ph idx="1"/>
          </p:nvPr>
        </p:nvSpPr>
        <p:spPr>
          <a:xfrm>
            <a:off x="281246" y="1700808"/>
            <a:ext cx="8670381" cy="5157192"/>
          </a:xfrm>
        </p:spPr>
        <p:txBody>
          <a:bodyPr>
            <a:normAutofit fontScale="25000" lnSpcReduction="20000"/>
          </a:bodyPr>
          <a:lstStyle/>
          <a:p>
            <a:pPr marL="0" indent="0">
              <a:buNone/>
            </a:pPr>
            <a:r>
              <a:rPr lang="en-US" altLang="en-US" sz="6800" b="1" dirty="0">
                <a:solidFill>
                  <a:schemeClr val="tx2"/>
                </a:solidFill>
              </a:rPr>
              <a:t>Labour Clauses (Public Contracts) Convention (C94) and Recommendation (R84)</a:t>
            </a:r>
          </a:p>
          <a:p>
            <a:pPr marL="0" indent="0">
              <a:buNone/>
            </a:pPr>
            <a:endParaRPr lang="en-US" sz="4800" b="1" dirty="0">
              <a:solidFill>
                <a:schemeClr val="tx2"/>
              </a:solidFill>
            </a:endParaRPr>
          </a:p>
          <a:p>
            <a:pPr marL="0" indent="0">
              <a:buNone/>
            </a:pPr>
            <a:r>
              <a:rPr lang="en-US" sz="6000" dirty="0">
                <a:solidFill>
                  <a:schemeClr val="tx2"/>
                </a:solidFill>
              </a:rPr>
              <a:t>63 ratifications: low ratification among participating countries (i.e. Armenia)</a:t>
            </a:r>
          </a:p>
          <a:p>
            <a:pPr marL="0" indent="0">
              <a:buNone/>
            </a:pPr>
            <a:endParaRPr lang="en-US" sz="6000" dirty="0">
              <a:solidFill>
                <a:schemeClr val="tx2"/>
              </a:solidFill>
            </a:endParaRPr>
          </a:p>
          <a:p>
            <a:pPr marL="0" indent="0">
              <a:buNone/>
            </a:pPr>
            <a:r>
              <a:rPr lang="en-US" sz="7200" b="1" dirty="0">
                <a:solidFill>
                  <a:schemeClr val="tx2"/>
                </a:solidFill>
              </a:rPr>
              <a:t>Two-fold objective</a:t>
            </a:r>
          </a:p>
          <a:p>
            <a:pPr lvl="1"/>
            <a:r>
              <a:rPr lang="en-US" sz="6000" dirty="0">
                <a:solidFill>
                  <a:schemeClr val="tx2"/>
                </a:solidFill>
              </a:rPr>
              <a:t>Avoid race-to-the-bottom among bidders</a:t>
            </a:r>
          </a:p>
          <a:p>
            <a:pPr lvl="1"/>
            <a:r>
              <a:rPr lang="en-US" sz="6000" dirty="0">
                <a:solidFill>
                  <a:schemeClr val="tx2"/>
                </a:solidFill>
              </a:rPr>
              <a:t>Race-to-the-top within sector</a:t>
            </a:r>
          </a:p>
          <a:p>
            <a:pPr marL="548640" lvl="2" indent="0">
              <a:buNone/>
            </a:pPr>
            <a:r>
              <a:rPr lang="en-US" sz="5800" dirty="0">
                <a:solidFill>
                  <a:schemeClr val="tx2"/>
                </a:solidFill>
              </a:rPr>
              <a:t>… local applicable standards (where the work is carried out) (e.g. Collective Agreements, posted workers, …)</a:t>
            </a:r>
          </a:p>
          <a:p>
            <a:pPr marL="0" indent="0">
              <a:buNone/>
            </a:pPr>
            <a:endParaRPr lang="en-US" sz="6000" dirty="0">
              <a:solidFill>
                <a:schemeClr val="tx2"/>
              </a:solidFill>
            </a:endParaRPr>
          </a:p>
          <a:p>
            <a:pPr marL="0" indent="0">
              <a:buNone/>
            </a:pPr>
            <a:r>
              <a:rPr lang="en-US" sz="7200" b="1" dirty="0">
                <a:solidFill>
                  <a:schemeClr val="tx2"/>
                </a:solidFill>
              </a:rPr>
              <a:t>Restrictive coverage</a:t>
            </a:r>
          </a:p>
          <a:p>
            <a:pPr lvl="1"/>
            <a:r>
              <a:rPr lang="en-US" sz="6000" dirty="0">
                <a:solidFill>
                  <a:schemeClr val="tx2"/>
                </a:solidFill>
              </a:rPr>
              <a:t>Expenditure of funds by public authority, involving employment, for particular type of works (e.g. construction, manufacture, etc.)</a:t>
            </a:r>
          </a:p>
          <a:p>
            <a:pPr lvl="1"/>
            <a:r>
              <a:rPr lang="en-US" sz="6000" dirty="0">
                <a:solidFill>
                  <a:schemeClr val="tx2"/>
                </a:solidFill>
              </a:rPr>
              <a:t>PPPs, </a:t>
            </a:r>
            <a:r>
              <a:rPr lang="en-US" sz="6000" dirty="0" err="1">
                <a:solidFill>
                  <a:schemeClr val="tx2"/>
                </a:solidFill>
              </a:rPr>
              <a:t>labour</a:t>
            </a:r>
            <a:r>
              <a:rPr lang="en-US" sz="6000" dirty="0">
                <a:solidFill>
                  <a:schemeClr val="tx2"/>
                </a:solidFill>
              </a:rPr>
              <a:t>-only contracts, subsidies, licenses to operate, loans, certification, etc.</a:t>
            </a:r>
          </a:p>
          <a:p>
            <a:pPr lvl="1"/>
            <a:r>
              <a:rPr lang="en-US" sz="6000" dirty="0">
                <a:solidFill>
                  <a:schemeClr val="tx2"/>
                </a:solidFill>
              </a:rPr>
              <a:t>Central authority</a:t>
            </a:r>
            <a:endParaRPr lang="en-US" sz="5800" dirty="0">
              <a:solidFill>
                <a:schemeClr val="tx2"/>
              </a:solidFill>
            </a:endParaRPr>
          </a:p>
          <a:p>
            <a:pPr marL="0" indent="0">
              <a:buNone/>
            </a:pPr>
            <a:endParaRPr lang="en-US" sz="6000" dirty="0">
              <a:solidFill>
                <a:schemeClr val="tx2"/>
              </a:solidFill>
            </a:endParaRPr>
          </a:p>
          <a:p>
            <a:pPr marL="0" indent="0">
              <a:buNone/>
            </a:pPr>
            <a:r>
              <a:rPr lang="en-US" sz="7200" b="1" dirty="0">
                <a:solidFill>
                  <a:schemeClr val="tx2"/>
                </a:solidFill>
              </a:rPr>
              <a:t>Restrictive contents</a:t>
            </a:r>
          </a:p>
          <a:p>
            <a:pPr lvl="2"/>
            <a:r>
              <a:rPr lang="en-US" sz="5800" dirty="0">
                <a:solidFill>
                  <a:schemeClr val="tx2"/>
                </a:solidFill>
              </a:rPr>
              <a:t>Wages (and working conditions)</a:t>
            </a:r>
          </a:p>
          <a:p>
            <a:pPr lvl="2"/>
            <a:r>
              <a:rPr lang="en-US" sz="5800" dirty="0">
                <a:solidFill>
                  <a:schemeClr val="tx2"/>
                </a:solidFill>
              </a:rPr>
              <a:t>1998 Declaration</a:t>
            </a:r>
          </a:p>
          <a:p>
            <a:pPr lvl="2"/>
            <a:r>
              <a:rPr lang="en-US" sz="5800" dirty="0">
                <a:solidFill>
                  <a:schemeClr val="tx2"/>
                </a:solidFill>
              </a:rPr>
              <a:t>not beyond pre-existing national standards, etc.</a:t>
            </a:r>
          </a:p>
        </p:txBody>
      </p:sp>
    </p:spTree>
    <p:extLst>
      <p:ext uri="{BB962C8B-B14F-4D97-AF65-F5344CB8AC3E}">
        <p14:creationId xmlns:p14="http://schemas.microsoft.com/office/powerpoint/2010/main" val="6093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476672"/>
            <a:ext cx="8640960" cy="1008112"/>
          </a:xfrm>
        </p:spPr>
        <p:txBody>
          <a:bodyPr>
            <a:normAutofit fontScale="90000"/>
          </a:bodyPr>
          <a:lstStyle/>
          <a:p>
            <a:r>
              <a:rPr lang="en-GB" sz="3200" b="1" dirty="0">
                <a:solidFill>
                  <a:srgbClr val="0070C0"/>
                </a:solidFill>
                <a:latin typeface="+mn-lt"/>
              </a:rPr>
              <a:t>International Labour Standards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on Public Contracts</a:t>
            </a:r>
            <a:endParaRPr lang="en-GB" sz="3200" b="1" dirty="0">
              <a:solidFill>
                <a:srgbClr val="0070C0"/>
              </a:solidFill>
              <a:latin typeface="+mn-lt"/>
            </a:endParaRPr>
          </a:p>
        </p:txBody>
      </p:sp>
      <p:sp>
        <p:nvSpPr>
          <p:cNvPr id="3078" name="Rectangle 12"/>
          <p:cNvSpPr>
            <a:spLocks noGrp="1" noChangeArrowheads="1"/>
          </p:cNvSpPr>
          <p:nvPr>
            <p:ph idx="1"/>
          </p:nvPr>
        </p:nvSpPr>
        <p:spPr>
          <a:xfrm>
            <a:off x="281246" y="1700808"/>
            <a:ext cx="8670381" cy="4896544"/>
          </a:xfrm>
        </p:spPr>
        <p:txBody>
          <a:bodyPr>
            <a:noAutofit/>
          </a:bodyPr>
          <a:lstStyle/>
          <a:p>
            <a:pPr marL="0" indent="0">
              <a:buNone/>
            </a:pPr>
            <a:endParaRPr lang="en-US" sz="1600" b="1" dirty="0">
              <a:solidFill>
                <a:schemeClr val="tx2"/>
              </a:solidFill>
            </a:endParaRPr>
          </a:p>
          <a:p>
            <a:pPr marL="0" indent="0">
              <a:buNone/>
            </a:pPr>
            <a:r>
              <a:rPr lang="en-US" sz="1800" b="1" dirty="0">
                <a:solidFill>
                  <a:schemeClr val="tx2"/>
                </a:solidFill>
              </a:rPr>
              <a:t>Consultation of social partners</a:t>
            </a:r>
          </a:p>
          <a:p>
            <a:pPr marL="0" indent="0">
              <a:buNone/>
            </a:pPr>
            <a:r>
              <a:rPr lang="en-US" sz="1400" dirty="0">
                <a:solidFill>
                  <a:schemeClr val="tx2"/>
                </a:solidFill>
              </a:rPr>
              <a:t>	… “The terms of the clauses to be included in contracts and any variations thereof shall be 	determined by the competent authority, in the manner considered most appropriate to the 	national conditions, after consultation with the </a:t>
            </a:r>
            <a:r>
              <a:rPr lang="en-US" sz="1400" dirty="0" err="1">
                <a:solidFill>
                  <a:schemeClr val="tx2"/>
                </a:solidFill>
              </a:rPr>
              <a:t>organisations</a:t>
            </a:r>
            <a:r>
              <a:rPr lang="en-US" sz="1400" dirty="0">
                <a:solidFill>
                  <a:schemeClr val="tx2"/>
                </a:solidFill>
              </a:rPr>
              <a:t> of employers and workers 	concerned, where such exist.”</a:t>
            </a:r>
          </a:p>
          <a:p>
            <a:pPr marL="0" indent="0">
              <a:buNone/>
            </a:pPr>
            <a:endParaRPr lang="en-US" sz="1400" dirty="0">
              <a:solidFill>
                <a:schemeClr val="tx2"/>
              </a:solidFill>
            </a:endParaRPr>
          </a:p>
          <a:p>
            <a:pPr marL="0" indent="0">
              <a:buNone/>
            </a:pPr>
            <a:r>
              <a:rPr lang="en-US" sz="1800" b="1" dirty="0">
                <a:solidFill>
                  <a:schemeClr val="tx2"/>
                </a:solidFill>
              </a:rPr>
              <a:t>Ensuring application </a:t>
            </a:r>
          </a:p>
          <a:p>
            <a:pPr marL="0" indent="0">
              <a:buNone/>
            </a:pPr>
            <a:r>
              <a:rPr lang="en-US" sz="1400" dirty="0">
                <a:solidFill>
                  <a:schemeClr val="tx2"/>
                </a:solidFill>
              </a:rPr>
              <a:t>	… hold records, inspection, effective enforcement, sanctions</a:t>
            </a:r>
          </a:p>
          <a:p>
            <a:pPr marL="548640" lvl="2" indent="0">
              <a:buNone/>
            </a:pPr>
            <a:r>
              <a:rPr lang="en-US" sz="1400" dirty="0">
                <a:solidFill>
                  <a:schemeClr val="tx2"/>
                </a:solidFill>
              </a:rPr>
              <a:t>	… withholding of contracts or payments</a:t>
            </a:r>
          </a:p>
          <a:p>
            <a:pPr marL="548640" lvl="2" indent="0">
              <a:buNone/>
            </a:pPr>
            <a:endParaRPr lang="en-US" sz="1400" dirty="0">
              <a:solidFill>
                <a:schemeClr val="tx2"/>
              </a:solidFill>
            </a:endParaRPr>
          </a:p>
          <a:p>
            <a:pPr marL="0" indent="0">
              <a:buNone/>
            </a:pPr>
            <a:r>
              <a:rPr lang="en-US" sz="1800" b="1" dirty="0">
                <a:solidFill>
                  <a:schemeClr val="tx2"/>
                </a:solidFill>
              </a:rPr>
              <a:t>Extending to subcontractors …</a:t>
            </a:r>
          </a:p>
          <a:p>
            <a:pPr marL="0" indent="0">
              <a:buNone/>
            </a:pPr>
            <a:r>
              <a:rPr lang="en-US" sz="1600" b="1" dirty="0">
                <a:solidFill>
                  <a:schemeClr val="tx2"/>
                </a:solidFill>
              </a:rPr>
              <a:t>	</a:t>
            </a:r>
            <a:r>
              <a:rPr lang="en-US" sz="1600" dirty="0">
                <a:solidFill>
                  <a:schemeClr val="tx2"/>
                </a:solidFill>
              </a:rPr>
              <a:t>… extra-territoriality</a:t>
            </a:r>
          </a:p>
        </p:txBody>
      </p:sp>
    </p:spTree>
    <p:extLst>
      <p:ext uri="{BB962C8B-B14F-4D97-AF65-F5344CB8AC3E}">
        <p14:creationId xmlns:p14="http://schemas.microsoft.com/office/powerpoint/2010/main" val="393215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476672"/>
            <a:ext cx="8640960" cy="1008112"/>
          </a:xfrm>
        </p:spPr>
        <p:txBody>
          <a:bodyPr>
            <a:normAutofit fontScale="90000"/>
          </a:bodyPr>
          <a:lstStyle/>
          <a:p>
            <a:r>
              <a:rPr lang="en-GB" sz="3200" b="1" dirty="0">
                <a:solidFill>
                  <a:srgbClr val="0070C0"/>
                </a:solidFill>
                <a:latin typeface="+mn-lt"/>
              </a:rPr>
              <a:t>International Labour Standards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on Non-Discrimination and Public Contracts</a:t>
            </a:r>
            <a:endParaRPr lang="en-GB" sz="3200" b="1" dirty="0">
              <a:solidFill>
                <a:srgbClr val="0070C0"/>
              </a:solidFill>
              <a:latin typeface="+mn-lt"/>
            </a:endParaRPr>
          </a:p>
        </p:txBody>
      </p:sp>
      <p:sp>
        <p:nvSpPr>
          <p:cNvPr id="3078" name="Rectangle 12"/>
          <p:cNvSpPr>
            <a:spLocks noGrp="1" noChangeArrowheads="1"/>
          </p:cNvSpPr>
          <p:nvPr>
            <p:ph idx="1"/>
          </p:nvPr>
        </p:nvSpPr>
        <p:spPr>
          <a:xfrm>
            <a:off x="281246" y="1700808"/>
            <a:ext cx="8670381" cy="5157192"/>
          </a:xfrm>
        </p:spPr>
        <p:txBody>
          <a:bodyPr>
            <a:normAutofit fontScale="77500" lnSpcReduction="20000"/>
          </a:bodyPr>
          <a:lstStyle/>
          <a:p>
            <a:pPr marL="0" indent="0">
              <a:buNone/>
            </a:pPr>
            <a:r>
              <a:rPr lang="en-US" altLang="en-US" sz="3600" b="1" dirty="0">
                <a:solidFill>
                  <a:schemeClr val="tx2"/>
                </a:solidFill>
              </a:rPr>
              <a:t>Equal Remuneration Convention (C100)  and Recommendation (R90) </a:t>
            </a:r>
          </a:p>
          <a:p>
            <a:pPr marL="274320" lvl="1" indent="0">
              <a:buNone/>
            </a:pPr>
            <a:endParaRPr lang="en-US" altLang="en-US" sz="2300" dirty="0">
              <a:solidFill>
                <a:schemeClr val="tx2"/>
              </a:solidFill>
            </a:endParaRPr>
          </a:p>
          <a:p>
            <a:pPr marL="274320" lvl="1" indent="0">
              <a:buNone/>
            </a:pPr>
            <a:r>
              <a:rPr lang="en-US" altLang="en-US" sz="2900" dirty="0">
                <a:solidFill>
                  <a:schemeClr val="tx2"/>
                </a:solidFill>
              </a:rPr>
              <a:t>… </a:t>
            </a:r>
            <a:r>
              <a:rPr lang="en-US" altLang="en-US" sz="2900" i="1" dirty="0">
                <a:solidFill>
                  <a:schemeClr val="tx2"/>
                </a:solidFill>
              </a:rPr>
              <a:t>need to ensure application of the principle of equal remuneration for men and women workers for work of equal value, where work is executed under the terms of public contracts</a:t>
            </a:r>
          </a:p>
          <a:p>
            <a:pPr marL="0" indent="0">
              <a:buNone/>
            </a:pPr>
            <a:endParaRPr lang="en-US" altLang="en-US" sz="4900" dirty="0">
              <a:solidFill>
                <a:schemeClr val="tx2"/>
              </a:solidFill>
            </a:endParaRPr>
          </a:p>
          <a:p>
            <a:pPr marL="0" indent="0">
              <a:buNone/>
            </a:pPr>
            <a:r>
              <a:rPr lang="en-US" altLang="en-US" sz="3600" b="1" dirty="0">
                <a:solidFill>
                  <a:schemeClr val="tx2"/>
                </a:solidFill>
              </a:rPr>
              <a:t>Discrimination (Employment and Occupation) Convention (C111) and Recommendation (R111)</a:t>
            </a:r>
          </a:p>
          <a:p>
            <a:pPr marL="274320" lvl="1" indent="0">
              <a:buNone/>
            </a:pPr>
            <a:endParaRPr lang="en-US" altLang="en-US" sz="2500" dirty="0">
              <a:solidFill>
                <a:schemeClr val="tx2"/>
              </a:solidFill>
            </a:endParaRPr>
          </a:p>
          <a:p>
            <a:pPr marL="274320" lvl="1" indent="0">
              <a:buNone/>
            </a:pPr>
            <a:r>
              <a:rPr lang="en-US" altLang="en-US" sz="2500" i="1" dirty="0">
                <a:solidFill>
                  <a:schemeClr val="tx2"/>
                </a:solidFill>
              </a:rPr>
              <a:t>… eligibility for contracts involving the expenditure of public funds dependent on observance of the principles of non-discrimination</a:t>
            </a:r>
            <a:endParaRPr lang="en-US" sz="2500" i="1" kern="1200" dirty="0">
              <a:solidFill>
                <a:schemeClr val="tx2"/>
              </a:solidFill>
            </a:endParaRPr>
          </a:p>
          <a:p>
            <a:pPr marL="822960" lvl="3" indent="0">
              <a:buNone/>
            </a:pPr>
            <a:endParaRPr lang="en-US" sz="2500" dirty="0">
              <a:solidFill>
                <a:schemeClr val="tx2"/>
              </a:solidFill>
            </a:endParaRPr>
          </a:p>
          <a:p>
            <a:pPr marL="822960" lvl="3" indent="0">
              <a:buNone/>
            </a:pPr>
            <a:endParaRPr lang="en-US" sz="2500" dirty="0">
              <a:solidFill>
                <a:schemeClr val="tx2"/>
              </a:solidFill>
            </a:endParaRPr>
          </a:p>
          <a:p>
            <a:pPr marL="822960" lvl="3" indent="0">
              <a:buNone/>
            </a:pPr>
            <a:endParaRPr lang="en-US" sz="2500" dirty="0">
              <a:solidFill>
                <a:schemeClr val="tx2"/>
              </a:solidFill>
            </a:endParaRPr>
          </a:p>
          <a:p>
            <a:pPr marL="0" indent="0">
              <a:buNone/>
            </a:pPr>
            <a:endParaRPr lang="en-US" sz="4900" dirty="0">
              <a:solidFill>
                <a:schemeClr val="tx2"/>
              </a:solidFill>
            </a:endParaRPr>
          </a:p>
        </p:txBody>
      </p:sp>
    </p:spTree>
    <p:extLst>
      <p:ext uri="{BB962C8B-B14F-4D97-AF65-F5344CB8AC3E}">
        <p14:creationId xmlns:p14="http://schemas.microsoft.com/office/powerpoint/2010/main" val="2425370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951384"/>
          </a:xfrm>
        </p:spPr>
        <p:txBody>
          <a:bodyPr>
            <a:normAutofit fontScale="90000"/>
          </a:bodyPr>
          <a:lstStyle/>
          <a:p>
            <a:r>
              <a:rPr lang="en-GB" sz="3200" b="1" dirty="0">
                <a:solidFill>
                  <a:srgbClr val="0070C0"/>
                </a:solidFill>
                <a:latin typeface="+mn-lt"/>
              </a:rPr>
              <a:t>Outcomes of the ILO Supervisory Mechanism …</a:t>
            </a:r>
            <a:endParaRPr lang="en-GB" sz="2700" b="1" dirty="0">
              <a:solidFill>
                <a:srgbClr val="0070C0"/>
              </a:solidFill>
              <a:latin typeface="+mn-lt"/>
            </a:endParaRPr>
          </a:p>
        </p:txBody>
      </p:sp>
      <p:sp>
        <p:nvSpPr>
          <p:cNvPr id="3078" name="Rectangle 12"/>
          <p:cNvSpPr>
            <a:spLocks noGrp="1" noChangeArrowheads="1"/>
          </p:cNvSpPr>
          <p:nvPr>
            <p:ph idx="1"/>
          </p:nvPr>
        </p:nvSpPr>
        <p:spPr>
          <a:xfrm>
            <a:off x="236809" y="1484784"/>
            <a:ext cx="8670381" cy="4608512"/>
          </a:xfrm>
        </p:spPr>
        <p:txBody>
          <a:bodyPr>
            <a:noAutofit/>
          </a:bodyPr>
          <a:lstStyle/>
          <a:p>
            <a:pPr>
              <a:buFontTx/>
              <a:buChar char="-"/>
            </a:pPr>
            <a:r>
              <a:rPr lang="en-US" sz="2000" dirty="0">
                <a:solidFill>
                  <a:schemeClr val="tx2"/>
                </a:solidFill>
              </a:rPr>
              <a:t>Workers receive wages, hours of work and other conditions of </a:t>
            </a:r>
            <a:r>
              <a:rPr lang="en-US" sz="2000" dirty="0" err="1">
                <a:solidFill>
                  <a:schemeClr val="tx2"/>
                </a:solidFill>
              </a:rPr>
              <a:t>labour</a:t>
            </a:r>
            <a:r>
              <a:rPr lang="en-US" sz="2000" dirty="0">
                <a:solidFill>
                  <a:schemeClr val="tx2"/>
                </a:solidFill>
              </a:rPr>
              <a:t> which are not less </a:t>
            </a:r>
            <a:r>
              <a:rPr lang="en-US" sz="2000" dirty="0" err="1">
                <a:solidFill>
                  <a:schemeClr val="tx2"/>
                </a:solidFill>
              </a:rPr>
              <a:t>favourable</a:t>
            </a:r>
            <a:r>
              <a:rPr lang="en-US" sz="2000" dirty="0">
                <a:solidFill>
                  <a:schemeClr val="tx2"/>
                </a:solidFill>
              </a:rPr>
              <a:t> than those locally established for work of the same character</a:t>
            </a:r>
          </a:p>
          <a:p>
            <a:pPr lvl="1">
              <a:buFontTx/>
              <a:buChar char="-"/>
            </a:pPr>
            <a:r>
              <a:rPr lang="en-US" sz="1400" dirty="0">
                <a:solidFill>
                  <a:schemeClr val="tx2"/>
                </a:solidFill>
              </a:rPr>
              <a:t>Armenia, Aruba, Belgium, Bermuda, Bosnia Herzegovina, Bulgaria, Burundi, Cuba, Egypt, France, Iraq, Philippines, Kenya, Spain …</a:t>
            </a:r>
            <a:endParaRPr lang="en-US" sz="2000" dirty="0">
              <a:solidFill>
                <a:schemeClr val="tx2"/>
              </a:solidFill>
            </a:endParaRPr>
          </a:p>
          <a:p>
            <a:pPr>
              <a:buFontTx/>
              <a:buChar char="-"/>
            </a:pPr>
            <a:endParaRPr lang="en-US" sz="2000" dirty="0">
              <a:solidFill>
                <a:schemeClr val="tx2"/>
              </a:solidFill>
            </a:endParaRPr>
          </a:p>
          <a:p>
            <a:pPr>
              <a:buFontTx/>
              <a:buChar char="-"/>
            </a:pPr>
            <a:r>
              <a:rPr lang="en-US" sz="2000" dirty="0">
                <a:solidFill>
                  <a:schemeClr val="tx2"/>
                </a:solidFill>
              </a:rPr>
              <a:t>Provide model document forms used in procurement procedure</a:t>
            </a:r>
          </a:p>
          <a:p>
            <a:pPr lvl="1">
              <a:buFontTx/>
              <a:buChar char="-"/>
            </a:pPr>
            <a:r>
              <a:rPr lang="en-US" sz="1400" dirty="0">
                <a:solidFill>
                  <a:schemeClr val="tx2"/>
                </a:solidFill>
              </a:rPr>
              <a:t>Armenia, Aruba, Bermuda, </a:t>
            </a:r>
            <a:r>
              <a:rPr lang="en-US" sz="1400" dirty="0" err="1">
                <a:solidFill>
                  <a:schemeClr val="tx2"/>
                </a:solidFill>
              </a:rPr>
              <a:t>Brasil</a:t>
            </a:r>
            <a:r>
              <a:rPr lang="en-US" sz="1400" dirty="0">
                <a:solidFill>
                  <a:schemeClr val="tx2"/>
                </a:solidFill>
              </a:rPr>
              <a:t>, Bulgaria, Italy, Austria …</a:t>
            </a:r>
          </a:p>
          <a:p>
            <a:pPr>
              <a:buFontTx/>
              <a:buChar char="-"/>
            </a:pPr>
            <a:endParaRPr lang="en-US" sz="2000" dirty="0">
              <a:solidFill>
                <a:schemeClr val="tx2"/>
              </a:solidFill>
            </a:endParaRPr>
          </a:p>
          <a:p>
            <a:pPr>
              <a:buFontTx/>
              <a:buChar char="-"/>
            </a:pPr>
            <a:r>
              <a:rPr lang="en-US" sz="2000" dirty="0">
                <a:solidFill>
                  <a:schemeClr val="tx2"/>
                </a:solidFill>
              </a:rPr>
              <a:t>Requirements of consultation</a:t>
            </a:r>
          </a:p>
          <a:p>
            <a:pPr lvl="1">
              <a:buFontTx/>
              <a:buChar char="-"/>
            </a:pPr>
            <a:r>
              <a:rPr lang="en-US" sz="1400" dirty="0">
                <a:solidFill>
                  <a:schemeClr val="tx2"/>
                </a:solidFill>
              </a:rPr>
              <a:t>Algeria, Ghana …</a:t>
            </a:r>
          </a:p>
          <a:p>
            <a:pPr>
              <a:buFontTx/>
              <a:buChar char="-"/>
            </a:pPr>
            <a:endParaRPr lang="en-US" sz="1600" dirty="0">
              <a:solidFill>
                <a:schemeClr val="tx2"/>
              </a:solidFill>
            </a:endParaRPr>
          </a:p>
          <a:p>
            <a:pPr>
              <a:buFontTx/>
              <a:buChar char="-"/>
            </a:pPr>
            <a:r>
              <a:rPr lang="en-US" sz="2000" dirty="0">
                <a:solidFill>
                  <a:schemeClr val="tx2"/>
                </a:solidFill>
              </a:rPr>
              <a:t>Obligation to inform the workers</a:t>
            </a:r>
          </a:p>
          <a:p>
            <a:pPr lvl="1">
              <a:buFontTx/>
              <a:buChar char="-"/>
            </a:pPr>
            <a:r>
              <a:rPr lang="en-US" sz="1400" dirty="0">
                <a:solidFill>
                  <a:schemeClr val="tx2"/>
                </a:solidFill>
              </a:rPr>
              <a:t>Belgium, Bosnia Herzegovina, Bulgaria, Italy …</a:t>
            </a:r>
          </a:p>
          <a:p>
            <a:pPr lvl="1">
              <a:buFontTx/>
              <a:buChar char="-"/>
            </a:pPr>
            <a:endParaRPr lang="en-US" sz="1400" dirty="0">
              <a:solidFill>
                <a:schemeClr val="tx2"/>
              </a:solidFill>
            </a:endParaRPr>
          </a:p>
          <a:p>
            <a:pPr lvl="1">
              <a:buFontTx/>
              <a:buChar char="-"/>
            </a:pPr>
            <a:endParaRPr lang="en-US" sz="1400" dirty="0">
              <a:solidFill>
                <a:schemeClr val="tx2"/>
              </a:solidFill>
            </a:endParaRPr>
          </a:p>
          <a:p>
            <a:pPr lvl="1">
              <a:buFontTx/>
              <a:buChar char="-"/>
            </a:pPr>
            <a:endParaRPr lang="en-US" sz="1400" dirty="0">
              <a:solidFill>
                <a:schemeClr val="tx2"/>
              </a:solidFill>
            </a:endParaRPr>
          </a:p>
          <a:p>
            <a:pPr>
              <a:buFontTx/>
              <a:buChar char="-"/>
            </a:pPr>
            <a:endParaRPr lang="en-US" sz="1400" dirty="0">
              <a:solidFill>
                <a:schemeClr val="tx2"/>
              </a:solidFill>
            </a:endParaRPr>
          </a:p>
        </p:txBody>
      </p:sp>
    </p:spTree>
    <p:extLst>
      <p:ext uri="{BB962C8B-B14F-4D97-AF65-F5344CB8AC3E}">
        <p14:creationId xmlns:p14="http://schemas.microsoft.com/office/powerpoint/2010/main" val="342907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951384"/>
          </a:xfrm>
        </p:spPr>
        <p:txBody>
          <a:bodyPr>
            <a:normAutofit fontScale="90000"/>
          </a:bodyPr>
          <a:lstStyle/>
          <a:p>
            <a:r>
              <a:rPr lang="en-GB" sz="3200" b="1" dirty="0">
                <a:solidFill>
                  <a:srgbClr val="0070C0"/>
                </a:solidFill>
                <a:latin typeface="+mn-lt"/>
              </a:rPr>
              <a:t>Outcomes of the ILO Supervisory Mechanism …</a:t>
            </a:r>
            <a:endParaRPr lang="en-GB" sz="2700" b="1" dirty="0">
              <a:solidFill>
                <a:srgbClr val="0070C0"/>
              </a:solidFill>
              <a:latin typeface="+mn-lt"/>
            </a:endParaRPr>
          </a:p>
        </p:txBody>
      </p:sp>
      <p:sp>
        <p:nvSpPr>
          <p:cNvPr id="3078" name="Rectangle 12"/>
          <p:cNvSpPr>
            <a:spLocks noGrp="1" noChangeArrowheads="1"/>
          </p:cNvSpPr>
          <p:nvPr>
            <p:ph idx="1"/>
          </p:nvPr>
        </p:nvSpPr>
        <p:spPr>
          <a:xfrm>
            <a:off x="236809" y="1484784"/>
            <a:ext cx="8670381" cy="5112568"/>
          </a:xfrm>
        </p:spPr>
        <p:txBody>
          <a:bodyPr>
            <a:noAutofit/>
          </a:bodyPr>
          <a:lstStyle/>
          <a:p>
            <a:pPr>
              <a:buFontTx/>
              <a:buChar char="-"/>
            </a:pPr>
            <a:r>
              <a:rPr lang="en-US" sz="2000" dirty="0">
                <a:solidFill>
                  <a:schemeClr val="tx2"/>
                </a:solidFill>
              </a:rPr>
              <a:t>Scope of application (e.g. central authority, subcontractors, chain of liability, etc.)</a:t>
            </a:r>
          </a:p>
          <a:p>
            <a:pPr lvl="1">
              <a:buFontTx/>
              <a:buChar char="-"/>
            </a:pPr>
            <a:r>
              <a:rPr lang="en-US" sz="1400" dirty="0">
                <a:solidFill>
                  <a:schemeClr val="tx2"/>
                </a:solidFill>
              </a:rPr>
              <a:t>Bosnia-Herzegovina, France, Netherlands </a:t>
            </a:r>
          </a:p>
          <a:p>
            <a:pPr lvl="1">
              <a:buFontTx/>
              <a:buChar char="-"/>
            </a:pPr>
            <a:endParaRPr lang="en-US" sz="1400" dirty="0">
              <a:solidFill>
                <a:schemeClr val="tx2"/>
              </a:solidFill>
            </a:endParaRPr>
          </a:p>
          <a:p>
            <a:pPr>
              <a:buFontTx/>
              <a:buChar char="-"/>
            </a:pPr>
            <a:r>
              <a:rPr lang="en-US" sz="2000" dirty="0">
                <a:solidFill>
                  <a:schemeClr val="tx2"/>
                </a:solidFill>
              </a:rPr>
              <a:t>Effective enforcement (e.g. inspections, sanctions, exclusion because of non-compliance, effective application, court decisions, institutional structure for overseeing public contracting, etc.)</a:t>
            </a:r>
          </a:p>
          <a:p>
            <a:pPr lvl="1">
              <a:buFontTx/>
              <a:buChar char="-"/>
            </a:pPr>
            <a:r>
              <a:rPr lang="en-US" sz="1400" dirty="0">
                <a:solidFill>
                  <a:schemeClr val="tx2"/>
                </a:solidFill>
              </a:rPr>
              <a:t>Algeria, Barbados, Belgium, Bosnia Herzegovina, </a:t>
            </a:r>
            <a:r>
              <a:rPr lang="en-US" sz="1400" dirty="0" err="1">
                <a:solidFill>
                  <a:schemeClr val="tx2"/>
                </a:solidFill>
              </a:rPr>
              <a:t>Brasil</a:t>
            </a:r>
            <a:r>
              <a:rPr lang="en-US" sz="1400" dirty="0">
                <a:solidFill>
                  <a:schemeClr val="tx2"/>
                </a:solidFill>
              </a:rPr>
              <a:t>, Bulgaria, Costa Rica, Cuba, Egypt, Ghana, Guyana, Italy, Philippines, Austria  </a:t>
            </a:r>
            <a:endParaRPr lang="en-US" dirty="0">
              <a:solidFill>
                <a:schemeClr val="tx2"/>
              </a:solidFill>
            </a:endParaRPr>
          </a:p>
          <a:p>
            <a:pPr lvl="1">
              <a:buFontTx/>
              <a:buChar char="-"/>
            </a:pPr>
            <a:endParaRPr lang="en-US" sz="1400" dirty="0">
              <a:solidFill>
                <a:schemeClr val="tx2"/>
              </a:solidFill>
            </a:endParaRPr>
          </a:p>
          <a:p>
            <a:pPr>
              <a:buFontTx/>
              <a:buChar char="-"/>
            </a:pPr>
            <a:r>
              <a:rPr lang="en-US" sz="2000" dirty="0">
                <a:solidFill>
                  <a:schemeClr val="tx2"/>
                </a:solidFill>
              </a:rPr>
              <a:t>Technical assistance of the ILO in order to bring its law and practice into full compliance with the requirements of the Convention</a:t>
            </a:r>
          </a:p>
          <a:p>
            <a:pPr lvl="1">
              <a:buFontTx/>
              <a:buChar char="-"/>
            </a:pPr>
            <a:r>
              <a:rPr lang="en-US" sz="1400" dirty="0">
                <a:solidFill>
                  <a:schemeClr val="tx2"/>
                </a:solidFill>
              </a:rPr>
              <a:t>Armenia, Bosnia Herzegovina, Ghana</a:t>
            </a:r>
          </a:p>
          <a:p>
            <a:pPr lvl="1">
              <a:buFontTx/>
              <a:buChar char="-"/>
            </a:pPr>
            <a:endParaRPr lang="en-US" sz="1400" dirty="0">
              <a:solidFill>
                <a:schemeClr val="tx2"/>
              </a:solidFill>
            </a:endParaRPr>
          </a:p>
          <a:p>
            <a:pPr>
              <a:buFontTx/>
              <a:buChar char="-"/>
            </a:pPr>
            <a:r>
              <a:rPr lang="en-US" sz="2000" dirty="0">
                <a:solidFill>
                  <a:schemeClr val="tx2"/>
                </a:solidFill>
              </a:rPr>
              <a:t>Updated information (e.g. number of public contracts, workers employed in their execution, violations reported, penalties imposed, etc.)</a:t>
            </a:r>
          </a:p>
          <a:p>
            <a:pPr lvl="1">
              <a:buFontTx/>
              <a:buChar char="-"/>
            </a:pPr>
            <a:r>
              <a:rPr lang="en-US" sz="1400" dirty="0">
                <a:solidFill>
                  <a:schemeClr val="tx2"/>
                </a:solidFill>
              </a:rPr>
              <a:t>Barbados, Belgium, Italy, Philippines, Austria</a:t>
            </a:r>
          </a:p>
          <a:p>
            <a:pPr lvl="1">
              <a:buFontTx/>
              <a:buChar char="-"/>
            </a:pPr>
            <a:endParaRPr lang="en-US" sz="1400" dirty="0">
              <a:solidFill>
                <a:schemeClr val="tx2"/>
              </a:solidFill>
            </a:endParaRPr>
          </a:p>
          <a:p>
            <a:pPr lvl="1">
              <a:buFontTx/>
              <a:buChar char="-"/>
            </a:pPr>
            <a:endParaRPr lang="en-US" sz="1400" dirty="0">
              <a:solidFill>
                <a:schemeClr val="tx2"/>
              </a:solidFill>
            </a:endParaRPr>
          </a:p>
          <a:p>
            <a:pPr lvl="1">
              <a:buFontTx/>
              <a:buChar char="-"/>
            </a:pPr>
            <a:endParaRPr lang="en-US" sz="1400" dirty="0">
              <a:solidFill>
                <a:schemeClr val="tx2"/>
              </a:solidFill>
            </a:endParaRPr>
          </a:p>
          <a:p>
            <a:pPr>
              <a:buFontTx/>
              <a:buChar char="-"/>
            </a:pPr>
            <a:endParaRPr lang="en-US" sz="1400" dirty="0">
              <a:solidFill>
                <a:schemeClr val="tx2"/>
              </a:solidFill>
            </a:endParaRPr>
          </a:p>
        </p:txBody>
      </p:sp>
    </p:spTree>
    <p:extLst>
      <p:ext uri="{BB962C8B-B14F-4D97-AF65-F5344CB8AC3E}">
        <p14:creationId xmlns:p14="http://schemas.microsoft.com/office/powerpoint/2010/main" val="1131703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951384"/>
          </a:xfrm>
        </p:spPr>
        <p:txBody>
          <a:bodyPr>
            <a:normAutofit/>
          </a:bodyPr>
          <a:lstStyle/>
          <a:p>
            <a:r>
              <a:rPr lang="en-GB" sz="3200" b="1" dirty="0">
                <a:solidFill>
                  <a:srgbClr val="0070C0"/>
                </a:solidFill>
                <a:latin typeface="+mn-lt"/>
              </a:rPr>
              <a:t>Role of Trade Unions …</a:t>
            </a:r>
            <a:endParaRPr lang="en-GB" sz="2700" b="1" dirty="0">
              <a:solidFill>
                <a:srgbClr val="0070C0"/>
              </a:solidFill>
              <a:latin typeface="+mn-lt"/>
            </a:endParaRPr>
          </a:p>
        </p:txBody>
      </p:sp>
      <p:sp>
        <p:nvSpPr>
          <p:cNvPr id="3078" name="Rectangle 12"/>
          <p:cNvSpPr>
            <a:spLocks noGrp="1" noChangeArrowheads="1"/>
          </p:cNvSpPr>
          <p:nvPr>
            <p:ph idx="1"/>
          </p:nvPr>
        </p:nvSpPr>
        <p:spPr>
          <a:xfrm>
            <a:off x="259307" y="1484784"/>
            <a:ext cx="8670381" cy="5112568"/>
          </a:xfrm>
        </p:spPr>
        <p:txBody>
          <a:bodyPr>
            <a:noAutofit/>
          </a:bodyPr>
          <a:lstStyle/>
          <a:p>
            <a:pPr marL="0" indent="0">
              <a:buNone/>
            </a:pPr>
            <a:r>
              <a:rPr lang="en-US" sz="2000" dirty="0">
                <a:solidFill>
                  <a:schemeClr val="tx2"/>
                </a:solidFill>
              </a:rPr>
              <a:t>Campaigning against outsourcing and promotion of insourcing</a:t>
            </a:r>
          </a:p>
          <a:p>
            <a:pPr marL="0" indent="0">
              <a:buNone/>
            </a:pPr>
            <a:r>
              <a:rPr lang="en-US" sz="2000" dirty="0">
                <a:solidFill>
                  <a:schemeClr val="tx2"/>
                </a:solidFill>
              </a:rPr>
              <a:t>	</a:t>
            </a:r>
            <a:r>
              <a:rPr lang="en-US" sz="1600" dirty="0">
                <a:solidFill>
                  <a:schemeClr val="tx2"/>
                </a:solidFill>
              </a:rPr>
              <a:t>… cost efficiency or business opportunities</a:t>
            </a:r>
          </a:p>
          <a:p>
            <a:pPr marL="0" indent="0">
              <a:buNone/>
            </a:pPr>
            <a:endParaRPr lang="en-US" sz="1200" dirty="0">
              <a:solidFill>
                <a:schemeClr val="tx2"/>
              </a:solidFill>
            </a:endParaRPr>
          </a:p>
          <a:p>
            <a:pPr marL="0" indent="0">
              <a:buNone/>
            </a:pPr>
            <a:r>
              <a:rPr lang="en-US" sz="2000" dirty="0">
                <a:solidFill>
                  <a:schemeClr val="tx2"/>
                </a:solidFill>
              </a:rPr>
              <a:t>Broader solutions </a:t>
            </a:r>
          </a:p>
          <a:p>
            <a:pPr marL="0" indent="0">
              <a:buNone/>
            </a:pPr>
            <a:r>
              <a:rPr lang="en-US" sz="2000" dirty="0">
                <a:solidFill>
                  <a:schemeClr val="tx2"/>
                </a:solidFill>
              </a:rPr>
              <a:t>	</a:t>
            </a:r>
            <a:r>
              <a:rPr lang="en-US" sz="1600" dirty="0">
                <a:solidFill>
                  <a:schemeClr val="tx2"/>
                </a:solidFill>
              </a:rPr>
              <a:t>e.g. extension of statutory minimum wages or collective bargaining </a:t>
            </a:r>
          </a:p>
          <a:p>
            <a:pPr marL="0" indent="0">
              <a:buNone/>
            </a:pPr>
            <a:endParaRPr lang="en-US" sz="1200" dirty="0">
              <a:solidFill>
                <a:schemeClr val="tx2"/>
              </a:solidFill>
            </a:endParaRPr>
          </a:p>
          <a:p>
            <a:pPr marL="0" indent="0">
              <a:buNone/>
            </a:pPr>
            <a:r>
              <a:rPr lang="en-US" sz="2000" dirty="0">
                <a:solidFill>
                  <a:schemeClr val="tx2"/>
                </a:solidFill>
              </a:rPr>
              <a:t>Social Dialogue</a:t>
            </a:r>
          </a:p>
          <a:p>
            <a:pPr marL="0" indent="0">
              <a:buNone/>
            </a:pPr>
            <a:r>
              <a:rPr lang="en-US" sz="2000" dirty="0">
                <a:solidFill>
                  <a:schemeClr val="tx2"/>
                </a:solidFill>
              </a:rPr>
              <a:t>	</a:t>
            </a:r>
            <a:r>
              <a:rPr lang="en-US" sz="1600" dirty="0">
                <a:solidFill>
                  <a:schemeClr val="tx2"/>
                </a:solidFill>
              </a:rPr>
              <a:t>… role of trade unions in wage setting, monitoring and enforcement </a:t>
            </a:r>
          </a:p>
          <a:p>
            <a:pPr marL="0" indent="0">
              <a:buNone/>
            </a:pPr>
            <a:r>
              <a:rPr lang="en-US" sz="1600" dirty="0">
                <a:solidFill>
                  <a:schemeClr val="tx2"/>
                </a:solidFill>
              </a:rPr>
              <a:t>	… due diligence</a:t>
            </a:r>
          </a:p>
          <a:p>
            <a:pPr marL="0" indent="0">
              <a:buNone/>
            </a:pPr>
            <a:endParaRPr lang="en-US" sz="1200" dirty="0">
              <a:solidFill>
                <a:schemeClr val="tx2"/>
              </a:solidFill>
            </a:endParaRPr>
          </a:p>
          <a:p>
            <a:pPr marL="0" indent="0">
              <a:buNone/>
            </a:pPr>
            <a:r>
              <a:rPr lang="en-US" sz="2000" dirty="0">
                <a:solidFill>
                  <a:schemeClr val="tx2"/>
                </a:solidFill>
              </a:rPr>
              <a:t>Align ongoing campaigns on Living Wages, Equal pay …</a:t>
            </a:r>
          </a:p>
          <a:p>
            <a:pPr marL="0" indent="0">
              <a:buNone/>
            </a:pPr>
            <a:endParaRPr lang="en-US" sz="1200" dirty="0">
              <a:solidFill>
                <a:schemeClr val="tx2"/>
              </a:solidFill>
            </a:endParaRPr>
          </a:p>
          <a:p>
            <a:pPr marL="0" indent="0">
              <a:buNone/>
            </a:pPr>
            <a:r>
              <a:rPr lang="en-US" sz="2000" dirty="0">
                <a:solidFill>
                  <a:schemeClr val="tx2"/>
                </a:solidFill>
              </a:rPr>
              <a:t>Risk of </a:t>
            </a:r>
            <a:r>
              <a:rPr lang="en-US" sz="2000" dirty="0" err="1">
                <a:solidFill>
                  <a:schemeClr val="tx2"/>
                </a:solidFill>
              </a:rPr>
              <a:t>labour</a:t>
            </a:r>
            <a:r>
              <a:rPr lang="en-US" sz="2000" dirty="0">
                <a:solidFill>
                  <a:schemeClr val="tx2"/>
                </a:solidFill>
              </a:rPr>
              <a:t> market </a:t>
            </a:r>
            <a:r>
              <a:rPr lang="en-US" sz="2000" dirty="0" err="1">
                <a:solidFill>
                  <a:schemeClr val="tx2"/>
                </a:solidFill>
              </a:rPr>
              <a:t>dualization</a:t>
            </a:r>
            <a:r>
              <a:rPr lang="en-US" sz="2000" dirty="0">
                <a:solidFill>
                  <a:schemeClr val="tx2"/>
                </a:solidFill>
              </a:rPr>
              <a:t> …</a:t>
            </a:r>
          </a:p>
          <a:p>
            <a:pPr marL="0" indent="0">
              <a:buNone/>
            </a:pPr>
            <a:endParaRPr lang="en-US" sz="1200" dirty="0">
              <a:solidFill>
                <a:schemeClr val="tx2"/>
              </a:solidFill>
            </a:endParaRPr>
          </a:p>
          <a:p>
            <a:pPr marL="0" indent="0">
              <a:buNone/>
            </a:pPr>
            <a:r>
              <a:rPr lang="en-US" sz="2000" dirty="0">
                <a:solidFill>
                  <a:schemeClr val="tx2"/>
                </a:solidFill>
              </a:rPr>
              <a:t>Capacity building …</a:t>
            </a: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a:p>
            <a:pPr marL="0" indent="0">
              <a:buNone/>
            </a:pPr>
            <a:endParaRPr lang="en-US" sz="1400" dirty="0">
              <a:solidFill>
                <a:schemeClr val="tx2"/>
              </a:solidFill>
            </a:endParaRPr>
          </a:p>
        </p:txBody>
      </p:sp>
    </p:spTree>
    <p:extLst>
      <p:ext uri="{BB962C8B-B14F-4D97-AF65-F5344CB8AC3E}">
        <p14:creationId xmlns:p14="http://schemas.microsoft.com/office/powerpoint/2010/main" val="275585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a:bodyPr>
          <a:lstStyle/>
          <a:p>
            <a:r>
              <a:rPr lang="en-GB" sz="3200" b="1" dirty="0">
                <a:solidFill>
                  <a:srgbClr val="0070C0"/>
                </a:solidFill>
                <a:latin typeface="+mn-lt"/>
              </a:rPr>
              <a:t>Conclusions and the way forward …</a:t>
            </a:r>
          </a:p>
        </p:txBody>
      </p:sp>
      <p:sp>
        <p:nvSpPr>
          <p:cNvPr id="3078" name="Rectangle 12"/>
          <p:cNvSpPr>
            <a:spLocks noGrp="1" noChangeArrowheads="1"/>
          </p:cNvSpPr>
          <p:nvPr>
            <p:ph idx="1"/>
          </p:nvPr>
        </p:nvSpPr>
        <p:spPr>
          <a:xfrm>
            <a:off x="259307" y="1412776"/>
            <a:ext cx="8670381" cy="5112568"/>
          </a:xfrm>
        </p:spPr>
        <p:txBody>
          <a:bodyPr>
            <a:normAutofit/>
          </a:bodyPr>
          <a:lstStyle/>
          <a:p>
            <a:pPr marL="0" indent="0">
              <a:buNone/>
            </a:pPr>
            <a:r>
              <a:rPr lang="en-US" dirty="0">
                <a:solidFill>
                  <a:schemeClr val="tx2"/>
                </a:solidFill>
              </a:rPr>
              <a:t>	</a:t>
            </a:r>
          </a:p>
          <a:p>
            <a:pPr marL="0" indent="0">
              <a:buNone/>
            </a:pPr>
            <a:r>
              <a:rPr lang="en-US" dirty="0">
                <a:solidFill>
                  <a:schemeClr val="tx2"/>
                </a:solidFill>
              </a:rPr>
              <a:t>	… need for increased awareness and expertise</a:t>
            </a:r>
          </a:p>
          <a:p>
            <a:pPr marL="0" indent="0">
              <a:buNone/>
            </a:pPr>
            <a:endParaRPr lang="en-US" dirty="0">
              <a:solidFill>
                <a:schemeClr val="tx2"/>
              </a:solidFill>
            </a:endParaRPr>
          </a:p>
          <a:p>
            <a:pPr marL="0" indent="0">
              <a:buNone/>
            </a:pPr>
            <a:r>
              <a:rPr lang="en-US" dirty="0">
                <a:solidFill>
                  <a:schemeClr val="tx2"/>
                </a:solidFill>
              </a:rPr>
              <a:t>… monitoring and application</a:t>
            </a:r>
          </a:p>
          <a:p>
            <a:pPr marL="0" indent="0">
              <a:buNone/>
            </a:pPr>
            <a:endParaRPr lang="en-US" dirty="0">
              <a:solidFill>
                <a:schemeClr val="tx2"/>
              </a:solidFill>
            </a:endParaRPr>
          </a:p>
          <a:p>
            <a:pPr marL="0" indent="0">
              <a:buNone/>
            </a:pPr>
            <a:r>
              <a:rPr lang="en-US" dirty="0">
                <a:solidFill>
                  <a:schemeClr val="tx2"/>
                </a:solidFill>
              </a:rPr>
              <a:t>			… fight against corruption</a:t>
            </a:r>
          </a:p>
          <a:p>
            <a:pPr marL="0" indent="0">
              <a:buNone/>
            </a:pPr>
            <a:endParaRPr lang="en-US" dirty="0">
              <a:solidFill>
                <a:schemeClr val="tx2"/>
              </a:solidFill>
            </a:endParaRPr>
          </a:p>
          <a:p>
            <a:pPr marL="0" indent="0">
              <a:buNone/>
            </a:pPr>
            <a:r>
              <a:rPr lang="en-US" dirty="0">
                <a:solidFill>
                  <a:schemeClr val="tx2"/>
                </a:solidFill>
              </a:rPr>
              <a:t>		… sufficient resources</a:t>
            </a:r>
          </a:p>
          <a:p>
            <a:pPr marL="0" indent="0">
              <a:buNone/>
            </a:pPr>
            <a:endParaRPr lang="en-US" dirty="0">
              <a:solidFill>
                <a:schemeClr val="tx2"/>
              </a:solidFill>
            </a:endParaRPr>
          </a:p>
          <a:p>
            <a:pPr marL="0" indent="0">
              <a:buNone/>
            </a:pPr>
            <a:r>
              <a:rPr lang="en-US" dirty="0">
                <a:solidFill>
                  <a:schemeClr val="tx2"/>
                </a:solidFill>
              </a:rPr>
              <a:t>	… skills</a:t>
            </a:r>
          </a:p>
          <a:p>
            <a:pPr marL="0" indent="0">
              <a:buNone/>
            </a:pPr>
            <a:r>
              <a:rPr lang="en-US" dirty="0">
                <a:solidFill>
                  <a:schemeClr val="tx2"/>
                </a:solidFill>
              </a:rPr>
              <a:t>						… region</a:t>
            </a:r>
          </a:p>
          <a:p>
            <a:pPr marL="0" indent="0">
              <a:buNone/>
            </a:pPr>
            <a:endParaRPr lang="en-US" dirty="0">
              <a:solidFill>
                <a:schemeClr val="tx2"/>
              </a:solidFill>
            </a:endParaRPr>
          </a:p>
          <a:p>
            <a:pPr marL="0" indent="0">
              <a:buNone/>
            </a:pPr>
            <a:endParaRPr lang="en-US" dirty="0">
              <a:solidFill>
                <a:schemeClr val="tx2"/>
              </a:solidFill>
            </a:endParaRPr>
          </a:p>
        </p:txBody>
      </p:sp>
    </p:spTree>
    <p:extLst>
      <p:ext uri="{BB962C8B-B14F-4D97-AF65-F5344CB8AC3E}">
        <p14:creationId xmlns:p14="http://schemas.microsoft.com/office/powerpoint/2010/main" val="4196989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a:bodyPr>
          <a:lstStyle/>
          <a:p>
            <a:endParaRPr lang="en-GB" sz="3200" b="1" dirty="0">
              <a:solidFill>
                <a:srgbClr val="0070C0"/>
              </a:solidFill>
              <a:latin typeface="+mn-lt"/>
            </a:endParaRPr>
          </a:p>
        </p:txBody>
      </p:sp>
      <p:sp>
        <p:nvSpPr>
          <p:cNvPr id="3078" name="Rectangle 12"/>
          <p:cNvSpPr>
            <a:spLocks noGrp="1" noChangeArrowheads="1"/>
          </p:cNvSpPr>
          <p:nvPr>
            <p:ph idx="1"/>
          </p:nvPr>
        </p:nvSpPr>
        <p:spPr>
          <a:xfrm>
            <a:off x="259307" y="1351128"/>
            <a:ext cx="8670381" cy="5174216"/>
          </a:xfrm>
        </p:spPr>
        <p:txBody>
          <a:bodyPr>
            <a:normAutofit/>
          </a:bodyPr>
          <a:lstStyle/>
          <a:p>
            <a:pPr marL="0" indent="0">
              <a:buNone/>
            </a:pPr>
            <a:endParaRPr lang="en-US" dirty="0">
              <a:solidFill>
                <a:schemeClr val="tx2"/>
              </a:solidFill>
            </a:endParaRPr>
          </a:p>
          <a:p>
            <a:pPr marL="0" indent="0">
              <a:buNone/>
            </a:pPr>
            <a:r>
              <a:rPr lang="en-US" dirty="0">
                <a:solidFill>
                  <a:schemeClr val="tx2"/>
                </a:solidFill>
              </a:rPr>
              <a:t>Experiences in your countries ??</a:t>
            </a:r>
          </a:p>
          <a:p>
            <a:pPr marL="0" indent="0">
              <a:buNone/>
            </a:pPr>
            <a:endParaRPr lang="en-US" sz="2200" kern="1200" dirty="0">
              <a:solidFill>
                <a:schemeClr val="tx2"/>
              </a:solidFill>
            </a:endParaRPr>
          </a:p>
          <a:p>
            <a:pPr marL="0" indent="0">
              <a:buNone/>
            </a:pPr>
            <a:endParaRPr lang="en-US" sz="2200" dirty="0">
              <a:solidFill>
                <a:schemeClr val="tx2"/>
              </a:solidFill>
            </a:endParaRPr>
          </a:p>
          <a:p>
            <a:pPr marL="0" indent="0">
              <a:buNone/>
            </a:pPr>
            <a:endParaRPr lang="en-US" sz="2200" kern="1200" dirty="0">
              <a:solidFill>
                <a:schemeClr val="tx2"/>
              </a:solidFill>
            </a:endParaRPr>
          </a:p>
          <a:p>
            <a:pPr marL="0" indent="0">
              <a:buNone/>
            </a:pPr>
            <a:endParaRPr lang="en-US" sz="2200" dirty="0">
              <a:solidFill>
                <a:schemeClr val="tx2"/>
              </a:solidFill>
            </a:endParaRPr>
          </a:p>
          <a:p>
            <a:pPr marL="0" indent="0">
              <a:buNone/>
            </a:pPr>
            <a:endParaRPr lang="en-US" sz="2200" kern="1200" dirty="0">
              <a:solidFill>
                <a:schemeClr val="tx2"/>
              </a:solidFill>
            </a:endParaRPr>
          </a:p>
          <a:p>
            <a:pPr marL="0" indent="0">
              <a:buNone/>
            </a:pPr>
            <a:endParaRPr lang="en-US" sz="2200" dirty="0">
              <a:solidFill>
                <a:schemeClr val="tx2"/>
              </a:solidFill>
            </a:endParaRPr>
          </a:p>
          <a:p>
            <a:pPr marL="0" indent="0">
              <a:buNone/>
            </a:pPr>
            <a:endParaRPr lang="en-US" sz="2200" kern="1200" dirty="0">
              <a:solidFill>
                <a:schemeClr val="tx2"/>
              </a:solidFill>
            </a:endParaRPr>
          </a:p>
          <a:p>
            <a:pPr marL="0" indent="0">
              <a:buNone/>
            </a:pPr>
            <a:endParaRPr lang="en-US" sz="2200" dirty="0">
              <a:solidFill>
                <a:schemeClr val="tx2"/>
              </a:solidFill>
            </a:endParaRPr>
          </a:p>
          <a:p>
            <a:pPr marL="0" indent="0">
              <a:buNone/>
            </a:pPr>
            <a:r>
              <a:rPr lang="en-US" sz="2200" kern="1200" dirty="0">
                <a:solidFill>
                  <a:schemeClr val="tx2"/>
                </a:solidFill>
              </a:rPr>
              <a:t>							</a:t>
            </a:r>
            <a:endParaRPr lang="en-US" sz="1600" kern="1200" dirty="0">
              <a:solidFill>
                <a:schemeClr val="tx2"/>
              </a:solidFill>
            </a:endParaRPr>
          </a:p>
          <a:p>
            <a:pPr marL="0" indent="0">
              <a:buNone/>
            </a:pPr>
            <a:endParaRPr lang="en-US" sz="2200" dirty="0"/>
          </a:p>
        </p:txBody>
      </p:sp>
    </p:spTree>
    <p:extLst>
      <p:ext uri="{BB962C8B-B14F-4D97-AF65-F5344CB8AC3E}">
        <p14:creationId xmlns:p14="http://schemas.microsoft.com/office/powerpoint/2010/main" val="4031206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404664"/>
            <a:ext cx="8640960" cy="864096"/>
          </a:xfrm>
        </p:spPr>
        <p:txBody>
          <a:bodyPr>
            <a:noAutofit/>
          </a:bodyPr>
          <a:lstStyle/>
          <a:p>
            <a:r>
              <a:rPr lang="en-US" sz="3200" b="1" dirty="0">
                <a:solidFill>
                  <a:srgbClr val="0070C0"/>
                </a:solidFill>
                <a:latin typeface="+mn-lt"/>
              </a:rPr>
              <a:t>WHY should we have this discussion ?</a:t>
            </a:r>
            <a:endParaRPr lang="en-GB" sz="3200" b="1" dirty="0">
              <a:solidFill>
                <a:srgbClr val="0070C0"/>
              </a:solidFill>
              <a:latin typeface="+mn-lt"/>
            </a:endParaRPr>
          </a:p>
        </p:txBody>
      </p:sp>
      <p:sp>
        <p:nvSpPr>
          <p:cNvPr id="3078" name="Rectangle 12"/>
          <p:cNvSpPr>
            <a:spLocks noGrp="1" noChangeArrowheads="1"/>
          </p:cNvSpPr>
          <p:nvPr>
            <p:ph idx="1"/>
          </p:nvPr>
        </p:nvSpPr>
        <p:spPr>
          <a:xfrm>
            <a:off x="251520" y="1268760"/>
            <a:ext cx="8670381" cy="5318232"/>
          </a:xfrm>
        </p:spPr>
        <p:txBody>
          <a:bodyPr>
            <a:normAutofit lnSpcReduction="10000"/>
          </a:bodyPr>
          <a:lstStyle/>
          <a:p>
            <a:pPr marL="0" indent="0" eaLnBrk="1" hangingPunct="1">
              <a:buNone/>
            </a:pPr>
            <a:r>
              <a:rPr lang="en-US" sz="1800" dirty="0">
                <a:solidFill>
                  <a:schemeClr val="tx2"/>
                </a:solidFill>
              </a:rPr>
              <a:t>Touches upon key issues of today …</a:t>
            </a:r>
          </a:p>
          <a:p>
            <a:pPr marL="0" indent="0" eaLnBrk="1" hangingPunct="1">
              <a:buNone/>
            </a:pPr>
            <a:r>
              <a:rPr lang="en-US" sz="1800" dirty="0">
                <a:solidFill>
                  <a:schemeClr val="tx2"/>
                </a:solidFill>
              </a:rPr>
              <a:t>	… increased outsourcing and privatization</a:t>
            </a:r>
          </a:p>
          <a:p>
            <a:pPr marL="0" indent="0" eaLnBrk="1" hangingPunct="1">
              <a:buNone/>
            </a:pPr>
            <a:r>
              <a:rPr lang="en-US" sz="1800" dirty="0">
                <a:solidFill>
                  <a:schemeClr val="tx2"/>
                </a:solidFill>
              </a:rPr>
              <a:t>	… precarious employment, posted workers</a:t>
            </a:r>
          </a:p>
          <a:p>
            <a:pPr marL="0" indent="0" eaLnBrk="1" hangingPunct="1">
              <a:buNone/>
            </a:pPr>
            <a:r>
              <a:rPr lang="en-US" sz="1800" dirty="0">
                <a:solidFill>
                  <a:schemeClr val="tx2"/>
                </a:solidFill>
              </a:rPr>
              <a:t>	… international trade and investment</a:t>
            </a:r>
          </a:p>
          <a:p>
            <a:pPr marL="0" indent="0" eaLnBrk="1" hangingPunct="1">
              <a:buNone/>
            </a:pPr>
            <a:r>
              <a:rPr lang="en-US" sz="1800" dirty="0">
                <a:solidFill>
                  <a:schemeClr val="tx2"/>
                </a:solidFill>
              </a:rPr>
              <a:t>	</a:t>
            </a:r>
          </a:p>
          <a:p>
            <a:pPr marL="0" indent="0" eaLnBrk="1" hangingPunct="1">
              <a:buNone/>
            </a:pPr>
            <a:r>
              <a:rPr lang="en-US" sz="1800" dirty="0">
                <a:solidFill>
                  <a:schemeClr val="tx2"/>
                </a:solidFill>
              </a:rPr>
              <a:t>… innovative practices of fostering </a:t>
            </a:r>
            <a:r>
              <a:rPr lang="en-US" sz="1800" dirty="0" err="1">
                <a:solidFill>
                  <a:schemeClr val="tx2"/>
                </a:solidFill>
              </a:rPr>
              <a:t>labour</a:t>
            </a:r>
            <a:r>
              <a:rPr lang="en-US" sz="1800" dirty="0">
                <a:solidFill>
                  <a:schemeClr val="tx2"/>
                </a:solidFill>
              </a:rPr>
              <a:t> rights through economic governance</a:t>
            </a:r>
          </a:p>
          <a:p>
            <a:pPr marL="0" indent="0" eaLnBrk="1" hangingPunct="1">
              <a:buNone/>
            </a:pPr>
            <a:r>
              <a:rPr lang="en-US" sz="1800" dirty="0">
                <a:solidFill>
                  <a:schemeClr val="tx2"/>
                </a:solidFill>
              </a:rPr>
              <a:t>	… governments as economic actors</a:t>
            </a:r>
          </a:p>
          <a:p>
            <a:pPr marL="0" indent="0" eaLnBrk="1" hangingPunct="1">
              <a:buNone/>
            </a:pPr>
            <a:r>
              <a:rPr lang="en-US" sz="1800" dirty="0">
                <a:solidFill>
                  <a:schemeClr val="tx2"/>
                </a:solidFill>
              </a:rPr>
              <a:t>	… between commercial and </a:t>
            </a:r>
            <a:r>
              <a:rPr lang="en-US" sz="1800" dirty="0" err="1">
                <a:solidFill>
                  <a:schemeClr val="tx2"/>
                </a:solidFill>
              </a:rPr>
              <a:t>labour</a:t>
            </a:r>
            <a:r>
              <a:rPr lang="en-US" sz="1800" dirty="0">
                <a:solidFill>
                  <a:schemeClr val="tx2"/>
                </a:solidFill>
              </a:rPr>
              <a:t> law</a:t>
            </a:r>
          </a:p>
          <a:p>
            <a:pPr marL="0" indent="0" eaLnBrk="1" hangingPunct="1">
              <a:buNone/>
            </a:pPr>
            <a:r>
              <a:rPr lang="en-US" sz="1800" dirty="0">
                <a:solidFill>
                  <a:schemeClr val="tx2"/>
                </a:solidFill>
              </a:rPr>
              <a:t>	… centered around the “locality”</a:t>
            </a:r>
          </a:p>
          <a:p>
            <a:pPr marL="0" indent="0" eaLnBrk="1" hangingPunct="1">
              <a:buNone/>
            </a:pPr>
            <a:endParaRPr lang="en-US" sz="1800" dirty="0">
              <a:solidFill>
                <a:schemeClr val="tx2"/>
              </a:solidFill>
            </a:endParaRPr>
          </a:p>
          <a:p>
            <a:pPr marL="0" indent="0">
              <a:buNone/>
            </a:pPr>
            <a:r>
              <a:rPr lang="en-US" sz="1800" dirty="0">
                <a:solidFill>
                  <a:schemeClr val="tx2"/>
                </a:solidFill>
              </a:rPr>
              <a:t>… key role for unions</a:t>
            </a:r>
          </a:p>
          <a:p>
            <a:pPr marL="0" indent="0">
              <a:buNone/>
            </a:pPr>
            <a:endParaRPr lang="en-US" sz="1800" dirty="0">
              <a:solidFill>
                <a:schemeClr val="tx2"/>
              </a:solidFill>
            </a:endParaRPr>
          </a:p>
          <a:p>
            <a:pPr marL="0" indent="0">
              <a:buNone/>
            </a:pPr>
            <a:r>
              <a:rPr lang="en-US" sz="1800" dirty="0">
                <a:solidFill>
                  <a:schemeClr val="tx2"/>
                </a:solidFill>
              </a:rPr>
              <a:t>… the very reason of the ILO …</a:t>
            </a:r>
          </a:p>
          <a:p>
            <a:pPr marL="0" indent="0">
              <a:buNone/>
            </a:pPr>
            <a:r>
              <a:rPr lang="en-US" sz="1800" dirty="0">
                <a:solidFill>
                  <a:schemeClr val="tx2"/>
                </a:solidFill>
              </a:rPr>
              <a:t>	</a:t>
            </a:r>
            <a:r>
              <a:rPr lang="en-US" sz="1600" dirty="0">
                <a:solidFill>
                  <a:schemeClr val="tx2"/>
                </a:solidFill>
              </a:rPr>
              <a:t>… level playing field</a:t>
            </a:r>
          </a:p>
          <a:p>
            <a:pPr marL="0" indent="0">
              <a:buNone/>
            </a:pPr>
            <a:r>
              <a:rPr lang="en-US" sz="1600" dirty="0">
                <a:solidFill>
                  <a:schemeClr val="tx2"/>
                </a:solidFill>
              </a:rPr>
              <a:t>		… avoid race-to-the-bottom</a:t>
            </a:r>
          </a:p>
          <a:p>
            <a:pPr marL="0" indent="0">
              <a:buNone/>
            </a:pPr>
            <a:r>
              <a:rPr lang="en-US" sz="1600" dirty="0">
                <a:solidFill>
                  <a:schemeClr val="tx2"/>
                </a:solidFill>
              </a:rPr>
              <a:t>		… </a:t>
            </a:r>
            <a:r>
              <a:rPr lang="en-US" sz="1600" dirty="0" err="1">
                <a:solidFill>
                  <a:schemeClr val="tx2"/>
                </a:solidFill>
              </a:rPr>
              <a:t>labour</a:t>
            </a:r>
            <a:r>
              <a:rPr lang="en-US" sz="1600" dirty="0">
                <a:solidFill>
                  <a:schemeClr val="tx2"/>
                </a:solidFill>
              </a:rPr>
              <a:t> is not a commodity</a:t>
            </a:r>
          </a:p>
          <a:p>
            <a:pPr marL="0" indent="0">
              <a:buNone/>
            </a:pPr>
            <a:r>
              <a:rPr lang="en-US" sz="1600" dirty="0">
                <a:solidFill>
                  <a:schemeClr val="tx2"/>
                </a:solidFill>
              </a:rPr>
              <a:t>	… </a:t>
            </a:r>
            <a:r>
              <a:rPr lang="en-US" sz="1600" i="1" dirty="0">
                <a:solidFill>
                  <a:schemeClr val="tx2"/>
                </a:solidFill>
              </a:rPr>
              <a:t>“provision of an adequate living wage”</a:t>
            </a:r>
            <a:r>
              <a:rPr lang="en-US" sz="1600" dirty="0">
                <a:solidFill>
                  <a:schemeClr val="tx2"/>
                </a:solidFill>
              </a:rPr>
              <a:t> as well as </a:t>
            </a:r>
            <a:r>
              <a:rPr lang="en-US" sz="1600" i="1" dirty="0">
                <a:solidFill>
                  <a:schemeClr val="tx2"/>
                </a:solidFill>
              </a:rPr>
              <a:t>“the recognition of the 	principle of equal remuneration for work of equal value”</a:t>
            </a:r>
          </a:p>
          <a:p>
            <a:pPr marL="0" indent="0">
              <a:buNone/>
            </a:pPr>
            <a:endParaRPr lang="en-US" sz="1600" dirty="0">
              <a:solidFill>
                <a:schemeClr val="tx2"/>
              </a:solidFill>
            </a:endParaRPr>
          </a:p>
          <a:p>
            <a:pPr marL="0" indent="0">
              <a:buNone/>
            </a:pPr>
            <a:endParaRPr lang="en-US" sz="1800" dirty="0">
              <a:solidFill>
                <a:schemeClr val="tx2"/>
              </a:solidFill>
            </a:endParaRPr>
          </a:p>
          <a:p>
            <a:pPr marL="0" indent="0">
              <a:buNone/>
            </a:pPr>
            <a:endParaRPr lang="en-US" sz="1800" dirty="0">
              <a:solidFill>
                <a:schemeClr val="tx2"/>
              </a:solidFill>
            </a:endParaRPr>
          </a:p>
          <a:p>
            <a:endParaRPr lang="en-US" sz="2400" kern="1200" dirty="0"/>
          </a:p>
          <a:p>
            <a:endParaRPr lang="en-US" sz="2400" kern="1200" dirty="0"/>
          </a:p>
          <a:p>
            <a:pPr marL="0" indent="0" eaLnBrk="1" hangingPunct="1">
              <a:buNone/>
            </a:pPr>
            <a:endParaRPr lang="en-US" sz="2400" kern="1200" dirty="0"/>
          </a:p>
        </p:txBody>
      </p:sp>
    </p:spTree>
    <p:extLst>
      <p:ext uri="{BB962C8B-B14F-4D97-AF65-F5344CB8AC3E}">
        <p14:creationId xmlns:p14="http://schemas.microsoft.com/office/powerpoint/2010/main" val="59192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404664"/>
            <a:ext cx="8640960" cy="946464"/>
          </a:xfrm>
        </p:spPr>
        <p:txBody>
          <a:bodyPr>
            <a:noAutofit/>
          </a:bodyPr>
          <a:lstStyle/>
          <a:p>
            <a:r>
              <a:rPr lang="fr-CH" sz="3200" b="1" dirty="0">
                <a:solidFill>
                  <a:srgbClr val="0070C0"/>
                </a:solidFill>
                <a:latin typeface="+mn-lt"/>
              </a:rPr>
              <a:t>Structure</a:t>
            </a:r>
            <a:endParaRPr lang="en-GB" sz="3200" b="1" dirty="0">
              <a:solidFill>
                <a:srgbClr val="0070C0"/>
              </a:solidFill>
              <a:latin typeface="+mn-lt"/>
            </a:endParaRPr>
          </a:p>
        </p:txBody>
      </p:sp>
      <p:sp>
        <p:nvSpPr>
          <p:cNvPr id="3078" name="Rectangle 12"/>
          <p:cNvSpPr>
            <a:spLocks noGrp="1" noChangeArrowheads="1"/>
          </p:cNvSpPr>
          <p:nvPr>
            <p:ph idx="1"/>
          </p:nvPr>
        </p:nvSpPr>
        <p:spPr>
          <a:xfrm>
            <a:off x="259307" y="1351128"/>
            <a:ext cx="8670381" cy="5318232"/>
          </a:xfrm>
        </p:spPr>
        <p:txBody>
          <a:bodyPr>
            <a:normAutofit lnSpcReduction="10000"/>
          </a:bodyPr>
          <a:lstStyle/>
          <a:p>
            <a:pPr marL="0" indent="0">
              <a:buNone/>
            </a:pPr>
            <a:r>
              <a:rPr lang="en-US" sz="2800" dirty="0">
                <a:solidFill>
                  <a:schemeClr val="tx2"/>
                </a:solidFill>
              </a:rPr>
              <a:t>Figures …</a:t>
            </a:r>
          </a:p>
          <a:p>
            <a:pPr marL="0" indent="0">
              <a:buNone/>
            </a:pPr>
            <a:r>
              <a:rPr lang="en-US" sz="2800" dirty="0">
                <a:solidFill>
                  <a:schemeClr val="tx2"/>
                </a:solidFill>
              </a:rPr>
              <a:t>	… and key questions</a:t>
            </a:r>
          </a:p>
          <a:p>
            <a:pPr marL="274320" lvl="1" indent="0">
              <a:buNone/>
            </a:pPr>
            <a:endParaRPr lang="en-US" dirty="0">
              <a:solidFill>
                <a:schemeClr val="tx2"/>
              </a:solidFill>
            </a:endParaRPr>
          </a:p>
          <a:p>
            <a:pPr marL="274320" lvl="1" indent="0">
              <a:buNone/>
            </a:pPr>
            <a:r>
              <a:rPr lang="en-US" dirty="0">
                <a:solidFill>
                  <a:schemeClr val="tx2"/>
                </a:solidFill>
              </a:rPr>
              <a:t>	</a:t>
            </a:r>
            <a:endParaRPr lang="en-US" sz="2400" dirty="0">
              <a:solidFill>
                <a:schemeClr val="tx2"/>
              </a:solidFill>
            </a:endParaRPr>
          </a:p>
          <a:p>
            <a:pPr marL="0" indent="0">
              <a:buNone/>
            </a:pPr>
            <a:r>
              <a:rPr lang="en-US" sz="2800" dirty="0">
                <a:solidFill>
                  <a:schemeClr val="tx2"/>
                </a:solidFill>
              </a:rPr>
              <a:t>International </a:t>
            </a:r>
            <a:r>
              <a:rPr lang="en-US" sz="2800" dirty="0" err="1">
                <a:solidFill>
                  <a:schemeClr val="tx2"/>
                </a:solidFill>
              </a:rPr>
              <a:t>labour</a:t>
            </a:r>
            <a:r>
              <a:rPr lang="en-US" sz="2800" dirty="0">
                <a:solidFill>
                  <a:schemeClr val="tx2"/>
                </a:solidFill>
              </a:rPr>
              <a:t> standards</a:t>
            </a:r>
          </a:p>
          <a:p>
            <a:pPr marL="0" indent="0">
              <a:buNone/>
            </a:pPr>
            <a:r>
              <a:rPr lang="en-US" sz="2800" dirty="0">
                <a:solidFill>
                  <a:schemeClr val="tx2"/>
                </a:solidFill>
              </a:rPr>
              <a:t>	… and outcomes of the ILO supervisory system</a:t>
            </a:r>
          </a:p>
          <a:p>
            <a:pPr marL="0" indent="0">
              <a:buNone/>
            </a:pPr>
            <a:endParaRPr lang="en-US" sz="2800" dirty="0">
              <a:solidFill>
                <a:schemeClr val="tx2"/>
              </a:solidFill>
            </a:endParaRPr>
          </a:p>
          <a:p>
            <a:pPr marL="0" indent="0">
              <a:buNone/>
            </a:pPr>
            <a:r>
              <a:rPr lang="en-US" sz="2800" dirty="0">
                <a:solidFill>
                  <a:schemeClr val="tx2"/>
                </a:solidFill>
              </a:rPr>
              <a:t>Roles of unions</a:t>
            </a:r>
          </a:p>
          <a:p>
            <a:pPr marL="0" indent="0">
              <a:buNone/>
            </a:pPr>
            <a:r>
              <a:rPr lang="en-US" sz="2800" dirty="0">
                <a:solidFill>
                  <a:schemeClr val="tx2"/>
                </a:solidFill>
              </a:rPr>
              <a:t>	… design and monitoring</a:t>
            </a:r>
          </a:p>
          <a:p>
            <a:pPr marL="0" indent="0">
              <a:buNone/>
            </a:pPr>
            <a:endParaRPr lang="en-US" sz="2800" dirty="0">
              <a:solidFill>
                <a:schemeClr val="tx2"/>
              </a:solidFill>
            </a:endParaRPr>
          </a:p>
          <a:p>
            <a:pPr marL="0" indent="0">
              <a:buNone/>
            </a:pPr>
            <a:r>
              <a:rPr lang="en-US" sz="2800" dirty="0">
                <a:solidFill>
                  <a:schemeClr val="tx2"/>
                </a:solidFill>
              </a:rPr>
              <a:t>Conclusions and the way forward</a:t>
            </a:r>
          </a:p>
          <a:p>
            <a:pPr lvl="1"/>
            <a:endParaRPr lang="en-US" dirty="0"/>
          </a:p>
          <a:p>
            <a:pPr marL="548640" lvl="2" indent="0">
              <a:buNone/>
            </a:pPr>
            <a:endParaRPr lang="en-US" dirty="0"/>
          </a:p>
          <a:p>
            <a:endParaRPr lang="en-US" sz="2400" kern="1200" dirty="0"/>
          </a:p>
          <a:p>
            <a:endParaRPr lang="en-US" sz="2400" kern="1200" dirty="0"/>
          </a:p>
          <a:p>
            <a:pPr marL="0" indent="0" eaLnBrk="1" hangingPunct="1">
              <a:buNone/>
            </a:pPr>
            <a:endParaRPr lang="en-US" sz="2400" kern="1200" dirty="0"/>
          </a:p>
        </p:txBody>
      </p:sp>
    </p:spTree>
    <p:extLst>
      <p:ext uri="{BB962C8B-B14F-4D97-AF65-F5344CB8AC3E}">
        <p14:creationId xmlns:p14="http://schemas.microsoft.com/office/powerpoint/2010/main" val="219008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fontScale="90000"/>
          </a:bodyPr>
          <a:lstStyle/>
          <a:p>
            <a:r>
              <a:rPr lang="en-GB" sz="3200" b="1" dirty="0">
                <a:solidFill>
                  <a:srgbClr val="0070C0"/>
                </a:solidFill>
                <a:latin typeface="+mn-lt"/>
              </a:rPr>
              <a:t>Figures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importance of public sector and public procurement</a:t>
            </a:r>
          </a:p>
        </p:txBody>
      </p:sp>
      <p:sp>
        <p:nvSpPr>
          <p:cNvPr id="3078" name="Rectangle 12"/>
          <p:cNvSpPr>
            <a:spLocks noGrp="1" noChangeArrowheads="1"/>
          </p:cNvSpPr>
          <p:nvPr>
            <p:ph idx="1"/>
          </p:nvPr>
        </p:nvSpPr>
        <p:spPr>
          <a:xfrm>
            <a:off x="259307" y="1351128"/>
            <a:ext cx="8670381" cy="5246224"/>
          </a:xfrm>
        </p:spPr>
        <p:txBody>
          <a:bodyPr>
            <a:normAutofit fontScale="77500" lnSpcReduction="20000"/>
          </a:bodyPr>
          <a:lstStyle/>
          <a:p>
            <a:pPr marL="0" indent="0">
              <a:buNone/>
            </a:pPr>
            <a:endParaRPr lang="en-US" dirty="0">
              <a:solidFill>
                <a:schemeClr val="tx2"/>
              </a:solidFill>
            </a:endParaRPr>
          </a:p>
          <a:p>
            <a:pPr marL="0" indent="0">
              <a:buNone/>
            </a:pPr>
            <a:r>
              <a:rPr lang="en-US" dirty="0">
                <a:solidFill>
                  <a:schemeClr val="tx2"/>
                </a:solidFill>
              </a:rPr>
              <a:t>Public sector accounts for 25% of the EU27 workforce </a:t>
            </a:r>
          </a:p>
          <a:p>
            <a:pPr marL="0" indent="0">
              <a:buNone/>
            </a:pPr>
            <a:r>
              <a:rPr lang="en-US" dirty="0">
                <a:solidFill>
                  <a:schemeClr val="tx2"/>
                </a:solidFill>
              </a:rPr>
              <a:t>	… 33% in Sweden</a:t>
            </a:r>
          </a:p>
          <a:p>
            <a:pPr marL="0" indent="0">
              <a:buNone/>
            </a:pPr>
            <a:endParaRPr lang="en-US" dirty="0">
              <a:solidFill>
                <a:schemeClr val="tx2"/>
              </a:solidFill>
            </a:endParaRPr>
          </a:p>
          <a:p>
            <a:pPr marL="0" indent="0">
              <a:buNone/>
            </a:pPr>
            <a:r>
              <a:rPr lang="en-US" dirty="0">
                <a:solidFill>
                  <a:schemeClr val="tx2"/>
                </a:solidFill>
              </a:rPr>
              <a:t>High concentration of women’s employment …</a:t>
            </a:r>
          </a:p>
          <a:p>
            <a:pPr marL="0" indent="0">
              <a:buNone/>
            </a:pPr>
            <a:endParaRPr lang="en-US" dirty="0">
              <a:solidFill>
                <a:schemeClr val="tx2"/>
              </a:solidFill>
            </a:endParaRPr>
          </a:p>
          <a:p>
            <a:pPr marL="0" indent="0">
              <a:buNone/>
            </a:pPr>
            <a:r>
              <a:rPr lang="en-US" dirty="0">
                <a:solidFill>
                  <a:schemeClr val="tx2"/>
                </a:solidFill>
              </a:rPr>
              <a:t>Public procurement accounts for 15% of world GDP</a:t>
            </a:r>
          </a:p>
          <a:p>
            <a:pPr marL="0" indent="0">
              <a:buNone/>
            </a:pPr>
            <a:r>
              <a:rPr lang="en-US" dirty="0">
                <a:solidFill>
                  <a:schemeClr val="tx2"/>
                </a:solidFill>
              </a:rPr>
              <a:t>	… 12% in OECD countries</a:t>
            </a:r>
          </a:p>
          <a:p>
            <a:pPr marL="0" indent="0">
              <a:buNone/>
            </a:pPr>
            <a:r>
              <a:rPr lang="en-US" dirty="0">
                <a:solidFill>
                  <a:schemeClr val="tx2"/>
                </a:solidFill>
              </a:rPr>
              <a:t>	… Uganda: 70% of public spending through public procurement</a:t>
            </a:r>
          </a:p>
          <a:p>
            <a:pPr marL="0" indent="0">
              <a:buNone/>
            </a:pPr>
            <a:r>
              <a:rPr lang="en-US" dirty="0">
                <a:solidFill>
                  <a:schemeClr val="tx2"/>
                </a:solidFill>
              </a:rPr>
              <a:t>	… Azerbaijan: 34% of public spending through public procurement</a:t>
            </a:r>
          </a:p>
          <a:p>
            <a:pPr marL="0" indent="0">
              <a:buNone/>
            </a:pPr>
            <a:endParaRPr lang="en-US" dirty="0">
              <a:solidFill>
                <a:schemeClr val="tx2"/>
              </a:solidFill>
            </a:endParaRPr>
          </a:p>
          <a:p>
            <a:pPr marL="0" indent="0">
              <a:buNone/>
            </a:pPr>
            <a:r>
              <a:rPr lang="en-US" dirty="0">
                <a:solidFill>
                  <a:schemeClr val="tx2"/>
                </a:solidFill>
              </a:rPr>
              <a:t>Austerity measures during crisis…</a:t>
            </a:r>
          </a:p>
          <a:p>
            <a:pPr marL="0" indent="0">
              <a:buNone/>
            </a:pPr>
            <a:r>
              <a:rPr lang="en-US" dirty="0">
                <a:solidFill>
                  <a:schemeClr val="tx2"/>
                </a:solidFill>
              </a:rPr>
              <a:t>	… implications for pay: Romania (25-50%), Greece (20%), 	Latvia 	(20%), Estonia 	(15%), Hungary (7%)</a:t>
            </a:r>
          </a:p>
          <a:p>
            <a:pPr marL="0" indent="0">
              <a:buNone/>
            </a:pPr>
            <a:r>
              <a:rPr lang="en-US" dirty="0">
                <a:solidFill>
                  <a:schemeClr val="tx2"/>
                </a:solidFill>
              </a:rPr>
              <a:t>	… implications for public procurement</a:t>
            </a:r>
          </a:p>
          <a:p>
            <a:pPr marL="0" indent="0">
              <a:buNone/>
            </a:pPr>
            <a:endParaRPr lang="en-US" dirty="0">
              <a:solidFill>
                <a:schemeClr val="tx2"/>
              </a:solidFill>
            </a:endParaRPr>
          </a:p>
          <a:p>
            <a:pPr marL="0" indent="0">
              <a:buNone/>
            </a:pPr>
            <a:r>
              <a:rPr lang="en-US" dirty="0">
                <a:solidFill>
                  <a:schemeClr val="tx2"/>
                </a:solidFill>
              </a:rPr>
              <a:t>Increasing incorporation of social clauses in public contracts …</a:t>
            </a:r>
          </a:p>
          <a:p>
            <a:pPr marL="0" indent="0">
              <a:buNone/>
            </a:pPr>
            <a:r>
              <a:rPr lang="en-US" dirty="0">
                <a:solidFill>
                  <a:schemeClr val="tx2"/>
                </a:solidFill>
              </a:rPr>
              <a:t>	… variation across sectors and </a:t>
            </a:r>
            <a:r>
              <a:rPr lang="en-US" dirty="0" err="1">
                <a:solidFill>
                  <a:schemeClr val="tx2"/>
                </a:solidFill>
              </a:rPr>
              <a:t>labour</a:t>
            </a:r>
            <a:r>
              <a:rPr lang="en-US" dirty="0">
                <a:solidFill>
                  <a:schemeClr val="tx2"/>
                </a:solidFill>
              </a:rPr>
              <a:t> rights</a:t>
            </a:r>
          </a:p>
          <a:p>
            <a:pPr marL="274320" lvl="1" indent="0">
              <a:buNone/>
            </a:pPr>
            <a:endParaRPr lang="en-US" dirty="0">
              <a:solidFill>
                <a:schemeClr val="tx2"/>
              </a:solidFill>
            </a:endParaRPr>
          </a:p>
        </p:txBody>
      </p:sp>
    </p:spTree>
    <p:extLst>
      <p:ext uri="{BB962C8B-B14F-4D97-AF65-F5344CB8AC3E}">
        <p14:creationId xmlns:p14="http://schemas.microsoft.com/office/powerpoint/2010/main" val="51416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fontScale="90000"/>
          </a:bodyPr>
          <a:lstStyle/>
          <a:p>
            <a:r>
              <a:rPr lang="en-GB" sz="3200" b="1" dirty="0">
                <a:solidFill>
                  <a:srgbClr val="0070C0"/>
                </a:solidFill>
                <a:latin typeface="+mn-lt"/>
              </a:rPr>
              <a:t>Key questions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added value as instrument of labour governance ?</a:t>
            </a:r>
          </a:p>
        </p:txBody>
      </p:sp>
      <p:sp>
        <p:nvSpPr>
          <p:cNvPr id="3078" name="Rectangle 12"/>
          <p:cNvSpPr>
            <a:spLocks noGrp="1" noChangeArrowheads="1"/>
          </p:cNvSpPr>
          <p:nvPr>
            <p:ph idx="1"/>
          </p:nvPr>
        </p:nvSpPr>
        <p:spPr>
          <a:xfrm>
            <a:off x="259307" y="1351128"/>
            <a:ext cx="8670381" cy="5246224"/>
          </a:xfrm>
        </p:spPr>
        <p:txBody>
          <a:bodyPr>
            <a:normAutofit fontScale="77500" lnSpcReduction="20000"/>
          </a:bodyPr>
          <a:lstStyle/>
          <a:p>
            <a:pPr marL="0" indent="0">
              <a:buNone/>
            </a:pPr>
            <a:endParaRPr lang="en-US" b="1" dirty="0">
              <a:solidFill>
                <a:schemeClr val="tx2"/>
              </a:solidFill>
            </a:endParaRPr>
          </a:p>
          <a:p>
            <a:pPr marL="0" indent="0">
              <a:buNone/>
            </a:pPr>
            <a:r>
              <a:rPr lang="en-US" b="1" dirty="0">
                <a:solidFill>
                  <a:schemeClr val="tx2"/>
                </a:solidFill>
              </a:rPr>
              <a:t>Towards a smart policy mix …</a:t>
            </a:r>
          </a:p>
          <a:p>
            <a:pPr lvl="1">
              <a:buFontTx/>
              <a:buChar char="-"/>
            </a:pPr>
            <a:r>
              <a:rPr lang="en-US" dirty="0">
                <a:solidFill>
                  <a:schemeClr val="tx2"/>
                </a:solidFill>
              </a:rPr>
              <a:t>Hard and soft law, enforcement, monitoring, participation, capacity building, nudging, etc.</a:t>
            </a:r>
          </a:p>
          <a:p>
            <a:pPr lvl="1">
              <a:buFontTx/>
              <a:buChar char="-"/>
            </a:pPr>
            <a:r>
              <a:rPr lang="en-US" dirty="0">
                <a:solidFill>
                  <a:schemeClr val="tx2"/>
                </a:solidFill>
              </a:rPr>
              <a:t>Economic leverage …</a:t>
            </a:r>
          </a:p>
          <a:p>
            <a:pPr marL="274320" lvl="1" indent="0">
              <a:buNone/>
            </a:pPr>
            <a:r>
              <a:rPr lang="en-US" dirty="0">
                <a:solidFill>
                  <a:schemeClr val="tx2"/>
                </a:solidFill>
              </a:rPr>
              <a:t>	… financial incentives and sanctions </a:t>
            </a:r>
          </a:p>
          <a:p>
            <a:pPr marL="274320" lvl="1" indent="0">
              <a:buNone/>
            </a:pPr>
            <a:r>
              <a:rPr lang="en-US" dirty="0">
                <a:solidFill>
                  <a:schemeClr val="tx2"/>
                </a:solidFill>
              </a:rPr>
              <a:t>	… directly targeting economic actors and shaping the economy</a:t>
            </a:r>
          </a:p>
          <a:p>
            <a:pPr marL="274320" lvl="1" indent="0">
              <a:buNone/>
            </a:pPr>
            <a:r>
              <a:rPr lang="en-US" dirty="0">
                <a:solidFill>
                  <a:schemeClr val="tx2"/>
                </a:solidFill>
              </a:rPr>
              <a:t>	… social conditionality in international economic governance</a:t>
            </a:r>
          </a:p>
          <a:p>
            <a:pPr marL="274320" lvl="1" indent="0">
              <a:buNone/>
            </a:pPr>
            <a:r>
              <a:rPr lang="en-US" dirty="0">
                <a:solidFill>
                  <a:schemeClr val="tx2"/>
                </a:solidFill>
              </a:rPr>
              <a:t>		 (e.g. trade and investment agreements, development banks, etc.)</a:t>
            </a:r>
          </a:p>
          <a:p>
            <a:pPr marL="274320" lvl="1" indent="0">
              <a:buNone/>
            </a:pPr>
            <a:r>
              <a:rPr lang="en-US" dirty="0">
                <a:solidFill>
                  <a:schemeClr val="tx2"/>
                </a:solidFill>
              </a:rPr>
              <a:t>	… also relevant for the ILO</a:t>
            </a:r>
          </a:p>
          <a:p>
            <a:pPr marL="274320" lvl="1" indent="0">
              <a:buNone/>
            </a:pPr>
            <a:r>
              <a:rPr lang="en-US" dirty="0">
                <a:solidFill>
                  <a:schemeClr val="tx2"/>
                </a:solidFill>
              </a:rPr>
              <a:t>	</a:t>
            </a:r>
          </a:p>
          <a:p>
            <a:pPr marL="0" indent="0">
              <a:buNone/>
            </a:pPr>
            <a:r>
              <a:rPr lang="en-US" b="1" dirty="0">
                <a:solidFill>
                  <a:schemeClr val="tx2"/>
                </a:solidFill>
              </a:rPr>
              <a:t>Picking the low-hanging fruit …</a:t>
            </a:r>
          </a:p>
          <a:p>
            <a:pPr marL="0" indent="0">
              <a:buNone/>
            </a:pPr>
            <a:r>
              <a:rPr lang="en-US" b="1" dirty="0">
                <a:solidFill>
                  <a:schemeClr val="tx2"/>
                </a:solidFill>
              </a:rPr>
              <a:t>	</a:t>
            </a:r>
            <a:r>
              <a:rPr lang="en-US" sz="2100" dirty="0">
                <a:solidFill>
                  <a:schemeClr val="tx2"/>
                </a:solidFill>
              </a:rPr>
              <a:t>… importance of the public sector in terms of employment, budgets, services 	provided</a:t>
            </a:r>
          </a:p>
          <a:p>
            <a:pPr>
              <a:buFontTx/>
              <a:buChar char="-"/>
            </a:pPr>
            <a:endParaRPr lang="en-US" dirty="0">
              <a:solidFill>
                <a:schemeClr val="tx2"/>
              </a:solidFill>
            </a:endParaRPr>
          </a:p>
          <a:p>
            <a:pPr marL="0" indent="0">
              <a:buNone/>
            </a:pPr>
            <a:r>
              <a:rPr lang="en-US" b="1" dirty="0">
                <a:solidFill>
                  <a:schemeClr val="tx2"/>
                </a:solidFill>
              </a:rPr>
              <a:t>Set the good example …</a:t>
            </a:r>
          </a:p>
          <a:p>
            <a:pPr marL="274320" lvl="1" indent="0">
              <a:buNone/>
            </a:pPr>
            <a:r>
              <a:rPr lang="en-US" dirty="0">
                <a:solidFill>
                  <a:schemeClr val="tx2"/>
                </a:solidFill>
              </a:rPr>
              <a:t>	… as legislator, employer and contractor</a:t>
            </a:r>
          </a:p>
          <a:p>
            <a:pPr marL="274320" lvl="1" indent="0">
              <a:buNone/>
            </a:pPr>
            <a:r>
              <a:rPr lang="en-US" dirty="0">
                <a:solidFill>
                  <a:schemeClr val="tx2"/>
                </a:solidFill>
              </a:rPr>
              <a:t>	… avoid important reputational, financial, political and legal risks</a:t>
            </a:r>
          </a:p>
          <a:p>
            <a:pPr marL="274320" lvl="1" indent="0">
              <a:buNone/>
            </a:pPr>
            <a:r>
              <a:rPr lang="en-US" b="1" dirty="0">
                <a:solidFill>
                  <a:schemeClr val="tx2"/>
                </a:solidFill>
              </a:rPr>
              <a:t>	</a:t>
            </a:r>
            <a:r>
              <a:rPr lang="en-US" dirty="0">
                <a:solidFill>
                  <a:schemeClr val="tx2"/>
                </a:solidFill>
              </a:rPr>
              <a:t>… mitigate impacts of outsourcing …</a:t>
            </a:r>
          </a:p>
          <a:p>
            <a:pPr marL="274320" lvl="1" indent="0">
              <a:buNone/>
            </a:pPr>
            <a:r>
              <a:rPr lang="en-US" dirty="0">
                <a:solidFill>
                  <a:schemeClr val="tx2"/>
                </a:solidFill>
              </a:rPr>
              <a:t>	… lighthouse effects	</a:t>
            </a:r>
          </a:p>
        </p:txBody>
      </p:sp>
    </p:spTree>
    <p:extLst>
      <p:ext uri="{BB962C8B-B14F-4D97-AF65-F5344CB8AC3E}">
        <p14:creationId xmlns:p14="http://schemas.microsoft.com/office/powerpoint/2010/main" val="172278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9307" y="431248"/>
            <a:ext cx="8640960" cy="951384"/>
          </a:xfrm>
        </p:spPr>
        <p:txBody>
          <a:bodyPr>
            <a:normAutofit fontScale="90000"/>
          </a:bodyPr>
          <a:lstStyle/>
          <a:p>
            <a:r>
              <a:rPr lang="en-GB" sz="3200" b="1" dirty="0">
                <a:solidFill>
                  <a:srgbClr val="0070C0"/>
                </a:solidFill>
                <a:latin typeface="+mn-lt"/>
              </a:rPr>
              <a:t>Key questions …</a:t>
            </a:r>
            <a:br>
              <a:rPr lang="en-GB" sz="3200" b="1" dirty="0">
                <a:solidFill>
                  <a:srgbClr val="0070C0"/>
                </a:solidFill>
                <a:latin typeface="+mn-lt"/>
              </a:rPr>
            </a:br>
            <a:r>
              <a:rPr lang="en-GB" sz="3200" b="1" dirty="0">
                <a:solidFill>
                  <a:srgbClr val="0070C0"/>
                </a:solidFill>
                <a:latin typeface="+mn-lt"/>
              </a:rPr>
              <a:t>	</a:t>
            </a:r>
            <a:r>
              <a:rPr lang="en-GB" sz="2700" b="1" dirty="0">
                <a:solidFill>
                  <a:srgbClr val="0070C0"/>
                </a:solidFill>
                <a:latin typeface="+mn-lt"/>
              </a:rPr>
              <a:t>… public procurement as lab for global economy ?</a:t>
            </a:r>
            <a:r>
              <a:rPr lang="en-GB" sz="3200" b="1" dirty="0">
                <a:solidFill>
                  <a:srgbClr val="0070C0"/>
                </a:solidFill>
                <a:latin typeface="+mn-lt"/>
              </a:rPr>
              <a:t>	</a:t>
            </a:r>
          </a:p>
        </p:txBody>
      </p:sp>
      <p:sp>
        <p:nvSpPr>
          <p:cNvPr id="3078" name="Rectangle 12"/>
          <p:cNvSpPr>
            <a:spLocks noGrp="1" noChangeArrowheads="1"/>
          </p:cNvSpPr>
          <p:nvPr>
            <p:ph idx="1"/>
          </p:nvPr>
        </p:nvSpPr>
        <p:spPr>
          <a:xfrm>
            <a:off x="259307" y="1556792"/>
            <a:ext cx="8670381" cy="5184576"/>
          </a:xfrm>
        </p:spPr>
        <p:txBody>
          <a:bodyPr>
            <a:normAutofit fontScale="85000" lnSpcReduction="20000"/>
          </a:bodyPr>
          <a:lstStyle/>
          <a:p>
            <a:pPr marL="0" indent="0">
              <a:buNone/>
            </a:pPr>
            <a:endParaRPr lang="en-US" sz="2500" dirty="0">
              <a:solidFill>
                <a:schemeClr val="tx2"/>
              </a:solidFill>
            </a:endParaRPr>
          </a:p>
          <a:p>
            <a:pPr marL="0" indent="0">
              <a:buNone/>
            </a:pPr>
            <a:r>
              <a:rPr lang="en-US" sz="2500" dirty="0">
                <a:solidFill>
                  <a:schemeClr val="tx2"/>
                </a:solidFill>
              </a:rPr>
              <a:t>… directly target economic activity to achieve decent work</a:t>
            </a:r>
          </a:p>
          <a:p>
            <a:pPr marL="0" indent="0">
              <a:buNone/>
            </a:pPr>
            <a:endParaRPr lang="en-US" sz="2500" dirty="0">
              <a:solidFill>
                <a:schemeClr val="tx2"/>
              </a:solidFill>
            </a:endParaRPr>
          </a:p>
          <a:p>
            <a:pPr marL="0" indent="0">
              <a:buNone/>
            </a:pPr>
            <a:r>
              <a:rPr lang="en-US" sz="2500" dirty="0">
                <a:solidFill>
                  <a:schemeClr val="tx2"/>
                </a:solidFill>
              </a:rPr>
              <a:t>… responsibility and liability in outsourcing</a:t>
            </a:r>
          </a:p>
          <a:p>
            <a:pPr marL="0" indent="0">
              <a:buNone/>
            </a:pPr>
            <a:endParaRPr lang="en-US" sz="2500" dirty="0">
              <a:solidFill>
                <a:schemeClr val="tx2"/>
              </a:solidFill>
            </a:endParaRPr>
          </a:p>
          <a:p>
            <a:pPr marL="0" indent="0">
              <a:buNone/>
            </a:pPr>
            <a:r>
              <a:rPr lang="en-US" sz="2500" dirty="0">
                <a:solidFill>
                  <a:schemeClr val="tx2"/>
                </a:solidFill>
              </a:rPr>
              <a:t>… ILC 2016 Decent Work in GSCs, Revised MNE Declaration, OECD Guidelines, UNGP</a:t>
            </a:r>
          </a:p>
          <a:p>
            <a:pPr marL="0" indent="0">
              <a:buNone/>
            </a:pPr>
            <a:endParaRPr lang="en-US" sz="2500" dirty="0">
              <a:solidFill>
                <a:schemeClr val="tx2"/>
              </a:solidFill>
            </a:endParaRPr>
          </a:p>
          <a:p>
            <a:pPr marL="0" indent="0">
              <a:buNone/>
            </a:pPr>
            <a:r>
              <a:rPr lang="en-US" sz="2500" dirty="0">
                <a:solidFill>
                  <a:schemeClr val="tx2"/>
                </a:solidFill>
              </a:rPr>
              <a:t>… free trade and investment agreements</a:t>
            </a:r>
          </a:p>
          <a:p>
            <a:pPr marL="0" indent="0">
              <a:buNone/>
            </a:pPr>
            <a:r>
              <a:rPr lang="en-US" sz="2500" dirty="0">
                <a:solidFill>
                  <a:schemeClr val="tx2"/>
                </a:solidFill>
              </a:rPr>
              <a:t>	… public procurement</a:t>
            </a:r>
          </a:p>
          <a:p>
            <a:pPr marL="0" indent="0">
              <a:buNone/>
            </a:pPr>
            <a:r>
              <a:rPr lang="en-US" sz="2500" dirty="0">
                <a:solidFill>
                  <a:schemeClr val="tx2"/>
                </a:solidFill>
              </a:rPr>
              <a:t>	… </a:t>
            </a:r>
            <a:r>
              <a:rPr lang="en-US" sz="2500" dirty="0" err="1">
                <a:solidFill>
                  <a:schemeClr val="tx2"/>
                </a:solidFill>
              </a:rPr>
              <a:t>labour</a:t>
            </a:r>
            <a:r>
              <a:rPr lang="en-US" sz="2500" dirty="0">
                <a:solidFill>
                  <a:schemeClr val="tx2"/>
                </a:solidFill>
              </a:rPr>
              <a:t> clauses</a:t>
            </a:r>
          </a:p>
          <a:p>
            <a:pPr marL="0" indent="0">
              <a:buNone/>
            </a:pPr>
            <a:r>
              <a:rPr lang="en-US" sz="2500" dirty="0">
                <a:solidFill>
                  <a:schemeClr val="tx2"/>
                </a:solidFill>
              </a:rPr>
              <a:t>	… non-discrimination and protectionism</a:t>
            </a:r>
          </a:p>
          <a:p>
            <a:pPr marL="0" indent="0">
              <a:buNone/>
            </a:pPr>
            <a:endParaRPr lang="en-US" sz="2500" dirty="0">
              <a:solidFill>
                <a:schemeClr val="tx2"/>
              </a:solidFill>
            </a:endParaRPr>
          </a:p>
          <a:p>
            <a:pPr marL="0" indent="0">
              <a:buNone/>
            </a:pPr>
            <a:r>
              <a:rPr lang="en-US" sz="2500" dirty="0">
                <a:solidFill>
                  <a:schemeClr val="tx2"/>
                </a:solidFill>
              </a:rPr>
              <a:t>… lending conditionality by development banks</a:t>
            </a:r>
          </a:p>
          <a:p>
            <a:pPr marL="0" indent="0">
              <a:buNone/>
            </a:pPr>
            <a:r>
              <a:rPr lang="en-US" sz="2500" dirty="0">
                <a:solidFill>
                  <a:schemeClr val="tx2"/>
                </a:solidFill>
              </a:rPr>
              <a:t>	… coherence</a:t>
            </a:r>
          </a:p>
          <a:p>
            <a:pPr marL="0" indent="0">
              <a:buNone/>
            </a:pPr>
            <a:r>
              <a:rPr lang="en-US" sz="2500" dirty="0">
                <a:solidFill>
                  <a:schemeClr val="tx2"/>
                </a:solidFill>
              </a:rPr>
              <a:t>	… right to regulate</a:t>
            </a:r>
          </a:p>
          <a:p>
            <a:pPr marL="0" indent="0">
              <a:buNone/>
            </a:pPr>
            <a:endParaRPr lang="en-US" dirty="0">
              <a:solidFill>
                <a:schemeClr val="tx2"/>
              </a:solidFill>
            </a:endParaRPr>
          </a:p>
        </p:txBody>
      </p:sp>
    </p:spTree>
    <p:extLst>
      <p:ext uri="{BB962C8B-B14F-4D97-AF65-F5344CB8AC3E}">
        <p14:creationId xmlns:p14="http://schemas.microsoft.com/office/powerpoint/2010/main" val="37837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9307" y="431248"/>
            <a:ext cx="8640960" cy="951384"/>
          </a:xfrm>
        </p:spPr>
        <p:txBody>
          <a:bodyPr>
            <a:normAutofit fontScale="90000"/>
          </a:bodyPr>
          <a:lstStyle/>
          <a:p>
            <a:r>
              <a:rPr lang="en-GB" sz="3200" b="1" dirty="0">
                <a:solidFill>
                  <a:srgbClr val="0070C0"/>
                </a:solidFill>
                <a:latin typeface="+mn-lt"/>
              </a:rPr>
              <a:t>Key questions …</a:t>
            </a:r>
            <a:br>
              <a:rPr lang="en-GB" sz="3200" b="1" dirty="0">
                <a:solidFill>
                  <a:srgbClr val="0070C0"/>
                </a:solidFill>
                <a:latin typeface="+mn-lt"/>
              </a:rPr>
            </a:br>
            <a:r>
              <a:rPr lang="en-GB" sz="2700" b="1" dirty="0">
                <a:solidFill>
                  <a:srgbClr val="0070C0"/>
                </a:solidFill>
                <a:latin typeface="+mn-lt"/>
              </a:rPr>
              <a:t>… </a:t>
            </a:r>
            <a:r>
              <a:rPr lang="en-US" sz="2700" b="1" dirty="0">
                <a:solidFill>
                  <a:srgbClr val="0070C0"/>
                </a:solidFill>
                <a:latin typeface="+mn-lt"/>
              </a:rPr>
              <a:t>UN Guiding Principles on Business and Human Rights</a:t>
            </a:r>
            <a:r>
              <a:rPr lang="en-GB" sz="3200" b="1" dirty="0">
                <a:solidFill>
                  <a:srgbClr val="0070C0"/>
                </a:solidFill>
                <a:latin typeface="+mn-lt"/>
              </a:rPr>
              <a:t>	</a:t>
            </a:r>
          </a:p>
        </p:txBody>
      </p:sp>
      <p:sp>
        <p:nvSpPr>
          <p:cNvPr id="3078" name="Rectangle 12"/>
          <p:cNvSpPr>
            <a:spLocks noGrp="1" noChangeArrowheads="1"/>
          </p:cNvSpPr>
          <p:nvPr>
            <p:ph idx="1"/>
          </p:nvPr>
        </p:nvSpPr>
        <p:spPr>
          <a:xfrm>
            <a:off x="259307" y="1556792"/>
            <a:ext cx="8670381" cy="5184576"/>
          </a:xfrm>
        </p:spPr>
        <p:txBody>
          <a:bodyPr>
            <a:normAutofit fontScale="55000" lnSpcReduction="20000"/>
          </a:bodyPr>
          <a:lstStyle/>
          <a:p>
            <a:pPr marL="0" indent="0">
              <a:buNone/>
            </a:pPr>
            <a:r>
              <a:rPr lang="en-US" sz="3100" b="1" dirty="0">
                <a:solidFill>
                  <a:schemeClr val="tx2"/>
                </a:solidFill>
              </a:rPr>
              <a:t>“The State-business nexus”</a:t>
            </a:r>
          </a:p>
          <a:p>
            <a:pPr lvl="1"/>
            <a:endParaRPr lang="en-US" sz="2700" b="1" dirty="0">
              <a:solidFill>
                <a:schemeClr val="tx2"/>
              </a:solidFill>
            </a:endParaRPr>
          </a:p>
          <a:p>
            <a:pPr lvl="1"/>
            <a:r>
              <a:rPr lang="en-US" sz="2700" b="1" dirty="0">
                <a:solidFill>
                  <a:schemeClr val="tx2"/>
                </a:solidFill>
              </a:rPr>
              <a:t>Economic leverage of the state: </a:t>
            </a:r>
            <a:r>
              <a:rPr lang="en-US" sz="2700" i="1" dirty="0">
                <a:solidFill>
                  <a:schemeClr val="tx2"/>
                </a:solidFill>
              </a:rPr>
              <a:t>“States should take additional steps to protect against human rights abuses by business enterprises that are </a:t>
            </a:r>
            <a:r>
              <a:rPr lang="en-US" sz="2700" b="1" i="1" dirty="0">
                <a:solidFill>
                  <a:schemeClr val="tx2"/>
                </a:solidFill>
              </a:rPr>
              <a:t>owned or controlled</a:t>
            </a:r>
            <a:r>
              <a:rPr lang="en-US" sz="2700" i="1" dirty="0">
                <a:solidFill>
                  <a:schemeClr val="tx2"/>
                </a:solidFill>
              </a:rPr>
              <a:t> by the State, or that receive </a:t>
            </a:r>
            <a:r>
              <a:rPr lang="en-US" sz="2700" b="1" i="1" dirty="0">
                <a:solidFill>
                  <a:schemeClr val="tx2"/>
                </a:solidFill>
              </a:rPr>
              <a:t>substantial support and services</a:t>
            </a:r>
            <a:r>
              <a:rPr lang="en-US" sz="2700" i="1" dirty="0">
                <a:solidFill>
                  <a:schemeClr val="tx2"/>
                </a:solidFill>
              </a:rPr>
              <a:t> from State agencies such as </a:t>
            </a:r>
            <a:r>
              <a:rPr lang="en-US" sz="2700" b="1" i="1" dirty="0">
                <a:solidFill>
                  <a:schemeClr val="tx2"/>
                </a:solidFill>
              </a:rPr>
              <a:t>export credit agencies and official investment insurance or guarantee agencies</a:t>
            </a:r>
            <a:r>
              <a:rPr lang="en-US" sz="2700" i="1" dirty="0">
                <a:solidFill>
                  <a:schemeClr val="tx2"/>
                </a:solidFill>
              </a:rPr>
              <a:t>, including, where appropriate, by requiring human rights due diligence.”</a:t>
            </a:r>
          </a:p>
          <a:p>
            <a:pPr lvl="1"/>
            <a:endParaRPr lang="en-US" sz="2700" i="1" dirty="0">
              <a:solidFill>
                <a:schemeClr val="tx2"/>
              </a:solidFill>
            </a:endParaRPr>
          </a:p>
          <a:p>
            <a:pPr lvl="1"/>
            <a:r>
              <a:rPr lang="en-US" sz="2700" b="1" dirty="0">
                <a:solidFill>
                  <a:schemeClr val="tx2"/>
                </a:solidFill>
              </a:rPr>
              <a:t>Monitor: </a:t>
            </a:r>
            <a:r>
              <a:rPr lang="en-US" sz="2700" i="1" dirty="0">
                <a:solidFill>
                  <a:schemeClr val="tx2"/>
                </a:solidFill>
              </a:rPr>
              <a:t>“States should exercise </a:t>
            </a:r>
            <a:r>
              <a:rPr lang="en-US" sz="2700" b="1" i="1" dirty="0">
                <a:solidFill>
                  <a:schemeClr val="tx2"/>
                </a:solidFill>
              </a:rPr>
              <a:t>adequate oversight </a:t>
            </a:r>
            <a:r>
              <a:rPr lang="en-US" sz="2700" i="1" dirty="0">
                <a:solidFill>
                  <a:schemeClr val="tx2"/>
                </a:solidFill>
              </a:rPr>
              <a:t>in order to meet their international human rights obligations when they contract with, or legislate for, business enterprises to provide services that may impact upon the enjoyment of human rights.” “States should ensure that they can </a:t>
            </a:r>
            <a:r>
              <a:rPr lang="en-US" sz="2700" b="1" i="1" dirty="0">
                <a:solidFill>
                  <a:schemeClr val="tx2"/>
                </a:solidFill>
              </a:rPr>
              <a:t>effectively oversee </a:t>
            </a:r>
            <a:r>
              <a:rPr lang="en-US" sz="2700" i="1" dirty="0">
                <a:solidFill>
                  <a:schemeClr val="tx2"/>
                </a:solidFill>
              </a:rPr>
              <a:t>the enterprises’ activities, including through the provision of adequate independent </a:t>
            </a:r>
            <a:r>
              <a:rPr lang="en-US" sz="2700" b="1" i="1" dirty="0">
                <a:solidFill>
                  <a:schemeClr val="tx2"/>
                </a:solidFill>
              </a:rPr>
              <a:t>monitoring and accountability mechanisms</a:t>
            </a:r>
            <a:r>
              <a:rPr lang="en-US" sz="2700" i="1" dirty="0">
                <a:solidFill>
                  <a:schemeClr val="tx2"/>
                </a:solidFill>
              </a:rPr>
              <a:t>.”</a:t>
            </a:r>
          </a:p>
          <a:p>
            <a:pPr lvl="1"/>
            <a:endParaRPr lang="en-US" sz="2700" i="1" dirty="0">
              <a:solidFill>
                <a:schemeClr val="tx2"/>
              </a:solidFill>
            </a:endParaRPr>
          </a:p>
          <a:p>
            <a:pPr lvl="1"/>
            <a:r>
              <a:rPr lang="en-US" sz="2700" b="1" dirty="0">
                <a:solidFill>
                  <a:schemeClr val="tx2"/>
                </a:solidFill>
              </a:rPr>
              <a:t>Coherence: </a:t>
            </a:r>
            <a:r>
              <a:rPr lang="en-US" sz="2700" i="1" dirty="0">
                <a:solidFill>
                  <a:schemeClr val="tx2"/>
                </a:solidFill>
              </a:rPr>
              <a:t>“States should ensure that </a:t>
            </a:r>
            <a:r>
              <a:rPr lang="en-US" sz="2700" b="1" i="1" dirty="0">
                <a:solidFill>
                  <a:schemeClr val="tx2"/>
                </a:solidFill>
              </a:rPr>
              <a:t>governmental departments, agencies and other State-based institutions</a:t>
            </a:r>
            <a:r>
              <a:rPr lang="en-US" sz="2700" i="1" dirty="0">
                <a:solidFill>
                  <a:schemeClr val="tx2"/>
                </a:solidFill>
              </a:rPr>
              <a:t> that shape business practices are aware of and observe the State’s human rights obligations when fulfilling their respective mandates, including by providing them with relevant information, training and support.”</a:t>
            </a:r>
          </a:p>
          <a:p>
            <a:pPr lvl="1"/>
            <a:endParaRPr lang="en-US" sz="2700" i="1" dirty="0">
              <a:solidFill>
                <a:schemeClr val="tx2"/>
              </a:solidFill>
            </a:endParaRPr>
          </a:p>
          <a:p>
            <a:pPr lvl="1"/>
            <a:r>
              <a:rPr lang="en-US" sz="2700" b="1" dirty="0">
                <a:solidFill>
                  <a:schemeClr val="tx2"/>
                </a:solidFill>
              </a:rPr>
              <a:t>Complex </a:t>
            </a:r>
            <a:r>
              <a:rPr lang="en-US" sz="2700" b="1" dirty="0" err="1">
                <a:solidFill>
                  <a:schemeClr val="tx2"/>
                </a:solidFill>
              </a:rPr>
              <a:t>labour</a:t>
            </a:r>
            <a:r>
              <a:rPr lang="en-US" sz="2700" b="1" dirty="0">
                <a:solidFill>
                  <a:schemeClr val="tx2"/>
                </a:solidFill>
              </a:rPr>
              <a:t> and economic governance environment: </a:t>
            </a:r>
            <a:r>
              <a:rPr lang="en-US" sz="2700" i="1" dirty="0">
                <a:solidFill>
                  <a:schemeClr val="tx2"/>
                </a:solidFill>
              </a:rPr>
              <a:t>“States should maintain </a:t>
            </a:r>
            <a:r>
              <a:rPr lang="en-US" sz="2700" b="1" i="1" dirty="0">
                <a:solidFill>
                  <a:schemeClr val="tx2"/>
                </a:solidFill>
              </a:rPr>
              <a:t>adequate domestic policy space</a:t>
            </a:r>
            <a:r>
              <a:rPr lang="en-US" sz="2700" i="1" dirty="0">
                <a:solidFill>
                  <a:schemeClr val="tx2"/>
                </a:solidFill>
              </a:rPr>
              <a:t> to meet their human rights obligations when pursuing business-related policy objectives with other States or business enterprises, for instance through investment treaties or contracts.”</a:t>
            </a:r>
          </a:p>
        </p:txBody>
      </p:sp>
    </p:spTree>
    <p:extLst>
      <p:ext uri="{BB962C8B-B14F-4D97-AF65-F5344CB8AC3E}">
        <p14:creationId xmlns:p14="http://schemas.microsoft.com/office/powerpoint/2010/main" val="37689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fontScale="90000"/>
          </a:bodyPr>
          <a:lstStyle/>
          <a:p>
            <a:r>
              <a:rPr lang="en-GB" sz="3200" b="1" dirty="0">
                <a:solidFill>
                  <a:srgbClr val="0070C0"/>
                </a:solidFill>
                <a:latin typeface="+mn-lt"/>
              </a:rPr>
              <a:t>Key questions …</a:t>
            </a:r>
            <a:br>
              <a:rPr lang="en-GB" sz="3200" b="1" dirty="0">
                <a:solidFill>
                  <a:srgbClr val="0070C0"/>
                </a:solidFill>
                <a:latin typeface="+mn-lt"/>
              </a:rPr>
            </a:br>
            <a:r>
              <a:rPr lang="en-GB" sz="3200" b="1" dirty="0">
                <a:solidFill>
                  <a:srgbClr val="0070C0"/>
                </a:solidFill>
                <a:latin typeface="+mn-lt"/>
              </a:rPr>
              <a:t>					… WHAT and how ?</a:t>
            </a:r>
          </a:p>
        </p:txBody>
      </p:sp>
      <p:sp>
        <p:nvSpPr>
          <p:cNvPr id="3078" name="Rectangle 12"/>
          <p:cNvSpPr>
            <a:spLocks noGrp="1" noChangeArrowheads="1"/>
          </p:cNvSpPr>
          <p:nvPr>
            <p:ph idx="1"/>
          </p:nvPr>
        </p:nvSpPr>
        <p:spPr>
          <a:xfrm>
            <a:off x="259307" y="1351128"/>
            <a:ext cx="8670381" cy="5246224"/>
          </a:xfrm>
        </p:spPr>
        <p:txBody>
          <a:bodyPr>
            <a:noAutofit/>
          </a:bodyPr>
          <a:lstStyle/>
          <a:p>
            <a:pPr marL="0" indent="0">
              <a:buNone/>
            </a:pPr>
            <a:r>
              <a:rPr lang="en-US" sz="1800" b="1" dirty="0">
                <a:solidFill>
                  <a:schemeClr val="tx2"/>
                </a:solidFill>
              </a:rPr>
              <a:t>WHAT : Substance of </a:t>
            </a:r>
            <a:r>
              <a:rPr lang="en-US" sz="1800" b="1" dirty="0" err="1">
                <a:solidFill>
                  <a:schemeClr val="tx2"/>
                </a:solidFill>
              </a:rPr>
              <a:t>labour</a:t>
            </a:r>
            <a:r>
              <a:rPr lang="en-US" sz="1800" b="1" dirty="0">
                <a:solidFill>
                  <a:schemeClr val="tx2"/>
                </a:solidFill>
              </a:rPr>
              <a:t> clauses</a:t>
            </a:r>
          </a:p>
          <a:p>
            <a:pPr lvl="1">
              <a:buFontTx/>
              <a:buChar char="-"/>
            </a:pPr>
            <a:r>
              <a:rPr lang="en-US" sz="1400" dirty="0">
                <a:solidFill>
                  <a:schemeClr val="tx2"/>
                </a:solidFill>
              </a:rPr>
              <a:t>Respect domestic legislation (e.g. statutory minimum wages), collective agreements regarding working conditions (including pay)</a:t>
            </a:r>
          </a:p>
          <a:p>
            <a:pPr lvl="1">
              <a:buFontTx/>
              <a:buChar char="-"/>
            </a:pPr>
            <a:r>
              <a:rPr lang="en-US" sz="1400" dirty="0">
                <a:solidFill>
                  <a:schemeClr val="tx2"/>
                </a:solidFill>
              </a:rPr>
              <a:t>Respect International Labour Standards (e.g. 1998 Declaration, Working Conditions, Social Protection, OSH, etc.)</a:t>
            </a:r>
          </a:p>
          <a:p>
            <a:pPr lvl="2">
              <a:buFontTx/>
              <a:buChar char="-"/>
            </a:pPr>
            <a:r>
              <a:rPr lang="en-US" sz="1400" dirty="0">
                <a:solidFill>
                  <a:schemeClr val="tx2"/>
                </a:solidFill>
              </a:rPr>
              <a:t>Level of commitment and specification</a:t>
            </a:r>
          </a:p>
          <a:p>
            <a:pPr lvl="1">
              <a:buFontTx/>
              <a:buChar char="-"/>
            </a:pPr>
            <a:r>
              <a:rPr lang="en-US" sz="1400" dirty="0">
                <a:solidFill>
                  <a:schemeClr val="tx2"/>
                </a:solidFill>
              </a:rPr>
              <a:t>Freedom of Employees to join a Trade Union; Collective Agreement in place</a:t>
            </a:r>
          </a:p>
          <a:p>
            <a:pPr lvl="1">
              <a:buFontTx/>
              <a:buChar char="-"/>
            </a:pPr>
            <a:r>
              <a:rPr lang="en-US" sz="1400" dirty="0">
                <a:solidFill>
                  <a:schemeClr val="tx2"/>
                </a:solidFill>
              </a:rPr>
              <a:t>Gender equality (e.g. minimum 40%)</a:t>
            </a:r>
          </a:p>
          <a:p>
            <a:pPr lvl="1">
              <a:buFontTx/>
              <a:buChar char="-"/>
            </a:pPr>
            <a:r>
              <a:rPr lang="en-US" sz="1400" dirty="0">
                <a:solidFill>
                  <a:schemeClr val="tx2"/>
                </a:solidFill>
              </a:rPr>
              <a:t>Quota’s for works with difficulties in access to employment (long-term unemployed, disabled people, migrants, etc.)</a:t>
            </a:r>
          </a:p>
          <a:p>
            <a:pPr lvl="1">
              <a:buFontTx/>
              <a:buChar char="-"/>
            </a:pPr>
            <a:r>
              <a:rPr lang="en-US" sz="1400" dirty="0">
                <a:solidFill>
                  <a:schemeClr val="tx2"/>
                </a:solidFill>
              </a:rPr>
              <a:t>Employment relationship</a:t>
            </a:r>
          </a:p>
          <a:p>
            <a:pPr lvl="2">
              <a:buFontTx/>
              <a:buChar char="-"/>
            </a:pPr>
            <a:r>
              <a:rPr lang="en-US" sz="1400" dirty="0">
                <a:solidFill>
                  <a:schemeClr val="tx2"/>
                </a:solidFill>
              </a:rPr>
              <a:t>Subcontracting (e.g. may not exceed 50% of the total contract)</a:t>
            </a:r>
          </a:p>
          <a:p>
            <a:pPr lvl="2">
              <a:buFontTx/>
              <a:buChar char="-"/>
            </a:pPr>
            <a:r>
              <a:rPr lang="en-US" sz="1400" dirty="0">
                <a:solidFill>
                  <a:schemeClr val="tx2"/>
                </a:solidFill>
              </a:rPr>
              <a:t>Minimum 30% under permanent contracts</a:t>
            </a:r>
          </a:p>
          <a:p>
            <a:pPr lvl="1">
              <a:buFontTx/>
              <a:buChar char="-"/>
            </a:pPr>
            <a:r>
              <a:rPr lang="en-US" sz="1400" dirty="0">
                <a:solidFill>
                  <a:schemeClr val="tx2"/>
                </a:solidFill>
              </a:rPr>
              <a:t>Awareness raising and access to training</a:t>
            </a:r>
          </a:p>
          <a:p>
            <a:pPr lvl="1">
              <a:buFontTx/>
              <a:buChar char="-"/>
            </a:pPr>
            <a:r>
              <a:rPr lang="en-US" sz="1400" dirty="0">
                <a:solidFill>
                  <a:schemeClr val="tx2"/>
                </a:solidFill>
              </a:rPr>
              <a:t>Maintain terms and conditions of employment</a:t>
            </a:r>
          </a:p>
          <a:p>
            <a:pPr lvl="1">
              <a:buFontTx/>
              <a:buChar char="-"/>
            </a:pPr>
            <a:endParaRPr lang="en-US" sz="1100" dirty="0">
              <a:solidFill>
                <a:schemeClr val="tx2"/>
              </a:solidFill>
            </a:endParaRPr>
          </a:p>
          <a:p>
            <a:pPr marL="0" indent="0">
              <a:buNone/>
            </a:pPr>
            <a:r>
              <a:rPr lang="en-US" sz="1800" b="1" dirty="0">
                <a:solidFill>
                  <a:schemeClr val="tx2"/>
                </a:solidFill>
              </a:rPr>
              <a:t>WHAT : Language related to wages</a:t>
            </a:r>
          </a:p>
          <a:p>
            <a:pPr lvl="1">
              <a:buFontTx/>
              <a:buChar char="-"/>
            </a:pPr>
            <a:r>
              <a:rPr lang="en-US" sz="1400" dirty="0">
                <a:solidFill>
                  <a:schemeClr val="tx2"/>
                </a:solidFill>
              </a:rPr>
              <a:t>Respect applicable minimum wages or collective agreements (equal treatment)</a:t>
            </a:r>
          </a:p>
          <a:p>
            <a:pPr lvl="1">
              <a:buFontTx/>
              <a:buChar char="-"/>
            </a:pPr>
            <a:r>
              <a:rPr lang="en-US" sz="1400" dirty="0">
                <a:solidFill>
                  <a:schemeClr val="tx2"/>
                </a:solidFill>
              </a:rPr>
              <a:t>Commit to engage in collective negotiations, Collective Agreement in place</a:t>
            </a:r>
          </a:p>
          <a:p>
            <a:pPr lvl="1">
              <a:buFontTx/>
              <a:buChar char="-"/>
            </a:pPr>
            <a:r>
              <a:rPr lang="en-US" sz="1400" dirty="0">
                <a:solidFill>
                  <a:schemeClr val="tx2"/>
                </a:solidFill>
              </a:rPr>
              <a:t>Equal pay</a:t>
            </a:r>
          </a:p>
        </p:txBody>
      </p:sp>
    </p:spTree>
    <p:extLst>
      <p:ext uri="{BB962C8B-B14F-4D97-AF65-F5344CB8AC3E}">
        <p14:creationId xmlns:p14="http://schemas.microsoft.com/office/powerpoint/2010/main" val="1665940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533400"/>
            <a:ext cx="8640960" cy="735360"/>
          </a:xfrm>
        </p:spPr>
        <p:txBody>
          <a:bodyPr>
            <a:normAutofit fontScale="90000"/>
          </a:bodyPr>
          <a:lstStyle/>
          <a:p>
            <a:r>
              <a:rPr lang="en-GB" sz="3200" b="1" dirty="0">
                <a:solidFill>
                  <a:srgbClr val="0070C0"/>
                </a:solidFill>
                <a:latin typeface="+mn-lt"/>
              </a:rPr>
              <a:t>Key questions …</a:t>
            </a:r>
            <a:br>
              <a:rPr lang="en-GB" sz="3200" b="1" dirty="0">
                <a:solidFill>
                  <a:srgbClr val="0070C0"/>
                </a:solidFill>
                <a:latin typeface="+mn-lt"/>
              </a:rPr>
            </a:br>
            <a:r>
              <a:rPr lang="en-GB" sz="3200" b="1" dirty="0">
                <a:solidFill>
                  <a:srgbClr val="0070C0"/>
                </a:solidFill>
                <a:latin typeface="+mn-lt"/>
              </a:rPr>
              <a:t>					… what and HOW ?</a:t>
            </a:r>
          </a:p>
        </p:txBody>
      </p:sp>
      <p:sp>
        <p:nvSpPr>
          <p:cNvPr id="3078" name="Rectangle 12"/>
          <p:cNvSpPr>
            <a:spLocks noGrp="1" noChangeArrowheads="1"/>
          </p:cNvSpPr>
          <p:nvPr>
            <p:ph idx="1"/>
          </p:nvPr>
        </p:nvSpPr>
        <p:spPr>
          <a:xfrm>
            <a:off x="259307" y="1351128"/>
            <a:ext cx="8670381" cy="5246224"/>
          </a:xfrm>
        </p:spPr>
        <p:txBody>
          <a:bodyPr>
            <a:noAutofit/>
          </a:bodyPr>
          <a:lstStyle/>
          <a:p>
            <a:pPr marL="0" indent="0">
              <a:buNone/>
            </a:pPr>
            <a:endParaRPr lang="en-US" sz="1800" b="1" dirty="0">
              <a:solidFill>
                <a:schemeClr val="tx2"/>
              </a:solidFill>
            </a:endParaRPr>
          </a:p>
          <a:p>
            <a:pPr marL="0" indent="0">
              <a:buNone/>
            </a:pPr>
            <a:r>
              <a:rPr lang="en-US" sz="1800" b="1" dirty="0">
                <a:solidFill>
                  <a:schemeClr val="tx2"/>
                </a:solidFill>
              </a:rPr>
              <a:t>HOW : Process of </a:t>
            </a:r>
            <a:r>
              <a:rPr lang="en-US" sz="1800" b="1" dirty="0" err="1">
                <a:solidFill>
                  <a:schemeClr val="tx2"/>
                </a:solidFill>
              </a:rPr>
              <a:t>labour</a:t>
            </a:r>
            <a:r>
              <a:rPr lang="en-US" sz="1800" b="1" dirty="0">
                <a:solidFill>
                  <a:schemeClr val="tx2"/>
                </a:solidFill>
              </a:rPr>
              <a:t> clauses</a:t>
            </a:r>
          </a:p>
          <a:p>
            <a:pPr lvl="1">
              <a:buFontTx/>
              <a:buChar char="-"/>
            </a:pPr>
            <a:endParaRPr lang="en-US" sz="1400" dirty="0">
              <a:solidFill>
                <a:schemeClr val="tx2"/>
              </a:solidFill>
            </a:endParaRPr>
          </a:p>
          <a:p>
            <a:pPr lvl="1">
              <a:buFontTx/>
              <a:buChar char="-"/>
            </a:pPr>
            <a:r>
              <a:rPr lang="en-US" sz="1400" dirty="0">
                <a:solidFill>
                  <a:schemeClr val="tx2"/>
                </a:solidFill>
              </a:rPr>
              <a:t>Weight to social indicators ?</a:t>
            </a:r>
          </a:p>
          <a:p>
            <a:pPr lvl="1">
              <a:buFontTx/>
              <a:buChar char="-"/>
            </a:pPr>
            <a:r>
              <a:rPr lang="en-US" sz="1400" dirty="0">
                <a:solidFill>
                  <a:schemeClr val="tx2"/>
                </a:solidFill>
              </a:rPr>
              <a:t>Monitoring of compliance ?</a:t>
            </a:r>
          </a:p>
          <a:p>
            <a:pPr lvl="1">
              <a:buFontTx/>
              <a:buChar char="-"/>
            </a:pPr>
            <a:r>
              <a:rPr lang="en-US" sz="1400" dirty="0">
                <a:solidFill>
                  <a:schemeClr val="tx2"/>
                </a:solidFill>
              </a:rPr>
              <a:t>Involvement of unions in design, implementation, monitoring, compliance ?</a:t>
            </a:r>
          </a:p>
          <a:p>
            <a:pPr lvl="1">
              <a:buFontTx/>
              <a:buChar char="-"/>
            </a:pPr>
            <a:r>
              <a:rPr lang="en-US" sz="1400" dirty="0">
                <a:solidFill>
                  <a:schemeClr val="tx2"/>
                </a:solidFill>
              </a:rPr>
              <a:t>Enforcement / Sanctions ?</a:t>
            </a:r>
          </a:p>
          <a:p>
            <a:pPr lvl="2">
              <a:buFontTx/>
              <a:buChar char="-"/>
            </a:pPr>
            <a:r>
              <a:rPr lang="en-US" sz="1400" dirty="0">
                <a:solidFill>
                  <a:schemeClr val="tx2"/>
                </a:solidFill>
              </a:rPr>
              <a:t>Targeted inspections (high-risk of non-compliance)</a:t>
            </a:r>
          </a:p>
          <a:p>
            <a:pPr lvl="1">
              <a:buFontTx/>
              <a:buChar char="-"/>
            </a:pPr>
            <a:r>
              <a:rPr lang="en-US" sz="1400" dirty="0">
                <a:solidFill>
                  <a:schemeClr val="tx2"/>
                </a:solidFill>
              </a:rPr>
              <a:t>Prevention ?</a:t>
            </a:r>
          </a:p>
          <a:p>
            <a:pPr lvl="1">
              <a:buFontTx/>
              <a:buChar char="-"/>
            </a:pPr>
            <a:r>
              <a:rPr lang="en-US" sz="1400" dirty="0">
                <a:solidFill>
                  <a:schemeClr val="tx2"/>
                </a:solidFill>
              </a:rPr>
              <a:t>Collaboration, partnership ?</a:t>
            </a:r>
          </a:p>
          <a:p>
            <a:pPr marL="274320" lvl="1" indent="0">
              <a:buNone/>
            </a:pPr>
            <a:endParaRPr lang="en-US" sz="1400" dirty="0">
              <a:solidFill>
                <a:schemeClr val="tx2"/>
              </a:solidFill>
            </a:endParaRPr>
          </a:p>
        </p:txBody>
      </p:sp>
    </p:spTree>
    <p:extLst>
      <p:ext uri="{BB962C8B-B14F-4D97-AF65-F5344CB8AC3E}">
        <p14:creationId xmlns:p14="http://schemas.microsoft.com/office/powerpoint/2010/main" val="3956867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12035</TotalTime>
  <Words>1888</Words>
  <Application>Microsoft Office PowerPoint</Application>
  <PresentationFormat>Экран (4:3)</PresentationFormat>
  <Paragraphs>332</Paragraphs>
  <Slides>17</Slides>
  <Notes>17</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17</vt:i4>
      </vt:variant>
    </vt:vector>
  </HeadingPairs>
  <TitlesOfParts>
    <vt:vector size="20" baseType="lpstr">
      <vt:lpstr>Arial</vt:lpstr>
      <vt:lpstr>Calibri</vt:lpstr>
      <vt:lpstr>Clarity</vt:lpstr>
      <vt:lpstr>Public Contracts and Procurement Policies influencing Wages:  Role of Unions</vt:lpstr>
      <vt:lpstr>WHY should we have this discussion ?</vt:lpstr>
      <vt:lpstr>Structure</vt:lpstr>
      <vt:lpstr>Figures …  … importance of public sector and public procurement</vt:lpstr>
      <vt:lpstr>Key questions …  … added value as instrument of labour governance ?</vt:lpstr>
      <vt:lpstr>Key questions …  … public procurement as lab for global economy ? </vt:lpstr>
      <vt:lpstr>Key questions … … UN Guiding Principles on Business and Human Rights </vt:lpstr>
      <vt:lpstr>Key questions …      … WHAT and how ?</vt:lpstr>
      <vt:lpstr>Key questions …      … what and HOW ?</vt:lpstr>
      <vt:lpstr>International Labour Standards …      … on Public Contracts</vt:lpstr>
      <vt:lpstr>International Labour Standards …      … on Public Contracts</vt:lpstr>
      <vt:lpstr>International Labour Standards …   … on Non-Discrimination and Public Contracts</vt:lpstr>
      <vt:lpstr>Outcomes of the ILO Supervisory Mechanism …</vt:lpstr>
      <vt:lpstr>Outcomes of the ILO Supervisory Mechanism …</vt:lpstr>
      <vt:lpstr>Role of Trade Unions …</vt:lpstr>
      <vt:lpstr>Conclusions and the way forward …</vt:lpstr>
      <vt:lpstr>Презентация PowerPoint</vt:lpstr>
    </vt:vector>
  </TitlesOfParts>
  <Company>ILO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Responses, Competitiveness and jobs</dc:title>
  <dc:creator>ILO</dc:creator>
  <cp:lastModifiedBy>User</cp:lastModifiedBy>
  <cp:revision>1080</cp:revision>
  <cp:lastPrinted>2017-11-13T15:09:27Z</cp:lastPrinted>
  <dcterms:created xsi:type="dcterms:W3CDTF">2014-10-10T04:08:28Z</dcterms:created>
  <dcterms:modified xsi:type="dcterms:W3CDTF">2018-10-16T06:12:38Z</dcterms:modified>
</cp:coreProperties>
</file>