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charts/chart4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43.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310" r:id="rId2"/>
    <p:sldId id="1543" r:id="rId3"/>
    <p:sldId id="266" r:id="rId4"/>
    <p:sldId id="268" r:id="rId5"/>
    <p:sldId id="311" r:id="rId6"/>
    <p:sldId id="272" r:id="rId7"/>
    <p:sldId id="284" r:id="rId8"/>
    <p:sldId id="274" r:id="rId9"/>
    <p:sldId id="276" r:id="rId10"/>
    <p:sldId id="314" r:id="rId11"/>
    <p:sldId id="278" r:id="rId12"/>
    <p:sldId id="332" r:id="rId13"/>
    <p:sldId id="288" r:id="rId14"/>
    <p:sldId id="359" r:id="rId15"/>
    <p:sldId id="1545" r:id="rId16"/>
    <p:sldId id="282" r:id="rId17"/>
    <p:sldId id="316" r:id="rId18"/>
    <p:sldId id="317" r:id="rId19"/>
    <p:sldId id="1541" r:id="rId20"/>
    <p:sldId id="324" r:id="rId21"/>
    <p:sldId id="286" r:id="rId22"/>
    <p:sldId id="279" r:id="rId23"/>
    <p:sldId id="298" r:id="rId24"/>
    <p:sldId id="300" r:id="rId25"/>
    <p:sldId id="312" r:id="rId26"/>
    <p:sldId id="313" r:id="rId27"/>
    <p:sldId id="315" r:id="rId28"/>
    <p:sldId id="322" r:id="rId29"/>
    <p:sldId id="326" r:id="rId30"/>
    <p:sldId id="328" r:id="rId31"/>
    <p:sldId id="355" r:id="rId32"/>
    <p:sldId id="318" r:id="rId33"/>
    <p:sldId id="320" r:id="rId34"/>
    <p:sldId id="1548" r:id="rId35"/>
    <p:sldId id="342" r:id="rId36"/>
    <p:sldId id="343" r:id="rId37"/>
    <p:sldId id="345" r:id="rId38"/>
    <p:sldId id="346" r:id="rId39"/>
    <p:sldId id="347" r:id="rId40"/>
    <p:sldId id="290" r:id="rId41"/>
    <p:sldId id="348" r:id="rId42"/>
    <p:sldId id="349" r:id="rId43"/>
    <p:sldId id="351" r:id="rId44"/>
    <p:sldId id="353" r:id="rId45"/>
    <p:sldId id="356" r:id="rId46"/>
    <p:sldId id="334" r:id="rId47"/>
    <p:sldId id="1549" r:id="rId48"/>
    <p:sldId id="1428" r:id="rId49"/>
    <p:sldId id="1576" r:id="rId50"/>
    <p:sldId id="1586" r:id="rId51"/>
    <p:sldId id="1587" r:id="rId52"/>
    <p:sldId id="1572" r:id="rId53"/>
    <p:sldId id="1566" r:id="rId54"/>
    <p:sldId id="1568" r:id="rId55"/>
    <p:sldId id="1570" r:id="rId56"/>
    <p:sldId id="1562" r:id="rId57"/>
    <p:sldId id="1435" r:id="rId58"/>
    <p:sldId id="1427" r:id="rId59"/>
    <p:sldId id="1462" r:id="rId60"/>
    <p:sldId id="1436" r:id="rId61"/>
    <p:sldId id="256" r:id="rId62"/>
    <p:sldId id="301" r:id="rId63"/>
    <p:sldId id="1511" r:id="rId64"/>
    <p:sldId id="262" r:id="rId65"/>
    <p:sldId id="302" r:id="rId66"/>
    <p:sldId id="303" r:id="rId67"/>
    <p:sldId id="304" r:id="rId68"/>
    <p:sldId id="305" r:id="rId69"/>
    <p:sldId id="306" r:id="rId70"/>
    <p:sldId id="307" r:id="rId71"/>
    <p:sldId id="308" r:id="rId72"/>
    <p:sldId id="309" r:id="rId73"/>
    <p:sldId id="258" r:id="rId74"/>
    <p:sldId id="270" r:id="rId75"/>
    <p:sldId id="1222" r:id="rId7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9F6478-C4DC-4C27-BCC5-82A08A8E7EB6}" v="10" dt="2023-06-08T06:25:28.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2" autoAdjust="0"/>
    <p:restoredTop sz="94660"/>
  </p:normalViewPr>
  <p:slideViewPr>
    <p:cSldViewPr snapToGrid="0">
      <p:cViewPr varScale="1">
        <p:scale>
          <a:sx n="77" d="100"/>
          <a:sy n="77" d="100"/>
        </p:scale>
        <p:origin x="7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oleObject" Target="file:///C:\Users\Asus\Google%20&#1044;&#1080;&#1089;&#1082;\&#1057;&#1090;&#1072;&#1090;&#1100;&#1080;\2023\&#1052;&#1080;&#1083;&#1072;&#1085;%20&#1082;&#1086;&#1085;&#1092;&#1077;&#1088;&#1077;&#1085;&#1094;&#1080;&#1103;\Income%20distribution.xlsx" TargetMode="External"/><Relationship Id="rId2" Type="http://schemas.microsoft.com/office/2011/relationships/chartColorStyle" Target="colors1.xml"/><Relationship Id="rId1" Type="http://schemas.microsoft.com/office/2011/relationships/chartStyle" Target="style1.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Asus\Google%20&#1044;&#1080;&#1089;&#1082;\&#1057;&#1090;&#1072;&#1090;&#1100;&#1080;\2022\Covid%20impact\Rosstat\Income%20distribution%20graph.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A0E4-42DD-AA16-B65EC5F87C5A}"/>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A0E4-42DD-AA16-B65EC5F87C5A}"/>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A0E4-42DD-AA16-B65EC5F87C5A}"/>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A0E4-42DD-AA16-B65EC5F87C5A}"/>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A0E4-42DD-AA16-B65EC5F87C5A}"/>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A0E4-42DD-AA16-B65EC5F87C5A}"/>
                </c:ext>
              </c:extLst>
            </c:dLbl>
            <c:dLbl>
              <c:idx val="6"/>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A0E4-42DD-AA16-B65EC5F87C5A}"/>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A0E4-42DD-AA16-B65EC5F87C5A}"/>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A0E4-42DD-AA16-B65EC5F87C5A}"/>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A0E4-42DD-AA16-B65EC5F87C5A}"/>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A0E4-42DD-AA16-B65EC5F87C5A}"/>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A0E4-42DD-AA16-B65EC5F87C5A}"/>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A0E4-42DD-AA16-B65EC5F87C5A}"/>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A0E4-42DD-AA16-B65EC5F87C5A}"/>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A0E4-42DD-AA16-B65EC5F87C5A}"/>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A0E4-42DD-AA16-B65EC5F87C5A}"/>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A0E4-42DD-AA16-B65EC5F87C5A}"/>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A0E4-42DD-AA16-B65EC5F87C5A}"/>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A0E4-42DD-AA16-B65EC5F87C5A}"/>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A0E4-42DD-AA16-B65EC5F87C5A}"/>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A0E4-42DD-AA16-B65EC5F87C5A}"/>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A0E4-42DD-AA16-B65EC5F87C5A}"/>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A0E4-42DD-AA16-B65EC5F87C5A}"/>
                </c:ext>
              </c:extLst>
            </c:dLbl>
            <c:dLbl>
              <c:idx val="2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7-A0E4-42DD-AA16-B65EC5F87C5A}"/>
                </c:ext>
              </c:extLst>
            </c:dLbl>
            <c:dLbl>
              <c:idx val="2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8-A0E4-42DD-AA16-B65EC5F87C5A}"/>
                </c:ext>
              </c:extLst>
            </c:dLbl>
            <c:dLbl>
              <c:idx val="2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9-A0E4-42DD-AA16-B65EC5F87C5A}"/>
                </c:ext>
              </c:extLst>
            </c:dLbl>
            <c:dLbl>
              <c:idx val="2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A-A0E4-42DD-AA16-B65EC5F87C5A}"/>
                </c:ext>
              </c:extLst>
            </c:dLbl>
            <c:dLbl>
              <c:idx val="2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B-A0E4-42DD-AA16-B65EC5F87C5A}"/>
                </c:ext>
              </c:extLst>
            </c:dLbl>
            <c:dLbl>
              <c:idx val="28"/>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C-A0E4-42DD-AA16-B65EC5F87C5A}"/>
                </c:ext>
              </c:extLst>
            </c:dLbl>
            <c:dLbl>
              <c:idx val="2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D-A0E4-42DD-AA16-B65EC5F87C5A}"/>
                </c:ext>
              </c:extLst>
            </c:dLbl>
            <c:dLbl>
              <c:idx val="3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E-A0E4-42DD-AA16-B65EC5F87C5A}"/>
                </c:ext>
              </c:extLst>
            </c:dLbl>
            <c:dLbl>
              <c:idx val="3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F-A0E4-42DD-AA16-B65EC5F87C5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Sheet1!$A$2:$A$33</c:f>
              <c:numCache>
                <c:formatCode>General</c:formatCode>
                <c:ptCount val="3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numCache>
            </c:numRef>
          </c:cat>
          <c:val>
            <c:numRef>
              <c:f>Sheet1!$B$2:$B$33</c:f>
              <c:numCache>
                <c:formatCode>General</c:formatCode>
                <c:ptCount val="32"/>
                <c:pt idx="0">
                  <c:v>2.2799999999999998</c:v>
                </c:pt>
                <c:pt idx="1">
                  <c:v>2.3199999999999998</c:v>
                </c:pt>
                <c:pt idx="2">
                  <c:v>2.35</c:v>
                </c:pt>
                <c:pt idx="3">
                  <c:v>2.38</c:v>
                </c:pt>
                <c:pt idx="4">
                  <c:v>2.42</c:v>
                </c:pt>
                <c:pt idx="5">
                  <c:v>2.46</c:v>
                </c:pt>
                <c:pt idx="6">
                  <c:v>2.5</c:v>
                </c:pt>
                <c:pt idx="7">
                  <c:v>2.5299999999999998</c:v>
                </c:pt>
                <c:pt idx="8">
                  <c:v>2.57</c:v>
                </c:pt>
                <c:pt idx="9">
                  <c:v>2.62</c:v>
                </c:pt>
                <c:pt idx="10">
                  <c:v>2.65</c:v>
                </c:pt>
                <c:pt idx="11">
                  <c:v>2.68</c:v>
                </c:pt>
                <c:pt idx="12">
                  <c:v>2.72</c:v>
                </c:pt>
                <c:pt idx="13">
                  <c:v>2.77</c:v>
                </c:pt>
                <c:pt idx="14">
                  <c:v>2.82</c:v>
                </c:pt>
                <c:pt idx="15">
                  <c:v>2.86</c:v>
                </c:pt>
                <c:pt idx="16">
                  <c:v>2.91</c:v>
                </c:pt>
                <c:pt idx="17">
                  <c:v>2.94</c:v>
                </c:pt>
                <c:pt idx="18">
                  <c:v>2.95</c:v>
                </c:pt>
                <c:pt idx="19">
                  <c:v>2.99</c:v>
                </c:pt>
                <c:pt idx="20">
                  <c:v>3.02</c:v>
                </c:pt>
                <c:pt idx="21">
                  <c:v>3.05</c:v>
                </c:pt>
                <c:pt idx="22">
                  <c:v>3.09</c:v>
                </c:pt>
                <c:pt idx="23">
                  <c:v>3.12</c:v>
                </c:pt>
                <c:pt idx="24">
                  <c:v>3.16</c:v>
                </c:pt>
                <c:pt idx="25">
                  <c:v>3.19</c:v>
                </c:pt>
                <c:pt idx="26">
                  <c:v>3.23</c:v>
                </c:pt>
                <c:pt idx="27">
                  <c:v>3.27</c:v>
                </c:pt>
                <c:pt idx="28">
                  <c:v>3.3</c:v>
                </c:pt>
                <c:pt idx="29">
                  <c:v>3.19</c:v>
                </c:pt>
                <c:pt idx="30">
                  <c:v>3.29</c:v>
                </c:pt>
                <c:pt idx="31">
                  <c:v>3.32</c:v>
                </c:pt>
              </c:numCache>
            </c:numRef>
          </c:val>
          <c:smooth val="0"/>
          <c:extLst>
            <c:ext xmlns:c16="http://schemas.microsoft.com/office/drawing/2014/chart" uri="{C3380CC4-5D6E-409C-BE32-E72D297353CC}">
              <c16:uniqueId val="{00000020-A0E4-42DD-AA16-B65EC5F87C5A}"/>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2"/>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people employed in billions</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E07C-4C94-A7A9-9483B40B286D}"/>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07C-4C94-A7A9-9483B40B286D}"/>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07C-4C94-A7A9-9483B40B286D}"/>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07C-4C94-A7A9-9483B40B286D}"/>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07C-4C94-A7A9-9483B40B286D}"/>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07C-4C94-A7A9-9483B40B286D}"/>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07C-4C94-A7A9-9483B40B286D}"/>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07C-4C94-A7A9-9483B40B286D}"/>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07C-4C94-A7A9-9483B40B286D}"/>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07C-4C94-A7A9-9483B40B286D}"/>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E07C-4C94-A7A9-9483B40B286D}"/>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E07C-4C94-A7A9-9483B40B286D}"/>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E07C-4C94-A7A9-9483B40B286D}"/>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E07C-4C94-A7A9-9483B40B286D}"/>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E07C-4C94-A7A9-9483B40B286D}"/>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Luxembourg</c:v>
                </c:pt>
                <c:pt idx="1">
                  <c:v>Iceland</c:v>
                </c:pt>
                <c:pt idx="2">
                  <c:v>Switzerland</c:v>
                </c:pt>
                <c:pt idx="3">
                  <c:v>Denmark</c:v>
                </c:pt>
                <c:pt idx="4">
                  <c:v>Netherlands</c:v>
                </c:pt>
                <c:pt idx="5">
                  <c:v>Belgium</c:v>
                </c:pt>
                <c:pt idx="6">
                  <c:v>Austria</c:v>
                </c:pt>
                <c:pt idx="7">
                  <c:v>Germany</c:v>
                </c:pt>
                <c:pt idx="8">
                  <c:v>Norway</c:v>
                </c:pt>
                <c:pt idx="9">
                  <c:v>Ireland</c:v>
                </c:pt>
                <c:pt idx="10">
                  <c:v>United Kingdom</c:v>
                </c:pt>
                <c:pt idx="11">
                  <c:v>Finland</c:v>
                </c:pt>
                <c:pt idx="12">
                  <c:v>Sweden</c:v>
                </c:pt>
                <c:pt idx="13">
                  <c:v>France</c:v>
                </c:pt>
                <c:pt idx="14">
                  <c:v>Slovenia</c:v>
                </c:pt>
              </c:strCache>
            </c:strRef>
          </c:cat>
          <c:val>
            <c:numRef>
              <c:f>Sheet1!$B$2:$B$16</c:f>
              <c:numCache>
                <c:formatCode>General</c:formatCode>
                <c:ptCount val="15"/>
                <c:pt idx="0">
                  <c:v>75305</c:v>
                </c:pt>
                <c:pt idx="1">
                  <c:v>72434</c:v>
                </c:pt>
                <c:pt idx="2">
                  <c:v>69726</c:v>
                </c:pt>
                <c:pt idx="3">
                  <c:v>62054</c:v>
                </c:pt>
                <c:pt idx="4">
                  <c:v>61734</c:v>
                </c:pt>
                <c:pt idx="5">
                  <c:v>59601</c:v>
                </c:pt>
                <c:pt idx="6">
                  <c:v>58139</c:v>
                </c:pt>
                <c:pt idx="7">
                  <c:v>56663</c:v>
                </c:pt>
                <c:pt idx="8">
                  <c:v>53079</c:v>
                </c:pt>
                <c:pt idx="9">
                  <c:v>52352</c:v>
                </c:pt>
                <c:pt idx="10">
                  <c:v>51724</c:v>
                </c:pt>
                <c:pt idx="11">
                  <c:v>50698</c:v>
                </c:pt>
                <c:pt idx="12">
                  <c:v>49825</c:v>
                </c:pt>
                <c:pt idx="13">
                  <c:v>49619</c:v>
                </c:pt>
                <c:pt idx="14">
                  <c:v>44084</c:v>
                </c:pt>
              </c:numCache>
            </c:numRef>
          </c:val>
          <c:extLst>
            <c:ext xmlns:c16="http://schemas.microsoft.com/office/drawing/2014/chart" uri="{C3380CC4-5D6E-409C-BE32-E72D297353CC}">
              <c16:uniqueId val="{0000000F-E07C-4C94-A7A9-9483B40B286D}"/>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Services</c:v>
                </c:pt>
              </c:strCache>
            </c:strRef>
          </c:tx>
          <c:spPr>
            <a:solidFill>
              <a:srgbClr val="BABABA"/>
            </a:solidFill>
            <a:ln>
              <a:solidFill>
                <a:srgbClr val="BABABA"/>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Sheet1!$B$2:$B$12</c:f>
              <c:numCache>
                <c:formatCode>General</c:formatCode>
                <c:ptCount val="11"/>
                <c:pt idx="0">
                  <c:v>444</c:v>
                </c:pt>
                <c:pt idx="1">
                  <c:v>233.1</c:v>
                </c:pt>
                <c:pt idx="2">
                  <c:v>192.6</c:v>
                </c:pt>
                <c:pt idx="3">
                  <c:v>168.3</c:v>
                </c:pt>
                <c:pt idx="4">
                  <c:v>155.69999999999999</c:v>
                </c:pt>
                <c:pt idx="5">
                  <c:v>145.69999999999999</c:v>
                </c:pt>
                <c:pt idx="6">
                  <c:v>142.19999999999999</c:v>
                </c:pt>
                <c:pt idx="7">
                  <c:v>86</c:v>
                </c:pt>
                <c:pt idx="8">
                  <c:v>39.5</c:v>
                </c:pt>
                <c:pt idx="9">
                  <c:v>35.799999999999997</c:v>
                </c:pt>
                <c:pt idx="10">
                  <c:v>33.1</c:v>
                </c:pt>
              </c:numCache>
            </c:numRef>
          </c:val>
          <c:extLst>
            <c:ext xmlns:c16="http://schemas.microsoft.com/office/drawing/2014/chart" uri="{C3380CC4-5D6E-409C-BE32-E72D297353CC}">
              <c16:uniqueId val="{0000000B-C445-43A9-B017-917074C581B2}"/>
            </c:ext>
          </c:extLst>
        </c:ser>
        <c:ser>
          <c:idx val="1"/>
          <c:order val="1"/>
          <c:tx>
            <c:strRef>
              <c:f>Sheet1!$C$1</c:f>
              <c:strCache>
                <c:ptCount val="1"/>
                <c:pt idx="0">
                  <c:v>Industry</c:v>
                </c:pt>
              </c:strCache>
            </c:strRef>
          </c:tx>
          <c:spPr>
            <a:solidFill>
              <a:srgbClr val="0F283E"/>
            </a:solidFill>
            <a:ln>
              <a:solidFill>
                <a:srgbClr val="0F283E"/>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Sheet1!$C$2:$C$12</c:f>
              <c:numCache>
                <c:formatCode>General</c:formatCode>
                <c:ptCount val="11"/>
                <c:pt idx="0">
                  <c:v>245.3</c:v>
                </c:pt>
                <c:pt idx="1">
                  <c:v>172.2</c:v>
                </c:pt>
                <c:pt idx="2">
                  <c:v>59.1</c:v>
                </c:pt>
                <c:pt idx="3">
                  <c:v>78.5</c:v>
                </c:pt>
                <c:pt idx="4">
                  <c:v>45.6</c:v>
                </c:pt>
                <c:pt idx="5">
                  <c:v>45.2</c:v>
                </c:pt>
                <c:pt idx="6">
                  <c:v>35.4</c:v>
                </c:pt>
                <c:pt idx="7">
                  <c:v>38.200000000000003</c:v>
                </c:pt>
                <c:pt idx="8">
                  <c:v>17.8</c:v>
                </c:pt>
                <c:pt idx="9">
                  <c:v>14.2</c:v>
                </c:pt>
                <c:pt idx="10">
                  <c:v>17.100000000000001</c:v>
                </c:pt>
              </c:numCache>
            </c:numRef>
          </c:val>
          <c:extLst>
            <c:ext xmlns:c16="http://schemas.microsoft.com/office/drawing/2014/chart" uri="{C3380CC4-5D6E-409C-BE32-E72D297353CC}">
              <c16:uniqueId val="{00000017-C445-43A9-B017-917074C581B2}"/>
            </c:ext>
          </c:extLst>
        </c:ser>
        <c:ser>
          <c:idx val="2"/>
          <c:order val="2"/>
          <c:tx>
            <c:strRef>
              <c:f>Sheet1!$D$1</c:f>
              <c:strCache>
                <c:ptCount val="1"/>
                <c:pt idx="0">
                  <c:v>Agriculture</c:v>
                </c:pt>
              </c:strCache>
            </c:strRef>
          </c:tx>
          <c:spPr>
            <a:solidFill>
              <a:srgbClr val="2875DD"/>
            </a:solidFill>
            <a:ln>
              <a:solidFill>
                <a:srgbClr val="2875DD"/>
              </a:solidFill>
            </a:ln>
          </c:spPr>
          <c:invertIfNegative val="0"/>
          <c:cat>
            <c:strRef>
              <c:f>Sheet1!$A$2:$A$12</c:f>
              <c:strCache>
                <c:ptCount val="11"/>
                <c:pt idx="0">
                  <c:v>Eastern Asia</c:v>
                </c:pt>
                <c:pt idx="1">
                  <c:v>Southern Asia</c:v>
                </c:pt>
                <c:pt idx="2">
                  <c:v>Latin America and the Caribbean</c:v>
                </c:pt>
                <c:pt idx="3">
                  <c:v>South-Eastern Asia and the Pacific</c:v>
                </c:pt>
                <c:pt idx="4">
                  <c:v>Northern, Southern, and Western Europe</c:v>
                </c:pt>
                <c:pt idx="5">
                  <c:v>Sub-Saharan Africa</c:v>
                </c:pt>
                <c:pt idx="6">
                  <c:v>Northern America</c:v>
                </c:pt>
                <c:pt idx="7">
                  <c:v>Eastern Europe</c:v>
                </c:pt>
                <c:pt idx="8">
                  <c:v>Central and Western Asia</c:v>
                </c:pt>
                <c:pt idx="9">
                  <c:v>Arab States</c:v>
                </c:pt>
                <c:pt idx="10">
                  <c:v>Northern Africa</c:v>
                </c:pt>
              </c:strCache>
            </c:strRef>
          </c:cat>
          <c:val>
            <c:numRef>
              <c:f>Sheet1!$D$2:$D$12</c:f>
              <c:numCache>
                <c:formatCode>General</c:formatCode>
                <c:ptCount val="11"/>
                <c:pt idx="0">
                  <c:v>201.6</c:v>
                </c:pt>
                <c:pt idx="1">
                  <c:v>270.3</c:v>
                </c:pt>
                <c:pt idx="2">
                  <c:v>39.799999999999997</c:v>
                </c:pt>
                <c:pt idx="3">
                  <c:v>100</c:v>
                </c:pt>
                <c:pt idx="4">
                  <c:v>6.3</c:v>
                </c:pt>
                <c:pt idx="5">
                  <c:v>212.1</c:v>
                </c:pt>
                <c:pt idx="6">
                  <c:v>2.4</c:v>
                </c:pt>
                <c:pt idx="7">
                  <c:v>11.4</c:v>
                </c:pt>
                <c:pt idx="8">
                  <c:v>14.9</c:v>
                </c:pt>
                <c:pt idx="9">
                  <c:v>5</c:v>
                </c:pt>
                <c:pt idx="10">
                  <c:v>16.5</c:v>
                </c:pt>
              </c:numCache>
            </c:numRef>
          </c:val>
          <c:extLst>
            <c:ext xmlns:c16="http://schemas.microsoft.com/office/drawing/2014/chart" uri="{C3380CC4-5D6E-409C-BE32-E72D297353CC}">
              <c16:uniqueId val="{00000023-C445-43A9-B017-917074C581B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United States</c:v>
                </c:pt>
              </c:strCache>
            </c:strRef>
          </c:tx>
          <c:spPr>
            <a:ln>
              <a:solidFill>
                <a:srgbClr val="2876DD"/>
              </a:solidFill>
            </a:ln>
          </c:spPr>
          <c:marker>
            <c:symbol val="circle"/>
            <c:size val="5"/>
            <c:spPr>
              <a:solidFill>
                <a:srgbClr val="2876DD"/>
              </a:solidFill>
              <a:ln>
                <a:solidFill>
                  <a:srgbClr val="2876DD"/>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Sheet1!$B$2:$B$19</c:f>
              <c:numCache>
                <c:formatCode>General</c:formatCode>
                <c:ptCount val="18"/>
                <c:pt idx="0">
                  <c:v>2.53E-2</c:v>
                </c:pt>
                <c:pt idx="1">
                  <c:v>1.6E-2</c:v>
                </c:pt>
                <c:pt idx="2">
                  <c:v>2.2200000000000001E-2</c:v>
                </c:pt>
                <c:pt idx="3">
                  <c:v>1.49E-2</c:v>
                </c:pt>
                <c:pt idx="4">
                  <c:v>2.4299999999999999E-2</c:v>
                </c:pt>
                <c:pt idx="5">
                  <c:v>2.5700000000000001E-2</c:v>
                </c:pt>
                <c:pt idx="6">
                  <c:v>1.5699999999999999E-2</c:v>
                </c:pt>
                <c:pt idx="7">
                  <c:v>2.2200000000000001E-2</c:v>
                </c:pt>
                <c:pt idx="8">
                  <c:v>2.86E-2</c:v>
                </c:pt>
                <c:pt idx="9">
                  <c:v>2.29E-2</c:v>
                </c:pt>
                <c:pt idx="10">
                  <c:v>-3.4099999999999998E-2</c:v>
                </c:pt>
                <c:pt idx="11">
                  <c:v>5.67E-2</c:v>
                </c:pt>
                <c:pt idx="12">
                  <c:v>1.6400000000000001E-2</c:v>
                </c:pt>
                <c:pt idx="13">
                  <c:v>0.01</c:v>
                </c:pt>
                <c:pt idx="14">
                  <c:v>1.21E-2</c:v>
                </c:pt>
                <c:pt idx="15">
                  <c:v>1.7600000000000001E-2</c:v>
                </c:pt>
                <c:pt idx="16">
                  <c:v>2.0500000000000001E-2</c:v>
                </c:pt>
                <c:pt idx="17">
                  <c:v>1.8599999999999998E-2</c:v>
                </c:pt>
              </c:numCache>
            </c:numRef>
          </c:val>
          <c:smooth val="0"/>
          <c:extLst>
            <c:ext xmlns:c16="http://schemas.microsoft.com/office/drawing/2014/chart" uri="{C3380CC4-5D6E-409C-BE32-E72D297353CC}">
              <c16:uniqueId val="{00000012-206B-4582-B9F3-3689A3206660}"/>
            </c:ext>
          </c:extLst>
        </c:ser>
        <c:ser>
          <c:idx val="1"/>
          <c:order val="1"/>
          <c:tx>
            <c:strRef>
              <c:f>Sheet1!$C$1</c:f>
              <c:strCache>
                <c:ptCount val="1"/>
                <c:pt idx="0">
                  <c:v>United Kingdom</c:v>
                </c:pt>
              </c:strCache>
            </c:strRef>
          </c:tx>
          <c:spPr>
            <a:ln>
              <a:solidFill>
                <a:srgbClr val="0F283E"/>
              </a:solidFill>
            </a:ln>
          </c:spPr>
          <c:marker>
            <c:symbol val="circle"/>
            <c:size val="5"/>
            <c:spPr>
              <a:solidFill>
                <a:srgbClr val="0F283E"/>
              </a:solidFill>
              <a:ln>
                <a:solidFill>
                  <a:srgbClr val="0F283E"/>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Sheet1!$C$2:$C$19</c:f>
              <c:numCache>
                <c:formatCode>General</c:formatCode>
                <c:ptCount val="18"/>
                <c:pt idx="0">
                  <c:v>1.9199999999999998E-2</c:v>
                </c:pt>
                <c:pt idx="1">
                  <c:v>1.6500000000000001E-2</c:v>
                </c:pt>
                <c:pt idx="2">
                  <c:v>6.6E-3</c:v>
                </c:pt>
                <c:pt idx="3">
                  <c:v>1.67E-2</c:v>
                </c:pt>
                <c:pt idx="4">
                  <c:v>2.9899999999999999E-2</c:v>
                </c:pt>
                <c:pt idx="5">
                  <c:v>2.2499999999999999E-2</c:v>
                </c:pt>
                <c:pt idx="6">
                  <c:v>1.7899999999999999E-2</c:v>
                </c:pt>
                <c:pt idx="7">
                  <c:v>1.8200000000000001E-2</c:v>
                </c:pt>
                <c:pt idx="8">
                  <c:v>1.4E-2</c:v>
                </c:pt>
                <c:pt idx="9">
                  <c:v>1.43E-2</c:v>
                </c:pt>
                <c:pt idx="10">
                  <c:v>-9.2700000000000005E-2</c:v>
                </c:pt>
                <c:pt idx="11">
                  <c:v>7.4399999999999994E-2</c:v>
                </c:pt>
                <c:pt idx="12">
                  <c:v>3.61E-2</c:v>
                </c:pt>
                <c:pt idx="13">
                  <c:v>3.2000000000000002E-3</c:v>
                </c:pt>
                <c:pt idx="14">
                  <c:v>5.5999999999999999E-3</c:v>
                </c:pt>
                <c:pt idx="15">
                  <c:v>2.35E-2</c:v>
                </c:pt>
                <c:pt idx="16">
                  <c:v>2.1999999999999999E-2</c:v>
                </c:pt>
                <c:pt idx="17">
                  <c:v>1.4999999999999999E-2</c:v>
                </c:pt>
              </c:numCache>
            </c:numRef>
          </c:val>
          <c:smooth val="0"/>
          <c:extLst>
            <c:ext xmlns:c16="http://schemas.microsoft.com/office/drawing/2014/chart" uri="{C3380CC4-5D6E-409C-BE32-E72D297353CC}">
              <c16:uniqueId val="{00000025-206B-4582-B9F3-3689A3206660}"/>
            </c:ext>
          </c:extLst>
        </c:ser>
        <c:ser>
          <c:idx val="2"/>
          <c:order val="2"/>
          <c:tx>
            <c:strRef>
              <c:f>Sheet1!$D$1</c:f>
              <c:strCache>
                <c:ptCount val="1"/>
                <c:pt idx="0">
                  <c:v>Germany</c:v>
                </c:pt>
              </c:strCache>
            </c:strRef>
          </c:tx>
          <c:spPr>
            <a:ln>
              <a:solidFill>
                <a:srgbClr val="BABABA"/>
              </a:solidFill>
            </a:ln>
          </c:spPr>
          <c:marker>
            <c:symbol val="circle"/>
            <c:size val="5"/>
            <c:spPr>
              <a:solidFill>
                <a:srgbClr val="BABABA"/>
              </a:solidFill>
              <a:ln>
                <a:solidFill>
                  <a:srgbClr val="BABABA"/>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Sheet1!$D$2:$D$19</c:f>
              <c:numCache>
                <c:formatCode>General</c:formatCode>
                <c:ptCount val="18"/>
                <c:pt idx="0">
                  <c:v>3.95E-2</c:v>
                </c:pt>
                <c:pt idx="1">
                  <c:v>3.7199999999999997E-2</c:v>
                </c:pt>
                <c:pt idx="2">
                  <c:v>6.1000000000000004E-3</c:v>
                </c:pt>
                <c:pt idx="3">
                  <c:v>4.1000000000000003E-3</c:v>
                </c:pt>
                <c:pt idx="4">
                  <c:v>1.5800000000000002E-2</c:v>
                </c:pt>
                <c:pt idx="5">
                  <c:v>1.5100000000000001E-2</c:v>
                </c:pt>
                <c:pt idx="6">
                  <c:v>2.1600000000000001E-2</c:v>
                </c:pt>
                <c:pt idx="7">
                  <c:v>2.46E-2</c:v>
                </c:pt>
                <c:pt idx="8">
                  <c:v>1.4500000000000001E-2</c:v>
                </c:pt>
                <c:pt idx="9">
                  <c:v>1.0500000000000001E-2</c:v>
                </c:pt>
                <c:pt idx="10">
                  <c:v>-3.6900000000000002E-2</c:v>
                </c:pt>
                <c:pt idx="11">
                  <c:v>2.63E-2</c:v>
                </c:pt>
                <c:pt idx="12">
                  <c:v>1.55E-2</c:v>
                </c:pt>
                <c:pt idx="13">
                  <c:v>-2.8999999999999998E-3</c:v>
                </c:pt>
                <c:pt idx="14">
                  <c:v>1.4999999999999999E-2</c:v>
                </c:pt>
                <c:pt idx="15">
                  <c:v>2.1600000000000001E-2</c:v>
                </c:pt>
                <c:pt idx="16">
                  <c:v>1.8200000000000001E-2</c:v>
                </c:pt>
                <c:pt idx="17">
                  <c:v>1.34E-2</c:v>
                </c:pt>
              </c:numCache>
            </c:numRef>
          </c:val>
          <c:smooth val="0"/>
          <c:extLst>
            <c:ext xmlns:c16="http://schemas.microsoft.com/office/drawing/2014/chart" uri="{C3380CC4-5D6E-409C-BE32-E72D297353CC}">
              <c16:uniqueId val="{00000038-206B-4582-B9F3-3689A3206660}"/>
            </c:ext>
          </c:extLst>
        </c:ser>
        <c:ser>
          <c:idx val="3"/>
          <c:order val="3"/>
          <c:tx>
            <c:strRef>
              <c:f>Sheet1!$E$1</c:f>
              <c:strCache>
                <c:ptCount val="1"/>
                <c:pt idx="0">
                  <c:v>Eastern Europe**</c:v>
                </c:pt>
              </c:strCache>
            </c:strRef>
          </c:tx>
          <c:spPr>
            <a:ln>
              <a:solidFill>
                <a:srgbClr val="A60B0B"/>
              </a:solidFill>
            </a:ln>
          </c:spPr>
          <c:marker>
            <c:symbol val="circle"/>
            <c:size val="5"/>
            <c:spPr>
              <a:solidFill>
                <a:srgbClr val="A60B0B"/>
              </a:solidFill>
              <a:ln>
                <a:solidFill>
                  <a:srgbClr val="A60B0B"/>
                </a:solidFill>
              </a:ln>
            </c:spPr>
          </c:marker>
          <c:cat>
            <c:strRef>
              <c:f>Sheet1!$A$2:$A$19</c:f>
              <c:strCache>
                <c:ptCount val="18"/>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pt idx="15">
                  <c:v>2025*</c:v>
                </c:pt>
                <c:pt idx="16">
                  <c:v>2026*</c:v>
                </c:pt>
                <c:pt idx="17">
                  <c:v>2027*</c:v>
                </c:pt>
              </c:strCache>
            </c:strRef>
          </c:cat>
          <c:val>
            <c:numRef>
              <c:f>Sheet1!$E$2:$E$19</c:f>
              <c:numCache>
                <c:formatCode>General</c:formatCode>
                <c:ptCount val="18"/>
                <c:pt idx="0">
                  <c:v>1.11E-2</c:v>
                </c:pt>
                <c:pt idx="1">
                  <c:v>3.0300000000000001E-2</c:v>
                </c:pt>
                <c:pt idx="2">
                  <c:v>1.01E-2</c:v>
                </c:pt>
                <c:pt idx="3">
                  <c:v>1.41E-2</c:v>
                </c:pt>
                <c:pt idx="4">
                  <c:v>2.4400000000000002E-2</c:v>
                </c:pt>
                <c:pt idx="5">
                  <c:v>2.52E-2</c:v>
                </c:pt>
                <c:pt idx="6">
                  <c:v>2.9399999999999999E-2</c:v>
                </c:pt>
                <c:pt idx="7">
                  <c:v>4.1700000000000001E-2</c:v>
                </c:pt>
                <c:pt idx="8">
                  <c:v>3.9600000000000003E-2</c:v>
                </c:pt>
                <c:pt idx="9">
                  <c:v>3.4700000000000002E-2</c:v>
                </c:pt>
                <c:pt idx="10">
                  <c:v>-4.2299999999999997E-2</c:v>
                </c:pt>
                <c:pt idx="11">
                  <c:v>5.96E-2</c:v>
                </c:pt>
                <c:pt idx="12">
                  <c:v>3.4099999999999998E-2</c:v>
                </c:pt>
                <c:pt idx="13">
                  <c:v>1.7500000000000002E-2</c:v>
                </c:pt>
                <c:pt idx="14">
                  <c:v>3.32E-2</c:v>
                </c:pt>
                <c:pt idx="15">
                  <c:v>3.1199999999999999E-2</c:v>
                </c:pt>
                <c:pt idx="16">
                  <c:v>2.98E-2</c:v>
                </c:pt>
                <c:pt idx="17">
                  <c:v>2.8899999999999999E-2</c:v>
                </c:pt>
              </c:numCache>
            </c:numRef>
          </c:val>
          <c:smooth val="0"/>
          <c:extLst>
            <c:ext xmlns:c16="http://schemas.microsoft.com/office/drawing/2014/chart" uri="{C3380CC4-5D6E-409C-BE32-E72D297353CC}">
              <c16:uniqueId val="{0000004B-206B-4582-B9F3-3689A3206660}"/>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GDP year-on-year change</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Central Europe</c:v>
                </c:pt>
              </c:strCache>
            </c:strRef>
          </c:tx>
          <c:spPr>
            <a:ln>
              <a:solidFill>
                <a:srgbClr val="2876DD"/>
              </a:solidFill>
            </a:ln>
          </c:spPr>
          <c:marker>
            <c:symbol val="circle"/>
            <c:size val="5"/>
            <c:spPr>
              <a:solidFill>
                <a:srgbClr val="2876DD"/>
              </a:solidFill>
              <a:ln>
                <a:solidFill>
                  <a:srgbClr val="2876DD"/>
                </a:solidFill>
              </a:ln>
            </c:spPr>
          </c:marker>
          <c:cat>
            <c:strRef>
              <c:f>Sheet1!$A$2:$A$7</c:f>
              <c:strCache>
                <c:ptCount val="6"/>
                <c:pt idx="0">
                  <c:v>2019</c:v>
                </c:pt>
                <c:pt idx="1">
                  <c:v>2020</c:v>
                </c:pt>
                <c:pt idx="2">
                  <c:v>2021*</c:v>
                </c:pt>
                <c:pt idx="3">
                  <c:v>2022**</c:v>
                </c:pt>
                <c:pt idx="4">
                  <c:v>2023**</c:v>
                </c:pt>
                <c:pt idx="5">
                  <c:v>2024**</c:v>
                </c:pt>
              </c:strCache>
            </c:strRef>
          </c:cat>
          <c:val>
            <c:numRef>
              <c:f>Sheet1!$B$2:$B$7</c:f>
              <c:numCache>
                <c:formatCode>General</c:formatCode>
                <c:ptCount val="6"/>
                <c:pt idx="0">
                  <c:v>4.4999999999999998E-2</c:v>
                </c:pt>
                <c:pt idx="1">
                  <c:v>-3.3000000000000002E-2</c:v>
                </c:pt>
                <c:pt idx="2">
                  <c:v>6.2E-2</c:v>
                </c:pt>
                <c:pt idx="3">
                  <c:v>4.2999999999999997E-2</c:v>
                </c:pt>
                <c:pt idx="4">
                  <c:v>1.9E-2</c:v>
                </c:pt>
                <c:pt idx="5">
                  <c:v>3.1E-2</c:v>
                </c:pt>
              </c:numCache>
            </c:numRef>
          </c:val>
          <c:smooth val="0"/>
          <c:extLst>
            <c:ext xmlns:c16="http://schemas.microsoft.com/office/drawing/2014/chart" uri="{C3380CC4-5D6E-409C-BE32-E72D297353CC}">
              <c16:uniqueId val="{00000006-9C5E-4C0B-99A6-5565A6680C12}"/>
            </c:ext>
          </c:extLst>
        </c:ser>
        <c:ser>
          <c:idx val="1"/>
          <c:order val="1"/>
          <c:tx>
            <c:strRef>
              <c:f>Sheet1!$C$1</c:f>
              <c:strCache>
                <c:ptCount val="1"/>
                <c:pt idx="0">
                  <c:v>Western Balkans</c:v>
                </c:pt>
              </c:strCache>
            </c:strRef>
          </c:tx>
          <c:spPr>
            <a:ln>
              <a:solidFill>
                <a:srgbClr val="0F283E"/>
              </a:solidFill>
            </a:ln>
          </c:spPr>
          <c:marker>
            <c:symbol val="circle"/>
            <c:size val="5"/>
            <c:spPr>
              <a:solidFill>
                <a:srgbClr val="0F283E"/>
              </a:solidFill>
              <a:ln>
                <a:solidFill>
                  <a:srgbClr val="0F283E"/>
                </a:solidFill>
              </a:ln>
            </c:spPr>
          </c:marker>
          <c:cat>
            <c:strRef>
              <c:f>Sheet1!$A$2:$A$7</c:f>
              <c:strCache>
                <c:ptCount val="6"/>
                <c:pt idx="0">
                  <c:v>2019</c:v>
                </c:pt>
                <c:pt idx="1">
                  <c:v>2020</c:v>
                </c:pt>
                <c:pt idx="2">
                  <c:v>2021*</c:v>
                </c:pt>
                <c:pt idx="3">
                  <c:v>2022**</c:v>
                </c:pt>
                <c:pt idx="4">
                  <c:v>2023**</c:v>
                </c:pt>
                <c:pt idx="5">
                  <c:v>2024**</c:v>
                </c:pt>
              </c:strCache>
            </c:strRef>
          </c:cat>
          <c:val>
            <c:numRef>
              <c:f>Sheet1!$C$2:$C$7</c:f>
              <c:numCache>
                <c:formatCode>General</c:formatCode>
                <c:ptCount val="6"/>
                <c:pt idx="0">
                  <c:v>3.6999999999999998E-2</c:v>
                </c:pt>
                <c:pt idx="1">
                  <c:v>-3.3000000000000002E-2</c:v>
                </c:pt>
                <c:pt idx="2">
                  <c:v>7.6999999999999999E-2</c:v>
                </c:pt>
                <c:pt idx="3">
                  <c:v>3.4000000000000002E-2</c:v>
                </c:pt>
                <c:pt idx="4">
                  <c:v>2.8000000000000001E-2</c:v>
                </c:pt>
                <c:pt idx="5">
                  <c:v>0.03</c:v>
                </c:pt>
              </c:numCache>
            </c:numRef>
          </c:val>
          <c:smooth val="0"/>
          <c:extLst>
            <c:ext xmlns:c16="http://schemas.microsoft.com/office/drawing/2014/chart" uri="{C3380CC4-5D6E-409C-BE32-E72D297353CC}">
              <c16:uniqueId val="{0000000D-9C5E-4C0B-99A6-5565A6680C12}"/>
            </c:ext>
          </c:extLst>
        </c:ser>
        <c:ser>
          <c:idx val="2"/>
          <c:order val="2"/>
          <c:tx>
            <c:strRef>
              <c:f>Sheet1!$D$1</c:f>
              <c:strCache>
                <c:ptCount val="1"/>
                <c:pt idx="0">
                  <c:v>Eastern Europe</c:v>
                </c:pt>
              </c:strCache>
            </c:strRef>
          </c:tx>
          <c:spPr>
            <a:ln>
              <a:solidFill>
                <a:srgbClr val="BABABA"/>
              </a:solidFill>
            </a:ln>
          </c:spPr>
          <c:marker>
            <c:symbol val="circle"/>
            <c:size val="5"/>
            <c:spPr>
              <a:solidFill>
                <a:srgbClr val="BABABA"/>
              </a:solidFill>
              <a:ln>
                <a:solidFill>
                  <a:srgbClr val="BABABA"/>
                </a:solidFill>
              </a:ln>
            </c:spPr>
          </c:marker>
          <c:cat>
            <c:strRef>
              <c:f>Sheet1!$A$2:$A$7</c:f>
              <c:strCache>
                <c:ptCount val="6"/>
                <c:pt idx="0">
                  <c:v>2019</c:v>
                </c:pt>
                <c:pt idx="1">
                  <c:v>2020</c:v>
                </c:pt>
                <c:pt idx="2">
                  <c:v>2021*</c:v>
                </c:pt>
                <c:pt idx="3">
                  <c:v>2022**</c:v>
                </c:pt>
                <c:pt idx="4">
                  <c:v>2023**</c:v>
                </c:pt>
                <c:pt idx="5">
                  <c:v>2024**</c:v>
                </c:pt>
              </c:strCache>
            </c:strRef>
          </c:cat>
          <c:val>
            <c:numRef>
              <c:f>Sheet1!$D$2:$D$7</c:f>
              <c:numCache>
                <c:formatCode>General</c:formatCode>
                <c:ptCount val="6"/>
                <c:pt idx="0">
                  <c:v>2.7E-2</c:v>
                </c:pt>
                <c:pt idx="1">
                  <c:v>-3.1E-2</c:v>
                </c:pt>
                <c:pt idx="2">
                  <c:v>3.5999999999999997E-2</c:v>
                </c:pt>
                <c:pt idx="3">
                  <c:v>-0.24199999999999999</c:v>
                </c:pt>
                <c:pt idx="4">
                  <c:v>1.0999999999999999E-2</c:v>
                </c:pt>
                <c:pt idx="5">
                  <c:v>3.5000000000000003E-2</c:v>
                </c:pt>
              </c:numCache>
            </c:numRef>
          </c:val>
          <c:smooth val="0"/>
          <c:extLst>
            <c:ext xmlns:c16="http://schemas.microsoft.com/office/drawing/2014/chart" uri="{C3380CC4-5D6E-409C-BE32-E72D297353CC}">
              <c16:uniqueId val="{00000014-9C5E-4C0B-99A6-5565A6680C12}"/>
            </c:ext>
          </c:extLst>
        </c:ser>
        <c:ser>
          <c:idx val="3"/>
          <c:order val="3"/>
          <c:tx>
            <c:strRef>
              <c:f>Sheet1!$E$1</c:f>
              <c:strCache>
                <c:ptCount val="1"/>
                <c:pt idx="0">
                  <c:v>South Caucasus</c:v>
                </c:pt>
              </c:strCache>
            </c:strRef>
          </c:tx>
          <c:spPr>
            <a:ln>
              <a:solidFill>
                <a:srgbClr val="A60B0B"/>
              </a:solidFill>
            </a:ln>
          </c:spPr>
          <c:marker>
            <c:symbol val="circle"/>
            <c:size val="5"/>
            <c:spPr>
              <a:solidFill>
                <a:srgbClr val="A60B0B"/>
              </a:solidFill>
              <a:ln>
                <a:solidFill>
                  <a:srgbClr val="A60B0B"/>
                </a:solidFill>
              </a:ln>
            </c:spPr>
          </c:marker>
          <c:cat>
            <c:strRef>
              <c:f>Sheet1!$A$2:$A$7</c:f>
              <c:strCache>
                <c:ptCount val="6"/>
                <c:pt idx="0">
                  <c:v>2019</c:v>
                </c:pt>
                <c:pt idx="1">
                  <c:v>2020</c:v>
                </c:pt>
                <c:pt idx="2">
                  <c:v>2021*</c:v>
                </c:pt>
                <c:pt idx="3">
                  <c:v>2022**</c:v>
                </c:pt>
                <c:pt idx="4">
                  <c:v>2023**</c:v>
                </c:pt>
                <c:pt idx="5">
                  <c:v>2024**</c:v>
                </c:pt>
              </c:strCache>
            </c:strRef>
          </c:cat>
          <c:val>
            <c:numRef>
              <c:f>Sheet1!$E$2:$E$7</c:f>
              <c:numCache>
                <c:formatCode>General</c:formatCode>
                <c:ptCount val="6"/>
                <c:pt idx="0">
                  <c:v>3.7999999999999999E-2</c:v>
                </c:pt>
                <c:pt idx="1">
                  <c:v>-5.2999999999999999E-2</c:v>
                </c:pt>
                <c:pt idx="2">
                  <c:v>6.6000000000000003E-2</c:v>
                </c:pt>
                <c:pt idx="3">
                  <c:v>5.6000000000000001E-2</c:v>
                </c:pt>
                <c:pt idx="4">
                  <c:v>3.3000000000000002E-2</c:v>
                </c:pt>
                <c:pt idx="5">
                  <c:v>3.5000000000000003E-2</c:v>
                </c:pt>
              </c:numCache>
            </c:numRef>
          </c:val>
          <c:smooth val="0"/>
          <c:extLst>
            <c:ext xmlns:c16="http://schemas.microsoft.com/office/drawing/2014/chart" uri="{C3380CC4-5D6E-409C-BE32-E72D297353CC}">
              <c16:uniqueId val="{0000001B-9C5E-4C0B-99A6-5565A6680C12}"/>
            </c:ext>
          </c:extLst>
        </c:ser>
        <c:ser>
          <c:idx val="4"/>
          <c:order val="4"/>
          <c:tx>
            <c:strRef>
              <c:f>Sheet1!$F$1</c:f>
              <c:strCache>
                <c:ptCount val="1"/>
                <c:pt idx="0">
                  <c:v>Central Asia</c:v>
                </c:pt>
              </c:strCache>
            </c:strRef>
          </c:tx>
          <c:spPr>
            <a:ln>
              <a:solidFill>
                <a:srgbClr val="87BC24"/>
              </a:solidFill>
            </a:ln>
          </c:spPr>
          <c:marker>
            <c:symbol val="circle"/>
            <c:size val="5"/>
            <c:spPr>
              <a:solidFill>
                <a:srgbClr val="87BC24"/>
              </a:solidFill>
              <a:ln>
                <a:solidFill>
                  <a:srgbClr val="87BC24"/>
                </a:solidFill>
              </a:ln>
            </c:spPr>
          </c:marker>
          <c:cat>
            <c:strRef>
              <c:f>Sheet1!$A$2:$A$7</c:f>
              <c:strCache>
                <c:ptCount val="6"/>
                <c:pt idx="0">
                  <c:v>2019</c:v>
                </c:pt>
                <c:pt idx="1">
                  <c:v>2020</c:v>
                </c:pt>
                <c:pt idx="2">
                  <c:v>2021*</c:v>
                </c:pt>
                <c:pt idx="3">
                  <c:v>2022**</c:v>
                </c:pt>
                <c:pt idx="4">
                  <c:v>2023**</c:v>
                </c:pt>
                <c:pt idx="5">
                  <c:v>2024**</c:v>
                </c:pt>
              </c:strCache>
            </c:strRef>
          </c:cat>
          <c:val>
            <c:numRef>
              <c:f>Sheet1!$F$2:$F$7</c:f>
              <c:numCache>
                <c:formatCode>General</c:formatCode>
                <c:ptCount val="6"/>
                <c:pt idx="0">
                  <c:v>4.9000000000000002E-2</c:v>
                </c:pt>
                <c:pt idx="1">
                  <c:v>-1.2999999999999999E-2</c:v>
                </c:pt>
                <c:pt idx="2">
                  <c:v>5.0999999999999997E-2</c:v>
                </c:pt>
                <c:pt idx="3">
                  <c:v>3.6999999999999998E-2</c:v>
                </c:pt>
                <c:pt idx="4">
                  <c:v>0.03</c:v>
                </c:pt>
                <c:pt idx="5">
                  <c:v>4.2999999999999997E-2</c:v>
                </c:pt>
              </c:numCache>
            </c:numRef>
          </c:val>
          <c:smooth val="0"/>
          <c:extLst>
            <c:ext xmlns:c16="http://schemas.microsoft.com/office/drawing/2014/chart" uri="{C3380CC4-5D6E-409C-BE32-E72D297353CC}">
              <c16:uniqueId val="{00000022-9C5E-4C0B-99A6-5565A6680C12}"/>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GDP growth</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World</c:v>
                </c:pt>
              </c:strCache>
            </c:strRef>
          </c:tx>
          <c:spPr>
            <a:ln>
              <a:solidFill>
                <a:srgbClr val="2875DD"/>
              </a:solidFill>
            </a:ln>
          </c:spPr>
          <c:marker>
            <c:symbol val="circle"/>
            <c:size val="5"/>
            <c:spPr>
              <a:solidFill>
                <a:srgbClr val="2875DD"/>
              </a:solidFill>
              <a:ln>
                <a:solidFill>
                  <a:srgbClr val="2875DD"/>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Sheet1!$B$2:$B$22</c:f>
              <c:numCache>
                <c:formatCode>General</c:formatCode>
                <c:ptCount val="21"/>
                <c:pt idx="0">
                  <c:v>0.1361</c:v>
                </c:pt>
                <c:pt idx="1">
                  <c:v>0.13819999999999999</c:v>
                </c:pt>
                <c:pt idx="2">
                  <c:v>0.14169999999999999</c:v>
                </c:pt>
                <c:pt idx="3">
                  <c:v>0.14369999999999999</c:v>
                </c:pt>
                <c:pt idx="4">
                  <c:v>0.14169999999999999</c:v>
                </c:pt>
                <c:pt idx="5">
                  <c:v>0.1421</c:v>
                </c:pt>
                <c:pt idx="6">
                  <c:v>0.13789999999999999</c:v>
                </c:pt>
                <c:pt idx="7">
                  <c:v>0.1338</c:v>
                </c:pt>
                <c:pt idx="8">
                  <c:v>0.1338</c:v>
                </c:pt>
                <c:pt idx="9">
                  <c:v>0.14380000000000001</c:v>
                </c:pt>
                <c:pt idx="10">
                  <c:v>0.14380000000000001</c:v>
                </c:pt>
                <c:pt idx="11">
                  <c:v>0.14449999999999999</c:v>
                </c:pt>
                <c:pt idx="12">
                  <c:v>0.1469</c:v>
                </c:pt>
                <c:pt idx="13">
                  <c:v>0.1489</c:v>
                </c:pt>
                <c:pt idx="14">
                  <c:v>0.14829999999999999</c:v>
                </c:pt>
                <c:pt idx="15">
                  <c:v>0.15160000000000001</c:v>
                </c:pt>
                <c:pt idx="16">
                  <c:v>0.1547</c:v>
                </c:pt>
                <c:pt idx="17">
                  <c:v>0.1545</c:v>
                </c:pt>
                <c:pt idx="18">
                  <c:v>0.1537</c:v>
                </c:pt>
                <c:pt idx="19">
                  <c:v>0.15279999999999999</c:v>
                </c:pt>
                <c:pt idx="20">
                  <c:v>0.1721</c:v>
                </c:pt>
              </c:numCache>
            </c:numRef>
          </c:val>
          <c:smooth val="0"/>
          <c:extLst>
            <c:ext xmlns:c16="http://schemas.microsoft.com/office/drawing/2014/chart" uri="{C3380CC4-5D6E-409C-BE32-E72D297353CC}">
              <c16:uniqueId val="{00000015-5E2A-462B-B578-881342E95249}"/>
            </c:ext>
          </c:extLst>
        </c:ser>
        <c:ser>
          <c:idx val="1"/>
          <c:order val="1"/>
          <c:tx>
            <c:strRef>
              <c:f>Sheet1!$C$1</c:f>
              <c:strCache>
                <c:ptCount val="1"/>
                <c:pt idx="0">
                  <c:v>Arab World</c:v>
                </c:pt>
              </c:strCache>
            </c:strRef>
          </c:tx>
          <c:spPr>
            <a:ln>
              <a:solidFill>
                <a:srgbClr val="0F283E"/>
              </a:solidFill>
            </a:ln>
          </c:spPr>
          <c:marker>
            <c:symbol val="circle"/>
            <c:size val="5"/>
            <c:spPr>
              <a:solidFill>
                <a:srgbClr val="0F283E"/>
              </a:solidFill>
              <a:ln>
                <a:solidFill>
                  <a:srgbClr val="0F283E"/>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Sheet1!$C$2:$C$22</c:f>
              <c:numCache>
                <c:formatCode>General</c:formatCode>
                <c:ptCount val="21"/>
                <c:pt idx="0">
                  <c:v>0.26500000000000001</c:v>
                </c:pt>
                <c:pt idx="1">
                  <c:v>0.27010000000000001</c:v>
                </c:pt>
                <c:pt idx="2">
                  <c:v>0.26679999999999998</c:v>
                </c:pt>
                <c:pt idx="3">
                  <c:v>0.2722</c:v>
                </c:pt>
                <c:pt idx="4">
                  <c:v>0.25650000000000001</c:v>
                </c:pt>
                <c:pt idx="5">
                  <c:v>0.26150000000000001</c:v>
                </c:pt>
                <c:pt idx="6">
                  <c:v>0.25069999999999998</c:v>
                </c:pt>
                <c:pt idx="7">
                  <c:v>0.2384</c:v>
                </c:pt>
                <c:pt idx="8">
                  <c:v>0.24010000000000001</c:v>
                </c:pt>
                <c:pt idx="9">
                  <c:v>0.22850000000000001</c:v>
                </c:pt>
                <c:pt idx="10">
                  <c:v>0.2349</c:v>
                </c:pt>
                <c:pt idx="11">
                  <c:v>0.2555</c:v>
                </c:pt>
                <c:pt idx="12">
                  <c:v>0.27150000000000002</c:v>
                </c:pt>
                <c:pt idx="13">
                  <c:v>0.2722</c:v>
                </c:pt>
                <c:pt idx="14">
                  <c:v>0.27239999999999998</c:v>
                </c:pt>
                <c:pt idx="15">
                  <c:v>0.28599999999999998</c:v>
                </c:pt>
                <c:pt idx="16">
                  <c:v>0.28170000000000001</c:v>
                </c:pt>
                <c:pt idx="17">
                  <c:v>0.28620000000000001</c:v>
                </c:pt>
                <c:pt idx="18">
                  <c:v>0.2732</c:v>
                </c:pt>
                <c:pt idx="19">
                  <c:v>0.2571</c:v>
                </c:pt>
                <c:pt idx="20">
                  <c:v>0.28439999999999999</c:v>
                </c:pt>
              </c:numCache>
            </c:numRef>
          </c:val>
          <c:smooth val="0"/>
          <c:extLst>
            <c:ext xmlns:c16="http://schemas.microsoft.com/office/drawing/2014/chart" uri="{C3380CC4-5D6E-409C-BE32-E72D297353CC}">
              <c16:uniqueId val="{0000002B-5E2A-462B-B578-881342E95249}"/>
            </c:ext>
          </c:extLst>
        </c:ser>
        <c:ser>
          <c:idx val="2"/>
          <c:order val="2"/>
          <c:tx>
            <c:strRef>
              <c:f>Sheet1!$D$1</c:f>
              <c:strCache>
                <c:ptCount val="1"/>
                <c:pt idx="0">
                  <c:v>East Asia &amp; Pacific</c:v>
                </c:pt>
              </c:strCache>
            </c:strRef>
          </c:tx>
          <c:spPr>
            <a:ln>
              <a:solidFill>
                <a:srgbClr val="BABABA"/>
              </a:solidFill>
            </a:ln>
          </c:spPr>
          <c:marker>
            <c:symbol val="circle"/>
            <c:size val="5"/>
            <c:spPr>
              <a:solidFill>
                <a:srgbClr val="BABABA"/>
              </a:solidFill>
              <a:ln>
                <a:solidFill>
                  <a:srgbClr val="BABABA"/>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Sheet1!$D$2:$D$22</c:f>
              <c:numCache>
                <c:formatCode>General</c:formatCode>
                <c:ptCount val="21"/>
                <c:pt idx="0">
                  <c:v>8.5099999999999995E-2</c:v>
                </c:pt>
                <c:pt idx="1">
                  <c:v>9.3100000000000002E-2</c:v>
                </c:pt>
                <c:pt idx="2">
                  <c:v>9.9900000000000003E-2</c:v>
                </c:pt>
                <c:pt idx="3">
                  <c:v>0.10390000000000001</c:v>
                </c:pt>
                <c:pt idx="4">
                  <c:v>0.1043</c:v>
                </c:pt>
                <c:pt idx="5">
                  <c:v>0.1074</c:v>
                </c:pt>
                <c:pt idx="6">
                  <c:v>0.1046</c:v>
                </c:pt>
                <c:pt idx="7">
                  <c:v>0.1009</c:v>
                </c:pt>
                <c:pt idx="8">
                  <c:v>0.10100000000000001</c:v>
                </c:pt>
                <c:pt idx="9">
                  <c:v>0.1037</c:v>
                </c:pt>
                <c:pt idx="10">
                  <c:v>9.9000000000000005E-2</c:v>
                </c:pt>
                <c:pt idx="11">
                  <c:v>9.9900000000000003E-2</c:v>
                </c:pt>
                <c:pt idx="12">
                  <c:v>9.7900000000000001E-2</c:v>
                </c:pt>
                <c:pt idx="13">
                  <c:v>9.8900000000000002E-2</c:v>
                </c:pt>
                <c:pt idx="14">
                  <c:v>0.10059999999999999</c:v>
                </c:pt>
                <c:pt idx="15">
                  <c:v>0.10349999999999999</c:v>
                </c:pt>
                <c:pt idx="16">
                  <c:v>0.1012</c:v>
                </c:pt>
                <c:pt idx="17">
                  <c:v>9.9099999999999994E-2</c:v>
                </c:pt>
                <c:pt idx="18">
                  <c:v>9.6799999999999997E-2</c:v>
                </c:pt>
                <c:pt idx="19">
                  <c:v>9.7199999999999995E-2</c:v>
                </c:pt>
                <c:pt idx="20">
                  <c:v>0.1081</c:v>
                </c:pt>
              </c:numCache>
            </c:numRef>
          </c:val>
          <c:smooth val="0"/>
          <c:extLst>
            <c:ext xmlns:c16="http://schemas.microsoft.com/office/drawing/2014/chart" uri="{C3380CC4-5D6E-409C-BE32-E72D297353CC}">
              <c16:uniqueId val="{00000041-5E2A-462B-B578-881342E95249}"/>
            </c:ext>
          </c:extLst>
        </c:ser>
        <c:ser>
          <c:idx val="3"/>
          <c:order val="3"/>
          <c:tx>
            <c:strRef>
              <c:f>Sheet1!$E$1</c:f>
              <c:strCache>
                <c:ptCount val="1"/>
                <c:pt idx="0">
                  <c:v>Europe &amp; Central Asia</c:v>
                </c:pt>
              </c:strCache>
            </c:strRef>
          </c:tx>
          <c:spPr>
            <a:ln>
              <a:solidFill>
                <a:srgbClr val="A60B0B"/>
              </a:solidFill>
            </a:ln>
          </c:spPr>
          <c:marker>
            <c:symbol val="circle"/>
            <c:size val="5"/>
            <c:spPr>
              <a:solidFill>
                <a:srgbClr val="A60B0B"/>
              </a:solidFill>
              <a:ln>
                <a:solidFill>
                  <a:srgbClr val="A60B0B"/>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Sheet1!$E$2:$E$22</c:f>
              <c:numCache>
                <c:formatCode>General</c:formatCode>
                <c:ptCount val="21"/>
                <c:pt idx="0">
                  <c:v>0.2011</c:v>
                </c:pt>
                <c:pt idx="1">
                  <c:v>0.1915</c:v>
                </c:pt>
                <c:pt idx="2">
                  <c:v>0.19159999999999999</c:v>
                </c:pt>
                <c:pt idx="3">
                  <c:v>0.1938</c:v>
                </c:pt>
                <c:pt idx="4">
                  <c:v>0.19389999999999999</c:v>
                </c:pt>
                <c:pt idx="5">
                  <c:v>0.188</c:v>
                </c:pt>
                <c:pt idx="6">
                  <c:v>0.1767</c:v>
                </c:pt>
                <c:pt idx="7">
                  <c:v>0.1598</c:v>
                </c:pt>
                <c:pt idx="8">
                  <c:v>0.15890000000000001</c:v>
                </c:pt>
                <c:pt idx="9">
                  <c:v>0.19800000000000001</c:v>
                </c:pt>
                <c:pt idx="10">
                  <c:v>0.19969999999999999</c:v>
                </c:pt>
                <c:pt idx="11">
                  <c:v>0.19739999999999999</c:v>
                </c:pt>
                <c:pt idx="12">
                  <c:v>0.2051</c:v>
                </c:pt>
                <c:pt idx="13">
                  <c:v>0.20949999999999999</c:v>
                </c:pt>
                <c:pt idx="14">
                  <c:v>0.20730000000000001</c:v>
                </c:pt>
                <c:pt idx="15">
                  <c:v>0.20119999999999999</c:v>
                </c:pt>
                <c:pt idx="16">
                  <c:v>0.193</c:v>
                </c:pt>
                <c:pt idx="17">
                  <c:v>0.1804</c:v>
                </c:pt>
                <c:pt idx="18">
                  <c:v>0.17030000000000001</c:v>
                </c:pt>
                <c:pt idx="19">
                  <c:v>0.16700000000000001</c:v>
                </c:pt>
                <c:pt idx="20">
                  <c:v>0.1832</c:v>
                </c:pt>
              </c:numCache>
            </c:numRef>
          </c:val>
          <c:smooth val="0"/>
          <c:extLst>
            <c:ext xmlns:c16="http://schemas.microsoft.com/office/drawing/2014/chart" uri="{C3380CC4-5D6E-409C-BE32-E72D297353CC}">
              <c16:uniqueId val="{00000057-5E2A-462B-B578-881342E95249}"/>
            </c:ext>
          </c:extLst>
        </c:ser>
        <c:ser>
          <c:idx val="4"/>
          <c:order val="4"/>
          <c:tx>
            <c:strRef>
              <c:f>Sheet1!$F$1</c:f>
              <c:strCache>
                <c:ptCount val="1"/>
                <c:pt idx="0">
                  <c:v>South Asia</c:v>
                </c:pt>
              </c:strCache>
            </c:strRef>
          </c:tx>
          <c:spPr>
            <a:ln>
              <a:solidFill>
                <a:srgbClr val="87BC24"/>
              </a:solidFill>
            </a:ln>
          </c:spPr>
          <c:marker>
            <c:symbol val="circle"/>
            <c:size val="5"/>
            <c:spPr>
              <a:solidFill>
                <a:srgbClr val="87BC24"/>
              </a:solidFill>
              <a:ln>
                <a:solidFill>
                  <a:srgbClr val="87BC24"/>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Sheet1!$F$2:$F$22</c:f>
              <c:numCache>
                <c:formatCode>General</c:formatCode>
                <c:ptCount val="21"/>
                <c:pt idx="0">
                  <c:v>0.1409</c:v>
                </c:pt>
                <c:pt idx="1">
                  <c:v>0.14130000000000001</c:v>
                </c:pt>
                <c:pt idx="2">
                  <c:v>0.1406</c:v>
                </c:pt>
                <c:pt idx="3">
                  <c:v>0.1424</c:v>
                </c:pt>
                <c:pt idx="4">
                  <c:v>0.14430000000000001</c:v>
                </c:pt>
                <c:pt idx="5">
                  <c:v>0.1462</c:v>
                </c:pt>
                <c:pt idx="6">
                  <c:v>0.14649999999999999</c:v>
                </c:pt>
                <c:pt idx="7">
                  <c:v>0.14960000000000001</c:v>
                </c:pt>
                <c:pt idx="8">
                  <c:v>0.15029999999999999</c:v>
                </c:pt>
                <c:pt idx="9">
                  <c:v>0.15740000000000001</c:v>
                </c:pt>
                <c:pt idx="10">
                  <c:v>0.158</c:v>
                </c:pt>
                <c:pt idx="11">
                  <c:v>0.16059999999999999</c:v>
                </c:pt>
                <c:pt idx="12">
                  <c:v>0.16800000000000001</c:v>
                </c:pt>
                <c:pt idx="13">
                  <c:v>0.17549999999999999</c:v>
                </c:pt>
                <c:pt idx="14">
                  <c:v>0.17749999999999999</c:v>
                </c:pt>
                <c:pt idx="15">
                  <c:v>0.18479999999999999</c:v>
                </c:pt>
                <c:pt idx="16">
                  <c:v>0.18920000000000001</c:v>
                </c:pt>
                <c:pt idx="17">
                  <c:v>0.193</c:v>
                </c:pt>
                <c:pt idx="18">
                  <c:v>0.19739999999999999</c:v>
                </c:pt>
                <c:pt idx="19">
                  <c:v>0.1951</c:v>
                </c:pt>
                <c:pt idx="20">
                  <c:v>0.21479999999999999</c:v>
                </c:pt>
              </c:numCache>
            </c:numRef>
          </c:val>
          <c:smooth val="0"/>
          <c:extLst>
            <c:ext xmlns:c16="http://schemas.microsoft.com/office/drawing/2014/chart" uri="{C3380CC4-5D6E-409C-BE32-E72D297353CC}">
              <c16:uniqueId val="{0000006D-5E2A-462B-B578-881342E95249}"/>
            </c:ext>
          </c:extLst>
        </c:ser>
        <c:ser>
          <c:idx val="5"/>
          <c:order val="5"/>
          <c:tx>
            <c:strRef>
              <c:f>Sheet1!$G$1</c:f>
              <c:strCache>
                <c:ptCount val="1"/>
                <c:pt idx="0">
                  <c:v>Sub-Saharan Africa</c:v>
                </c:pt>
              </c:strCache>
            </c:strRef>
          </c:tx>
          <c:spPr>
            <a:ln>
              <a:solidFill>
                <a:srgbClr val="EBB523"/>
              </a:solidFill>
            </a:ln>
          </c:spPr>
          <c:marker>
            <c:symbol val="circle"/>
            <c:size val="5"/>
            <c:spPr>
              <a:solidFill>
                <a:srgbClr val="EBB523"/>
              </a:solidFill>
              <a:ln>
                <a:solidFill>
                  <a:srgbClr val="EBB523"/>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Sheet1!$G$2:$G$22</c:f>
              <c:numCache>
                <c:formatCode>General</c:formatCode>
                <c:ptCount val="21"/>
                <c:pt idx="0">
                  <c:v>0.1255</c:v>
                </c:pt>
                <c:pt idx="1">
                  <c:v>0.12670000000000001</c:v>
                </c:pt>
                <c:pt idx="2">
                  <c:v>0.12909999999999999</c:v>
                </c:pt>
                <c:pt idx="3">
                  <c:v>0.12959999999999999</c:v>
                </c:pt>
                <c:pt idx="4">
                  <c:v>0.12470000000000001</c:v>
                </c:pt>
                <c:pt idx="5">
                  <c:v>0.1232</c:v>
                </c:pt>
                <c:pt idx="6">
                  <c:v>0.12139999999999999</c:v>
                </c:pt>
                <c:pt idx="7">
                  <c:v>0.1192</c:v>
                </c:pt>
                <c:pt idx="8">
                  <c:v>0.1132</c:v>
                </c:pt>
                <c:pt idx="9">
                  <c:v>0.1142</c:v>
                </c:pt>
                <c:pt idx="10">
                  <c:v>0.1216</c:v>
                </c:pt>
                <c:pt idx="11">
                  <c:v>0.1208</c:v>
                </c:pt>
                <c:pt idx="12">
                  <c:v>0.1201</c:v>
                </c:pt>
                <c:pt idx="13">
                  <c:v>0.1172</c:v>
                </c:pt>
                <c:pt idx="14">
                  <c:v>0.1134</c:v>
                </c:pt>
                <c:pt idx="15">
                  <c:v>0.1132</c:v>
                </c:pt>
                <c:pt idx="16">
                  <c:v>0.1221</c:v>
                </c:pt>
                <c:pt idx="17">
                  <c:v>0.1242</c:v>
                </c:pt>
                <c:pt idx="18">
                  <c:v>0.12759999999999999</c:v>
                </c:pt>
                <c:pt idx="19">
                  <c:v>0.13289999999999999</c:v>
                </c:pt>
                <c:pt idx="20">
                  <c:v>0.14499999999999999</c:v>
                </c:pt>
              </c:numCache>
            </c:numRef>
          </c:val>
          <c:smooth val="0"/>
          <c:extLst>
            <c:ext xmlns:c16="http://schemas.microsoft.com/office/drawing/2014/chart" uri="{C3380CC4-5D6E-409C-BE32-E72D297353CC}">
              <c16:uniqueId val="{00000083-5E2A-462B-B578-881342E95249}"/>
            </c:ext>
          </c:extLst>
        </c:ser>
        <c:ser>
          <c:idx val="6"/>
          <c:order val="6"/>
          <c:tx>
            <c:strRef>
              <c:f>Sheet1!$H$1</c:f>
              <c:strCache>
                <c:ptCount val="1"/>
                <c:pt idx="0">
                  <c:v>European Union</c:v>
                </c:pt>
              </c:strCache>
            </c:strRef>
          </c:tx>
          <c:spPr>
            <a:ln>
              <a:solidFill>
                <a:srgbClr val="5D2B76"/>
              </a:solidFill>
            </a:ln>
          </c:spPr>
          <c:marker>
            <c:symbol val="circle"/>
            <c:size val="5"/>
            <c:spPr>
              <a:solidFill>
                <a:srgbClr val="5D2B76"/>
              </a:solidFill>
              <a:ln>
                <a:solidFill>
                  <a:srgbClr val="5D2B76"/>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Sheet1!$H$2:$H$22</c:f>
              <c:numCache>
                <c:formatCode>General</c:formatCode>
                <c:ptCount val="21"/>
                <c:pt idx="0">
                  <c:v>0.20910000000000001</c:v>
                </c:pt>
                <c:pt idx="1">
                  <c:v>0.19989999999999999</c:v>
                </c:pt>
                <c:pt idx="2">
                  <c:v>0.2069</c:v>
                </c:pt>
                <c:pt idx="3">
                  <c:v>0.2072</c:v>
                </c:pt>
                <c:pt idx="4">
                  <c:v>0.21290000000000001</c:v>
                </c:pt>
                <c:pt idx="5">
                  <c:v>0.2112</c:v>
                </c:pt>
                <c:pt idx="6">
                  <c:v>0.19359999999999999</c:v>
                </c:pt>
                <c:pt idx="7">
                  <c:v>0.16869999999999999</c:v>
                </c:pt>
                <c:pt idx="8">
                  <c:v>0.16689999999999999</c:v>
                </c:pt>
                <c:pt idx="9">
                  <c:v>0.21299999999999999</c:v>
                </c:pt>
                <c:pt idx="10">
                  <c:v>0.22689999999999999</c:v>
                </c:pt>
                <c:pt idx="11">
                  <c:v>0.23519999999999999</c:v>
                </c:pt>
                <c:pt idx="12">
                  <c:v>0.2571</c:v>
                </c:pt>
                <c:pt idx="13">
                  <c:v>0.26840000000000003</c:v>
                </c:pt>
                <c:pt idx="14">
                  <c:v>0.25919999999999999</c:v>
                </c:pt>
                <c:pt idx="15">
                  <c:v>0.24129999999999999</c:v>
                </c:pt>
                <c:pt idx="16">
                  <c:v>0.2235</c:v>
                </c:pt>
                <c:pt idx="17">
                  <c:v>0.20030000000000001</c:v>
                </c:pt>
                <c:pt idx="18">
                  <c:v>0.18060000000000001</c:v>
                </c:pt>
                <c:pt idx="19">
                  <c:v>0.16839999999999999</c:v>
                </c:pt>
                <c:pt idx="20">
                  <c:v>0.18779999999999999</c:v>
                </c:pt>
              </c:numCache>
            </c:numRef>
          </c:val>
          <c:smooth val="0"/>
          <c:extLst>
            <c:ext xmlns:c16="http://schemas.microsoft.com/office/drawing/2014/chart" uri="{C3380CC4-5D6E-409C-BE32-E72D297353CC}">
              <c16:uniqueId val="{00000099-5E2A-462B-B578-881342E95249}"/>
            </c:ext>
          </c:extLst>
        </c:ser>
        <c:ser>
          <c:idx val="7"/>
          <c:order val="7"/>
          <c:tx>
            <c:strRef>
              <c:f>Sheet1!$I$1</c:f>
              <c:strCache>
                <c:ptCount val="1"/>
                <c:pt idx="0">
                  <c:v>Latin America &amp; Caribbean</c:v>
                </c:pt>
              </c:strCache>
            </c:strRef>
          </c:tx>
          <c:spPr>
            <a:ln>
              <a:solidFill>
                <a:srgbClr val="C271DA"/>
              </a:solidFill>
            </a:ln>
          </c:spPr>
          <c:marker>
            <c:symbol val="circle"/>
            <c:size val="5"/>
            <c:spPr>
              <a:solidFill>
                <a:srgbClr val="C271DA"/>
              </a:solidFill>
              <a:ln>
                <a:solidFill>
                  <a:srgbClr val="C271DA"/>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Sheet1!$I$2:$I$22</c:f>
              <c:numCache>
                <c:formatCode>General</c:formatCode>
                <c:ptCount val="21"/>
                <c:pt idx="0">
                  <c:v>0.1658</c:v>
                </c:pt>
                <c:pt idx="1">
                  <c:v>0.1605</c:v>
                </c:pt>
                <c:pt idx="2">
                  <c:v>0.16839999999999999</c:v>
                </c:pt>
                <c:pt idx="3">
                  <c:v>0.1686</c:v>
                </c:pt>
                <c:pt idx="4">
                  <c:v>0.16420000000000001</c:v>
                </c:pt>
                <c:pt idx="5">
                  <c:v>0.15809999999999999</c:v>
                </c:pt>
                <c:pt idx="6">
                  <c:v>0.1477</c:v>
                </c:pt>
                <c:pt idx="7">
                  <c:v>0.1394</c:v>
                </c:pt>
                <c:pt idx="8">
                  <c:v>0.13550000000000001</c:v>
                </c:pt>
                <c:pt idx="9">
                  <c:v>0.15260000000000001</c:v>
                </c:pt>
                <c:pt idx="10">
                  <c:v>0.14249999999999999</c:v>
                </c:pt>
                <c:pt idx="11">
                  <c:v>0.1394</c:v>
                </c:pt>
                <c:pt idx="12">
                  <c:v>0.13739999999999999</c:v>
                </c:pt>
                <c:pt idx="13">
                  <c:v>0.1394</c:v>
                </c:pt>
                <c:pt idx="14">
                  <c:v>0.13750000000000001</c:v>
                </c:pt>
                <c:pt idx="15">
                  <c:v>0.1472</c:v>
                </c:pt>
                <c:pt idx="16">
                  <c:v>0.17069999999999999</c:v>
                </c:pt>
                <c:pt idx="17">
                  <c:v>0.17469999999999999</c:v>
                </c:pt>
                <c:pt idx="18">
                  <c:v>0.17449999999999999</c:v>
                </c:pt>
                <c:pt idx="19">
                  <c:v>0.17630000000000001</c:v>
                </c:pt>
                <c:pt idx="20">
                  <c:v>0.2082</c:v>
                </c:pt>
              </c:numCache>
            </c:numRef>
          </c:val>
          <c:smooth val="0"/>
          <c:extLst>
            <c:ext xmlns:c16="http://schemas.microsoft.com/office/drawing/2014/chart" uri="{C3380CC4-5D6E-409C-BE32-E72D297353CC}">
              <c16:uniqueId val="{000000AF-5E2A-462B-B578-881342E95249}"/>
            </c:ext>
          </c:extLst>
        </c:ser>
        <c:ser>
          <c:idx val="8"/>
          <c:order val="8"/>
          <c:tx>
            <c:strRef>
              <c:f>Sheet1!$J$1</c:f>
              <c:strCache>
                <c:ptCount val="1"/>
                <c:pt idx="0">
                  <c:v>North America</c:v>
                </c:pt>
              </c:strCache>
            </c:strRef>
          </c:tx>
          <c:spPr>
            <a:ln>
              <a:solidFill>
                <a:srgbClr val="76A5E3"/>
              </a:solidFill>
            </a:ln>
          </c:spPr>
          <c:marker>
            <c:symbol val="circle"/>
            <c:size val="5"/>
            <c:spPr>
              <a:solidFill>
                <a:srgbClr val="76A5E3"/>
              </a:solidFill>
              <a:ln>
                <a:solidFill>
                  <a:srgbClr val="76A5E3"/>
                </a:solidFill>
              </a:ln>
            </c:spPr>
          </c:marker>
          <c:cat>
            <c:numRef>
              <c:f>Sheet1!$A$2:$A$22</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Sheet1!$J$2:$J$22</c:f>
              <c:numCache>
                <c:formatCode>General</c:formatCode>
                <c:ptCount val="21"/>
                <c:pt idx="0">
                  <c:v>9.6299999999999997E-2</c:v>
                </c:pt>
                <c:pt idx="1">
                  <c:v>0.1076</c:v>
                </c:pt>
                <c:pt idx="2">
                  <c:v>0.1212</c:v>
                </c:pt>
                <c:pt idx="3">
                  <c:v>0.125</c:v>
                </c:pt>
                <c:pt idx="4">
                  <c:v>0.1197</c:v>
                </c:pt>
                <c:pt idx="5">
                  <c:v>0.1134</c:v>
                </c:pt>
                <c:pt idx="6">
                  <c:v>0.10539999999999999</c:v>
                </c:pt>
                <c:pt idx="7">
                  <c:v>0.1053</c:v>
                </c:pt>
                <c:pt idx="8">
                  <c:v>0.1263</c:v>
                </c:pt>
                <c:pt idx="9">
                  <c:v>0.1729</c:v>
                </c:pt>
                <c:pt idx="10">
                  <c:v>0.18010000000000001</c:v>
                </c:pt>
                <c:pt idx="11">
                  <c:v>0.16950000000000001</c:v>
                </c:pt>
                <c:pt idx="12">
                  <c:v>0.15989999999999999</c:v>
                </c:pt>
                <c:pt idx="13">
                  <c:v>0.15310000000000001</c:v>
                </c:pt>
                <c:pt idx="14">
                  <c:v>0.13350000000000001</c:v>
                </c:pt>
                <c:pt idx="15">
                  <c:v>0.1171</c:v>
                </c:pt>
                <c:pt idx="16">
                  <c:v>0.1061</c:v>
                </c:pt>
                <c:pt idx="17">
                  <c:v>9.4200000000000006E-2</c:v>
                </c:pt>
                <c:pt idx="18">
                  <c:v>8.8099999999999998E-2</c:v>
                </c:pt>
                <c:pt idx="19">
                  <c:v>8.5900000000000004E-2</c:v>
                </c:pt>
                <c:pt idx="20">
                  <c:v>0.1535</c:v>
                </c:pt>
              </c:numCache>
            </c:numRef>
          </c:val>
          <c:smooth val="0"/>
          <c:extLst>
            <c:ext xmlns:c16="http://schemas.microsoft.com/office/drawing/2014/chart" uri="{C3380CC4-5D6E-409C-BE32-E72D297353CC}">
              <c16:uniqueId val="{000000C5-5E2A-462B-B578-881342E95249}"/>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05"/>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Youth unemployment rate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3CC2-4974-BABC-85DC04E5E0B1}"/>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3CC2-4974-BABC-85DC04E5E0B1}"/>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3CC2-4974-BABC-85DC04E5E0B1}"/>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3CC2-4974-BABC-85DC04E5E0B1}"/>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3CC2-4974-BABC-85DC04E5E0B1}"/>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3CC2-4974-BABC-85DC04E5E0B1}"/>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3CC2-4974-BABC-85DC04E5E0B1}"/>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3CC2-4974-BABC-85DC04E5E0B1}"/>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3CC2-4974-BABC-85DC04E5E0B1}"/>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3CC2-4974-BABC-85DC04E5E0B1}"/>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3CC2-4974-BABC-85DC04E5E0B1}"/>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3CC2-4974-BABC-85DC04E5E0B1}"/>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3CC2-4974-BABC-85DC04E5E0B1}"/>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3CC2-4974-BABC-85DC04E5E0B1}"/>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3CC2-4974-BABC-85DC04E5E0B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South Africa</c:v>
                </c:pt>
                <c:pt idx="1">
                  <c:v>Brazil</c:v>
                </c:pt>
                <c:pt idx="2">
                  <c:v>Italy</c:v>
                </c:pt>
                <c:pt idx="3">
                  <c:v>Argentina</c:v>
                </c:pt>
                <c:pt idx="4">
                  <c:v>Saudi Arabia</c:v>
                </c:pt>
                <c:pt idx="5">
                  <c:v>India</c:v>
                </c:pt>
                <c:pt idx="6">
                  <c:v>Turkey</c:v>
                </c:pt>
                <c:pt idx="7">
                  <c:v>France</c:v>
                </c:pt>
                <c:pt idx="8">
                  <c:v>Russia</c:v>
                </c:pt>
                <c:pt idx="9">
                  <c:v>Indonesia</c:v>
                </c:pt>
                <c:pt idx="10">
                  <c:v>Canada</c:v>
                </c:pt>
                <c:pt idx="11">
                  <c:v>United Kingdom</c:v>
                </c:pt>
                <c:pt idx="12">
                  <c:v>China</c:v>
                </c:pt>
                <c:pt idx="13">
                  <c:v>Australia</c:v>
                </c:pt>
                <c:pt idx="14">
                  <c:v>United States</c:v>
                </c:pt>
              </c:strCache>
            </c:strRef>
          </c:cat>
          <c:val>
            <c:numRef>
              <c:f>Sheet1!$B$2:$B$16</c:f>
              <c:numCache>
                <c:formatCode>General</c:formatCode>
                <c:ptCount val="15"/>
                <c:pt idx="0">
                  <c:v>0.64180000000000004</c:v>
                </c:pt>
                <c:pt idx="1">
                  <c:v>0.31900000000000001</c:v>
                </c:pt>
                <c:pt idx="2">
                  <c:v>0.30919999999999997</c:v>
                </c:pt>
                <c:pt idx="3">
                  <c:v>0.2989</c:v>
                </c:pt>
                <c:pt idx="4">
                  <c:v>0.28839999999999999</c:v>
                </c:pt>
                <c:pt idx="5">
                  <c:v>0.28260000000000002</c:v>
                </c:pt>
                <c:pt idx="6">
                  <c:v>0.24310000000000001</c:v>
                </c:pt>
                <c:pt idx="7">
                  <c:v>0.2009</c:v>
                </c:pt>
                <c:pt idx="8">
                  <c:v>0.16889999999999999</c:v>
                </c:pt>
                <c:pt idx="9">
                  <c:v>0.1605</c:v>
                </c:pt>
                <c:pt idx="10">
                  <c:v>0.1404</c:v>
                </c:pt>
                <c:pt idx="11">
                  <c:v>0.1323</c:v>
                </c:pt>
                <c:pt idx="12">
                  <c:v>0.1135</c:v>
                </c:pt>
                <c:pt idx="13">
                  <c:v>0.108</c:v>
                </c:pt>
                <c:pt idx="14">
                  <c:v>9.5699999999999993E-2</c:v>
                </c:pt>
              </c:numCache>
            </c:numRef>
          </c:val>
          <c:extLst>
            <c:ext xmlns:c16="http://schemas.microsoft.com/office/drawing/2014/chart" uri="{C3380CC4-5D6E-409C-BE32-E72D297353CC}">
              <c16:uniqueId val="{0000000F-3CC2-4974-BABC-85DC04E5E0B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B10-4CC3-AFDD-F0119E89D56E}"/>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B10-4CC3-AFDD-F0119E89D56E}"/>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B10-4CC3-AFDD-F0119E89D56E}"/>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B10-4CC3-AFDD-F0119E89D56E}"/>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B10-4CC3-AFDD-F0119E89D56E}"/>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6B10-4CC3-AFDD-F0119E89D56E}"/>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B10-4CC3-AFDD-F0119E89D56E}"/>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B10-4CC3-AFDD-F0119E89D56E}"/>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B10-4CC3-AFDD-F0119E89D56E}"/>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B10-4CC3-AFDD-F0119E89D56E}"/>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B10-4CC3-AFDD-F0119E89D56E}"/>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6B10-4CC3-AFDD-F0119E89D56E}"/>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6B10-4CC3-AFDD-F0119E89D56E}"/>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6B10-4CC3-AFDD-F0119E89D56E}"/>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6B10-4CC3-AFDD-F0119E89D56E}"/>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Hungary</c:v>
                </c:pt>
                <c:pt idx="1">
                  <c:v>Serbia</c:v>
                </c:pt>
                <c:pt idx="2">
                  <c:v>Bosnia and Herzegovina</c:v>
                </c:pt>
                <c:pt idx="3">
                  <c:v>Romania</c:v>
                </c:pt>
                <c:pt idx="4">
                  <c:v>Belarus</c:v>
                </c:pt>
                <c:pt idx="5">
                  <c:v>Ukraine*****</c:v>
                </c:pt>
                <c:pt idx="6">
                  <c:v>Poland**</c:v>
                </c:pt>
                <c:pt idx="7">
                  <c:v>Portugal**</c:v>
                </c:pt>
                <c:pt idx="8">
                  <c:v>Estonia*</c:v>
                </c:pt>
                <c:pt idx="9">
                  <c:v>Belgium*</c:v>
                </c:pt>
                <c:pt idx="10">
                  <c:v>Croatia</c:v>
                </c:pt>
                <c:pt idx="11">
                  <c:v>United Kingdom</c:v>
                </c:pt>
                <c:pt idx="12">
                  <c:v>Slovenia</c:v>
                </c:pt>
                <c:pt idx="13">
                  <c:v>United States**</c:v>
                </c:pt>
                <c:pt idx="14">
                  <c:v>Finland*</c:v>
                </c:pt>
              </c:strCache>
            </c:strRef>
          </c:cat>
          <c:val>
            <c:numRef>
              <c:f>Sheet1!$B$2:$B$16</c:f>
              <c:numCache>
                <c:formatCode>General</c:formatCode>
                <c:ptCount val="15"/>
                <c:pt idx="0">
                  <c:v>0.151</c:v>
                </c:pt>
                <c:pt idx="1">
                  <c:v>0.122</c:v>
                </c:pt>
                <c:pt idx="2">
                  <c:v>0.115</c:v>
                </c:pt>
                <c:pt idx="3">
                  <c:v>9.6000000000000002E-2</c:v>
                </c:pt>
                <c:pt idx="4">
                  <c:v>9.5000000000000001E-2</c:v>
                </c:pt>
                <c:pt idx="5">
                  <c:v>0.08</c:v>
                </c:pt>
                <c:pt idx="6">
                  <c:v>7.4999999999999997E-2</c:v>
                </c:pt>
                <c:pt idx="7">
                  <c:v>7.4999999999999997E-2</c:v>
                </c:pt>
                <c:pt idx="8">
                  <c:v>7.4999999999999997E-2</c:v>
                </c:pt>
                <c:pt idx="9">
                  <c:v>6.8000000000000005E-2</c:v>
                </c:pt>
                <c:pt idx="10">
                  <c:v>6.6000000000000003E-2</c:v>
                </c:pt>
                <c:pt idx="11">
                  <c:v>6.4000000000000001E-2</c:v>
                </c:pt>
                <c:pt idx="12">
                  <c:v>0.06</c:v>
                </c:pt>
                <c:pt idx="13">
                  <c:v>5.5E-2</c:v>
                </c:pt>
                <c:pt idx="14">
                  <c:v>4.9000000000000002E-2</c:v>
                </c:pt>
              </c:numCache>
            </c:numRef>
          </c:val>
          <c:extLst>
            <c:ext xmlns:c16="http://schemas.microsoft.com/office/drawing/2014/chart" uri="{C3380CC4-5D6E-409C-BE32-E72D297353CC}">
              <c16:uniqueId val="{0000000F-6B10-4CC3-AFDD-F0119E89D56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Agriculture</c:v>
                </c:pt>
              </c:strCache>
            </c:strRef>
          </c:tx>
          <c:spPr>
            <a:solidFill>
              <a:srgbClr val="2875DD"/>
            </a:solidFill>
            <a:ln>
              <a:solidFill>
                <a:srgbClr val="2875DD"/>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Sheet1!$B$2:$B$32</c:f>
              <c:numCache>
                <c:formatCode>General</c:formatCode>
                <c:ptCount val="31"/>
                <c:pt idx="0">
                  <c:v>999.52</c:v>
                </c:pt>
                <c:pt idx="1">
                  <c:v>1008.39</c:v>
                </c:pt>
                <c:pt idx="2">
                  <c:v>1002.6</c:v>
                </c:pt>
                <c:pt idx="3">
                  <c:v>999.42</c:v>
                </c:pt>
                <c:pt idx="4">
                  <c:v>994.69</c:v>
                </c:pt>
                <c:pt idx="5">
                  <c:v>992.72</c:v>
                </c:pt>
                <c:pt idx="6">
                  <c:v>998.39</c:v>
                </c:pt>
                <c:pt idx="7">
                  <c:v>1012.57</c:v>
                </c:pt>
                <c:pt idx="8">
                  <c:v>1028.17</c:v>
                </c:pt>
                <c:pt idx="9">
                  <c:v>1043.54</c:v>
                </c:pt>
                <c:pt idx="10">
                  <c:v>1048.0899999999999</c:v>
                </c:pt>
                <c:pt idx="11">
                  <c:v>1054.04</c:v>
                </c:pt>
                <c:pt idx="12">
                  <c:v>1057.8</c:v>
                </c:pt>
                <c:pt idx="13">
                  <c:v>1046.3900000000001</c:v>
                </c:pt>
                <c:pt idx="14">
                  <c:v>1039.1099999999999</c:v>
                </c:pt>
                <c:pt idx="15">
                  <c:v>1023.13</c:v>
                </c:pt>
                <c:pt idx="16">
                  <c:v>1009.65</c:v>
                </c:pt>
                <c:pt idx="17">
                  <c:v>1002.14</c:v>
                </c:pt>
                <c:pt idx="18">
                  <c:v>989.11</c:v>
                </c:pt>
                <c:pt idx="19">
                  <c:v>977.94</c:v>
                </c:pt>
                <c:pt idx="20">
                  <c:v>961.33</c:v>
                </c:pt>
                <c:pt idx="21">
                  <c:v>944.3</c:v>
                </c:pt>
                <c:pt idx="22">
                  <c:v>927.12</c:v>
                </c:pt>
                <c:pt idx="23">
                  <c:v>909.99</c:v>
                </c:pt>
                <c:pt idx="24">
                  <c:v>901.47</c:v>
                </c:pt>
                <c:pt idx="25">
                  <c:v>894.54</c:v>
                </c:pt>
                <c:pt idx="26">
                  <c:v>888.23</c:v>
                </c:pt>
                <c:pt idx="27">
                  <c:v>879.13</c:v>
                </c:pt>
                <c:pt idx="28">
                  <c:v>870.95</c:v>
                </c:pt>
                <c:pt idx="29">
                  <c:v>856.48</c:v>
                </c:pt>
                <c:pt idx="30">
                  <c:v>866.29</c:v>
                </c:pt>
              </c:numCache>
            </c:numRef>
          </c:val>
          <c:extLst>
            <c:ext xmlns:c16="http://schemas.microsoft.com/office/drawing/2014/chart" uri="{C3380CC4-5D6E-409C-BE32-E72D297353CC}">
              <c16:uniqueId val="{0000001F-8B40-44D3-94A8-B792ACE0208A}"/>
            </c:ext>
          </c:extLst>
        </c:ser>
        <c:ser>
          <c:idx val="1"/>
          <c:order val="1"/>
          <c:tx>
            <c:strRef>
              <c:f>Sheet1!$C$1</c:f>
              <c:strCache>
                <c:ptCount val="1"/>
                <c:pt idx="0">
                  <c:v>Industry</c:v>
                </c:pt>
              </c:strCache>
            </c:strRef>
          </c:tx>
          <c:spPr>
            <a:solidFill>
              <a:srgbClr val="0F283E"/>
            </a:solidFill>
            <a:ln>
              <a:solidFill>
                <a:srgbClr val="0F283E"/>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Sheet1!$C$2:$C$32</c:f>
              <c:numCache>
                <c:formatCode>General</c:formatCode>
                <c:ptCount val="31"/>
                <c:pt idx="0">
                  <c:v>485.75</c:v>
                </c:pt>
                <c:pt idx="1">
                  <c:v>490.93</c:v>
                </c:pt>
                <c:pt idx="2">
                  <c:v>497.27</c:v>
                </c:pt>
                <c:pt idx="3">
                  <c:v>505.52</c:v>
                </c:pt>
                <c:pt idx="4">
                  <c:v>511.27</c:v>
                </c:pt>
                <c:pt idx="5">
                  <c:v>521.04999999999995</c:v>
                </c:pt>
                <c:pt idx="6">
                  <c:v>529.03</c:v>
                </c:pt>
                <c:pt idx="7">
                  <c:v>527.96</c:v>
                </c:pt>
                <c:pt idx="8">
                  <c:v>531.63</c:v>
                </c:pt>
                <c:pt idx="9">
                  <c:v>537.61</c:v>
                </c:pt>
                <c:pt idx="10">
                  <c:v>543.36</c:v>
                </c:pt>
                <c:pt idx="11">
                  <c:v>543.69000000000005</c:v>
                </c:pt>
                <c:pt idx="12">
                  <c:v>553.4</c:v>
                </c:pt>
                <c:pt idx="13">
                  <c:v>574.37</c:v>
                </c:pt>
                <c:pt idx="14">
                  <c:v>597.45000000000005</c:v>
                </c:pt>
                <c:pt idx="15">
                  <c:v>620.71</c:v>
                </c:pt>
                <c:pt idx="16">
                  <c:v>646.84</c:v>
                </c:pt>
                <c:pt idx="17">
                  <c:v>655.27</c:v>
                </c:pt>
                <c:pt idx="18">
                  <c:v>654.84</c:v>
                </c:pt>
                <c:pt idx="19">
                  <c:v>670.14</c:v>
                </c:pt>
                <c:pt idx="20">
                  <c:v>689.53</c:v>
                </c:pt>
                <c:pt idx="21">
                  <c:v>709.87</c:v>
                </c:pt>
                <c:pt idx="22">
                  <c:v>716.56</c:v>
                </c:pt>
                <c:pt idx="23">
                  <c:v>726.55</c:v>
                </c:pt>
                <c:pt idx="24">
                  <c:v>729.34</c:v>
                </c:pt>
                <c:pt idx="25">
                  <c:v>732.51</c:v>
                </c:pt>
                <c:pt idx="26">
                  <c:v>736.27</c:v>
                </c:pt>
                <c:pt idx="27">
                  <c:v>742.43</c:v>
                </c:pt>
                <c:pt idx="28">
                  <c:v>750.56</c:v>
                </c:pt>
                <c:pt idx="29">
                  <c:v>723.28</c:v>
                </c:pt>
                <c:pt idx="30">
                  <c:v>753</c:v>
                </c:pt>
              </c:numCache>
            </c:numRef>
          </c:val>
          <c:extLst>
            <c:ext xmlns:c16="http://schemas.microsoft.com/office/drawing/2014/chart" uri="{C3380CC4-5D6E-409C-BE32-E72D297353CC}">
              <c16:uniqueId val="{0000003F-8B40-44D3-94A8-B792ACE0208A}"/>
            </c:ext>
          </c:extLst>
        </c:ser>
        <c:ser>
          <c:idx val="2"/>
          <c:order val="2"/>
          <c:tx>
            <c:strRef>
              <c:f>Sheet1!$D$1</c:f>
              <c:strCache>
                <c:ptCount val="1"/>
                <c:pt idx="0">
                  <c:v>Services</c:v>
                </c:pt>
              </c:strCache>
            </c:strRef>
          </c:tx>
          <c:spPr>
            <a:solidFill>
              <a:srgbClr val="BABABA"/>
            </a:solidFill>
            <a:ln>
              <a:solidFill>
                <a:srgbClr val="BABABA"/>
              </a:solidFill>
            </a:ln>
          </c:spP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Sheet1!$D$2:$D$32</c:f>
              <c:numCache>
                <c:formatCode>General</c:formatCode>
                <c:ptCount val="31"/>
                <c:pt idx="0">
                  <c:v>787.63</c:v>
                </c:pt>
                <c:pt idx="1">
                  <c:v>810.27</c:v>
                </c:pt>
                <c:pt idx="2">
                  <c:v>838.58</c:v>
                </c:pt>
                <c:pt idx="3">
                  <c:v>868.25</c:v>
                </c:pt>
                <c:pt idx="4">
                  <c:v>900.13</c:v>
                </c:pt>
                <c:pt idx="5">
                  <c:v>930.33</c:v>
                </c:pt>
                <c:pt idx="6">
                  <c:v>956.21</c:v>
                </c:pt>
                <c:pt idx="7">
                  <c:v>976.71</c:v>
                </c:pt>
                <c:pt idx="8">
                  <c:v>998.93</c:v>
                </c:pt>
                <c:pt idx="9">
                  <c:v>1025.8499999999999</c:v>
                </c:pt>
                <c:pt idx="10">
                  <c:v>1050.23</c:v>
                </c:pt>
                <c:pt idx="11">
                  <c:v>1078.08</c:v>
                </c:pt>
                <c:pt idx="12">
                  <c:v>1106.6500000000001</c:v>
                </c:pt>
                <c:pt idx="13">
                  <c:v>1148.19</c:v>
                </c:pt>
                <c:pt idx="14">
                  <c:v>1180.44</c:v>
                </c:pt>
                <c:pt idx="15">
                  <c:v>1215.8900000000001</c:v>
                </c:pt>
                <c:pt idx="16">
                  <c:v>1245.92</c:v>
                </c:pt>
                <c:pt idx="17">
                  <c:v>1275.1400000000001</c:v>
                </c:pt>
                <c:pt idx="18">
                  <c:v>1297.6300000000001</c:v>
                </c:pt>
                <c:pt idx="19">
                  <c:v>1322.97</c:v>
                </c:pt>
                <c:pt idx="20">
                  <c:v>1357.48</c:v>
                </c:pt>
                <c:pt idx="21">
                  <c:v>1384.69</c:v>
                </c:pt>
                <c:pt idx="22">
                  <c:v>1425.19</c:v>
                </c:pt>
                <c:pt idx="23">
                  <c:v>1468.74</c:v>
                </c:pt>
                <c:pt idx="24">
                  <c:v>1509.34</c:v>
                </c:pt>
                <c:pt idx="25">
                  <c:v>1544.68</c:v>
                </c:pt>
                <c:pt idx="26">
                  <c:v>1582.9</c:v>
                </c:pt>
                <c:pt idx="27">
                  <c:v>1624.26</c:v>
                </c:pt>
                <c:pt idx="28">
                  <c:v>1665.78</c:v>
                </c:pt>
                <c:pt idx="29">
                  <c:v>1603.57</c:v>
                </c:pt>
                <c:pt idx="30">
                  <c:v>1637.95</c:v>
                </c:pt>
              </c:numCache>
            </c:numRef>
          </c:val>
          <c:extLst>
            <c:ext xmlns:c16="http://schemas.microsoft.com/office/drawing/2014/chart" uri="{C3380CC4-5D6E-409C-BE32-E72D297353CC}">
              <c16:uniqueId val="{0000005F-8B40-44D3-94A8-B792ACE0208A}"/>
            </c:ext>
          </c:extLst>
        </c:ser>
        <c:dLbls>
          <c:showLegendKey val="0"/>
          <c:showVal val="0"/>
          <c:showCatName val="0"/>
          <c:showSerName val="0"/>
          <c:showPercent val="0"/>
          <c:showBubbleSize val="0"/>
        </c:dLbls>
        <c:axId val="67451136"/>
        <c:axId val="66437120"/>
      </c:area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people employed in millions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midCat"/>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Number of users in millions</c:v>
                </c:pt>
              </c:strCache>
            </c:strRef>
          </c:tx>
          <c:spPr>
            <a:solidFill>
              <a:srgbClr val="2876DD"/>
            </a:solidFill>
            <a:ln>
              <a:solidFill>
                <a:srgbClr val="2876DD"/>
              </a:solidFill>
            </a:ln>
          </c:spPr>
          <c:invertIfNegative val="0"/>
          <c:dLbls>
            <c:dLbl>
              <c:idx val="0"/>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159F-4F36-A2A9-442C9F5A142F}"/>
                </c:ext>
              </c:extLst>
            </c:dLbl>
            <c:dLbl>
              <c:idx val="1"/>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159F-4F36-A2A9-442C9F5A142F}"/>
                </c:ext>
              </c:extLst>
            </c:dLbl>
            <c:dLbl>
              <c:idx val="2"/>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159F-4F36-A2A9-442C9F5A142F}"/>
                </c:ext>
              </c:extLst>
            </c:dLbl>
            <c:dLbl>
              <c:idx val="3"/>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159F-4F36-A2A9-442C9F5A142F}"/>
                </c:ext>
              </c:extLst>
            </c:dLbl>
            <c:dLbl>
              <c:idx val="4"/>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159F-4F36-A2A9-442C9F5A142F}"/>
                </c:ext>
              </c:extLst>
            </c:dLbl>
            <c:dLbl>
              <c:idx val="5"/>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159F-4F36-A2A9-442C9F5A142F}"/>
                </c:ext>
              </c:extLst>
            </c:dLbl>
            <c:dLbl>
              <c:idx val="6"/>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159F-4F36-A2A9-442C9F5A142F}"/>
                </c:ext>
              </c:extLst>
            </c:dLbl>
            <c:dLbl>
              <c:idx val="7"/>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159F-4F36-A2A9-442C9F5A142F}"/>
                </c:ext>
              </c:extLst>
            </c:dLbl>
            <c:dLbl>
              <c:idx val="8"/>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159F-4F36-A2A9-442C9F5A142F}"/>
                </c:ext>
              </c:extLst>
            </c:dLbl>
            <c:dLbl>
              <c:idx val="9"/>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159F-4F36-A2A9-442C9F5A142F}"/>
                </c:ext>
              </c:extLst>
            </c:dLbl>
            <c:dLbl>
              <c:idx val="10"/>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159F-4F36-A2A9-442C9F5A142F}"/>
                </c:ext>
              </c:extLst>
            </c:dLbl>
            <c:dLbl>
              <c:idx val="11"/>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159F-4F36-A2A9-442C9F5A142F}"/>
                </c:ext>
              </c:extLst>
            </c:dLbl>
            <c:dLbl>
              <c:idx val="12"/>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159F-4F36-A2A9-442C9F5A142F}"/>
                </c:ext>
              </c:extLst>
            </c:dLbl>
            <c:dLbl>
              <c:idx val="13"/>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159F-4F36-A2A9-442C9F5A142F}"/>
                </c:ext>
              </c:extLst>
            </c:dLbl>
            <c:dLbl>
              <c:idx val="14"/>
              <c:numFmt formatCode="#,##0.0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159F-4F36-A2A9-442C9F5A142F}"/>
                </c:ext>
              </c:extLst>
            </c:dLbl>
            <c:dLbl>
              <c:idx val="15"/>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159F-4F36-A2A9-442C9F5A142F}"/>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Sheet1!$A$2:$A$17</c:f>
              <c:numCache>
                <c:formatCode>General</c:formatCode>
                <c:ptCount val="16"/>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pt idx="13">
                  <c:v>2026</c:v>
                </c:pt>
                <c:pt idx="14">
                  <c:v>2027</c:v>
                </c:pt>
                <c:pt idx="15">
                  <c:v>2028</c:v>
                </c:pt>
              </c:numCache>
            </c:numRef>
          </c:cat>
          <c:val>
            <c:numRef>
              <c:f>Sheet1!$B$2:$B$17</c:f>
              <c:numCache>
                <c:formatCode>General</c:formatCode>
                <c:ptCount val="16"/>
                <c:pt idx="0">
                  <c:v>139.27000000000001</c:v>
                </c:pt>
                <c:pt idx="1">
                  <c:v>147.34</c:v>
                </c:pt>
                <c:pt idx="2">
                  <c:v>149.51</c:v>
                </c:pt>
                <c:pt idx="3">
                  <c:v>158.31</c:v>
                </c:pt>
                <c:pt idx="4">
                  <c:v>166.82</c:v>
                </c:pt>
                <c:pt idx="5">
                  <c:v>177.57</c:v>
                </c:pt>
                <c:pt idx="6">
                  <c:v>185.11</c:v>
                </c:pt>
                <c:pt idx="7">
                  <c:v>191.45</c:v>
                </c:pt>
                <c:pt idx="8">
                  <c:v>196.68</c:v>
                </c:pt>
                <c:pt idx="9">
                  <c:v>201.07</c:v>
                </c:pt>
                <c:pt idx="10">
                  <c:v>204.72</c:v>
                </c:pt>
                <c:pt idx="11">
                  <c:v>207.72</c:v>
                </c:pt>
                <c:pt idx="12">
                  <c:v>210.19</c:v>
                </c:pt>
                <c:pt idx="13">
                  <c:v>212.18</c:v>
                </c:pt>
                <c:pt idx="14">
                  <c:v>213.77</c:v>
                </c:pt>
                <c:pt idx="15">
                  <c:v>215</c:v>
                </c:pt>
              </c:numCache>
            </c:numRef>
          </c:val>
          <c:extLst>
            <c:ext xmlns:c16="http://schemas.microsoft.com/office/drawing/2014/chart" uri="{C3380CC4-5D6E-409C-BE32-E72D297353CC}">
              <c16:uniqueId val="{00000010-159F-4F36-A2A9-442C9F5A142F}"/>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Number of users in millions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Sub-Saharan Africa</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FAC3-409A-B733-D8BA56234B10}"/>
                </c:ext>
              </c:extLst>
            </c:dLbl>
            <c:dLbl>
              <c:idx val="1"/>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AC3-409A-B733-D8BA56234B10}"/>
                </c:ext>
              </c:extLst>
            </c:dLbl>
            <c:dLbl>
              <c:idx val="2"/>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3-FAC3-409A-B733-D8BA56234B10}"/>
                </c:ext>
              </c:extLst>
            </c:dLbl>
            <c:dLbl>
              <c:idx val="4"/>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FAC3-409A-B733-D8BA56234B10}"/>
                </c:ext>
              </c:extLst>
            </c:dLbl>
            <c:dLbl>
              <c:idx val="5"/>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AC3-409A-B733-D8BA56234B10}"/>
                </c:ext>
              </c:extLst>
            </c:dLbl>
            <c:dLbl>
              <c:idx val="6"/>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FAC3-409A-B733-D8BA56234B10}"/>
                </c:ext>
              </c:extLst>
            </c:dLbl>
            <c:dLbl>
              <c:idx val="7"/>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AC3-409A-B733-D8BA56234B10}"/>
                </c:ext>
              </c:extLst>
            </c:dLbl>
            <c:dLbl>
              <c:idx val="8"/>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9-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A-FAC3-409A-B733-D8BA56234B10}"/>
                </c:ext>
              </c:extLst>
            </c:dLbl>
            <c:dLbl>
              <c:idx val="11"/>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FAC3-409A-B733-D8BA56234B10}"/>
                </c:ext>
              </c:extLst>
            </c:dLbl>
            <c:dLbl>
              <c:idx val="12"/>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Sheet1!$B$2:$B$14</c:f>
              <c:numCache>
                <c:formatCode>General</c:formatCode>
                <c:ptCount val="13"/>
                <c:pt idx="0">
                  <c:v>0.33560000000000001</c:v>
                </c:pt>
                <c:pt idx="1">
                  <c:v>0.28389999999999999</c:v>
                </c:pt>
                <c:pt idx="2">
                  <c:v>0.2576</c:v>
                </c:pt>
                <c:pt idx="4">
                  <c:v>0.2472</c:v>
                </c:pt>
                <c:pt idx="5">
                  <c:v>0.246</c:v>
                </c:pt>
                <c:pt idx="6">
                  <c:v>0.2301</c:v>
                </c:pt>
                <c:pt idx="7">
                  <c:v>0.22259999999999999</c:v>
                </c:pt>
                <c:pt idx="8">
                  <c:v>0.21679999999999999</c:v>
                </c:pt>
                <c:pt idx="11">
                  <c:v>0.1986</c:v>
                </c:pt>
                <c:pt idx="12">
                  <c:v>0.1981</c:v>
                </c:pt>
              </c:numCache>
            </c:numRef>
          </c:val>
          <c:extLst>
            <c:ext xmlns:c16="http://schemas.microsoft.com/office/drawing/2014/chart" uri="{C3380CC4-5D6E-409C-BE32-E72D297353CC}">
              <c16:uniqueId val="{0000000D-FAC3-409A-B733-D8BA56234B10}"/>
            </c:ext>
          </c:extLst>
        </c:ser>
        <c:ser>
          <c:idx val="1"/>
          <c:order val="1"/>
          <c:tx>
            <c:strRef>
              <c:f>Sheet1!$C$1</c:f>
              <c:strCache>
                <c:ptCount val="1"/>
                <c:pt idx="0">
                  <c:v>Middle East &amp; NorthAfrica</c:v>
                </c:pt>
              </c:strCache>
            </c:strRef>
          </c:tx>
          <c:spPr>
            <a:solidFill>
              <a:srgbClr val="0F283E"/>
            </a:solidFill>
            <a:ln>
              <a:solidFill>
                <a:srgbClr val="0F283E"/>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E-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0F-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0-FAC3-409A-B733-D8BA56234B10}"/>
                </c:ext>
              </c:extLst>
            </c:dLbl>
            <c:dLbl>
              <c:idx val="3"/>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2-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3-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4-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5-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6-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7-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8-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9-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A-FAC3-409A-B733-D8BA56234B10}"/>
                </c:ext>
              </c:extLst>
            </c:dLbl>
            <c:dLbl>
              <c:idx val="13"/>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B-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Sheet1!$C$2:$C$15</c:f>
              <c:numCache>
                <c:formatCode>General</c:formatCode>
                <c:ptCount val="14"/>
                <c:pt idx="3">
                  <c:v>0.249</c:v>
                </c:pt>
                <c:pt idx="13">
                  <c:v>0.1958</c:v>
                </c:pt>
              </c:numCache>
            </c:numRef>
          </c:val>
          <c:extLst>
            <c:ext xmlns:c16="http://schemas.microsoft.com/office/drawing/2014/chart" uri="{C3380CC4-5D6E-409C-BE32-E72D297353CC}">
              <c16:uniqueId val="{0000001C-FAC3-409A-B733-D8BA56234B10}"/>
            </c:ext>
          </c:extLst>
        </c:ser>
        <c:ser>
          <c:idx val="2"/>
          <c:order val="2"/>
          <c:tx>
            <c:strRef>
              <c:f>Sheet1!$D$1</c:f>
              <c:strCache>
                <c:ptCount val="1"/>
                <c:pt idx="0">
                  <c:v>Central America &amp; Caribbean</c:v>
                </c:pt>
              </c:strCache>
            </c:strRef>
          </c:tx>
          <c:spPr>
            <a:solidFill>
              <a:srgbClr val="BABABA"/>
            </a:solidFill>
            <a:ln>
              <a:solidFill>
                <a:srgbClr val="BABABA"/>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D-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E-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1F-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0-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1-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2-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3-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4-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5-FAC3-409A-B733-D8BA56234B10}"/>
                </c:ext>
              </c:extLst>
            </c:dLbl>
            <c:dLbl>
              <c:idx val="9"/>
              <c:numFmt formatCode="#,##0.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6-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7-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8-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9-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A-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Sheet1!$D$2:$D$15</c:f>
              <c:numCache>
                <c:formatCode>General</c:formatCode>
                <c:ptCount val="14"/>
                <c:pt idx="9">
                  <c:v>0.2162</c:v>
                </c:pt>
              </c:numCache>
            </c:numRef>
          </c:val>
          <c:extLst>
            <c:ext xmlns:c16="http://schemas.microsoft.com/office/drawing/2014/chart" uri="{C3380CC4-5D6E-409C-BE32-E72D297353CC}">
              <c16:uniqueId val="{0000002B-FAC3-409A-B733-D8BA56234B10}"/>
            </c:ext>
          </c:extLst>
        </c:ser>
        <c:ser>
          <c:idx val="3"/>
          <c:order val="3"/>
          <c:tx>
            <c:strRef>
              <c:f>Sheet1!$E$1</c:f>
              <c:strCache>
                <c:ptCount val="1"/>
                <c:pt idx="0">
                  <c:v>Europe</c:v>
                </c:pt>
              </c:strCache>
            </c:strRef>
          </c:tx>
          <c:spPr>
            <a:solidFill>
              <a:srgbClr val="A60B0B"/>
            </a:solidFill>
            <a:ln>
              <a:solidFill>
                <a:srgbClr val="A60B0B"/>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C-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D-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E-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2F-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0-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1-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2-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3-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4-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5-FAC3-409A-B733-D8BA56234B10}"/>
                </c:ext>
              </c:extLst>
            </c:dLbl>
            <c:dLbl>
              <c:idx val="10"/>
              <c:numFmt formatCode="#,##0.0%" sourceLinked="0"/>
              <c:spPr/>
              <c:txPr>
                <a:bodyPr/>
                <a:lstStyle/>
                <a:p>
                  <a:pPr>
                    <a:defRPr sz="1100" b="0" smtId="4294967295">
                      <a:solidFill>
                        <a:srgbClr val="FFFFFF"/>
                      </a:solidFill>
                      <a:effectLst>
                        <a:outerShdw dist="38100" dir="2700000">
                          <a:srgbClr val="0F2741"/>
                        </a:outerShdw>
                      </a:effectLst>
                      <a:latin typeface="Open Sans"/>
                    </a:defRPr>
                  </a:pPr>
                  <a:endParaRPr lang="en-US"/>
                </a:p>
              </c:txPr>
              <c:dLblPos val="ct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6-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7-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8-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9-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Sheet1!$E$2:$E$15</c:f>
              <c:numCache>
                <c:formatCode>General</c:formatCode>
                <c:ptCount val="14"/>
                <c:pt idx="10">
                  <c:v>0.20899999999999999</c:v>
                </c:pt>
              </c:numCache>
            </c:numRef>
          </c:val>
          <c:extLst>
            <c:ext xmlns:c16="http://schemas.microsoft.com/office/drawing/2014/chart" uri="{C3380CC4-5D6E-409C-BE32-E72D297353CC}">
              <c16:uniqueId val="{0000003A-FAC3-409A-B733-D8BA56234B10}"/>
            </c:ext>
          </c:extLst>
        </c:ser>
        <c:ser>
          <c:idx val="4"/>
          <c:order val="4"/>
          <c:tx>
            <c:strRef>
              <c:f>Sheet1!$F$1</c:f>
              <c:strCache>
                <c:ptCount val="1"/>
                <c:pt idx="0">
                  <c:v>Oceania</c:v>
                </c:pt>
              </c:strCache>
            </c:strRef>
          </c:tx>
          <c:spPr>
            <a:solidFill>
              <a:srgbClr val="87BC24"/>
            </a:solidFill>
            <a:ln>
              <a:solidFill>
                <a:srgbClr val="87BC24"/>
              </a:solidFill>
            </a:ln>
          </c:spPr>
          <c:invertIfNegative val="0"/>
          <c:dLbls>
            <c:dLbl>
              <c:idx val="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B-FAC3-409A-B733-D8BA56234B10}"/>
                </c:ext>
              </c:extLst>
            </c:dLbl>
            <c:dLbl>
              <c:idx val="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C-FAC3-409A-B733-D8BA56234B10}"/>
                </c:ext>
              </c:extLst>
            </c:dLbl>
            <c:dLbl>
              <c:idx val="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D-FAC3-409A-B733-D8BA56234B10}"/>
                </c:ext>
              </c:extLst>
            </c:dLbl>
            <c:dLbl>
              <c:idx val="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E-FAC3-409A-B733-D8BA56234B10}"/>
                </c:ext>
              </c:extLst>
            </c:dLbl>
            <c:dLbl>
              <c:idx val="4"/>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3F-FAC3-409A-B733-D8BA56234B10}"/>
                </c:ext>
              </c:extLst>
            </c:dLbl>
            <c:dLbl>
              <c:idx val="5"/>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0-FAC3-409A-B733-D8BA56234B10}"/>
                </c:ext>
              </c:extLst>
            </c:dLbl>
            <c:dLbl>
              <c:idx val="6"/>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1-FAC3-409A-B733-D8BA56234B10}"/>
                </c:ext>
              </c:extLst>
            </c:dLbl>
            <c:dLbl>
              <c:idx val="7"/>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2-FAC3-409A-B733-D8BA56234B10}"/>
                </c:ext>
              </c:extLst>
            </c:dLbl>
            <c:dLbl>
              <c:idx val="8"/>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3-FAC3-409A-B733-D8BA56234B10}"/>
                </c:ext>
              </c:extLst>
            </c:dLbl>
            <c:dLbl>
              <c:idx val="9"/>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4-FAC3-409A-B733-D8BA56234B10}"/>
                </c:ext>
              </c:extLst>
            </c:dLbl>
            <c:dLbl>
              <c:idx val="10"/>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5-FAC3-409A-B733-D8BA56234B10}"/>
                </c:ext>
              </c:extLst>
            </c:dLbl>
            <c:dLbl>
              <c:idx val="11"/>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6-FAC3-409A-B733-D8BA56234B10}"/>
                </c:ext>
              </c:extLst>
            </c:dLbl>
            <c:dLbl>
              <c:idx val="12"/>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7-FAC3-409A-B733-D8BA56234B10}"/>
                </c:ext>
              </c:extLst>
            </c:dLbl>
            <c:dLbl>
              <c:idx val="13"/>
              <c:spPr/>
              <c:txPr>
                <a:bodyPr/>
                <a:lstStyle/>
                <a:p>
                  <a:pPr>
                    <a:defRPr smtId="4294967295">
                      <a:noFill/>
                    </a:defRPr>
                  </a:pPr>
                  <a:endParaRPr lang="en-US"/>
                </a:p>
              </c:txPr>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6="http://schemas.microsoft.com/office/drawing/2014/chart" uri="{C3380CC4-5D6E-409C-BE32-E72D297353CC}">
                  <c16:uniqueId val="{00000048-FAC3-409A-B733-D8BA56234B10}"/>
                </c:ext>
              </c:extLst>
            </c:dLbl>
            <c:spPr>
              <a:noFill/>
              <a:ln>
                <a:noFill/>
              </a:ln>
              <a:effectLst/>
            </c:spPr>
            <c:txPr>
              <a:bodyPr/>
              <a:lstStyle/>
              <a:p>
                <a:pPr>
                  <a:defRPr sz="1100" b="0" smtId="4294967295">
                    <a:solidFill>
                      <a:prstClr val="black"/>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South Africa</c:v>
                </c:pt>
                <c:pt idx="1">
                  <c:v>Djibouti</c:v>
                </c:pt>
                <c:pt idx="2">
                  <c:v>Eswatini</c:v>
                </c:pt>
                <c:pt idx="3">
                  <c:v>West Bank and Gaza</c:v>
                </c:pt>
                <c:pt idx="4">
                  <c:v>Botswana</c:v>
                </c:pt>
                <c:pt idx="5">
                  <c:v>Lesotho</c:v>
                </c:pt>
                <c:pt idx="6">
                  <c:v>Congo, Rep.</c:v>
                </c:pt>
                <c:pt idx="7">
                  <c:v>Gabon</c:v>
                </c:pt>
                <c:pt idx="8">
                  <c:v>Namibia</c:v>
                </c:pt>
                <c:pt idx="9">
                  <c:v>St. Vincent and the Grenadines</c:v>
                </c:pt>
                <c:pt idx="10">
                  <c:v>Armenia</c:v>
                </c:pt>
                <c:pt idx="11">
                  <c:v>Somalia</c:v>
                </c:pt>
                <c:pt idx="12">
                  <c:v>Sudan</c:v>
                </c:pt>
                <c:pt idx="13">
                  <c:v>Libya</c:v>
                </c:pt>
              </c:strCache>
            </c:strRef>
          </c:cat>
          <c:val>
            <c:numRef>
              <c:f>Sheet1!$F$2:$F$15</c:f>
              <c:numCache>
                <c:formatCode>General</c:formatCode>
                <c:ptCount val="14"/>
              </c:numCache>
            </c:numRef>
          </c:val>
          <c:extLst>
            <c:ext xmlns:c16="http://schemas.microsoft.com/office/drawing/2014/chart" uri="{C3380CC4-5D6E-409C-BE32-E72D297353CC}">
              <c16:uniqueId val="{00000049-FAC3-409A-B733-D8BA56234B10}"/>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0342-4D5D-AA43-1E217DF18A39}"/>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0342-4D5D-AA43-1E217DF18A39}"/>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0342-4D5D-AA43-1E217DF18A39}"/>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0342-4D5D-AA43-1E217DF18A39}"/>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0342-4D5D-AA43-1E217DF18A39}"/>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0342-4D5D-AA43-1E217DF18A39}"/>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0342-4D5D-AA43-1E217DF18A39}"/>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0342-4D5D-AA43-1E217DF18A39}"/>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0342-4D5D-AA43-1E217DF18A39}"/>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0342-4D5D-AA43-1E217DF18A39}"/>
                </c:ext>
              </c:extLst>
            </c:dLbl>
            <c:dLbl>
              <c:idx val="1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0342-4D5D-AA43-1E217DF18A39}"/>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0342-4D5D-AA43-1E217DF18A39}"/>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0342-4D5D-AA43-1E217DF18A39}"/>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0342-4D5D-AA43-1E217DF18A39}"/>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0342-4D5D-AA43-1E217DF18A39}"/>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0342-4D5D-AA43-1E217DF18A39}"/>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0342-4D5D-AA43-1E217DF18A39}"/>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0342-4D5D-AA43-1E217DF18A39}"/>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0342-4D5D-AA43-1E217DF18A39}"/>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0342-4D5D-AA43-1E217DF18A39}"/>
                </c:ext>
              </c:extLst>
            </c:dLbl>
            <c:dLbl>
              <c:idx val="20"/>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0342-4D5D-AA43-1E217DF18A39}"/>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0342-4D5D-AA43-1E217DF18A39}"/>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0342-4D5D-AA43-1E217DF18A39}"/>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0.60760000000000003</c:v>
                </c:pt>
                <c:pt idx="1">
                  <c:v>0.60489999999999999</c:v>
                </c:pt>
                <c:pt idx="2">
                  <c:v>0.60150000000000003</c:v>
                </c:pt>
                <c:pt idx="3">
                  <c:v>0.59950000000000003</c:v>
                </c:pt>
                <c:pt idx="4">
                  <c:v>0.59960000000000002</c:v>
                </c:pt>
                <c:pt idx="5">
                  <c:v>0.59940000000000004</c:v>
                </c:pt>
                <c:pt idx="6">
                  <c:v>0.59850000000000003</c:v>
                </c:pt>
                <c:pt idx="7">
                  <c:v>0.59789999999999999</c:v>
                </c:pt>
                <c:pt idx="8">
                  <c:v>0.59489999999999998</c:v>
                </c:pt>
                <c:pt idx="9">
                  <c:v>0.58789999999999998</c:v>
                </c:pt>
                <c:pt idx="10">
                  <c:v>0.58499999999999996</c:v>
                </c:pt>
                <c:pt idx="11">
                  <c:v>0.58389999999999997</c:v>
                </c:pt>
                <c:pt idx="12">
                  <c:v>0.58150000000000002</c:v>
                </c:pt>
                <c:pt idx="13">
                  <c:v>0.57909999999999995</c:v>
                </c:pt>
                <c:pt idx="14">
                  <c:v>0.57789999999999997</c:v>
                </c:pt>
                <c:pt idx="15">
                  <c:v>0.57650000000000001</c:v>
                </c:pt>
                <c:pt idx="16">
                  <c:v>0.57469999999999999</c:v>
                </c:pt>
                <c:pt idx="17">
                  <c:v>0.5736</c:v>
                </c:pt>
                <c:pt idx="18">
                  <c:v>0.57310000000000005</c:v>
                </c:pt>
                <c:pt idx="19">
                  <c:v>0.57310000000000005</c:v>
                </c:pt>
                <c:pt idx="20">
                  <c:v>0.54800000000000004</c:v>
                </c:pt>
                <c:pt idx="21">
                  <c:v>0.55379999999999996</c:v>
                </c:pt>
                <c:pt idx="22">
                  <c:v>0.55840000000000001</c:v>
                </c:pt>
              </c:numCache>
            </c:numRef>
          </c:val>
          <c:smooth val="0"/>
          <c:extLst>
            <c:ext xmlns:c16="http://schemas.microsoft.com/office/drawing/2014/chart" uri="{C3380CC4-5D6E-409C-BE32-E72D297353CC}">
              <c16:uniqueId val="{00000017-0342-4D5D-AA43-1E217DF18A39}"/>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54"/>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Empoyment-to-population-ratio</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United States</c:v>
                </c:pt>
              </c:strCache>
            </c:strRef>
          </c:tx>
          <c:spPr>
            <a:ln>
              <a:solidFill>
                <a:srgbClr val="2875DD"/>
              </a:solidFill>
            </a:ln>
          </c:spPr>
          <c:marker>
            <c:symbol val="circle"/>
            <c:size val="5"/>
            <c:spPr>
              <a:solidFill>
                <a:srgbClr val="2875DD"/>
              </a:solidFill>
              <a:ln>
                <a:solidFill>
                  <a:srgbClr val="2875DD"/>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Sheet1!$B$2:$B$24</c:f>
              <c:numCache>
                <c:formatCode>General</c:formatCode>
                <c:ptCount val="23"/>
                <c:pt idx="0">
                  <c:v>4.3999999999999997E-2</c:v>
                </c:pt>
                <c:pt idx="1">
                  <c:v>4.2999999999999997E-2</c:v>
                </c:pt>
                <c:pt idx="2">
                  <c:v>4.1300000000000003E-2</c:v>
                </c:pt>
                <c:pt idx="3">
                  <c:v>4.0300000000000002E-2</c:v>
                </c:pt>
                <c:pt idx="4">
                  <c:v>3.9300000000000002E-2</c:v>
                </c:pt>
                <c:pt idx="5">
                  <c:v>3.7699999999999997E-2</c:v>
                </c:pt>
                <c:pt idx="6">
                  <c:v>3.8300000000000001E-2</c:v>
                </c:pt>
                <c:pt idx="7">
                  <c:v>3.8699999999999998E-2</c:v>
                </c:pt>
                <c:pt idx="8">
                  <c:v>3.6700000000000003E-2</c:v>
                </c:pt>
                <c:pt idx="9">
                  <c:v>3.5999999999999997E-2</c:v>
                </c:pt>
                <c:pt idx="10">
                  <c:v>3.5999999999999997E-2</c:v>
                </c:pt>
                <c:pt idx="11">
                  <c:v>3.7999999999999999E-2</c:v>
                </c:pt>
                <c:pt idx="12">
                  <c:v>0.13070000000000001</c:v>
                </c:pt>
                <c:pt idx="13">
                  <c:v>8.7999999999999995E-2</c:v>
                </c:pt>
                <c:pt idx="14">
                  <c:v>6.7699999999999996E-2</c:v>
                </c:pt>
                <c:pt idx="15">
                  <c:v>6.2E-2</c:v>
                </c:pt>
                <c:pt idx="16">
                  <c:v>5.8999999999999997E-2</c:v>
                </c:pt>
                <c:pt idx="17">
                  <c:v>5.0999999999999997E-2</c:v>
                </c:pt>
                <c:pt idx="18">
                  <c:v>4.2299999999999997E-2</c:v>
                </c:pt>
                <c:pt idx="19">
                  <c:v>3.7999999999999999E-2</c:v>
                </c:pt>
                <c:pt idx="20">
                  <c:v>3.5999999999999997E-2</c:v>
                </c:pt>
                <c:pt idx="21">
                  <c:v>3.5999999999999997E-2</c:v>
                </c:pt>
                <c:pt idx="22">
                  <c:v>3.5999999999999997E-2</c:v>
                </c:pt>
              </c:numCache>
            </c:numRef>
          </c:val>
          <c:smooth val="0"/>
          <c:extLst>
            <c:ext xmlns:c16="http://schemas.microsoft.com/office/drawing/2014/chart" uri="{C3380CC4-5D6E-409C-BE32-E72D297353CC}">
              <c16:uniqueId val="{00000017-7141-4AE9-896F-0440F653B447}"/>
            </c:ext>
          </c:extLst>
        </c:ser>
        <c:ser>
          <c:idx val="1"/>
          <c:order val="1"/>
          <c:tx>
            <c:strRef>
              <c:f>Sheet1!$C$1</c:f>
              <c:strCache>
                <c:ptCount val="1"/>
                <c:pt idx="0">
                  <c:v>China</c:v>
                </c:pt>
              </c:strCache>
            </c:strRef>
          </c:tx>
          <c:spPr>
            <a:ln>
              <a:solidFill>
                <a:srgbClr val="0F283E"/>
              </a:solidFill>
            </a:ln>
          </c:spPr>
          <c:marker>
            <c:symbol val="circle"/>
            <c:size val="5"/>
            <c:spPr>
              <a:solidFill>
                <a:srgbClr val="0F283E"/>
              </a:solidFill>
              <a:ln>
                <a:solidFill>
                  <a:srgbClr val="0F283E"/>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Sheet1!$C$2:$C$23</c:f>
              <c:numCache>
                <c:formatCode>General</c:formatCode>
                <c:ptCount val="22"/>
                <c:pt idx="0">
                  <c:v>3.95E-2</c:v>
                </c:pt>
                <c:pt idx="1">
                  <c:v>3.95E-2</c:v>
                </c:pt>
                <c:pt idx="2">
                  <c:v>3.9E-2</c:v>
                </c:pt>
                <c:pt idx="3">
                  <c:v>3.8899999999999997E-2</c:v>
                </c:pt>
                <c:pt idx="4">
                  <c:v>3.8300000000000001E-2</c:v>
                </c:pt>
                <c:pt idx="5">
                  <c:v>3.8199999999999998E-2</c:v>
                </c:pt>
                <c:pt idx="6">
                  <c:v>3.7999999999999999E-2</c:v>
                </c:pt>
                <c:pt idx="7">
                  <c:v>3.6700000000000003E-2</c:v>
                </c:pt>
                <c:pt idx="8">
                  <c:v>3.61E-2</c:v>
                </c:pt>
                <c:pt idx="9">
                  <c:v>3.61E-2</c:v>
                </c:pt>
                <c:pt idx="10">
                  <c:v>3.6200000000000003E-2</c:v>
                </c:pt>
                <c:pt idx="11">
                  <c:v>3.6600000000000001E-2</c:v>
                </c:pt>
                <c:pt idx="12">
                  <c:v>3.8399999999999997E-2</c:v>
                </c:pt>
                <c:pt idx="13">
                  <c:v>4.19E-2</c:v>
                </c:pt>
                <c:pt idx="14">
                  <c:v>4.24E-2</c:v>
                </c:pt>
                <c:pt idx="15">
                  <c:v>3.9399999999999998E-2</c:v>
                </c:pt>
                <c:pt idx="16">
                  <c:v>3.8600000000000002E-2</c:v>
                </c:pt>
                <c:pt idx="17">
                  <c:v>3.8800000000000001E-2</c:v>
                </c:pt>
                <c:pt idx="18">
                  <c:v>3.9600000000000003E-2</c:v>
                </c:pt>
                <c:pt idx="19">
                  <c:v>5.5E-2</c:v>
                </c:pt>
                <c:pt idx="20">
                  <c:v>5.8000000000000003E-2</c:v>
                </c:pt>
                <c:pt idx="21">
                  <c:v>5.3999999999999999E-2</c:v>
                </c:pt>
              </c:numCache>
            </c:numRef>
          </c:val>
          <c:smooth val="0"/>
          <c:extLst>
            <c:ext xmlns:c16="http://schemas.microsoft.com/office/drawing/2014/chart" uri="{C3380CC4-5D6E-409C-BE32-E72D297353CC}">
              <c16:uniqueId val="{0000002E-7141-4AE9-896F-0440F653B447}"/>
            </c:ext>
          </c:extLst>
        </c:ser>
        <c:ser>
          <c:idx val="2"/>
          <c:order val="2"/>
          <c:tx>
            <c:strRef>
              <c:f>Sheet1!$D$1</c:f>
              <c:strCache>
                <c:ptCount val="1"/>
                <c:pt idx="0">
                  <c:v>Japan</c:v>
                </c:pt>
              </c:strCache>
            </c:strRef>
          </c:tx>
          <c:spPr>
            <a:ln>
              <a:solidFill>
                <a:srgbClr val="BABABA"/>
              </a:solidFill>
            </a:ln>
          </c:spPr>
          <c:marker>
            <c:symbol val="circle"/>
            <c:size val="5"/>
            <c:spPr>
              <a:solidFill>
                <a:srgbClr val="BABABA"/>
              </a:solidFill>
              <a:ln>
                <a:solidFill>
                  <a:srgbClr val="BABABA"/>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Sheet1!$D$2:$D$24</c:f>
              <c:numCache>
                <c:formatCode>General</c:formatCode>
                <c:ptCount val="23"/>
                <c:pt idx="0">
                  <c:v>2.87E-2</c:v>
                </c:pt>
                <c:pt idx="1">
                  <c:v>2.8000000000000001E-2</c:v>
                </c:pt>
                <c:pt idx="2">
                  <c:v>2.7E-2</c:v>
                </c:pt>
                <c:pt idx="3">
                  <c:v>2.47E-2</c:v>
                </c:pt>
                <c:pt idx="4">
                  <c:v>2.3699999999999999E-2</c:v>
                </c:pt>
                <c:pt idx="5">
                  <c:v>2.4299999999999999E-2</c:v>
                </c:pt>
                <c:pt idx="6">
                  <c:v>2.47E-2</c:v>
                </c:pt>
                <c:pt idx="7">
                  <c:v>2.47E-2</c:v>
                </c:pt>
                <c:pt idx="8">
                  <c:v>2.3300000000000001E-2</c:v>
                </c:pt>
                <c:pt idx="9">
                  <c:v>2.3300000000000001E-2</c:v>
                </c:pt>
                <c:pt idx="10">
                  <c:v>2.3E-2</c:v>
                </c:pt>
                <c:pt idx="11">
                  <c:v>2.4299999999999999E-2</c:v>
                </c:pt>
                <c:pt idx="12">
                  <c:v>2.7300000000000001E-2</c:v>
                </c:pt>
                <c:pt idx="13">
                  <c:v>2.9700000000000001E-2</c:v>
                </c:pt>
                <c:pt idx="14">
                  <c:v>3.0300000000000001E-2</c:v>
                </c:pt>
                <c:pt idx="15">
                  <c:v>2.87E-2</c:v>
                </c:pt>
                <c:pt idx="16">
                  <c:v>2.87E-2</c:v>
                </c:pt>
                <c:pt idx="17">
                  <c:v>2.8000000000000001E-2</c:v>
                </c:pt>
                <c:pt idx="18">
                  <c:v>2.7300000000000001E-2</c:v>
                </c:pt>
                <c:pt idx="19">
                  <c:v>2.7E-2</c:v>
                </c:pt>
                <c:pt idx="20">
                  <c:v>2.5700000000000001E-2</c:v>
                </c:pt>
                <c:pt idx="21">
                  <c:v>2.5999999999999999E-2</c:v>
                </c:pt>
                <c:pt idx="22">
                  <c:v>2.5000000000000001E-2</c:v>
                </c:pt>
              </c:numCache>
            </c:numRef>
          </c:val>
          <c:smooth val="0"/>
          <c:extLst>
            <c:ext xmlns:c16="http://schemas.microsoft.com/office/drawing/2014/chart" uri="{C3380CC4-5D6E-409C-BE32-E72D297353CC}">
              <c16:uniqueId val="{00000046-7141-4AE9-896F-0440F653B447}"/>
            </c:ext>
          </c:extLst>
        </c:ser>
        <c:ser>
          <c:idx val="3"/>
          <c:order val="3"/>
          <c:tx>
            <c:strRef>
              <c:f>Sheet1!$E$1</c:f>
              <c:strCache>
                <c:ptCount val="1"/>
                <c:pt idx="0">
                  <c:v>Germany</c:v>
                </c:pt>
              </c:strCache>
            </c:strRef>
          </c:tx>
          <c:spPr>
            <a:ln>
              <a:solidFill>
                <a:srgbClr val="A60B0B"/>
              </a:solidFill>
            </a:ln>
          </c:spPr>
          <c:marker>
            <c:symbol val="circle"/>
            <c:size val="5"/>
            <c:spPr>
              <a:solidFill>
                <a:srgbClr val="A60B0B"/>
              </a:solidFill>
              <a:ln>
                <a:solidFill>
                  <a:srgbClr val="A60B0B"/>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Sheet1!$E$2:$E$24</c:f>
              <c:numCache>
                <c:formatCode>General</c:formatCode>
                <c:ptCount val="23"/>
                <c:pt idx="0">
                  <c:v>3.7999999999999999E-2</c:v>
                </c:pt>
                <c:pt idx="1">
                  <c:v>3.6999999999999998E-2</c:v>
                </c:pt>
                <c:pt idx="2">
                  <c:v>3.6299999999999999E-2</c:v>
                </c:pt>
                <c:pt idx="3">
                  <c:v>3.5299999999999998E-2</c:v>
                </c:pt>
                <c:pt idx="4">
                  <c:v>3.4000000000000002E-2</c:v>
                </c:pt>
                <c:pt idx="5">
                  <c:v>3.4000000000000002E-2</c:v>
                </c:pt>
                <c:pt idx="6">
                  <c:v>3.3000000000000002E-2</c:v>
                </c:pt>
                <c:pt idx="7">
                  <c:v>3.2300000000000002E-2</c:v>
                </c:pt>
                <c:pt idx="8">
                  <c:v>3.0700000000000002E-2</c:v>
                </c:pt>
                <c:pt idx="9">
                  <c:v>3.0300000000000001E-2</c:v>
                </c:pt>
                <c:pt idx="10">
                  <c:v>3.2000000000000001E-2</c:v>
                </c:pt>
                <c:pt idx="11">
                  <c:v>3.5999999999999997E-2</c:v>
                </c:pt>
                <c:pt idx="12">
                  <c:v>4.1700000000000001E-2</c:v>
                </c:pt>
                <c:pt idx="13">
                  <c:v>4.4699999999999997E-2</c:v>
                </c:pt>
                <c:pt idx="14">
                  <c:v>4.07E-2</c:v>
                </c:pt>
                <c:pt idx="15">
                  <c:v>3.9E-2</c:v>
                </c:pt>
                <c:pt idx="16">
                  <c:v>3.5999999999999997E-2</c:v>
                </c:pt>
                <c:pt idx="17">
                  <c:v>3.3700000000000001E-2</c:v>
                </c:pt>
                <c:pt idx="18">
                  <c:v>3.27E-2</c:v>
                </c:pt>
                <c:pt idx="19">
                  <c:v>0.03</c:v>
                </c:pt>
                <c:pt idx="20">
                  <c:v>2.9000000000000001E-2</c:v>
                </c:pt>
                <c:pt idx="21">
                  <c:v>3.1E-2</c:v>
                </c:pt>
                <c:pt idx="22">
                  <c:v>0.03</c:v>
                </c:pt>
              </c:numCache>
            </c:numRef>
          </c:val>
          <c:smooth val="0"/>
          <c:extLst>
            <c:ext xmlns:c16="http://schemas.microsoft.com/office/drawing/2014/chart" uri="{C3380CC4-5D6E-409C-BE32-E72D297353CC}">
              <c16:uniqueId val="{0000005E-7141-4AE9-896F-0440F653B447}"/>
            </c:ext>
          </c:extLst>
        </c:ser>
        <c:ser>
          <c:idx val="4"/>
          <c:order val="4"/>
          <c:tx>
            <c:strRef>
              <c:f>Sheet1!$F$1</c:f>
              <c:strCache>
                <c:ptCount val="1"/>
                <c:pt idx="0">
                  <c:v>Euro-Zone</c:v>
                </c:pt>
              </c:strCache>
            </c:strRef>
          </c:tx>
          <c:spPr>
            <a:ln>
              <a:solidFill>
                <a:srgbClr val="87BC24"/>
              </a:solidFill>
            </a:ln>
          </c:spPr>
          <c:marker>
            <c:symbol val="circle"/>
            <c:size val="5"/>
            <c:spPr>
              <a:solidFill>
                <a:srgbClr val="87BC24"/>
              </a:solidFill>
              <a:ln>
                <a:solidFill>
                  <a:srgbClr val="87BC24"/>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Sheet1!$F$2:$F$24</c:f>
              <c:numCache>
                <c:formatCode>General</c:formatCode>
                <c:ptCount val="23"/>
                <c:pt idx="0">
                  <c:v>9.1700000000000004E-2</c:v>
                </c:pt>
                <c:pt idx="1">
                  <c:v>8.9700000000000002E-2</c:v>
                </c:pt>
                <c:pt idx="2">
                  <c:v>8.7300000000000003E-2</c:v>
                </c:pt>
                <c:pt idx="3">
                  <c:v>8.5300000000000001E-2</c:v>
                </c:pt>
                <c:pt idx="4">
                  <c:v>8.2699999999999996E-2</c:v>
                </c:pt>
                <c:pt idx="5">
                  <c:v>8.0299999999999996E-2</c:v>
                </c:pt>
                <c:pt idx="6">
                  <c:v>7.9000000000000001E-2</c:v>
                </c:pt>
                <c:pt idx="7">
                  <c:v>7.7700000000000005E-2</c:v>
                </c:pt>
                <c:pt idx="8">
                  <c:v>7.5999999999999998E-2</c:v>
                </c:pt>
                <c:pt idx="9">
                  <c:v>7.4700000000000003E-2</c:v>
                </c:pt>
                <c:pt idx="10">
                  <c:v>7.3999999999999996E-2</c:v>
                </c:pt>
                <c:pt idx="11">
                  <c:v>7.3300000000000004E-2</c:v>
                </c:pt>
                <c:pt idx="12">
                  <c:v>7.5999999999999998E-2</c:v>
                </c:pt>
                <c:pt idx="13">
                  <c:v>8.5999999999999993E-2</c:v>
                </c:pt>
                <c:pt idx="14">
                  <c:v>8.2000000000000003E-2</c:v>
                </c:pt>
                <c:pt idx="15">
                  <c:v>8.2000000000000003E-2</c:v>
                </c:pt>
                <c:pt idx="16">
                  <c:v>0.08</c:v>
                </c:pt>
                <c:pt idx="17">
                  <c:v>7.4700000000000003E-2</c:v>
                </c:pt>
                <c:pt idx="18">
                  <c:v>7.1300000000000002E-2</c:v>
                </c:pt>
                <c:pt idx="19">
                  <c:v>6.83E-2</c:v>
                </c:pt>
                <c:pt idx="20">
                  <c:v>6.7000000000000004E-2</c:v>
                </c:pt>
                <c:pt idx="21">
                  <c:v>6.7000000000000004E-2</c:v>
                </c:pt>
                <c:pt idx="22">
                  <c:v>6.7000000000000004E-2</c:v>
                </c:pt>
              </c:numCache>
            </c:numRef>
          </c:val>
          <c:smooth val="0"/>
          <c:extLst>
            <c:ext xmlns:c16="http://schemas.microsoft.com/office/drawing/2014/chart" uri="{C3380CC4-5D6E-409C-BE32-E72D297353CC}">
              <c16:uniqueId val="{00000076-7141-4AE9-896F-0440F653B447}"/>
            </c:ext>
          </c:extLst>
        </c:ser>
        <c:ser>
          <c:idx val="5"/>
          <c:order val="5"/>
          <c:tx>
            <c:strRef>
              <c:f>Sheet1!$G$1</c:f>
              <c:strCache>
                <c:ptCount val="1"/>
                <c:pt idx="0">
                  <c:v>France</c:v>
                </c:pt>
              </c:strCache>
            </c:strRef>
          </c:tx>
          <c:spPr>
            <a:ln>
              <a:solidFill>
                <a:srgbClr val="EBB523"/>
              </a:solidFill>
            </a:ln>
          </c:spPr>
          <c:marker>
            <c:symbol val="circle"/>
            <c:size val="5"/>
            <c:spPr>
              <a:solidFill>
                <a:srgbClr val="EBB523"/>
              </a:solidFill>
              <a:ln>
                <a:solidFill>
                  <a:srgbClr val="EBB523"/>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Sheet1!$G$2:$G$24</c:f>
              <c:numCache>
                <c:formatCode>General</c:formatCode>
                <c:ptCount val="23"/>
                <c:pt idx="0">
                  <c:v>9.5000000000000001E-2</c:v>
                </c:pt>
                <c:pt idx="1">
                  <c:v>9.5299999999999996E-2</c:v>
                </c:pt>
                <c:pt idx="2">
                  <c:v>9.0700000000000003E-2</c:v>
                </c:pt>
                <c:pt idx="3">
                  <c:v>9.1999999999999998E-2</c:v>
                </c:pt>
                <c:pt idx="4">
                  <c:v>9.0700000000000003E-2</c:v>
                </c:pt>
                <c:pt idx="5">
                  <c:v>0.09</c:v>
                </c:pt>
                <c:pt idx="6">
                  <c:v>8.8300000000000003E-2</c:v>
                </c:pt>
                <c:pt idx="7">
                  <c:v>8.6699999999999999E-2</c:v>
                </c:pt>
                <c:pt idx="8">
                  <c:v>8.5000000000000006E-2</c:v>
                </c:pt>
                <c:pt idx="9">
                  <c:v>8.4699999999999998E-2</c:v>
                </c:pt>
                <c:pt idx="10">
                  <c:v>8.2299999999999998E-2</c:v>
                </c:pt>
                <c:pt idx="11">
                  <c:v>7.7299999999999994E-2</c:v>
                </c:pt>
                <c:pt idx="12">
                  <c:v>7.1300000000000002E-2</c:v>
                </c:pt>
                <c:pt idx="13">
                  <c:v>9.0999999999999998E-2</c:v>
                </c:pt>
                <c:pt idx="14">
                  <c:v>8.0299999999999996E-2</c:v>
                </c:pt>
                <c:pt idx="15">
                  <c:v>8.0299999999999996E-2</c:v>
                </c:pt>
                <c:pt idx="16">
                  <c:v>8.1699999999999995E-2</c:v>
                </c:pt>
                <c:pt idx="17">
                  <c:v>7.8700000000000006E-2</c:v>
                </c:pt>
                <c:pt idx="18">
                  <c:v>7.4300000000000005E-2</c:v>
                </c:pt>
                <c:pt idx="19">
                  <c:v>7.3300000000000004E-2</c:v>
                </c:pt>
                <c:pt idx="20">
                  <c:v>7.5700000000000003E-2</c:v>
                </c:pt>
                <c:pt idx="21">
                  <c:v>7.1999999999999995E-2</c:v>
                </c:pt>
                <c:pt idx="22">
                  <c:v>7.1999999999999995E-2</c:v>
                </c:pt>
              </c:numCache>
            </c:numRef>
          </c:val>
          <c:smooth val="0"/>
          <c:extLst>
            <c:ext xmlns:c16="http://schemas.microsoft.com/office/drawing/2014/chart" uri="{C3380CC4-5D6E-409C-BE32-E72D297353CC}">
              <c16:uniqueId val="{0000008E-7141-4AE9-896F-0440F653B447}"/>
            </c:ext>
          </c:extLst>
        </c:ser>
        <c:ser>
          <c:idx val="6"/>
          <c:order val="6"/>
          <c:tx>
            <c:strRef>
              <c:f>Sheet1!$H$1</c:f>
              <c:strCache>
                <c:ptCount val="1"/>
                <c:pt idx="0">
                  <c:v>United Kingdom</c:v>
                </c:pt>
              </c:strCache>
            </c:strRef>
          </c:tx>
          <c:spPr>
            <a:ln>
              <a:solidFill>
                <a:srgbClr val="5D2B76"/>
              </a:solidFill>
            </a:ln>
          </c:spPr>
          <c:marker>
            <c:symbol val="circle"/>
            <c:size val="5"/>
            <c:spPr>
              <a:solidFill>
                <a:srgbClr val="5D2B76"/>
              </a:solidFill>
              <a:ln>
                <a:solidFill>
                  <a:srgbClr val="5D2B76"/>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Sheet1!$H$2:$H$24</c:f>
              <c:numCache>
                <c:formatCode>General</c:formatCode>
                <c:ptCount val="23"/>
                <c:pt idx="0">
                  <c:v>4.4299999999999999E-2</c:v>
                </c:pt>
                <c:pt idx="1">
                  <c:v>4.2700000000000002E-2</c:v>
                </c:pt>
                <c:pt idx="2">
                  <c:v>4.3499999999999997E-2</c:v>
                </c:pt>
                <c:pt idx="3">
                  <c:v>4.2000000000000003E-2</c:v>
                </c:pt>
                <c:pt idx="4">
                  <c:v>4.0399999999999998E-2</c:v>
                </c:pt>
                <c:pt idx="5">
                  <c:v>4.07E-2</c:v>
                </c:pt>
                <c:pt idx="6">
                  <c:v>4.0099999999999997E-2</c:v>
                </c:pt>
                <c:pt idx="7">
                  <c:v>3.8199999999999998E-2</c:v>
                </c:pt>
                <c:pt idx="8">
                  <c:v>3.8899999999999997E-2</c:v>
                </c:pt>
                <c:pt idx="9">
                  <c:v>3.8300000000000001E-2</c:v>
                </c:pt>
                <c:pt idx="10">
                  <c:v>3.7699999999999997E-2</c:v>
                </c:pt>
                <c:pt idx="11">
                  <c:v>3.9699999999999999E-2</c:v>
                </c:pt>
                <c:pt idx="12">
                  <c:v>4.0500000000000001E-2</c:v>
                </c:pt>
                <c:pt idx="13">
                  <c:v>4.7600000000000003E-2</c:v>
                </c:pt>
                <c:pt idx="14">
                  <c:v>5.1999999999999998E-2</c:v>
                </c:pt>
                <c:pt idx="15">
                  <c:v>4.9000000000000002E-2</c:v>
                </c:pt>
                <c:pt idx="16">
                  <c:v>4.7E-2</c:v>
                </c:pt>
                <c:pt idx="17">
                  <c:v>4.2999999999999997E-2</c:v>
                </c:pt>
                <c:pt idx="18">
                  <c:v>0.04</c:v>
                </c:pt>
                <c:pt idx="19">
                  <c:v>3.6999999999999998E-2</c:v>
                </c:pt>
                <c:pt idx="20">
                  <c:v>3.7999999999999999E-2</c:v>
                </c:pt>
                <c:pt idx="21">
                  <c:v>3.5999999999999997E-2</c:v>
                </c:pt>
                <c:pt idx="22">
                  <c:v>3.6999999999999998E-2</c:v>
                </c:pt>
              </c:numCache>
            </c:numRef>
          </c:val>
          <c:smooth val="0"/>
          <c:extLst>
            <c:ext xmlns:c16="http://schemas.microsoft.com/office/drawing/2014/chart" uri="{C3380CC4-5D6E-409C-BE32-E72D297353CC}">
              <c16:uniqueId val="{000000A6-7141-4AE9-896F-0440F653B447}"/>
            </c:ext>
          </c:extLst>
        </c:ser>
        <c:ser>
          <c:idx val="7"/>
          <c:order val="7"/>
          <c:tx>
            <c:strRef>
              <c:f>Sheet1!$I$1</c:f>
              <c:strCache>
                <c:ptCount val="1"/>
                <c:pt idx="0">
                  <c:v>Brazil</c:v>
                </c:pt>
              </c:strCache>
            </c:strRef>
          </c:tx>
          <c:spPr>
            <a:ln>
              <a:solidFill>
                <a:srgbClr val="C271DA"/>
              </a:solidFill>
            </a:ln>
          </c:spPr>
          <c:marker>
            <c:symbol val="circle"/>
            <c:size val="5"/>
            <c:spPr>
              <a:solidFill>
                <a:srgbClr val="C271DA"/>
              </a:solidFill>
              <a:ln>
                <a:solidFill>
                  <a:srgbClr val="C271DA"/>
                </a:solidFill>
              </a:ln>
            </c:spPr>
          </c:marker>
          <c:cat>
            <c:strRef>
              <c:f>Sheet1!$A$2:$A$24</c:f>
              <c:strCache>
                <c:ptCount val="23"/>
                <c:pt idx="0">
                  <c:v>Q2 2017</c:v>
                </c:pt>
                <c:pt idx="1">
                  <c:v>Q3 2017</c:v>
                </c:pt>
                <c:pt idx="2">
                  <c:v>Q4 2017</c:v>
                </c:pt>
                <c:pt idx="3">
                  <c:v>Q1 2018</c:v>
                </c:pt>
                <c:pt idx="4">
                  <c:v>Q2 2018</c:v>
                </c:pt>
                <c:pt idx="5">
                  <c:v>Q3 2018</c:v>
                </c:pt>
                <c:pt idx="6">
                  <c:v>Q4 2018</c:v>
                </c:pt>
                <c:pt idx="7">
                  <c:v>Q1 2019</c:v>
                </c:pt>
                <c:pt idx="8">
                  <c:v>Q2 2019</c:v>
                </c:pt>
                <c:pt idx="9">
                  <c:v>Q3 2019</c:v>
                </c:pt>
                <c:pt idx="10">
                  <c:v>Q4 2019</c:v>
                </c:pt>
                <c:pt idx="11">
                  <c:v>Q1 2020</c:v>
                </c:pt>
                <c:pt idx="12">
                  <c:v>Q2 2020</c:v>
                </c:pt>
                <c:pt idx="13">
                  <c:v>Q3 2020</c:v>
                </c:pt>
                <c:pt idx="14">
                  <c:v>Q4 2020</c:v>
                </c:pt>
                <c:pt idx="15">
                  <c:v>Q1 2021</c:v>
                </c:pt>
                <c:pt idx="16">
                  <c:v>Q2 2021</c:v>
                </c:pt>
                <c:pt idx="17">
                  <c:v>Q3 2021</c:v>
                </c:pt>
                <c:pt idx="18">
                  <c:v>Q4 2021</c:v>
                </c:pt>
                <c:pt idx="19">
                  <c:v>Q1 2022</c:v>
                </c:pt>
                <c:pt idx="20">
                  <c:v>Q2 2022</c:v>
                </c:pt>
                <c:pt idx="21">
                  <c:v>Q3 2022</c:v>
                </c:pt>
                <c:pt idx="22">
                  <c:v>Q4 2022</c:v>
                </c:pt>
              </c:strCache>
            </c:strRef>
          </c:cat>
          <c:val>
            <c:numRef>
              <c:f>Sheet1!$I$2:$I$24</c:f>
              <c:numCache>
                <c:formatCode>General</c:formatCode>
                <c:ptCount val="23"/>
                <c:pt idx="0">
                  <c:v>0.13</c:v>
                </c:pt>
                <c:pt idx="1">
                  <c:v>0.124</c:v>
                </c:pt>
                <c:pt idx="2">
                  <c:v>0.11799999999999999</c:v>
                </c:pt>
                <c:pt idx="3">
                  <c:v>0.13100000000000001</c:v>
                </c:pt>
                <c:pt idx="4">
                  <c:v>0.124</c:v>
                </c:pt>
                <c:pt idx="5">
                  <c:v>0.11899999999999999</c:v>
                </c:pt>
                <c:pt idx="6">
                  <c:v>0.11600000000000001</c:v>
                </c:pt>
                <c:pt idx="7">
                  <c:v>0.127</c:v>
                </c:pt>
                <c:pt idx="8">
                  <c:v>0.12</c:v>
                </c:pt>
                <c:pt idx="9">
                  <c:v>0.11799999999999999</c:v>
                </c:pt>
                <c:pt idx="10">
                  <c:v>0.11</c:v>
                </c:pt>
                <c:pt idx="11">
                  <c:v>0.122</c:v>
                </c:pt>
                <c:pt idx="12">
                  <c:v>0.13300000000000001</c:v>
                </c:pt>
                <c:pt idx="13">
                  <c:v>0.14599999999999999</c:v>
                </c:pt>
                <c:pt idx="14">
                  <c:v>0.13900000000000001</c:v>
                </c:pt>
                <c:pt idx="15">
                  <c:v>0.14430000000000001</c:v>
                </c:pt>
                <c:pt idx="16">
                  <c:v>0.14460000000000001</c:v>
                </c:pt>
                <c:pt idx="17">
                  <c:v>0.1263</c:v>
                </c:pt>
                <c:pt idx="18">
                  <c:v>0.11600000000000001</c:v>
                </c:pt>
                <c:pt idx="19">
                  <c:v>0.111</c:v>
                </c:pt>
                <c:pt idx="20">
                  <c:v>9.2999999999999999E-2</c:v>
                </c:pt>
                <c:pt idx="21">
                  <c:v>8.6999999999999994E-2</c:v>
                </c:pt>
                <c:pt idx="22">
                  <c:v>7.9000000000000001E-2</c:v>
                </c:pt>
              </c:numCache>
            </c:numRef>
          </c:val>
          <c:smooth val="0"/>
          <c:extLst>
            <c:ext xmlns:c16="http://schemas.microsoft.com/office/drawing/2014/chart" uri="{C3380CC4-5D6E-409C-BE32-E72D297353CC}">
              <c16:uniqueId val="{000000BE-7141-4AE9-896F-0440F653B447}"/>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Unemployment rate</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2021</c:v>
                </c:pt>
              </c:strCache>
            </c:strRef>
          </c:tx>
          <c:spPr>
            <a:solidFill>
              <a:srgbClr val="EBB523"/>
            </a:solidFill>
            <a:ln>
              <a:solidFill>
                <a:srgbClr val="EBB523"/>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4C8E-49D1-B9CC-24CD6F657B0A}"/>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4C8E-49D1-B9CC-24CD6F657B0A}"/>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Sheet1!$B$2:$B$9</c:f>
              <c:numCache>
                <c:formatCode>General</c:formatCode>
                <c:ptCount val="8"/>
                <c:pt idx="0">
                  <c:v>0.1169</c:v>
                </c:pt>
                <c:pt idx="1">
                  <c:v>0.1</c:v>
                </c:pt>
                <c:pt idx="2">
                  <c:v>7.7600000000000002E-2</c:v>
                </c:pt>
                <c:pt idx="3">
                  <c:v>7.6200000000000004E-2</c:v>
                </c:pt>
                <c:pt idx="4">
                  <c:v>7.1099999999999997E-2</c:v>
                </c:pt>
                <c:pt idx="5">
                  <c:v>7.0499999999999993E-2</c:v>
                </c:pt>
                <c:pt idx="6">
                  <c:v>5.79E-2</c:v>
                </c:pt>
                <c:pt idx="7">
                  <c:v>5.7000000000000002E-2</c:v>
                </c:pt>
              </c:numCache>
            </c:numRef>
          </c:val>
          <c:extLst>
            <c:ext xmlns:c16="http://schemas.microsoft.com/office/drawing/2014/chart" uri="{C3380CC4-5D6E-409C-BE32-E72D297353CC}">
              <c16:uniqueId val="{00000008-4C8E-49D1-B9CC-24CD6F657B0A}"/>
            </c:ext>
          </c:extLst>
        </c:ser>
        <c:ser>
          <c:idx val="1"/>
          <c:order val="1"/>
          <c:tx>
            <c:strRef>
              <c:f>Sheet1!$C$1</c:f>
              <c:strCache>
                <c:ptCount val="1"/>
                <c:pt idx="0">
                  <c:v>2020</c:v>
                </c:pt>
              </c:strCache>
            </c:strRef>
          </c:tx>
          <c:spPr>
            <a:solidFill>
              <a:srgbClr val="87BC24"/>
            </a:solidFill>
            <a:ln>
              <a:solidFill>
                <a:srgbClr val="87BC24"/>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Sheet1!$C$2:$C$9</c:f>
              <c:numCache>
                <c:formatCode>General</c:formatCode>
                <c:ptCount val="8"/>
                <c:pt idx="0">
                  <c:v>0.1152</c:v>
                </c:pt>
                <c:pt idx="1">
                  <c:v>0.1009</c:v>
                </c:pt>
                <c:pt idx="2">
                  <c:v>7.8200000000000006E-2</c:v>
                </c:pt>
                <c:pt idx="3">
                  <c:v>7.2499999999999995E-2</c:v>
                </c:pt>
                <c:pt idx="4">
                  <c:v>7.1800000000000003E-2</c:v>
                </c:pt>
                <c:pt idx="5">
                  <c:v>7.0499999999999993E-2</c:v>
                </c:pt>
                <c:pt idx="6">
                  <c:v>7.2499999999999995E-2</c:v>
                </c:pt>
                <c:pt idx="7">
                  <c:v>8.2100000000000006E-2</c:v>
                </c:pt>
              </c:numCache>
            </c:numRef>
          </c:val>
          <c:extLst>
            <c:ext xmlns:c16="http://schemas.microsoft.com/office/drawing/2014/chart" uri="{C3380CC4-5D6E-409C-BE32-E72D297353CC}">
              <c16:uniqueId val="{00000011-4C8E-49D1-B9CC-24CD6F657B0A}"/>
            </c:ext>
          </c:extLst>
        </c:ser>
        <c:ser>
          <c:idx val="2"/>
          <c:order val="2"/>
          <c:tx>
            <c:strRef>
              <c:f>Sheet1!$D$1</c:f>
              <c:strCache>
                <c:ptCount val="1"/>
                <c:pt idx="0">
                  <c:v>2019</c:v>
                </c:pt>
              </c:strCache>
            </c:strRef>
          </c:tx>
          <c:spPr>
            <a:solidFill>
              <a:srgbClr val="A60B0B"/>
            </a:solidFill>
            <a:ln>
              <a:solidFill>
                <a:srgbClr val="A60B0B"/>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7-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8-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9-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Sheet1!$D$2:$D$9</c:f>
              <c:numCache>
                <c:formatCode>General</c:formatCode>
                <c:ptCount val="8"/>
                <c:pt idx="0">
                  <c:v>0.10009999999999999</c:v>
                </c:pt>
                <c:pt idx="1">
                  <c:v>7.9500000000000001E-2</c:v>
                </c:pt>
                <c:pt idx="2">
                  <c:v>7.5300000000000006E-2</c:v>
                </c:pt>
                <c:pt idx="3">
                  <c:v>6.59E-2</c:v>
                </c:pt>
                <c:pt idx="4">
                  <c:v>6.6699999999999995E-2</c:v>
                </c:pt>
                <c:pt idx="5">
                  <c:v>6.6900000000000001E-2</c:v>
                </c:pt>
                <c:pt idx="6">
                  <c:v>5.0200000000000002E-2</c:v>
                </c:pt>
                <c:pt idx="7">
                  <c:v>3.8899999999999997E-2</c:v>
                </c:pt>
              </c:numCache>
            </c:numRef>
          </c:val>
          <c:extLst>
            <c:ext xmlns:c16="http://schemas.microsoft.com/office/drawing/2014/chart" uri="{C3380CC4-5D6E-409C-BE32-E72D297353CC}">
              <c16:uniqueId val="{0000001A-4C8E-49D1-B9CC-24CD6F657B0A}"/>
            </c:ext>
          </c:extLst>
        </c:ser>
        <c:ser>
          <c:idx val="3"/>
          <c:order val="3"/>
          <c:tx>
            <c:strRef>
              <c:f>Sheet1!$E$1</c:f>
              <c:strCache>
                <c:ptCount val="1"/>
                <c:pt idx="0">
                  <c:v>2018</c:v>
                </c:pt>
              </c:strCache>
            </c:strRef>
          </c:tx>
          <c:spPr>
            <a:solidFill>
              <a:srgbClr val="BABABA"/>
            </a:solidFill>
            <a:ln>
              <a:solidFill>
                <a:srgbClr val="BABABA"/>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B-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C-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D-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E-4C8E-49D1-B9CC-24CD6F657B0A}"/>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F-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0-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1-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2-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Sheet1!$E$2:$E$9</c:f>
              <c:numCache>
                <c:formatCode>General</c:formatCode>
                <c:ptCount val="8"/>
                <c:pt idx="0">
                  <c:v>0.1052</c:v>
                </c:pt>
                <c:pt idx="1">
                  <c:v>7.8899999999999998E-2</c:v>
                </c:pt>
                <c:pt idx="2">
                  <c:v>8.1699999999999995E-2</c:v>
                </c:pt>
                <c:pt idx="3">
                  <c:v>6.4600000000000005E-2</c:v>
                </c:pt>
                <c:pt idx="4">
                  <c:v>6.9000000000000006E-2</c:v>
                </c:pt>
                <c:pt idx="5">
                  <c:v>7.2599999999999998E-2</c:v>
                </c:pt>
                <c:pt idx="6">
                  <c:v>5.1200000000000002E-2</c:v>
                </c:pt>
                <c:pt idx="7">
                  <c:v>4.1099999999999998E-2</c:v>
                </c:pt>
              </c:numCache>
            </c:numRef>
          </c:val>
          <c:extLst>
            <c:ext xmlns:c16="http://schemas.microsoft.com/office/drawing/2014/chart" uri="{C3380CC4-5D6E-409C-BE32-E72D297353CC}">
              <c16:uniqueId val="{00000023-4C8E-49D1-B9CC-24CD6F657B0A}"/>
            </c:ext>
          </c:extLst>
        </c:ser>
        <c:ser>
          <c:idx val="4"/>
          <c:order val="4"/>
          <c:tx>
            <c:strRef>
              <c:f>Sheet1!$F$1</c:f>
              <c:strCache>
                <c:ptCount val="1"/>
                <c:pt idx="0">
                  <c:v>2017</c:v>
                </c:pt>
              </c:strCache>
            </c:strRef>
          </c:tx>
          <c:spPr>
            <a:solidFill>
              <a:srgbClr val="0F283E"/>
            </a:solidFill>
            <a:ln>
              <a:solidFill>
                <a:srgbClr val="0F283E"/>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4-4C8E-49D1-B9CC-24CD6F657B0A}"/>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5-4C8E-49D1-B9CC-24CD6F657B0A}"/>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6-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7-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8-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9-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A-4C8E-49D1-B9CC-24CD6F657B0A}"/>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B-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Sheet1!$F$2:$F$9</c:f>
              <c:numCache>
                <c:formatCode>General</c:formatCode>
                <c:ptCount val="8"/>
                <c:pt idx="0">
                  <c:v>0.10929999999999999</c:v>
                </c:pt>
                <c:pt idx="1">
                  <c:v>0.08</c:v>
                </c:pt>
                <c:pt idx="2">
                  <c:v>9.0399999999999994E-2</c:v>
                </c:pt>
                <c:pt idx="3">
                  <c:v>6.4500000000000002E-2</c:v>
                </c:pt>
                <c:pt idx="4">
                  <c:v>7.4800000000000005E-2</c:v>
                </c:pt>
                <c:pt idx="5">
                  <c:v>8.1299999999999997E-2</c:v>
                </c:pt>
                <c:pt idx="6">
                  <c:v>5.1200000000000002E-2</c:v>
                </c:pt>
                <c:pt idx="7">
                  <c:v>4.58E-2</c:v>
                </c:pt>
              </c:numCache>
            </c:numRef>
          </c:val>
          <c:extLst>
            <c:ext xmlns:c16="http://schemas.microsoft.com/office/drawing/2014/chart" uri="{C3380CC4-5D6E-409C-BE32-E72D297353CC}">
              <c16:uniqueId val="{0000002C-4C8E-49D1-B9CC-24CD6F657B0A}"/>
            </c:ext>
          </c:extLst>
        </c:ser>
        <c:ser>
          <c:idx val="5"/>
          <c:order val="5"/>
          <c:tx>
            <c:strRef>
              <c:f>Sheet1!$G$1</c:f>
              <c:strCache>
                <c:ptCount val="1"/>
                <c:pt idx="0">
                  <c:v>2016</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D-4C8E-49D1-B9CC-24CD6F657B0A}"/>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E-4C8E-49D1-B9CC-24CD6F657B0A}"/>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F-4C8E-49D1-B9CC-24CD6F657B0A}"/>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0-4C8E-49D1-B9CC-24CD6F657B0A}"/>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1-4C8E-49D1-B9CC-24CD6F657B0A}"/>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2-4C8E-49D1-B9CC-24CD6F657B0A}"/>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3-4C8E-49D1-B9CC-24CD6F657B0A}"/>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34-4C8E-49D1-B9CC-24CD6F657B0A}"/>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Sheet1!$A$2:$A$9</c:f>
              <c:strCache>
                <c:ptCount val="8"/>
                <c:pt idx="0">
                  <c:v>Arab World</c:v>
                </c:pt>
                <c:pt idx="1">
                  <c:v>Latin America &amp; Caribbean</c:v>
                </c:pt>
                <c:pt idx="2">
                  <c:v>Euro area</c:v>
                </c:pt>
                <c:pt idx="3">
                  <c:v>Sub-Saharan Africa</c:v>
                </c:pt>
                <c:pt idx="4">
                  <c:v>Europe &amp; Central Asia</c:v>
                </c:pt>
                <c:pt idx="5">
                  <c:v>European Union</c:v>
                </c:pt>
                <c:pt idx="6">
                  <c:v>South Asia</c:v>
                </c:pt>
                <c:pt idx="7">
                  <c:v>North America</c:v>
                </c:pt>
              </c:strCache>
            </c:strRef>
          </c:cat>
          <c:val>
            <c:numRef>
              <c:f>Sheet1!$G$2:$G$9</c:f>
              <c:numCache>
                <c:formatCode>General</c:formatCode>
                <c:ptCount val="8"/>
                <c:pt idx="0">
                  <c:v>0.108</c:v>
                </c:pt>
                <c:pt idx="1">
                  <c:v>7.7299999999999994E-2</c:v>
                </c:pt>
                <c:pt idx="2">
                  <c:v>0.1</c:v>
                </c:pt>
                <c:pt idx="3">
                  <c:v>6.2399999999999997E-2</c:v>
                </c:pt>
                <c:pt idx="4">
                  <c:v>8.09E-2</c:v>
                </c:pt>
                <c:pt idx="5">
                  <c:v>9.11E-2</c:v>
                </c:pt>
                <c:pt idx="6">
                  <c:v>5.1400000000000001E-2</c:v>
                </c:pt>
                <c:pt idx="7">
                  <c:v>5.0999999999999997E-2</c:v>
                </c:pt>
              </c:numCache>
            </c:numRef>
          </c:val>
          <c:extLst>
            <c:ext xmlns:c16="http://schemas.microsoft.com/office/drawing/2014/chart" uri="{C3380CC4-5D6E-409C-BE32-E72D297353CC}">
              <c16:uniqueId val="{00000035-4C8E-49D1-B9CC-24CD6F657B0A}"/>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92E-432A-A6F4-EE1BFC359D3B}"/>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92E-432A-A6F4-EE1BFC359D3B}"/>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92E-432A-A6F4-EE1BFC359D3B}"/>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92E-432A-A6F4-EE1BFC359D3B}"/>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92E-432A-A6F4-EE1BFC359D3B}"/>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692E-432A-A6F4-EE1BFC359D3B}"/>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92E-432A-A6F4-EE1BFC359D3B}"/>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92E-432A-A6F4-EE1BFC359D3B}"/>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92E-432A-A6F4-EE1BFC359D3B}"/>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92E-432A-A6F4-EE1BFC359D3B}"/>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92E-432A-A6F4-EE1BFC359D3B}"/>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692E-432A-A6F4-EE1BFC359D3B}"/>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692E-432A-A6F4-EE1BFC359D3B}"/>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692E-432A-A6F4-EE1BFC359D3B}"/>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692E-432A-A6F4-EE1BFC359D3B}"/>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South Africa</c:v>
                </c:pt>
                <c:pt idx="1">
                  <c:v>Turkey</c:v>
                </c:pt>
                <c:pt idx="2">
                  <c:v>Brazil</c:v>
                </c:pt>
                <c:pt idx="3">
                  <c:v>Italy</c:v>
                </c:pt>
                <c:pt idx="4">
                  <c:v>France</c:v>
                </c:pt>
                <c:pt idx="5">
                  <c:v>Argentina</c:v>
                </c:pt>
                <c:pt idx="6">
                  <c:v>Indonesia</c:v>
                </c:pt>
                <c:pt idx="7">
                  <c:v>Canada</c:v>
                </c:pt>
                <c:pt idx="8">
                  <c:v>Russia</c:v>
                </c:pt>
                <c:pt idx="9">
                  <c:v>United States</c:v>
                </c:pt>
                <c:pt idx="10">
                  <c:v>Australia</c:v>
                </c:pt>
                <c:pt idx="11">
                  <c:v>Mexico</c:v>
                </c:pt>
                <c:pt idx="12">
                  <c:v>Korea, Republic of</c:v>
                </c:pt>
                <c:pt idx="13">
                  <c:v>Germany</c:v>
                </c:pt>
                <c:pt idx="14">
                  <c:v>Japan</c:v>
                </c:pt>
              </c:strCache>
            </c:strRef>
          </c:cat>
          <c:val>
            <c:numRef>
              <c:f>Sheet1!$B$2:$B$16</c:f>
              <c:numCache>
                <c:formatCode>General</c:formatCode>
                <c:ptCount val="15"/>
                <c:pt idx="0">
                  <c:v>0.34599999999999997</c:v>
                </c:pt>
                <c:pt idx="1">
                  <c:v>0.108</c:v>
                </c:pt>
                <c:pt idx="2">
                  <c:v>9.8000000000000004E-2</c:v>
                </c:pt>
                <c:pt idx="3">
                  <c:v>8.7999999999999995E-2</c:v>
                </c:pt>
                <c:pt idx="4">
                  <c:v>7.4999999999999997E-2</c:v>
                </c:pt>
                <c:pt idx="5">
                  <c:v>6.9000000000000006E-2</c:v>
                </c:pt>
                <c:pt idx="6">
                  <c:v>5.5E-2</c:v>
                </c:pt>
                <c:pt idx="7">
                  <c:v>5.2999999999999999E-2</c:v>
                </c:pt>
                <c:pt idx="8">
                  <c:v>0.04</c:v>
                </c:pt>
                <c:pt idx="9">
                  <c:v>3.6999999999999998E-2</c:v>
                </c:pt>
                <c:pt idx="10">
                  <c:v>3.5999999999999997E-2</c:v>
                </c:pt>
                <c:pt idx="11">
                  <c:v>3.4000000000000002E-2</c:v>
                </c:pt>
                <c:pt idx="12">
                  <c:v>0.03</c:v>
                </c:pt>
                <c:pt idx="13">
                  <c:v>2.9000000000000001E-2</c:v>
                </c:pt>
                <c:pt idx="14">
                  <c:v>2.5999999999999999E-2</c:v>
                </c:pt>
              </c:numCache>
            </c:numRef>
          </c:val>
          <c:extLst>
            <c:ext xmlns:c16="http://schemas.microsoft.com/office/drawing/2014/chart" uri="{C3380CC4-5D6E-409C-BE32-E72D297353CC}">
              <c16:uniqueId val="{0000000F-692E-432A-A6F4-EE1BFC359D3B}"/>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a:solidFill>
                <a:srgbClr val="2875DD"/>
              </a:solidFill>
            </a:ln>
          </c:spPr>
          <c:marker>
            <c:symbol val="circle"/>
            <c:size val="5"/>
            <c:spPr>
              <a:solidFill>
                <a:srgbClr val="2875DD"/>
              </a:solidFill>
              <a:ln>
                <a:solidFill>
                  <a:srgbClr val="2875DD"/>
                </a:solidFill>
              </a:ln>
            </c:spPr>
          </c:marker>
          <c:cat>
            <c:numRef>
              <c:f>Sheet1!$A$2:$A$32</c:f>
              <c:numCache>
                <c:formatCode>General</c:formatCode>
                <c:ptCount val="3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numCache>
            </c:numRef>
          </c:cat>
          <c:val>
            <c:numRef>
              <c:f>Sheet1!$B$2:$B$32</c:f>
              <c:numCache>
                <c:formatCode>General</c:formatCode>
                <c:ptCount val="31"/>
                <c:pt idx="0">
                  <c:v>115.64</c:v>
                </c:pt>
                <c:pt idx="1">
                  <c:v>121.11</c:v>
                </c:pt>
                <c:pt idx="2">
                  <c:v>129.37</c:v>
                </c:pt>
                <c:pt idx="3">
                  <c:v>138.07</c:v>
                </c:pt>
                <c:pt idx="4">
                  <c:v>144.72999999999999</c:v>
                </c:pt>
                <c:pt idx="5">
                  <c:v>150</c:v>
                </c:pt>
                <c:pt idx="6">
                  <c:v>153.94</c:v>
                </c:pt>
                <c:pt idx="7">
                  <c:v>161.38999999999999</c:v>
                </c:pt>
                <c:pt idx="8">
                  <c:v>168.52</c:v>
                </c:pt>
                <c:pt idx="9">
                  <c:v>167.11</c:v>
                </c:pt>
                <c:pt idx="10">
                  <c:v>172.45</c:v>
                </c:pt>
                <c:pt idx="11">
                  <c:v>181.77</c:v>
                </c:pt>
                <c:pt idx="12">
                  <c:v>187.73</c:v>
                </c:pt>
                <c:pt idx="13">
                  <c:v>186.83</c:v>
                </c:pt>
                <c:pt idx="14">
                  <c:v>187.33</c:v>
                </c:pt>
                <c:pt idx="15">
                  <c:v>181.97</c:v>
                </c:pt>
                <c:pt idx="16">
                  <c:v>178.25</c:v>
                </c:pt>
                <c:pt idx="17">
                  <c:v>181.15</c:v>
                </c:pt>
                <c:pt idx="18">
                  <c:v>201.83</c:v>
                </c:pt>
                <c:pt idx="19">
                  <c:v>200.44</c:v>
                </c:pt>
                <c:pt idx="20">
                  <c:v>197.89</c:v>
                </c:pt>
                <c:pt idx="21">
                  <c:v>198.26</c:v>
                </c:pt>
                <c:pt idx="22">
                  <c:v>199.02</c:v>
                </c:pt>
                <c:pt idx="23">
                  <c:v>196.28</c:v>
                </c:pt>
                <c:pt idx="24">
                  <c:v>199.2</c:v>
                </c:pt>
                <c:pt idx="25">
                  <c:v>200.75</c:v>
                </c:pt>
                <c:pt idx="26">
                  <c:v>198.11</c:v>
                </c:pt>
                <c:pt idx="27">
                  <c:v>193.9</c:v>
                </c:pt>
                <c:pt idx="28">
                  <c:v>191.93</c:v>
                </c:pt>
                <c:pt idx="29">
                  <c:v>235.21</c:v>
                </c:pt>
                <c:pt idx="30">
                  <c:v>216.4</c:v>
                </c:pt>
              </c:numCache>
            </c:numRef>
          </c:val>
          <c:smooth val="0"/>
          <c:extLst>
            <c:ext xmlns:c16="http://schemas.microsoft.com/office/drawing/2014/chart" uri="{C3380CC4-5D6E-409C-BE32-E72D297353CC}">
              <c16:uniqueId val="{0000001F-65D9-4D67-991E-F82F95A89B68}"/>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10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Unemployed persons in millions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C36D-4F5C-9B84-35B65544A950}"/>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36D-4F5C-9B84-35B65544A950}"/>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C36D-4F5C-9B84-35B65544A950}"/>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36D-4F5C-9B84-35B65544A950}"/>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C36D-4F5C-9B84-35B65544A950}"/>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36D-4F5C-9B84-35B65544A950}"/>
                </c:ext>
              </c:extLst>
            </c:dLbl>
            <c:dLbl>
              <c:idx val="6"/>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C36D-4F5C-9B84-35B65544A950}"/>
                </c:ext>
              </c:extLst>
            </c:dLbl>
            <c:dLbl>
              <c:idx val="7"/>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C36D-4F5C-9B84-35B65544A950}"/>
                </c:ext>
              </c:extLst>
            </c:dLbl>
            <c:dLbl>
              <c:idx val="8"/>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36D-4F5C-9B84-35B65544A950}"/>
                </c:ext>
              </c:extLst>
            </c:dLbl>
            <c:dLbl>
              <c:idx val="9"/>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36D-4F5C-9B84-35B65544A950}"/>
                </c:ext>
              </c:extLst>
            </c:dLbl>
            <c:dLbl>
              <c:idx val="1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C36D-4F5C-9B84-35B65544A950}"/>
                </c:ext>
              </c:extLst>
            </c:dLbl>
            <c:dLbl>
              <c:idx val="1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C36D-4F5C-9B84-35B65544A950}"/>
                </c:ext>
              </c:extLst>
            </c:dLbl>
            <c:dLbl>
              <c:idx val="1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C36D-4F5C-9B84-35B65544A950}"/>
                </c:ext>
              </c:extLst>
            </c:dLbl>
            <c:dLbl>
              <c:idx val="1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C36D-4F5C-9B84-35B65544A950}"/>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Sheet1!$A$2:$A$15</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strCache>
            </c:strRef>
          </c:cat>
          <c:val>
            <c:numRef>
              <c:f>Sheet1!$B$2:$B$15</c:f>
              <c:numCache>
                <c:formatCode>General</c:formatCode>
                <c:ptCount val="14"/>
                <c:pt idx="0">
                  <c:v>2.5999999999999999E-2</c:v>
                </c:pt>
                <c:pt idx="1">
                  <c:v>3.2000000000000001E-2</c:v>
                </c:pt>
                <c:pt idx="2">
                  <c:v>1.2999999999999999E-2</c:v>
                </c:pt>
                <c:pt idx="3">
                  <c:v>1.4999999999999999E-2</c:v>
                </c:pt>
                <c:pt idx="4">
                  <c:v>2.5000000000000001E-2</c:v>
                </c:pt>
                <c:pt idx="5">
                  <c:v>1.7000000000000001E-2</c:v>
                </c:pt>
                <c:pt idx="6">
                  <c:v>2.3E-2</c:v>
                </c:pt>
                <c:pt idx="7">
                  <c:v>2.5000000000000001E-2</c:v>
                </c:pt>
                <c:pt idx="8">
                  <c:v>2.1000000000000001E-2</c:v>
                </c:pt>
                <c:pt idx="9">
                  <c:v>1.9E-2</c:v>
                </c:pt>
                <c:pt idx="10">
                  <c:v>2.1000000000000001E-2</c:v>
                </c:pt>
                <c:pt idx="11">
                  <c:v>1.6E-2</c:v>
                </c:pt>
                <c:pt idx="12">
                  <c:v>2.1999999999999999E-2</c:v>
                </c:pt>
                <c:pt idx="13">
                  <c:v>0.02</c:v>
                </c:pt>
              </c:numCache>
            </c:numRef>
          </c:val>
          <c:extLst>
            <c:ext xmlns:c16="http://schemas.microsoft.com/office/drawing/2014/chart" uri="{C3380CC4-5D6E-409C-BE32-E72D297353CC}">
              <c16:uniqueId val="{0000000E-C36D-4F5C-9B84-35B65544A950}"/>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Wage growth</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8BFF-47C4-9BA1-B8C32381630F}"/>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BFF-47C4-9BA1-B8C32381630F}"/>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8BFF-47C4-9BA1-B8C32381630F}"/>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8BFF-47C4-9BA1-B8C32381630F}"/>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BFF-47C4-9BA1-B8C32381630F}"/>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8BFF-47C4-9BA1-B8C32381630F}"/>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BFF-47C4-9BA1-B8C32381630F}"/>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8BFF-47C4-9BA1-B8C32381630F}"/>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BFF-47C4-9BA1-B8C32381630F}"/>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8BFF-47C4-9BA1-B8C32381630F}"/>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8BFF-47C4-9BA1-B8C32381630F}"/>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8BFF-47C4-9BA1-B8C32381630F}"/>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8BFF-47C4-9BA1-B8C32381630F}"/>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8BFF-47C4-9BA1-B8C32381630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8BFF-47C4-9BA1-B8C32381630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Belgium (2020)</c:v>
                </c:pt>
                <c:pt idx="1">
                  <c:v>Germany (2020)</c:v>
                </c:pt>
                <c:pt idx="2">
                  <c:v>France (2020)</c:v>
                </c:pt>
                <c:pt idx="3">
                  <c:v>Netherlands (2020)</c:v>
                </c:pt>
                <c:pt idx="4">
                  <c:v>Luxembourg (2020)</c:v>
                </c:pt>
                <c:pt idx="5">
                  <c:v>Occupied Palestinian Territory (2021)</c:v>
                </c:pt>
                <c:pt idx="6">
                  <c:v>Austria (2020)</c:v>
                </c:pt>
                <c:pt idx="7">
                  <c:v>Iceland (2019)</c:v>
                </c:pt>
                <c:pt idx="8">
                  <c:v>Switzerland (2021)</c:v>
                </c:pt>
                <c:pt idx="9">
                  <c:v>Singapore (2021)</c:v>
                </c:pt>
                <c:pt idx="10">
                  <c:v>United States (2021)</c:v>
                </c:pt>
                <c:pt idx="11">
                  <c:v>Norway (2020)</c:v>
                </c:pt>
                <c:pt idx="12">
                  <c:v>Qatar (2020)</c:v>
                </c:pt>
                <c:pt idx="13">
                  <c:v>Bahrain (2018)</c:v>
                </c:pt>
                <c:pt idx="14">
                  <c:v>Korea, Republic of (2021)</c:v>
                </c:pt>
              </c:strCache>
            </c:strRef>
          </c:cat>
          <c:val>
            <c:numRef>
              <c:f>Sheet1!$B$2:$B$16</c:f>
              <c:numCache>
                <c:formatCode>General</c:formatCode>
                <c:ptCount val="15"/>
                <c:pt idx="0">
                  <c:v>6018.61</c:v>
                </c:pt>
                <c:pt idx="1">
                  <c:v>5516.69</c:v>
                </c:pt>
                <c:pt idx="2">
                  <c:v>5382.7</c:v>
                </c:pt>
                <c:pt idx="3">
                  <c:v>5338.09</c:v>
                </c:pt>
                <c:pt idx="4">
                  <c:v>5179.7</c:v>
                </c:pt>
                <c:pt idx="5">
                  <c:v>4966.92</c:v>
                </c:pt>
                <c:pt idx="6">
                  <c:v>4910.45</c:v>
                </c:pt>
                <c:pt idx="7">
                  <c:v>4737.04</c:v>
                </c:pt>
                <c:pt idx="8">
                  <c:v>4692.8</c:v>
                </c:pt>
                <c:pt idx="9">
                  <c:v>4642.1099999999997</c:v>
                </c:pt>
                <c:pt idx="10">
                  <c:v>4600.13</c:v>
                </c:pt>
                <c:pt idx="11">
                  <c:v>4588.12</c:v>
                </c:pt>
                <c:pt idx="12">
                  <c:v>4344.9799999999996</c:v>
                </c:pt>
                <c:pt idx="13">
                  <c:v>4193.6099999999997</c:v>
                </c:pt>
                <c:pt idx="14">
                  <c:v>3875.87</c:v>
                </c:pt>
              </c:numCache>
            </c:numRef>
          </c:val>
          <c:extLst>
            <c:ext xmlns:c16="http://schemas.microsoft.com/office/drawing/2014/chart" uri="{C3380CC4-5D6E-409C-BE32-E72D297353CC}">
              <c16:uniqueId val="{0000000F-8BFF-47C4-9BA1-B8C32381630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CF92-4DFE-AA23-9A9AFA8EF457}"/>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CF92-4DFE-AA23-9A9AFA8EF457}"/>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CF92-4DFE-AA23-9A9AFA8EF457}"/>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CF92-4DFE-AA23-9A9AFA8EF457}"/>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CF92-4DFE-AA23-9A9AFA8EF457}"/>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CF92-4DFE-AA23-9A9AFA8EF457}"/>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CF92-4DFE-AA23-9A9AFA8EF457}"/>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CF92-4DFE-AA23-9A9AFA8EF457}"/>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CF92-4DFE-AA23-9A9AFA8EF457}"/>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CF92-4DFE-AA23-9A9AFA8EF457}"/>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CF92-4DFE-AA23-9A9AFA8EF457}"/>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CF92-4DFE-AA23-9A9AFA8EF457}"/>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CF92-4DFE-AA23-9A9AFA8EF457}"/>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CF92-4DFE-AA23-9A9AFA8EF457}"/>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CF92-4DFE-AA23-9A9AFA8EF457}"/>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Hungary (2020)</c:v>
                </c:pt>
                <c:pt idx="1">
                  <c:v>Zimbabwe (2019)</c:v>
                </c:pt>
                <c:pt idx="2">
                  <c:v>Ethiopia (2021)</c:v>
                </c:pt>
                <c:pt idx="3">
                  <c:v>Rwanda (2021)</c:v>
                </c:pt>
                <c:pt idx="4">
                  <c:v>Congo, Democratic Republic of the (2012)</c:v>
                </c:pt>
                <c:pt idx="5">
                  <c:v>Uganda (2017)</c:v>
                </c:pt>
                <c:pt idx="6">
                  <c:v>Malawi (2013)</c:v>
                </c:pt>
                <c:pt idx="7">
                  <c:v>Madagascar (2015)</c:v>
                </c:pt>
                <c:pt idx="8">
                  <c:v>Gambia (2018)</c:v>
                </c:pt>
                <c:pt idx="9">
                  <c:v>Sudan (2011)</c:v>
                </c:pt>
                <c:pt idx="10">
                  <c:v>Kenya (2019)</c:v>
                </c:pt>
                <c:pt idx="11">
                  <c:v>Niger (2012)</c:v>
                </c:pt>
                <c:pt idx="12">
                  <c:v>Nigeria (2019)</c:v>
                </c:pt>
                <c:pt idx="13">
                  <c:v>Benin (2018)</c:v>
                </c:pt>
                <c:pt idx="14">
                  <c:v>Vanuatu (2010)</c:v>
                </c:pt>
              </c:strCache>
            </c:strRef>
          </c:cat>
          <c:val>
            <c:numRef>
              <c:f>Sheet1!$B$2:$B$16</c:f>
              <c:numCache>
                <c:formatCode>General</c:formatCode>
                <c:ptCount val="15"/>
                <c:pt idx="0">
                  <c:v>5.84</c:v>
                </c:pt>
                <c:pt idx="1">
                  <c:v>17.34</c:v>
                </c:pt>
                <c:pt idx="2">
                  <c:v>42.21</c:v>
                </c:pt>
                <c:pt idx="3">
                  <c:v>99.88</c:v>
                </c:pt>
                <c:pt idx="4">
                  <c:v>157.13999999999999</c:v>
                </c:pt>
                <c:pt idx="5">
                  <c:v>167.88</c:v>
                </c:pt>
                <c:pt idx="6">
                  <c:v>178.86</c:v>
                </c:pt>
                <c:pt idx="7">
                  <c:v>245.67</c:v>
                </c:pt>
                <c:pt idx="8">
                  <c:v>253.05</c:v>
                </c:pt>
                <c:pt idx="9">
                  <c:v>308.51</c:v>
                </c:pt>
                <c:pt idx="10">
                  <c:v>316.81</c:v>
                </c:pt>
                <c:pt idx="11">
                  <c:v>333.18</c:v>
                </c:pt>
                <c:pt idx="12">
                  <c:v>339.12</c:v>
                </c:pt>
                <c:pt idx="13">
                  <c:v>340.04</c:v>
                </c:pt>
                <c:pt idx="14">
                  <c:v>342.32</c:v>
                </c:pt>
              </c:numCache>
            </c:numRef>
          </c:val>
          <c:extLst>
            <c:ext xmlns:c16="http://schemas.microsoft.com/office/drawing/2014/chart" uri="{C3380CC4-5D6E-409C-BE32-E72D297353CC}">
              <c16:uniqueId val="{0000000F-CF92-4DFE-AA23-9A9AFA8EF457}"/>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BBD-4D61-9817-13F68E2F4C38}"/>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BBD-4D61-9817-13F68E2F4C38}"/>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BBD-4D61-9817-13F68E2F4C38}"/>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BBD-4D61-9817-13F68E2F4C38}"/>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BBD-4D61-9817-13F68E2F4C38}"/>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BBD-4D61-9817-13F68E2F4C38}"/>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BBD-4D61-9817-13F68E2F4C38}"/>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BBD-4D61-9817-13F68E2F4C38}"/>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BBD-4D61-9817-13F68E2F4C38}"/>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BBD-4D61-9817-13F68E2F4C38}"/>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CBBD-4D61-9817-13F68E2F4C38}"/>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BBD-4D61-9817-13F68E2F4C38}"/>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BBD-4D61-9817-13F68E2F4C38}"/>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BBD-4D61-9817-13F68E2F4C38}"/>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CBBD-4D61-9817-13F68E2F4C38}"/>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Senior Executive (C-Suite, VP, etc.)</c:v>
                </c:pt>
                <c:pt idx="1">
                  <c:v>Engineering manager</c:v>
                </c:pt>
                <c:pt idx="2">
                  <c:v>Engineer, site reliability</c:v>
                </c:pt>
                <c:pt idx="3">
                  <c:v>Security professional</c:v>
                </c:pt>
                <c:pt idx="4">
                  <c:v>Cloud infrastructure engineer</c:v>
                </c:pt>
                <c:pt idx="5">
                  <c:v>Blockchain</c:v>
                </c:pt>
                <c:pt idx="6">
                  <c:v>Engineer, data</c:v>
                </c:pt>
                <c:pt idx="7">
                  <c:v>DevOps specialist</c:v>
                </c:pt>
                <c:pt idx="8">
                  <c:v>Marketing or sales professional</c:v>
                </c:pt>
                <c:pt idx="9">
                  <c:v>Product manager</c:v>
                </c:pt>
                <c:pt idx="10">
                  <c:v>Data scientist or machine learning specialist</c:v>
                </c:pt>
                <c:pt idx="11">
                  <c:v>Scientist</c:v>
                </c:pt>
                <c:pt idx="12">
                  <c:v>Data or business analyst</c:v>
                </c:pt>
                <c:pt idx="13">
                  <c:v>Developer, back-end</c:v>
                </c:pt>
                <c:pt idx="14">
                  <c:v>Developer, embedded applications or devices</c:v>
                </c:pt>
              </c:strCache>
            </c:strRef>
          </c:cat>
          <c:val>
            <c:numRef>
              <c:f>Sheet1!$B$2:$B$16</c:f>
              <c:numCache>
                <c:formatCode>General</c:formatCode>
                <c:ptCount val="15"/>
                <c:pt idx="0">
                  <c:v>117.13</c:v>
                </c:pt>
                <c:pt idx="1">
                  <c:v>111.98</c:v>
                </c:pt>
                <c:pt idx="2">
                  <c:v>95.98</c:v>
                </c:pt>
                <c:pt idx="3">
                  <c:v>91.42</c:v>
                </c:pt>
                <c:pt idx="4">
                  <c:v>89.58</c:v>
                </c:pt>
                <c:pt idx="5">
                  <c:v>79.98</c:v>
                </c:pt>
                <c:pt idx="6">
                  <c:v>79.98</c:v>
                </c:pt>
                <c:pt idx="7">
                  <c:v>79.239999999999995</c:v>
                </c:pt>
                <c:pt idx="8">
                  <c:v>78.180000000000007</c:v>
                </c:pt>
                <c:pt idx="9">
                  <c:v>76.78</c:v>
                </c:pt>
                <c:pt idx="10">
                  <c:v>74.650000000000006</c:v>
                </c:pt>
                <c:pt idx="11">
                  <c:v>72.08</c:v>
                </c:pt>
                <c:pt idx="12">
                  <c:v>69.099999999999994</c:v>
                </c:pt>
                <c:pt idx="13">
                  <c:v>68.36</c:v>
                </c:pt>
                <c:pt idx="14">
                  <c:v>68.25</c:v>
                </c:pt>
              </c:numCache>
            </c:numRef>
          </c:val>
          <c:extLst>
            <c:ext xmlns:c16="http://schemas.microsoft.com/office/drawing/2014/chart" uri="{C3380CC4-5D6E-409C-BE32-E72D297353CC}">
              <c16:uniqueId val="{0000000F-CBBD-4D61-9817-13F68E2F4C38}"/>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BBE-496E-ADB0-A37FC65BC052}"/>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BBE-496E-ADB0-A37FC65BC052}"/>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BBE-496E-ADB0-A37FC65BC052}"/>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BBE-496E-ADB0-A37FC65BC052}"/>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Associate's Degree/ High school diploma</c:v>
                </c:pt>
                <c:pt idx="1">
                  <c:v>Bachelor's Degree</c:v>
                </c:pt>
                <c:pt idx="2">
                  <c:v>Master's Degree</c:v>
                </c:pt>
                <c:pt idx="3">
                  <c:v>Doctorate/ Post-doc</c:v>
                </c:pt>
              </c:strCache>
            </c:strRef>
          </c:cat>
          <c:val>
            <c:numRef>
              <c:f>Sheet1!$B$2:$B$5</c:f>
              <c:numCache>
                <c:formatCode>General</c:formatCode>
                <c:ptCount val="4"/>
                <c:pt idx="0">
                  <c:v>127750</c:v>
                </c:pt>
                <c:pt idx="1">
                  <c:v>130000</c:v>
                </c:pt>
                <c:pt idx="2">
                  <c:v>142000</c:v>
                </c:pt>
                <c:pt idx="3">
                  <c:v>150000</c:v>
                </c:pt>
              </c:numCache>
            </c:numRef>
          </c:val>
          <c:extLst>
            <c:ext xmlns:c16="http://schemas.microsoft.com/office/drawing/2014/chart" uri="{C3380CC4-5D6E-409C-BE32-E72D297353CC}">
              <c16:uniqueId val="{00000004-2BBE-496E-ADB0-A37FC65BC05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Average salary in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502C-441C-9D96-7ADDE7CEACC6}"/>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502C-441C-9D96-7ADDE7CEACC6}"/>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502C-441C-9D96-7ADDE7CEACC6}"/>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502C-441C-9D96-7ADDE7CEACC6}"/>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502C-441C-9D96-7ADDE7CEACC6}"/>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Sheet1!$A$2:$A$6</c:f>
              <c:strCache>
                <c:ptCount val="5"/>
                <c:pt idx="0">
                  <c:v>North America</c:v>
                </c:pt>
                <c:pt idx="1">
                  <c:v>U.S.</c:v>
                </c:pt>
                <c:pt idx="2">
                  <c:v>EMEA</c:v>
                </c:pt>
                <c:pt idx="3">
                  <c:v>APAC</c:v>
                </c:pt>
                <c:pt idx="4">
                  <c:v>LATAM</c:v>
                </c:pt>
              </c:strCache>
            </c:strRef>
          </c:cat>
          <c:val>
            <c:numRef>
              <c:f>Sheet1!$B$2:$B$6</c:f>
              <c:numCache>
                <c:formatCode>General</c:formatCode>
                <c:ptCount val="5"/>
                <c:pt idx="0">
                  <c:v>134800</c:v>
                </c:pt>
                <c:pt idx="1">
                  <c:v>135000</c:v>
                </c:pt>
                <c:pt idx="2">
                  <c:v>93535</c:v>
                </c:pt>
                <c:pt idx="3">
                  <c:v>59379</c:v>
                </c:pt>
                <c:pt idx="4">
                  <c:v>22185</c:v>
                </c:pt>
              </c:numCache>
            </c:numRef>
          </c:val>
          <c:extLst>
            <c:ext xmlns:c16="http://schemas.microsoft.com/office/drawing/2014/chart" uri="{C3380CC4-5D6E-409C-BE32-E72D297353CC}">
              <c16:uniqueId val="{00000005-502C-441C-9D96-7ADDE7CEACC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Median salary in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3"/>
            <c:invertIfNegative val="0"/>
            <c:bubble3D val="0"/>
            <c:spPr>
              <a:solidFill>
                <a:srgbClr val="7F7F7F"/>
              </a:solidFill>
            </c:spPr>
            <c:extLst>
              <c:ext xmlns:c16="http://schemas.microsoft.com/office/drawing/2014/chart" uri="{C3380CC4-5D6E-409C-BE32-E72D297353CC}">
                <c16:uniqueId val="{00000001-7E84-4AA4-9562-61BF2B5CB817}"/>
              </c:ext>
            </c:extLst>
          </c:dPt>
          <c:dLbls>
            <c:dLbl>
              <c:idx val="0"/>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7E84-4AA4-9562-61BF2B5CB817}"/>
                </c:ext>
              </c:extLst>
            </c:dLbl>
            <c:dLbl>
              <c:idx val="1"/>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7E84-4AA4-9562-61BF2B5CB817}"/>
                </c:ext>
              </c:extLst>
            </c:dLbl>
            <c:dLbl>
              <c:idx val="2"/>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7E84-4AA4-9562-61BF2B5CB817}"/>
                </c:ext>
              </c:extLst>
            </c:dLbl>
            <c:dLbl>
              <c:idx val="3"/>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7E84-4AA4-9562-61BF2B5CB817}"/>
                </c:ext>
              </c:extLst>
            </c:dLbl>
            <c:dLbl>
              <c:idx val="4"/>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7E84-4AA4-9562-61BF2B5CB817}"/>
                </c:ext>
              </c:extLst>
            </c:dLbl>
            <c:dLbl>
              <c:idx val="5"/>
              <c:numFmt formatCode="#,##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7E84-4AA4-9562-61BF2B5CB817}"/>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Northern America</c:v>
                </c:pt>
                <c:pt idx="1">
                  <c:v>Africa</c:v>
                </c:pt>
                <c:pt idx="2">
                  <c:v>Asia and the Pacific</c:v>
                </c:pt>
                <c:pt idx="3">
                  <c:v>World</c:v>
                </c:pt>
                <c:pt idx="4">
                  <c:v>Latin America and the Caribbean</c:v>
                </c:pt>
                <c:pt idx="5">
                  <c:v>Europe and Central Asia</c:v>
                </c:pt>
              </c:strCache>
            </c:strRef>
          </c:cat>
          <c:val>
            <c:numRef>
              <c:f>Sheet1!$B$2:$B$7</c:f>
              <c:numCache>
                <c:formatCode>General</c:formatCode>
                <c:ptCount val="6"/>
                <c:pt idx="0">
                  <c:v>0.58799999999999997</c:v>
                </c:pt>
                <c:pt idx="1">
                  <c:v>0.57299999999999995</c:v>
                </c:pt>
                <c:pt idx="2">
                  <c:v>0.56100000000000005</c:v>
                </c:pt>
                <c:pt idx="3">
                  <c:v>0.55800000000000005</c:v>
                </c:pt>
                <c:pt idx="4">
                  <c:v>0.55300000000000005</c:v>
                </c:pt>
                <c:pt idx="5">
                  <c:v>0.53900000000000003</c:v>
                </c:pt>
              </c:numCache>
            </c:numRef>
          </c:val>
          <c:extLst>
            <c:ext xmlns:c16="http://schemas.microsoft.com/office/drawing/2014/chart" uri="{C3380CC4-5D6E-409C-BE32-E72D297353CC}">
              <c16:uniqueId val="{00000007-7E84-4AA4-9562-61BF2B5CB817}"/>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Data Center Systems</c:v>
                </c:pt>
              </c:strCache>
            </c:strRef>
          </c:tx>
          <c:spPr>
            <a:solidFill>
              <a:srgbClr val="2875DD"/>
            </a:solidFill>
            <a:ln>
              <a:solidFill>
                <a:srgbClr val="2875DD"/>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Sheet1!$B$2:$B$13</c:f>
              <c:numCache>
                <c:formatCode>General</c:formatCode>
                <c:ptCount val="12"/>
                <c:pt idx="0">
                  <c:v>140</c:v>
                </c:pt>
                <c:pt idx="1">
                  <c:v>140</c:v>
                </c:pt>
                <c:pt idx="2">
                  <c:v>166</c:v>
                </c:pt>
                <c:pt idx="3">
                  <c:v>171</c:v>
                </c:pt>
                <c:pt idx="4">
                  <c:v>170</c:v>
                </c:pt>
                <c:pt idx="5">
                  <c:v>181</c:v>
                </c:pt>
                <c:pt idx="6">
                  <c:v>210</c:v>
                </c:pt>
                <c:pt idx="7">
                  <c:v>215</c:v>
                </c:pt>
                <c:pt idx="8">
                  <c:v>179</c:v>
                </c:pt>
                <c:pt idx="9">
                  <c:v>189.51</c:v>
                </c:pt>
                <c:pt idx="10">
                  <c:v>209.19</c:v>
                </c:pt>
                <c:pt idx="11">
                  <c:v>216.26</c:v>
                </c:pt>
              </c:numCache>
            </c:numRef>
          </c:val>
          <c:extLst>
            <c:ext xmlns:c16="http://schemas.microsoft.com/office/drawing/2014/chart" uri="{C3380CC4-5D6E-409C-BE32-E72D297353CC}">
              <c16:uniqueId val="{0000000C-676B-4E60-8D57-1020D8E6C2F3}"/>
            </c:ext>
          </c:extLst>
        </c:ser>
        <c:ser>
          <c:idx val="1"/>
          <c:order val="1"/>
          <c:tx>
            <c:strRef>
              <c:f>Sheet1!$C$1</c:f>
              <c:strCache>
                <c:ptCount val="1"/>
                <c:pt idx="0">
                  <c:v>Enterprise software</c:v>
                </c:pt>
              </c:strCache>
            </c:strRef>
          </c:tx>
          <c:spPr>
            <a:solidFill>
              <a:srgbClr val="0F283E"/>
            </a:solidFill>
            <a:ln>
              <a:solidFill>
                <a:srgbClr val="0F283E"/>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Sheet1!$C$2:$C$13</c:f>
              <c:numCache>
                <c:formatCode>General</c:formatCode>
                <c:ptCount val="12"/>
                <c:pt idx="0">
                  <c:v>285</c:v>
                </c:pt>
                <c:pt idx="1">
                  <c:v>300</c:v>
                </c:pt>
                <c:pt idx="2">
                  <c:v>310</c:v>
                </c:pt>
                <c:pt idx="3">
                  <c:v>310</c:v>
                </c:pt>
                <c:pt idx="4">
                  <c:v>326</c:v>
                </c:pt>
                <c:pt idx="5">
                  <c:v>369</c:v>
                </c:pt>
                <c:pt idx="6">
                  <c:v>419</c:v>
                </c:pt>
                <c:pt idx="7">
                  <c:v>477</c:v>
                </c:pt>
                <c:pt idx="8">
                  <c:v>529</c:v>
                </c:pt>
                <c:pt idx="9">
                  <c:v>732.03</c:v>
                </c:pt>
                <c:pt idx="10">
                  <c:v>790.39</c:v>
                </c:pt>
                <c:pt idx="11">
                  <c:v>879.63</c:v>
                </c:pt>
              </c:numCache>
            </c:numRef>
          </c:val>
          <c:extLst>
            <c:ext xmlns:c16="http://schemas.microsoft.com/office/drawing/2014/chart" uri="{C3380CC4-5D6E-409C-BE32-E72D297353CC}">
              <c16:uniqueId val="{00000019-676B-4E60-8D57-1020D8E6C2F3}"/>
            </c:ext>
          </c:extLst>
        </c:ser>
        <c:ser>
          <c:idx val="2"/>
          <c:order val="2"/>
          <c:tx>
            <c:strRef>
              <c:f>Sheet1!$D$1</c:f>
              <c:strCache>
                <c:ptCount val="1"/>
                <c:pt idx="0">
                  <c:v>Devices</c:v>
                </c:pt>
              </c:strCache>
            </c:strRef>
          </c:tx>
          <c:spPr>
            <a:solidFill>
              <a:srgbClr val="BABABA"/>
            </a:solidFill>
            <a:ln>
              <a:solidFill>
                <a:srgbClr val="BABABA"/>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Sheet1!$D$2:$D$13</c:f>
              <c:numCache>
                <c:formatCode>General</c:formatCode>
                <c:ptCount val="12"/>
                <c:pt idx="0">
                  <c:v>676</c:v>
                </c:pt>
                <c:pt idx="1">
                  <c:v>677</c:v>
                </c:pt>
                <c:pt idx="2">
                  <c:v>649</c:v>
                </c:pt>
                <c:pt idx="3">
                  <c:v>646</c:v>
                </c:pt>
                <c:pt idx="4">
                  <c:v>630</c:v>
                </c:pt>
                <c:pt idx="5">
                  <c:v>665</c:v>
                </c:pt>
                <c:pt idx="6">
                  <c:v>712</c:v>
                </c:pt>
                <c:pt idx="7">
                  <c:v>712</c:v>
                </c:pt>
                <c:pt idx="8">
                  <c:v>697</c:v>
                </c:pt>
                <c:pt idx="9">
                  <c:v>807.58</c:v>
                </c:pt>
                <c:pt idx="10">
                  <c:v>739.98</c:v>
                </c:pt>
                <c:pt idx="11">
                  <c:v>735.39</c:v>
                </c:pt>
              </c:numCache>
            </c:numRef>
          </c:val>
          <c:extLst>
            <c:ext xmlns:c16="http://schemas.microsoft.com/office/drawing/2014/chart" uri="{C3380CC4-5D6E-409C-BE32-E72D297353CC}">
              <c16:uniqueId val="{00000026-676B-4E60-8D57-1020D8E6C2F3}"/>
            </c:ext>
          </c:extLst>
        </c:ser>
        <c:ser>
          <c:idx val="3"/>
          <c:order val="3"/>
          <c:tx>
            <c:strRef>
              <c:f>Sheet1!$E$1</c:f>
              <c:strCache>
                <c:ptCount val="1"/>
                <c:pt idx="0">
                  <c:v>IT Services</c:v>
                </c:pt>
              </c:strCache>
            </c:strRef>
          </c:tx>
          <c:spPr>
            <a:solidFill>
              <a:srgbClr val="A60B0B"/>
            </a:solidFill>
            <a:ln>
              <a:solidFill>
                <a:srgbClr val="A60B0B"/>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Sheet1!$E$2:$E$13</c:f>
              <c:numCache>
                <c:formatCode>General</c:formatCode>
                <c:ptCount val="12"/>
                <c:pt idx="0">
                  <c:v>906</c:v>
                </c:pt>
                <c:pt idx="1">
                  <c:v>922</c:v>
                </c:pt>
                <c:pt idx="2">
                  <c:v>897</c:v>
                </c:pt>
                <c:pt idx="3">
                  <c:v>866</c:v>
                </c:pt>
                <c:pt idx="4">
                  <c:v>894</c:v>
                </c:pt>
                <c:pt idx="5">
                  <c:v>931</c:v>
                </c:pt>
                <c:pt idx="6">
                  <c:v>993</c:v>
                </c:pt>
                <c:pt idx="7">
                  <c:v>1040</c:v>
                </c:pt>
                <c:pt idx="8">
                  <c:v>1071</c:v>
                </c:pt>
                <c:pt idx="9">
                  <c:v>1207.97</c:v>
                </c:pt>
                <c:pt idx="10">
                  <c:v>1258.1500000000001</c:v>
                </c:pt>
                <c:pt idx="11">
                  <c:v>1357.91</c:v>
                </c:pt>
              </c:numCache>
            </c:numRef>
          </c:val>
          <c:extLst>
            <c:ext xmlns:c16="http://schemas.microsoft.com/office/drawing/2014/chart" uri="{C3380CC4-5D6E-409C-BE32-E72D297353CC}">
              <c16:uniqueId val="{00000033-676B-4E60-8D57-1020D8E6C2F3}"/>
            </c:ext>
          </c:extLst>
        </c:ser>
        <c:ser>
          <c:idx val="4"/>
          <c:order val="4"/>
          <c:tx>
            <c:strRef>
              <c:f>Sheet1!$F$1</c:f>
              <c:strCache>
                <c:ptCount val="1"/>
                <c:pt idx="0">
                  <c:v>Communication Services</c:v>
                </c:pt>
              </c:strCache>
            </c:strRef>
          </c:tx>
          <c:spPr>
            <a:solidFill>
              <a:srgbClr val="87BC24"/>
            </a:solidFill>
            <a:ln>
              <a:solidFill>
                <a:srgbClr val="87BC24"/>
              </a:solidFill>
            </a:ln>
          </c:spPr>
          <c:invertIfNegative val="0"/>
          <c:cat>
            <c:strRef>
              <c:f>Sheet1!$A$2:$A$13</c:f>
              <c:strCach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strCache>
            </c:strRef>
          </c:cat>
          <c:val>
            <c:numRef>
              <c:f>Sheet1!$F$2:$F$13</c:f>
              <c:numCache>
                <c:formatCode>General</c:formatCode>
                <c:ptCount val="12"/>
                <c:pt idx="0">
                  <c:v>1641</c:v>
                </c:pt>
                <c:pt idx="1">
                  <c:v>1624</c:v>
                </c:pt>
                <c:pt idx="2">
                  <c:v>1541</c:v>
                </c:pt>
                <c:pt idx="3">
                  <c:v>1392</c:v>
                </c:pt>
                <c:pt idx="4">
                  <c:v>1374</c:v>
                </c:pt>
                <c:pt idx="5">
                  <c:v>1392</c:v>
                </c:pt>
                <c:pt idx="6">
                  <c:v>1380</c:v>
                </c:pt>
                <c:pt idx="7">
                  <c:v>1373</c:v>
                </c:pt>
                <c:pt idx="8">
                  <c:v>1396</c:v>
                </c:pt>
                <c:pt idx="9">
                  <c:v>1459.48</c:v>
                </c:pt>
                <c:pt idx="10">
                  <c:v>1435.4</c:v>
                </c:pt>
                <c:pt idx="11">
                  <c:v>1469.22</c:v>
                </c:pt>
              </c:numCache>
            </c:numRef>
          </c:val>
          <c:extLst>
            <c:ext xmlns:c16="http://schemas.microsoft.com/office/drawing/2014/chart" uri="{C3380CC4-5D6E-409C-BE32-E72D297353CC}">
              <c16:uniqueId val="{00000040-676B-4E60-8D57-1020D8E6C2F3}"/>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Spending in billion U.S. dollars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9C01-48E9-ABAD-C3B6057F4642}"/>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9C01-48E9-ABAD-C3B6057F4642}"/>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9C01-48E9-ABAD-C3B6057F4642}"/>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9C01-48E9-ABAD-C3B6057F4642}"/>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9C01-48E9-ABAD-C3B6057F4642}"/>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9C01-48E9-ABAD-C3B6057F4642}"/>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9C01-48E9-ABAD-C3B6057F4642}"/>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9C01-48E9-ABAD-C3B6057F4642}"/>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9C01-48E9-ABAD-C3B6057F4642}"/>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9C01-48E9-ABAD-C3B6057F4642}"/>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9C01-48E9-ABAD-C3B6057F4642}"/>
                </c:ext>
              </c:extLst>
            </c:dLbl>
            <c:dLbl>
              <c:idx val="1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9C01-48E9-ABAD-C3B6057F4642}"/>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Charity/ Non-profit</c:v>
                </c:pt>
                <c:pt idx="1">
                  <c:v>Power &amp; Utilities</c:v>
                </c:pt>
                <c:pt idx="2">
                  <c:v>Business / Professional Services</c:v>
                </c:pt>
                <c:pt idx="3">
                  <c:v>Education</c:v>
                </c:pt>
                <c:pt idx="4">
                  <c:v>Technology</c:v>
                </c:pt>
                <c:pt idx="5">
                  <c:v>Manufacturing/ Automotive</c:v>
                </c:pt>
                <c:pt idx="6">
                  <c:v>Healthcare</c:v>
                </c:pt>
                <c:pt idx="7">
                  <c:v>Financial Services</c:v>
                </c:pt>
                <c:pt idx="8">
                  <c:v>Transport/ Logistics</c:v>
                </c:pt>
                <c:pt idx="9">
                  <c:v>Global average</c:v>
                </c:pt>
                <c:pt idx="10">
                  <c:v>Retail</c:v>
                </c:pt>
                <c:pt idx="11">
                  <c:v>Government</c:v>
                </c:pt>
              </c:strCache>
            </c:strRef>
          </c:cat>
          <c:val>
            <c:numRef>
              <c:f>Sheet1!$B$2:$B$13</c:f>
              <c:numCache>
                <c:formatCode>General</c:formatCode>
                <c:ptCount val="12"/>
                <c:pt idx="0">
                  <c:v>0.64</c:v>
                </c:pt>
                <c:pt idx="1">
                  <c:v>0.59</c:v>
                </c:pt>
                <c:pt idx="2">
                  <c:v>0.56999999999999995</c:v>
                </c:pt>
                <c:pt idx="3">
                  <c:v>0.56000000000000005</c:v>
                </c:pt>
                <c:pt idx="4">
                  <c:v>0.55000000000000004</c:v>
                </c:pt>
                <c:pt idx="5">
                  <c:v>0.54</c:v>
                </c:pt>
                <c:pt idx="6">
                  <c:v>0.54</c:v>
                </c:pt>
                <c:pt idx="7">
                  <c:v>0.53</c:v>
                </c:pt>
                <c:pt idx="8">
                  <c:v>0.53</c:v>
                </c:pt>
                <c:pt idx="9">
                  <c:v>0.52</c:v>
                </c:pt>
                <c:pt idx="10">
                  <c:v>0.45</c:v>
                </c:pt>
                <c:pt idx="11">
                  <c:v>0.38</c:v>
                </c:pt>
              </c:numCache>
            </c:numRef>
          </c:val>
          <c:extLst>
            <c:ext xmlns:c16="http://schemas.microsoft.com/office/drawing/2014/chart" uri="{C3380CC4-5D6E-409C-BE32-E72D297353CC}">
              <c16:uniqueId val="{0000000C-9C01-48E9-ABAD-C3B6057F464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BE7F-48CE-86DE-87FDFFEB9E2E}"/>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BE7F-48CE-86DE-87FDFFEB9E2E}"/>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BE7F-48CE-86DE-87FDFFEB9E2E}"/>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BE7F-48CE-86DE-87FDFFEB9E2E}"/>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BE7F-48CE-86DE-87FDFFEB9E2E}"/>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BE7F-48CE-86DE-87FDFFEB9E2E}"/>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BE7F-48CE-86DE-87FDFFEB9E2E}"/>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BE7F-48CE-86DE-87FDFFEB9E2E}"/>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BE7F-48CE-86DE-87FDFFEB9E2E}"/>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BE7F-48CE-86DE-87FDFFEB9E2E}"/>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BE7F-48CE-86DE-87FDFFEB9E2E}"/>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BE7F-48CE-86DE-87FDFFEB9E2E}"/>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BE7F-48CE-86DE-87FDFFEB9E2E}"/>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BE7F-48CE-86DE-87FDFFEB9E2E}"/>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Implemented flexible work arrangements (e.g., employees can work remote or at home)</c:v>
                </c:pt>
                <c:pt idx="1">
                  <c:v>Encourages flexible work hours (i.e., nu strictly workin from 9 a.m. to 5 p.m.)</c:v>
                </c:pt>
                <c:pt idx="2">
                  <c:v>Promoted cybesecurity awareness to the whole organization</c:v>
                </c:pt>
                <c:pt idx="3">
                  <c:v>Implemented mental health support programs/resources</c:v>
                </c:pt>
                <c:pt idx="4">
                  <c:v>Diversity, equity, and inclusion (DEI) training/initiatives</c:v>
                </c:pt>
                <c:pt idx="5">
                  <c:v>Team building/bonding exercises/activities (e.g., office happy hour, company outings/trips)</c:v>
                </c:pt>
                <c:pt idx="6">
                  <c:v>Recognizes special events (e.g., holidays, birthdays etc.)</c:v>
                </c:pt>
                <c:pt idx="7">
                  <c:v>Proactively solicits feedback on employees' needs</c:v>
                </c:pt>
                <c:pt idx="8">
                  <c:v>The organization values and listens to the input of all staff</c:v>
                </c:pt>
                <c:pt idx="9">
                  <c:v>Implemented technology to make security professionals' jobs easier</c:v>
                </c:pt>
                <c:pt idx="10">
                  <c:v>Added extra vacation days</c:v>
                </c:pt>
                <c:pt idx="11">
                  <c:v>Instituted robust parental leave policies</c:v>
                </c:pt>
                <c:pt idx="12">
                  <c:v>Management and staff have created realistic KPIs</c:v>
                </c:pt>
                <c:pt idx="13">
                  <c:v>They have not done anything to promote positive work culture</c:v>
                </c:pt>
              </c:strCache>
            </c:strRef>
          </c:cat>
          <c:val>
            <c:numRef>
              <c:f>Sheet1!$B$2:$B$15</c:f>
              <c:numCache>
                <c:formatCode>General</c:formatCode>
                <c:ptCount val="14"/>
                <c:pt idx="0">
                  <c:v>0.49</c:v>
                </c:pt>
                <c:pt idx="1">
                  <c:v>0.42</c:v>
                </c:pt>
                <c:pt idx="2">
                  <c:v>0.36</c:v>
                </c:pt>
                <c:pt idx="3">
                  <c:v>0.35</c:v>
                </c:pt>
                <c:pt idx="4">
                  <c:v>0.35</c:v>
                </c:pt>
                <c:pt idx="5">
                  <c:v>0.32</c:v>
                </c:pt>
                <c:pt idx="6">
                  <c:v>0.28999999999999998</c:v>
                </c:pt>
                <c:pt idx="7">
                  <c:v>0.28000000000000003</c:v>
                </c:pt>
                <c:pt idx="8">
                  <c:v>0.28000000000000003</c:v>
                </c:pt>
                <c:pt idx="9">
                  <c:v>0.23</c:v>
                </c:pt>
                <c:pt idx="10">
                  <c:v>0.2</c:v>
                </c:pt>
                <c:pt idx="11">
                  <c:v>0.18</c:v>
                </c:pt>
                <c:pt idx="12">
                  <c:v>0.16</c:v>
                </c:pt>
                <c:pt idx="13">
                  <c:v>0.05</c:v>
                </c:pt>
              </c:numCache>
            </c:numRef>
          </c:val>
          <c:extLst>
            <c:ext xmlns:c16="http://schemas.microsoft.com/office/drawing/2014/chart" uri="{C3380CC4-5D6E-409C-BE32-E72D297353CC}">
              <c16:uniqueId val="{0000000E-BE7F-48CE-86DE-87FDFFEB9E2E}"/>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70AD-40B4-9EA6-C31DEB18D263}"/>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70AD-40B4-9EA6-C31DEB18D263}"/>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70AD-40B4-9EA6-C31DEB18D263}"/>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70AD-40B4-9EA6-C31DEB18D263}"/>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70AD-40B4-9EA6-C31DEB18D263}"/>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70AD-40B4-9EA6-C31DEB18D263}"/>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70AD-40B4-9EA6-C31DEB18D263}"/>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70AD-40B4-9EA6-C31DEB18D263}"/>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70AD-40B4-9EA6-C31DEB18D263}"/>
                </c:ext>
              </c:extLst>
            </c:dLbl>
            <c:dLbl>
              <c:idx val="9"/>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70AD-40B4-9EA6-C31DEB18D263}"/>
                </c:ext>
              </c:extLst>
            </c:dLbl>
            <c:dLbl>
              <c:idx val="1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70AD-40B4-9EA6-C31DEB18D263}"/>
                </c:ext>
              </c:extLst>
            </c:dLbl>
            <c:dLbl>
              <c:idx val="1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70AD-40B4-9EA6-C31DEB18D263}"/>
                </c:ext>
              </c:extLst>
            </c:dLbl>
            <c:dLbl>
              <c:idx val="1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70AD-40B4-9EA6-C31DEB18D263}"/>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Sheet1!$A$2:$A$14</c:f>
              <c:strCache>
                <c:ptCount val="13"/>
                <c:pt idx="0">
                  <c:v>Increased focus on business continuity and resiliency</c:v>
                </c:pt>
                <c:pt idx="1">
                  <c:v>There has been no impact to our organization as a result of the was in Ukraine</c:v>
                </c:pt>
                <c:pt idx="2">
                  <c:v>Increase in cyber attacks on us/our third-party partners and suppliers</c:v>
                </c:pt>
                <c:pt idx="3">
                  <c:v>Increased focus how we handle crisis communications</c:v>
                </c:pt>
                <c:pt idx="4">
                  <c:v>Increase investment in security</c:v>
                </c:pt>
                <c:pt idx="5">
                  <c:v>Concern over security attack retribution as a result from making a corporate public statement about war</c:v>
                </c:pt>
                <c:pt idx="6">
                  <c:v>Improved relationships with government contracts and information sharing groups (e.g., local CSIRT or CERT, etc)</c:v>
                </c:pt>
                <c:pt idx="7">
                  <c:v>Invested in secure communications tools to address risks like eavesdropping, metadata exposure, data loss, noncompliance (e.g., encrypted chat and voice calling)</c:v>
                </c:pt>
                <c:pt idx="8">
                  <c:v>Exit of our business operations in Russia</c:v>
                </c:pt>
                <c:pt idx="9">
                  <c:v>Disruptions to our innovation roadmap due to employees or contractors located in regions, and in locations affected by sanctions</c:v>
                </c:pt>
                <c:pt idx="10">
                  <c:v>Discussions with our insurance provider about cyber insurance coverage</c:v>
                </c:pt>
                <c:pt idx="11">
                  <c:v>Misinformation and disinformation sowing confusion among executives and the board about cyber risks</c:v>
                </c:pt>
                <c:pt idx="12">
                  <c:v>Migrated/transferred data out of the region</c:v>
                </c:pt>
              </c:strCache>
            </c:strRef>
          </c:cat>
          <c:val>
            <c:numRef>
              <c:f>Sheet1!$B$2:$B$14</c:f>
              <c:numCache>
                <c:formatCode>General</c:formatCode>
                <c:ptCount val="13"/>
                <c:pt idx="0">
                  <c:v>0.28999999999999998</c:v>
                </c:pt>
                <c:pt idx="1">
                  <c:v>0.23</c:v>
                </c:pt>
                <c:pt idx="2">
                  <c:v>0.22</c:v>
                </c:pt>
                <c:pt idx="3">
                  <c:v>0.22</c:v>
                </c:pt>
                <c:pt idx="4">
                  <c:v>0.19</c:v>
                </c:pt>
                <c:pt idx="5">
                  <c:v>0.19</c:v>
                </c:pt>
                <c:pt idx="6">
                  <c:v>0.19</c:v>
                </c:pt>
                <c:pt idx="7">
                  <c:v>0.17</c:v>
                </c:pt>
                <c:pt idx="8">
                  <c:v>0.16</c:v>
                </c:pt>
                <c:pt idx="9">
                  <c:v>0.13</c:v>
                </c:pt>
                <c:pt idx="10">
                  <c:v>0.13</c:v>
                </c:pt>
                <c:pt idx="11">
                  <c:v>0.13</c:v>
                </c:pt>
                <c:pt idx="12">
                  <c:v>0.12</c:v>
                </c:pt>
              </c:numCache>
            </c:numRef>
          </c:val>
          <c:extLst>
            <c:ext xmlns:c16="http://schemas.microsoft.com/office/drawing/2014/chart" uri="{C3380CC4-5D6E-409C-BE32-E72D297353CC}">
              <c16:uniqueId val="{0000000D-70AD-40B4-9EA6-C31DEB18D26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AFB-4EF5-BE3C-D9E104792A54}"/>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AFB-4EF5-BE3C-D9E104792A54}"/>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AFB-4EF5-BE3C-D9E104792A54}"/>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AFB-4EF5-BE3C-D9E104792A54}"/>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AFB-4EF5-BE3C-D9E104792A54}"/>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AFB-4EF5-BE3C-D9E104792A54}"/>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AFB-4EF5-BE3C-D9E104792A54}"/>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AFB-4EF5-BE3C-D9E104792A54}"/>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AFB-4EF5-BE3C-D9E104792A54}"/>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2AFB-4EF5-BE3C-D9E104792A54}"/>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2AFB-4EF5-BE3C-D9E104792A54}"/>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2AFB-4EF5-BE3C-D9E104792A54}"/>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2AFB-4EF5-BE3C-D9E104792A54}"/>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2AFB-4EF5-BE3C-D9E104792A54}"/>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2AFB-4EF5-BE3C-D9E104792A54}"/>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Web development</c:v>
                </c:pt>
                <c:pt idx="1">
                  <c:v>AI/ Machine learning/ Deep learning</c:v>
                </c:pt>
                <c:pt idx="2">
                  <c:v>Game development</c:v>
                </c:pt>
                <c:pt idx="3">
                  <c:v>Cybersecurity</c:v>
                </c:pt>
                <c:pt idx="4">
                  <c:v>DevOps</c:v>
                </c:pt>
                <c:pt idx="5">
                  <c:v>Mobile development</c:v>
                </c:pt>
                <c:pt idx="6">
                  <c:v>Functional programming</c:v>
                </c:pt>
                <c:pt idx="7">
                  <c:v>Database software</c:v>
                </c:pt>
                <c:pt idx="8">
                  <c:v>Cloud computing</c:v>
                </c:pt>
                <c:pt idx="9">
                  <c:v>UI/UX design</c:v>
                </c:pt>
                <c:pt idx="10">
                  <c:v>Big data</c:v>
                </c:pt>
                <c:pt idx="11">
                  <c:v>Internet of Things (IoT)</c:v>
                </c:pt>
                <c:pt idx="12">
                  <c:v>Robotics</c:v>
                </c:pt>
                <c:pt idx="13">
                  <c:v>Container technology</c:v>
                </c:pt>
                <c:pt idx="14">
                  <c:v>Blockchain</c:v>
                </c:pt>
              </c:strCache>
            </c:strRef>
          </c:cat>
          <c:val>
            <c:numRef>
              <c:f>Sheet1!$B$2:$B$16</c:f>
              <c:numCache>
                <c:formatCode>General</c:formatCode>
                <c:ptCount val="15"/>
                <c:pt idx="0">
                  <c:v>0.35920000000000002</c:v>
                </c:pt>
                <c:pt idx="1">
                  <c:v>0.35199999999999998</c:v>
                </c:pt>
                <c:pt idx="2">
                  <c:v>0.29189999999999999</c:v>
                </c:pt>
                <c:pt idx="3">
                  <c:v>0.2432</c:v>
                </c:pt>
                <c:pt idx="4">
                  <c:v>0.23799999999999999</c:v>
                </c:pt>
                <c:pt idx="5">
                  <c:v>0.2364</c:v>
                </c:pt>
                <c:pt idx="6">
                  <c:v>0.20349999999999999</c:v>
                </c:pt>
                <c:pt idx="7">
                  <c:v>0.1827</c:v>
                </c:pt>
                <c:pt idx="8">
                  <c:v>0.17899999999999999</c:v>
                </c:pt>
                <c:pt idx="9">
                  <c:v>0.17660000000000001</c:v>
                </c:pt>
                <c:pt idx="10">
                  <c:v>0.1706</c:v>
                </c:pt>
                <c:pt idx="11">
                  <c:v>0.14130000000000001</c:v>
                </c:pt>
                <c:pt idx="12">
                  <c:v>0.1361</c:v>
                </c:pt>
                <c:pt idx="13">
                  <c:v>0.1275</c:v>
                </c:pt>
                <c:pt idx="14">
                  <c:v>0.12280000000000001</c:v>
                </c:pt>
              </c:numCache>
            </c:numRef>
          </c:val>
          <c:extLst>
            <c:ext xmlns:c16="http://schemas.microsoft.com/office/drawing/2014/chart" uri="{C3380CC4-5D6E-409C-BE32-E72D297353CC}">
              <c16:uniqueId val="{0000000F-2AFB-4EF5-BE3C-D9E104792A5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A7B-4D4B-BDDD-4EEA1A1FCA3A}"/>
                </c:ext>
              </c:extLst>
            </c:dLbl>
            <c:dLbl>
              <c:idx val="1"/>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A7B-4D4B-BDDD-4EEA1A1FCA3A}"/>
                </c:ext>
              </c:extLst>
            </c:dLbl>
            <c:dLbl>
              <c:idx val="2"/>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A7B-4D4B-BDDD-4EEA1A1FCA3A}"/>
                </c:ext>
              </c:extLst>
            </c:dLbl>
            <c:dLbl>
              <c:idx val="3"/>
              <c:numFmt formatCode="#,##0.0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A7B-4D4B-BDDD-4EEA1A1FCA3A}"/>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Sheet1!$A$2:$A$5</c:f>
              <c:strCache>
                <c:ptCount val="4"/>
                <c:pt idx="0">
                  <c:v>APAC</c:v>
                </c:pt>
                <c:pt idx="1">
                  <c:v>LATAM</c:v>
                </c:pt>
                <c:pt idx="2">
                  <c:v>North America</c:v>
                </c:pt>
                <c:pt idx="3">
                  <c:v>EMEA</c:v>
                </c:pt>
              </c:strCache>
            </c:strRef>
          </c:cat>
          <c:val>
            <c:numRef>
              <c:f>Sheet1!$B$2:$B$5</c:f>
              <c:numCache>
                <c:formatCode>General</c:formatCode>
                <c:ptCount val="4"/>
                <c:pt idx="0">
                  <c:v>2163.4699999999998</c:v>
                </c:pt>
                <c:pt idx="1">
                  <c:v>515.88</c:v>
                </c:pt>
                <c:pt idx="2">
                  <c:v>436.08</c:v>
                </c:pt>
                <c:pt idx="3">
                  <c:v>317.05</c:v>
                </c:pt>
              </c:numCache>
            </c:numRef>
          </c:val>
          <c:extLst>
            <c:ext xmlns:c16="http://schemas.microsoft.com/office/drawing/2014/chart" uri="{C3380CC4-5D6E-409C-BE32-E72D297353CC}">
              <c16:uniqueId val="{00000004-CA7B-4D4B-BDDD-4EEA1A1FCA3A}"/>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Number of professionals in thousands</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A35B-48B4-8241-35DDE866E2A3}"/>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A35B-48B4-8241-35DDE866E2A3}"/>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A35B-48B4-8241-35DDE866E2A3}"/>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A35B-48B4-8241-35DDE866E2A3}"/>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A35B-48B4-8241-35DDE866E2A3}"/>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A35B-48B4-8241-35DDE866E2A3}"/>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A35B-48B4-8241-35DDE866E2A3}"/>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A35B-48B4-8241-35DDE866E2A3}"/>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A35B-48B4-8241-35DDE866E2A3}"/>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A35B-48B4-8241-35DDE866E2A3}"/>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A35B-48B4-8241-35DDE866E2A3}"/>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A35B-48B4-8241-35DDE866E2A3}"/>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A35B-48B4-8241-35DDE866E2A3}"/>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A35B-48B4-8241-35DDE866E2A3}"/>
                </c:ext>
              </c:extLst>
            </c:dLbl>
            <c:dLbl>
              <c:idx val="1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A35B-48B4-8241-35DDE866E2A3}"/>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China</c:v>
                </c:pt>
                <c:pt idx="1">
                  <c:v>India</c:v>
                </c:pt>
                <c:pt idx="2">
                  <c:v>United States</c:v>
                </c:pt>
                <c:pt idx="3">
                  <c:v>Brazil</c:v>
                </c:pt>
                <c:pt idx="4">
                  <c:v>Mexico</c:v>
                </c:pt>
                <c:pt idx="5">
                  <c:v>Germany</c:v>
                </c:pt>
                <c:pt idx="6">
                  <c:v>France</c:v>
                </c:pt>
                <c:pt idx="7">
                  <c:v>Spain</c:v>
                </c:pt>
                <c:pt idx="8">
                  <c:v>United Kingdom</c:v>
                </c:pt>
                <c:pt idx="9">
                  <c:v>Japan</c:v>
                </c:pt>
                <c:pt idx="10">
                  <c:v>Australia</c:v>
                </c:pt>
                <c:pt idx="11">
                  <c:v>The Netherlands</c:v>
                </c:pt>
                <c:pt idx="12">
                  <c:v>Canada</c:v>
                </c:pt>
                <c:pt idx="13">
                  <c:v>South Korea</c:v>
                </c:pt>
                <c:pt idx="14">
                  <c:v>Ireland</c:v>
                </c:pt>
              </c:strCache>
            </c:strRef>
          </c:cat>
          <c:val>
            <c:numRef>
              <c:f>Sheet1!$B$2:$B$16</c:f>
              <c:numCache>
                <c:formatCode>General</c:formatCode>
                <c:ptCount val="15"/>
                <c:pt idx="0">
                  <c:v>1482085</c:v>
                </c:pt>
                <c:pt idx="1">
                  <c:v>563364</c:v>
                </c:pt>
                <c:pt idx="2">
                  <c:v>410695</c:v>
                </c:pt>
                <c:pt idx="3">
                  <c:v>312852</c:v>
                </c:pt>
                <c:pt idx="4">
                  <c:v>203027</c:v>
                </c:pt>
                <c:pt idx="5">
                  <c:v>104197</c:v>
                </c:pt>
                <c:pt idx="6">
                  <c:v>60859</c:v>
                </c:pt>
                <c:pt idx="7">
                  <c:v>60436</c:v>
                </c:pt>
                <c:pt idx="8">
                  <c:v>56811</c:v>
                </c:pt>
                <c:pt idx="9">
                  <c:v>55809</c:v>
                </c:pt>
                <c:pt idx="10">
                  <c:v>39496</c:v>
                </c:pt>
                <c:pt idx="11">
                  <c:v>26265</c:v>
                </c:pt>
                <c:pt idx="12">
                  <c:v>25385</c:v>
                </c:pt>
                <c:pt idx="13">
                  <c:v>16643</c:v>
                </c:pt>
                <c:pt idx="14">
                  <c:v>8481</c:v>
                </c:pt>
              </c:numCache>
            </c:numRef>
          </c:val>
          <c:extLst>
            <c:ext xmlns:c16="http://schemas.microsoft.com/office/drawing/2014/chart" uri="{C3380CC4-5D6E-409C-BE32-E72D297353CC}">
              <c16:uniqueId val="{0000000F-A35B-48B4-8241-35DDE866E2A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D7A-46F4-9E0D-1819041FDED3}"/>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D7A-46F4-9E0D-1819041FDED3}"/>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D7A-46F4-9E0D-1819041FDED3}"/>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D7A-46F4-9E0D-1819041FDED3}"/>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D7A-46F4-9E0D-1819041FDED3}"/>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D7A-46F4-9E0D-1819041FDED3}"/>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D7A-46F4-9E0D-1819041FDED3}"/>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D7A-46F4-9E0D-1819041FDED3}"/>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D7A-46F4-9E0D-1819041FDED3}"/>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D7A-46F4-9E0D-1819041FDED3}"/>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D7A-46F4-9E0D-1819041FDED3}"/>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8D7A-46F4-9E0D-1819041FDED3}"/>
                </c:ext>
              </c:extLst>
            </c:dLbl>
            <c:dLbl>
              <c:idx val="1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8D7A-46F4-9E0D-1819041FDED3}"/>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8D7A-46F4-9E0D-1819041FDED3}"/>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Sheet1!$A$2:$A$15</c:f>
              <c:strCache>
                <c:ptCount val="14"/>
                <c:pt idx="0">
                  <c:v>United States</c:v>
                </c:pt>
                <c:pt idx="1">
                  <c:v>Brazil</c:v>
                </c:pt>
                <c:pt idx="2">
                  <c:v>Mexico</c:v>
                </c:pt>
                <c:pt idx="3">
                  <c:v>Germany</c:v>
                </c:pt>
                <c:pt idx="4">
                  <c:v>Japan</c:v>
                </c:pt>
                <c:pt idx="5">
                  <c:v>United Kingdom</c:v>
                </c:pt>
                <c:pt idx="6">
                  <c:v>South Korea</c:v>
                </c:pt>
                <c:pt idx="7">
                  <c:v>France</c:v>
                </c:pt>
                <c:pt idx="8">
                  <c:v>Spain</c:v>
                </c:pt>
                <c:pt idx="9">
                  <c:v>Australia</c:v>
                </c:pt>
                <c:pt idx="10">
                  <c:v>Canada</c:v>
                </c:pt>
                <c:pt idx="11">
                  <c:v>Singapore</c:v>
                </c:pt>
                <c:pt idx="12">
                  <c:v>Netherlands</c:v>
                </c:pt>
                <c:pt idx="13">
                  <c:v>Ireland</c:v>
                </c:pt>
              </c:strCache>
            </c:strRef>
          </c:cat>
          <c:val>
            <c:numRef>
              <c:f>Sheet1!$B$2:$B$15</c:f>
              <c:numCache>
                <c:formatCode>General</c:formatCode>
                <c:ptCount val="14"/>
                <c:pt idx="0">
                  <c:v>1205812</c:v>
                </c:pt>
                <c:pt idx="1">
                  <c:v>687947</c:v>
                </c:pt>
                <c:pt idx="2">
                  <c:v>542418</c:v>
                </c:pt>
                <c:pt idx="3">
                  <c:v>464749</c:v>
                </c:pt>
                <c:pt idx="4">
                  <c:v>388402</c:v>
                </c:pt>
                <c:pt idx="5">
                  <c:v>339145</c:v>
                </c:pt>
                <c:pt idx="6">
                  <c:v>249520</c:v>
                </c:pt>
                <c:pt idx="7">
                  <c:v>189733</c:v>
                </c:pt>
                <c:pt idx="8">
                  <c:v>153167</c:v>
                </c:pt>
                <c:pt idx="9">
                  <c:v>143680</c:v>
                </c:pt>
                <c:pt idx="10">
                  <c:v>138726</c:v>
                </c:pt>
                <c:pt idx="11">
                  <c:v>77425</c:v>
                </c:pt>
                <c:pt idx="12">
                  <c:v>57672</c:v>
                </c:pt>
                <c:pt idx="13">
                  <c:v>17687</c:v>
                </c:pt>
              </c:numCache>
            </c:numRef>
          </c:val>
          <c:extLst>
            <c:ext xmlns:c16="http://schemas.microsoft.com/office/drawing/2014/chart" uri="{C3380CC4-5D6E-409C-BE32-E72D297353CC}">
              <c16:uniqueId val="{0000000E-8D7A-46F4-9E0D-1819041FDED3}"/>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2E08-411A-BCB0-64663DB6ECB4}"/>
                </c:ext>
              </c:extLst>
            </c:dLbl>
            <c:dLbl>
              <c:idx val="1"/>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2E08-411A-BCB0-64663DB6ECB4}"/>
                </c:ext>
              </c:extLst>
            </c:dLbl>
            <c:dLbl>
              <c:idx val="2"/>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2E08-411A-BCB0-64663DB6ECB4}"/>
                </c:ext>
              </c:extLst>
            </c:dLbl>
            <c:dLbl>
              <c:idx val="3"/>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2E08-411A-BCB0-64663DB6ECB4}"/>
                </c:ext>
              </c:extLst>
            </c:dLbl>
            <c:dLbl>
              <c:idx val="4"/>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2E08-411A-BCB0-64663DB6ECB4}"/>
                </c:ext>
              </c:extLst>
            </c:dLbl>
            <c:dLbl>
              <c:idx val="5"/>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2E08-411A-BCB0-64663DB6ECB4}"/>
                </c:ext>
              </c:extLst>
            </c:dLbl>
            <c:dLbl>
              <c:idx val="6"/>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2E08-411A-BCB0-64663DB6ECB4}"/>
                </c:ext>
              </c:extLst>
            </c:dLbl>
            <c:dLbl>
              <c:idx val="7"/>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2E08-411A-BCB0-64663DB6ECB4}"/>
                </c:ext>
              </c:extLst>
            </c:dLbl>
            <c:dLbl>
              <c:idx val="8"/>
              <c:numFmt formatCode="#,##0%" sourceLinked="0"/>
              <c:spPr/>
              <c:txPr>
                <a:bodyPr/>
                <a:lstStyle/>
                <a:p>
                  <a:pPr>
                    <a:defRPr sz="11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2E08-411A-BCB0-64663DB6ECB4}"/>
                </c:ext>
              </c:extLst>
            </c:dLbl>
            <c:spPr>
              <a:noFill/>
              <a:ln>
                <a:noFill/>
              </a:ln>
              <a:effectLst/>
            </c:spPr>
            <c:txPr>
              <a:bodyPr/>
              <a:lstStyle/>
              <a:p>
                <a:pPr>
                  <a:defRPr sz="11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Sheet1!$A$2:$A$10</c:f>
              <c:strCache>
                <c:ptCount val="9"/>
                <c:pt idx="0">
                  <c:v>Cloud Security (cloud and data center, application security, etc)</c:v>
                </c:pt>
                <c:pt idx="1">
                  <c:v>Security Operations (SOC platform, advance threat protection, endpoint security, etc)</c:v>
                </c:pt>
                <c:pt idx="2">
                  <c:v>Network Security (firewall, WAN edge, etc.)</c:v>
                </c:pt>
                <c:pt idx="3">
                  <c:v>Software Development Security</c:v>
                </c:pt>
                <c:pt idx="4">
                  <c:v>Risk Management</c:v>
                </c:pt>
                <c:pt idx="5">
                  <c:v>Security Assessment and Testing</c:v>
                </c:pt>
                <c:pt idx="6">
                  <c:v>Access Management</c:v>
                </c:pt>
                <c:pt idx="7">
                  <c:v>Compliance</c:v>
                </c:pt>
                <c:pt idx="8">
                  <c:v>None of the above</c:v>
                </c:pt>
              </c:strCache>
            </c:strRef>
          </c:cat>
          <c:val>
            <c:numRef>
              <c:f>Sheet1!$B$2:$B$10</c:f>
              <c:numCache>
                <c:formatCode>General</c:formatCode>
                <c:ptCount val="9"/>
                <c:pt idx="0">
                  <c:v>0.56999999999999995</c:v>
                </c:pt>
                <c:pt idx="1">
                  <c:v>0.5</c:v>
                </c:pt>
                <c:pt idx="2">
                  <c:v>0.49</c:v>
                </c:pt>
                <c:pt idx="3">
                  <c:v>0.42</c:v>
                </c:pt>
                <c:pt idx="4">
                  <c:v>0.38</c:v>
                </c:pt>
                <c:pt idx="5">
                  <c:v>0.34</c:v>
                </c:pt>
                <c:pt idx="6">
                  <c:v>0.22</c:v>
                </c:pt>
                <c:pt idx="7">
                  <c:v>0.19</c:v>
                </c:pt>
                <c:pt idx="8">
                  <c:v>0.05</c:v>
                </c:pt>
              </c:numCache>
            </c:numRef>
          </c:val>
          <c:extLst>
            <c:ext xmlns:c16="http://schemas.microsoft.com/office/drawing/2014/chart" uri="{C3380CC4-5D6E-409C-BE32-E72D297353CC}">
              <c16:uniqueId val="{00000009-2E08-411A-BCB0-64663DB6ECB4}"/>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FEC-4872-B429-F4585C434546}"/>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FEC-4872-B429-F4585C434546}"/>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FEC-4872-B429-F4585C434546}"/>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FEC-4872-B429-F4585C434546}"/>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FEC-4872-B429-F4585C434546}"/>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FEC-4872-B429-F4585C434546}"/>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FEC-4872-B429-F4585C434546}"/>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FEC-4872-B429-F4585C434546}"/>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FEC-4872-B429-F4585C434546}"/>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FEC-4872-B429-F4585C434546}"/>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6FEC-4872-B429-F4585C434546}"/>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6FEC-4872-B429-F4585C434546}"/>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6FEC-4872-B429-F4585C434546}"/>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6FEC-4872-B429-F4585C434546}"/>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6FEC-4872-B429-F4585C434546}"/>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Sheet1!$A$2:$A$16</c:f>
              <c:strCache>
                <c:ptCount val="15"/>
                <c:pt idx="0">
                  <c:v>Web development</c:v>
                </c:pt>
                <c:pt idx="1">
                  <c:v>DevOps</c:v>
                </c:pt>
                <c:pt idx="2">
                  <c:v>Database software</c:v>
                </c:pt>
                <c:pt idx="3">
                  <c:v>AI / Machine learning / Deep learning</c:v>
                </c:pt>
                <c:pt idx="4">
                  <c:v>Mobile development</c:v>
                </c:pt>
                <c:pt idx="5">
                  <c:v>Cloud computing</c:v>
                </c:pt>
                <c:pt idx="6">
                  <c:v>UI/UX</c:v>
                </c:pt>
                <c:pt idx="7">
                  <c:v>Functional programming</c:v>
                </c:pt>
                <c:pt idx="8">
                  <c:v>Big data</c:v>
                </c:pt>
                <c:pt idx="9">
                  <c:v>Cybersecurity</c:v>
                </c:pt>
                <c:pt idx="10">
                  <c:v>Container technology</c:v>
                </c:pt>
                <c:pt idx="11">
                  <c:v>Game development</c:v>
                </c:pt>
                <c:pt idx="12">
                  <c:v>Business intelligence</c:v>
                </c:pt>
                <c:pt idx="13">
                  <c:v>Internet of Things (IoT)</c:v>
                </c:pt>
                <c:pt idx="14">
                  <c:v>Other</c:v>
                </c:pt>
              </c:strCache>
            </c:strRef>
          </c:cat>
          <c:val>
            <c:numRef>
              <c:f>Sheet1!$B$2:$B$16</c:f>
              <c:numCache>
                <c:formatCode>General</c:formatCode>
                <c:ptCount val="15"/>
                <c:pt idx="0">
                  <c:v>0.58530000000000004</c:v>
                </c:pt>
                <c:pt idx="1">
                  <c:v>0.35549999999999998</c:v>
                </c:pt>
                <c:pt idx="2">
                  <c:v>0.27500000000000002</c:v>
                </c:pt>
                <c:pt idx="3">
                  <c:v>0.246</c:v>
                </c:pt>
                <c:pt idx="4">
                  <c:v>0.23369999999999999</c:v>
                </c:pt>
                <c:pt idx="5">
                  <c:v>0.22620000000000001</c:v>
                </c:pt>
                <c:pt idx="6">
                  <c:v>0.20039999999999999</c:v>
                </c:pt>
                <c:pt idx="7">
                  <c:v>0.18940000000000001</c:v>
                </c:pt>
                <c:pt idx="8">
                  <c:v>0.18779999999999999</c:v>
                </c:pt>
                <c:pt idx="9">
                  <c:v>0.16289999999999999</c:v>
                </c:pt>
                <c:pt idx="10">
                  <c:v>0.15290000000000001</c:v>
                </c:pt>
                <c:pt idx="11">
                  <c:v>0.1351</c:v>
                </c:pt>
                <c:pt idx="12">
                  <c:v>0.10730000000000001</c:v>
                </c:pt>
                <c:pt idx="13">
                  <c:v>0.10050000000000001</c:v>
                </c:pt>
                <c:pt idx="14">
                  <c:v>8.6599999999999996E-2</c:v>
                </c:pt>
              </c:numCache>
            </c:numRef>
          </c:val>
          <c:extLst>
            <c:ext xmlns:c16="http://schemas.microsoft.com/office/drawing/2014/chart" uri="{C3380CC4-5D6E-409C-BE32-E72D297353CC}">
              <c16:uniqueId val="{0000000F-6FEC-4872-B429-F4585C434546}"/>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Men</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8847-408D-8112-F795772D46F2}"/>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8847-408D-8112-F795772D46F2}"/>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8847-408D-8112-F795772D46F2}"/>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8847-408D-8112-F795772D46F2}"/>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8847-408D-8112-F795772D46F2}"/>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8847-408D-8112-F795772D46F2}"/>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8847-408D-8112-F795772D46F2}"/>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8847-408D-8112-F795772D46F2}"/>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8847-408D-8112-F795772D46F2}"/>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8847-408D-8112-F795772D46F2}"/>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8847-408D-8112-F795772D46F2}"/>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8847-408D-8112-F795772D46F2}"/>
                </c:ext>
              </c:extLst>
            </c:dLbl>
            <c:dLbl>
              <c:idx val="12"/>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8847-408D-8112-F795772D46F2}"/>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8847-408D-8112-F795772D46F2}"/>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8847-408D-8112-F795772D46F2}"/>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8847-408D-8112-F795772D46F2}"/>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8847-408D-8112-F795772D46F2}"/>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8847-408D-8112-F795772D46F2}"/>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8847-408D-8112-F795772D46F2}"/>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8847-408D-8112-F795772D46F2}"/>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4-8847-408D-8112-F795772D46F2}"/>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5-8847-408D-8112-F795772D46F2}"/>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6-8847-408D-8112-F795772D46F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0.73650000000000004</c:v>
                </c:pt>
                <c:pt idx="1">
                  <c:v>0.73309999999999997</c:v>
                </c:pt>
                <c:pt idx="2">
                  <c:v>0.72889999999999999</c:v>
                </c:pt>
                <c:pt idx="3">
                  <c:v>0.72609999999999997</c:v>
                </c:pt>
                <c:pt idx="4">
                  <c:v>0.72660000000000002</c:v>
                </c:pt>
                <c:pt idx="5">
                  <c:v>0.72570000000000001</c:v>
                </c:pt>
                <c:pt idx="6">
                  <c:v>0.72540000000000004</c:v>
                </c:pt>
                <c:pt idx="7">
                  <c:v>0.72470000000000001</c:v>
                </c:pt>
                <c:pt idx="8">
                  <c:v>0.72189999999999999</c:v>
                </c:pt>
                <c:pt idx="9">
                  <c:v>0.71350000000000002</c:v>
                </c:pt>
                <c:pt idx="10">
                  <c:v>0.71160000000000001</c:v>
                </c:pt>
                <c:pt idx="11">
                  <c:v>0.71120000000000005</c:v>
                </c:pt>
                <c:pt idx="12">
                  <c:v>0.70899999999999996</c:v>
                </c:pt>
                <c:pt idx="13">
                  <c:v>0.70579999999999998</c:v>
                </c:pt>
                <c:pt idx="14">
                  <c:v>0.70389999999999997</c:v>
                </c:pt>
                <c:pt idx="15">
                  <c:v>0.70179999999999998</c:v>
                </c:pt>
                <c:pt idx="16">
                  <c:v>0.69889999999999997</c:v>
                </c:pt>
                <c:pt idx="17">
                  <c:v>0.69689999999999996</c:v>
                </c:pt>
                <c:pt idx="18">
                  <c:v>0.69569999999999999</c:v>
                </c:pt>
                <c:pt idx="19">
                  <c:v>0.69430000000000003</c:v>
                </c:pt>
                <c:pt idx="20">
                  <c:v>0.66569999999999996</c:v>
                </c:pt>
                <c:pt idx="21">
                  <c:v>0.67349999999999999</c:v>
                </c:pt>
                <c:pt idx="22">
                  <c:v>0.67859999999999998</c:v>
                </c:pt>
              </c:numCache>
            </c:numRef>
          </c:val>
          <c:smooth val="0"/>
          <c:extLst>
            <c:ext xmlns:c16="http://schemas.microsoft.com/office/drawing/2014/chart" uri="{C3380CC4-5D6E-409C-BE32-E72D297353CC}">
              <c16:uniqueId val="{00000017-8847-408D-8112-F795772D46F2}"/>
            </c:ext>
          </c:extLst>
        </c:ser>
        <c:ser>
          <c:idx val="1"/>
          <c:order val="1"/>
          <c:tx>
            <c:strRef>
              <c:f>Sheet1!$C$1</c:f>
              <c:strCache>
                <c:ptCount val="1"/>
                <c:pt idx="0">
                  <c:v>Women</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8-8847-408D-8112-F795772D46F2}"/>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9-8847-408D-8112-F795772D46F2}"/>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A-8847-408D-8112-F795772D46F2}"/>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B-8847-408D-8112-F795772D46F2}"/>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C-8847-408D-8112-F795772D46F2}"/>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D-8847-408D-8112-F795772D46F2}"/>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E-8847-408D-8112-F795772D46F2}"/>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F-8847-408D-8112-F795772D46F2}"/>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0-8847-408D-8112-F795772D46F2}"/>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1-8847-408D-8112-F795772D46F2}"/>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2-8847-408D-8112-F795772D46F2}"/>
                </c:ext>
              </c:extLst>
            </c:dLbl>
            <c:dLbl>
              <c:idx val="11"/>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3-8847-408D-8112-F795772D46F2}"/>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4-8847-408D-8112-F795772D46F2}"/>
                </c:ext>
              </c:extLst>
            </c:dLbl>
            <c:dLbl>
              <c:idx val="1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5-8847-408D-8112-F795772D46F2}"/>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6-8847-408D-8112-F795772D46F2}"/>
                </c:ext>
              </c:extLst>
            </c:dLbl>
            <c:dLbl>
              <c:idx val="1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7-8847-408D-8112-F795772D46F2}"/>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8-8847-408D-8112-F795772D46F2}"/>
                </c:ext>
              </c:extLst>
            </c:dLbl>
            <c:dLbl>
              <c:idx val="1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9-8847-408D-8112-F795772D46F2}"/>
                </c:ext>
              </c:extLst>
            </c:dLbl>
            <c:dLbl>
              <c:idx val="1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A-8847-408D-8112-F795772D46F2}"/>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B-8847-408D-8112-F795772D46F2}"/>
                </c:ext>
              </c:extLst>
            </c:dLbl>
            <c:dLbl>
              <c:idx val="2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C-8847-408D-8112-F795772D46F2}"/>
                </c:ext>
              </c:extLst>
            </c:dLbl>
            <c:dLbl>
              <c:idx val="2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D-8847-408D-8112-F795772D46F2}"/>
                </c:ext>
              </c:extLst>
            </c:dLbl>
            <c:dLbl>
              <c:idx val="2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2E-8847-408D-8112-F795772D46F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Sheet1!$C$2:$C$24</c:f>
              <c:numCache>
                <c:formatCode>General</c:formatCode>
                <c:ptCount val="23"/>
                <c:pt idx="0">
                  <c:v>0.47939999999999999</c:v>
                </c:pt>
                <c:pt idx="1">
                  <c:v>0.47749999999999998</c:v>
                </c:pt>
                <c:pt idx="2">
                  <c:v>0.47489999999999999</c:v>
                </c:pt>
                <c:pt idx="3">
                  <c:v>0.47360000000000002</c:v>
                </c:pt>
                <c:pt idx="4">
                  <c:v>0.4733</c:v>
                </c:pt>
                <c:pt idx="5">
                  <c:v>0.47370000000000001</c:v>
                </c:pt>
                <c:pt idx="6">
                  <c:v>0.47210000000000002</c:v>
                </c:pt>
                <c:pt idx="7">
                  <c:v>0.47149999999999997</c:v>
                </c:pt>
                <c:pt idx="8">
                  <c:v>0.46820000000000001</c:v>
                </c:pt>
                <c:pt idx="9">
                  <c:v>0.46260000000000001</c:v>
                </c:pt>
                <c:pt idx="10">
                  <c:v>0.4587</c:v>
                </c:pt>
                <c:pt idx="11">
                  <c:v>0.45700000000000002</c:v>
                </c:pt>
                <c:pt idx="12">
                  <c:v>0.45429999999999998</c:v>
                </c:pt>
                <c:pt idx="13">
                  <c:v>0.4526</c:v>
                </c:pt>
                <c:pt idx="14">
                  <c:v>0.4521</c:v>
                </c:pt>
                <c:pt idx="15">
                  <c:v>0.45140000000000002</c:v>
                </c:pt>
                <c:pt idx="16">
                  <c:v>0.45050000000000001</c:v>
                </c:pt>
                <c:pt idx="17">
                  <c:v>0.45040000000000002</c:v>
                </c:pt>
                <c:pt idx="18">
                  <c:v>0.45050000000000001</c:v>
                </c:pt>
                <c:pt idx="19">
                  <c:v>0.45179999999999998</c:v>
                </c:pt>
                <c:pt idx="20">
                  <c:v>0.43020000000000003</c:v>
                </c:pt>
                <c:pt idx="21">
                  <c:v>0.43409999999999999</c:v>
                </c:pt>
                <c:pt idx="22">
                  <c:v>0.43819999999999998</c:v>
                </c:pt>
              </c:numCache>
            </c:numRef>
          </c:val>
          <c:smooth val="0"/>
          <c:extLst>
            <c:ext xmlns:c16="http://schemas.microsoft.com/office/drawing/2014/chart" uri="{C3380CC4-5D6E-409C-BE32-E72D297353CC}">
              <c16:uniqueId val="{0000002F-8847-408D-8112-F795772D46F2}"/>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35"/>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Empoyment-to-population-ratio</a:t>
                </a:r>
              </a:p>
            </c:rich>
          </c:tx>
          <c:overlay val="0"/>
        </c:title>
        <c:numFmt formatCode="#,##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800" smtId="4294967295"/>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Sep 2022</c:v>
                </c:pt>
              </c:strCache>
            </c:strRef>
          </c:tx>
          <c:spPr>
            <a:solidFill>
              <a:srgbClr val="BABABA"/>
            </a:solidFill>
            <a:ln>
              <a:solidFill>
                <a:srgbClr val="BABABA"/>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Sheet1!$B$2:$B$13</c:f>
              <c:numCache>
                <c:formatCode>General</c:formatCode>
                <c:ptCount val="12"/>
                <c:pt idx="0">
                  <c:v>0.59</c:v>
                </c:pt>
                <c:pt idx="1">
                  <c:v>0.59</c:v>
                </c:pt>
                <c:pt idx="2">
                  <c:v>0.53</c:v>
                </c:pt>
                <c:pt idx="3">
                  <c:v>0.52</c:v>
                </c:pt>
                <c:pt idx="4">
                  <c:v>0.51</c:v>
                </c:pt>
                <c:pt idx="5">
                  <c:v>0.5</c:v>
                </c:pt>
                <c:pt idx="6">
                  <c:v>0.49</c:v>
                </c:pt>
                <c:pt idx="7">
                  <c:v>0.47</c:v>
                </c:pt>
                <c:pt idx="8">
                  <c:v>0.46</c:v>
                </c:pt>
                <c:pt idx="9">
                  <c:v>0.46</c:v>
                </c:pt>
                <c:pt idx="10">
                  <c:v>0.44</c:v>
                </c:pt>
                <c:pt idx="11">
                  <c:v>0.38</c:v>
                </c:pt>
              </c:numCache>
            </c:numRef>
          </c:val>
          <c:extLst>
            <c:ext xmlns:c16="http://schemas.microsoft.com/office/drawing/2014/chart" uri="{C3380CC4-5D6E-409C-BE32-E72D297353CC}">
              <c16:uniqueId val="{0000000C-1DF1-43F0-9FB2-3781CE39F5C2}"/>
            </c:ext>
          </c:extLst>
        </c:ser>
        <c:ser>
          <c:idx val="1"/>
          <c:order val="1"/>
          <c:tx>
            <c:strRef>
              <c:f>Sheet1!$C$1</c:f>
              <c:strCache>
                <c:ptCount val="1"/>
                <c:pt idx="0">
                  <c:v>Sep 2021</c:v>
                </c:pt>
              </c:strCache>
            </c:strRef>
          </c:tx>
          <c:spPr>
            <a:solidFill>
              <a:srgbClr val="0F283E"/>
            </a:solidFill>
            <a:ln>
              <a:solidFill>
                <a:srgbClr val="0F283E"/>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5-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Sheet1!$C$2:$C$13</c:f>
              <c:numCache>
                <c:formatCode>General</c:formatCode>
                <c:ptCount val="12"/>
                <c:pt idx="0">
                  <c:v>0.55000000000000004</c:v>
                </c:pt>
                <c:pt idx="1">
                  <c:v>0.57999999999999996</c:v>
                </c:pt>
                <c:pt idx="2">
                  <c:v>0.56999999999999995</c:v>
                </c:pt>
                <c:pt idx="3">
                  <c:v>0.48</c:v>
                </c:pt>
                <c:pt idx="4">
                  <c:v>0.51</c:v>
                </c:pt>
                <c:pt idx="5">
                  <c:v>0.5</c:v>
                </c:pt>
                <c:pt idx="6">
                  <c:v>0.48</c:v>
                </c:pt>
                <c:pt idx="7">
                  <c:v>0.43</c:v>
                </c:pt>
                <c:pt idx="8">
                  <c:v>0.45</c:v>
                </c:pt>
                <c:pt idx="9">
                  <c:v>0.45</c:v>
                </c:pt>
                <c:pt idx="10">
                  <c:v>0.39</c:v>
                </c:pt>
                <c:pt idx="11">
                  <c:v>0.38</c:v>
                </c:pt>
              </c:numCache>
            </c:numRef>
          </c:val>
          <c:extLst>
            <c:ext xmlns:c16="http://schemas.microsoft.com/office/drawing/2014/chart" uri="{C3380CC4-5D6E-409C-BE32-E72D297353CC}">
              <c16:uniqueId val="{00000019-1DF1-43F0-9FB2-3781CE39F5C2}"/>
            </c:ext>
          </c:extLst>
        </c:ser>
        <c:ser>
          <c:idx val="2"/>
          <c:order val="2"/>
          <c:tx>
            <c:strRef>
              <c:f>Sheet1!$D$1</c:f>
              <c:strCache>
                <c:ptCount val="1"/>
                <c:pt idx="0">
                  <c:v>Sep 2020</c:v>
                </c:pt>
              </c:strCache>
            </c:strRef>
          </c:tx>
          <c:spPr>
            <a:solidFill>
              <a:srgbClr val="2875DD"/>
            </a:solidFill>
            <a:ln>
              <a:solidFill>
                <a:srgbClr val="2875DD"/>
              </a:solidFill>
            </a:ln>
          </c:spPr>
          <c:invertIfNegative val="0"/>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1DF1-43F0-9FB2-3781CE39F5C2}"/>
                </c:ext>
              </c:extLst>
            </c:dLbl>
            <c:dLbl>
              <c:idx val="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1DF1-43F0-9FB2-3781CE39F5C2}"/>
                </c:ext>
              </c:extLst>
            </c:dLbl>
            <c:dLbl>
              <c:idx val="2"/>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1DF1-43F0-9FB2-3781CE39F5C2}"/>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1DF1-43F0-9FB2-3781CE39F5C2}"/>
                </c:ext>
              </c:extLst>
            </c:dLbl>
            <c:dLbl>
              <c:idx val="4"/>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1DF1-43F0-9FB2-3781CE39F5C2}"/>
                </c:ext>
              </c:extLst>
            </c:dLbl>
            <c:dLbl>
              <c:idx val="5"/>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1DF1-43F0-9FB2-3781CE39F5C2}"/>
                </c:ext>
              </c:extLst>
            </c:dLbl>
            <c:dLbl>
              <c:idx val="6"/>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0-1DF1-43F0-9FB2-3781CE39F5C2}"/>
                </c:ext>
              </c:extLst>
            </c:dLbl>
            <c:dLbl>
              <c:idx val="7"/>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1DF1-43F0-9FB2-3781CE39F5C2}"/>
                </c:ext>
              </c:extLst>
            </c:dLbl>
            <c:dLbl>
              <c:idx val="8"/>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1DF1-43F0-9FB2-3781CE39F5C2}"/>
                </c:ext>
              </c:extLst>
            </c:dLbl>
            <c:dLbl>
              <c:idx val="9"/>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3-1DF1-43F0-9FB2-3781CE39F5C2}"/>
                </c:ext>
              </c:extLst>
            </c:dLbl>
            <c:dLbl>
              <c:idx val="1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1DF1-43F0-9FB2-3781CE39F5C2}"/>
                </c:ext>
              </c:extLst>
            </c:dLbl>
            <c:dLbl>
              <c:idx val="11"/>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1DF1-43F0-9FB2-3781CE39F5C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Sheet1!$A$2:$A$13</c:f>
              <c:strCache>
                <c:ptCount val="12"/>
                <c:pt idx="0">
                  <c:v>Belgium</c:v>
                </c:pt>
                <c:pt idx="1">
                  <c:v>Netherlands</c:v>
                </c:pt>
                <c:pt idx="2">
                  <c:v>Portugal</c:v>
                </c:pt>
                <c:pt idx="3">
                  <c:v>Sweden</c:v>
                </c:pt>
                <c:pt idx="4">
                  <c:v>Italy</c:v>
                </c:pt>
                <c:pt idx="5">
                  <c:v>Estonia</c:v>
                </c:pt>
                <c:pt idx="6">
                  <c:v>Germany</c:v>
                </c:pt>
                <c:pt idx="7">
                  <c:v>Denmark</c:v>
                </c:pt>
                <c:pt idx="8">
                  <c:v>Ireland</c:v>
                </c:pt>
                <c:pt idx="9">
                  <c:v>France</c:v>
                </c:pt>
                <c:pt idx="10">
                  <c:v>United States</c:v>
                </c:pt>
                <c:pt idx="11">
                  <c:v>United Kingdom</c:v>
                </c:pt>
              </c:strCache>
            </c:strRef>
          </c:cat>
          <c:val>
            <c:numRef>
              <c:f>Sheet1!$D$2:$D$13</c:f>
              <c:numCache>
                <c:formatCode>General</c:formatCode>
                <c:ptCount val="12"/>
                <c:pt idx="0">
                  <c:v>0.59</c:v>
                </c:pt>
                <c:pt idx="1">
                  <c:v>0.56999999999999995</c:v>
                </c:pt>
                <c:pt idx="2">
                  <c:v>0.57999999999999996</c:v>
                </c:pt>
                <c:pt idx="3">
                  <c:v>0.44</c:v>
                </c:pt>
                <c:pt idx="4">
                  <c:v>0.5</c:v>
                </c:pt>
                <c:pt idx="5">
                  <c:v>0.53</c:v>
                </c:pt>
                <c:pt idx="6">
                  <c:v>0.51</c:v>
                </c:pt>
                <c:pt idx="7">
                  <c:v>0.32</c:v>
                </c:pt>
                <c:pt idx="8">
                  <c:v>0.4</c:v>
                </c:pt>
                <c:pt idx="9">
                  <c:v>0.5</c:v>
                </c:pt>
                <c:pt idx="10">
                  <c:v>0.39</c:v>
                </c:pt>
                <c:pt idx="11">
                  <c:v>0.31</c:v>
                </c:pt>
              </c:numCache>
            </c:numRef>
          </c:val>
          <c:extLst>
            <c:ext xmlns:c16="http://schemas.microsoft.com/office/drawing/2014/chart" uri="{C3380CC4-5D6E-409C-BE32-E72D297353CC}">
              <c16:uniqueId val="{00000026-1DF1-43F0-9FB2-3781CE39F5C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Increase significantly</c:v>
                </c:pt>
              </c:strCache>
            </c:strRef>
          </c:tx>
          <c:spPr>
            <a:solidFill>
              <a:srgbClr val="2875DD"/>
            </a:solidFill>
            <a:ln>
              <a:solidFill>
                <a:srgbClr val="2875DD"/>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Sheet1!$B$2:$B$11</c:f>
              <c:numCache>
                <c:formatCode>General</c:formatCode>
                <c:ptCount val="10"/>
                <c:pt idx="0">
                  <c:v>0.28999999999999998</c:v>
                </c:pt>
                <c:pt idx="1">
                  <c:v>0.15</c:v>
                </c:pt>
                <c:pt idx="2">
                  <c:v>0.12</c:v>
                </c:pt>
                <c:pt idx="3">
                  <c:v>0.16</c:v>
                </c:pt>
                <c:pt idx="4">
                  <c:v>0.1</c:v>
                </c:pt>
                <c:pt idx="5">
                  <c:v>0.09</c:v>
                </c:pt>
                <c:pt idx="6">
                  <c:v>0.08</c:v>
                </c:pt>
                <c:pt idx="7">
                  <c:v>0.09</c:v>
                </c:pt>
                <c:pt idx="8">
                  <c:v>7.0000000000000007E-2</c:v>
                </c:pt>
                <c:pt idx="9">
                  <c:v>0.06</c:v>
                </c:pt>
              </c:numCache>
            </c:numRef>
          </c:val>
          <c:extLst>
            <c:ext xmlns:c16="http://schemas.microsoft.com/office/drawing/2014/chart" uri="{C3380CC4-5D6E-409C-BE32-E72D297353CC}">
              <c16:uniqueId val="{0000000A-7F4F-4C9D-850A-2C3369C7C7E8}"/>
            </c:ext>
          </c:extLst>
        </c:ser>
        <c:ser>
          <c:idx val="1"/>
          <c:order val="1"/>
          <c:tx>
            <c:strRef>
              <c:f>Sheet1!$C$1</c:f>
              <c:strCache>
                <c:ptCount val="1"/>
                <c:pt idx="0">
                  <c:v>Increase somewhat</c:v>
                </c:pt>
              </c:strCache>
            </c:strRef>
          </c:tx>
          <c:spPr>
            <a:solidFill>
              <a:srgbClr val="0F283E"/>
            </a:solidFill>
            <a:ln>
              <a:solidFill>
                <a:srgbClr val="0F283E"/>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Sheet1!$C$2:$C$11</c:f>
              <c:numCache>
                <c:formatCode>General</c:formatCode>
                <c:ptCount val="10"/>
                <c:pt idx="0">
                  <c:v>0.43</c:v>
                </c:pt>
                <c:pt idx="1">
                  <c:v>0.6</c:v>
                </c:pt>
                <c:pt idx="2">
                  <c:v>0.54</c:v>
                </c:pt>
                <c:pt idx="3">
                  <c:v>0.48</c:v>
                </c:pt>
                <c:pt idx="4">
                  <c:v>0.33</c:v>
                </c:pt>
                <c:pt idx="5">
                  <c:v>0.3</c:v>
                </c:pt>
                <c:pt idx="6">
                  <c:v>0.23</c:v>
                </c:pt>
                <c:pt idx="7">
                  <c:v>0.33</c:v>
                </c:pt>
                <c:pt idx="8">
                  <c:v>0.26</c:v>
                </c:pt>
                <c:pt idx="9">
                  <c:v>0.24</c:v>
                </c:pt>
              </c:numCache>
            </c:numRef>
          </c:val>
          <c:extLst>
            <c:ext xmlns:c16="http://schemas.microsoft.com/office/drawing/2014/chart" uri="{C3380CC4-5D6E-409C-BE32-E72D297353CC}">
              <c16:uniqueId val="{00000015-7F4F-4C9D-850A-2C3369C7C7E8}"/>
            </c:ext>
          </c:extLst>
        </c:ser>
        <c:ser>
          <c:idx val="2"/>
          <c:order val="2"/>
          <c:tx>
            <c:strRef>
              <c:f>Sheet1!$D$1</c:f>
              <c:strCache>
                <c:ptCount val="1"/>
                <c:pt idx="0">
                  <c:v>Reduce somewhat</c:v>
                </c:pt>
              </c:strCache>
            </c:strRef>
          </c:tx>
          <c:spPr>
            <a:solidFill>
              <a:srgbClr val="BABABA"/>
            </a:solidFill>
            <a:ln>
              <a:solidFill>
                <a:srgbClr val="BABABA"/>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Sheet1!$D$2:$D$11</c:f>
              <c:numCache>
                <c:formatCode>General</c:formatCode>
                <c:ptCount val="10"/>
                <c:pt idx="0">
                  <c:v>0.08</c:v>
                </c:pt>
                <c:pt idx="1">
                  <c:v>0.03</c:v>
                </c:pt>
                <c:pt idx="2">
                  <c:v>0.06</c:v>
                </c:pt>
                <c:pt idx="3">
                  <c:v>0.03</c:v>
                </c:pt>
                <c:pt idx="4">
                  <c:v>0.13</c:v>
                </c:pt>
                <c:pt idx="5">
                  <c:v>0.13</c:v>
                </c:pt>
                <c:pt idx="6">
                  <c:v>0.13</c:v>
                </c:pt>
                <c:pt idx="7">
                  <c:v>0.03</c:v>
                </c:pt>
                <c:pt idx="8">
                  <c:v>0.06</c:v>
                </c:pt>
                <c:pt idx="9">
                  <c:v>0.05</c:v>
                </c:pt>
              </c:numCache>
            </c:numRef>
          </c:val>
          <c:extLst>
            <c:ext xmlns:c16="http://schemas.microsoft.com/office/drawing/2014/chart" uri="{C3380CC4-5D6E-409C-BE32-E72D297353CC}">
              <c16:uniqueId val="{00000020-7F4F-4C9D-850A-2C3369C7C7E8}"/>
            </c:ext>
          </c:extLst>
        </c:ser>
        <c:ser>
          <c:idx val="3"/>
          <c:order val="3"/>
          <c:tx>
            <c:strRef>
              <c:f>Sheet1!$E$1</c:f>
              <c:strCache>
                <c:ptCount val="1"/>
                <c:pt idx="0">
                  <c:v>Reduce significantly</c:v>
                </c:pt>
              </c:strCache>
            </c:strRef>
          </c:tx>
          <c:spPr>
            <a:solidFill>
              <a:srgbClr val="A60B0B"/>
            </a:solidFill>
            <a:ln>
              <a:solidFill>
                <a:srgbClr val="A60B0B"/>
              </a:solidFill>
            </a:ln>
          </c:spPr>
          <c:invertIfNegative val="0"/>
          <c:cat>
            <c:strRef>
              <c:f>Sheet1!$A$2:$A$11</c:f>
              <c:strCache>
                <c:ptCount val="10"/>
                <c:pt idx="0">
                  <c:v>Remote workers</c:v>
                </c:pt>
                <c:pt idx="1">
                  <c:v>Upskilling of existing employees</c:v>
                </c:pt>
                <c:pt idx="2">
                  <c:v>Re-skilling of existing employees</c:v>
                </c:pt>
                <c:pt idx="3">
                  <c:v>Increasing diversity</c:v>
                </c:pt>
                <c:pt idx="4">
                  <c:v>Independent contractors / Gig worker</c:v>
                </c:pt>
                <c:pt idx="5">
                  <c:v>Outsourcing</c:v>
                </c:pt>
                <c:pt idx="6">
                  <c:v>Offshoring</c:v>
                </c:pt>
                <c:pt idx="7">
                  <c:v>Using aptitude technical test</c:v>
                </c:pt>
                <c:pt idx="8">
                  <c:v>Partner with educational institutions</c:v>
                </c:pt>
                <c:pt idx="9">
                  <c:v>Workers based in rural areas</c:v>
                </c:pt>
              </c:strCache>
            </c:strRef>
          </c:cat>
          <c:val>
            <c:numRef>
              <c:f>Sheet1!$E$2:$E$11</c:f>
              <c:numCache>
                <c:formatCode>General</c:formatCode>
                <c:ptCount val="10"/>
                <c:pt idx="0">
                  <c:v>0.02</c:v>
                </c:pt>
                <c:pt idx="1">
                  <c:v>0.01</c:v>
                </c:pt>
                <c:pt idx="2">
                  <c:v>0.01</c:v>
                </c:pt>
                <c:pt idx="3">
                  <c:v>0.02</c:v>
                </c:pt>
                <c:pt idx="4">
                  <c:v>0.02</c:v>
                </c:pt>
                <c:pt idx="5">
                  <c:v>0.03</c:v>
                </c:pt>
                <c:pt idx="6">
                  <c:v>0.05</c:v>
                </c:pt>
                <c:pt idx="7">
                  <c:v>0.02</c:v>
                </c:pt>
                <c:pt idx="8">
                  <c:v>0.02</c:v>
                </c:pt>
                <c:pt idx="9">
                  <c:v>0.02</c:v>
                </c:pt>
              </c:numCache>
            </c:numRef>
          </c:val>
          <c:extLst>
            <c:ext xmlns:c16="http://schemas.microsoft.com/office/drawing/2014/chart" uri="{C3380CC4-5D6E-409C-BE32-E72D297353CC}">
              <c16:uniqueId val="{0000002B-7F4F-4C9D-850A-2C3369C7C7E8}"/>
            </c:ext>
          </c:extLst>
        </c:ser>
        <c:dLbls>
          <c:showLegendKey val="0"/>
          <c:showVal val="0"/>
          <c:showCatName val="0"/>
          <c:showSerName val="0"/>
          <c:showPercent val="0"/>
          <c:showBubbleSize val="0"/>
        </c:dLbls>
        <c:gapWidth val="80"/>
        <c:overlap val="10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legend>
      <c:legendPos val="t"/>
      <c:overlay val="0"/>
      <c:txPr>
        <a:bodyPr/>
        <a:lstStyle/>
        <a:p>
          <a:pPr>
            <a:defRPr sz="1100" smtId="4294967295">
              <a:solidFill>
                <a:srgbClr val="0F2741"/>
              </a:solidFill>
              <a:latin typeface="Open Sans"/>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GB"/>
              <a:t>Distribution of income by quantiles</a:t>
            </a:r>
            <a:endParaRPr lang="ru-RU"/>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'ES,LAT,LITH'!$A$20</c:f>
              <c:strCache>
                <c:ptCount val="1"/>
                <c:pt idx="0">
                  <c:v>First quartile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'ES,LAT,LITH'!$B$20:$L$20</c:f>
              <c:numCache>
                <c:formatCode>#,##0</c:formatCode>
                <c:ptCount val="11"/>
                <c:pt idx="0">
                  <c:v>5316</c:v>
                </c:pt>
                <c:pt idx="1">
                  <c:v>7703</c:v>
                </c:pt>
                <c:pt idx="2">
                  <c:v>9291</c:v>
                </c:pt>
                <c:pt idx="4">
                  <c:v>4512</c:v>
                </c:pt>
                <c:pt idx="5">
                  <c:v>5947</c:v>
                </c:pt>
                <c:pt idx="6">
                  <c:v>7339</c:v>
                </c:pt>
                <c:pt idx="8">
                  <c:v>4512</c:v>
                </c:pt>
                <c:pt idx="9">
                  <c:v>5988</c:v>
                </c:pt>
                <c:pt idx="10">
                  <c:v>8182</c:v>
                </c:pt>
              </c:numCache>
            </c:numRef>
          </c:val>
          <c:extLst>
            <c:ext xmlns:c16="http://schemas.microsoft.com/office/drawing/2014/chart" uri="{C3380CC4-5D6E-409C-BE32-E72D297353CC}">
              <c16:uniqueId val="{00000000-7E19-48AF-B299-BD5A61BF08AB}"/>
            </c:ext>
          </c:extLst>
        </c:ser>
        <c:ser>
          <c:idx val="1"/>
          <c:order val="1"/>
          <c:tx>
            <c:strRef>
              <c:f>'ES,LAT,LITH'!$A$21</c:f>
              <c:strCache>
                <c:ptCount val="1"/>
                <c:pt idx="0">
                  <c:v>Delta Second-First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'ES,LAT,LITH'!$B$21:$L$21</c:f>
              <c:numCache>
                <c:formatCode>#,##0</c:formatCode>
                <c:ptCount val="11"/>
                <c:pt idx="0">
                  <c:v>2575</c:v>
                </c:pt>
                <c:pt idx="1">
                  <c:v>4164</c:v>
                </c:pt>
                <c:pt idx="2">
                  <c:v>5040</c:v>
                </c:pt>
                <c:pt idx="4">
                  <c:v>2212</c:v>
                </c:pt>
                <c:pt idx="5">
                  <c:v>3310</c:v>
                </c:pt>
                <c:pt idx="6">
                  <c:v>4000</c:v>
                </c:pt>
                <c:pt idx="8">
                  <c:v>2212</c:v>
                </c:pt>
                <c:pt idx="9">
                  <c:v>3376</c:v>
                </c:pt>
                <c:pt idx="10">
                  <c:v>4364</c:v>
                </c:pt>
              </c:numCache>
            </c:numRef>
          </c:val>
          <c:extLst>
            <c:ext xmlns:c16="http://schemas.microsoft.com/office/drawing/2014/chart" uri="{C3380CC4-5D6E-409C-BE32-E72D297353CC}">
              <c16:uniqueId val="{00000001-7E19-48AF-B299-BD5A61BF08AB}"/>
            </c:ext>
          </c:extLst>
        </c:ser>
        <c:ser>
          <c:idx val="2"/>
          <c:order val="2"/>
          <c:tx>
            <c:strRef>
              <c:f>'ES,LAT,LITH'!$A$22</c:f>
              <c:strCache>
                <c:ptCount val="1"/>
                <c:pt idx="0">
                  <c:v>Delta Third - Second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'ES,LAT,LITH'!$B$22:$L$22</c:f>
              <c:numCache>
                <c:formatCode>#,##0</c:formatCode>
                <c:ptCount val="11"/>
                <c:pt idx="0">
                  <c:v>4150</c:v>
                </c:pt>
                <c:pt idx="1">
                  <c:v>6233</c:v>
                </c:pt>
                <c:pt idx="2">
                  <c:v>6138</c:v>
                </c:pt>
                <c:pt idx="4">
                  <c:v>3406</c:v>
                </c:pt>
                <c:pt idx="5">
                  <c:v>4605</c:v>
                </c:pt>
                <c:pt idx="6">
                  <c:v>5114</c:v>
                </c:pt>
                <c:pt idx="8">
                  <c:v>3406</c:v>
                </c:pt>
                <c:pt idx="9">
                  <c:v>4998</c:v>
                </c:pt>
                <c:pt idx="10">
                  <c:v>6002</c:v>
                </c:pt>
              </c:numCache>
            </c:numRef>
          </c:val>
          <c:extLst>
            <c:ext xmlns:c16="http://schemas.microsoft.com/office/drawing/2014/chart" uri="{C3380CC4-5D6E-409C-BE32-E72D297353CC}">
              <c16:uniqueId val="{00000002-7E19-48AF-B299-BD5A61BF08AB}"/>
            </c:ext>
          </c:extLst>
        </c:ser>
        <c:dLbls>
          <c:showLegendKey val="0"/>
          <c:showVal val="0"/>
          <c:showCatName val="0"/>
          <c:showSerName val="0"/>
          <c:showPercent val="0"/>
          <c:showBubbleSize val="0"/>
        </c:dLbls>
        <c:gapWidth val="150"/>
        <c:overlap val="100"/>
        <c:axId val="936121839"/>
        <c:axId val="936122671"/>
      </c:barChart>
      <c:lineChart>
        <c:grouping val="standard"/>
        <c:varyColors val="0"/>
        <c:ser>
          <c:idx val="3"/>
          <c:order val="3"/>
          <c:tx>
            <c:strRef>
              <c:f>'ES,LAT,LITH'!$A$23</c:f>
              <c:strCache>
                <c:ptCount val="1"/>
                <c:pt idx="0">
                  <c:v>Mean equivalised net income</c:v>
                </c:pt>
              </c:strCache>
            </c:strRef>
          </c:tx>
          <c:spPr>
            <a:ln w="31750" cap="rnd">
              <a:solidFill>
                <a:schemeClr val="accent4"/>
              </a:solidFill>
              <a:round/>
            </a:ln>
            <a:effectLst/>
          </c:spPr>
          <c:marker>
            <c:symbol val="none"/>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'ES,LAT,LITH'!$B$23:$L$23</c:f>
              <c:numCache>
                <c:formatCode>#,##0</c:formatCode>
                <c:ptCount val="11"/>
                <c:pt idx="0">
                  <c:v>9382</c:v>
                </c:pt>
                <c:pt idx="1">
                  <c:v>13868</c:v>
                </c:pt>
                <c:pt idx="2">
                  <c:v>16063</c:v>
                </c:pt>
                <c:pt idx="4">
                  <c:v>7489</c:v>
                </c:pt>
                <c:pt idx="5">
                  <c:v>10947</c:v>
                </c:pt>
                <c:pt idx="6">
                  <c:v>13377</c:v>
                </c:pt>
                <c:pt idx="8">
                  <c:v>7944</c:v>
                </c:pt>
                <c:pt idx="9">
                  <c:v>11666</c:v>
                </c:pt>
                <c:pt idx="10">
                  <c:v>15293</c:v>
                </c:pt>
              </c:numCache>
            </c:numRef>
          </c:val>
          <c:smooth val="0"/>
          <c:extLst>
            <c:ext xmlns:c16="http://schemas.microsoft.com/office/drawing/2014/chart" uri="{C3380CC4-5D6E-409C-BE32-E72D297353CC}">
              <c16:uniqueId val="{00000003-7E19-48AF-B299-BD5A61BF08AB}"/>
            </c:ext>
          </c:extLst>
        </c:ser>
        <c:dLbls>
          <c:showLegendKey val="0"/>
          <c:showVal val="0"/>
          <c:showCatName val="0"/>
          <c:showSerName val="0"/>
          <c:showPercent val="0"/>
          <c:showBubbleSize val="0"/>
        </c:dLbls>
        <c:marker val="1"/>
        <c:smooth val="0"/>
        <c:axId val="936121839"/>
        <c:axId val="936122671"/>
      </c:lineChart>
      <c:lineChart>
        <c:grouping val="standard"/>
        <c:varyColors val="0"/>
        <c:ser>
          <c:idx val="4"/>
          <c:order val="4"/>
          <c:tx>
            <c:strRef>
              <c:f>'ES,LAT,LITH'!$A$24</c:f>
              <c:strCache>
                <c:ptCount val="1"/>
                <c:pt idx="0">
                  <c:v>Gini coefficient </c:v>
                </c:pt>
              </c:strCache>
            </c:strRef>
          </c:tx>
          <c:spPr>
            <a:ln w="31750" cap="rnd">
              <a:noFill/>
              <a:round/>
            </a:ln>
            <a:effectLst/>
          </c:spPr>
          <c:marker>
            <c:symbol val="circle"/>
            <c:size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12700">
                <a:solidFill>
                  <a:schemeClr val="lt2"/>
                </a:solidFill>
                <a:round/>
              </a:ln>
              <a:effectLst/>
            </c:spPr>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'ES,LAT,LITH'!$B$24:$L$24</c:f>
              <c:numCache>
                <c:formatCode>#\ ##0.##########</c:formatCode>
                <c:ptCount val="11"/>
                <c:pt idx="0">
                  <c:v>32.5</c:v>
                </c:pt>
                <c:pt idx="1">
                  <c:v>32.700000000000003</c:v>
                </c:pt>
                <c:pt idx="2">
                  <c:v>30.5</c:v>
                </c:pt>
                <c:pt idx="4">
                  <c:v>35.700000000000003</c:v>
                </c:pt>
                <c:pt idx="5">
                  <c:v>34.5</c:v>
                </c:pt>
                <c:pt idx="6">
                  <c:v>34.5</c:v>
                </c:pt>
                <c:pt idx="8" formatCode="#\ ##0.0">
                  <c:v>32</c:v>
                </c:pt>
                <c:pt idx="9" formatCode="#\ ##0.0">
                  <c:v>37</c:v>
                </c:pt>
                <c:pt idx="10">
                  <c:v>35.1</c:v>
                </c:pt>
              </c:numCache>
            </c:numRef>
          </c:val>
          <c:smooth val="0"/>
          <c:extLst>
            <c:ext xmlns:c16="http://schemas.microsoft.com/office/drawing/2014/chart" uri="{C3380CC4-5D6E-409C-BE32-E72D297353CC}">
              <c16:uniqueId val="{00000004-7E19-48AF-B299-BD5A61BF08AB}"/>
            </c:ext>
          </c:extLst>
        </c:ser>
        <c:ser>
          <c:idx val="5"/>
          <c:order val="5"/>
          <c:tx>
            <c:strRef>
              <c:f>'ES,LAT,LITH'!$A$25</c:f>
              <c:strCache>
                <c:ptCount val="1"/>
                <c:pt idx="0">
                  <c:v>Gini coefficient before social transfers</c:v>
                </c:pt>
              </c:strCache>
            </c:strRef>
          </c:tx>
          <c:spPr>
            <a:ln w="25400" cap="rnd">
              <a:noFill/>
              <a:round/>
            </a:ln>
            <a:effectLst/>
          </c:spPr>
          <c:marker>
            <c:symbol val="circle"/>
            <c:size val="6"/>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12700">
                <a:solidFill>
                  <a:schemeClr val="lt2"/>
                </a:solidFill>
                <a:round/>
              </a:ln>
              <a:effectLst/>
            </c:spPr>
          </c:marker>
          <c:cat>
            <c:strRef>
              <c:f>'ES,LAT,LITH'!$B$19:$L$19</c:f>
              <c:strCache>
                <c:ptCount val="11"/>
                <c:pt idx="0">
                  <c:v>Estonia 2012</c:v>
                </c:pt>
                <c:pt idx="1">
                  <c:v>Estonia 2016</c:v>
                </c:pt>
                <c:pt idx="2">
                  <c:v>Estonia 2020</c:v>
                </c:pt>
                <c:pt idx="4">
                  <c:v>Latvia 2012</c:v>
                </c:pt>
                <c:pt idx="5">
                  <c:v>Latvia 2016</c:v>
                </c:pt>
                <c:pt idx="6">
                  <c:v>Latvia 2020</c:v>
                </c:pt>
                <c:pt idx="8">
                  <c:v>Lithuania 2012</c:v>
                </c:pt>
                <c:pt idx="9">
                  <c:v>Lithuania 2016</c:v>
                </c:pt>
                <c:pt idx="10">
                  <c:v>Lithuania 2020</c:v>
                </c:pt>
              </c:strCache>
            </c:strRef>
          </c:cat>
          <c:val>
            <c:numRef>
              <c:f>'ES,LAT,LITH'!$B$25:$L$25</c:f>
              <c:numCache>
                <c:formatCode>#\ ##0.##########</c:formatCode>
                <c:ptCount val="11"/>
                <c:pt idx="0">
                  <c:v>47.9</c:v>
                </c:pt>
                <c:pt idx="1">
                  <c:v>46.9</c:v>
                </c:pt>
                <c:pt idx="2">
                  <c:v>44.7</c:v>
                </c:pt>
                <c:pt idx="4">
                  <c:v>52.1</c:v>
                </c:pt>
                <c:pt idx="5">
                  <c:v>47.6</c:v>
                </c:pt>
                <c:pt idx="6">
                  <c:v>46.8</c:v>
                </c:pt>
                <c:pt idx="8">
                  <c:v>51.1</c:v>
                </c:pt>
                <c:pt idx="9">
                  <c:v>52.3</c:v>
                </c:pt>
                <c:pt idx="10">
                  <c:v>50.3</c:v>
                </c:pt>
              </c:numCache>
            </c:numRef>
          </c:val>
          <c:smooth val="0"/>
          <c:extLst>
            <c:ext xmlns:c16="http://schemas.microsoft.com/office/drawing/2014/chart" uri="{C3380CC4-5D6E-409C-BE32-E72D297353CC}">
              <c16:uniqueId val="{00000005-7E19-48AF-B299-BD5A61BF08AB}"/>
            </c:ext>
          </c:extLst>
        </c:ser>
        <c:dLbls>
          <c:showLegendKey val="0"/>
          <c:showVal val="0"/>
          <c:showCatName val="0"/>
          <c:showSerName val="0"/>
          <c:showPercent val="0"/>
          <c:showBubbleSize val="0"/>
        </c:dLbls>
        <c:marker val="1"/>
        <c:smooth val="0"/>
        <c:axId val="1101061039"/>
        <c:axId val="1101061871"/>
      </c:lineChart>
      <c:catAx>
        <c:axId val="936121839"/>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6122671"/>
        <c:crosses val="autoZero"/>
        <c:auto val="1"/>
        <c:lblAlgn val="ctr"/>
        <c:lblOffset val="100"/>
        <c:noMultiLvlLbl val="0"/>
      </c:catAx>
      <c:valAx>
        <c:axId val="936122671"/>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Top cut-off point, PPS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36121839"/>
        <c:crosses val="autoZero"/>
        <c:crossBetween val="between"/>
      </c:valAx>
      <c:valAx>
        <c:axId val="1101061871"/>
        <c:scaling>
          <c:orientation val="minMax"/>
        </c:scaling>
        <c:delete val="0"/>
        <c:axPos val="r"/>
        <c:title>
          <c:tx>
            <c:rich>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n-US"/>
                  <a:t>Gini coefficient</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title>
        <c:numFmt formatCode="#\ ##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101061039"/>
        <c:crosses val="max"/>
        <c:crossBetween val="between"/>
      </c:valAx>
      <c:catAx>
        <c:axId val="1101061039"/>
        <c:scaling>
          <c:orientation val="minMax"/>
        </c:scaling>
        <c:delete val="1"/>
        <c:axPos val="b"/>
        <c:numFmt formatCode="General" sourceLinked="1"/>
        <c:majorTickMark val="out"/>
        <c:minorTickMark val="none"/>
        <c:tickLblPos val="nextTo"/>
        <c:crossAx val="11010618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urov_31_g!$C$36</c:f>
              <c:strCache>
                <c:ptCount val="1"/>
                <c:pt idx="0">
                  <c:v>2013</c:v>
                </c:pt>
              </c:strCache>
            </c:strRef>
          </c:tx>
          <c:spPr>
            <a:solidFill>
              <a:schemeClr val="accent1"/>
            </a:solidFill>
            <a:ln>
              <a:noFill/>
            </a:ln>
            <a:effectLst/>
          </c:spPr>
          <c:cat>
            <c:strRef>
              <c:f>urov_31_g!$B$37:$B$41</c:f>
              <c:strCache>
                <c:ptCount val="5"/>
                <c:pt idx="0">
                  <c:v>&lt;=10 </c:v>
                </c:pt>
                <c:pt idx="1">
                  <c:v>(10; 27]</c:v>
                </c:pt>
                <c:pt idx="2">
                  <c:v>(27; 45]</c:v>
                </c:pt>
                <c:pt idx="3">
                  <c:v>(45; 60]</c:v>
                </c:pt>
                <c:pt idx="4">
                  <c:v>&gt; 60</c:v>
                </c:pt>
              </c:strCache>
            </c:strRef>
          </c:cat>
          <c:val>
            <c:numRef>
              <c:f>urov_31_g!$C$37:$C$41</c:f>
              <c:numCache>
                <c:formatCode>General</c:formatCode>
                <c:ptCount val="5"/>
                <c:pt idx="0">
                  <c:v>20.3</c:v>
                </c:pt>
                <c:pt idx="1">
                  <c:v>47.1</c:v>
                </c:pt>
                <c:pt idx="2">
                  <c:v>19.3</c:v>
                </c:pt>
                <c:pt idx="3">
                  <c:v>6.4</c:v>
                </c:pt>
                <c:pt idx="4">
                  <c:v>6.9</c:v>
                </c:pt>
              </c:numCache>
            </c:numRef>
          </c:val>
          <c:extLst>
            <c:ext xmlns:c16="http://schemas.microsoft.com/office/drawing/2014/chart" uri="{C3380CC4-5D6E-409C-BE32-E72D297353CC}">
              <c16:uniqueId val="{00000000-086A-465A-957D-36D6B8E77061}"/>
            </c:ext>
          </c:extLst>
        </c:ser>
        <c:ser>
          <c:idx val="1"/>
          <c:order val="1"/>
          <c:tx>
            <c:strRef>
              <c:f>urov_31_g!$D$36</c:f>
              <c:strCache>
                <c:ptCount val="1"/>
              </c:strCache>
            </c:strRef>
          </c:tx>
          <c:spPr>
            <a:solidFill>
              <a:schemeClr val="accent2"/>
            </a:solidFill>
            <a:ln>
              <a:noFill/>
            </a:ln>
            <a:effectLst/>
          </c:spPr>
          <c:cat>
            <c:strRef>
              <c:f>urov_31_g!$B$37:$B$41</c:f>
              <c:strCache>
                <c:ptCount val="5"/>
                <c:pt idx="0">
                  <c:v>&lt;=10 </c:v>
                </c:pt>
                <c:pt idx="1">
                  <c:v>(10; 27]</c:v>
                </c:pt>
                <c:pt idx="2">
                  <c:v>(27; 45]</c:v>
                </c:pt>
                <c:pt idx="3">
                  <c:v>(45; 60]</c:v>
                </c:pt>
                <c:pt idx="4">
                  <c:v>&gt; 60</c:v>
                </c:pt>
              </c:strCache>
            </c:strRef>
          </c:cat>
          <c:val>
            <c:numRef>
              <c:f>urov_31_g!$D$37:$D$41</c:f>
              <c:numCache>
                <c:formatCode>General</c:formatCode>
                <c:ptCount val="5"/>
              </c:numCache>
            </c:numRef>
          </c:val>
          <c:extLst>
            <c:ext xmlns:c16="http://schemas.microsoft.com/office/drawing/2014/chart" uri="{C3380CC4-5D6E-409C-BE32-E72D297353CC}">
              <c16:uniqueId val="{00000001-086A-465A-957D-36D6B8E77061}"/>
            </c:ext>
          </c:extLst>
        </c:ser>
        <c:ser>
          <c:idx val="2"/>
          <c:order val="2"/>
          <c:tx>
            <c:strRef>
              <c:f>urov_31_g!$E$36</c:f>
              <c:strCache>
                <c:ptCount val="1"/>
                <c:pt idx="0">
                  <c:v>2020</c:v>
                </c:pt>
              </c:strCache>
            </c:strRef>
          </c:tx>
          <c:spPr>
            <a:solidFill>
              <a:srgbClr val="FF0000"/>
            </a:solidFill>
            <a:ln>
              <a:noFill/>
            </a:ln>
            <a:effectLst/>
          </c:spPr>
          <c:cat>
            <c:strRef>
              <c:f>urov_31_g!$B$37:$B$41</c:f>
              <c:strCache>
                <c:ptCount val="5"/>
                <c:pt idx="0">
                  <c:v>&lt;=10 </c:v>
                </c:pt>
                <c:pt idx="1">
                  <c:v>(10; 27]</c:v>
                </c:pt>
                <c:pt idx="2">
                  <c:v>(27; 45]</c:v>
                </c:pt>
                <c:pt idx="3">
                  <c:v>(45; 60]</c:v>
                </c:pt>
                <c:pt idx="4">
                  <c:v>&gt; 60</c:v>
                </c:pt>
              </c:strCache>
            </c:strRef>
          </c:cat>
          <c:val>
            <c:numRef>
              <c:f>urov_31_g!$E$37:$E$41</c:f>
              <c:numCache>
                <c:formatCode>General</c:formatCode>
                <c:ptCount val="5"/>
                <c:pt idx="0">
                  <c:v>18.799999999999997</c:v>
                </c:pt>
                <c:pt idx="1">
                  <c:v>56.1</c:v>
                </c:pt>
                <c:pt idx="2">
                  <c:v>16.3</c:v>
                </c:pt>
                <c:pt idx="3">
                  <c:v>4.0999999999999996</c:v>
                </c:pt>
                <c:pt idx="4">
                  <c:v>4.0999999999999996</c:v>
                </c:pt>
              </c:numCache>
            </c:numRef>
          </c:val>
          <c:extLst>
            <c:ext xmlns:c16="http://schemas.microsoft.com/office/drawing/2014/chart" uri="{C3380CC4-5D6E-409C-BE32-E72D297353CC}">
              <c16:uniqueId val="{00000002-086A-465A-957D-36D6B8E77061}"/>
            </c:ext>
          </c:extLst>
        </c:ser>
        <c:dLbls>
          <c:showLegendKey val="0"/>
          <c:showVal val="0"/>
          <c:showCatName val="0"/>
          <c:showSerName val="0"/>
          <c:showPercent val="0"/>
          <c:showBubbleSize val="0"/>
        </c:dLbls>
        <c:axId val="1511460703"/>
        <c:axId val="1511459455"/>
      </c:areaChart>
      <c:catAx>
        <c:axId val="1511460703"/>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Thousand RUB</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459455"/>
        <c:crosses val="autoZero"/>
        <c:auto val="1"/>
        <c:lblAlgn val="ctr"/>
        <c:lblOffset val="100"/>
        <c:noMultiLvlLbl val="0"/>
      </c:catAx>
      <c:valAx>
        <c:axId val="1511459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1460703"/>
        <c:crosses val="autoZero"/>
        <c:crossBetween val="midCat"/>
      </c:valAx>
      <c:spPr>
        <a:noFill/>
        <a:ln>
          <a:noFill/>
        </a:ln>
        <a:effectLst/>
      </c:spPr>
    </c:plotArea>
    <c:legend>
      <c:legendPos val="b"/>
      <c:layout>
        <c:manualLayout>
          <c:xMode val="edge"/>
          <c:yMode val="edge"/>
          <c:x val="0.38976727909011372"/>
          <c:y val="0.93113371245261012"/>
          <c:w val="0.22046522309711286"/>
          <c:h val="4.108850976961212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F37C-4F48-BE7F-40FC6EB69492}"/>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F37C-4F48-BE7F-40FC6EB69492}"/>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F37C-4F48-BE7F-40FC6EB69492}"/>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F37C-4F48-BE7F-40FC6EB69492}"/>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F37C-4F48-BE7F-40FC6EB69492}"/>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F37C-4F48-BE7F-40FC6EB69492}"/>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F37C-4F48-BE7F-40FC6EB69492}"/>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F37C-4F48-BE7F-40FC6EB69492}"/>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F37C-4F48-BE7F-40FC6EB69492}"/>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F37C-4F48-BE7F-40FC6EB69492}"/>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F37C-4F48-BE7F-40FC6EB69492}"/>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F37C-4F48-BE7F-40FC6EB69492}"/>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F37C-4F48-BE7F-40FC6EB69492}"/>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F37C-4F48-BE7F-40FC6EB69492}"/>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F37C-4F48-BE7F-40FC6EB69492}"/>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Palestinian Territory</c:v>
                </c:pt>
                <c:pt idx="1">
                  <c:v>Iraq</c:v>
                </c:pt>
                <c:pt idx="2">
                  <c:v>Morocco</c:v>
                </c:pt>
                <c:pt idx="3">
                  <c:v>South Africa</c:v>
                </c:pt>
                <c:pt idx="4">
                  <c:v>Moldova</c:v>
                </c:pt>
                <c:pt idx="5">
                  <c:v>Bosnia and Herzegovina</c:v>
                </c:pt>
                <c:pt idx="6">
                  <c:v>Greece</c:v>
                </c:pt>
                <c:pt idx="7">
                  <c:v>Italy</c:v>
                </c:pt>
                <c:pt idx="8">
                  <c:v>Türkiye</c:v>
                </c:pt>
                <c:pt idx="9">
                  <c:v>North Macedonia</c:v>
                </c:pt>
                <c:pt idx="10">
                  <c:v>Afghanistan</c:v>
                </c:pt>
                <c:pt idx="11">
                  <c:v>Croatia</c:v>
                </c:pt>
                <c:pt idx="12">
                  <c:v>Romania</c:v>
                </c:pt>
                <c:pt idx="13">
                  <c:v>Spain</c:v>
                </c:pt>
                <c:pt idx="14">
                  <c:v>Ukraine</c:v>
                </c:pt>
              </c:strCache>
            </c:strRef>
          </c:cat>
          <c:val>
            <c:numRef>
              <c:f>Sheet1!$B$2:$B$16</c:f>
              <c:numCache>
                <c:formatCode>General</c:formatCode>
                <c:ptCount val="15"/>
                <c:pt idx="0">
                  <c:v>0.31919999999999998</c:v>
                </c:pt>
                <c:pt idx="1">
                  <c:v>0.33250000000000002</c:v>
                </c:pt>
                <c:pt idx="2">
                  <c:v>0.39700000000000002</c:v>
                </c:pt>
                <c:pt idx="3">
                  <c:v>0.3972</c:v>
                </c:pt>
                <c:pt idx="4">
                  <c:v>0.39779999999999999</c:v>
                </c:pt>
                <c:pt idx="5">
                  <c:v>0.43309999999999998</c:v>
                </c:pt>
                <c:pt idx="6">
                  <c:v>0.43330000000000002</c:v>
                </c:pt>
                <c:pt idx="7">
                  <c:v>0.43959999999999999</c:v>
                </c:pt>
                <c:pt idx="8">
                  <c:v>0.45200000000000001</c:v>
                </c:pt>
                <c:pt idx="9">
                  <c:v>0.45579999999999998</c:v>
                </c:pt>
                <c:pt idx="10">
                  <c:v>0.4703</c:v>
                </c:pt>
                <c:pt idx="11">
                  <c:v>0.47839999999999999</c:v>
                </c:pt>
                <c:pt idx="12">
                  <c:v>0.48209999999999997</c:v>
                </c:pt>
                <c:pt idx="13">
                  <c:v>0.49230000000000002</c:v>
                </c:pt>
                <c:pt idx="14">
                  <c:v>0.49270000000000003</c:v>
                </c:pt>
              </c:numCache>
            </c:numRef>
          </c:val>
          <c:extLst>
            <c:ext xmlns:c16="http://schemas.microsoft.com/office/drawing/2014/chart" uri="{C3380CC4-5D6E-409C-BE32-E72D297353CC}">
              <c16:uniqueId val="{0000000F-F37C-4F48-BE7F-40FC6EB69492}"/>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26397966594044"/>
          <c:y val="9.4674837577714777E-2"/>
          <c:w val="0.82380292302106028"/>
          <c:h val="0.90532516242228522"/>
        </c:manualLayout>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DDAD-46E3-A672-80EF995EEC8F}"/>
                </c:ext>
              </c:extLst>
            </c:dLbl>
            <c:dLbl>
              <c:idx val="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DDAD-46E3-A672-80EF995EEC8F}"/>
                </c:ext>
              </c:extLst>
            </c:dLbl>
            <c:dLbl>
              <c:idx val="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DDAD-46E3-A672-80EF995EEC8F}"/>
                </c:ext>
              </c:extLst>
            </c:dLbl>
            <c:dLbl>
              <c:idx val="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DDAD-46E3-A672-80EF995EEC8F}"/>
                </c:ext>
              </c:extLst>
            </c:dLbl>
            <c:dLbl>
              <c:idx val="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DDAD-46E3-A672-80EF995EEC8F}"/>
                </c:ext>
              </c:extLst>
            </c:dLbl>
            <c:dLbl>
              <c:idx val="5"/>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DDAD-46E3-A672-80EF995EEC8F}"/>
                </c:ext>
              </c:extLst>
            </c:dLbl>
            <c:dLbl>
              <c:idx val="6"/>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DDAD-46E3-A672-80EF995EEC8F}"/>
                </c:ext>
              </c:extLst>
            </c:dLbl>
            <c:dLbl>
              <c:idx val="7"/>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DDAD-46E3-A672-80EF995EEC8F}"/>
                </c:ext>
              </c:extLst>
            </c:dLbl>
            <c:dLbl>
              <c:idx val="8"/>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DDAD-46E3-A672-80EF995EEC8F}"/>
                </c:ext>
              </c:extLst>
            </c:dLbl>
            <c:dLbl>
              <c:idx val="9"/>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DDAD-46E3-A672-80EF995EEC8F}"/>
                </c:ext>
              </c:extLst>
            </c:dLbl>
            <c:dLbl>
              <c:idx val="10"/>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DDAD-46E3-A672-80EF995EEC8F}"/>
                </c:ext>
              </c:extLst>
            </c:dLbl>
            <c:dLbl>
              <c:idx val="11"/>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DDAD-46E3-A672-80EF995EEC8F}"/>
                </c:ext>
              </c:extLst>
            </c:dLbl>
            <c:dLbl>
              <c:idx val="12"/>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DDAD-46E3-A672-80EF995EEC8F}"/>
                </c:ext>
              </c:extLst>
            </c:dLbl>
            <c:dLbl>
              <c:idx val="13"/>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DDAD-46E3-A672-80EF995EEC8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DDAD-46E3-A672-80EF995EEC8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United States (2021)</c:v>
                </c:pt>
                <c:pt idx="1">
                  <c:v>Germany (2021)</c:v>
                </c:pt>
                <c:pt idx="2">
                  <c:v>United Kingdom (2019)</c:v>
                </c:pt>
                <c:pt idx="3">
                  <c:v>Spain (2021)</c:v>
                </c:pt>
                <c:pt idx="4">
                  <c:v>France (2021)</c:v>
                </c:pt>
                <c:pt idx="5">
                  <c:v>Australia (2020)</c:v>
                </c:pt>
                <c:pt idx="6">
                  <c:v>Italy (2021)</c:v>
                </c:pt>
                <c:pt idx="7">
                  <c:v>Kenya (2019)</c:v>
                </c:pt>
                <c:pt idx="8">
                  <c:v>Switzerland (2021)</c:v>
                </c:pt>
                <c:pt idx="9">
                  <c:v>Netherlands (2021)</c:v>
                </c:pt>
                <c:pt idx="10">
                  <c:v>Sweden (2021)</c:v>
                </c:pt>
                <c:pt idx="11">
                  <c:v>Côte d'Ivoire (2019)</c:v>
                </c:pt>
                <c:pt idx="12">
                  <c:v>Thailand (2020)</c:v>
                </c:pt>
                <c:pt idx="13">
                  <c:v>Austria (2021)</c:v>
                </c:pt>
                <c:pt idx="14">
                  <c:v>Belgium (2021)</c:v>
                </c:pt>
              </c:strCache>
            </c:strRef>
          </c:cat>
          <c:val>
            <c:numRef>
              <c:f>Sheet1!$B$2:$B$16</c:f>
              <c:numCache>
                <c:formatCode>General</c:formatCode>
                <c:ptCount val="15"/>
                <c:pt idx="0">
                  <c:v>28.68</c:v>
                </c:pt>
                <c:pt idx="1">
                  <c:v>7.99</c:v>
                </c:pt>
                <c:pt idx="2">
                  <c:v>5.91</c:v>
                </c:pt>
                <c:pt idx="3">
                  <c:v>4.49</c:v>
                </c:pt>
                <c:pt idx="4">
                  <c:v>3.77</c:v>
                </c:pt>
                <c:pt idx="5">
                  <c:v>3.63</c:v>
                </c:pt>
                <c:pt idx="6">
                  <c:v>3.52</c:v>
                </c:pt>
                <c:pt idx="7">
                  <c:v>2.29</c:v>
                </c:pt>
                <c:pt idx="8">
                  <c:v>1.63</c:v>
                </c:pt>
                <c:pt idx="9">
                  <c:v>1.31</c:v>
                </c:pt>
                <c:pt idx="10">
                  <c:v>1.31</c:v>
                </c:pt>
                <c:pt idx="11">
                  <c:v>1.24</c:v>
                </c:pt>
                <c:pt idx="12">
                  <c:v>1.1299999999999999</c:v>
                </c:pt>
                <c:pt idx="13">
                  <c:v>1.07</c:v>
                </c:pt>
                <c:pt idx="14">
                  <c:v>0.98</c:v>
                </c:pt>
              </c:numCache>
            </c:numRef>
          </c:val>
          <c:extLst>
            <c:ext xmlns:c16="http://schemas.microsoft.com/office/drawing/2014/chart" uri="{C3380CC4-5D6E-409C-BE32-E72D297353CC}">
              <c16:uniqueId val="{0000000F-DDAD-46E3-A672-80EF995EEC8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data</c:v>
                </c:pt>
              </c:strCache>
            </c:strRef>
          </c:tx>
          <c:spPr>
            <a:ln>
              <a:solidFill>
                <a:srgbClr val="2875DD"/>
              </a:solidFill>
            </a:ln>
          </c:spPr>
          <c:marker>
            <c:symbol val="circle"/>
            <c:size val="5"/>
            <c:spPr>
              <a:solidFill>
                <a:srgbClr val="2875DD"/>
              </a:solidFill>
              <a:ln>
                <a:solidFill>
                  <a:srgbClr val="2875DD"/>
                </a:solidFill>
              </a:ln>
            </c:spPr>
          </c:marker>
          <c:dLbls>
            <c:dLbl>
              <c:idx val="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EBE8-4723-874F-7D57FF0B4FC5}"/>
                </c:ext>
              </c:extLst>
            </c:dLbl>
            <c:dLbl>
              <c:idx val="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BE8-4723-874F-7D57FF0B4FC5}"/>
                </c:ext>
              </c:extLst>
            </c:dLbl>
            <c:dLbl>
              <c:idx val="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EBE8-4723-874F-7D57FF0B4FC5}"/>
                </c:ext>
              </c:extLst>
            </c:dLbl>
            <c:dLbl>
              <c:idx val="3"/>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BE8-4723-874F-7D57FF0B4FC5}"/>
                </c:ext>
              </c:extLst>
            </c:dLbl>
            <c:dLbl>
              <c:idx val="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BE8-4723-874F-7D57FF0B4FC5}"/>
                </c:ext>
              </c:extLst>
            </c:dLbl>
            <c:dLbl>
              <c:idx val="5"/>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BE8-4723-874F-7D57FF0B4FC5}"/>
                </c:ext>
              </c:extLst>
            </c:dLbl>
            <c:dLbl>
              <c:idx val="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BE8-4723-874F-7D57FF0B4FC5}"/>
                </c:ext>
              </c:extLst>
            </c:dLbl>
            <c:dLbl>
              <c:idx val="7"/>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BE8-4723-874F-7D57FF0B4FC5}"/>
                </c:ext>
              </c:extLst>
            </c:dLbl>
            <c:dLbl>
              <c:idx val="8"/>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BE8-4723-874F-7D57FF0B4FC5}"/>
                </c:ext>
              </c:extLst>
            </c:dLbl>
            <c:dLbl>
              <c:idx val="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BE8-4723-874F-7D57FF0B4FC5}"/>
                </c:ext>
              </c:extLst>
            </c:dLbl>
            <c:dLbl>
              <c:idx val="10"/>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EBE8-4723-874F-7D57FF0B4FC5}"/>
                </c:ext>
              </c:extLst>
            </c:dLbl>
            <c:dLbl>
              <c:idx val="11"/>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EBE8-4723-874F-7D57FF0B4FC5}"/>
                </c:ext>
              </c:extLst>
            </c:dLbl>
            <c:dLbl>
              <c:idx val="12"/>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EBE8-4723-874F-7D57FF0B4FC5}"/>
                </c:ext>
              </c:extLst>
            </c:dLbl>
            <c:dLbl>
              <c:idx val="13"/>
              <c:numFmt formatCode="#,##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EBE8-4723-874F-7D57FF0B4FC5}"/>
                </c:ext>
              </c:extLst>
            </c:dLbl>
            <c:dLbl>
              <c:idx val="14"/>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EBE8-4723-874F-7D57FF0B4FC5}"/>
                </c:ext>
              </c:extLst>
            </c:dLbl>
            <c:dLbl>
              <c:idx val="15"/>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EBE8-4723-874F-7D57FF0B4FC5}"/>
                </c:ext>
              </c:extLst>
            </c:dLbl>
            <c:dLbl>
              <c:idx val="16"/>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EBE8-4723-874F-7D57FF0B4FC5}"/>
                </c:ext>
              </c:extLst>
            </c:dLbl>
            <c:dLbl>
              <c:idx val="17"/>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1-EBE8-4723-874F-7D57FF0B4FC5}"/>
                </c:ext>
              </c:extLst>
            </c:dLbl>
            <c:dLbl>
              <c:idx val="18"/>
              <c:numFmt formatCode="#,##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2-EBE8-4723-874F-7D57FF0B4FC5}"/>
                </c:ext>
              </c:extLst>
            </c:dLbl>
            <c:dLbl>
              <c:idx val="19"/>
              <c:numFmt formatCode="#,##0.00%" sourceLinked="0"/>
              <c:spPr/>
              <c:txPr>
                <a:bodyPr/>
                <a:lstStyle/>
                <a:p>
                  <a:pPr>
                    <a:defRPr sz="1100" b="0" smtId="4294967295">
                      <a:solidFill>
                        <a:srgbClr val="0F2741"/>
                      </a:solidFill>
                      <a:latin typeface="Open Sans"/>
                    </a:defRPr>
                  </a:pPr>
                  <a:endParaRPr lang="en-US"/>
                </a:p>
              </c:txPr>
              <c:dLblPos val="t"/>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3-EBE8-4723-874F-7D57FF0B4FC5}"/>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numRef>
              <c:f>Sheet1!$A$2:$A$21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Sheet1!$B$2:$B$21</c:f>
              <c:numCache>
                <c:formatCode>General</c:formatCode>
                <c:ptCount val="20"/>
                <c:pt idx="0">
                  <c:v>6.54E-2</c:v>
                </c:pt>
                <c:pt idx="1">
                  <c:v>6.4199999999999993E-2</c:v>
                </c:pt>
                <c:pt idx="2">
                  <c:v>6.3399999999999998E-2</c:v>
                </c:pt>
                <c:pt idx="3">
                  <c:v>6.0600000000000001E-2</c:v>
                </c:pt>
                <c:pt idx="4">
                  <c:v>5.8500000000000003E-2</c:v>
                </c:pt>
                <c:pt idx="5">
                  <c:v>5.8700000000000002E-2</c:v>
                </c:pt>
                <c:pt idx="6">
                  <c:v>6.4600000000000005E-2</c:v>
                </c:pt>
                <c:pt idx="7">
                  <c:v>6.3500000000000001E-2</c:v>
                </c:pt>
                <c:pt idx="8">
                  <c:v>6.1899999999999997E-2</c:v>
                </c:pt>
                <c:pt idx="9">
                  <c:v>6.1400000000000003E-2</c:v>
                </c:pt>
                <c:pt idx="10">
                  <c:v>6.1199999999999997E-2</c:v>
                </c:pt>
                <c:pt idx="11">
                  <c:v>5.9799999999999999E-2</c:v>
                </c:pt>
                <c:pt idx="12">
                  <c:v>6.0100000000000001E-2</c:v>
                </c:pt>
                <c:pt idx="13">
                  <c:v>0.06</c:v>
                </c:pt>
                <c:pt idx="14">
                  <c:v>5.8700000000000002E-2</c:v>
                </c:pt>
                <c:pt idx="15">
                  <c:v>5.7000000000000002E-2</c:v>
                </c:pt>
                <c:pt idx="16">
                  <c:v>5.5399999999999998E-2</c:v>
                </c:pt>
                <c:pt idx="17">
                  <c:v>6.9000000000000006E-2</c:v>
                </c:pt>
                <c:pt idx="18">
                  <c:v>6.2E-2</c:v>
                </c:pt>
                <c:pt idx="19">
                  <c:v>5.7700000000000001E-2</c:v>
                </c:pt>
              </c:numCache>
            </c:numRef>
          </c:val>
          <c:smooth val="0"/>
          <c:extLst>
            <c:ext xmlns:c16="http://schemas.microsoft.com/office/drawing/2014/chart" uri="{C3380CC4-5D6E-409C-BE32-E72D297353CC}">
              <c16:uniqueId val="{00000014-EBE8-4723-874F-7D57FF0B4FC5}"/>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05"/>
        </c:scaling>
        <c:delete val="0"/>
        <c:axPos val="l"/>
        <c:majorGridlines>
          <c:spPr>
            <a:ln w="9525">
              <a:solidFill>
                <a:srgbClr val="2F2F2F"/>
              </a:solidFill>
              <a:prstDash val="dot"/>
            </a:ln>
          </c:spPr>
        </c:majorGridlines>
        <c:title>
          <c:tx>
            <c:rich>
              <a:bodyPr/>
              <a:lstStyle/>
              <a:p>
                <a:pPr>
                  <a:defRPr/>
                </a:pPr>
                <a:r>
                  <a:rPr lang="en-US" sz="1100" b="0">
                    <a:solidFill>
                      <a:srgbClr val="0F2741"/>
                    </a:solidFill>
                    <a:latin typeface="Open Sans"/>
                  </a:rPr>
                  <a:t>Unemployment rate</a:t>
                </a:r>
              </a:p>
            </c:rich>
          </c:tx>
          <c:overlay val="0"/>
        </c:title>
        <c:numFmt formatCode="#,##0.0%" sourceLinked="0"/>
        <c:majorTickMark val="none"/>
        <c:minorTickMark val="none"/>
        <c:tickLblPos val="low"/>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800" smtId="4294967295"/>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Pt>
            <c:idx val="9"/>
            <c:invertIfNegative val="0"/>
            <c:bubble3D val="0"/>
            <c:spPr>
              <a:solidFill>
                <a:srgbClr val="808080"/>
              </a:solidFill>
            </c:spPr>
            <c:extLst>
              <c:ext xmlns:c16="http://schemas.microsoft.com/office/drawing/2014/chart" uri="{C3380CC4-5D6E-409C-BE32-E72D297353CC}">
                <c16:uniqueId val="{00000001-EF6A-4081-B916-B2E004542921}"/>
              </c:ext>
            </c:extLst>
          </c:dPt>
          <c:dPt>
            <c:idx val="12"/>
            <c:invertIfNegative val="0"/>
            <c:bubble3D val="0"/>
            <c:spPr>
              <a:solidFill>
                <a:srgbClr val="808080"/>
              </a:solidFill>
            </c:spPr>
            <c:extLst>
              <c:ext xmlns:c16="http://schemas.microsoft.com/office/drawing/2014/chart" uri="{C3380CC4-5D6E-409C-BE32-E72D297353CC}">
                <c16:uniqueId val="{00000003-EF6A-4081-B916-B2E004542921}"/>
              </c:ext>
            </c:extLst>
          </c:dPt>
          <c:dLbls>
            <c:dLbl>
              <c:idx val="0"/>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EF6A-4081-B916-B2E004542921}"/>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EF6A-4081-B916-B2E004542921}"/>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EF6A-4081-B916-B2E004542921}"/>
                </c:ext>
              </c:extLst>
            </c:dLbl>
            <c:dLbl>
              <c:idx val="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EF6A-4081-B916-B2E004542921}"/>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EF6A-4081-B916-B2E004542921}"/>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EF6A-4081-B916-B2E004542921}"/>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EF6A-4081-B916-B2E004542921}"/>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EF6A-4081-B916-B2E004542921}"/>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EF6A-4081-B916-B2E004542921}"/>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EF6A-4081-B916-B2E004542921}"/>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EF6A-4081-B916-B2E004542921}"/>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EF6A-4081-B916-B2E004542921}"/>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EF6A-4081-B916-B2E004542921}"/>
                </c:ext>
              </c:extLst>
            </c:dLbl>
            <c:dLbl>
              <c:idx val="1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F-EF6A-4081-B916-B2E004542921}"/>
                </c:ext>
              </c:extLst>
            </c:dLbl>
            <c:dLbl>
              <c:idx val="1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10-EF6A-4081-B916-B2E004542921}"/>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Spain</c:v>
                </c:pt>
                <c:pt idx="1">
                  <c:v>Greece*</c:v>
                </c:pt>
                <c:pt idx="2">
                  <c:v>Italy</c:v>
                </c:pt>
                <c:pt idx="3">
                  <c:v>Cyprus</c:v>
                </c:pt>
                <c:pt idx="4">
                  <c:v>Sweden</c:v>
                </c:pt>
                <c:pt idx="5">
                  <c:v>France</c:v>
                </c:pt>
                <c:pt idx="6">
                  <c:v>Portugal</c:v>
                </c:pt>
                <c:pt idx="7">
                  <c:v>Finland</c:v>
                </c:pt>
                <c:pt idx="8">
                  <c:v>Latvia</c:v>
                </c:pt>
                <c:pt idx="9">
                  <c:v>Euro area</c:v>
                </c:pt>
                <c:pt idx="10">
                  <c:v>Croatia</c:v>
                </c:pt>
                <c:pt idx="11">
                  <c:v>Lithuania</c:v>
                </c:pt>
                <c:pt idx="12">
                  <c:v>EU 27</c:v>
                </c:pt>
                <c:pt idx="13">
                  <c:v>Slovakia</c:v>
                </c:pt>
                <c:pt idx="14">
                  <c:v>Belgium</c:v>
                </c:pt>
              </c:strCache>
            </c:strRef>
          </c:cat>
          <c:val>
            <c:numRef>
              <c:f>Sheet1!$B$2:$B$16</c:f>
              <c:numCache>
                <c:formatCode>General</c:formatCode>
                <c:ptCount val="15"/>
                <c:pt idx="0">
                  <c:v>0.13</c:v>
                </c:pt>
                <c:pt idx="1">
                  <c:v>0.11600000000000001</c:v>
                </c:pt>
                <c:pt idx="2">
                  <c:v>7.9000000000000001E-2</c:v>
                </c:pt>
                <c:pt idx="3">
                  <c:v>7.3999999999999996E-2</c:v>
                </c:pt>
                <c:pt idx="4">
                  <c:v>7.1999999999999995E-2</c:v>
                </c:pt>
                <c:pt idx="5">
                  <c:v>7.0999999999999994E-2</c:v>
                </c:pt>
                <c:pt idx="6">
                  <c:v>7.0999999999999994E-2</c:v>
                </c:pt>
                <c:pt idx="7">
                  <c:v>6.9000000000000006E-2</c:v>
                </c:pt>
                <c:pt idx="8">
                  <c:v>6.8000000000000005E-2</c:v>
                </c:pt>
                <c:pt idx="9">
                  <c:v>6.7000000000000004E-2</c:v>
                </c:pt>
                <c:pt idx="10">
                  <c:v>6.5000000000000002E-2</c:v>
                </c:pt>
                <c:pt idx="11">
                  <c:v>6.4000000000000001E-2</c:v>
                </c:pt>
                <c:pt idx="12">
                  <c:v>6.0999999999999999E-2</c:v>
                </c:pt>
                <c:pt idx="13">
                  <c:v>0.06</c:v>
                </c:pt>
                <c:pt idx="14">
                  <c:v>5.8000000000000003E-2</c:v>
                </c:pt>
              </c:numCache>
            </c:numRef>
          </c:val>
          <c:extLst>
            <c:ext xmlns:c16="http://schemas.microsoft.com/office/drawing/2014/chart" uri="{C3380CC4-5D6E-409C-BE32-E72D297353CC}">
              <c16:uniqueId val="{00000011-EF6A-4081-B916-B2E004542921}"/>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2875DD"/>
            </a:solidFill>
            <a:ln>
              <a:solidFill>
                <a:srgbClr val="2875DD"/>
              </a:solidFill>
            </a:ln>
          </c:spPr>
          <c:invertIfNegative val="0"/>
          <c:dLbls>
            <c:dLbl>
              <c:idx val="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0-69BA-4DEC-9012-70F852C1B0FF}"/>
                </c:ext>
              </c:extLst>
            </c:dLbl>
            <c:dLbl>
              <c:idx val="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1-69BA-4DEC-9012-70F852C1B0FF}"/>
                </c:ext>
              </c:extLst>
            </c:dLbl>
            <c:dLbl>
              <c:idx val="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2-69BA-4DEC-9012-70F852C1B0FF}"/>
                </c:ext>
              </c:extLst>
            </c:dLbl>
            <c:dLbl>
              <c:idx val="3"/>
              <c:numFmt formatCode="#,##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3-69BA-4DEC-9012-70F852C1B0FF}"/>
                </c:ext>
              </c:extLst>
            </c:dLbl>
            <c:dLbl>
              <c:idx val="4"/>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4-69BA-4DEC-9012-70F852C1B0FF}"/>
                </c:ext>
              </c:extLst>
            </c:dLbl>
            <c:dLbl>
              <c:idx val="5"/>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5-69BA-4DEC-9012-70F852C1B0FF}"/>
                </c:ext>
              </c:extLst>
            </c:dLbl>
            <c:dLbl>
              <c:idx val="6"/>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6-69BA-4DEC-9012-70F852C1B0FF}"/>
                </c:ext>
              </c:extLst>
            </c:dLbl>
            <c:dLbl>
              <c:idx val="7"/>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7-69BA-4DEC-9012-70F852C1B0FF}"/>
                </c:ext>
              </c:extLst>
            </c:dLbl>
            <c:dLbl>
              <c:idx val="8"/>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8-69BA-4DEC-9012-70F852C1B0FF}"/>
                </c:ext>
              </c:extLst>
            </c:dLbl>
            <c:dLbl>
              <c:idx val="9"/>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9-69BA-4DEC-9012-70F852C1B0FF}"/>
                </c:ext>
              </c:extLst>
            </c:dLbl>
            <c:dLbl>
              <c:idx val="10"/>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A-69BA-4DEC-9012-70F852C1B0FF}"/>
                </c:ext>
              </c:extLst>
            </c:dLbl>
            <c:dLbl>
              <c:idx val="11"/>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B-69BA-4DEC-9012-70F852C1B0FF}"/>
                </c:ext>
              </c:extLst>
            </c:dLbl>
            <c:dLbl>
              <c:idx val="12"/>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C-69BA-4DEC-9012-70F852C1B0FF}"/>
                </c:ext>
              </c:extLst>
            </c:dLbl>
            <c:dLbl>
              <c:idx val="13"/>
              <c:numFmt formatCode="#,##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D-69BA-4DEC-9012-70F852C1B0FF}"/>
                </c:ext>
              </c:extLst>
            </c:dLbl>
            <c:dLbl>
              <c:idx val="14"/>
              <c:numFmt formatCode="#,##0.00" sourceLinked="0"/>
              <c:spPr/>
              <c:txPr>
                <a:bodyPr/>
                <a:lstStyle/>
                <a:p>
                  <a:pPr>
                    <a:defRPr sz="900" b="0" smtId="4294967295">
                      <a:solidFill>
                        <a:srgbClr val="0F2741"/>
                      </a:solidFill>
                      <a:latin typeface="Open Sans"/>
                    </a:defRPr>
                  </a:pPr>
                  <a:endParaRPr lang="en-US"/>
                </a:p>
              </c:txPr>
              <c:dLblPos val="outEnd"/>
              <c:showLegendKey val="0"/>
              <c:showVal val="1"/>
              <c:showCatName val="0"/>
              <c:showSerName val="0"/>
              <c:showPercent val="0"/>
              <c:showBubbleSize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ext xmlns:c16="http://schemas.microsoft.com/office/drawing/2014/chart" uri="{C3380CC4-5D6E-409C-BE32-E72D297353CC}">
                  <c16:uniqueId val="{0000000E-69BA-4DEC-9012-70F852C1B0FF}"/>
                </c:ext>
              </c:extLst>
            </c:dLbl>
            <c:spPr>
              <a:noFill/>
              <a:ln>
                <a:noFill/>
              </a:ln>
              <a:effectLst/>
            </c:spPr>
            <c:txPr>
              <a:bodyPr/>
              <a:lstStyle/>
              <a:p>
                <a:pPr>
                  <a:defRPr sz="900" b="0" smtId="4294967295">
                    <a:solidFill>
                      <a:srgbClr val="0F2741"/>
                    </a:solidFill>
                    <a:latin typeface="Open Sans"/>
                  </a:defRPr>
                </a:pPr>
                <a:endParaRPr lang="en-US"/>
              </a:p>
            </c:txPr>
            <c:showLegendKey val="0"/>
            <c:showVal val="1"/>
            <c:showCatName val="0"/>
            <c:showSerName val="0"/>
            <c:showPercent val="0"/>
            <c:showBubbleSize val="0"/>
            <c:showLeaderLines val="0"/>
            <c:extLst xmlns:m="http://schemas.openxmlformats.org/officeDocument/2006/math" xmlns:w="http://schemas.openxmlformats.org/wordprocessingml/2006/main"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Sheet1!$A$2:$A$16</c:f>
              <c:strCache>
                <c:ptCount val="15"/>
                <c:pt idx="0">
                  <c:v>Australia</c:v>
                </c:pt>
                <c:pt idx="1">
                  <c:v>Poland</c:v>
                </c:pt>
                <c:pt idx="2">
                  <c:v>Netherlands</c:v>
                </c:pt>
                <c:pt idx="3">
                  <c:v>U.S.</c:v>
                </c:pt>
                <c:pt idx="4">
                  <c:v>Germany</c:v>
                </c:pt>
                <c:pt idx="5">
                  <c:v>UK</c:v>
                </c:pt>
                <c:pt idx="6">
                  <c:v>New Zealand</c:v>
                </c:pt>
                <c:pt idx="7">
                  <c:v>Canada</c:v>
                </c:pt>
                <c:pt idx="8">
                  <c:v>France</c:v>
                </c:pt>
                <c:pt idx="9">
                  <c:v>Singapore</c:v>
                </c:pt>
                <c:pt idx="10">
                  <c:v>Italy</c:v>
                </c:pt>
                <c:pt idx="11">
                  <c:v>Austria</c:v>
                </c:pt>
                <c:pt idx="12">
                  <c:v>South Africa</c:v>
                </c:pt>
                <c:pt idx="13">
                  <c:v>India</c:v>
                </c:pt>
                <c:pt idx="14">
                  <c:v>Russia</c:v>
                </c:pt>
              </c:strCache>
            </c:strRef>
          </c:cat>
          <c:val>
            <c:numRef>
              <c:f>Sheet1!$B$2:$B$16</c:f>
              <c:numCache>
                <c:formatCode>General</c:formatCode>
                <c:ptCount val="15"/>
                <c:pt idx="0">
                  <c:v>83910.399999999994</c:v>
                </c:pt>
                <c:pt idx="1">
                  <c:v>69991.399999999994</c:v>
                </c:pt>
                <c:pt idx="2">
                  <c:v>56548.4</c:v>
                </c:pt>
                <c:pt idx="3">
                  <c:v>55522</c:v>
                </c:pt>
                <c:pt idx="4">
                  <c:v>49876.1</c:v>
                </c:pt>
                <c:pt idx="5">
                  <c:v>48852.6</c:v>
                </c:pt>
                <c:pt idx="6">
                  <c:v>47884.2</c:v>
                </c:pt>
                <c:pt idx="7">
                  <c:v>45289.2</c:v>
                </c:pt>
                <c:pt idx="8">
                  <c:v>42722.9</c:v>
                </c:pt>
                <c:pt idx="9">
                  <c:v>42197.3</c:v>
                </c:pt>
                <c:pt idx="10">
                  <c:v>40825.4</c:v>
                </c:pt>
                <c:pt idx="11">
                  <c:v>37550.6</c:v>
                </c:pt>
                <c:pt idx="12">
                  <c:v>32340.1</c:v>
                </c:pt>
                <c:pt idx="13">
                  <c:v>14357.3</c:v>
                </c:pt>
                <c:pt idx="14">
                  <c:v>8189.75</c:v>
                </c:pt>
              </c:numCache>
            </c:numRef>
          </c:val>
          <c:extLst>
            <c:ext xmlns:c16="http://schemas.microsoft.com/office/drawing/2014/chart" uri="{C3380CC4-5D6E-409C-BE32-E72D297353CC}">
              <c16:uniqueId val="{0000000F-69BA-4DEC-9012-70F852C1B0FF}"/>
            </c:ext>
          </c:extLst>
        </c:ser>
        <c:dLbls>
          <c:showLegendKey val="0"/>
          <c:showVal val="0"/>
          <c:showCatName val="0"/>
          <c:showSerName val="0"/>
          <c:showPercent val="0"/>
          <c:showBubbleSize val="0"/>
        </c:dLbls>
        <c:gapWidth val="80"/>
        <c:overlap val="-30"/>
        <c:axId val="67451136"/>
        <c:axId val="66437120"/>
      </c:barChart>
      <c:catAx>
        <c:axId val="67451136"/>
        <c:scaling>
          <c:orientation val="maxMin"/>
        </c:scaling>
        <c:delete val="0"/>
        <c:axPos val="l"/>
        <c:numFmt formatCode="General" sourceLinked="0"/>
        <c:majorTickMark val="none"/>
        <c:minorTickMark val="none"/>
        <c:tickLblPos val="low"/>
        <c:spPr>
          <a:ln w="9525">
            <a:solidFill>
              <a:srgbClr val="2F2F2F"/>
            </a:solidFill>
          </a:ln>
        </c:spPr>
        <c:txPr>
          <a:bodyPr/>
          <a:lstStyle/>
          <a:p>
            <a:pPr>
              <a:defRPr sz="1100" b="0" smtId="4294967295">
                <a:solidFill>
                  <a:srgbClr val="0F2741"/>
                </a:solidFill>
                <a:latin typeface="Open Sans"/>
              </a:defRPr>
            </a:pPr>
            <a:endParaRPr lang="en-US"/>
          </a:p>
        </c:txPr>
        <c:crossAx val="66437120"/>
        <c:crosses val="autoZero"/>
        <c:auto val="0"/>
        <c:lblAlgn val="ctr"/>
        <c:lblOffset val="100"/>
        <c:noMultiLvlLbl val="0"/>
      </c:catAx>
      <c:valAx>
        <c:axId val="66437120"/>
        <c:scaling>
          <c:orientation val="minMax"/>
          <c:min val="0"/>
        </c:scaling>
        <c:delete val="0"/>
        <c:axPos val="t"/>
        <c:majorGridlines>
          <c:spPr>
            <a:ln w="9525">
              <a:solidFill>
                <a:srgbClr val="2F2F2F"/>
              </a:solidFill>
              <a:prstDash val="dot"/>
            </a:ln>
          </c:spPr>
        </c:majorGridlines>
        <c:numFmt formatCode="#,##0" sourceLinked="0"/>
        <c:majorTickMark val="none"/>
        <c:minorTickMark val="none"/>
        <c:tickLblPos val="nextTo"/>
        <c:spPr>
          <a:ln>
            <a:noFill/>
          </a:ln>
        </c:spPr>
        <c:txPr>
          <a:bodyPr/>
          <a:lstStyle/>
          <a:p>
            <a:pPr>
              <a:defRPr sz="1100" b="0" smtId="4294967295">
                <a:solidFill>
                  <a:srgbClr val="0F2741"/>
                </a:solidFill>
                <a:latin typeface="Open Sans"/>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D10EC-89C7-4B61-BC6B-BF7925E9E0A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EC3071F-7387-44D2-AF07-D4B2D9900A1A}">
      <dgm:prSet/>
      <dgm:spPr/>
      <dgm:t>
        <a:bodyPr/>
        <a:lstStyle/>
        <a:p>
          <a:r>
            <a:rPr lang="en-US"/>
            <a:t>Developing and enhancing human skills and capabilities through education, learning and meaningful work are key drivers of economic success, of individual well-being and societal cohesion. </a:t>
          </a:r>
        </a:p>
      </dgm:t>
    </dgm:pt>
    <dgm:pt modelId="{9B54E071-E5A7-4F06-BBAC-A8350FB311C9}" type="parTrans" cxnId="{8D004671-47C7-41D3-8A0B-E66A2A8BBC95}">
      <dgm:prSet/>
      <dgm:spPr/>
      <dgm:t>
        <a:bodyPr/>
        <a:lstStyle/>
        <a:p>
          <a:endParaRPr lang="en-US"/>
        </a:p>
      </dgm:t>
    </dgm:pt>
    <dgm:pt modelId="{687D66B3-B585-4376-8547-2CB67410C1B1}" type="sibTrans" cxnId="{8D004671-47C7-41D3-8A0B-E66A2A8BBC95}">
      <dgm:prSet/>
      <dgm:spPr/>
      <dgm:t>
        <a:bodyPr/>
        <a:lstStyle/>
        <a:p>
          <a:endParaRPr lang="en-US"/>
        </a:p>
      </dgm:t>
    </dgm:pt>
    <dgm:pt modelId="{1CD4C1EE-D3FA-4ABB-9DC2-975637F6C501}">
      <dgm:prSet/>
      <dgm:spPr/>
      <dgm:t>
        <a:bodyPr/>
        <a:lstStyle/>
        <a:p>
          <a:r>
            <a:rPr lang="en-US" dirty="0"/>
            <a:t>The past decade of technological advancement, especially a</a:t>
          </a:r>
          <a:r>
            <a:rPr lang="en-US" b="0" i="0" u="none" dirty="0"/>
            <a:t>s AI technologies continue to advance,</a:t>
          </a:r>
          <a:r>
            <a:rPr lang="en-US" dirty="0"/>
            <a:t> has also brought about the looming possibility of mass job displacement, untenable skills shortages and a competing claim to the unique nature of human intelligence now challenged by artificial intelligence. </a:t>
          </a:r>
        </a:p>
      </dgm:t>
    </dgm:pt>
    <dgm:pt modelId="{685186CC-461A-4D27-99DA-393B34E1DE77}" type="parTrans" cxnId="{D8B1B625-6B5D-49E1-8DB9-17709AF8D0C3}">
      <dgm:prSet/>
      <dgm:spPr/>
      <dgm:t>
        <a:bodyPr/>
        <a:lstStyle/>
        <a:p>
          <a:endParaRPr lang="en-US"/>
        </a:p>
      </dgm:t>
    </dgm:pt>
    <dgm:pt modelId="{567968B3-39F8-482E-8A61-5304EFD3005E}" type="sibTrans" cxnId="{D8B1B625-6B5D-49E1-8DB9-17709AF8D0C3}">
      <dgm:prSet/>
      <dgm:spPr/>
      <dgm:t>
        <a:bodyPr/>
        <a:lstStyle/>
        <a:p>
          <a:endParaRPr lang="en-US"/>
        </a:p>
      </dgm:t>
    </dgm:pt>
    <dgm:pt modelId="{91D444A9-EF0A-4102-A01E-072F1B83175F}">
      <dgm:prSet/>
      <dgm:spPr/>
      <dgm:t>
        <a:bodyPr/>
        <a:lstStyle/>
        <a:p>
          <a:r>
            <a:rPr lang="en-US" dirty="0"/>
            <a:t>The coming decade will require purposeful leadership to arrive at a future of work that fulfils human potential and creates broadly shared prosperity. </a:t>
          </a:r>
        </a:p>
      </dgm:t>
    </dgm:pt>
    <dgm:pt modelId="{DEBA3EAC-D681-4351-A1E9-37E95F53D469}" type="parTrans" cxnId="{CF6C4A1F-5E31-4172-9E91-E20F87A08886}">
      <dgm:prSet/>
      <dgm:spPr/>
      <dgm:t>
        <a:bodyPr/>
        <a:lstStyle/>
        <a:p>
          <a:endParaRPr lang="en-US"/>
        </a:p>
      </dgm:t>
    </dgm:pt>
    <dgm:pt modelId="{693E2034-85D2-4FCC-854C-8C1D0DB66223}" type="sibTrans" cxnId="{CF6C4A1F-5E31-4172-9E91-E20F87A08886}">
      <dgm:prSet/>
      <dgm:spPr/>
      <dgm:t>
        <a:bodyPr/>
        <a:lstStyle/>
        <a:p>
          <a:endParaRPr lang="en-US"/>
        </a:p>
      </dgm:t>
    </dgm:pt>
    <dgm:pt modelId="{71C28F7A-EC57-214F-955C-4186B7577B5B}" type="pres">
      <dgm:prSet presAssocID="{CDFD10EC-89C7-4B61-BC6B-BF7925E9E0A5}" presName="vert0" presStyleCnt="0">
        <dgm:presLayoutVars>
          <dgm:dir/>
          <dgm:animOne val="branch"/>
          <dgm:animLvl val="lvl"/>
        </dgm:presLayoutVars>
      </dgm:prSet>
      <dgm:spPr/>
    </dgm:pt>
    <dgm:pt modelId="{DB349FEA-8F46-754B-8E43-4C8DFC463E4F}" type="pres">
      <dgm:prSet presAssocID="{DEC3071F-7387-44D2-AF07-D4B2D9900A1A}" presName="thickLine" presStyleLbl="alignNode1" presStyleIdx="0" presStyleCnt="3"/>
      <dgm:spPr/>
    </dgm:pt>
    <dgm:pt modelId="{6EDA8478-0F23-3B46-8414-3451FB4332FF}" type="pres">
      <dgm:prSet presAssocID="{DEC3071F-7387-44D2-AF07-D4B2D9900A1A}" presName="horz1" presStyleCnt="0"/>
      <dgm:spPr/>
    </dgm:pt>
    <dgm:pt modelId="{FD9CEDB2-332D-154F-BA70-0D23A696BD1A}" type="pres">
      <dgm:prSet presAssocID="{DEC3071F-7387-44D2-AF07-D4B2D9900A1A}" presName="tx1" presStyleLbl="revTx" presStyleIdx="0" presStyleCnt="3"/>
      <dgm:spPr/>
    </dgm:pt>
    <dgm:pt modelId="{91674FA0-A174-944D-8D56-D3422EB02134}" type="pres">
      <dgm:prSet presAssocID="{DEC3071F-7387-44D2-AF07-D4B2D9900A1A}" presName="vert1" presStyleCnt="0"/>
      <dgm:spPr/>
    </dgm:pt>
    <dgm:pt modelId="{1EA4AF9B-0057-4246-BA3E-8EA161D95B2A}" type="pres">
      <dgm:prSet presAssocID="{1CD4C1EE-D3FA-4ABB-9DC2-975637F6C501}" presName="thickLine" presStyleLbl="alignNode1" presStyleIdx="1" presStyleCnt="3"/>
      <dgm:spPr/>
    </dgm:pt>
    <dgm:pt modelId="{D3806503-40F1-CD4D-9C2F-CACD7EC03263}" type="pres">
      <dgm:prSet presAssocID="{1CD4C1EE-D3FA-4ABB-9DC2-975637F6C501}" presName="horz1" presStyleCnt="0"/>
      <dgm:spPr/>
    </dgm:pt>
    <dgm:pt modelId="{0A1133E0-2451-3D46-AC45-5056389158C7}" type="pres">
      <dgm:prSet presAssocID="{1CD4C1EE-D3FA-4ABB-9DC2-975637F6C501}" presName="tx1" presStyleLbl="revTx" presStyleIdx="1" presStyleCnt="3"/>
      <dgm:spPr/>
    </dgm:pt>
    <dgm:pt modelId="{904E46DA-B471-9045-8955-425B693AB48E}" type="pres">
      <dgm:prSet presAssocID="{1CD4C1EE-D3FA-4ABB-9DC2-975637F6C501}" presName="vert1" presStyleCnt="0"/>
      <dgm:spPr/>
    </dgm:pt>
    <dgm:pt modelId="{04D4A323-2310-D74A-AA4C-61D76239D987}" type="pres">
      <dgm:prSet presAssocID="{91D444A9-EF0A-4102-A01E-072F1B83175F}" presName="thickLine" presStyleLbl="alignNode1" presStyleIdx="2" presStyleCnt="3"/>
      <dgm:spPr/>
    </dgm:pt>
    <dgm:pt modelId="{543C31A0-4773-9440-A1A9-D322C1B304DA}" type="pres">
      <dgm:prSet presAssocID="{91D444A9-EF0A-4102-A01E-072F1B83175F}" presName="horz1" presStyleCnt="0"/>
      <dgm:spPr/>
    </dgm:pt>
    <dgm:pt modelId="{52A61A29-C393-A140-9FB5-C99D14FD8A6E}" type="pres">
      <dgm:prSet presAssocID="{91D444A9-EF0A-4102-A01E-072F1B83175F}" presName="tx1" presStyleLbl="revTx" presStyleIdx="2" presStyleCnt="3"/>
      <dgm:spPr/>
    </dgm:pt>
    <dgm:pt modelId="{21340B8B-D35B-EA48-A2A3-B217E97DB0E0}" type="pres">
      <dgm:prSet presAssocID="{91D444A9-EF0A-4102-A01E-072F1B83175F}" presName="vert1" presStyleCnt="0"/>
      <dgm:spPr/>
    </dgm:pt>
  </dgm:ptLst>
  <dgm:cxnLst>
    <dgm:cxn modelId="{9BF78D1E-8A4D-134A-AD7F-55C1C1CCDA5D}" type="presOf" srcId="{CDFD10EC-89C7-4B61-BC6B-BF7925E9E0A5}" destId="{71C28F7A-EC57-214F-955C-4186B7577B5B}" srcOrd="0" destOrd="0" presId="urn:microsoft.com/office/officeart/2008/layout/LinedList"/>
    <dgm:cxn modelId="{CF6C4A1F-5E31-4172-9E91-E20F87A08886}" srcId="{CDFD10EC-89C7-4B61-BC6B-BF7925E9E0A5}" destId="{91D444A9-EF0A-4102-A01E-072F1B83175F}" srcOrd="2" destOrd="0" parTransId="{DEBA3EAC-D681-4351-A1E9-37E95F53D469}" sibTransId="{693E2034-85D2-4FCC-854C-8C1D0DB66223}"/>
    <dgm:cxn modelId="{D8B1B625-6B5D-49E1-8DB9-17709AF8D0C3}" srcId="{CDFD10EC-89C7-4B61-BC6B-BF7925E9E0A5}" destId="{1CD4C1EE-D3FA-4ABB-9DC2-975637F6C501}" srcOrd="1" destOrd="0" parTransId="{685186CC-461A-4D27-99DA-393B34E1DE77}" sibTransId="{567968B3-39F8-482E-8A61-5304EFD3005E}"/>
    <dgm:cxn modelId="{8D004671-47C7-41D3-8A0B-E66A2A8BBC95}" srcId="{CDFD10EC-89C7-4B61-BC6B-BF7925E9E0A5}" destId="{DEC3071F-7387-44D2-AF07-D4B2D9900A1A}" srcOrd="0" destOrd="0" parTransId="{9B54E071-E5A7-4F06-BBAC-A8350FB311C9}" sibTransId="{687D66B3-B585-4376-8547-2CB67410C1B1}"/>
    <dgm:cxn modelId="{EA1C5090-0C8C-924A-B03C-EF8C0EE4EE9E}" type="presOf" srcId="{91D444A9-EF0A-4102-A01E-072F1B83175F}" destId="{52A61A29-C393-A140-9FB5-C99D14FD8A6E}" srcOrd="0" destOrd="0" presId="urn:microsoft.com/office/officeart/2008/layout/LinedList"/>
    <dgm:cxn modelId="{C1047EBC-DED1-1346-B3E2-7D3A88ACBD1E}" type="presOf" srcId="{1CD4C1EE-D3FA-4ABB-9DC2-975637F6C501}" destId="{0A1133E0-2451-3D46-AC45-5056389158C7}" srcOrd="0" destOrd="0" presId="urn:microsoft.com/office/officeart/2008/layout/LinedList"/>
    <dgm:cxn modelId="{34E884F4-D319-414C-AD3B-E1E8F242AA85}" type="presOf" srcId="{DEC3071F-7387-44D2-AF07-D4B2D9900A1A}" destId="{FD9CEDB2-332D-154F-BA70-0D23A696BD1A}" srcOrd="0" destOrd="0" presId="urn:microsoft.com/office/officeart/2008/layout/LinedList"/>
    <dgm:cxn modelId="{DFFE3FCE-980B-7C4A-97F7-9B9CE97A2D75}" type="presParOf" srcId="{71C28F7A-EC57-214F-955C-4186B7577B5B}" destId="{DB349FEA-8F46-754B-8E43-4C8DFC463E4F}" srcOrd="0" destOrd="0" presId="urn:microsoft.com/office/officeart/2008/layout/LinedList"/>
    <dgm:cxn modelId="{8D226624-8FFF-5644-849B-CABCC0CD194F}" type="presParOf" srcId="{71C28F7A-EC57-214F-955C-4186B7577B5B}" destId="{6EDA8478-0F23-3B46-8414-3451FB4332FF}" srcOrd="1" destOrd="0" presId="urn:microsoft.com/office/officeart/2008/layout/LinedList"/>
    <dgm:cxn modelId="{9BE4D980-9230-3D4B-A954-0CF92318AEA4}" type="presParOf" srcId="{6EDA8478-0F23-3B46-8414-3451FB4332FF}" destId="{FD9CEDB2-332D-154F-BA70-0D23A696BD1A}" srcOrd="0" destOrd="0" presId="urn:microsoft.com/office/officeart/2008/layout/LinedList"/>
    <dgm:cxn modelId="{7C5E85F4-B1F2-AD43-BDB0-5EFE81FB447D}" type="presParOf" srcId="{6EDA8478-0F23-3B46-8414-3451FB4332FF}" destId="{91674FA0-A174-944D-8D56-D3422EB02134}" srcOrd="1" destOrd="0" presId="urn:microsoft.com/office/officeart/2008/layout/LinedList"/>
    <dgm:cxn modelId="{D2A58DFB-CFC0-524D-A89D-B96CC3670F51}" type="presParOf" srcId="{71C28F7A-EC57-214F-955C-4186B7577B5B}" destId="{1EA4AF9B-0057-4246-BA3E-8EA161D95B2A}" srcOrd="2" destOrd="0" presId="urn:microsoft.com/office/officeart/2008/layout/LinedList"/>
    <dgm:cxn modelId="{A02DF032-C2EE-DE4A-B3C4-EF630E46195A}" type="presParOf" srcId="{71C28F7A-EC57-214F-955C-4186B7577B5B}" destId="{D3806503-40F1-CD4D-9C2F-CACD7EC03263}" srcOrd="3" destOrd="0" presId="urn:microsoft.com/office/officeart/2008/layout/LinedList"/>
    <dgm:cxn modelId="{F6B0C318-0055-2D49-9798-D7D30C820258}" type="presParOf" srcId="{D3806503-40F1-CD4D-9C2F-CACD7EC03263}" destId="{0A1133E0-2451-3D46-AC45-5056389158C7}" srcOrd="0" destOrd="0" presId="urn:microsoft.com/office/officeart/2008/layout/LinedList"/>
    <dgm:cxn modelId="{52960B19-F5C4-B642-8CA1-9124A0B7DB22}" type="presParOf" srcId="{D3806503-40F1-CD4D-9C2F-CACD7EC03263}" destId="{904E46DA-B471-9045-8955-425B693AB48E}" srcOrd="1" destOrd="0" presId="urn:microsoft.com/office/officeart/2008/layout/LinedList"/>
    <dgm:cxn modelId="{34934EF5-99ED-2543-9F00-D7A8E2834C02}" type="presParOf" srcId="{71C28F7A-EC57-214F-955C-4186B7577B5B}" destId="{04D4A323-2310-D74A-AA4C-61D76239D987}" srcOrd="4" destOrd="0" presId="urn:microsoft.com/office/officeart/2008/layout/LinedList"/>
    <dgm:cxn modelId="{BA701A6C-5E7C-4F40-A84E-BEEC51C9B7C2}" type="presParOf" srcId="{71C28F7A-EC57-214F-955C-4186B7577B5B}" destId="{543C31A0-4773-9440-A1A9-D322C1B304DA}" srcOrd="5" destOrd="0" presId="urn:microsoft.com/office/officeart/2008/layout/LinedList"/>
    <dgm:cxn modelId="{18E2B354-A28B-7341-A504-49E9C52DCB86}" type="presParOf" srcId="{543C31A0-4773-9440-A1A9-D322C1B304DA}" destId="{52A61A29-C393-A140-9FB5-C99D14FD8A6E}" srcOrd="0" destOrd="0" presId="urn:microsoft.com/office/officeart/2008/layout/LinedList"/>
    <dgm:cxn modelId="{0190ECC8-00E2-A846-8F82-5667ECB0B3F5}" type="presParOf" srcId="{543C31A0-4773-9440-A1A9-D322C1B304DA}" destId="{21340B8B-D35B-EA48-A2A3-B217E97DB0E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49FEA-8F46-754B-8E43-4C8DFC463E4F}">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CEDB2-332D-154F-BA70-0D23A696BD1A}">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Developing and enhancing human skills and capabilities through education, learning and meaningful work are key drivers of economic success, of individual well-being and societal cohesion. </a:t>
          </a:r>
        </a:p>
      </dsp:txBody>
      <dsp:txXfrm>
        <a:off x="0" y="2703"/>
        <a:ext cx="6900512" cy="1843578"/>
      </dsp:txXfrm>
    </dsp:sp>
    <dsp:sp modelId="{1EA4AF9B-0057-4246-BA3E-8EA161D95B2A}">
      <dsp:nvSpPr>
        <dsp:cNvPr id="0" name=""/>
        <dsp:cNvSpPr/>
      </dsp:nvSpPr>
      <dsp:spPr>
        <a:xfrm>
          <a:off x="0" y="184628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133E0-2451-3D46-AC45-5056389158C7}">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past decade of technological advancement, especially a</a:t>
          </a:r>
          <a:r>
            <a:rPr lang="en-US" sz="2100" b="0" i="0" u="none" kern="1200" dirty="0"/>
            <a:t>s AI technologies continue to advance,</a:t>
          </a:r>
          <a:r>
            <a:rPr lang="en-US" sz="2100" kern="1200" dirty="0"/>
            <a:t> has also brought about the looming possibility of mass job displacement, untenable skills shortages and a competing claim to the unique nature of human intelligence now challenged by artificial intelligence. </a:t>
          </a:r>
        </a:p>
      </dsp:txBody>
      <dsp:txXfrm>
        <a:off x="0" y="1846281"/>
        <a:ext cx="6900512" cy="1843578"/>
      </dsp:txXfrm>
    </dsp:sp>
    <dsp:sp modelId="{04D4A323-2310-D74A-AA4C-61D76239D987}">
      <dsp:nvSpPr>
        <dsp:cNvPr id="0" name=""/>
        <dsp:cNvSpPr/>
      </dsp:nvSpPr>
      <dsp:spPr>
        <a:xfrm>
          <a:off x="0" y="3689859"/>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A61A29-C393-A140-9FB5-C99D14FD8A6E}">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The coming decade will require purposeful leadership to arrive at a future of work that fulfils human potential and creates broadly shared prosperity. </a:t>
          </a:r>
        </a:p>
      </dsp:txBody>
      <dsp:txXfrm>
        <a:off x="0" y="3689859"/>
        <a:ext cx="6900512" cy="18435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4:42.267"/>
    </inkml:context>
    <inkml:brush xml:id="br0">
      <inkml:brushProperty name="width" value="0.1" units="cm"/>
      <inkml:brushProperty name="height" value="0.1" units="cm"/>
      <inkml:brushProperty name="color" value="#E71224"/>
    </inkml:brush>
  </inkml:definitions>
  <inkml:trace contextRef="#ctx0" brushRef="#br0">472 40 24575,'1'75'0,"0"-12"0,-8 82 0,4-124 0,-1 0 0,0-1 0,-2 1 0,0-1 0,-1 0 0,-1 0 0,-20 33 0,15-31 0,-1-1 0,-1 0 0,-1-1 0,-1-1 0,-1 0 0,0-1 0,-1-1 0,-42 27 0,-64 36 0,119-77 0,1 1 0,0 0 0,0-1 0,0 2 0,0-1 0,1 0 0,0 1 0,0 0 0,0 0 0,0 0 0,1 0 0,-5 11 0,4-5 0,0 0 0,0 0 0,1 0 0,1 1 0,0-1 0,-1 17 0,3 6 0,1 1 0,1-1 0,12 56 0,24 50 0,-24-94 0,13 67 0,-14-38 0,4-1 0,28 76 0,-25-89 0,-7-19 0,1-1 0,23 44 0,-21-53 0,-5-9 0,1 0 0,1-1 0,28 36 0,-35-51 0,1 0 0,0-1 0,0 0 0,0 0 0,1 0 0,0-1 0,0 0 0,0-1 0,1 0 0,0 0 0,-1-1 0,1 0 0,0 0 0,11 1 0,36 2 0,1-2 0,101-6 0,-62-1 0,73 3 0,135-4 0,-292 3 0,0 0 0,0 0 0,-1-2 0,1 1 0,0-1 0,-1-1 0,0 0 0,0-1 0,0 0 0,0-1 0,-1 0 0,12-9 0,-14 8 0,-1 0 0,1 0 0,-1-1 0,-1 0 0,0 0 0,0-1 0,-1 1 0,1-1 0,-2-1 0,0 1 0,0 0 0,0-1 0,-1 0 0,2-13 0,4-21 0,7-31 0,-4 0 0,5-103 0,-19-707 0,1 859 0,-1 1 0,-1 0 0,-2 0 0,0 1 0,-2-1 0,-14-37 0,-76-137 0,18 41 0,72 143 0,2 1 0,-2 0 0,1 0 0,-18-24 0,20 33 0,0 1 0,0 0 0,0 0 0,0 0 0,-1 0 0,0 1 0,0 0 0,0 0 0,0 0 0,0 0 0,-1 1 0,1 0 0,-1 0 0,-5-1 0,-38-6 0,-1 3 0,-98 0 0,20 2 0,20-6 0,41 3 0,0 3 0,-87 5 0,144 0-151,0 0-1,0 0 0,1 1 0,-1 0 1,1 1-1,-1 0 0,1 1 1,-12 5-1,-5 11-6674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5:40.679"/>
    </inkml:context>
    <inkml:brush xml:id="br0">
      <inkml:brushProperty name="width" value="0.1" units="cm"/>
      <inkml:brushProperty name="height" value="0.1" units="cm"/>
      <inkml:brushProperty name="color" value="#66CC00"/>
    </inkml:brush>
  </inkml:definitions>
  <inkml:trace contextRef="#ctx0" brushRef="#br0">578 1 24575,'-48'38'0,"40"-33"0,0 1 0,0 0 0,1 0 0,0 1 0,0 0 0,0 0 0,1 1 0,-8 12 0,-3 8 0,-44 76 0,-146 188 0,187-267 0,1 1 0,1 0 0,2 2 0,1 0 0,1 1 0,1 0 0,2 1 0,1 0 0,1 1 0,2 0 0,-5 38 0,8-29 0,1 1 0,2 0 0,2 0 0,1-1 0,2 1 0,2-1 0,2 0 0,17 52 0,-12-52 0,2 0 0,2-1 0,41 71 0,93 103 0,-124-180 0,1-2 0,1-1 0,2-1 0,40 30 0,-55-49 0,0-1 0,1 0 0,0-1 0,0-1 0,1 0 0,-1-1 0,2-2 0,-1 1 0,0-2 0,1-1 0,35 1 0,13-5 0,-2-3 0,71-14 0,-57 7 0,441-52 0,-474 59 0,0-3 0,-1-1 0,0-1 0,0-3 0,79-35 0,-116 43 0,1 1 0,-1-2 0,1 1 0,-2-1 0,1 0 0,-1-1 0,0 0 0,0 0 0,0 0 0,-1-1 0,0 0 0,7-13 0,-7 8 0,-1 0 0,0 0 0,-1 0 0,0-1 0,-1 1 0,-1-1 0,2-27 0,-5-8 0,-2 1 0,-2 0 0,-2 0 0,-14-47 0,16 70 0,-8-25 0,-2 1 0,-2 0 0,-38-75 0,-89-131 0,103 187 0,18 28 0,-2 2 0,-1 0 0,-56-59 0,70 84 0,-2 1 0,0 0 0,0 1 0,-1 0 0,0 1 0,-1 1 0,0 1 0,-1 0 0,0 1 0,0 1 0,0 0 0,-27-4 0,-10 3 0,-104 2 0,15 2 0,136 2 0,-336-31 0,301 24 36,1-1-1,-62-24 1,-3 0-1508,61 22-5354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09:15:44.361"/>
    </inkml:context>
    <inkml:brush xml:id="br0">
      <inkml:brushProperty name="width" value="0.1" units="cm"/>
      <inkml:brushProperty name="height" value="0.1" units="cm"/>
      <inkml:brushProperty name="color" value="#66CC00"/>
    </inkml:brush>
  </inkml:definitions>
  <inkml:trace contextRef="#ctx0" brushRef="#br0">629 107 24575,'-4'0'0,"0"1"0,-1-1 0,1 1 0,0 0 0,1 0 0,-1 1 0,-6 2 0,-18 6 0,-8-2 0,1 1 0,0 3 0,0 0 0,1 2 0,-39 22 0,48-19 0,0 0 0,1 1 0,1 1 0,1 2 0,1 0 0,0 1 0,2 1 0,1 1 0,0 0 0,-16 33 0,24-37 0,0 1 0,1 0 0,2 0 0,0 1 0,1-1 0,1 2 0,1-1 0,1 0 0,1 1 0,1-1 0,1 1 0,1 0 0,1-1 0,5 26 0,11 37 0,-5 0 0,6 158 0,-22-85 0,-1-79 0,4-1 0,14 111 0,-7-159 0,1 1 0,2-1 0,16 36 0,6 15 0,-22-58 0,0 0 0,2 0 0,0-1 0,2-1 0,0 0 0,2-1 0,0-1 0,1 0 0,1-2 0,40 32 0,12 2 0,139 75 0,-7-27 0,-151-76 0,0-1 0,2-4 0,60 14 0,-89-26 0,2-2 0,-1-1 0,0 0 0,1-2 0,49-5 0,129-27 0,-143 19 0,-9 3 0,251-55 0,-291 61 0,-1-1 0,0 0 0,0 0 0,0-1 0,-1-1 0,0 1 0,0-2 0,0 1 0,-1-2 0,0 1 0,12-13 0,-15 12 0,0 0 0,-1 0 0,0 0 0,-1-1 0,1 1 0,-1-1 0,-1 0 0,0 0 0,0 0 0,-1-1 0,0 1 0,-1-1 0,0 1 0,0-14 0,-13-188 0,0 28 0,14 46 0,1 68 0,-4-1 0,-12-95 0,9 148 0,-1-1 0,0 1 0,-1 0 0,-1 0 0,0 0 0,-2 1 0,-15-23 0,-10-8 0,-40-44 0,11 17 0,-161-235 0,84 113 0,89 112 0,20 31 0,-41-52 0,-105-108 0,169 205 0,0 0 0,-1 1 0,0 1 0,0-1 0,-1 1 0,1 1 0,-1 0 0,-1 0 0,1 1 0,-1 1 0,-12-4 0,-17-1 0,-68-7 0,61 10 0,-220-18-1365,202 21-5461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07.573"/>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1 108,'128'2,"-56"1,0-3,0-3,127-21,-71-5,0 7,2 5,183-1,339 22,-590-4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0.45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1 316,'3'-1,"1"1,-1-1,1 0,-1-1,0 1,1 0,-1-1,0 0,0 0,3-2,17-9,538-185,-317 142,-207 47,1 1,0 2,1 2,-1 1,1 2,0 2,-1 1,1 2,48 12,-1-3,116 5,-119-12,101 19,-32-3,-129-20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2.440"/>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0,'1840'0,"-1900"9,8 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30T09:22:14.444"/>
    </inkml:context>
    <inkml:brush xml:id="br0">
      <inkml:brushProperty name="width" value="0.5" units="cm"/>
      <inkml:brushProperty name="height" value="1" units="cm"/>
      <inkml:brushProperty name="color" value="#FF2500"/>
      <inkml:brushProperty name="tip" value="rectangle"/>
      <inkml:brushProperty name="rasterOp" value="maskPen"/>
      <inkml:brushProperty name="ignorePressure" value="1"/>
    </inkml:brush>
  </inkml:definitions>
  <inkml:trace contextRef="#ctx0" brushRef="#br0">0 0,'1160'0,"-838"25,-175-9,-2 2,264 69,-306-59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DEC7BC-56CA-447C-AA8F-2D304FA8A419}" type="datetimeFigureOut">
              <a:rPr lang="en-GB" smtClean="0"/>
              <a:t>16/06/2023</a:t>
            </a:fld>
            <a:endParaRPr lang="en-GB"/>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5547D1-EC29-4536-9FC7-5FBFDEE5D508}" type="slidenum">
              <a:rPr lang="en-GB" smtClean="0"/>
              <a:t>‹#›</a:t>
            </a:fld>
            <a:endParaRPr lang="en-GB"/>
          </a:p>
        </p:txBody>
      </p:sp>
    </p:spTree>
    <p:extLst>
      <p:ext uri="{BB962C8B-B14F-4D97-AF65-F5344CB8AC3E}">
        <p14:creationId xmlns:p14="http://schemas.microsoft.com/office/powerpoint/2010/main" val="426322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D18C31-3C6D-453F-B8E2-43F99A3C2663}" type="slidenum">
              <a:rPr lang="ru-RU" smtClean="0"/>
              <a:t>62</a:t>
            </a:fld>
            <a:endParaRPr lang="ru-RU"/>
          </a:p>
        </p:txBody>
      </p:sp>
    </p:spTree>
    <p:extLst>
      <p:ext uri="{BB962C8B-B14F-4D97-AF65-F5344CB8AC3E}">
        <p14:creationId xmlns:p14="http://schemas.microsoft.com/office/powerpoint/2010/main" val="234103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D18C31-3C6D-453F-B8E2-43F99A3C2663}" type="slidenum">
              <a:rPr lang="ru-RU" smtClean="0"/>
              <a:t>64</a:t>
            </a:fld>
            <a:endParaRPr lang="ru-RU"/>
          </a:p>
        </p:txBody>
      </p:sp>
    </p:spTree>
    <p:extLst>
      <p:ext uri="{BB962C8B-B14F-4D97-AF65-F5344CB8AC3E}">
        <p14:creationId xmlns:p14="http://schemas.microsoft.com/office/powerpoint/2010/main" val="39858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 name="Google Shape;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342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B27B6-0CA0-6D14-76A1-83224C4AC14C}"/>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GB"/>
          </a:p>
        </p:txBody>
      </p:sp>
      <p:sp>
        <p:nvSpPr>
          <p:cNvPr id="3" name="Подзаголовок 2">
            <a:extLst>
              <a:ext uri="{FF2B5EF4-FFF2-40B4-BE49-F238E27FC236}">
                <a16:creationId xmlns:a16="http://schemas.microsoft.com/office/drawing/2014/main" id="{8421E15B-C60A-6041-7F55-EA9D481216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GB"/>
          </a:p>
        </p:txBody>
      </p:sp>
      <p:sp>
        <p:nvSpPr>
          <p:cNvPr id="4" name="Дата 3">
            <a:extLst>
              <a:ext uri="{FF2B5EF4-FFF2-40B4-BE49-F238E27FC236}">
                <a16:creationId xmlns:a16="http://schemas.microsoft.com/office/drawing/2014/main" id="{AB5316ED-7A9D-6125-5993-C201CC2ECB27}"/>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1EBC5464-BA0E-4D7B-9AC3-70641464A522}"/>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A0E40DA9-ECDC-1202-9F37-4F3FEE9FC644}"/>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63057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80872A-69DD-5175-E89F-A27B8C53DC4B}"/>
              </a:ext>
            </a:extLst>
          </p:cNvPr>
          <p:cNvSpPr>
            <a:spLocks noGrp="1"/>
          </p:cNvSpPr>
          <p:nvPr>
            <p:ph type="title"/>
          </p:nvPr>
        </p:nvSpPr>
        <p:spPr/>
        <p:txBody>
          <a:bodyPr/>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5A66E8CA-83FB-3228-E4F4-8B0BBCBFFCA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30A2A404-7640-62BF-6A4F-0C9EBFC8B8C1}"/>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4EB39C52-FD2B-B30A-B077-1DF175F0A3BD}"/>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F38FC6DC-5525-BF78-D051-26F1E4747A22}"/>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6337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DF6D329-A0B8-2D4A-6A9D-E7DAAE42735B}"/>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en-GB"/>
          </a:p>
        </p:txBody>
      </p:sp>
      <p:sp>
        <p:nvSpPr>
          <p:cNvPr id="3" name="Вертикальный текст 2">
            <a:extLst>
              <a:ext uri="{FF2B5EF4-FFF2-40B4-BE49-F238E27FC236}">
                <a16:creationId xmlns:a16="http://schemas.microsoft.com/office/drawing/2014/main" id="{2CB75366-B24A-174B-2CAB-E763BE2DEC0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898B67E2-118E-B057-E8CD-4F3FEAE9622D}"/>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5B7374BD-020A-0160-25DC-954F499E1B68}"/>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90CB17B4-22B5-6796-AFEE-E7291670B66B}"/>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20849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1C4AF8-344F-609D-FC53-01D966DC58B0}"/>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77D3A537-0C41-250D-BFB8-78AF4745EF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C01DE84F-F8D2-39D3-4A42-8149C2CC27D5}"/>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B751CF6E-E7F8-4478-08B8-423E12E77A0A}"/>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826D2570-D707-611D-F0FF-62506B9CB544}"/>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13038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856DF8-205F-6BC3-125A-125D3FBB0F5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GB"/>
          </a:p>
        </p:txBody>
      </p:sp>
      <p:sp>
        <p:nvSpPr>
          <p:cNvPr id="3" name="Текст 2">
            <a:extLst>
              <a:ext uri="{FF2B5EF4-FFF2-40B4-BE49-F238E27FC236}">
                <a16:creationId xmlns:a16="http://schemas.microsoft.com/office/drawing/2014/main" id="{0DDFE434-A255-93AF-04A8-F474BA73BA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77444A7-D554-DC3E-7B56-1F11F9929070}"/>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B7EA491F-1BC0-5DDC-4316-F13455BD6AA5}"/>
              </a:ext>
            </a:extLst>
          </p:cNvPr>
          <p:cNvSpPr>
            <a:spLocks noGrp="1"/>
          </p:cNvSpPr>
          <p:nvPr>
            <p:ph type="ftr" sz="quarter" idx="11"/>
          </p:nvPr>
        </p:nvSpPr>
        <p:spPr/>
        <p:txBody>
          <a:bodyPr/>
          <a:lstStyle/>
          <a:p>
            <a:endParaRPr lang="en-GB"/>
          </a:p>
        </p:txBody>
      </p:sp>
      <p:sp>
        <p:nvSpPr>
          <p:cNvPr id="6" name="Номер слайда 5">
            <a:extLst>
              <a:ext uri="{FF2B5EF4-FFF2-40B4-BE49-F238E27FC236}">
                <a16:creationId xmlns:a16="http://schemas.microsoft.com/office/drawing/2014/main" id="{2A1A3503-77D8-9746-DD26-EE56B9B4FA10}"/>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75661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2ED04B-2F76-3128-1271-C37915B3FC08}"/>
              </a:ext>
            </a:extLst>
          </p:cNvPr>
          <p:cNvSpPr>
            <a:spLocks noGrp="1"/>
          </p:cNvSpPr>
          <p:nvPr>
            <p:ph type="title"/>
          </p:nvPr>
        </p:nvSpPr>
        <p:spPr/>
        <p:txBody>
          <a:bodyPr/>
          <a:lstStyle/>
          <a:p>
            <a:r>
              <a:rPr lang="ru-RU"/>
              <a:t>Образец заголовка</a:t>
            </a:r>
            <a:endParaRPr lang="en-GB"/>
          </a:p>
        </p:txBody>
      </p:sp>
      <p:sp>
        <p:nvSpPr>
          <p:cNvPr id="3" name="Объект 2">
            <a:extLst>
              <a:ext uri="{FF2B5EF4-FFF2-40B4-BE49-F238E27FC236}">
                <a16:creationId xmlns:a16="http://schemas.microsoft.com/office/drawing/2014/main" id="{1A89A4BC-C0CA-4639-AFEB-F8F484DFF53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Объект 3">
            <a:extLst>
              <a:ext uri="{FF2B5EF4-FFF2-40B4-BE49-F238E27FC236}">
                <a16:creationId xmlns:a16="http://schemas.microsoft.com/office/drawing/2014/main" id="{B1B5E981-2AA7-3CAD-1746-04BF652E9CA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Дата 4">
            <a:extLst>
              <a:ext uri="{FF2B5EF4-FFF2-40B4-BE49-F238E27FC236}">
                <a16:creationId xmlns:a16="http://schemas.microsoft.com/office/drawing/2014/main" id="{CC939EEE-222B-1F19-45D5-4173C8896992}"/>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6" name="Нижний колонтитул 5">
            <a:extLst>
              <a:ext uri="{FF2B5EF4-FFF2-40B4-BE49-F238E27FC236}">
                <a16:creationId xmlns:a16="http://schemas.microsoft.com/office/drawing/2014/main" id="{13CE128C-4E00-B02B-C4A3-02D62E4BDB91}"/>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662DFE4E-9FDF-B1CE-5B4A-FAB84694D41F}"/>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43024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A49FA5-0021-525A-3EE1-FD02A288EA24}"/>
              </a:ext>
            </a:extLst>
          </p:cNvPr>
          <p:cNvSpPr>
            <a:spLocks noGrp="1"/>
          </p:cNvSpPr>
          <p:nvPr>
            <p:ph type="title"/>
          </p:nvPr>
        </p:nvSpPr>
        <p:spPr>
          <a:xfrm>
            <a:off x="839788" y="365125"/>
            <a:ext cx="10515600" cy="1325563"/>
          </a:xfrm>
        </p:spPr>
        <p:txBody>
          <a:bodyPr/>
          <a:lstStyle/>
          <a:p>
            <a:r>
              <a:rPr lang="ru-RU"/>
              <a:t>Образец заголовка</a:t>
            </a:r>
            <a:endParaRPr lang="en-GB"/>
          </a:p>
        </p:txBody>
      </p:sp>
      <p:sp>
        <p:nvSpPr>
          <p:cNvPr id="3" name="Текст 2">
            <a:extLst>
              <a:ext uri="{FF2B5EF4-FFF2-40B4-BE49-F238E27FC236}">
                <a16:creationId xmlns:a16="http://schemas.microsoft.com/office/drawing/2014/main" id="{B4F72A2A-F5FA-54F3-C916-419A0D4F4F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5D8F150-39EF-8724-CB26-A036ABF2303A}"/>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Текст 4">
            <a:extLst>
              <a:ext uri="{FF2B5EF4-FFF2-40B4-BE49-F238E27FC236}">
                <a16:creationId xmlns:a16="http://schemas.microsoft.com/office/drawing/2014/main" id="{3EF6DD2F-551D-2B4A-1CA8-0D542D4C1E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D021530-551C-5640-A492-14BA4E4B8D6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7" name="Дата 6">
            <a:extLst>
              <a:ext uri="{FF2B5EF4-FFF2-40B4-BE49-F238E27FC236}">
                <a16:creationId xmlns:a16="http://schemas.microsoft.com/office/drawing/2014/main" id="{C1E52B34-C768-3176-8611-922CFA96A67A}"/>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8" name="Нижний колонтитул 7">
            <a:extLst>
              <a:ext uri="{FF2B5EF4-FFF2-40B4-BE49-F238E27FC236}">
                <a16:creationId xmlns:a16="http://schemas.microsoft.com/office/drawing/2014/main" id="{87259BF8-44B0-B1CC-F640-3A2BB753303B}"/>
              </a:ext>
            </a:extLst>
          </p:cNvPr>
          <p:cNvSpPr>
            <a:spLocks noGrp="1"/>
          </p:cNvSpPr>
          <p:nvPr>
            <p:ph type="ftr" sz="quarter" idx="11"/>
          </p:nvPr>
        </p:nvSpPr>
        <p:spPr/>
        <p:txBody>
          <a:bodyPr/>
          <a:lstStyle/>
          <a:p>
            <a:endParaRPr lang="en-GB"/>
          </a:p>
        </p:txBody>
      </p:sp>
      <p:sp>
        <p:nvSpPr>
          <p:cNvPr id="9" name="Номер слайда 8">
            <a:extLst>
              <a:ext uri="{FF2B5EF4-FFF2-40B4-BE49-F238E27FC236}">
                <a16:creationId xmlns:a16="http://schemas.microsoft.com/office/drawing/2014/main" id="{CD837152-4DCB-2A17-C1F6-F0DCDE430AA6}"/>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044414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67AD46-DC96-39AD-D7FB-A4BDB9CDC563}"/>
              </a:ext>
            </a:extLst>
          </p:cNvPr>
          <p:cNvSpPr>
            <a:spLocks noGrp="1"/>
          </p:cNvSpPr>
          <p:nvPr>
            <p:ph type="title"/>
          </p:nvPr>
        </p:nvSpPr>
        <p:spPr/>
        <p:txBody>
          <a:bodyPr/>
          <a:lstStyle/>
          <a:p>
            <a:r>
              <a:rPr lang="ru-RU"/>
              <a:t>Образец заголовка</a:t>
            </a:r>
            <a:endParaRPr lang="en-GB"/>
          </a:p>
        </p:txBody>
      </p:sp>
      <p:sp>
        <p:nvSpPr>
          <p:cNvPr id="3" name="Дата 2">
            <a:extLst>
              <a:ext uri="{FF2B5EF4-FFF2-40B4-BE49-F238E27FC236}">
                <a16:creationId xmlns:a16="http://schemas.microsoft.com/office/drawing/2014/main" id="{E5903566-6D2F-0B37-1EF6-F0EC1494AEC3}"/>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4" name="Нижний колонтитул 3">
            <a:extLst>
              <a:ext uri="{FF2B5EF4-FFF2-40B4-BE49-F238E27FC236}">
                <a16:creationId xmlns:a16="http://schemas.microsoft.com/office/drawing/2014/main" id="{3EC93806-3137-8020-D736-243908B9A82B}"/>
              </a:ext>
            </a:extLst>
          </p:cNvPr>
          <p:cNvSpPr>
            <a:spLocks noGrp="1"/>
          </p:cNvSpPr>
          <p:nvPr>
            <p:ph type="ftr" sz="quarter" idx="11"/>
          </p:nvPr>
        </p:nvSpPr>
        <p:spPr/>
        <p:txBody>
          <a:bodyPr/>
          <a:lstStyle/>
          <a:p>
            <a:endParaRPr lang="en-GB"/>
          </a:p>
        </p:txBody>
      </p:sp>
      <p:sp>
        <p:nvSpPr>
          <p:cNvPr id="5" name="Номер слайда 4">
            <a:extLst>
              <a:ext uri="{FF2B5EF4-FFF2-40B4-BE49-F238E27FC236}">
                <a16:creationId xmlns:a16="http://schemas.microsoft.com/office/drawing/2014/main" id="{6B095190-87C8-3DDA-C84C-AB6C5F877768}"/>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366282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C0FBD7B-1153-46DA-CD0E-FCE71C83F4A1}"/>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3" name="Нижний колонтитул 2">
            <a:extLst>
              <a:ext uri="{FF2B5EF4-FFF2-40B4-BE49-F238E27FC236}">
                <a16:creationId xmlns:a16="http://schemas.microsoft.com/office/drawing/2014/main" id="{954CC01C-E6B2-0817-C753-7E284743F1DB}"/>
              </a:ext>
            </a:extLst>
          </p:cNvPr>
          <p:cNvSpPr>
            <a:spLocks noGrp="1"/>
          </p:cNvSpPr>
          <p:nvPr>
            <p:ph type="ftr" sz="quarter" idx="11"/>
          </p:nvPr>
        </p:nvSpPr>
        <p:spPr/>
        <p:txBody>
          <a:bodyPr/>
          <a:lstStyle/>
          <a:p>
            <a:endParaRPr lang="en-GB"/>
          </a:p>
        </p:txBody>
      </p:sp>
      <p:sp>
        <p:nvSpPr>
          <p:cNvPr id="4" name="Номер слайда 3">
            <a:extLst>
              <a:ext uri="{FF2B5EF4-FFF2-40B4-BE49-F238E27FC236}">
                <a16:creationId xmlns:a16="http://schemas.microsoft.com/office/drawing/2014/main" id="{69741D12-3DED-C9A9-95A7-4227473371B6}"/>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1250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F7B9C2-6878-C539-A389-876E3FB545A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Объект 2">
            <a:extLst>
              <a:ext uri="{FF2B5EF4-FFF2-40B4-BE49-F238E27FC236}">
                <a16:creationId xmlns:a16="http://schemas.microsoft.com/office/drawing/2014/main" id="{3E43DD76-0A9A-2338-B9DD-F8CE357F9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Текст 3">
            <a:extLst>
              <a:ext uri="{FF2B5EF4-FFF2-40B4-BE49-F238E27FC236}">
                <a16:creationId xmlns:a16="http://schemas.microsoft.com/office/drawing/2014/main" id="{68393B1C-3B04-7DA4-DF1C-BE5820656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79C20DF-F43F-3F61-2D69-292749EC4040}"/>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6" name="Нижний колонтитул 5">
            <a:extLst>
              <a:ext uri="{FF2B5EF4-FFF2-40B4-BE49-F238E27FC236}">
                <a16:creationId xmlns:a16="http://schemas.microsoft.com/office/drawing/2014/main" id="{3A7DCE8C-5FA6-8D6D-757F-BEC0E7617A8F}"/>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A0D7EF45-91A1-98AD-01CF-879BED6B4615}"/>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23659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7BE916-E565-171B-EAD3-777D646CC8A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GB"/>
          </a:p>
        </p:txBody>
      </p:sp>
      <p:sp>
        <p:nvSpPr>
          <p:cNvPr id="3" name="Рисунок 2">
            <a:extLst>
              <a:ext uri="{FF2B5EF4-FFF2-40B4-BE49-F238E27FC236}">
                <a16:creationId xmlns:a16="http://schemas.microsoft.com/office/drawing/2014/main" id="{C8E265D7-CB31-36CF-528C-A7B1658A6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Текст 3">
            <a:extLst>
              <a:ext uri="{FF2B5EF4-FFF2-40B4-BE49-F238E27FC236}">
                <a16:creationId xmlns:a16="http://schemas.microsoft.com/office/drawing/2014/main" id="{1F4EC889-6F9E-F98D-94A0-47DBDF0A9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2D7F018-2657-C833-406A-9FC2058A6584}"/>
              </a:ext>
            </a:extLst>
          </p:cNvPr>
          <p:cNvSpPr>
            <a:spLocks noGrp="1"/>
          </p:cNvSpPr>
          <p:nvPr>
            <p:ph type="dt" sz="half" idx="10"/>
          </p:nvPr>
        </p:nvSpPr>
        <p:spPr/>
        <p:txBody>
          <a:bodyPr/>
          <a:lstStyle/>
          <a:p>
            <a:fld id="{62A232F6-9784-45DF-BFC5-97D25E0C5338}" type="datetimeFigureOut">
              <a:rPr lang="en-GB" smtClean="0"/>
              <a:t>16/06/2023</a:t>
            </a:fld>
            <a:endParaRPr lang="en-GB"/>
          </a:p>
        </p:txBody>
      </p:sp>
      <p:sp>
        <p:nvSpPr>
          <p:cNvPr id="6" name="Нижний колонтитул 5">
            <a:extLst>
              <a:ext uri="{FF2B5EF4-FFF2-40B4-BE49-F238E27FC236}">
                <a16:creationId xmlns:a16="http://schemas.microsoft.com/office/drawing/2014/main" id="{8BC77425-E512-45FB-BC85-C9E0494E98EB}"/>
              </a:ext>
            </a:extLst>
          </p:cNvPr>
          <p:cNvSpPr>
            <a:spLocks noGrp="1"/>
          </p:cNvSpPr>
          <p:nvPr>
            <p:ph type="ftr" sz="quarter" idx="11"/>
          </p:nvPr>
        </p:nvSpPr>
        <p:spPr/>
        <p:txBody>
          <a:bodyPr/>
          <a:lstStyle/>
          <a:p>
            <a:endParaRPr lang="en-GB"/>
          </a:p>
        </p:txBody>
      </p:sp>
      <p:sp>
        <p:nvSpPr>
          <p:cNvPr id="7" name="Номер слайда 6">
            <a:extLst>
              <a:ext uri="{FF2B5EF4-FFF2-40B4-BE49-F238E27FC236}">
                <a16:creationId xmlns:a16="http://schemas.microsoft.com/office/drawing/2014/main" id="{43EA102C-16BB-1A69-4FC9-C0F6C180F9E1}"/>
              </a:ext>
            </a:extLst>
          </p:cNvPr>
          <p:cNvSpPr>
            <a:spLocks noGrp="1"/>
          </p:cNvSpPr>
          <p:nvPr>
            <p:ph type="sldNum" sz="quarter" idx="12"/>
          </p:nvPr>
        </p:nvSpPr>
        <p:spPr/>
        <p:txBody>
          <a:bodyPr/>
          <a:lstStyle/>
          <a:p>
            <a:fld id="{D31A0619-C706-4DA0-8736-38E61DBE2833}" type="slidenum">
              <a:rPr lang="en-GB" smtClean="0"/>
              <a:t>‹#›</a:t>
            </a:fld>
            <a:endParaRPr lang="en-GB"/>
          </a:p>
        </p:txBody>
      </p:sp>
    </p:spTree>
    <p:extLst>
      <p:ext uri="{BB962C8B-B14F-4D97-AF65-F5344CB8AC3E}">
        <p14:creationId xmlns:p14="http://schemas.microsoft.com/office/powerpoint/2010/main" val="68056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9D4CF-C409-B080-8987-89FF0CB0D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GB"/>
          </a:p>
        </p:txBody>
      </p:sp>
      <p:sp>
        <p:nvSpPr>
          <p:cNvPr id="3" name="Текст 2">
            <a:extLst>
              <a:ext uri="{FF2B5EF4-FFF2-40B4-BE49-F238E27FC236}">
                <a16:creationId xmlns:a16="http://schemas.microsoft.com/office/drawing/2014/main" id="{04E76439-4E6A-DF0D-B64A-0F2C4911A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4" name="Дата 3">
            <a:extLst>
              <a:ext uri="{FF2B5EF4-FFF2-40B4-BE49-F238E27FC236}">
                <a16:creationId xmlns:a16="http://schemas.microsoft.com/office/drawing/2014/main" id="{5C8E2649-E89F-72C8-5426-206BD0C685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232F6-9784-45DF-BFC5-97D25E0C5338}" type="datetimeFigureOut">
              <a:rPr lang="en-GB" smtClean="0"/>
              <a:t>16/06/2023</a:t>
            </a:fld>
            <a:endParaRPr lang="en-GB"/>
          </a:p>
        </p:txBody>
      </p:sp>
      <p:sp>
        <p:nvSpPr>
          <p:cNvPr id="5" name="Нижний колонтитул 4">
            <a:extLst>
              <a:ext uri="{FF2B5EF4-FFF2-40B4-BE49-F238E27FC236}">
                <a16:creationId xmlns:a16="http://schemas.microsoft.com/office/drawing/2014/main" id="{639853E8-8B85-6156-7C32-EC5B21F46A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Номер слайда 5">
            <a:extLst>
              <a:ext uri="{FF2B5EF4-FFF2-40B4-BE49-F238E27FC236}">
                <a16:creationId xmlns:a16="http://schemas.microsoft.com/office/drawing/2014/main" id="{74594A1D-5157-66B4-D98D-8F0193FF4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A0619-C706-4DA0-8736-38E61DBE2833}" type="slidenum">
              <a:rPr lang="en-GB" smtClean="0"/>
              <a:t>‹#›</a:t>
            </a:fld>
            <a:endParaRPr lang="en-GB"/>
          </a:p>
        </p:txBody>
      </p:sp>
    </p:spTree>
    <p:extLst>
      <p:ext uri="{BB962C8B-B14F-4D97-AF65-F5344CB8AC3E}">
        <p14:creationId xmlns:p14="http://schemas.microsoft.com/office/powerpoint/2010/main" val="123680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chart" Target="../charts/chart8.xml"/><Relationship Id="rId4" Type="http://schemas.openxmlformats.org/officeDocument/2006/relationships/image" Target="../media/image4.emf"/><Relationship Id="rId9" Type="http://schemas.openxmlformats.org/officeDocument/2006/relationships/hyperlink" Target="http://www.statista.com/statistics/268830/unemployment-rate-in-eu-countri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hyperlink" Target="http://www.statista.com/statistics/1282801/average-earnings-by-country" TargetMode="External"/><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9.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oleObject" Target="../embeddings/oleObject3.bin"/><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hyperlink" Target="http://www.statista.com/statistics/369266/gdp-growth-forecast-eastern-europe-vs-major-econom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tatista.com/statistics/1337207/cee-and-central-asia-gdp-growth-by-subregion" TargetMode="External"/><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4.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chart" Target="../charts/chart15.xml"/><Relationship Id="rId4" Type="http://schemas.openxmlformats.org/officeDocument/2006/relationships/image" Target="../media/image4.emf"/><Relationship Id="rId9" Type="http://schemas.openxmlformats.org/officeDocument/2006/relationships/hyperlink" Target="http://www.statista.com/statistics/723156/g20-youth-unemployment-rate-by-country"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5.bin"/><Relationship Id="rId5" Type="http://schemas.openxmlformats.org/officeDocument/2006/relationships/chart" Target="../charts/chart16.xml"/><Relationship Id="rId4" Type="http://schemas.openxmlformats.org/officeDocument/2006/relationships/image" Target="../media/image4.emf"/><Relationship Id="rId9" Type="http://schemas.openxmlformats.org/officeDocument/2006/relationships/hyperlink" Target="http://www.statista.com/statistics/612444/real-salary-forecast-by-country-20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259198/global-employment-figures-by-sector" TargetMode="External"/><Relationship Id="rId5" Type="http://schemas.openxmlformats.org/officeDocument/2006/relationships/chart" Target="../charts/chart17.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hyperlink" Target="http://www.statista.com/statistics/1144544/internet-users-in-eastern-europe" TargetMode="External"/><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6.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19.xml"/><Relationship Id="rId5" Type="http://schemas.openxmlformats.org/officeDocument/2006/relationships/hyperlink" Target="http://www.statista.com/statistics/264656/countries-with-the-highest-unemployment-rat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7.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chart" Target="../charts/chart21.xml"/><Relationship Id="rId4" Type="http://schemas.openxmlformats.org/officeDocument/2006/relationships/image" Target="../media/image4.emf"/><Relationship Id="rId9"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hyperlink" Target="http://www.statista.com/statistics/266414/unemployed-persons-worldwide" TargetMode="Externa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4.xml"/><Relationship Id="rId5" Type="http://schemas.openxmlformats.org/officeDocument/2006/relationships/hyperlink" Target="http://www.statista.com/statistics/1234219/average-real-wage-growth-globally" TargetMode="Externa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8.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hyperlink" Target="http://www.statista.com/statistics/1338750/average-monthly-salaries-countries-highest-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9.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hyperlink" Target="http://www.statista.com/statistics/1338777/average-monthly-salaries-countries-lowest-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chart" Target="../charts/chart27.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28.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hyperlink" Target="http://www.statista.com/statistics/1358091/median-salary-in-cybersecurity-by-region" TargetMode="Externa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30.xml"/><Relationship Id="rId5" Type="http://schemas.openxmlformats.org/officeDocument/2006/relationships/hyperlink" Target="http://www.statista.com/statistics/268938/global-it-spending-by-segment" TargetMode="Externa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1.x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2.xml"/><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1.bin"/><Relationship Id="rId5" Type="http://schemas.openxmlformats.org/officeDocument/2006/relationships/chart" Target="../charts/chart34.xml"/><Relationship Id="rId4" Type="http://schemas.openxmlformats.org/officeDocument/2006/relationships/image" Target="../media/image4.emf"/><Relationship Id="rId9" Type="http://schemas.openxmlformats.org/officeDocument/2006/relationships/hyperlink" Target="http://www.statista.com/statistics/1296719/tech-skills-that-developers-would-like-to-acqui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www.statista.com/statistics/1337130/global-employment-rate"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5.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chart" Target="../charts/chart36.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7.xml"/><Relationship Id="rId4" Type="http://schemas.openxmlformats.org/officeDocument/2006/relationships/image" Target="../media/image4.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8.xml"/><Relationship Id="rId4" Type="http://schemas.openxmlformats.org/officeDocument/2006/relationships/image" Target="../media/image4.emf"/></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oleObject" Target="../embeddings/oleObject13.bin"/><Relationship Id="rId5" Type="http://schemas.openxmlformats.org/officeDocument/2006/relationships/chart" Target="../charts/chart39.xml"/><Relationship Id="rId4" Type="http://schemas.openxmlformats.org/officeDocument/2006/relationships/image" Target="../media/image4.emf"/></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222470/tech-job-supply-demand-balance-country-year" TargetMode="External"/><Relationship Id="rId5" Type="http://schemas.openxmlformats.org/officeDocument/2006/relationships/chart" Target="../charts/chart40.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332493/change-to-investment-it-staffing-worldwide" TargetMode="External"/><Relationship Id="rId5" Type="http://schemas.openxmlformats.org/officeDocument/2006/relationships/chart" Target="../charts/chart41.xml"/><Relationship Id="rId4" Type="http://schemas.openxmlformats.org/officeDocument/2006/relationships/image" Target="../media/image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hyperlink" Target="http://www.statista.com/statistics/1337165/global-employment-rate-gender" TargetMode="External"/><Relationship Id="rId5" Type="http://schemas.openxmlformats.org/officeDocument/2006/relationships/chart" Target="../charts/chart4.xml"/><Relationship Id="rId4" Type="http://schemas.openxmlformats.org/officeDocument/2006/relationships/image" Target="../media/image4.emf"/></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23.emf"/><Relationship Id="rId7" Type="http://schemas.openxmlformats.org/officeDocument/2006/relationships/image" Target="../media/image40.png"/><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1.png"/><Relationship Id="rId4" Type="http://schemas.openxmlformats.org/officeDocument/2006/relationships/customXml" Target="../ink/ink1.xml"/><Relationship Id="rId9" Type="http://schemas.openxmlformats.org/officeDocument/2006/relationships/image" Target="../media/image50.png"/></Relationships>
</file>

<file path=ppt/slides/_rels/slide66.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24.emf"/><Relationship Id="rId7" Type="http://schemas.openxmlformats.org/officeDocument/2006/relationships/image" Target="../media/image80.png"/><Relationship Id="rId2" Type="http://schemas.openxmlformats.org/officeDocument/2006/relationships/oleObject" Target="../embeddings/oleObject15.bin"/><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00.png"/><Relationship Id="rId5" Type="http://schemas.openxmlformats.org/officeDocument/2006/relationships/image" Target="../media/image70.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90.png"/></Relationships>
</file>

<file path=ppt/slides/_rels/slide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4.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emf"/><Relationship Id="rId7" Type="http://schemas.openxmlformats.org/officeDocument/2006/relationships/oleObject" Target="../embeddings/oleObject1.bin"/><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hyperlink" Target="http://www.statista.com/statistics/1339018/countries-highest-foreign-born-labor-workforce-worldwide" TargetMode="External"/><Relationship Id="rId4" Type="http://schemas.openxmlformats.org/officeDocument/2006/relationships/image" Target="../media/image4.emf"/><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315685" y="643467"/>
            <a:ext cx="8175171" cy="4567137"/>
          </a:xfrm>
        </p:spPr>
        <p:txBody>
          <a:bodyPr>
            <a:noAutofit/>
          </a:bodyPr>
          <a:lstStyle/>
          <a:p>
            <a:pPr marL="0" marR="0" algn="l"/>
            <a:r>
              <a:rPr lang="en-US" sz="2800" dirty="0">
                <a:effectLst/>
                <a:latin typeface="Times New Roman" panose="02020603050405020304" pitchFamily="18" charset="0"/>
                <a:ea typeface="Times New Roman" panose="02020603050405020304" pitchFamily="18" charset="0"/>
              </a:rPr>
              <a:t>PERC ILO Trade Union Economic experts meeting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For Trade Unions from the Western Balkans, Ukraine, Moldova, and Georgia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8-9 June 2023, Belgrade Serbia</a:t>
            </a:r>
            <a:br>
              <a:rPr lang="en-US" sz="2800" dirty="0">
                <a:effectLst/>
                <a:latin typeface="Times New Roman" panose="02020603050405020304" pitchFamily="18" charset="0"/>
                <a:ea typeface="Times New Roman" panose="02020603050405020304" pitchFamily="18" charset="0"/>
              </a:rPr>
            </a:br>
            <a:r>
              <a:rPr lang="en-AU" sz="2800" b="1" dirty="0">
                <a:effectLst/>
                <a:latin typeface="Arial" panose="020B0604020202020204" pitchFamily="34"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AU" sz="2800" b="1" dirty="0">
                <a:effectLst/>
                <a:latin typeface="Arial" panose="020B0604020202020204" pitchFamily="34"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AU" sz="2800" b="1" dirty="0">
                <a:effectLst/>
                <a:latin typeface="Arial" panose="020B0604020202020204" pitchFamily="34" charset="0"/>
                <a:ea typeface="Times New Roman" panose="02020603050405020304" pitchFamily="18" charset="0"/>
              </a:rPr>
              <a:t>The state of the labour market following the onset of the recent pandemics and war</a:t>
            </a:r>
            <a:r>
              <a:rPr lang="en-AU" sz="2800" dirty="0">
                <a:effectLst/>
                <a:latin typeface="Arial" panose="020B0604020202020204" pitchFamily="34"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GB" sz="2800" b="1" dirty="0">
                <a:effectLst/>
                <a:latin typeface="Arial" panose="020B0604020202020204" pitchFamily="34"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 </a:t>
            </a:r>
            <a:br>
              <a:rPr lang="en-US" sz="2800" dirty="0">
                <a:effectLst/>
                <a:latin typeface="Times New Roman" panose="02020603050405020304" pitchFamily="18" charset="0"/>
                <a:ea typeface="Times New Roman" panose="02020603050405020304" pitchFamily="18" charset="0"/>
              </a:rPr>
            </a:br>
            <a:r>
              <a:rPr lang="en-US" sz="2800" dirty="0">
                <a:effectLst/>
                <a:latin typeface="Times New Roman" panose="02020603050405020304" pitchFamily="18" charset="0"/>
                <a:ea typeface="Times New Roman" panose="02020603050405020304" pitchFamily="18" charset="0"/>
              </a:rPr>
              <a:t>Bruno S. Sergi</a:t>
            </a:r>
            <a:endParaRPr lang="en-GB" sz="2800" dirty="0"/>
          </a:p>
        </p:txBody>
      </p:sp>
      <p:pic>
        <p:nvPicPr>
          <p:cNvPr id="19" name="Picture 18">
            <a:extLst>
              <a:ext uri="{FF2B5EF4-FFF2-40B4-BE49-F238E27FC236}">
                <a16:creationId xmlns:a16="http://schemas.microsoft.com/office/drawing/2014/main" id="{C51302DF-D774-950B-9B65-41FD79A67EEC}"/>
              </a:ext>
            </a:extLst>
          </p:cNvPr>
          <p:cNvPicPr>
            <a:picLocks noChangeAspect="1"/>
          </p:cNvPicPr>
          <p:nvPr/>
        </p:nvPicPr>
        <p:blipFill rotWithShape="1">
          <a:blip r:embed="rId2"/>
          <a:srcRect l="19995" r="14795"/>
          <a:stretch/>
        </p:blipFill>
        <p:spPr>
          <a:xfrm>
            <a:off x="8948057" y="10"/>
            <a:ext cx="324394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806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Eurostat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Unemployment rate</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24</a:t>
            </a:r>
          </a:p>
        </p:txBody>
      </p:sp>
      <p:sp>
        <p:nvSpPr>
          <p:cNvPr id="9" name="New shape"/>
          <p:cNvSpPr/>
          <p:nvPr/>
        </p:nvSpPr>
        <p:spPr>
          <a:xfrm>
            <a:off x="374073" y="106062"/>
            <a:ext cx="11318727" cy="720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Unemployment rate in the E</a:t>
            </a:r>
            <a:r>
              <a:rPr lang="en-US" sz="2500" dirty="0">
                <a:solidFill>
                  <a:srgbClr val="0F2741"/>
                </a:solidFill>
                <a:latin typeface="Open Sans Light"/>
              </a:rPr>
              <a:t>U</a:t>
            </a:r>
            <a:r>
              <a:rPr sz="2500" dirty="0">
                <a:solidFill>
                  <a:srgbClr val="0F2741"/>
                </a:solidFill>
                <a:latin typeface="Open Sans Light"/>
              </a:rPr>
              <a:t> in January 2023 (seasonally adjusted)</a:t>
            </a:r>
          </a:p>
        </p:txBody>
      </p:sp>
      <p:sp>
        <p:nvSpPr>
          <p:cNvPr id="10" name="New shape"/>
          <p:cNvSpPr/>
          <p:nvPr/>
        </p:nvSpPr>
        <p:spPr>
          <a:xfrm>
            <a:off x="374073" y="1016099"/>
            <a:ext cx="11318727" cy="5571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1600" b="0" dirty="0">
                <a:solidFill>
                  <a:srgbClr val="0F2741"/>
                </a:solidFill>
                <a:latin typeface="Open Sans"/>
              </a:rPr>
              <a:t>The statistic reflects the seasonally adjusted unemployment rate in member states of the European Union in January 2023. The seasonally adjusted unemployment rate in Spain in January 2023 was 13%.</a:t>
            </a:r>
            <a:endParaRPr lang="en-US" sz="1600" b="0" dirty="0">
              <a:solidFill>
                <a:srgbClr val="0F2741"/>
              </a:solidFill>
              <a:latin typeface="Open Sans"/>
              <a:hlinkClick r:id="rId9">
                <a:extLst>
                  <a:ext uri="{A12FA001-AC4F-418D-AE19-62706E023703}">
                    <ahyp:hlinkClr xmlns:ahyp="http://schemas.microsoft.com/office/drawing/2018/hyperlinkcolor" val="tx"/>
                  </a:ext>
                </a:extLst>
              </a:hlinkClick>
            </a:endParaRPr>
          </a:p>
          <a:p>
            <a:r>
              <a:rPr lang="en-US" sz="1600" b="1" dirty="0">
                <a:solidFill>
                  <a:srgbClr val="0F2741"/>
                </a:solidFill>
                <a:latin typeface="Open Sans"/>
              </a:rPr>
              <a:t>Note(s): </a:t>
            </a:r>
            <a:r>
              <a:rPr lang="en-US" sz="1600" b="0" dirty="0">
                <a:solidFill>
                  <a:srgbClr val="0F2741"/>
                </a:solidFill>
                <a:latin typeface="Open Sans"/>
              </a:rPr>
              <a:t>EU; * as of December 2022.</a:t>
            </a:r>
            <a:endParaRPr lang="en-US" sz="1600" dirty="0">
              <a:solidFill>
                <a:srgbClr val="0F2741"/>
              </a:solidFill>
              <a:latin typeface="Open Sans"/>
            </a:endParaRPr>
          </a:p>
        </p:txBody>
      </p:sp>
    </p:spTree>
    <p:extLst>
      <p:ext uri="{BB962C8B-B14F-4D97-AF65-F5344CB8AC3E}">
        <p14:creationId xmlns:p14="http://schemas.microsoft.com/office/powerpoint/2010/main" val="3087353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err="1">
                <a:solidFill>
                  <a:srgbClr val="0F2741"/>
                </a:solidFill>
                <a:latin typeface="Open Sans"/>
              </a:rPr>
              <a:t>Adzuna</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flipV="1">
            <a:off x="523300" y="6188400"/>
            <a:ext cx="11143000" cy="4571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New shape"/>
          <p:cNvSpPr/>
          <p:nvPr/>
        </p:nvSpPr>
        <p:spPr>
          <a:xfrm>
            <a:off x="4710500" y="1882800"/>
            <a:ext cx="2768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Average salary in U.S. dollars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p:cNvSpPr/>
          <p:nvPr/>
        </p:nvSpPr>
        <p:spPr>
          <a:xfrm>
            <a:off x="496800" y="424800"/>
            <a:ext cx="11196000" cy="1300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r>
              <a:rPr sz="2000" dirty="0">
                <a:solidFill>
                  <a:srgbClr val="0F2741"/>
                </a:solidFill>
                <a:latin typeface="Abadi" panose="020B0604020104020204" pitchFamily="34" charset="0"/>
              </a:rPr>
              <a:t>Average salaries in selected countries worldwide as of June 2021 (in U.S. dollars)</a:t>
            </a:r>
            <a:r>
              <a:rPr lang="it-IT" sz="2000" dirty="0">
                <a:solidFill>
                  <a:srgbClr val="0F2741"/>
                </a:solidFill>
                <a:latin typeface="Abadi" panose="020B0604020104020204" pitchFamily="34" charset="0"/>
              </a:rPr>
              <a:t>. </a:t>
            </a:r>
            <a:endParaRPr lang="en-US" sz="2000" b="1" dirty="0">
              <a:solidFill>
                <a:srgbClr val="0F2741"/>
              </a:solidFill>
              <a:latin typeface="Abadi" panose="020B0604020104020204" pitchFamily="34" charset="0"/>
            </a:endParaRPr>
          </a:p>
          <a:p>
            <a:r>
              <a:rPr lang="en-US" sz="2000" b="0" dirty="0">
                <a:solidFill>
                  <a:srgbClr val="0F2741"/>
                </a:solidFill>
                <a:latin typeface="Abadi" panose="020B0604020104020204" pitchFamily="34" charset="0"/>
              </a:rPr>
              <a:t>The average salaries in Germany amounted to 49,876 U.S. dollars. In the United States, this figures was 55,522 U.S. dollars. Among the selected countries, the highest wages were reported in Australia, with 83,910 U.S. dollars.</a:t>
            </a:r>
            <a:endParaRPr lang="en-US" sz="2000" b="0" dirty="0">
              <a:solidFill>
                <a:srgbClr val="0F2741"/>
              </a:solidFill>
              <a:latin typeface="Abadi" panose="020B0604020104020204" pitchFamily="34" charset="0"/>
              <a:hlinkClick r:id="rId7">
                <a:extLst>
                  <a:ext uri="{A12FA001-AC4F-418D-AE19-62706E023703}">
                    <ahyp:hlinkClr xmlns:ahyp="http://schemas.microsoft.com/office/drawing/2018/hyperlinkcolor" val="tx"/>
                  </a:ext>
                </a:extLst>
              </a:hlinkClick>
            </a:endParaRPr>
          </a:p>
          <a:p>
            <a:r>
              <a:rPr lang="en-US" sz="2000" b="0" dirty="0">
                <a:solidFill>
                  <a:srgbClr val="0F2741"/>
                </a:solidFill>
                <a:latin typeface="Abadi" panose="020B0604020104020204" pitchFamily="34" charset="0"/>
              </a:rPr>
              <a:t>Reported in job ads.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OECD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5" imgW="2203200" imgH="629486" progId=".xls">
                  <p:embed/>
                </p:oleObj>
              </mc:Choice>
              <mc:Fallback>
                <p:oleObj r:id="rId5" imgW="2203200" imgH="629486" progId=".xls">
                  <p:embed/>
                  <p:pic>
                    <p:nvPicPr>
                      <p:cNvPr id="6" name="OleObject"/>
                      <p:cNvPicPr/>
                      <p:nvPr/>
                    </p:nvPicPr>
                    <p:blipFill>
                      <a:blip r:embed="rId6"/>
                      <a:srcRect t="100000"/>
                      <a:tile tx="0" ty="0" sx="100000" sy="100000" flip="none" algn="tl"/>
                    </p:blipFill>
                    <p:spPr>
                      <a:xfrm>
                        <a:off x="9399600" y="5401865"/>
                        <a:ext cx="2203200" cy="629486"/>
                      </a:xfrm>
                      <a:prstGeom prst="rect">
                        <a:avLst/>
                      </a:prstGeom>
                      <a:blipFill>
                        <a:blip r:embed="rId7"/>
                        <a:stretch>
                          <a:fillRect/>
                        </a:stretch>
                      </a:blipFill>
                      <a:ln>
                        <a:noFill/>
                      </a:ln>
                    </p:spPr>
                  </p:pic>
                </p:oleObj>
              </mc:Fallback>
            </mc:AlternateContent>
          </a:graphicData>
        </a:graphic>
      </p:graphicFrame>
      <p:sp>
        <p:nvSpPr>
          <p:cNvPr id="7" name="New shape"/>
          <p:cNvSpPr/>
          <p:nvPr/>
        </p:nvSpPr>
        <p:spPr>
          <a:xfrm>
            <a:off x="4666050" y="1882800"/>
            <a:ext cx="2857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Average annual wages in USD</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37</a:t>
            </a:r>
          </a:p>
        </p:txBody>
      </p:sp>
      <p:sp>
        <p:nvSpPr>
          <p:cNvPr id="9" name="New shape"/>
          <p:cNvSpPr/>
          <p:nvPr/>
        </p:nvSpPr>
        <p:spPr>
          <a:xfrm>
            <a:off x="496800" y="166255"/>
            <a:ext cx="11196000" cy="1003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Average annual wages for selected European countries in 2021 (in U.S. dollars)</a:t>
            </a:r>
          </a:p>
        </p:txBody>
      </p:sp>
      <p:sp>
        <p:nvSpPr>
          <p:cNvPr id="10" name="New shape"/>
          <p:cNvSpPr/>
          <p:nvPr/>
        </p:nvSpPr>
        <p:spPr>
          <a:xfrm>
            <a:off x="496800" y="1209600"/>
            <a:ext cx="11196000" cy="3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1600" b="0" dirty="0">
                <a:solidFill>
                  <a:srgbClr val="0F2741"/>
                </a:solidFill>
                <a:latin typeface="Open Sans"/>
              </a:rPr>
              <a:t>Luxembourg had the highest average annual wage in Europe in 2021, at approximately 75 thousand U.S. dollars, compared with Slovakia, which had an average annual salary of just over 24.7 thousand U.S dollars a year, the lowest among the countries provided in this statistic.</a:t>
            </a:r>
            <a:endParaRPr lang="en-US" sz="1600" dirty="0">
              <a:solidFill>
                <a:srgbClr val="0F2741"/>
              </a:solidFill>
              <a:latin typeface="Open Sans"/>
            </a:endParaRPr>
          </a:p>
        </p:txBody>
      </p:sp>
    </p:spTree>
    <p:extLst>
      <p:ext uri="{BB962C8B-B14F-4D97-AF65-F5344CB8AC3E}">
        <p14:creationId xmlns:p14="http://schemas.microsoft.com/office/powerpoint/2010/main" val="28926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329500" y="1882800"/>
            <a:ext cx="3530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employed people in millions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15</a:t>
            </a:r>
          </a:p>
        </p:txBody>
      </p:sp>
      <p:sp>
        <p:nvSpPr>
          <p:cNvPr id="7" name="New shape"/>
          <p:cNvSpPr/>
          <p:nvPr/>
        </p:nvSpPr>
        <p:spPr>
          <a:xfrm>
            <a:off x="332509" y="106062"/>
            <a:ext cx="11360291" cy="666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Number of employees worldwide in 2020, by region and sector (in millions)</a:t>
            </a:r>
          </a:p>
        </p:txBody>
      </p:sp>
      <p:sp>
        <p:nvSpPr>
          <p:cNvPr id="8" name="New shape"/>
          <p:cNvSpPr/>
          <p:nvPr/>
        </p:nvSpPr>
        <p:spPr>
          <a:xfrm>
            <a:off x="332509" y="988550"/>
            <a:ext cx="11360291" cy="584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1600" b="0" dirty="0">
                <a:solidFill>
                  <a:srgbClr val="0F2741"/>
                </a:solidFill>
                <a:latin typeface="Open Sans"/>
              </a:rPr>
              <a:t>The sector employing the largest number of people was the services sector for most of the presented regions in 2020. Only in Southern, South-Eastern Asia and the Pacific as well as Sub-Saharan Africa the agriculture industry was the main employer. In 2020, 270.3 million people in Southern Asia worked in the agriculture sector.</a:t>
            </a:r>
            <a:endParaRPr lang="en-US" sz="1600" dirty="0">
              <a:solidFill>
                <a:srgbClr val="0F2741"/>
              </a:solidFill>
              <a:latin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3585CB-4DF1-92A5-EC76-36BB07816866}"/>
              </a:ext>
            </a:extLst>
          </p:cNvPr>
          <p:cNvPicPr>
            <a:picLocks noGrp="1" noChangeAspect="1"/>
          </p:cNvPicPr>
          <p:nvPr>
            <p:ph idx="1"/>
          </p:nvPr>
        </p:nvPicPr>
        <p:blipFill>
          <a:blip r:embed="rId2"/>
          <a:stretch>
            <a:fillRect/>
          </a:stretch>
        </p:blipFill>
        <p:spPr>
          <a:xfrm>
            <a:off x="116378" y="207818"/>
            <a:ext cx="11903826" cy="6425737"/>
          </a:xfrm>
        </p:spPr>
      </p:pic>
    </p:spTree>
    <p:extLst>
      <p:ext uri="{BB962C8B-B14F-4D97-AF65-F5344CB8AC3E}">
        <p14:creationId xmlns:p14="http://schemas.microsoft.com/office/powerpoint/2010/main" val="2836268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42259" y="457200"/>
            <a:ext cx="11206717"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Annual GDP growth projections for the U.S., U.K., Germany and Eastern Europe from 2010 to 2027*</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a:solidFill>
                  <a:srgbClr val="808080"/>
                </a:solidFill>
                <a:latin typeface="Arial"/>
              </a:rPr>
              <a:t>Note(s):</a:t>
            </a:r>
            <a:r>
              <a:rPr sz="700">
                <a:solidFill>
                  <a:srgbClr val="808080"/>
                </a:solidFill>
                <a:latin typeface="Arial"/>
              </a:rPr>
              <a:t> Europe, United States; 2010 to 2021</a:t>
            </a:r>
          </a:p>
          <a:p>
            <a:pPr algn="l"/>
            <a:r>
              <a:rPr sz="700">
                <a:solidFill>
                  <a:srgbClr val="808080"/>
                </a:solidFill>
                <a:latin typeface="Arial"/>
              </a:rPr>
              <a:t>Further information regarding this statistic can be found on </a:t>
            </a:r>
            <a:r>
              <a:rPr sz="70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a:solidFill>
                  <a:srgbClr val="808080"/>
                </a:solidFill>
                <a:latin typeface="Arial"/>
              </a:rPr>
              <a:t>.</a:t>
            </a:r>
          </a:p>
          <a:p>
            <a:pPr algn="l"/>
            <a:r>
              <a:rPr sz="700" b="1">
                <a:solidFill>
                  <a:srgbClr val="808080"/>
                </a:solidFill>
                <a:latin typeface="Arial"/>
              </a:rPr>
              <a:t>Source(s): </a:t>
            </a:r>
            <a:r>
              <a:rPr sz="700">
                <a:solidFill>
                  <a:srgbClr val="808080"/>
                </a:solidFill>
                <a:latin typeface="Arial"/>
              </a:rPr>
              <a:t>IMF; Statista; </a:t>
            </a:r>
            <a:r>
              <a:rPr sz="700">
                <a:solidFill>
                  <a:srgbClr val="808080"/>
                </a:solidFill>
                <a:latin typeface="Arial"/>
                <a:hlinkClick r:id="rId4">
                  <a:extLst>
                    <a:ext uri="{A12FA001-AC4F-418D-AE19-62706E023703}">
                      <ahyp:hlinkClr xmlns:ahyp="http://schemas.microsoft.com/office/drawing/2018/hyperlinkcolor" val="tx"/>
                    </a:ext>
                  </a:extLst>
                </a:hlinkClick>
              </a:rPr>
              <a:t>ID 369266</a:t>
            </a:r>
          </a:p>
        </p:txBody>
      </p:sp>
      <p:graphicFrame>
        <p:nvGraphicFramePr>
          <p:cNvPr id="5" name="ChartObject"/>
          <p:cNvGraphicFramePr/>
          <p:nvPr/>
        </p:nvGraphicFramePr>
        <p:xfrm>
          <a:off x="659219" y="1461600"/>
          <a:ext cx="10951534" cy="3918462"/>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52893" y="457200"/>
            <a:ext cx="10793979"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Real GDP</a:t>
            </a:r>
            <a:r>
              <a:rPr lang="en-US" b="1" dirty="0">
                <a:solidFill>
                  <a:srgbClr val="4F4F4F"/>
                </a:solidFill>
                <a:latin typeface="Arial"/>
              </a:rPr>
              <a:t> </a:t>
            </a:r>
            <a:r>
              <a:rPr b="1" dirty="0">
                <a:solidFill>
                  <a:srgbClr val="4F4F4F"/>
                </a:solidFill>
                <a:latin typeface="Arial"/>
              </a:rPr>
              <a:t>growth in Central and Eastern Europe and Central Asia from 2019 to 2024, by subregion</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a:solidFill>
                  <a:srgbClr val="808080"/>
                </a:solidFill>
                <a:latin typeface="Arial"/>
              </a:rPr>
              <a:t>Note(s):</a:t>
            </a:r>
            <a:r>
              <a:rPr sz="700">
                <a:solidFill>
                  <a:srgbClr val="808080"/>
                </a:solidFill>
                <a:latin typeface="Arial"/>
              </a:rPr>
              <a:t> Asia, CEE; 2019 to 2021</a:t>
            </a:r>
          </a:p>
          <a:p>
            <a:pPr algn="l"/>
            <a:r>
              <a:rPr sz="700">
                <a:solidFill>
                  <a:srgbClr val="808080"/>
                </a:solidFill>
                <a:latin typeface="Arial"/>
              </a:rPr>
              <a:t>Further information regarding this statistic can be found on </a:t>
            </a:r>
            <a:r>
              <a:rPr sz="700">
                <a:solidFill>
                  <a:srgbClr val="808080"/>
                </a:solidFill>
                <a:latin typeface="Arial"/>
                <a:hlinkClick r:id="" action="ppaction://noaction">
                  <a:extLst>
                    <a:ext uri="{A12FA001-AC4F-418D-AE19-62706E023703}">
                      <ahyp:hlinkClr xmlns:ahyp="http://schemas.microsoft.com/office/drawing/2018/hyperlinkcolor" val="tx"/>
                    </a:ext>
                  </a:extLst>
                </a:hlinkClick>
              </a:rPr>
              <a:t>page 8</a:t>
            </a:r>
            <a:r>
              <a:rPr sz="700">
                <a:solidFill>
                  <a:srgbClr val="808080"/>
                </a:solidFill>
                <a:latin typeface="Arial"/>
              </a:rPr>
              <a:t>.</a:t>
            </a:r>
          </a:p>
          <a:p>
            <a:pPr algn="l"/>
            <a:r>
              <a:rPr sz="700" b="1">
                <a:solidFill>
                  <a:srgbClr val="808080"/>
                </a:solidFill>
                <a:latin typeface="Arial"/>
              </a:rPr>
              <a:t>Source(s): </a:t>
            </a:r>
            <a:r>
              <a:rPr sz="700">
                <a:solidFill>
                  <a:srgbClr val="808080"/>
                </a:solidFill>
                <a:latin typeface="Arial"/>
              </a:rPr>
              <a:t>World Bank; </a:t>
            </a:r>
            <a:r>
              <a:rPr sz="700">
                <a:solidFill>
                  <a:srgbClr val="808080"/>
                </a:solidFill>
                <a:latin typeface="Arial"/>
                <a:hlinkClick r:id="rId3">
                  <a:extLst>
                    <a:ext uri="{A12FA001-AC4F-418D-AE19-62706E023703}">
                      <ahyp:hlinkClr xmlns:ahyp="http://schemas.microsoft.com/office/drawing/2018/hyperlinkcolor" val="tx"/>
                    </a:ext>
                  </a:extLst>
                </a:hlinkClick>
              </a:rPr>
              <a:t>ID 1337207</a:t>
            </a:r>
          </a:p>
        </p:txBody>
      </p:sp>
      <p:graphicFrame>
        <p:nvGraphicFramePr>
          <p:cNvPr id="5" name="ChartObject"/>
          <p:cNvGraphicFramePr/>
          <p:nvPr/>
        </p:nvGraphicFramePr>
        <p:xfrm>
          <a:off x="552893" y="1461600"/>
          <a:ext cx="11270512" cy="3918462"/>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World Bank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27</a:t>
            </a:r>
          </a:p>
        </p:txBody>
      </p:sp>
      <p:sp>
        <p:nvSpPr>
          <p:cNvPr id="6" name="New shape"/>
          <p:cNvSpPr/>
          <p:nvPr/>
        </p:nvSpPr>
        <p:spPr>
          <a:xfrm>
            <a:off x="496800" y="424800"/>
            <a:ext cx="11196000" cy="4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dirty="0">
                <a:solidFill>
                  <a:srgbClr val="0F2741"/>
                </a:solidFill>
                <a:latin typeface="Open Sans Light"/>
              </a:rPr>
              <a:t>Youth unemployment rate in selected world regions in 2000 to 2020</a:t>
            </a:r>
          </a:p>
        </p:txBody>
      </p:sp>
      <p:sp>
        <p:nvSpPr>
          <p:cNvPr id="7" name="New shape"/>
          <p:cNvSpPr/>
          <p:nvPr/>
        </p:nvSpPr>
        <p:spPr>
          <a:xfrm>
            <a:off x="332509" y="896400"/>
            <a:ext cx="11360291" cy="67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1400" b="0" dirty="0">
                <a:solidFill>
                  <a:srgbClr val="0F2741"/>
                </a:solidFill>
                <a:latin typeface="Open Sans"/>
              </a:rPr>
              <a:t>Globally, the youth unemployment rate (of those aged 15-24 years) fluctuated between 13 and 15.5 percent in each year between 2000 and 2019, before it rose above 17 percent in 2020 due to the Covid-19 pandemic. </a:t>
            </a:r>
          </a:p>
          <a:p>
            <a:r>
              <a:rPr lang="en-US" sz="1400" b="0" dirty="0">
                <a:solidFill>
                  <a:srgbClr val="0F2741"/>
                </a:solidFill>
                <a:latin typeface="Open Sans"/>
              </a:rPr>
              <a:t>Broken down by global region, however, there was much more variation. The Arab World was the region with the highest rate of youth unemployment in each year of the previous two decades, while East Asia and the Pacific generally had the lowest youth unemployment rate.</a:t>
            </a:r>
          </a:p>
          <a:p>
            <a:pPr algn="l">
              <a:lnSpc>
                <a:spcPct val="100000"/>
              </a:lnSpc>
              <a:spcAft>
                <a:spcPct val="20000"/>
              </a:spcAft>
            </a:pPr>
            <a:endParaRPr sz="1200" dirty="0">
              <a:solidFill>
                <a:srgbClr val="455F7C"/>
              </a:solidFill>
              <a:latin typeface="Open Sans"/>
            </a:endParaRPr>
          </a:p>
        </p:txBody>
      </p:sp>
    </p:spTree>
    <p:extLst>
      <p:ext uri="{BB962C8B-B14F-4D97-AF65-F5344CB8AC3E}">
        <p14:creationId xmlns:p14="http://schemas.microsoft.com/office/powerpoint/2010/main" val="3404551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World Bank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920050" y="1882800"/>
            <a:ext cx="2349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Youth unemploymet rate</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28</a:t>
            </a:r>
          </a:p>
        </p:txBody>
      </p:sp>
      <p:sp>
        <p:nvSpPr>
          <p:cNvPr id="9" name="New shape"/>
          <p:cNvSpPr/>
          <p:nvPr/>
        </p:nvSpPr>
        <p:spPr>
          <a:xfrm>
            <a:off x="407324" y="46800"/>
            <a:ext cx="11285476" cy="583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Youth unemployment rate of G20 countries in 2021</a:t>
            </a:r>
          </a:p>
        </p:txBody>
      </p:sp>
      <p:sp>
        <p:nvSpPr>
          <p:cNvPr id="10" name="New shape"/>
          <p:cNvSpPr/>
          <p:nvPr/>
        </p:nvSpPr>
        <p:spPr>
          <a:xfrm>
            <a:off x="232756" y="630311"/>
            <a:ext cx="11460044" cy="9428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b="0" dirty="0">
                <a:solidFill>
                  <a:srgbClr val="0F2741"/>
                </a:solidFill>
                <a:latin typeface="Open Sans"/>
              </a:rPr>
              <a:t>The youth unemployment rate of South Africa was around 64 percent in 2021, the highest of any G20 country. Brazil followed with a youth unemployment rate of close to 32 percent. In contrast, Japan's youth unemployment rate was the lowest at roughly four and a half percent.</a:t>
            </a:r>
            <a:endParaRPr lang="en-US" b="0" dirty="0">
              <a:solidFill>
                <a:srgbClr val="0F2741"/>
              </a:solidFill>
              <a:latin typeface="Open Sans"/>
              <a:hlinkClick r:id="rId9">
                <a:extLst>
                  <a:ext uri="{A12FA001-AC4F-418D-AE19-62706E023703}">
                    <ahyp:hlinkClr xmlns:ahyp="http://schemas.microsoft.com/office/drawing/2018/hyperlinkcolor" val="tx"/>
                  </a:ext>
                </a:extLst>
              </a:hlinkClick>
            </a:endParaRPr>
          </a:p>
          <a:p>
            <a:r>
              <a:rPr lang="en-US" b="1" dirty="0">
                <a:solidFill>
                  <a:srgbClr val="0F2741"/>
                </a:solidFill>
                <a:latin typeface="Open Sans"/>
              </a:rPr>
              <a:t>Note: </a:t>
            </a:r>
            <a:r>
              <a:rPr lang="en-US" b="0" dirty="0">
                <a:solidFill>
                  <a:srgbClr val="0F2741"/>
                </a:solidFill>
                <a:latin typeface="Open Sans"/>
              </a:rPr>
              <a:t>15-24 years old</a:t>
            </a:r>
          </a:p>
        </p:txBody>
      </p:sp>
    </p:spTree>
    <p:extLst>
      <p:ext uri="{BB962C8B-B14F-4D97-AF65-F5344CB8AC3E}">
        <p14:creationId xmlns:p14="http://schemas.microsoft.com/office/powerpoint/2010/main" val="2066231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3D296F-2CFB-418F-0984-944422FB3A2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Labor cost lower than Western European Countries</a:t>
            </a:r>
          </a:p>
        </p:txBody>
      </p:sp>
      <p:pic>
        <p:nvPicPr>
          <p:cNvPr id="5" name="Picture 2" descr="IJERPH | Free Full-Text | Exploring the Moderation and Mediation Effects in  Addressing the Main Determinants of Income Inequalities in Supporting  Quality of Life: Insights from CEE Countries">
            <a:extLst>
              <a:ext uri="{FF2B5EF4-FFF2-40B4-BE49-F238E27FC236}">
                <a16:creationId xmlns:a16="http://schemas.microsoft.com/office/drawing/2014/main" id="{7228B127-7E50-A34B-B0A8-F19236D175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213427" y="643466"/>
            <a:ext cx="5908477"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61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643468" y="643467"/>
            <a:ext cx="4620584" cy="4567137"/>
          </a:xfrm>
        </p:spPr>
        <p:txBody>
          <a:bodyPr>
            <a:normAutofit/>
          </a:bodyPr>
          <a:lstStyle/>
          <a:p>
            <a:pPr marL="0" marR="0" algn="l"/>
            <a:r>
              <a:rPr lang="en-US" sz="4400" b="1" dirty="0" err="1">
                <a:effectLst/>
                <a:latin typeface="Times New Roman" panose="02020603050405020304" pitchFamily="18" charset="0"/>
                <a:ea typeface="Times New Roman" panose="02020603050405020304" pitchFamily="18" charset="0"/>
                <a:cs typeface="Times New Roman" panose="02020603050405020304" pitchFamily="18" charset="0"/>
              </a:rPr>
              <a:t>Labour</a:t>
            </a: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 markets before and after the </a:t>
            </a:r>
            <a:r>
              <a:rPr lang="en-AU" sz="4400" b="1" dirty="0">
                <a:effectLst/>
                <a:latin typeface="Times New Roman" panose="02020603050405020304" pitchFamily="18" charset="0"/>
                <a:ea typeface="Times New Roman" panose="02020603050405020304" pitchFamily="18" charset="0"/>
                <a:cs typeface="Times New Roman" panose="02020603050405020304" pitchFamily="18" charset="0"/>
              </a:rPr>
              <a:t>pandemics</a:t>
            </a:r>
            <a:endParaRPr lang="en-GB" sz="4400" b="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C51302DF-D774-950B-9B65-41FD79A67EEC}"/>
              </a:ext>
            </a:extLst>
          </p:cNvPr>
          <p:cNvPicPr>
            <a:picLocks noChangeAspect="1"/>
          </p:cNvPicPr>
          <p:nvPr/>
        </p:nvPicPr>
        <p:blipFill rotWithShape="1">
          <a:blip r:embed="rId2"/>
          <a:srcRect l="3479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1239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Trading Economics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802700" y="2098700"/>
          <a:ext cx="108001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793050" y="1882800"/>
            <a:ext cx="2603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Wage growth - inflation rate</a:t>
            </a:r>
          </a:p>
        </p:txBody>
      </p:sp>
      <p:sp>
        <p:nvSpPr>
          <p:cNvPr id="8" name="New shape"/>
          <p:cNvSpPr/>
          <p:nvPr/>
        </p:nvSpPr>
        <p:spPr>
          <a:xfrm>
            <a:off x="586800" y="3563375"/>
            <a:ext cx="215900" cy="1003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sz="1100">
                <a:solidFill>
                  <a:srgbClr val="0F2741"/>
                </a:solidFill>
                <a:latin typeface="Open Sans"/>
              </a:rPr>
              <a:t>Country</a:t>
            </a:r>
          </a:p>
        </p:txBody>
      </p:sp>
      <p:sp>
        <p:nvSpPr>
          <p:cNvPr id="9"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33</a:t>
            </a:r>
          </a:p>
        </p:txBody>
      </p:sp>
      <p:sp>
        <p:nvSpPr>
          <p:cNvPr id="11" name="New shape"/>
          <p:cNvSpPr/>
          <p:nvPr/>
        </p:nvSpPr>
        <p:spPr>
          <a:xfrm>
            <a:off x="191193" y="106062"/>
            <a:ext cx="11501607" cy="1467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sz="1400" dirty="0">
                <a:solidFill>
                  <a:srgbClr val="455F7C"/>
                </a:solidFill>
                <a:latin typeface="Open Sans"/>
              </a:rPr>
              <a:t>Worldwide real wage growth forecast by country in Q1 2023</a:t>
            </a:r>
            <a:r>
              <a:rPr lang="it-IT" sz="1400" dirty="0">
                <a:solidFill>
                  <a:srgbClr val="455F7C"/>
                </a:solidFill>
                <a:latin typeface="Open Sans"/>
              </a:rPr>
              <a:t>.</a:t>
            </a:r>
          </a:p>
          <a:p>
            <a:r>
              <a:rPr lang="en-US" sz="1400" b="1" dirty="0">
                <a:solidFill>
                  <a:srgbClr val="0F2741"/>
                </a:solidFill>
                <a:latin typeface="Open Sans"/>
              </a:rPr>
              <a:t> </a:t>
            </a:r>
            <a:r>
              <a:rPr lang="en-US" sz="1400" b="0" dirty="0">
                <a:solidFill>
                  <a:srgbClr val="0F2741"/>
                </a:solidFill>
                <a:latin typeface="Open Sans"/>
              </a:rPr>
              <a:t>Hungary was forecast to have the highest salary increase in the first quarter of 2023 of the 37 countries included. The salary increase in the European country was forecast to reach 15 percent. Serbia and Bosnia and Herzegovina followed behind. On the other hand, the Czech Republic was forecast to have a real wage decrease of 4.4 percent, with North Macedonia and Slovakia estimated to have a decrease of 3.6 percent.</a:t>
            </a:r>
            <a:endParaRPr lang="en-US" sz="1400" b="0" dirty="0">
              <a:solidFill>
                <a:srgbClr val="0F2741"/>
              </a:solidFill>
              <a:latin typeface="Open Sans"/>
              <a:hlinkClick r:id="rId9">
                <a:extLst>
                  <a:ext uri="{A12FA001-AC4F-418D-AE19-62706E023703}">
                    <ahyp:hlinkClr xmlns:ahyp="http://schemas.microsoft.com/office/drawing/2018/hyperlinkcolor" val="tx"/>
                  </a:ext>
                </a:extLst>
              </a:hlinkClick>
            </a:endParaRPr>
          </a:p>
          <a:p>
            <a:endParaRPr lang="en-US" sz="1400" b="1" dirty="0">
              <a:solidFill>
                <a:srgbClr val="0F2741"/>
              </a:solidFill>
              <a:latin typeface="Open Sans"/>
            </a:endParaRPr>
          </a:p>
          <a:p>
            <a:r>
              <a:rPr lang="en-US" sz="1400" b="1" dirty="0">
                <a:solidFill>
                  <a:srgbClr val="0F2741"/>
                </a:solidFill>
                <a:latin typeface="Open Sans"/>
              </a:rPr>
              <a:t>Note(s): </a:t>
            </a:r>
            <a:r>
              <a:rPr lang="en-US" sz="1400" b="0" dirty="0">
                <a:solidFill>
                  <a:srgbClr val="0F2741"/>
                </a:solidFill>
                <a:latin typeface="Open Sans"/>
              </a:rPr>
              <a:t>Worldwide; December 2022, unless other stated; *Data from September 2022. **Data from January 2023. ***Data from November 2022. ****Data from February 2023. *****Data from January 2022.</a:t>
            </a:r>
            <a:endParaRPr lang="en-US" sz="1400" dirty="0">
              <a:solidFill>
                <a:srgbClr val="0F2741"/>
              </a:solidFill>
              <a:latin typeface="Open Sans"/>
            </a:endParaRPr>
          </a:p>
        </p:txBody>
      </p:sp>
    </p:spTree>
    <p:extLst>
      <p:ext uri="{BB962C8B-B14F-4D97-AF65-F5344CB8AC3E}">
        <p14:creationId xmlns:p14="http://schemas.microsoft.com/office/powerpoint/2010/main" val="2046479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14</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Number of employees worldwide from 1991 to 2021, by broad sector (in millions)</a:t>
            </a:r>
          </a:p>
        </p:txBody>
      </p:sp>
      <p:sp>
        <p:nvSpPr>
          <p:cNvPr id="7" name="New shape"/>
          <p:cNvSpPr/>
          <p:nvPr/>
        </p:nvSpPr>
        <p:spPr>
          <a:xfrm>
            <a:off x="496800" y="1260000"/>
            <a:ext cx="11196000" cy="58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2500" lnSpcReduction="10000"/>
          </a:bodyPr>
          <a:lstStyle/>
          <a:p>
            <a:r>
              <a:rPr lang="en-US" b="0" dirty="0">
                <a:solidFill>
                  <a:srgbClr val="0F2741"/>
                </a:solidFill>
                <a:latin typeface="Open Sans"/>
              </a:rPr>
              <a:t>In 2021 there were estimated to be approximately 866.3 million people employed worldwide in agriculture, compared with 1.64 billion people in services, and 753 million people in industry.</a:t>
            </a:r>
            <a:endParaRPr lang="en-US" b="0" dirty="0">
              <a:solidFill>
                <a:srgbClr val="0F2741"/>
              </a:solidFill>
              <a:latin typeface="Open Sans"/>
              <a:hlinkClick r:id="rId6">
                <a:extLst>
                  <a:ext uri="{A12FA001-AC4F-418D-AE19-62706E023703}">
                    <ahyp:hlinkClr xmlns:ahyp="http://schemas.microsoft.com/office/drawing/2018/hyperlinkcolor" val="tx"/>
                  </a:ext>
                </a:extLst>
              </a:hlinkClick>
            </a:endParaRPr>
          </a:p>
          <a:p>
            <a:pPr algn="l">
              <a:lnSpc>
                <a:spcPct val="100000"/>
              </a:lnSpc>
              <a:spcAft>
                <a:spcPct val="20000"/>
              </a:spcAft>
            </a:pPr>
            <a:endParaRPr sz="1100" dirty="0">
              <a:solidFill>
                <a:srgbClr val="455F7C"/>
              </a:solidFill>
              <a:latin typeface="Open Sans"/>
            </a:endParaRPr>
          </a:p>
        </p:txBody>
      </p:sp>
    </p:spTree>
    <p:extLst>
      <p:ext uri="{BB962C8B-B14F-4D97-AF65-F5344CB8AC3E}">
        <p14:creationId xmlns:p14="http://schemas.microsoft.com/office/powerpoint/2010/main" val="1956090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8239801" y="6157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1920000" y="457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Forecast of the number of internet users in Eastern Europe from 2013 to 2028 (in millions)</a:t>
            </a:r>
          </a:p>
        </p:txBody>
      </p:sp>
      <p:sp>
        <p:nvSpPr>
          <p:cNvPr id="4" name="New shape"/>
          <p:cNvSpPr/>
          <p:nvPr/>
        </p:nvSpPr>
        <p:spPr>
          <a:xfrm>
            <a:off x="2064000" y="53800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Europe; 2013-2028; All values are estimates.</a:t>
            </a:r>
          </a:p>
          <a:p>
            <a:pPr algn="l"/>
            <a:r>
              <a:rPr sz="700" dirty="0">
                <a:solidFill>
                  <a:srgbClr val="808080"/>
                </a:solidFill>
                <a:latin typeface="Arial"/>
              </a:rPr>
              <a:t>Further information regarding this statistic can be found on </a:t>
            </a:r>
            <a:r>
              <a:rPr sz="700" dirty="0">
                <a:solidFill>
                  <a:srgbClr val="808080"/>
                </a:solidFill>
                <a:latin typeface="Arial"/>
                <a:hlinkClick r:id="" action="ppaction://noaction">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Statista; </a:t>
            </a:r>
            <a:r>
              <a:rPr sz="700" dirty="0">
                <a:solidFill>
                  <a:srgbClr val="808080"/>
                </a:solidFill>
                <a:latin typeface="Arial"/>
                <a:hlinkClick r:id="rId3">
                  <a:extLst>
                    <a:ext uri="{A12FA001-AC4F-418D-AE19-62706E023703}">
                      <ahyp:hlinkClr xmlns:ahyp="http://schemas.microsoft.com/office/drawing/2018/hyperlinkcolor" val="tx"/>
                    </a:ext>
                  </a:extLst>
                </a:hlinkClick>
              </a:rPr>
              <a:t>ID 1144544</a:t>
            </a:r>
          </a:p>
        </p:txBody>
      </p:sp>
      <p:graphicFrame>
        <p:nvGraphicFramePr>
          <p:cNvPr id="5" name="ChartObject"/>
          <p:cNvGraphicFramePr/>
          <p:nvPr/>
        </p:nvGraphicFramePr>
        <p:xfrm>
          <a:off x="2064000" y="1461600"/>
          <a:ext cx="8064000" cy="3918462"/>
        </p:xfrm>
        <a:graphic>
          <a:graphicData uri="http://schemas.openxmlformats.org/drawingml/2006/chart">
            <c:chart xmlns:c="http://schemas.openxmlformats.org/drawingml/2006/chart" xmlns:r="http://schemas.openxmlformats.org/officeDocument/2006/relationships" r:id="rId4"/>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2021, South Africa had the highest unemployment rate in the world, at 34 percent. Of the 10 countries with the highest unemployment rates, eight were in Sub-Saharan Africa.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a:t>
            </a:r>
          </a:p>
          <a:p>
            <a:r>
              <a:rPr sz="600" b="1">
                <a:solidFill>
                  <a:srgbClr val="0F2741"/>
                </a:solidFill>
                <a:latin typeface="Open Sans"/>
              </a:rPr>
              <a:t>Source(s): </a:t>
            </a:r>
            <a:r>
              <a:rPr sz="600" b="0">
                <a:solidFill>
                  <a:srgbClr val="0F2741"/>
                </a:solidFill>
                <a:latin typeface="Open Sans"/>
              </a:rPr>
              <a:t>CIA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Unemployment rate</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The 20 countries with the highest unemployment rate in 2021</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Countries with the highest unemployment rate 2021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Brazilian Institute of Geography and Statistics; MOHRSS; OECD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Quarterly unemployment rates in developed and emerging countries from Q2 2017 to Q3 2022</a:t>
            </a:r>
          </a:p>
        </p:txBody>
      </p:sp>
      <p:sp>
        <p:nvSpPr>
          <p:cNvPr id="7" name="New shape"/>
          <p:cNvSpPr/>
          <p:nvPr/>
        </p:nvSpPr>
        <p:spPr>
          <a:xfrm>
            <a:off x="496800" y="1259999"/>
            <a:ext cx="11196000" cy="71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55000" lnSpcReduction="20000"/>
          </a:bodyPr>
          <a:lstStyle/>
          <a:p>
            <a:r>
              <a:rPr sz="2200" dirty="0">
                <a:solidFill>
                  <a:srgbClr val="455F7C"/>
                </a:solidFill>
                <a:latin typeface="Open Sans"/>
              </a:rPr>
              <a:t>Quarterly unemployment rates in developed and emerging countries 2017-2022</a:t>
            </a:r>
            <a:r>
              <a:rPr lang="it-IT" sz="2200" dirty="0">
                <a:solidFill>
                  <a:srgbClr val="455F7C"/>
                </a:solidFill>
                <a:latin typeface="Open Sans"/>
              </a:rPr>
              <a:t>. </a:t>
            </a:r>
            <a:endParaRPr lang="en-US" sz="2200" b="1" dirty="0">
              <a:solidFill>
                <a:srgbClr val="0F2741"/>
              </a:solidFill>
              <a:latin typeface="Open Sans"/>
            </a:endParaRPr>
          </a:p>
          <a:p>
            <a:r>
              <a:rPr lang="en-US" sz="2200" b="0" dirty="0">
                <a:solidFill>
                  <a:srgbClr val="0F2741"/>
                </a:solidFill>
                <a:latin typeface="Open Sans"/>
              </a:rPr>
              <a:t>From the second quarter of 2017, Brazil was the country with the highest unemployment rates. However, it has been decreasing constantly since the second quarter of 2021, dropping below eight percent in the last quarter of 2022. In the same quarter, Japan had the lowest unemployment rate of the countries included.</a:t>
            </a:r>
          </a:p>
          <a:p>
            <a:pPr algn="l">
              <a:lnSpc>
                <a:spcPct val="100000"/>
              </a:lnSpc>
              <a:spcAft>
                <a:spcPct val="20000"/>
              </a:spcAft>
            </a:pPr>
            <a:endParaRPr sz="1100" dirty="0">
              <a:solidFill>
                <a:srgbClr val="455F7C"/>
              </a:solidFill>
              <a:latin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World Bank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23300" y="5339925"/>
            <a:ext cx="11143000" cy="69142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5110550" y="1882800"/>
            <a:ext cx="19685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Unemployment rate</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10" name="New shape"/>
          <p:cNvSpPr/>
          <p:nvPr/>
        </p:nvSpPr>
        <p:spPr>
          <a:xfrm>
            <a:off x="432262" y="356400"/>
            <a:ext cx="11260538" cy="121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2400" b="0" dirty="0">
                <a:solidFill>
                  <a:srgbClr val="0F2741"/>
                </a:solidFill>
                <a:latin typeface="Open Sans"/>
              </a:rPr>
              <a:t>The statistic shows the unemployment rate in selected world regions between 2016 and 2021. In 2021, the unemployment rate in the Arab World was estimated to have been at 11.69%.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IMF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85150" y="1882800"/>
            <a:ext cx="20193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Unemployment rate </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23</a:t>
            </a:r>
          </a:p>
        </p:txBody>
      </p:sp>
      <p:sp>
        <p:nvSpPr>
          <p:cNvPr id="8" name="New shape"/>
          <p:cNvSpPr/>
          <p:nvPr/>
        </p:nvSpPr>
        <p:spPr>
          <a:xfrm>
            <a:off x="440575" y="356400"/>
            <a:ext cx="11252225" cy="121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dirty="0">
                <a:solidFill>
                  <a:srgbClr val="455F7C"/>
                </a:solidFill>
                <a:latin typeface="Open Sans"/>
              </a:rPr>
              <a:t>Breakdown of unemployment rates in G20 countries</a:t>
            </a:r>
            <a:r>
              <a:rPr lang="it-IT" dirty="0">
                <a:solidFill>
                  <a:srgbClr val="455F7C"/>
                </a:solidFill>
                <a:latin typeface="Open Sans"/>
              </a:rPr>
              <a:t>.</a:t>
            </a:r>
          </a:p>
          <a:p>
            <a:r>
              <a:rPr lang="en-US" b="0" dirty="0">
                <a:solidFill>
                  <a:srgbClr val="0F2741"/>
                </a:solidFill>
                <a:latin typeface="Open Sans"/>
              </a:rPr>
              <a:t>As of October 2022, South Africa had the highest unemployment rate among the 19 countries that are members of the G20. The unemployment rate in South Africa stood at 34.6 percent that year, followed by Turkey with an unemployment rate of 10.8 percent. On the other hand, Japan had the lowest unemployment rate at just 2.6 percent.</a:t>
            </a:r>
            <a:endParaRPr dirty="0">
              <a:solidFill>
                <a:srgbClr val="455F7C"/>
              </a:solidFill>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 Preliminary estimates. **Projections. Values have been rounded. Projections for 2022 taken from the World Employment and Social Outlook: Trends 2021 report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6" name="New shape"/>
          <p:cNvSpPr/>
          <p:nvPr/>
        </p:nvSpPr>
        <p:spPr>
          <a:xfrm>
            <a:off x="374073" y="106062"/>
            <a:ext cx="11318727" cy="72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Number of unemployed persons worldwide from 1991 to 2021 (in millions)</a:t>
            </a:r>
          </a:p>
        </p:txBody>
      </p:sp>
      <p:sp>
        <p:nvSpPr>
          <p:cNvPr id="7" name="New shape"/>
          <p:cNvSpPr/>
          <p:nvPr/>
        </p:nvSpPr>
        <p:spPr>
          <a:xfrm>
            <a:off x="282633" y="852612"/>
            <a:ext cx="11410167" cy="7205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2000" b="0" dirty="0">
                <a:solidFill>
                  <a:srgbClr val="0F2741"/>
                </a:solidFill>
                <a:latin typeface="Open Sans"/>
              </a:rPr>
              <a:t>Between 2019 and 2020, the number of unemployed people worldwide increased from 191.93 million to 235.21 million, the biggest annual increase in unemployment in this provided time period. In 2021, the number of people unemployed decreased down to 216 million.</a:t>
            </a:r>
            <a:endParaRPr lang="en-US" sz="2000" b="0" dirty="0">
              <a:solidFill>
                <a:srgbClr val="0F2741"/>
              </a:solidFill>
              <a:latin typeface="Open Sans"/>
              <a:hlinkClick r:id="rId5">
                <a:extLst>
                  <a:ext uri="{A12FA001-AC4F-418D-AE19-62706E023703}">
                    <ahyp:hlinkClr xmlns:ahyp="http://schemas.microsoft.com/office/drawing/2018/hyperlinkcolor" val="tx"/>
                  </a:ext>
                </a:extLst>
              </a:hlinkClick>
            </a:endParaRPr>
          </a:p>
          <a:p>
            <a:pPr algn="l">
              <a:lnSpc>
                <a:spcPct val="100000"/>
              </a:lnSpc>
              <a:spcAft>
                <a:spcPct val="20000"/>
              </a:spcAft>
            </a:pPr>
            <a:endParaRPr sz="2000" dirty="0">
              <a:solidFill>
                <a:srgbClr val="455F7C"/>
              </a:solidFill>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2006 to 2019; *Estimate.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32</a:t>
            </a:r>
          </a:p>
        </p:txBody>
      </p:sp>
      <p:sp>
        <p:nvSpPr>
          <p:cNvPr id="7" name="New shape"/>
          <p:cNvSpPr/>
          <p:nvPr/>
        </p:nvSpPr>
        <p:spPr>
          <a:xfrm>
            <a:off x="349135" y="236250"/>
            <a:ext cx="11343665" cy="1336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sz="1900" dirty="0">
                <a:solidFill>
                  <a:srgbClr val="455F7C"/>
                </a:solidFill>
                <a:latin typeface="Open Sans"/>
              </a:rPr>
              <a:t>Average real salary growth globally 2006-2019</a:t>
            </a:r>
            <a:r>
              <a:rPr lang="it-IT" sz="1900" dirty="0">
                <a:solidFill>
                  <a:srgbClr val="455F7C"/>
                </a:solidFill>
                <a:latin typeface="Open Sans"/>
              </a:rPr>
              <a:t>. </a:t>
            </a:r>
            <a:r>
              <a:rPr lang="en-US" sz="1900" b="0" dirty="0">
                <a:solidFill>
                  <a:srgbClr val="0F2741"/>
                </a:solidFill>
                <a:latin typeface="Open Sans"/>
              </a:rPr>
              <a:t>The average real wages worldwide saw an increase every year since 2006. In 2007, salaries increased by 3.2 percent, which was the highest value in the past years. According to the forecast for 2019, the average wages were expected to grow by two percent in that year.</a:t>
            </a:r>
            <a:endParaRPr lang="en-US" sz="1900" dirty="0">
              <a:solidFill>
                <a:srgbClr val="0F2741"/>
              </a:solidFill>
              <a:latin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2021*; Employees; * The most recent value of each country varies, the base-year is shown in brackets. The source adds the following information: "This series is based on the 13th ICLS definitions. For time series comparability, [...]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088200" y="1882800"/>
            <a:ext cx="4013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Purchasing Power Parities 2017 U.S. dollars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9" name="New shape"/>
          <p:cNvSpPr/>
          <p:nvPr/>
        </p:nvSpPr>
        <p:spPr>
          <a:xfrm>
            <a:off x="390698" y="0"/>
            <a:ext cx="11302102" cy="106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20 countries with the highest average monthly salaries of employees worldwide in 2021 (in PPP U.S. dollars)</a:t>
            </a:r>
          </a:p>
        </p:txBody>
      </p:sp>
      <p:sp>
        <p:nvSpPr>
          <p:cNvPr id="10" name="New shape"/>
          <p:cNvSpPr/>
          <p:nvPr/>
        </p:nvSpPr>
        <p:spPr>
          <a:xfrm>
            <a:off x="299258" y="997527"/>
            <a:ext cx="11393542" cy="5756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400" b="0" dirty="0">
                <a:solidFill>
                  <a:srgbClr val="0F2741"/>
                </a:solidFill>
                <a:latin typeface="Open Sans"/>
              </a:rPr>
              <a:t>Belgium had the highest average monthly salary of employees in the world in 2021 in terms of Purchasing Power Parities (PPP), which takes the average cost of living in a country into account. Germany followed in second, with France in third. Notably, the Palestinian Territories had the sixth highest average monthly salaries of employees in the world.</a:t>
            </a:r>
            <a:endParaRPr lang="en-US" sz="1400" dirty="0">
              <a:solidFill>
                <a:srgbClr val="0F2741"/>
              </a:solidFill>
              <a:latin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1991 to 2022</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96800" y="424800"/>
            <a:ext cx="11196000" cy="131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dirty="0">
                <a:solidFill>
                  <a:srgbClr val="0F2741"/>
                </a:solidFill>
                <a:latin typeface="Abadi" panose="020B0604020104020204" pitchFamily="34" charset="0"/>
              </a:rPr>
              <a:t>Number of employees worldwide</a:t>
            </a:r>
            <a:r>
              <a:rPr lang="en-US" dirty="0">
                <a:solidFill>
                  <a:srgbClr val="0F2741"/>
                </a:solidFill>
                <a:latin typeface="Abadi" panose="020B0604020104020204" pitchFamily="34" charset="0"/>
              </a:rPr>
              <a:t>. </a:t>
            </a:r>
            <a:r>
              <a:rPr lang="en-US" b="1" dirty="0">
                <a:solidFill>
                  <a:srgbClr val="0F2741"/>
                </a:solidFill>
                <a:latin typeface="Abadi" panose="020B0604020104020204" pitchFamily="34" charset="0"/>
              </a:rPr>
              <a:t>I</a:t>
            </a:r>
            <a:r>
              <a:rPr lang="en-US" b="0" dirty="0">
                <a:solidFill>
                  <a:srgbClr val="0F2741"/>
                </a:solidFill>
                <a:latin typeface="Abadi" panose="020B0604020104020204" pitchFamily="34" charset="0"/>
              </a:rPr>
              <a:t>n 2022 there were estimated to be approximately 3.32 billion people employed worldwide, compared with 2.28 billion people in 1991 - an increase of around 1.04 billion people. There was a fall in global employment between 2019 and 2020 when the number of employed people fell from 3.3 billion to 3.19 billion, likely due to the sudden economic shock caused by the Coronavirus pandemic.</a:t>
            </a:r>
            <a:endParaRPr lang="en-US" dirty="0">
              <a:solidFill>
                <a:srgbClr val="0F2741"/>
              </a:solidFill>
              <a:latin typeface="Abadi" panose="020B0604020104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2021*; Employees; * The most recent value of each country varies, the base-year is shown in brackets. The source adds the following information: "This series is based on the 13th ICLS definitions. For time series comparability, [...]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088200" y="1882800"/>
            <a:ext cx="4013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Purchasing Power Parities 2017 U.S. dollars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35</a:t>
            </a:r>
          </a:p>
        </p:txBody>
      </p:sp>
      <p:sp>
        <p:nvSpPr>
          <p:cNvPr id="9" name="New shape"/>
          <p:cNvSpPr/>
          <p:nvPr/>
        </p:nvSpPr>
        <p:spPr>
          <a:xfrm>
            <a:off x="432262" y="0"/>
            <a:ext cx="11260538" cy="82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dirty="0">
                <a:solidFill>
                  <a:srgbClr val="0F2741"/>
                </a:solidFill>
                <a:latin typeface="Open Sans Light"/>
              </a:rPr>
              <a:t>20 countries with the lowest average monthly salaries of employees worldwide in 2021 (in PPP U.S. dollars)</a:t>
            </a:r>
          </a:p>
        </p:txBody>
      </p:sp>
      <p:sp>
        <p:nvSpPr>
          <p:cNvPr id="10" name="New shape"/>
          <p:cNvSpPr/>
          <p:nvPr/>
        </p:nvSpPr>
        <p:spPr>
          <a:xfrm>
            <a:off x="282633" y="939339"/>
            <a:ext cx="11410167" cy="969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400" b="0" dirty="0">
                <a:solidFill>
                  <a:srgbClr val="0F2741"/>
                </a:solidFill>
                <a:latin typeface="Open Sans"/>
              </a:rPr>
              <a:t>As of 2021, </a:t>
            </a:r>
            <a:r>
              <a:rPr lang="en-US" sz="1400" b="1" dirty="0">
                <a:solidFill>
                  <a:srgbClr val="0F2741"/>
                </a:solidFill>
                <a:latin typeface="Open Sans"/>
              </a:rPr>
              <a:t>Hungary</a:t>
            </a:r>
            <a:r>
              <a:rPr lang="en-US" sz="1400" b="0" dirty="0">
                <a:solidFill>
                  <a:srgbClr val="0F2741"/>
                </a:solidFill>
                <a:latin typeface="Open Sans"/>
              </a:rPr>
              <a:t> had the lowest average monthly salary of employees in the world in terms of Purchasing Power Parities (PPP), which takes the average cost of living in a country into account. Zimbabwe had the second lowest average wages, with Ethiopia in third. Of the 20 countries with the lowest average salaries in the world, </a:t>
            </a:r>
            <a:r>
              <a:rPr lang="en-US" sz="1400" b="1" dirty="0">
                <a:solidFill>
                  <a:srgbClr val="0F2741"/>
                </a:solidFill>
                <a:latin typeface="Open Sans"/>
              </a:rPr>
              <a:t>18 were located in Africa. </a:t>
            </a:r>
            <a:r>
              <a:rPr lang="en-US" sz="1400" b="0" dirty="0">
                <a:solidFill>
                  <a:srgbClr val="0F2741"/>
                </a:solidFill>
                <a:latin typeface="Open Sans"/>
              </a:rPr>
              <a:t>On the other hand, Belgium had the highest average monthly salaries of employees.</a:t>
            </a:r>
            <a:endParaRPr lang="en-US" sz="1400" dirty="0">
              <a:solidFill>
                <a:srgbClr val="0F2741"/>
              </a:solidFill>
              <a:latin typeface="Open Sans"/>
            </a:endParaRPr>
          </a:p>
        </p:txBody>
      </p:sp>
    </p:spTree>
    <p:extLst>
      <p:ext uri="{BB962C8B-B14F-4D97-AF65-F5344CB8AC3E}">
        <p14:creationId xmlns:p14="http://schemas.microsoft.com/office/powerpoint/2010/main" val="198002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May 11, 2022 to June 1, 2022; 37,546 respondents; Software developers</a:t>
            </a:r>
          </a:p>
          <a:p>
            <a:r>
              <a:rPr sz="600" b="1" dirty="0">
                <a:solidFill>
                  <a:srgbClr val="0F2741"/>
                </a:solidFill>
                <a:latin typeface="Open Sans"/>
              </a:rPr>
              <a:t>Source(s): </a:t>
            </a:r>
            <a:r>
              <a:rPr sz="600" b="0" dirty="0">
                <a:solidFill>
                  <a:srgbClr val="0F2741"/>
                </a:solidFill>
                <a:latin typeface="Open Sans"/>
              </a:rPr>
              <a:t>Stack Overflow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4304100" y="1882800"/>
            <a:ext cx="3581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Average salary in thousand U.S. dollars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29</a:t>
            </a:r>
          </a:p>
        </p:txBody>
      </p:sp>
      <p:sp>
        <p:nvSpPr>
          <p:cNvPr id="9" name="New shape"/>
          <p:cNvSpPr/>
          <p:nvPr/>
        </p:nvSpPr>
        <p:spPr>
          <a:xfrm>
            <a:off x="332509" y="46800"/>
            <a:ext cx="11360291" cy="90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Average salaries of software developers worldwide as of early 2022, by role (in 1,000 U.S. dollars)</a:t>
            </a:r>
          </a:p>
        </p:txBody>
      </p:sp>
      <p:sp>
        <p:nvSpPr>
          <p:cNvPr id="10" name="New shape"/>
          <p:cNvSpPr/>
          <p:nvPr/>
        </p:nvSpPr>
        <p:spPr>
          <a:xfrm>
            <a:off x="332509" y="1045662"/>
            <a:ext cx="11360291"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sz="1600" dirty="0">
                <a:solidFill>
                  <a:srgbClr val="455F7C"/>
                </a:solidFill>
                <a:latin typeface="Open Sans"/>
              </a:rPr>
              <a:t>Average software developer remuneration globally 2022, by role</a:t>
            </a:r>
            <a:r>
              <a:rPr lang="it-IT" sz="1600" dirty="0">
                <a:solidFill>
                  <a:srgbClr val="455F7C"/>
                </a:solidFill>
                <a:latin typeface="Open Sans"/>
              </a:rPr>
              <a:t>. </a:t>
            </a:r>
            <a:r>
              <a:rPr lang="en-US" sz="1600" b="0" dirty="0">
                <a:solidFill>
                  <a:srgbClr val="0F2741"/>
                </a:solidFill>
                <a:latin typeface="Open Sans"/>
              </a:rPr>
              <a:t>Senior Executive is the highest-earning software development job worldwide as 2022, with the average annual salary amounting to around 117,126 U.S. dollars. Engineering manager and site reliability engineer are the other developer jobs with high salaries.</a:t>
            </a:r>
            <a:endParaRPr lang="en-US" sz="1600" dirty="0">
              <a:solidFill>
                <a:srgbClr val="0F2741"/>
              </a:solidFill>
              <a:latin typeface="Open Sans"/>
            </a:endParaRPr>
          </a:p>
        </p:txBody>
      </p:sp>
    </p:spTree>
    <p:extLst>
      <p:ext uri="{BB962C8B-B14F-4D97-AF65-F5344CB8AC3E}">
        <p14:creationId xmlns:p14="http://schemas.microsoft.com/office/powerpoint/2010/main" val="1706798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May to June 2022; 3,757 respondents; Cybersecurity professionals</a:t>
            </a:r>
          </a:p>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30</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Average salary earned by cybersecurity professionals worldwide in 2022, by level of education (in U.S. dollars)</a:t>
            </a:r>
          </a:p>
        </p:txBody>
      </p:sp>
      <p:sp>
        <p:nvSpPr>
          <p:cNvPr id="7"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sz="2000" dirty="0">
                <a:solidFill>
                  <a:srgbClr val="455F7C"/>
                </a:solidFill>
                <a:latin typeface="Open Sans"/>
              </a:rPr>
              <a:t>Average salary in the cybersecurity industry worldwide 2022, by educational </a:t>
            </a:r>
            <a:r>
              <a:rPr sz="2000" dirty="0" err="1">
                <a:solidFill>
                  <a:srgbClr val="455F7C"/>
                </a:solidFill>
                <a:latin typeface="Open Sans"/>
              </a:rPr>
              <a:t>leve</a:t>
            </a:r>
            <a:r>
              <a:rPr lang="it-IT" sz="2000" dirty="0">
                <a:solidFill>
                  <a:srgbClr val="455F7C"/>
                </a:solidFill>
                <a:latin typeface="Open Sans"/>
              </a:rPr>
              <a:t>l. </a:t>
            </a:r>
            <a:r>
              <a:rPr lang="en-US" sz="2000" b="0" dirty="0">
                <a:solidFill>
                  <a:srgbClr val="0F2741"/>
                </a:solidFill>
                <a:latin typeface="Open Sans"/>
              </a:rPr>
              <a:t>In 2022, the highest average salary in the cybersecurity sector was paid to professionals who completed a doctoral/post-doctoral level of education. However, professionals who only graduated high school earned approximately 128 thousand U.S. dollars.</a:t>
            </a:r>
            <a:endParaRPr sz="1100" dirty="0">
              <a:solidFill>
                <a:srgbClr val="455F7C"/>
              </a:solidFill>
              <a:latin typeface="Open Sans"/>
            </a:endParaRPr>
          </a:p>
        </p:txBody>
      </p:sp>
    </p:spTree>
    <p:extLst>
      <p:ext uri="{BB962C8B-B14F-4D97-AF65-F5344CB8AC3E}">
        <p14:creationId xmlns:p14="http://schemas.microsoft.com/office/powerpoint/2010/main" val="205247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a:solidFill>
                  <a:srgbClr val="0F2741"/>
                </a:solidFill>
                <a:latin typeface="Open Sans"/>
              </a:rPr>
              <a:t>Description: </a:t>
            </a:r>
            <a:r>
              <a:rPr sz="600" b="0">
                <a:solidFill>
                  <a:srgbClr val="0F2741"/>
                </a:solidFill>
                <a:latin typeface="Open Sans"/>
              </a:rPr>
              <a:t>In 2022, highest median salary in the cybersecurity industry was paid in North America and amounted to 134,800 U.S. dollars. By contrast, median cybersecurity wages in Latin America slightly exceeded 22.1 thousand U.S dollars </a:t>
            </a:r>
            <a:r>
              <a:rPr sz="600" b="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a:solidFill>
                  <a:srgbClr val="0F2741"/>
                </a:solidFill>
                <a:latin typeface="Open Sans"/>
              </a:rPr>
              <a:t>Note(s): </a:t>
            </a:r>
            <a:r>
              <a:rPr sz="600" b="0">
                <a:solidFill>
                  <a:srgbClr val="0F2741"/>
                </a:solidFill>
                <a:latin typeface="Open Sans"/>
              </a:rPr>
              <a:t>Worldwide; May to June 2022; 3,757 respondents; Cybersecurity professionals</a:t>
            </a:r>
          </a:p>
          <a:p>
            <a:r>
              <a:rPr sz="600" b="1">
                <a:solidFill>
                  <a:srgbClr val="0F2741"/>
                </a:solidFill>
                <a:latin typeface="Open Sans"/>
              </a:rPr>
              <a:t>Source(s): </a:t>
            </a:r>
            <a:r>
              <a:rPr sz="600" b="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31</a:t>
            </a:r>
          </a:p>
        </p:txBody>
      </p:sp>
      <p:sp>
        <p:nvSpPr>
          <p:cNvPr id="6"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Median salary earned by cybersecurity professionals in 2022, by region (in U.S. dollars)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r>
              <a:rPr sz="1100">
                <a:solidFill>
                  <a:srgbClr val="455F7C"/>
                </a:solidFill>
                <a:latin typeface="Open Sans"/>
              </a:rPr>
              <a:t>Median salary in the cybersecurity industry 2022, by region</a:t>
            </a:r>
          </a:p>
        </p:txBody>
      </p:sp>
    </p:spTree>
    <p:extLst>
      <p:ext uri="{BB962C8B-B14F-4D97-AF65-F5344CB8AC3E}">
        <p14:creationId xmlns:p14="http://schemas.microsoft.com/office/powerpoint/2010/main" val="1624044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E53C4C-287F-D1ED-DCDF-8FC5E54B1460}"/>
              </a:ext>
            </a:extLst>
          </p:cNvPr>
          <p:cNvSpPr txBox="1"/>
          <p:nvPr/>
        </p:nvSpPr>
        <p:spPr>
          <a:xfrm>
            <a:off x="289932" y="5319721"/>
            <a:ext cx="7560527" cy="276999"/>
          </a:xfrm>
          <a:prstGeom prst="rect">
            <a:avLst/>
          </a:prstGeom>
          <a:noFill/>
        </p:spPr>
        <p:txBody>
          <a:bodyPr wrap="square">
            <a:spAutoFit/>
          </a:bodyPr>
          <a:lstStyle/>
          <a:p>
            <a:r>
              <a:rPr lang="en-US" sz="1200" dirty="0"/>
              <a:t>Source: https://</a:t>
            </a:r>
            <a:r>
              <a:rPr lang="en-US" sz="1200" dirty="0" err="1"/>
              <a:t>wiiw.ac.at</a:t>
            </a:r>
            <a:r>
              <a:rPr lang="en-US" sz="1200" dirty="0"/>
              <a:t>/economic-and-social-impacts-of-fdi-in-central-east-and-southeast-europe-dlp-6407.pdf</a:t>
            </a:r>
          </a:p>
        </p:txBody>
      </p:sp>
      <p:sp>
        <p:nvSpPr>
          <p:cNvPr id="9" name="TextBox 8">
            <a:extLst>
              <a:ext uri="{FF2B5EF4-FFF2-40B4-BE49-F238E27FC236}">
                <a16:creationId xmlns:a16="http://schemas.microsoft.com/office/drawing/2014/main" id="{D7AE3019-9E28-F1DE-C825-6DB4481D6C89}"/>
              </a:ext>
            </a:extLst>
          </p:cNvPr>
          <p:cNvSpPr txBox="1"/>
          <p:nvPr/>
        </p:nvSpPr>
        <p:spPr>
          <a:xfrm>
            <a:off x="627321" y="903768"/>
            <a:ext cx="11304484" cy="3816429"/>
          </a:xfrm>
          <a:prstGeom prst="rect">
            <a:avLst/>
          </a:prstGeom>
          <a:noFill/>
        </p:spPr>
        <p:txBody>
          <a:bodyPr wrap="square">
            <a:spAutoFit/>
          </a:bodyPr>
          <a:lstStyle/>
          <a:p>
            <a:r>
              <a:rPr lang="en-US" sz="2200" dirty="0"/>
              <a:t>Analysis of the sector structure of the companies making greenfield investments in the region:</a:t>
            </a:r>
          </a:p>
          <a:p>
            <a:endParaRPr lang="en-US" sz="2200" dirty="0"/>
          </a:p>
          <a:p>
            <a:endParaRPr lang="en-US" sz="2200" dirty="0"/>
          </a:p>
          <a:p>
            <a:pPr marL="285750" indent="-285750">
              <a:buFont typeface="Wingdings" panose="05000000000000000000" pitchFamily="2" charset="2"/>
              <a:buChar char="§"/>
            </a:pPr>
            <a:r>
              <a:rPr lang="en-US" sz="2200" dirty="0"/>
              <a:t>	investing companies from the </a:t>
            </a:r>
            <a:r>
              <a:rPr lang="en-US" sz="2200" b="1" dirty="0"/>
              <a:t>software and IT services</a:t>
            </a:r>
            <a:r>
              <a:rPr lang="en-US" sz="2200" dirty="0"/>
              <a:t> sector account for the highest 	share of greenfield projects in CESEE, increasing in 2022 in all subregions;</a:t>
            </a:r>
          </a:p>
          <a:p>
            <a:pPr marL="285750" indent="-285750">
              <a:buFont typeface="Wingdings" panose="05000000000000000000" pitchFamily="2" charset="2"/>
              <a:buChar char="§"/>
            </a:pPr>
            <a:r>
              <a:rPr lang="en-US" sz="2200" dirty="0"/>
              <a:t>	in the </a:t>
            </a:r>
            <a:r>
              <a:rPr lang="en-US" sz="2200" b="1" dirty="0"/>
              <a:t>CIS and Ukraine</a:t>
            </a:r>
            <a:r>
              <a:rPr lang="en-US" sz="2200" dirty="0"/>
              <a:t>, investing companies from this sector accounted for almost half of 	all the greenfield projects in January-August 2022 (however, projects announced by 	supporting software and IT services companies are small);</a:t>
            </a:r>
          </a:p>
          <a:p>
            <a:pPr marL="285750" indent="-285750">
              <a:buFont typeface="Wingdings" panose="05000000000000000000" pitchFamily="2" charset="2"/>
              <a:buChar char="§"/>
            </a:pPr>
            <a:r>
              <a:rPr lang="en-US" sz="2200" b="1" dirty="0"/>
              <a:t>	CIS and Ukraine</a:t>
            </a:r>
            <a:r>
              <a:rPr lang="en-US" sz="2200" dirty="0"/>
              <a:t>, FDI inflows have performed mainly poorly. </a:t>
            </a:r>
          </a:p>
          <a:p>
            <a:pPr marL="285750" indent="-285750">
              <a:buFont typeface="Wingdings" panose="05000000000000000000" pitchFamily="2" charset="2"/>
              <a:buChar char="§"/>
            </a:pPr>
            <a:r>
              <a:rPr lang="en-US" sz="2200" dirty="0"/>
              <a:t>	</a:t>
            </a:r>
            <a:r>
              <a:rPr lang="en-US" sz="2200" b="1" dirty="0"/>
              <a:t>Kazakhstan and Moldova</a:t>
            </a:r>
            <a:r>
              <a:rPr lang="en-US" sz="2200" dirty="0"/>
              <a:t>, which have a relatively stable political situation, managed to 	increase their FDI inflows slightly in Q2 2022, primarily on the back of reinvested earnings.</a:t>
            </a:r>
          </a:p>
        </p:txBody>
      </p:sp>
    </p:spTree>
    <p:extLst>
      <p:ext uri="{BB962C8B-B14F-4D97-AF65-F5344CB8AC3E}">
        <p14:creationId xmlns:p14="http://schemas.microsoft.com/office/powerpoint/2010/main" val="3077299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2012 to 2021; * Forecast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Gartner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6"/>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4</a:t>
            </a:r>
          </a:p>
        </p:txBody>
      </p:sp>
      <p:sp>
        <p:nvSpPr>
          <p:cNvPr id="6" name="New shape"/>
          <p:cNvSpPr/>
          <p:nvPr/>
        </p:nvSpPr>
        <p:spPr>
          <a:xfrm>
            <a:off x="415636" y="236250"/>
            <a:ext cx="11277164" cy="83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dirty="0">
                <a:solidFill>
                  <a:srgbClr val="0F2741"/>
                </a:solidFill>
                <a:latin typeface="Open Sans Light"/>
              </a:rPr>
              <a:t>Information technology (IT) spending forecast worldwide from 2012 to 2023, by segment (in billion U.S. dollars)</a:t>
            </a:r>
          </a:p>
        </p:txBody>
      </p:sp>
      <p:sp>
        <p:nvSpPr>
          <p:cNvPr id="7" name="New shape"/>
          <p:cNvSpPr/>
          <p:nvPr/>
        </p:nvSpPr>
        <p:spPr>
          <a:xfrm>
            <a:off x="415636" y="1070550"/>
            <a:ext cx="11277164" cy="502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600" b="0" dirty="0">
                <a:solidFill>
                  <a:srgbClr val="0F2741"/>
                </a:solidFill>
                <a:latin typeface="Open Sans"/>
              </a:rPr>
              <a:t>The global information technology (IT) spending on devices, including PCs, tablets, mobile phones, printers, as well as data center systems, enterprise software, and communications services came to 4.26 trillion U.S. dollars in 2021. Global IT spending is expected to increase to around 4.43 trillion U.S. dollars in 2022 and 4.66 trillion U.S. dollars in 2023.</a:t>
            </a:r>
            <a:endParaRPr lang="en-US" sz="1600" dirty="0">
              <a:solidFill>
                <a:srgbClr val="0F2741"/>
              </a:solidFill>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July 20 to October 10, 2022; 1,785 respondents; Digital leaders across 82 countries</a:t>
            </a:r>
          </a:p>
          <a:p>
            <a:r>
              <a:rPr sz="600" b="1" dirty="0">
                <a:solidFill>
                  <a:srgbClr val="0F2741"/>
                </a:solidFill>
                <a:latin typeface="Open Sans"/>
              </a:rPr>
              <a:t>Source(s): </a:t>
            </a:r>
            <a:r>
              <a:rPr sz="600" b="0" dirty="0" err="1">
                <a:solidFill>
                  <a:srgbClr val="0F2741"/>
                </a:solidFill>
                <a:latin typeface="Open Sans"/>
              </a:rPr>
              <a:t>Cionet</a:t>
            </a:r>
            <a:r>
              <a:rPr sz="600" b="0" dirty="0">
                <a:solidFill>
                  <a:srgbClr val="0F2741"/>
                </a:solidFill>
                <a:latin typeface="Open Sans"/>
              </a:rPr>
              <a:t>; Harvey Nash; </a:t>
            </a:r>
            <a:r>
              <a:rPr sz="600" b="0" dirty="0" err="1">
                <a:solidFill>
                  <a:srgbClr val="0F2741"/>
                </a:solidFill>
                <a:latin typeface="Open Sans"/>
              </a:rPr>
              <a:t>NashTech</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843850" y="1882800"/>
            <a:ext cx="2501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Expect IT budget increase</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5</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Share of enterprises that expect their IT budget to increase in the next 12 months as of 2022, by sector</a:t>
            </a:r>
          </a:p>
        </p:txBody>
      </p:sp>
      <p:sp>
        <p:nvSpPr>
          <p:cNvPr id="8" name="New shape"/>
          <p:cNvSpPr/>
          <p:nvPr/>
        </p:nvSpPr>
        <p:spPr>
          <a:xfrm>
            <a:off x="496800" y="1260000"/>
            <a:ext cx="11196000" cy="58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en-US" sz="1900" b="0" dirty="0">
                <a:solidFill>
                  <a:srgbClr val="0F2741"/>
                </a:solidFill>
                <a:latin typeface="Open Sans"/>
              </a:rPr>
              <a:t>Nearly 60 percent of respondents working in power and utilities companies in 2022, expected their IT budget to increase over the next twelve months. On the other hand, only 38 percent of respondents from the governmental sector expected their IT budget to increase in the upcoming twelve months.</a:t>
            </a:r>
            <a:endParaRPr lang="en-US" sz="1900" dirty="0">
              <a:solidFill>
                <a:srgbClr val="0F2741"/>
              </a:solidFill>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May to June 2022; 11,525 respondents; Cybersecurity professionals on cybersecurity teams</a:t>
            </a:r>
          </a:p>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Most important measures taken by global companies in order to create a positive work culture in 2022</a:t>
            </a:r>
          </a:p>
        </p:txBody>
      </p:sp>
      <p:sp>
        <p:nvSpPr>
          <p:cNvPr id="8"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40000" lnSpcReduction="20000"/>
          </a:bodyPr>
          <a:lstStyle/>
          <a:p>
            <a:pPr>
              <a:spcAft>
                <a:spcPct val="20000"/>
              </a:spcAft>
            </a:pPr>
            <a:r>
              <a:rPr lang="en-US" sz="3400" b="0" dirty="0">
                <a:solidFill>
                  <a:srgbClr val="0F2741"/>
                </a:solidFill>
                <a:latin typeface="Open Sans"/>
              </a:rPr>
              <a:t>In 2022, the main measures taken by companies worldwide in an effort to create a positive work culture was to implement flexible work arrangements so employees can work remotely, and flexible work hours. At the same time, 18 percent of respondents stated that their company had instituted robust parental leave policies.</a:t>
            </a:r>
            <a:endParaRPr sz="1100" dirty="0">
              <a:solidFill>
                <a:srgbClr val="455F7C"/>
              </a:solidFill>
              <a:latin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May to June 2022; 11,779 respondents; Cybersecurity professionals</a:t>
            </a:r>
          </a:p>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Main impact experienced by cybersecurity professionals as a result of the war in Ukraine in 2022</a:t>
            </a:r>
          </a:p>
        </p:txBody>
      </p:sp>
      <p:sp>
        <p:nvSpPr>
          <p:cNvPr id="8"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400" b="0" dirty="0">
                <a:solidFill>
                  <a:srgbClr val="0F2741"/>
                </a:solidFill>
                <a:latin typeface="Open Sans"/>
              </a:rPr>
              <a:t>In 2022, the main impact experienced by companies worldwide as a result of the war in Ukraine was increased focus on business continuity and resiliency. At the same time, 22 percent of respondents faced an increase in cyber security attacks either on their company or on third party partners and suppliers.</a:t>
            </a:r>
            <a:endParaRPr lang="en-US" sz="1400" dirty="0">
              <a:solidFill>
                <a:srgbClr val="0F2741"/>
              </a:solidFill>
              <a:latin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18,200*; Developers from 131 countries and recruiters from 98 countries</a:t>
            </a:r>
          </a:p>
          <a:p>
            <a:r>
              <a:rPr sz="600" b="1" dirty="0">
                <a:solidFill>
                  <a:srgbClr val="0F2741"/>
                </a:solidFill>
                <a:latin typeface="Open Sans"/>
              </a:rPr>
              <a:t>Source(s): </a:t>
            </a:r>
            <a:r>
              <a:rPr sz="600" b="0" dirty="0" err="1">
                <a:solidFill>
                  <a:srgbClr val="0F2741"/>
                </a:solidFill>
                <a:latin typeface="Open Sans"/>
              </a:rPr>
              <a:t>CoderPad</a:t>
            </a:r>
            <a:r>
              <a:rPr sz="600" b="0" dirty="0">
                <a:solidFill>
                  <a:srgbClr val="0F2741"/>
                </a:solidFill>
                <a:latin typeface="Open Sans"/>
              </a:rPr>
              <a:t>; </a:t>
            </a:r>
            <a:r>
              <a:rPr sz="600" b="0" dirty="0" err="1">
                <a:solidFill>
                  <a:srgbClr val="0F2741"/>
                </a:solidFill>
                <a:latin typeface="Open Sans"/>
              </a:rPr>
              <a:t>CodinGame</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10</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Which skills would you like to acquire in 2023?</a:t>
            </a:r>
          </a:p>
        </p:txBody>
      </p:sp>
      <p:sp>
        <p:nvSpPr>
          <p:cNvPr id="10" name="New shape"/>
          <p:cNvSpPr/>
          <p:nvPr/>
        </p:nvSpPr>
        <p:spPr>
          <a:xfrm>
            <a:off x="496800" y="1260000"/>
            <a:ext cx="11196000" cy="649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en-US" sz="1900" b="0" dirty="0">
                <a:solidFill>
                  <a:srgbClr val="0F2741"/>
                </a:solidFill>
                <a:latin typeface="Open Sans"/>
              </a:rPr>
              <a:t>The most in-demand tech skill by recruiters in 2023 was by far web development, while the tech skill that developers wanted to acquire the most in 2023 was also web development, along with skills related to artificial intelligence, machine learning and deep learning. Game development skills ranked third among people's preferences.</a:t>
            </a:r>
            <a:endParaRPr lang="en-US" sz="1900" b="0" dirty="0">
              <a:solidFill>
                <a:srgbClr val="0F2741"/>
              </a:solidFill>
              <a:latin typeface="Open Sans"/>
              <a:hlinkClick r:id="rId9">
                <a:extLst>
                  <a:ext uri="{A12FA001-AC4F-418D-AE19-62706E023703}">
                    <ahyp:hlinkClr xmlns:ahyp="http://schemas.microsoft.com/office/drawing/2018/hyperlinkcolor" val="tx"/>
                  </a:ext>
                </a:extLst>
              </a:hlinkClick>
            </a:endParaRPr>
          </a:p>
          <a:p>
            <a:pPr algn="l">
              <a:lnSpc>
                <a:spcPct val="100000"/>
              </a:lnSpc>
              <a:spcAft>
                <a:spcPct val="20000"/>
              </a:spcAft>
            </a:pPr>
            <a:endParaRPr sz="1100" dirty="0">
              <a:solidFill>
                <a:srgbClr val="455F7C"/>
              </a:solidFill>
              <a:latin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ew shape"/>
          <p:cNvSpPr/>
          <p:nvPr/>
        </p:nvSpPr>
        <p:spPr>
          <a:xfrm>
            <a:off x="10447200" y="6228000"/>
            <a:ext cx="1170000" cy="237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endParaRPr sz="600" b="0" dirty="0">
              <a:solidFill>
                <a:srgbClr val="0F2741"/>
              </a:solidFill>
              <a:latin typeface="Open Sans"/>
              <a:hlinkClick r:id="rId4">
                <a:extLst>
                  <a:ext uri="{A12FA001-AC4F-418D-AE19-62706E023703}">
                    <ahyp:hlinkClr xmlns:ahyp="http://schemas.microsoft.com/office/drawing/2018/hyperlinkcolor" val="tx"/>
                  </a:ext>
                </a:extLst>
              </a:hlinkClick>
            </a:endParaRPr>
          </a:p>
          <a:p>
            <a:r>
              <a:rPr sz="600" b="1" dirty="0">
                <a:solidFill>
                  <a:srgbClr val="0F2741"/>
                </a:solidFill>
                <a:latin typeface="Open Sans"/>
              </a:rPr>
              <a:t>Note(s): </a:t>
            </a:r>
            <a:r>
              <a:rPr sz="600" b="0" dirty="0">
                <a:solidFill>
                  <a:srgbClr val="0F2741"/>
                </a:solidFill>
                <a:latin typeface="Open Sans"/>
              </a:rPr>
              <a:t>Worldwide; 2000 to 2022; 15 years and older</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496800" y="424800"/>
            <a:ext cx="11196000" cy="1268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lgn="l">
              <a:lnSpc>
                <a:spcPct val="100000"/>
              </a:lnSpc>
              <a:spcAft>
                <a:spcPct val="20000"/>
              </a:spcAft>
            </a:pPr>
            <a:r>
              <a:rPr lang="en-US" sz="2000" b="0" dirty="0">
                <a:solidFill>
                  <a:srgbClr val="0F2741"/>
                </a:solidFill>
                <a:latin typeface="Open Sans"/>
              </a:rPr>
              <a:t>From 2000 to 2020, the global employment-to-population ratio decreased steadily, with a significant drop in 2020 following the COVID-19 pandemic. Since then, the ratio increased slightly, estimated to reach 55.84 percent in 2022. North America was the region with the highest employment rate worldwide in 2022.</a:t>
            </a:r>
            <a:endParaRPr sz="2000" dirty="0">
              <a:solidFill>
                <a:srgbClr val="0F2741"/>
              </a:solidFill>
              <a:latin typeface="Open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North America, Europe, APAC, LAC; 2022</a:t>
            </a:r>
          </a:p>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16</a:t>
            </a:r>
          </a:p>
        </p:txBody>
      </p:sp>
      <p:sp>
        <p:nvSpPr>
          <p:cNvPr id="6" name="New shape"/>
          <p:cNvSpPr/>
          <p:nvPr/>
        </p:nvSpPr>
        <p:spPr>
          <a:xfrm>
            <a:off x="496800" y="424800"/>
            <a:ext cx="11196000" cy="584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Cybersecurity workforce gap worldwide in 2022, by region (in 1,000s)</a:t>
            </a:r>
          </a:p>
        </p:txBody>
      </p:sp>
      <p:sp>
        <p:nvSpPr>
          <p:cNvPr id="7"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b="0" dirty="0">
                <a:solidFill>
                  <a:srgbClr val="0F2741"/>
                </a:solidFill>
                <a:latin typeface="Open Sans"/>
              </a:rPr>
              <a:t>The Asia-Pacific region witnessed the largest cybersecurity workforce gap in 2022, as over two million IT security professionals were still needed in the most populous continent at that time. Globally, a cybersecurity workforce gap of around 3.4 million needed to be filled.</a:t>
            </a:r>
            <a:endParaRPr lang="en-US" dirty="0">
              <a:solidFill>
                <a:srgbClr val="0F2741"/>
              </a:solidFill>
              <a:latin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3999300" y="1882800"/>
            <a:ext cx="4191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cybersecurity professionals needed</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17</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Number of cybersecurity professionals needed worldwide in 2022, by country</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r>
              <a:rPr lang="en-US" sz="1600" b="0" dirty="0">
                <a:solidFill>
                  <a:srgbClr val="0F2741"/>
                </a:solidFill>
                <a:latin typeface="Open Sans"/>
              </a:rPr>
              <a:t>In 2022, there were over one million cybersecurity professionals needed in China and over half a million in India. Overall, employers worldwide are struggling to find qualified and skilled professionals to fill cybersecurity roles.</a:t>
            </a:r>
            <a:endParaRPr lang="en-US" sz="1600" dirty="0">
              <a:solidFill>
                <a:srgbClr val="0F2741"/>
              </a:solidFill>
              <a:latin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a:t>
            </a:r>
          </a:p>
          <a:p>
            <a:r>
              <a:rPr sz="600" b="1" dirty="0">
                <a:solidFill>
                  <a:srgbClr val="0F2741"/>
                </a:solidFill>
                <a:latin typeface="Open Sans"/>
              </a:rPr>
              <a:t>Source(s): </a:t>
            </a:r>
            <a:r>
              <a:rPr sz="600" b="0" dirty="0">
                <a:solidFill>
                  <a:srgbClr val="0F2741"/>
                </a:solidFill>
                <a:latin typeface="Open Sans"/>
              </a:rPr>
              <a:t>ISC2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907350" y="1882800"/>
            <a:ext cx="23749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professionals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20</a:t>
            </a:r>
          </a:p>
        </p:txBody>
      </p:sp>
      <p:sp>
        <p:nvSpPr>
          <p:cNvPr id="7" name="New shape"/>
          <p:cNvSpPr/>
          <p:nvPr/>
        </p:nvSpPr>
        <p:spPr>
          <a:xfrm>
            <a:off x="496800" y="424800"/>
            <a:ext cx="11196000" cy="614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Size of cybersecurity workforce worldwide in 2022, by country</a:t>
            </a:r>
          </a:p>
        </p:txBody>
      </p:sp>
      <p:sp>
        <p:nvSpPr>
          <p:cNvPr id="8" name="New shape"/>
          <p:cNvSpPr/>
          <p:nvPr/>
        </p:nvSpPr>
        <p:spPr>
          <a:xfrm>
            <a:off x="340822" y="1106409"/>
            <a:ext cx="11351978" cy="46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200" b="0" dirty="0">
                <a:solidFill>
                  <a:srgbClr val="0F2741"/>
                </a:solidFill>
                <a:latin typeface="Open Sans"/>
              </a:rPr>
              <a:t>The number of professionals working in the cybersecurity industry was estimated to be over 1.2 million in the United States in 2022. The number of cybersecurity professionals globally stood at 4.6 million, up from 4.1 million in 2021. Cybersecurity refers to the practice of protecting computer information systems, hardware, networks, and data from cyberattacks. As awareness of cyber threats is rising, so is the size of the global cybersecurity market.</a:t>
            </a:r>
            <a:endParaRPr lang="en-US" sz="1200" dirty="0">
              <a:solidFill>
                <a:srgbClr val="0F2741"/>
              </a:solidFill>
              <a:latin typeface="Open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1,223 respondents; IT and cybersecurity decision-makers</a:t>
            </a:r>
          </a:p>
          <a:p>
            <a:r>
              <a:rPr sz="600" b="1" dirty="0">
                <a:solidFill>
                  <a:srgbClr val="0F2741"/>
                </a:solidFill>
                <a:latin typeface="Open Sans"/>
              </a:rPr>
              <a:t>Source(s): </a:t>
            </a:r>
            <a:r>
              <a:rPr sz="600" b="0" dirty="0">
                <a:solidFill>
                  <a:srgbClr val="0F2741"/>
                </a:solidFill>
                <a:latin typeface="Open Sans"/>
              </a:rPr>
              <a:t>Fortinet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22</a:t>
            </a:r>
          </a:p>
        </p:txBody>
      </p:sp>
      <p:sp>
        <p:nvSpPr>
          <p:cNvPr id="7" name="New shape"/>
          <p:cNvSpPr/>
          <p:nvPr/>
        </p:nvSpPr>
        <p:spPr>
          <a:xfrm>
            <a:off x="496800" y="424800"/>
            <a:ext cx="11196000" cy="4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dirty="0">
                <a:solidFill>
                  <a:srgbClr val="0F2741"/>
                </a:solidFill>
                <a:latin typeface="Open Sans Light"/>
              </a:rPr>
              <a:t>Most difficult cybersecurity roles to fill worldwide in 2022</a:t>
            </a:r>
          </a:p>
        </p:txBody>
      </p:sp>
      <p:sp>
        <p:nvSpPr>
          <p:cNvPr id="8" name="New shape"/>
          <p:cNvSpPr/>
          <p:nvPr/>
        </p:nvSpPr>
        <p:spPr>
          <a:xfrm>
            <a:off x="332509" y="1033200"/>
            <a:ext cx="11360291" cy="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600" b="0" dirty="0">
                <a:solidFill>
                  <a:srgbClr val="0F2741"/>
                </a:solidFill>
                <a:latin typeface="Open Sans"/>
              </a:rPr>
              <a:t>The majority of the respondents stated that their company found it the most difficult to hire individuals for cloud security positions in 2022. Other cybersecurity jobs that were considered hard to fill worldwide were related to security operations, network security, and software development security.</a:t>
            </a:r>
            <a:endParaRPr sz="1600" dirty="0">
              <a:solidFill>
                <a:srgbClr val="455F7C"/>
              </a:solidFill>
              <a:latin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18,200*; Developers  from 131 countries and recruiters from 98 countries</a:t>
            </a:r>
          </a:p>
          <a:p>
            <a:r>
              <a:rPr sz="600" b="1" dirty="0">
                <a:solidFill>
                  <a:srgbClr val="0F2741"/>
                </a:solidFill>
                <a:latin typeface="Open Sans"/>
              </a:rPr>
              <a:t>Source(s): </a:t>
            </a:r>
            <a:r>
              <a:rPr sz="600" b="0" dirty="0" err="1">
                <a:solidFill>
                  <a:srgbClr val="0F2741"/>
                </a:solidFill>
                <a:latin typeface="Open Sans"/>
              </a:rPr>
              <a:t>CoderPad</a:t>
            </a:r>
            <a:r>
              <a:rPr sz="600" b="0" dirty="0">
                <a:solidFill>
                  <a:srgbClr val="0F2741"/>
                </a:solidFill>
                <a:latin typeface="Open Sans"/>
              </a:rPr>
              <a:t>; </a:t>
            </a:r>
            <a:r>
              <a:rPr sz="600" b="0" dirty="0" err="1">
                <a:solidFill>
                  <a:srgbClr val="0F2741"/>
                </a:solidFill>
                <a:latin typeface="Open Sans"/>
              </a:rPr>
              <a:t>CodinGame</a:t>
            </a:r>
            <a:r>
              <a:rPr sz="600" b="0" dirty="0">
                <a:solidFill>
                  <a:srgbClr val="0F2741"/>
                </a:solidFill>
                <a:latin typeface="Open Sans"/>
              </a:rPr>
              <a:t>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6" imgW="2203200" imgH="629486" progId=".xls">
                  <p:embed/>
                </p:oleObj>
              </mc:Choice>
              <mc:Fallback>
                <p:oleObj r:id="rId6" imgW="2203200" imgH="629486" progId=".xls">
                  <p:embed/>
                  <p:pic>
                    <p:nvPicPr>
                      <p:cNvPr id="6" name="OleObject"/>
                      <p:cNvPicPr/>
                      <p:nvPr/>
                    </p:nvPicPr>
                    <p:blipFill>
                      <a:blip r:embed="rId7"/>
                      <a:srcRect t="100000"/>
                      <a:tile tx="0" ty="0" sx="100000" sy="100000" flip="none" algn="tl"/>
                    </p:blipFill>
                    <p:spPr>
                      <a:xfrm>
                        <a:off x="9399600" y="5401865"/>
                        <a:ext cx="2203200" cy="629486"/>
                      </a:xfrm>
                      <a:prstGeom prst="rect">
                        <a:avLst/>
                      </a:prstGeom>
                      <a:blipFill>
                        <a:blip r:embed="rId8"/>
                        <a:stretch>
                          <a:fillRect/>
                        </a:stretch>
                      </a:blipFill>
                      <a:ln>
                        <a:noFill/>
                      </a:ln>
                    </p:spPr>
                  </p:pic>
                </p:oleObj>
              </mc:Fallback>
            </mc:AlternateContent>
          </a:graphicData>
        </a:graphic>
      </p:graphicFrame>
      <p:sp>
        <p:nvSpPr>
          <p:cNvPr id="7"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25</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Which skills would you like to hire for in 2023?</a:t>
            </a:r>
          </a:p>
        </p:txBody>
      </p:sp>
      <p:sp>
        <p:nvSpPr>
          <p:cNvPr id="10" name="New shape"/>
          <p:cNvSpPr/>
          <p:nvPr/>
        </p:nvSpPr>
        <p:spPr>
          <a:xfrm>
            <a:off x="496800" y="1260000"/>
            <a:ext cx="11196000" cy="31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400" b="0" dirty="0">
                <a:solidFill>
                  <a:srgbClr val="0F2741"/>
                </a:solidFill>
                <a:latin typeface="Open Sans"/>
              </a:rPr>
              <a:t>The most demanded tech skill by recruiters in 2023 was web development. It was followed by DevOps and database software. At the same time, over 16 percent of recruiters were looking to hire people with cyber security skills.</a:t>
            </a:r>
            <a:endParaRPr lang="en-US" sz="1400" dirty="0">
              <a:solidFill>
                <a:srgbClr val="0F2741"/>
              </a:solidFill>
              <a:latin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2020 to 2022</a:t>
            </a:r>
          </a:p>
          <a:p>
            <a:r>
              <a:rPr sz="600" b="1" dirty="0">
                <a:solidFill>
                  <a:srgbClr val="0F2741"/>
                </a:solidFill>
                <a:latin typeface="Open Sans"/>
              </a:rPr>
              <a:t>Source(s): </a:t>
            </a:r>
            <a:r>
              <a:rPr sz="600" b="0" dirty="0" err="1">
                <a:solidFill>
                  <a:srgbClr val="0F2741"/>
                </a:solidFill>
                <a:latin typeface="Open Sans"/>
              </a:rPr>
              <a:t>Atomico</a:t>
            </a:r>
            <a:r>
              <a:rPr sz="600" b="0" dirty="0">
                <a:solidFill>
                  <a:srgbClr val="0F2741"/>
                </a:solidFill>
                <a:latin typeface="Open Sans"/>
              </a:rPr>
              <a:t>; Indeed; Orrick; Slush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167700" y="1882800"/>
            <a:ext cx="18542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tech jobs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34</a:t>
            </a:r>
          </a:p>
        </p:txBody>
      </p:sp>
      <p:sp>
        <p:nvSpPr>
          <p:cNvPr id="7"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a:solidFill>
                  <a:srgbClr val="0F2741"/>
                </a:solidFill>
                <a:latin typeface="Open Sans Light"/>
              </a:rPr>
              <a:t>Distribution of tech jobs that are hard to fill from 2020 to 2022, by country</a:t>
            </a:r>
          </a:p>
        </p:txBody>
      </p:sp>
      <p:sp>
        <p:nvSpPr>
          <p:cNvPr id="8" name="New shape"/>
          <p:cNvSpPr/>
          <p:nvPr/>
        </p:nvSpPr>
        <p:spPr>
          <a:xfrm>
            <a:off x="496800" y="1260000"/>
            <a:ext cx="11196000" cy="62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70000" lnSpcReduction="20000"/>
          </a:bodyPr>
          <a:lstStyle/>
          <a:p>
            <a:pPr>
              <a:spcAft>
                <a:spcPct val="20000"/>
              </a:spcAft>
            </a:pPr>
            <a:r>
              <a:rPr lang="en-US" sz="1700" b="0" dirty="0">
                <a:solidFill>
                  <a:srgbClr val="0F2741"/>
                </a:solidFill>
                <a:latin typeface="Open Sans"/>
              </a:rPr>
              <a:t>In September 2022, Belgium and the Netherlands' share of tech jobs that were characterized as hard to fill in relation to total tech jobs was at 56 percent. A job position that is hard to fill is defined as a job that remained for more than sixty days on the relevant job posting site Indeed.com without finding a suitable candidate. By contrast, for the United Kingdom, the share of tech jobs that were hard to fill was below 40 percent.</a:t>
            </a:r>
            <a:endParaRPr lang="en-US" sz="1700" b="0" dirty="0">
              <a:solidFill>
                <a:srgbClr val="0F2741"/>
              </a:solidFill>
              <a:latin typeface="Open Sans"/>
              <a:hlinkClick r:id="rId6">
                <a:extLst>
                  <a:ext uri="{A12FA001-AC4F-418D-AE19-62706E023703}">
                    <ahyp:hlinkClr xmlns:ahyp="http://schemas.microsoft.com/office/drawing/2018/hyperlinkcolor" val="tx"/>
                  </a:ext>
                </a:extLst>
              </a:hlinkClick>
            </a:endParaRPr>
          </a:p>
          <a:p>
            <a:pPr algn="l">
              <a:lnSpc>
                <a:spcPct val="100000"/>
              </a:lnSpc>
              <a:spcAft>
                <a:spcPct val="20000"/>
              </a:spcAft>
            </a:pPr>
            <a:endParaRPr sz="1100" dirty="0">
              <a:solidFill>
                <a:srgbClr val="455F7C"/>
              </a:solidFill>
              <a:latin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501 respondents; Executives and high-level managers in IT with visibility into their organizations' overall IT budgets. Organizations with at least 2,000 employees. </a:t>
            </a:r>
          </a:p>
          <a:p>
            <a:r>
              <a:rPr sz="600" b="1" dirty="0">
                <a:solidFill>
                  <a:srgbClr val="0F2741"/>
                </a:solidFill>
                <a:latin typeface="Open Sans"/>
              </a:rPr>
              <a:t>Source(s): </a:t>
            </a:r>
            <a:r>
              <a:rPr sz="600" b="0" dirty="0">
                <a:solidFill>
                  <a:srgbClr val="0F2741"/>
                </a:solidFill>
                <a:latin typeface="Open Sans"/>
              </a:rPr>
              <a:t>Flexera Software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5028000" y="1882800"/>
            <a:ext cx="2133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Share of respondents</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38</a:t>
            </a:r>
          </a:p>
        </p:txBody>
      </p:sp>
      <p:sp>
        <p:nvSpPr>
          <p:cNvPr id="7" name="New shape"/>
          <p:cNvSpPr/>
          <p:nvPr/>
        </p:nvSpPr>
        <p:spPr>
          <a:xfrm>
            <a:off x="496800" y="424800"/>
            <a:ext cx="11196000" cy="401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92500" lnSpcReduction="20000"/>
          </a:bodyPr>
          <a:lstStyle/>
          <a:p>
            <a:pPr algn="l">
              <a:lnSpc>
                <a:spcPct val="100000"/>
              </a:lnSpc>
              <a:spcAft>
                <a:spcPct val="20000"/>
              </a:spcAft>
            </a:pPr>
            <a:r>
              <a:rPr sz="2500" dirty="0">
                <a:solidFill>
                  <a:srgbClr val="0F2741"/>
                </a:solidFill>
                <a:latin typeface="Open Sans Light"/>
              </a:rPr>
              <a:t>Planned changes to investment in IT staffing worldwide in 2022</a:t>
            </a:r>
          </a:p>
        </p:txBody>
      </p:sp>
      <p:sp>
        <p:nvSpPr>
          <p:cNvPr id="8" name="New shape"/>
          <p:cNvSpPr/>
          <p:nvPr/>
        </p:nvSpPr>
        <p:spPr>
          <a:xfrm>
            <a:off x="415636" y="826650"/>
            <a:ext cx="11277164" cy="1056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spcAft>
                <a:spcPct val="20000"/>
              </a:spcAft>
            </a:pPr>
            <a:r>
              <a:rPr lang="en-US" sz="1700" b="0" dirty="0">
                <a:solidFill>
                  <a:srgbClr val="0F2741"/>
                </a:solidFill>
                <a:latin typeface="Open Sans"/>
              </a:rPr>
              <a:t>Organizations had to reconsider their investments in IT employees as a result of the pandemic and the resignations that followed. In 2022, investment in the upskilling of existing employees was at the top, followed by remote workers and re-skilling of existing employees.</a:t>
            </a:r>
            <a:endParaRPr lang="en-US" sz="1700" b="0" dirty="0">
              <a:solidFill>
                <a:srgbClr val="0F2741"/>
              </a:solidFill>
              <a:latin typeface="Open Sans"/>
              <a:hlinkClick r:id="rId6">
                <a:extLst>
                  <a:ext uri="{A12FA001-AC4F-418D-AE19-62706E023703}">
                    <ahyp:hlinkClr xmlns:ahyp="http://schemas.microsoft.com/office/drawing/2018/hyperlinkcolor" val="tx"/>
                  </a:ext>
                </a:extLst>
              </a:hlinkClick>
            </a:endParaRPr>
          </a:p>
          <a:p>
            <a:pPr algn="l">
              <a:lnSpc>
                <a:spcPct val="100000"/>
              </a:lnSpc>
              <a:spcAft>
                <a:spcPct val="20000"/>
              </a:spcAft>
            </a:pPr>
            <a:endParaRPr sz="1100" dirty="0">
              <a:solidFill>
                <a:srgbClr val="455F7C"/>
              </a:solidFill>
              <a:latin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E53C4C-287F-D1ED-DCDF-8FC5E54B1460}"/>
              </a:ext>
            </a:extLst>
          </p:cNvPr>
          <p:cNvSpPr txBox="1"/>
          <p:nvPr/>
        </p:nvSpPr>
        <p:spPr>
          <a:xfrm>
            <a:off x="289932" y="5319721"/>
            <a:ext cx="7560527" cy="276999"/>
          </a:xfrm>
          <a:prstGeom prst="rect">
            <a:avLst/>
          </a:prstGeom>
          <a:noFill/>
        </p:spPr>
        <p:txBody>
          <a:bodyPr wrap="square">
            <a:spAutoFit/>
          </a:bodyPr>
          <a:lstStyle/>
          <a:p>
            <a:r>
              <a:rPr lang="en-US" sz="1200" dirty="0"/>
              <a:t>Source: https://</a:t>
            </a:r>
            <a:r>
              <a:rPr lang="en-US" sz="1200" dirty="0" err="1"/>
              <a:t>wiiw.ac.at</a:t>
            </a:r>
            <a:r>
              <a:rPr lang="en-US" sz="1200" dirty="0"/>
              <a:t>/economic-and-social-impacts-of-fdi-in-central-east-and-southeast-europe-dlp-6407.pdf</a:t>
            </a:r>
          </a:p>
        </p:txBody>
      </p:sp>
      <p:sp>
        <p:nvSpPr>
          <p:cNvPr id="9" name="TextBox 8">
            <a:extLst>
              <a:ext uri="{FF2B5EF4-FFF2-40B4-BE49-F238E27FC236}">
                <a16:creationId xmlns:a16="http://schemas.microsoft.com/office/drawing/2014/main" id="{D7AE3019-9E28-F1DE-C825-6DB4481D6C89}"/>
              </a:ext>
            </a:extLst>
          </p:cNvPr>
          <p:cNvSpPr txBox="1"/>
          <p:nvPr/>
        </p:nvSpPr>
        <p:spPr>
          <a:xfrm>
            <a:off x="627321" y="903768"/>
            <a:ext cx="11304484" cy="4154984"/>
          </a:xfrm>
          <a:prstGeom prst="rect">
            <a:avLst/>
          </a:prstGeom>
          <a:noFill/>
        </p:spPr>
        <p:txBody>
          <a:bodyPr wrap="square">
            <a:spAutoFit/>
          </a:bodyPr>
          <a:lstStyle/>
          <a:p>
            <a:r>
              <a:rPr lang="en-US" sz="2400" dirty="0"/>
              <a:t>Analysis of the sector structure of the companies making greenfield investments in the region:</a:t>
            </a:r>
          </a:p>
          <a:p>
            <a:endParaRPr lang="en-US" sz="2400" dirty="0"/>
          </a:p>
          <a:p>
            <a:pPr marL="285750" indent="-285750">
              <a:buFont typeface="Wingdings" panose="05000000000000000000" pitchFamily="2" charset="2"/>
              <a:buChar char="§"/>
            </a:pPr>
            <a:r>
              <a:rPr lang="en-US" sz="2400" dirty="0"/>
              <a:t>investing companies from the </a:t>
            </a:r>
            <a:r>
              <a:rPr lang="en-US" sz="2400" b="1" dirty="0"/>
              <a:t>software and IT services</a:t>
            </a:r>
            <a:r>
              <a:rPr lang="en-US" sz="2400" dirty="0"/>
              <a:t> sector account for the highest share of greenfield projects in CESEE, increasing in 2022 in all subregions;</a:t>
            </a:r>
          </a:p>
          <a:p>
            <a:pPr marL="285750" indent="-285750">
              <a:buFont typeface="Wingdings" panose="05000000000000000000" pitchFamily="2" charset="2"/>
              <a:buChar char="§"/>
            </a:pPr>
            <a:r>
              <a:rPr lang="en-US" sz="2400" dirty="0"/>
              <a:t>in the </a:t>
            </a:r>
            <a:r>
              <a:rPr lang="en-US" sz="2400" b="1" dirty="0"/>
              <a:t>CIS and Ukraine</a:t>
            </a:r>
            <a:r>
              <a:rPr lang="en-US" sz="2400" dirty="0"/>
              <a:t>, investing companies from this sector accounted for almost half of all the greenfield projects in January-August 2022 (however, projects announced by supporting software and IT services companies are small);</a:t>
            </a:r>
          </a:p>
          <a:p>
            <a:pPr marL="285750" indent="-285750">
              <a:buFont typeface="Wingdings" panose="05000000000000000000" pitchFamily="2" charset="2"/>
              <a:buChar char="§"/>
            </a:pPr>
            <a:r>
              <a:rPr lang="en-US" sz="2400" b="1" dirty="0"/>
              <a:t>CIS and Ukraine</a:t>
            </a:r>
            <a:r>
              <a:rPr lang="en-US" sz="2400" dirty="0"/>
              <a:t>, FDI inflows have performed mainly poorly. </a:t>
            </a:r>
          </a:p>
          <a:p>
            <a:pPr marL="285750" indent="-285750">
              <a:buFont typeface="Wingdings" panose="05000000000000000000" pitchFamily="2" charset="2"/>
              <a:buChar char="§"/>
            </a:pPr>
            <a:r>
              <a:rPr lang="en-US" sz="2400" b="1" dirty="0"/>
              <a:t>Kazakhstan and Moldova</a:t>
            </a:r>
            <a:r>
              <a:rPr lang="en-US" sz="2400" dirty="0"/>
              <a:t> managed to increase their FDI inflows slightly in Q2 2022, primarily on the back of reinvested earnings.</a:t>
            </a:r>
          </a:p>
        </p:txBody>
      </p:sp>
    </p:spTree>
    <p:extLst>
      <p:ext uri="{BB962C8B-B14F-4D97-AF65-F5344CB8AC3E}">
        <p14:creationId xmlns:p14="http://schemas.microsoft.com/office/powerpoint/2010/main" val="3340686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Tall office building looking up">
            <a:extLst>
              <a:ext uri="{FF2B5EF4-FFF2-40B4-BE49-F238E27FC236}">
                <a16:creationId xmlns:a16="http://schemas.microsoft.com/office/drawing/2014/main" id="{DB041836-13C5-47F0-3D28-90D291699506}"/>
              </a:ext>
            </a:extLst>
          </p:cNvPr>
          <p:cNvPicPr>
            <a:picLocks noChangeAspect="1"/>
          </p:cNvPicPr>
          <p:nvPr/>
        </p:nvPicPr>
        <p:blipFill rotWithShape="1">
          <a:blip r:embed="rId2"/>
          <a:srcRect l="3287" t="22813" r="5804"/>
          <a:stretch/>
        </p:blipFill>
        <p:spPr>
          <a:xfrm>
            <a:off x="20" y="10"/>
            <a:ext cx="12191981" cy="6857990"/>
          </a:xfrm>
          <a:prstGeom prst="rect">
            <a:avLst/>
          </a:prstGeom>
        </p:spPr>
      </p:pic>
      <p:sp>
        <p:nvSpPr>
          <p:cNvPr id="2" name="Title 1">
            <a:extLst>
              <a:ext uri="{FF2B5EF4-FFF2-40B4-BE49-F238E27FC236}">
                <a16:creationId xmlns:a16="http://schemas.microsoft.com/office/drawing/2014/main" id="{41ECFFD1-7F16-19A7-FD22-73662190D65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The future of employment in developing countries</a:t>
            </a:r>
          </a:p>
        </p:txBody>
      </p:sp>
    </p:spTree>
    <p:extLst>
      <p:ext uri="{BB962C8B-B14F-4D97-AF65-F5344CB8AC3E}">
        <p14:creationId xmlns:p14="http://schemas.microsoft.com/office/powerpoint/2010/main" val="2437527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FFD1-7F16-19A7-FD22-73662190D65C}"/>
              </a:ext>
            </a:extLst>
          </p:cNvPr>
          <p:cNvSpPr>
            <a:spLocks noGrp="1"/>
          </p:cNvSpPr>
          <p:nvPr>
            <p:ph type="title"/>
          </p:nvPr>
        </p:nvSpPr>
        <p:spPr>
          <a:xfrm>
            <a:off x="635000" y="640823"/>
            <a:ext cx="3418659" cy="5583148"/>
          </a:xfrm>
        </p:spPr>
        <p:txBody>
          <a:bodyPr anchor="ctr">
            <a:normAutofit/>
          </a:bodyPr>
          <a:lstStyle/>
          <a:p>
            <a:r>
              <a:rPr lang="en-US" sz="4600"/>
              <a:t>The future of employment </a:t>
            </a:r>
          </a:p>
        </p:txBody>
      </p:sp>
      <p:graphicFrame>
        <p:nvGraphicFramePr>
          <p:cNvPr id="6" name="Content Placeholder 2">
            <a:extLst>
              <a:ext uri="{FF2B5EF4-FFF2-40B4-BE49-F238E27FC236}">
                <a16:creationId xmlns:a16="http://schemas.microsoft.com/office/drawing/2014/main" id="{C25B92DD-7298-A7A0-4AA3-A7BD1FF5ADB0}"/>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EB09D9C6-5BA2-95C4-1997-E1936ED054A9}"/>
              </a:ext>
            </a:extLst>
          </p:cNvPr>
          <p:cNvSpPr txBox="1"/>
          <p:nvPr/>
        </p:nvSpPr>
        <p:spPr>
          <a:xfrm>
            <a:off x="8499423" y="6223971"/>
            <a:ext cx="16339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WEF</a:t>
            </a:r>
          </a:p>
        </p:txBody>
      </p:sp>
    </p:spTree>
    <p:extLst>
      <p:ext uri="{BB962C8B-B14F-4D97-AF65-F5344CB8AC3E}">
        <p14:creationId xmlns:p14="http://schemas.microsoft.com/office/powerpoint/2010/main" val="94768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4647000" y="1882800"/>
            <a:ext cx="28956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Empoyment-to-population-ratio</a:t>
            </a:r>
          </a:p>
        </p:txBody>
      </p:sp>
      <p:sp>
        <p:nvSpPr>
          <p:cNvPr id="6"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6</a:t>
            </a:r>
          </a:p>
        </p:txBody>
      </p:sp>
      <p:sp>
        <p:nvSpPr>
          <p:cNvPr id="7" name="New shape"/>
          <p:cNvSpPr/>
          <p:nvPr/>
        </p:nvSpPr>
        <p:spPr>
          <a:xfrm>
            <a:off x="182880" y="424800"/>
            <a:ext cx="11509920" cy="131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sz="2000" dirty="0">
                <a:solidFill>
                  <a:srgbClr val="0F2741"/>
                </a:solidFill>
                <a:latin typeface="Abadi" panose="020B0604020104020204" pitchFamily="34" charset="0"/>
              </a:rPr>
              <a:t>Estimated employment-to-population ratio worldwide in 2022, by region</a:t>
            </a:r>
            <a:r>
              <a:rPr lang="en-US" sz="2000" dirty="0">
                <a:solidFill>
                  <a:srgbClr val="0F2741"/>
                </a:solidFill>
                <a:latin typeface="Abadi" panose="020B0604020104020204" pitchFamily="34" charset="0"/>
              </a:rPr>
              <a:t>.</a:t>
            </a:r>
            <a:r>
              <a:rPr lang="en-US" sz="2000" b="1" dirty="0">
                <a:solidFill>
                  <a:srgbClr val="0F2741"/>
                </a:solidFill>
                <a:latin typeface="Abadi" panose="020B0604020104020204" pitchFamily="34" charset="0"/>
              </a:rPr>
              <a:t> </a:t>
            </a:r>
            <a:r>
              <a:rPr lang="en-US" sz="2000" b="0" dirty="0">
                <a:solidFill>
                  <a:srgbClr val="0F2741"/>
                </a:solidFill>
                <a:latin typeface="Abadi" panose="020B0604020104020204" pitchFamily="34" charset="0"/>
              </a:rPr>
              <a:t>In 2022, the employment-to-population ratio worldwide was estimated to be approximately 55.8%, indicating that just over half of the global working age population were employed. Northern America had the highest employment-to-population ratio, at 58.8</a:t>
            </a:r>
            <a:r>
              <a:rPr lang="it-IT" sz="2000" b="0" dirty="0">
                <a:solidFill>
                  <a:srgbClr val="0F2741"/>
                </a:solidFill>
                <a:latin typeface="Abadi" panose="020B0604020104020204" pitchFamily="34" charset="0"/>
              </a:rPr>
              <a:t>%</a:t>
            </a:r>
            <a:r>
              <a:rPr lang="en-US" sz="2000" b="0" dirty="0">
                <a:solidFill>
                  <a:srgbClr val="0F2741"/>
                </a:solidFill>
                <a:latin typeface="Abadi" panose="020B0604020104020204" pitchFamily="34" charset="0"/>
              </a:rPr>
              <a:t>, with Europe and Central Asia having the lowest at 53.9%.</a:t>
            </a:r>
            <a:endParaRPr lang="en-US" sz="2000" dirty="0">
              <a:solidFill>
                <a:srgbClr val="0F2741"/>
              </a:solidFill>
              <a:latin typeface="Abadi" panose="020B0604020104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568B5-1249-D1F5-D6FE-ED6C413D61DC}"/>
              </a:ext>
            </a:extLst>
          </p:cNvPr>
          <p:cNvSpPr>
            <a:spLocks noGrp="1"/>
          </p:cNvSpPr>
          <p:nvPr>
            <p:ph type="title"/>
          </p:nvPr>
        </p:nvSpPr>
        <p:spPr>
          <a:xfrm>
            <a:off x="838199" y="365125"/>
            <a:ext cx="10969487" cy="1325563"/>
          </a:xfrm>
        </p:spPr>
        <p:txBody>
          <a:bodyPr>
            <a:normAutofit fontScale="90000"/>
          </a:bodyPr>
          <a:lstStyle/>
          <a:p>
            <a:pPr>
              <a:lnSpc>
                <a:spcPct val="100000"/>
              </a:lnSpc>
            </a:pPr>
            <a:r>
              <a:rPr lang="en-US" sz="3100" b="1" dirty="0">
                <a:latin typeface="Times" panose="02020603050405020304" pitchFamily="18" charset="0"/>
                <a:cs typeface="Times" panose="02020603050405020304" pitchFamily="18" charset="0"/>
              </a:rPr>
              <a:t>The recent launch </a:t>
            </a:r>
            <a:r>
              <a:rPr lang="en-US" sz="3100" b="1" i="0" u="none" strike="noStrike" dirty="0">
                <a:solidFill>
                  <a:srgbClr val="181818"/>
                </a:solidFill>
                <a:effectLst/>
                <a:latin typeface="Times" panose="02020603050405020304" pitchFamily="18" charset="0"/>
                <a:cs typeface="Times" panose="02020603050405020304" pitchFamily="18" charset="0"/>
              </a:rPr>
              <a:t>of </a:t>
            </a:r>
            <a:r>
              <a:rPr lang="en-US" sz="3100" b="1" i="0" u="none" strike="noStrike" dirty="0" err="1">
                <a:solidFill>
                  <a:srgbClr val="181818"/>
                </a:solidFill>
                <a:effectLst/>
                <a:latin typeface="Times" panose="02020603050405020304" pitchFamily="18" charset="0"/>
                <a:cs typeface="Times" panose="02020603050405020304" pitchFamily="18" charset="0"/>
              </a:rPr>
              <a:t>ChatGPT</a:t>
            </a:r>
            <a:r>
              <a:rPr lang="en-US" sz="3100" b="1" i="0" u="none" strike="noStrike" dirty="0">
                <a:solidFill>
                  <a:srgbClr val="181818"/>
                </a:solidFill>
                <a:effectLst/>
                <a:latin typeface="Times" panose="02020603050405020304" pitchFamily="18" charset="0"/>
                <a:cs typeface="Times" panose="02020603050405020304" pitchFamily="18" charset="0"/>
              </a:rPr>
              <a:t> stirs up fears about the impact of deep learning artificial intelligence on our economic future, especially on labor market.  Will AI replace white collar jobs </a:t>
            </a:r>
            <a:r>
              <a:rPr lang="en-US" sz="3100" b="1" i="0" u="none" strike="noStrike" dirty="0" err="1">
                <a:solidFill>
                  <a:srgbClr val="181818"/>
                </a:solidFill>
                <a:effectLst/>
                <a:latin typeface="Times" panose="02020603050405020304" pitchFamily="18" charset="0"/>
                <a:cs typeface="Times" panose="02020603050405020304" pitchFamily="18" charset="0"/>
              </a:rPr>
              <a:t>en</a:t>
            </a:r>
            <a:r>
              <a:rPr lang="en-US" sz="3100" b="1" i="0" u="none" strike="noStrike" dirty="0">
                <a:solidFill>
                  <a:srgbClr val="181818"/>
                </a:solidFill>
                <a:effectLst/>
                <a:latin typeface="Times" panose="02020603050405020304" pitchFamily="18" charset="0"/>
                <a:cs typeface="Times" panose="02020603050405020304" pitchFamily="18" charset="0"/>
              </a:rPr>
              <a:t> masse?</a:t>
            </a:r>
            <a:endParaRPr lang="en-US" b="1"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100320CB-23EC-EA90-A6E2-081C97CA94DA}"/>
              </a:ext>
            </a:extLst>
          </p:cNvPr>
          <p:cNvSpPr>
            <a:spLocks noGrp="1"/>
          </p:cNvSpPr>
          <p:nvPr>
            <p:ph idx="1"/>
          </p:nvPr>
        </p:nvSpPr>
        <p:spPr>
          <a:xfrm>
            <a:off x="838200" y="2234317"/>
            <a:ext cx="10515600" cy="3942646"/>
          </a:xfrm>
        </p:spPr>
        <p:txBody>
          <a:bodyPr>
            <a:normAutofit/>
          </a:bodyPr>
          <a:lstStyle/>
          <a:p>
            <a:r>
              <a:rPr lang="en-US" dirty="0">
                <a:solidFill>
                  <a:srgbClr val="181818"/>
                </a:solidFill>
                <a:latin typeface="Trade Gothic W01 Roman"/>
              </a:rPr>
              <a:t>Harvard Professor </a:t>
            </a:r>
            <a:r>
              <a:rPr lang="en-US" b="0" i="0" u="none" strike="noStrike" dirty="0">
                <a:solidFill>
                  <a:srgbClr val="181818"/>
                </a:solidFill>
                <a:effectLst/>
                <a:latin typeface="Trade Gothic W01 Bold 2"/>
              </a:rPr>
              <a:t>Joseph Fuller:</a:t>
            </a:r>
          </a:p>
          <a:p>
            <a:pPr marL="0" indent="0">
              <a:buNone/>
            </a:pPr>
            <a:r>
              <a:rPr lang="en-US" dirty="0">
                <a:solidFill>
                  <a:srgbClr val="181818"/>
                </a:solidFill>
                <a:latin typeface="Trade Gothic W01 Roman"/>
              </a:rPr>
              <a:t> "ONCE COMPANIES LEARN HOW TO EXPLOIT GENERATIVE AI, WE CAN ANTICIPATE RAPID RESTRUCTURING AT MANY COMPANIES THAT INVOLVE SUBSTANTIAL CUTS IN WHITE-COLLAR STAFF.”	</a:t>
            </a:r>
          </a:p>
          <a:p>
            <a:pPr marL="0" indent="0">
              <a:buNone/>
            </a:pPr>
            <a:r>
              <a:rPr lang="en-US" dirty="0">
                <a:solidFill>
                  <a:srgbClr val="181818"/>
                </a:solidFill>
                <a:latin typeface="Trade Gothic W01 Roman"/>
              </a:rPr>
              <a:t>Harvard Professor </a:t>
            </a:r>
            <a:r>
              <a:rPr lang="en-US" b="0" i="0" u="none" strike="noStrike" dirty="0" err="1">
                <a:solidFill>
                  <a:srgbClr val="181818"/>
                </a:solidFill>
                <a:effectLst/>
                <a:latin typeface="Trade Gothic W01 Bold 2"/>
              </a:rPr>
              <a:t>Iavor</a:t>
            </a:r>
            <a:r>
              <a:rPr lang="en-US" b="0" i="0" u="none" strike="noStrike" dirty="0">
                <a:solidFill>
                  <a:srgbClr val="181818"/>
                </a:solidFill>
                <a:effectLst/>
                <a:latin typeface="Trade Gothic W01 Bold 2"/>
              </a:rPr>
              <a:t> </a:t>
            </a:r>
            <a:r>
              <a:rPr lang="en-US" b="0" i="0" u="none" strike="noStrike" dirty="0" err="1">
                <a:solidFill>
                  <a:srgbClr val="181818"/>
                </a:solidFill>
                <a:effectLst/>
                <a:latin typeface="Trade Gothic W01 Bold 2"/>
              </a:rPr>
              <a:t>Bojinov</a:t>
            </a:r>
            <a:r>
              <a:rPr lang="en-US" b="0" i="0" u="none" strike="noStrike" dirty="0">
                <a:solidFill>
                  <a:srgbClr val="181818"/>
                </a:solidFill>
                <a:effectLst/>
                <a:latin typeface="Trade Gothic W01 Bold 2"/>
              </a:rPr>
              <a:t>: </a:t>
            </a:r>
            <a:endParaRPr lang="en-US" dirty="0">
              <a:solidFill>
                <a:srgbClr val="181818"/>
              </a:solidFill>
              <a:latin typeface="Trade Gothic W01 Roman"/>
            </a:endParaRPr>
          </a:p>
          <a:p>
            <a:pPr marL="0" indent="0">
              <a:buNone/>
            </a:pPr>
            <a:r>
              <a:rPr lang="en-US" dirty="0">
                <a:solidFill>
                  <a:srgbClr val="181818"/>
                </a:solidFill>
                <a:latin typeface="Trade Gothic W01 Roman"/>
              </a:rPr>
              <a:t>"AUTOMATING THESE TASKS WILL ENABLE KNOWLEDGE WORKERS TO CONCENTRATE ON VALUE-ADDING ACTIVITIES WHERE HUMAN EXPERTISE IS INDISPENSABLE"</a:t>
            </a:r>
          </a:p>
        </p:txBody>
      </p:sp>
    </p:spTree>
    <p:extLst>
      <p:ext uri="{BB962C8B-B14F-4D97-AF65-F5344CB8AC3E}">
        <p14:creationId xmlns:p14="http://schemas.microsoft.com/office/powerpoint/2010/main" val="2173100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252-53B7-0E97-46FC-DC0F6E17E48E}"/>
              </a:ext>
            </a:extLst>
          </p:cNvPr>
          <p:cNvSpPr>
            <a:spLocks noGrp="1"/>
          </p:cNvSpPr>
          <p:nvPr>
            <p:ph type="title"/>
          </p:nvPr>
        </p:nvSpPr>
        <p:spPr/>
        <p:txBody>
          <a:bodyPr>
            <a:normAutofit/>
          </a:bodyPr>
          <a:lstStyle/>
          <a:p>
            <a:r>
              <a:rPr lang="en-US" sz="2500" b="1" i="0" u="none" strike="noStrike" dirty="0">
                <a:solidFill>
                  <a:srgbClr val="000000"/>
                </a:solidFill>
                <a:effectLst/>
                <a:latin typeface="Times" panose="02020603050405020304" pitchFamily="18" charset="0"/>
                <a:cs typeface="Times" panose="02020603050405020304" pitchFamily="18" charset="0"/>
              </a:rPr>
              <a:t>Goldman Sachs economists predict AI like </a:t>
            </a:r>
            <a:r>
              <a:rPr lang="en-US" sz="2500" b="1" i="0" u="none" strike="noStrike" dirty="0" err="1">
                <a:solidFill>
                  <a:srgbClr val="000000"/>
                </a:solidFill>
                <a:effectLst/>
                <a:latin typeface="Times" panose="02020603050405020304" pitchFamily="18" charset="0"/>
                <a:cs typeface="Times" panose="02020603050405020304" pitchFamily="18" charset="0"/>
              </a:rPr>
              <a:t>ChatGPT</a:t>
            </a:r>
            <a:r>
              <a:rPr lang="en-US" sz="2500" b="1" i="0" u="none" strike="noStrike" dirty="0">
                <a:solidFill>
                  <a:srgbClr val="000000"/>
                </a:solidFill>
                <a:effectLst/>
                <a:latin typeface="Times" panose="02020603050405020304" pitchFamily="18" charset="0"/>
                <a:cs typeface="Times" panose="02020603050405020304" pitchFamily="18" charset="0"/>
              </a:rPr>
              <a:t> will replace as many as 300 million full-time white-collar jobs.</a:t>
            </a:r>
            <a:endParaRPr lang="en-US" sz="2500" b="1"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CC7CB96B-E84D-D947-F2D0-6D9B2EBC0939}"/>
              </a:ext>
            </a:extLst>
          </p:cNvPr>
          <p:cNvSpPr>
            <a:spLocks noGrp="1"/>
          </p:cNvSpPr>
          <p:nvPr>
            <p:ph idx="1"/>
          </p:nvPr>
        </p:nvSpPr>
        <p:spPr/>
        <p:txBody>
          <a:bodyPr>
            <a:normAutofit fontScale="70000" lnSpcReduction="20000"/>
          </a:bodyPr>
          <a:lstStyle/>
          <a:p>
            <a:pPr>
              <a:lnSpc>
                <a:spcPct val="110000"/>
              </a:lnSpc>
            </a:pPr>
            <a:r>
              <a:rPr lang="en-US" dirty="0">
                <a:latin typeface="Times" panose="02020603050405020304" pitchFamily="18" charset="0"/>
                <a:cs typeface="Times" panose="02020603050405020304" pitchFamily="18" charset="0"/>
              </a:rPr>
              <a:t>Goldman Sachs economists have warned that the latest wave of artificial intelligence, which has spawned platforms such as </a:t>
            </a:r>
            <a:r>
              <a:rPr lang="en-US" dirty="0" err="1">
                <a:latin typeface="Times" panose="02020603050405020304" pitchFamily="18" charset="0"/>
                <a:cs typeface="Times" panose="02020603050405020304" pitchFamily="18" charset="0"/>
              </a:rPr>
              <a:t>ChatGPT</a:t>
            </a:r>
            <a:r>
              <a:rPr lang="en-US" dirty="0">
                <a:latin typeface="Times" panose="02020603050405020304" pitchFamily="18" charset="0"/>
                <a:cs typeface="Times" panose="02020603050405020304" pitchFamily="18" charset="0"/>
              </a:rPr>
              <a:t>, could lead to the automation of up to 300 million full-time jobs worldwide. </a:t>
            </a:r>
          </a:p>
          <a:p>
            <a:pPr>
              <a:lnSpc>
                <a:spcPct val="110000"/>
              </a:lnSpc>
            </a:pPr>
            <a:r>
              <a:rPr lang="en-US" dirty="0">
                <a:latin typeface="Times" panose="02020603050405020304" pitchFamily="18" charset="0"/>
                <a:cs typeface="Times" panose="02020603050405020304" pitchFamily="18" charset="0"/>
              </a:rPr>
              <a:t>They estimate that around</a:t>
            </a:r>
            <a:r>
              <a:rPr lang="en-US" b="1" dirty="0">
                <a:latin typeface="Times" panose="02020603050405020304" pitchFamily="18" charset="0"/>
                <a:cs typeface="Times" panose="02020603050405020304" pitchFamily="18" charset="0"/>
              </a:rPr>
              <a:t> two-thirds </a:t>
            </a:r>
            <a:r>
              <a:rPr lang="en-US" dirty="0">
                <a:latin typeface="Times" panose="02020603050405020304" pitchFamily="18" charset="0"/>
                <a:cs typeface="Times" panose="02020603050405020304" pitchFamily="18" charset="0"/>
              </a:rPr>
              <a:t>of current jobs in the United States and Europe are exposed to some level of AI automation, and up to a quarter of all work could be done entirely by AI. </a:t>
            </a:r>
          </a:p>
          <a:p>
            <a:pPr>
              <a:lnSpc>
                <a:spcPct val="110000"/>
              </a:lnSpc>
            </a:pPr>
            <a:r>
              <a:rPr lang="en-US" dirty="0">
                <a:latin typeface="Times" panose="02020603050405020304" pitchFamily="18" charset="0"/>
                <a:cs typeface="Times" panose="02020603050405020304" pitchFamily="18" charset="0"/>
              </a:rPr>
              <a:t>The impact of this automation is expected to be more significant in advanced economies than in emerging markets, with white-collar workers deemed more vulnerable than manual laborers.</a:t>
            </a:r>
          </a:p>
          <a:p>
            <a:pPr>
              <a:lnSpc>
                <a:spcPct val="110000"/>
              </a:lnSpc>
            </a:pPr>
            <a:r>
              <a:rPr lang="en-US" dirty="0">
                <a:latin typeface="Times" panose="02020603050405020304" pitchFamily="18" charset="0"/>
                <a:cs typeface="Times" panose="02020603050405020304" pitchFamily="18" charset="0"/>
              </a:rPr>
              <a:t>Administrative workers and lawyers are predicted to be the most affected, while physically demanding or outdoor occupations, such as construction and repair work, are expected to see little effect. </a:t>
            </a:r>
          </a:p>
          <a:p>
            <a:pPr>
              <a:lnSpc>
                <a:spcPct val="110000"/>
              </a:lnSpc>
            </a:pPr>
            <a:r>
              <a:rPr lang="en-US" dirty="0">
                <a:latin typeface="Times" panose="02020603050405020304" pitchFamily="18" charset="0"/>
                <a:cs typeface="Times" panose="02020603050405020304" pitchFamily="18" charset="0"/>
              </a:rPr>
              <a:t>Overall, Goldman Sachs predicts that about </a:t>
            </a:r>
            <a:r>
              <a:rPr lang="en-US" b="1" dirty="0">
                <a:latin typeface="Times" panose="02020603050405020304" pitchFamily="18" charset="0"/>
                <a:cs typeface="Times" panose="02020603050405020304" pitchFamily="18" charset="0"/>
              </a:rPr>
              <a:t>18% </a:t>
            </a:r>
            <a:r>
              <a:rPr lang="en-US" dirty="0">
                <a:latin typeface="Times" panose="02020603050405020304" pitchFamily="18" charset="0"/>
                <a:cs typeface="Times" panose="02020603050405020304" pitchFamily="18" charset="0"/>
              </a:rPr>
              <a:t>of work globally could be computerized.</a:t>
            </a:r>
          </a:p>
        </p:txBody>
      </p:sp>
      <p:sp>
        <p:nvSpPr>
          <p:cNvPr id="6" name="TextBox 5">
            <a:extLst>
              <a:ext uri="{FF2B5EF4-FFF2-40B4-BE49-F238E27FC236}">
                <a16:creationId xmlns:a16="http://schemas.microsoft.com/office/drawing/2014/main" id="{FD7A038B-67C8-73D9-D529-C03991617BF4}"/>
              </a:ext>
            </a:extLst>
          </p:cNvPr>
          <p:cNvSpPr txBox="1"/>
          <p:nvPr/>
        </p:nvSpPr>
        <p:spPr>
          <a:xfrm>
            <a:off x="222739" y="6075144"/>
            <a:ext cx="100517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www.cnn.com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/2023/03/29/tech/</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chatgpt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-ai-automation-jobs-impact-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hnk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index.html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#:~:text=300%20million%20jobs%20could%20be%20affected%20by,of%20AI%2C%20says%20Goldman%20Sachs&amp;text=As%20many%20as%20300%20million,according%20to%20Goldman%20Sachs%20economists.</a:t>
            </a:r>
          </a:p>
        </p:txBody>
      </p:sp>
    </p:spTree>
    <p:extLst>
      <p:ext uri="{BB962C8B-B14F-4D97-AF65-F5344CB8AC3E}">
        <p14:creationId xmlns:p14="http://schemas.microsoft.com/office/powerpoint/2010/main" val="4575200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3252-53B7-0E97-46FC-DC0F6E17E48E}"/>
              </a:ext>
            </a:extLst>
          </p:cNvPr>
          <p:cNvSpPr>
            <a:spLocks noGrp="1"/>
          </p:cNvSpPr>
          <p:nvPr>
            <p:ph type="title"/>
          </p:nvPr>
        </p:nvSpPr>
        <p:spPr/>
        <p:txBody>
          <a:bodyPr>
            <a:normAutofit/>
          </a:bodyPr>
          <a:lstStyle/>
          <a:p>
            <a:r>
              <a:rPr lang="en-US" sz="2500" b="1" i="0" u="none" strike="noStrike" dirty="0">
                <a:solidFill>
                  <a:srgbClr val="000000"/>
                </a:solidFill>
                <a:effectLst/>
                <a:latin typeface="Times" panose="02020603050405020304" pitchFamily="18" charset="0"/>
                <a:cs typeface="Times" panose="02020603050405020304" pitchFamily="18" charset="0"/>
              </a:rPr>
              <a:t>Goldman Sachs economists predict AI like </a:t>
            </a:r>
            <a:r>
              <a:rPr lang="en-US" sz="2500" b="1" i="0" u="none" strike="noStrike" dirty="0" err="1">
                <a:solidFill>
                  <a:srgbClr val="000000"/>
                </a:solidFill>
                <a:effectLst/>
                <a:latin typeface="Times" panose="02020603050405020304" pitchFamily="18" charset="0"/>
                <a:cs typeface="Times" panose="02020603050405020304" pitchFamily="18" charset="0"/>
              </a:rPr>
              <a:t>ChatGPT</a:t>
            </a:r>
            <a:r>
              <a:rPr lang="en-US" sz="2500" b="1" i="0" u="none" strike="noStrike" dirty="0">
                <a:solidFill>
                  <a:srgbClr val="000000"/>
                </a:solidFill>
                <a:effectLst/>
                <a:latin typeface="Times" panose="02020603050405020304" pitchFamily="18" charset="0"/>
                <a:cs typeface="Times" panose="02020603050405020304" pitchFamily="18" charset="0"/>
              </a:rPr>
              <a:t> will replace as many as 300 million full-time white-collar jobs.</a:t>
            </a:r>
            <a:endParaRPr lang="en-US" sz="2500" b="1" dirty="0">
              <a:latin typeface="Times" panose="02020603050405020304" pitchFamily="18" charset="0"/>
              <a:cs typeface="Times" panose="02020603050405020304" pitchFamily="18" charset="0"/>
            </a:endParaRPr>
          </a:p>
        </p:txBody>
      </p:sp>
      <p:sp>
        <p:nvSpPr>
          <p:cNvPr id="3" name="Content Placeholder 2">
            <a:extLst>
              <a:ext uri="{FF2B5EF4-FFF2-40B4-BE49-F238E27FC236}">
                <a16:creationId xmlns:a16="http://schemas.microsoft.com/office/drawing/2014/main" id="{CC7CB96B-E84D-D947-F2D0-6D9B2EBC0939}"/>
              </a:ext>
            </a:extLst>
          </p:cNvPr>
          <p:cNvSpPr>
            <a:spLocks noGrp="1"/>
          </p:cNvSpPr>
          <p:nvPr>
            <p:ph idx="1"/>
          </p:nvPr>
        </p:nvSpPr>
        <p:spPr>
          <a:xfrm>
            <a:off x="838200" y="2122997"/>
            <a:ext cx="10515600" cy="4053965"/>
          </a:xfrm>
        </p:spPr>
        <p:txBody>
          <a:bodyPr>
            <a:noAutofit/>
          </a:bodyPr>
          <a:lstStyle/>
          <a:p>
            <a:r>
              <a:rPr lang="en-US" sz="2400" dirty="0">
                <a:latin typeface="Times" panose="02020603050405020304" pitchFamily="18" charset="0"/>
                <a:cs typeface="Times" panose="02020603050405020304" pitchFamily="18" charset="0"/>
              </a:rPr>
              <a:t>The impact of AI on the labor market can affect both developed and developing countries alike, but the consequences are not equally distributed. </a:t>
            </a:r>
          </a:p>
          <a:p>
            <a:r>
              <a:rPr lang="en-US" sz="2400" dirty="0">
                <a:latin typeface="Times" panose="02020603050405020304" pitchFamily="18" charset="0"/>
                <a:cs typeface="Times" panose="02020603050405020304" pitchFamily="18" charset="0"/>
              </a:rPr>
              <a:t>Larger and more affluent countries may have the means to mitigate any negative effects. Nonetheless, AI can also offer opportunities for job creation, increased productivity, and economic growth in developing countries. </a:t>
            </a:r>
          </a:p>
          <a:p>
            <a:r>
              <a:rPr lang="en-US" sz="2400" dirty="0">
                <a:latin typeface="Times" panose="02020603050405020304" pitchFamily="18" charset="0"/>
                <a:cs typeface="Times" panose="02020603050405020304" pitchFamily="18" charset="0"/>
              </a:rPr>
              <a:t>AI can automate tedious and repetitive tasks, allowing human workers to focus on more sophisticated and imaginative work. It can also be leveraged to improve public services, such as healthcare and education, leading to better health outcomes, higher education standards, and increased economic well-being.</a:t>
            </a:r>
          </a:p>
        </p:txBody>
      </p:sp>
      <p:sp>
        <p:nvSpPr>
          <p:cNvPr id="6" name="TextBox 5">
            <a:extLst>
              <a:ext uri="{FF2B5EF4-FFF2-40B4-BE49-F238E27FC236}">
                <a16:creationId xmlns:a16="http://schemas.microsoft.com/office/drawing/2014/main" id="{FD7A038B-67C8-73D9-D529-C03991617BF4}"/>
              </a:ext>
            </a:extLst>
          </p:cNvPr>
          <p:cNvSpPr txBox="1"/>
          <p:nvPr/>
        </p:nvSpPr>
        <p:spPr>
          <a:xfrm>
            <a:off x="222738" y="6075144"/>
            <a:ext cx="906257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www.cnn.com</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/2023/03/29/tech/</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chatgpt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-ai-automation-jobs-impact-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intl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hnk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index.html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#:~:text=300%20million%20jobs%20could%20be%20affected%20by,of%20AI%2C%20says%20Goldman%20Sachs&amp;text=As%20many%20as%20300%20million,according%20to%20Goldman%20Sachs%20economists.</a:t>
            </a:r>
          </a:p>
        </p:txBody>
      </p:sp>
    </p:spTree>
    <p:extLst>
      <p:ext uri="{BB962C8B-B14F-4D97-AF65-F5344CB8AC3E}">
        <p14:creationId xmlns:p14="http://schemas.microsoft.com/office/powerpoint/2010/main" val="3137786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0CF0-85D8-8F80-3FF8-C5D225C42474}"/>
              </a:ext>
            </a:extLst>
          </p:cNvPr>
          <p:cNvSpPr>
            <a:spLocks noGrp="1"/>
          </p:cNvSpPr>
          <p:nvPr>
            <p:ph type="title"/>
          </p:nvPr>
        </p:nvSpPr>
        <p:spPr>
          <a:xfrm>
            <a:off x="397565" y="1337285"/>
            <a:ext cx="2600796" cy="4183429"/>
          </a:xfrm>
        </p:spPr>
        <p:txBody>
          <a:bodyPr>
            <a:normAutofit/>
          </a:bodyPr>
          <a:lstStyle/>
          <a:p>
            <a:r>
              <a:rPr lang="en-US" sz="2800" dirty="0"/>
              <a:t>Better AI will significantly enhance labor productivity, but that also means AI to replace human employment </a:t>
            </a:r>
          </a:p>
        </p:txBody>
      </p:sp>
      <p:pic>
        <p:nvPicPr>
          <p:cNvPr id="1026" name="Picture 2">
            <a:extLst>
              <a:ext uri="{FF2B5EF4-FFF2-40B4-BE49-F238E27FC236}">
                <a16:creationId xmlns:a16="http://schemas.microsoft.com/office/drawing/2014/main" id="{715DA8F7-F707-C690-C0D3-42F5EFC542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5184" y="365125"/>
            <a:ext cx="7802753" cy="554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0937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E30B3E8-54D6-76E7-2945-CDFFC32E73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2262" y="711931"/>
            <a:ext cx="10044303" cy="574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11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Dark blue represents areas where AI will have little to no impact. Light blue represents areas where AI will be a productivity booster. Grey represents areas where AIs can totally replace human work. Strangely, there's no timeframe on these estimates">
            <a:extLst>
              <a:ext uri="{FF2B5EF4-FFF2-40B4-BE49-F238E27FC236}">
                <a16:creationId xmlns:a16="http://schemas.microsoft.com/office/drawing/2014/main" id="{9F1C90AD-43C0-59BB-521C-1A9A214A8A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777815"/>
            <a:ext cx="10905066" cy="53023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B7993CB-437F-7B13-F050-D968EC34362A}"/>
              </a:ext>
            </a:extLst>
          </p:cNvPr>
          <p:cNvSpPr txBox="1"/>
          <p:nvPr/>
        </p:nvSpPr>
        <p:spPr>
          <a:xfrm>
            <a:off x="9545562" y="6182792"/>
            <a:ext cx="20029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Goldman Sachs</a:t>
            </a:r>
          </a:p>
        </p:txBody>
      </p:sp>
    </p:spTree>
    <p:extLst>
      <p:ext uri="{BB962C8B-B14F-4D97-AF65-F5344CB8AC3E}">
        <p14:creationId xmlns:p14="http://schemas.microsoft.com/office/powerpoint/2010/main" val="17432252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 up of man finger on stock market charts">
            <a:extLst>
              <a:ext uri="{FF2B5EF4-FFF2-40B4-BE49-F238E27FC236}">
                <a16:creationId xmlns:a16="http://schemas.microsoft.com/office/drawing/2014/main" id="{10BCE159-2D84-30B9-C7EA-EC9C5D5BA1CA}"/>
              </a:ext>
            </a:extLst>
          </p:cNvPr>
          <p:cNvPicPr>
            <a:picLocks noChangeAspect="1"/>
          </p:cNvPicPr>
          <p:nvPr/>
        </p:nvPicPr>
        <p:blipFill rotWithShape="1">
          <a:blip r:embed="rId2"/>
          <a:srcRect t="9546" b="6184"/>
          <a:stretch/>
        </p:blipFill>
        <p:spPr>
          <a:xfrm>
            <a:off x="-3048" y="160474"/>
            <a:ext cx="12191999" cy="6857990"/>
          </a:xfrm>
          <a:prstGeom prst="rect">
            <a:avLst/>
          </a:prstGeom>
        </p:spPr>
      </p:pic>
      <p:sp>
        <p:nvSpPr>
          <p:cNvPr id="2" name="Title 1">
            <a:extLst>
              <a:ext uri="{FF2B5EF4-FFF2-40B4-BE49-F238E27FC236}">
                <a16:creationId xmlns:a16="http://schemas.microsoft.com/office/drawing/2014/main" id="{DA241AE2-12BE-0766-5C07-D075AB639908}"/>
              </a:ext>
            </a:extLst>
          </p:cNvPr>
          <p:cNvSpPr>
            <a:spLocks noGrp="1"/>
          </p:cNvSpPr>
          <p:nvPr>
            <p:ph type="title"/>
          </p:nvPr>
        </p:nvSpPr>
        <p:spPr>
          <a:xfrm>
            <a:off x="368300" y="325550"/>
            <a:ext cx="10718800" cy="2912950"/>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rgbClr val="FFFFFF"/>
                </a:solidFill>
              </a:rPr>
              <a:t>Technologies likely to be adopted by 2025 (</a:t>
            </a:r>
            <a:r>
              <a:rPr lang="en-US" sz="4800" dirty="0">
                <a:solidFill>
                  <a:srgbClr val="FFFFFF"/>
                </a:solidFill>
              </a:rPr>
              <a:t>by</a:t>
            </a:r>
            <a:r>
              <a:rPr lang="en-US" sz="5200" dirty="0">
                <a:solidFill>
                  <a:srgbClr val="FFFFFF"/>
                </a:solidFill>
              </a:rPr>
              <a:t> share of companies surveyed) </a:t>
            </a:r>
            <a:br>
              <a:rPr lang="en-US" sz="5200" dirty="0">
                <a:solidFill>
                  <a:srgbClr val="FFFFFF"/>
                </a:solidFill>
              </a:rPr>
            </a:br>
            <a:endParaRPr lang="en-US" sz="5200" dirty="0">
              <a:solidFill>
                <a:srgbClr val="FFFFFF"/>
              </a:solidFill>
            </a:endParaRPr>
          </a:p>
        </p:txBody>
      </p:sp>
      <p:pic>
        <p:nvPicPr>
          <p:cNvPr id="5" name="Picture 4">
            <a:extLst>
              <a:ext uri="{FF2B5EF4-FFF2-40B4-BE49-F238E27FC236}">
                <a16:creationId xmlns:a16="http://schemas.microsoft.com/office/drawing/2014/main" id="{00648D82-63CF-1D8D-09B9-DBDF967C5450}"/>
              </a:ext>
            </a:extLst>
          </p:cNvPr>
          <p:cNvPicPr>
            <a:picLocks noChangeAspect="1"/>
          </p:cNvPicPr>
          <p:nvPr/>
        </p:nvPicPr>
        <p:blipFill>
          <a:blip r:embed="rId3"/>
          <a:stretch>
            <a:fillRect/>
          </a:stretch>
        </p:blipFill>
        <p:spPr>
          <a:xfrm>
            <a:off x="2456687" y="2886323"/>
            <a:ext cx="6832600" cy="3470027"/>
          </a:xfrm>
          <a:prstGeom prst="rect">
            <a:avLst/>
          </a:prstGeom>
        </p:spPr>
      </p:pic>
      <p:sp>
        <p:nvSpPr>
          <p:cNvPr id="3" name="TextBox 2">
            <a:extLst>
              <a:ext uri="{FF2B5EF4-FFF2-40B4-BE49-F238E27FC236}">
                <a16:creationId xmlns:a16="http://schemas.microsoft.com/office/drawing/2014/main" id="{479A26EC-72C9-CC06-CF5A-32A750D7C046}"/>
              </a:ext>
            </a:extLst>
          </p:cNvPr>
          <p:cNvSpPr txBox="1"/>
          <p:nvPr/>
        </p:nvSpPr>
        <p:spPr>
          <a:xfrm>
            <a:off x="8193531" y="6192414"/>
            <a:ext cx="10957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WEF</a:t>
            </a:r>
          </a:p>
        </p:txBody>
      </p:sp>
    </p:spTree>
    <p:extLst>
      <p:ext uri="{BB962C8B-B14F-4D97-AF65-F5344CB8AC3E}">
        <p14:creationId xmlns:p14="http://schemas.microsoft.com/office/powerpoint/2010/main" val="35053448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C5E27-179E-D93D-2462-006791A1B212}"/>
              </a:ext>
            </a:extLst>
          </p:cNvPr>
          <p:cNvSpPr>
            <a:spLocks noGrp="1"/>
          </p:cNvSpPr>
          <p:nvPr>
            <p:ph type="title"/>
          </p:nvPr>
        </p:nvSpPr>
        <p:spPr>
          <a:xfrm>
            <a:off x="287676" y="502920"/>
            <a:ext cx="4028290" cy="1463040"/>
          </a:xfrm>
        </p:spPr>
        <p:txBody>
          <a:bodyPr anchor="ctr">
            <a:normAutofit fontScale="90000"/>
          </a:bodyPr>
          <a:lstStyle/>
          <a:p>
            <a:r>
              <a:rPr lang="en-US" sz="3000" dirty="0">
                <a:latin typeface="Times" panose="02020603050405020304" pitchFamily="18" charset="0"/>
                <a:cs typeface="Times" panose="02020603050405020304" pitchFamily="18" charset="0"/>
              </a:rPr>
              <a:t>Does education prepare for skills in both developed and developing countries?</a:t>
            </a:r>
          </a:p>
        </p:txBody>
      </p:sp>
      <p:sp>
        <p:nvSpPr>
          <p:cNvPr id="9" name="Content Placeholder 8">
            <a:extLst>
              <a:ext uri="{FF2B5EF4-FFF2-40B4-BE49-F238E27FC236}">
                <a16:creationId xmlns:a16="http://schemas.microsoft.com/office/drawing/2014/main" id="{433D7E0F-4D61-9911-E22D-2BFCFD9610A2}"/>
              </a:ext>
            </a:extLst>
          </p:cNvPr>
          <p:cNvSpPr>
            <a:spLocks noGrp="1"/>
          </p:cNvSpPr>
          <p:nvPr>
            <p:ph idx="1"/>
          </p:nvPr>
        </p:nvSpPr>
        <p:spPr>
          <a:xfrm>
            <a:off x="4654295" y="502920"/>
            <a:ext cx="6894576" cy="1463040"/>
          </a:xfrm>
        </p:spPr>
        <p:txBody>
          <a:bodyPr anchor="ctr">
            <a:normAutofit/>
          </a:bodyPr>
          <a:lstStyle/>
          <a:p>
            <a:pPr marL="0" indent="0">
              <a:buNone/>
            </a:pPr>
            <a:r>
              <a:rPr lang="en-US" sz="2400" dirty="0"/>
              <a:t>Almost half of the young people surveyed in both developed and developing economies feel they don’t have the right skills, according to the World Economic Forum’s Davos Labs Youth Recovery Plan 2021.</a:t>
            </a:r>
            <a:endParaRPr lang="en-US" sz="2200" dirty="0"/>
          </a:p>
        </p:txBody>
      </p:sp>
      <p:pic>
        <p:nvPicPr>
          <p:cNvPr id="5" name="Content Placeholder 4">
            <a:extLst>
              <a:ext uri="{FF2B5EF4-FFF2-40B4-BE49-F238E27FC236}">
                <a16:creationId xmlns:a16="http://schemas.microsoft.com/office/drawing/2014/main" id="{8F07EF33-A3ED-8ED7-4F34-7A2E8CFA6AB3}"/>
              </a:ext>
            </a:extLst>
          </p:cNvPr>
          <p:cNvPicPr>
            <a:picLocks noChangeAspect="1"/>
          </p:cNvPicPr>
          <p:nvPr/>
        </p:nvPicPr>
        <p:blipFill>
          <a:blip r:embed="rId2"/>
          <a:stretch>
            <a:fillRect/>
          </a:stretch>
        </p:blipFill>
        <p:spPr>
          <a:xfrm>
            <a:off x="1806395" y="2290936"/>
            <a:ext cx="8567018" cy="3959352"/>
          </a:xfrm>
          <a:prstGeom prst="rect">
            <a:avLst/>
          </a:prstGeom>
        </p:spPr>
      </p:pic>
      <p:sp>
        <p:nvSpPr>
          <p:cNvPr id="6" name="Rectangle 5">
            <a:extLst>
              <a:ext uri="{FF2B5EF4-FFF2-40B4-BE49-F238E27FC236}">
                <a16:creationId xmlns:a16="http://schemas.microsoft.com/office/drawing/2014/main" id="{6FDA9755-AF4F-2FF2-E1E4-F01DBE32FA3D}"/>
              </a:ext>
            </a:extLst>
          </p:cNvPr>
          <p:cNvSpPr/>
          <p:nvPr/>
        </p:nvSpPr>
        <p:spPr>
          <a:xfrm>
            <a:off x="630936" y="6488668"/>
            <a:ext cx="954156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https://www3.weforum.org/docs/WEF_Davos_Lab_Youth_Recovery_Plan_2021.pdf</a:t>
            </a:r>
          </a:p>
        </p:txBody>
      </p:sp>
    </p:spTree>
    <p:extLst>
      <p:ext uri="{BB962C8B-B14F-4D97-AF65-F5344CB8AC3E}">
        <p14:creationId xmlns:p14="http://schemas.microsoft.com/office/powerpoint/2010/main" val="2958649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his chart shows that critical thinking and problem-solving will be among the key skills needed in the next five years">
            <a:extLst>
              <a:ext uri="{FF2B5EF4-FFF2-40B4-BE49-F238E27FC236}">
                <a16:creationId xmlns:a16="http://schemas.microsoft.com/office/drawing/2014/main" id="{682C4BCD-1EE0-13B0-2BDB-A4C878E3DF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193462"/>
            <a:ext cx="10905066" cy="44710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9D00B2-2C9F-FB4E-F56E-4690A4EFC5AA}"/>
              </a:ext>
            </a:extLst>
          </p:cNvPr>
          <p:cNvSpPr txBox="1"/>
          <p:nvPr/>
        </p:nvSpPr>
        <p:spPr>
          <a:xfrm>
            <a:off x="8193531" y="6192414"/>
            <a:ext cx="109575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WEF</a:t>
            </a:r>
          </a:p>
        </p:txBody>
      </p:sp>
    </p:spTree>
    <p:extLst>
      <p:ext uri="{BB962C8B-B14F-4D97-AF65-F5344CB8AC3E}">
        <p14:creationId xmlns:p14="http://schemas.microsoft.com/office/powerpoint/2010/main" val="3266188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360CA-D58A-0EA8-1085-3503F3AFC88E}"/>
              </a:ext>
            </a:extLst>
          </p:cNvPr>
          <p:cNvSpPr>
            <a:spLocks noGrp="1"/>
          </p:cNvSpPr>
          <p:nvPr>
            <p:ph type="title"/>
          </p:nvPr>
        </p:nvSpPr>
        <p:spPr>
          <a:xfrm>
            <a:off x="630936" y="640823"/>
            <a:ext cx="3419856" cy="5583148"/>
          </a:xfrm>
        </p:spPr>
        <p:txBody>
          <a:bodyPr anchor="ctr">
            <a:normAutofit/>
          </a:bodyPr>
          <a:lstStyle/>
          <a:p>
            <a:r>
              <a:rPr lang="en-US" sz="4200" b="1"/>
              <a:t>Skill mismatch and overeducation in transition economies </a:t>
            </a:r>
            <a:br>
              <a:rPr lang="en-US" sz="4200"/>
            </a:br>
            <a:endParaRPr lang="en-US" sz="4200"/>
          </a:p>
        </p:txBody>
      </p:sp>
      <p:pic>
        <p:nvPicPr>
          <p:cNvPr id="5" name="Picture 4">
            <a:extLst>
              <a:ext uri="{FF2B5EF4-FFF2-40B4-BE49-F238E27FC236}">
                <a16:creationId xmlns:a16="http://schemas.microsoft.com/office/drawing/2014/main" id="{130B0600-B929-3598-E98C-F4975F78E7BC}"/>
              </a:ext>
            </a:extLst>
          </p:cNvPr>
          <p:cNvPicPr>
            <a:picLocks noChangeAspect="1"/>
          </p:cNvPicPr>
          <p:nvPr/>
        </p:nvPicPr>
        <p:blipFill>
          <a:blip r:embed="rId2"/>
          <a:stretch>
            <a:fillRect/>
          </a:stretch>
        </p:blipFill>
        <p:spPr>
          <a:xfrm>
            <a:off x="4654296" y="1051511"/>
            <a:ext cx="6894576" cy="3072482"/>
          </a:xfrm>
          <a:prstGeom prst="rect">
            <a:avLst/>
          </a:prstGeom>
        </p:spPr>
      </p:pic>
      <p:sp>
        <p:nvSpPr>
          <p:cNvPr id="3" name="Content Placeholder 2">
            <a:extLst>
              <a:ext uri="{FF2B5EF4-FFF2-40B4-BE49-F238E27FC236}">
                <a16:creationId xmlns:a16="http://schemas.microsoft.com/office/drawing/2014/main" id="{9F835662-B1DF-6E6C-E863-26B81FB47B55}"/>
              </a:ext>
            </a:extLst>
          </p:cNvPr>
          <p:cNvSpPr>
            <a:spLocks noGrp="1"/>
          </p:cNvSpPr>
          <p:nvPr>
            <p:ph idx="1"/>
          </p:nvPr>
        </p:nvSpPr>
        <p:spPr>
          <a:xfrm>
            <a:off x="4654296" y="4798577"/>
            <a:ext cx="6894576" cy="1428487"/>
          </a:xfrm>
        </p:spPr>
        <p:txBody>
          <a:bodyPr anchor="t">
            <a:normAutofit/>
          </a:bodyPr>
          <a:lstStyle/>
          <a:p>
            <a:r>
              <a:rPr lang="en-US" sz="1700" dirty="0"/>
              <a:t>Substantial skill shortages coexist with overeducation, affecting both young and old workers. </a:t>
            </a:r>
          </a:p>
          <a:p>
            <a:r>
              <a:rPr lang="en-US" sz="1700" dirty="0"/>
              <a:t>Research at World of Labor did an analysis on the pros and cons of this issue, and the impact to transitional economies. </a:t>
            </a:r>
          </a:p>
          <a:p>
            <a:endParaRPr lang="en-US" sz="1700" dirty="0"/>
          </a:p>
        </p:txBody>
      </p:sp>
      <p:sp>
        <p:nvSpPr>
          <p:cNvPr id="13" name="Rectangle 12">
            <a:extLst>
              <a:ext uri="{FF2B5EF4-FFF2-40B4-BE49-F238E27FC236}">
                <a16:creationId xmlns:a16="http://schemas.microsoft.com/office/drawing/2014/main" id="{27C9BA48-879E-796B-2295-2B3A9A304BC5}"/>
              </a:ext>
            </a:extLst>
          </p:cNvPr>
          <p:cNvSpPr/>
          <p:nvPr/>
        </p:nvSpPr>
        <p:spPr>
          <a:xfrm>
            <a:off x="252789" y="5866111"/>
            <a:ext cx="364560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Source: https://</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wol.iza.org</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/uploads/articles/224/pdfs/skill-mismatch-and-overeducation-in-transition-economies.one-pager.pdf?v=1</a:t>
            </a:r>
          </a:p>
        </p:txBody>
      </p:sp>
    </p:spTree>
    <p:extLst>
      <p:ext uri="{BB962C8B-B14F-4D97-AF65-F5344CB8AC3E}">
        <p14:creationId xmlns:p14="http://schemas.microsoft.com/office/powerpoint/2010/main" val="1570068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2022; 15 years and older</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7</a:t>
            </a:r>
          </a:p>
        </p:txBody>
      </p:sp>
      <p:sp>
        <p:nvSpPr>
          <p:cNvPr id="6" name="New shape"/>
          <p:cNvSpPr/>
          <p:nvPr/>
        </p:nvSpPr>
        <p:spPr>
          <a:xfrm>
            <a:off x="496800" y="424800"/>
            <a:ext cx="11196000" cy="34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fontScale="77500" lnSpcReduction="20000"/>
          </a:bodyPr>
          <a:lstStyle/>
          <a:p>
            <a:pPr algn="l">
              <a:lnSpc>
                <a:spcPct val="100000"/>
              </a:lnSpc>
              <a:spcAft>
                <a:spcPct val="20000"/>
              </a:spcAft>
            </a:pPr>
            <a:r>
              <a:rPr sz="2500" dirty="0">
                <a:solidFill>
                  <a:srgbClr val="0F2741"/>
                </a:solidFill>
                <a:latin typeface="Open Sans Light"/>
              </a:rPr>
              <a:t>Estimated employment-to-population ratio worldwide in 2022, by gender</a:t>
            </a:r>
          </a:p>
        </p:txBody>
      </p:sp>
      <p:sp>
        <p:nvSpPr>
          <p:cNvPr id="7" name="New shape"/>
          <p:cNvSpPr/>
          <p:nvPr/>
        </p:nvSpPr>
        <p:spPr>
          <a:xfrm>
            <a:off x="390698" y="962100"/>
            <a:ext cx="11302102" cy="61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b="0" dirty="0">
                <a:solidFill>
                  <a:srgbClr val="0F2741"/>
                </a:solidFill>
                <a:latin typeface="Open Sans"/>
              </a:rPr>
              <a:t>Since 2000, employment-to-population ratio worldwide was constantly significantly higher among men than among women. Whereas more than two thirds of men were estimated to be employed worldwide in 2022, only around 44 percent of women were the same. Moreover, employment rates among both genders fell over the time period.</a:t>
            </a:r>
            <a:endParaRPr lang="en-US" b="0" dirty="0">
              <a:solidFill>
                <a:srgbClr val="0F2741"/>
              </a:solidFill>
              <a:latin typeface="Open Sans"/>
              <a:hlinkClick r:id="rId6">
                <a:extLst>
                  <a:ext uri="{A12FA001-AC4F-418D-AE19-62706E023703}">
                    <ahyp:hlinkClr xmlns:ahyp="http://schemas.microsoft.com/office/drawing/2018/hyperlinkcolor" val="tx"/>
                  </a:ext>
                </a:extLst>
              </a:hlinkClick>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Content Placeholder 8197">
            <a:extLst>
              <a:ext uri="{FF2B5EF4-FFF2-40B4-BE49-F238E27FC236}">
                <a16:creationId xmlns:a16="http://schemas.microsoft.com/office/drawing/2014/main" id="{94D821A0-134F-6A27-21B5-D5D3D8E2C6C2}"/>
              </a:ext>
            </a:extLst>
          </p:cNvPr>
          <p:cNvSpPr>
            <a:spLocks noGrp="1"/>
          </p:cNvSpPr>
          <p:nvPr>
            <p:ph idx="1"/>
          </p:nvPr>
        </p:nvSpPr>
        <p:spPr>
          <a:xfrm>
            <a:off x="630936" y="1757238"/>
            <a:ext cx="3429000" cy="4460682"/>
          </a:xfrm>
        </p:spPr>
        <p:txBody>
          <a:bodyPr anchor="t">
            <a:normAutofit/>
          </a:bodyPr>
          <a:lstStyle/>
          <a:p>
            <a:r>
              <a:rPr lang="en-US" sz="2200" dirty="0"/>
              <a:t>Ongoing technological change and market transformations require flexible thinking, quick and continuous learning, and mobility. </a:t>
            </a:r>
          </a:p>
          <a:p>
            <a:r>
              <a:rPr lang="en-US" sz="2200" dirty="0"/>
              <a:t>The problem is as a result of ineffective, the skill demand of the economic sector doesn’t always meet by the education system.</a:t>
            </a:r>
          </a:p>
        </p:txBody>
      </p:sp>
      <p:pic>
        <p:nvPicPr>
          <p:cNvPr id="5" name="Picture 4">
            <a:extLst>
              <a:ext uri="{FF2B5EF4-FFF2-40B4-BE49-F238E27FC236}">
                <a16:creationId xmlns:a16="http://schemas.microsoft.com/office/drawing/2014/main" id="{E43AA407-350B-5446-5E0A-206323906765}"/>
              </a:ext>
            </a:extLst>
          </p:cNvPr>
          <p:cNvPicPr>
            <a:picLocks noChangeAspect="1"/>
          </p:cNvPicPr>
          <p:nvPr/>
        </p:nvPicPr>
        <p:blipFill>
          <a:blip r:embed="rId2"/>
          <a:stretch>
            <a:fillRect/>
          </a:stretch>
        </p:blipFill>
        <p:spPr>
          <a:xfrm>
            <a:off x="4654296" y="831476"/>
            <a:ext cx="6903720" cy="5195047"/>
          </a:xfrm>
          <a:prstGeom prst="rect">
            <a:avLst/>
          </a:prstGeom>
        </p:spPr>
      </p:pic>
    </p:spTree>
    <p:extLst>
      <p:ext uri="{BB962C8B-B14F-4D97-AF65-F5344CB8AC3E}">
        <p14:creationId xmlns:p14="http://schemas.microsoft.com/office/powerpoint/2010/main" val="30171839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7A278E-F323-6805-4D72-9262964C1641}"/>
              </a:ext>
            </a:extLst>
          </p:cNvPr>
          <p:cNvPicPr>
            <a:picLocks noChangeAspect="1"/>
          </p:cNvPicPr>
          <p:nvPr/>
        </p:nvPicPr>
        <p:blipFill rotWithShape="1">
          <a:blip r:embed="rId2"/>
          <a:srcRect l="5012" r="6099"/>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6D5743F-B301-49D3-8E86-35AC2BC9BCC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a:solidFill>
                  <a:srgbClr val="FFFFFF"/>
                </a:solidFill>
              </a:rPr>
              <a:t>An Empirical Analysis.</a:t>
            </a:r>
            <a:br>
              <a:rPr lang="en-US" sz="5200">
                <a:solidFill>
                  <a:srgbClr val="FFFFFF"/>
                </a:solidFill>
              </a:rPr>
            </a:br>
            <a:r>
              <a:rPr lang="en-US" sz="5200">
                <a:solidFill>
                  <a:srgbClr val="FFFFFF"/>
                </a:solidFill>
              </a:rPr>
              <a:t>The labour share and income inequality in post-Soviet countries</a:t>
            </a:r>
            <a:endParaRPr lang="en-GB" sz="5200">
              <a:solidFill>
                <a:srgbClr val="FFFFFF"/>
              </a:solidFill>
            </a:endParaRPr>
          </a:p>
        </p:txBody>
      </p:sp>
      <p:sp>
        <p:nvSpPr>
          <p:cNvPr id="3" name="Подзаголовок 2">
            <a:extLst>
              <a:ext uri="{FF2B5EF4-FFF2-40B4-BE49-F238E27FC236}">
                <a16:creationId xmlns:a16="http://schemas.microsoft.com/office/drawing/2014/main" id="{27F770DC-533B-425C-7050-7775A1170DC3}"/>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dirty="0">
                <a:solidFill>
                  <a:srgbClr val="FFFFFF"/>
                </a:solidFill>
              </a:rPr>
              <a:t>(with S. </a:t>
            </a:r>
            <a:r>
              <a:rPr lang="en-US" dirty="0" err="1">
                <a:solidFill>
                  <a:srgbClr val="FFFFFF"/>
                </a:solidFill>
              </a:rPr>
              <a:t>Balashova</a:t>
            </a:r>
            <a:r>
              <a:rPr lang="en-US" dirty="0">
                <a:solidFill>
                  <a:srgbClr val="FFFFFF"/>
                </a:solidFill>
              </a:rPr>
              <a:t> and S. Ratner)</a:t>
            </a:r>
            <a:endParaRPr lang="en-GB" dirty="0">
              <a:solidFill>
                <a:srgbClr val="FFFFFF"/>
              </a:solidFill>
            </a:endParaRPr>
          </a:p>
        </p:txBody>
      </p:sp>
    </p:spTree>
    <p:extLst>
      <p:ext uri="{BB962C8B-B14F-4D97-AF65-F5344CB8AC3E}">
        <p14:creationId xmlns:p14="http://schemas.microsoft.com/office/powerpoint/2010/main" val="357498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609C1E-D39B-468F-A081-1F61CE485584}"/>
              </a:ext>
            </a:extLst>
          </p:cNvPr>
          <p:cNvSpPr>
            <a:spLocks noGrp="1"/>
          </p:cNvSpPr>
          <p:nvPr>
            <p:ph type="title"/>
          </p:nvPr>
        </p:nvSpPr>
        <p:spPr>
          <a:xfrm>
            <a:off x="381000" y="192152"/>
            <a:ext cx="10515600" cy="1325563"/>
          </a:xfrm>
        </p:spPr>
        <p:txBody>
          <a:bodyPr/>
          <a:lstStyle/>
          <a:p>
            <a:r>
              <a:rPr lang="en-US" b="1" dirty="0">
                <a:solidFill>
                  <a:srgbClr val="2F5496"/>
                </a:solidFill>
                <a:latin typeface="Times New Roman" panose="02020603050405020304" pitchFamily="18" charset="0"/>
                <a:cs typeface="Times New Roman" panose="02020603050405020304" pitchFamily="18" charset="0"/>
              </a:rPr>
              <a:t>Motivation</a:t>
            </a:r>
            <a:endParaRPr lang="ru-RU" b="1" dirty="0">
              <a:solidFill>
                <a:srgbClr val="2F5496"/>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E6461C59-973C-9F49-A3A8-3F6A4280F12C}"/>
              </a:ext>
            </a:extLst>
          </p:cNvPr>
          <p:cNvSpPr>
            <a:spLocks noGrp="1"/>
          </p:cNvSpPr>
          <p:nvPr>
            <p:ph idx="1"/>
          </p:nvPr>
        </p:nvSpPr>
        <p:spPr>
          <a:xfrm>
            <a:off x="1013586" y="1275119"/>
            <a:ext cx="9085490" cy="4211281"/>
          </a:xfrm>
          <a:noFill/>
          <a:ln>
            <a:noFill/>
          </a:ln>
        </p:spPr>
        <p:txBody>
          <a:bodyPr spcFirstLastPara="1" wrap="square" lIns="91425" tIns="45700" rIns="91425" bIns="45700" anchor="t" anchorCtr="0">
            <a:noAutofit/>
          </a:bodyPr>
          <a:lstStyle/>
          <a:p>
            <a:pPr algn="just"/>
            <a:endParaRPr lang="en-GB" sz="2400" dirty="0">
              <a:effectLst/>
              <a:latin typeface="Times New Roman" panose="02020603050405020304" pitchFamily="18" charset="0"/>
              <a:ea typeface="Calibri" panose="020F0502020204030204" pitchFamily="34" charset="0"/>
            </a:endParaRPr>
          </a:p>
          <a:p>
            <a:pPr algn="just"/>
            <a:r>
              <a:rPr lang="en-GB" sz="2400" dirty="0">
                <a:effectLst/>
                <a:latin typeface="Times New Roman" panose="02020603050405020304" pitchFamily="18" charset="0"/>
                <a:ea typeface="Calibri" panose="020F0502020204030204" pitchFamily="34" charset="0"/>
              </a:rPr>
              <a:t>Labour compensation in GDP is chosen to be one of the indicators to measure a progress in achieving one of the goals of Sustainable Development (indicator 10-4-1).</a:t>
            </a:r>
          </a:p>
          <a:p>
            <a:r>
              <a:rPr lang="en-GB" sz="2400" dirty="0">
                <a:effectLst/>
                <a:latin typeface="Times New Roman" panose="02020603050405020304" pitchFamily="18" charset="0"/>
                <a:ea typeface="Calibri" panose="020F0502020204030204" pitchFamily="34" charset="0"/>
              </a:rPr>
              <a:t>Although labour compensation in GDP was roughly constant during the XX century</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in the XXI century the declining labour share of income was observed in some countries especially in the USA and other advanced economies. </a:t>
            </a:r>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It causes the mounting concern about the rising inequality (Piketty, 2014).  This concern has increased during the COVID-19 pandemic.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9403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01F2-DC12-1477-E59F-AF3023312F43}"/>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3100" kern="1200">
                <a:solidFill>
                  <a:schemeClr val="tx1"/>
                </a:solidFill>
                <a:latin typeface="+mj-lt"/>
                <a:ea typeface="+mj-ea"/>
                <a:cs typeface="+mj-cs"/>
              </a:rPr>
              <a:t>Average Gini coefficient of pre-tax national income in 17 CESEE economies during 1990s, 2000s and 2010s </a:t>
            </a:r>
            <a:br>
              <a:rPr lang="en-US" sz="3100" kern="1200">
                <a:solidFill>
                  <a:schemeClr val="tx1"/>
                </a:solidFill>
                <a:latin typeface="+mj-lt"/>
                <a:ea typeface="+mj-ea"/>
                <a:cs typeface="+mj-cs"/>
              </a:rPr>
            </a:br>
            <a:endParaRPr lang="en-US" sz="3100" kern="1200">
              <a:solidFill>
                <a:schemeClr val="tx1"/>
              </a:solidFill>
              <a:latin typeface="+mj-lt"/>
              <a:ea typeface="+mj-ea"/>
              <a:cs typeface="+mj-cs"/>
            </a:endParaRPr>
          </a:p>
        </p:txBody>
      </p:sp>
      <p:pic>
        <p:nvPicPr>
          <p:cNvPr id="5" name="Content Placeholder 4">
            <a:extLst>
              <a:ext uri="{FF2B5EF4-FFF2-40B4-BE49-F238E27FC236}">
                <a16:creationId xmlns:a16="http://schemas.microsoft.com/office/drawing/2014/main" id="{EFA64287-2F05-6E49-D418-C3A82A1AA9C4}"/>
              </a:ext>
            </a:extLst>
          </p:cNvPr>
          <p:cNvPicPr>
            <a:picLocks noGrp="1" noChangeAspect="1"/>
          </p:cNvPicPr>
          <p:nvPr>
            <p:ph idx="1"/>
          </p:nvPr>
        </p:nvPicPr>
        <p:blipFill>
          <a:blip r:embed="rId2"/>
          <a:stretch>
            <a:fillRect/>
          </a:stretch>
        </p:blipFill>
        <p:spPr>
          <a:xfrm>
            <a:off x="4210692" y="475488"/>
            <a:ext cx="7658220" cy="5311800"/>
          </a:xfrm>
          <a:prstGeom prst="rect">
            <a:avLst/>
          </a:prstGeom>
        </p:spPr>
      </p:pic>
    </p:spTree>
    <p:extLst>
      <p:ext uri="{BB962C8B-B14F-4D97-AF65-F5344CB8AC3E}">
        <p14:creationId xmlns:p14="http://schemas.microsoft.com/office/powerpoint/2010/main" val="2542079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609C1E-D39B-468F-A081-1F61CE485584}"/>
              </a:ext>
            </a:extLst>
          </p:cNvPr>
          <p:cNvSpPr>
            <a:spLocks noGrp="1"/>
          </p:cNvSpPr>
          <p:nvPr>
            <p:ph type="title"/>
          </p:nvPr>
        </p:nvSpPr>
        <p:spPr>
          <a:xfrm>
            <a:off x="838200" y="104401"/>
            <a:ext cx="10515600" cy="1325563"/>
          </a:xfrm>
        </p:spPr>
        <p:txBody>
          <a:bodyPr/>
          <a:lstStyle/>
          <a:p>
            <a:r>
              <a:rPr lang="en-US" dirty="0">
                <a:solidFill>
                  <a:srgbClr val="2F5496"/>
                </a:solidFill>
                <a:latin typeface="Times New Roman" panose="02020603050405020304" pitchFamily="18" charset="0"/>
                <a:cs typeface="Times New Roman" panose="02020603050405020304" pitchFamily="18" charset="0"/>
              </a:rPr>
              <a:t>Methodology</a:t>
            </a:r>
            <a:endParaRPr lang="ru-RU" b="1" dirty="0">
              <a:solidFill>
                <a:srgbClr val="2F5496"/>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Подзаголовок 2">
                <a:extLst>
                  <a:ext uri="{FF2B5EF4-FFF2-40B4-BE49-F238E27FC236}">
                    <a16:creationId xmlns:a16="http://schemas.microsoft.com/office/drawing/2014/main" id="{E6461C59-973C-9F49-A3A8-3F6A4280F12C}"/>
                  </a:ext>
                </a:extLst>
              </p:cNvPr>
              <p:cNvSpPr>
                <a:spLocks noGrp="1"/>
              </p:cNvSpPr>
              <p:nvPr>
                <p:ph idx="1"/>
              </p:nvPr>
            </p:nvSpPr>
            <p:spPr>
              <a:xfrm>
                <a:off x="964557" y="1619982"/>
                <a:ext cx="9436261" cy="3877569"/>
              </a:xfrm>
            </p:spPr>
            <p:txBody>
              <a:bodyPr>
                <a:normAutofit fontScale="85000" lnSpcReduction="20000"/>
              </a:bodyPr>
              <a:lstStyle/>
              <a:p>
                <a:pPr marL="0" indent="0">
                  <a:lnSpc>
                    <a:spcPct val="107000"/>
                  </a:lnSpc>
                  <a:spcAft>
                    <a:spcPts val="800"/>
                  </a:spcAft>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The source of data for labour share of income in this study is The Total Economy Database, TED. In TED  labour share (</a:t>
                </a:r>
                <a14:m>
                  <m:oMath xmlns:m="http://schemas.openxmlformats.org/officeDocument/2006/math">
                    <m:sSub>
                      <m:sSubPr>
                        <m:ctrlPr>
                          <a:rPr lang="ru-RU" sz="1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GB" sz="1800" i="1">
                            <a:effectLst/>
                            <a:latin typeface="Cambria Math" panose="02040503050406030204" pitchFamily="18" charset="0"/>
                            <a:ea typeface="Calibri" panose="020F0502020204030204" pitchFamily="34" charset="0"/>
                            <a:cs typeface="Times New Roman" panose="02020603050405020304" pitchFamily="18" charset="0"/>
                          </a:rPr>
                          <m:t>𝐿</m:t>
                        </m:r>
                      </m:e>
                      <m:sub>
                        <m:r>
                          <a:rPr lang="en-GB" sz="1800" i="1">
                            <a:effectLst/>
                            <a:latin typeface="Cambria Math" panose="02040503050406030204" pitchFamily="18" charset="0"/>
                            <a:ea typeface="Calibri" panose="020F0502020204030204" pitchFamily="34" charset="0"/>
                            <a:cs typeface="Times New Roman" panose="02020603050405020304" pitchFamily="18" charset="0"/>
                          </a:rPr>
                          <m:t>𝑠h𝑎𝑟𝑒</m:t>
                        </m:r>
                      </m:sub>
                    </m:sSub>
                  </m:oMath>
                </a14:m>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is  calculated as the share of compensation of workers (including the self-employed) in relation to nominal GDP at market prices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Total Economy Database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2022). </a:t>
                </a:r>
              </a:p>
              <a:p>
                <a:pPr marL="0" indent="0">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Additional sources: World Bank database, Eurostat, national statistical offices.</a:t>
                </a:r>
              </a:p>
              <a:p>
                <a:pPr marL="0" indent="0">
                  <a:lnSpc>
                    <a:spcPct val="107000"/>
                  </a:lnSpc>
                  <a:spcAft>
                    <a:spcPts val="800"/>
                  </a:spcAft>
                </a:pPr>
                <a:r>
                  <a:rPr lang="en-GB" sz="1800" dirty="0">
                    <a:effectLst/>
                    <a:latin typeface="Times New Roman" panose="02020603050405020304" pitchFamily="18" charset="0"/>
                    <a:ea typeface="Calibri" panose="020F0502020204030204" pitchFamily="34" charset="0"/>
                  </a:rPr>
                  <a:t>The (unbalanced) panel contains 429 observations for the period from 1990 to 2022 for 13 post</a:t>
                </a:r>
                <a:r>
                  <a:rPr lang="en-GB" sz="1800" dirty="0">
                    <a:latin typeface="Times New Roman" panose="02020603050405020304" pitchFamily="18" charset="0"/>
                    <a:ea typeface="Calibri" panose="020F0502020204030204" pitchFamily="34" charset="0"/>
                  </a:rPr>
                  <a:t>-S</a:t>
                </a:r>
                <a:r>
                  <a:rPr lang="en-GB" sz="1800" dirty="0">
                    <a:effectLst/>
                    <a:latin typeface="Times New Roman" panose="02020603050405020304" pitchFamily="18" charset="0"/>
                    <a:ea typeface="Calibri" panose="020F0502020204030204" pitchFamily="34" charset="0"/>
                  </a:rPr>
                  <a:t>oviet countries.</a:t>
                </a:r>
                <a:r>
                  <a:rPr lang="en-US" sz="1800" dirty="0">
                    <a:latin typeface="Times New Roman" panose="02020603050405020304" pitchFamily="18" charset="0"/>
                    <a:cs typeface="Times New Roman" panose="02020603050405020304" pitchFamily="18" charset="0"/>
                  </a:rPr>
                  <a:t> </a:t>
                </a:r>
              </a:p>
              <a:p>
                <a:pPr indent="-457200">
                  <a:lnSpc>
                    <a:spcPct val="107000"/>
                  </a:lnSpc>
                  <a:spcAft>
                    <a:spcPts val="8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Descriptive statistics</a:t>
                </a:r>
              </a:p>
              <a:p>
                <a:pPr indent="-457200">
                  <a:lnSpc>
                    <a:spcPct val="107000"/>
                  </a:lnSpc>
                  <a:spcAft>
                    <a:spcPts val="8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Unit root tests for panel data</a:t>
                </a:r>
              </a:p>
              <a:p>
                <a:pPr indent="-457200">
                  <a:lnSpc>
                    <a:spcPct val="107000"/>
                  </a:lnSpc>
                  <a:spcAft>
                    <a:spcPts val="800"/>
                  </a:spcAft>
                  <a:buFont typeface="Arial" panose="020B0604020202020204" pitchFamily="34" charset="0"/>
                  <a:buChar char="•"/>
                </a:pPr>
                <a:r>
                  <a:rPr lang="en-GB" sz="1800" dirty="0">
                    <a:latin typeface="Times New Roman" panose="02020603050405020304" pitchFamily="18" charset="0"/>
                    <a:cs typeface="Times New Roman" panose="02020603050405020304" pitchFamily="18" charset="0"/>
                  </a:rPr>
                  <a:t>Cointegration</a:t>
                </a:r>
              </a:p>
              <a:p>
                <a:pPr indent="-457200">
                  <a:lnSpc>
                    <a:spcPct val="107000"/>
                  </a:lnSpc>
                  <a:spcAft>
                    <a:spcPts val="800"/>
                  </a:spcAft>
                  <a:buFont typeface="Arial" panose="020B0604020202020204" pitchFamily="34" charset="0"/>
                  <a:buChar char="•"/>
                </a:pPr>
                <a:r>
                  <a:rPr lang="en-GB" sz="1800" dirty="0" err="1">
                    <a:latin typeface="Times New Roman" panose="02020603050405020304" pitchFamily="18" charset="0"/>
                    <a:cs typeface="Times New Roman" panose="02020603050405020304" pitchFamily="18" charset="0"/>
                  </a:rPr>
                  <a:t>FMOLS</a:t>
                </a:r>
                <a:r>
                  <a:rPr lang="en-GB" sz="1800" dirty="0">
                    <a:latin typeface="Times New Roman" panose="02020603050405020304" pitchFamily="18" charset="0"/>
                    <a:cs typeface="Times New Roman" panose="02020603050405020304" pitchFamily="18" charset="0"/>
                  </a:rPr>
                  <a:t> for panel data with cross-section fixed effect</a:t>
                </a:r>
              </a:p>
              <a:p>
                <a:pPr indent="-457200">
                  <a:lnSpc>
                    <a:spcPct val="107000"/>
                  </a:lnSpc>
                  <a:spcAft>
                    <a:spcPts val="800"/>
                  </a:spcAft>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Grouping countries and identifying common trends</a:t>
                </a:r>
              </a:p>
              <a:p>
                <a:pPr indent="-457200">
                  <a:lnSpc>
                    <a:spcPct val="107000"/>
                  </a:lnSpc>
                  <a:spcAft>
                    <a:spcPts val="800"/>
                  </a:spcAft>
                  <a:buFont typeface="Arial" panose="020B0604020202020204" pitchFamily="34" charset="0"/>
                  <a:buChar char="•"/>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mc:Choice>
        <mc:Fallback xmlns="">
          <p:sp>
            <p:nvSpPr>
              <p:cNvPr id="3" name="Подзаголовок 2">
                <a:extLst>
                  <a:ext uri="{FF2B5EF4-FFF2-40B4-BE49-F238E27FC236}">
                    <a16:creationId xmlns:a16="http://schemas.microsoft.com/office/drawing/2014/main" id="{E6461C59-973C-9F49-A3A8-3F6A4280F12C}"/>
                  </a:ext>
                </a:extLst>
              </p:cNvPr>
              <p:cNvSpPr>
                <a:spLocks noGrp="1" noRot="1" noChangeAspect="1" noMove="1" noResize="1" noEditPoints="1" noAdjustHandles="1" noChangeArrowheads="1" noChangeShapeType="1" noTextEdit="1"/>
              </p:cNvSpPr>
              <p:nvPr>
                <p:ph idx="1"/>
              </p:nvPr>
            </p:nvSpPr>
            <p:spPr>
              <a:xfrm>
                <a:off x="964557" y="1619982"/>
                <a:ext cx="9436261" cy="3877569"/>
              </a:xfrm>
              <a:blipFill>
                <a:blip r:embed="rId3"/>
                <a:stretch>
                  <a:fillRect l="-258" t="-1258" r="-129"/>
                </a:stretch>
              </a:blipFill>
            </p:spPr>
            <p:txBody>
              <a:bodyPr/>
              <a:lstStyle/>
              <a:p>
                <a:r>
                  <a:rPr lang="en-GB">
                    <a:noFill/>
                  </a:rPr>
                  <a:t> </a:t>
                </a:r>
              </a:p>
            </p:txBody>
          </p:sp>
        </mc:Fallback>
      </mc:AlternateContent>
    </p:spTree>
    <p:extLst>
      <p:ext uri="{BB962C8B-B14F-4D97-AF65-F5344CB8AC3E}">
        <p14:creationId xmlns:p14="http://schemas.microsoft.com/office/powerpoint/2010/main" val="1385266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8DAD22-A0DA-5752-4FAD-28974D810171}"/>
              </a:ext>
            </a:extLst>
          </p:cNvPr>
          <p:cNvSpPr>
            <a:spLocks noGrp="1"/>
          </p:cNvSpPr>
          <p:nvPr>
            <p:ph type="title"/>
          </p:nvPr>
        </p:nvSpPr>
        <p:spPr/>
        <p:txBody>
          <a:bodyPr/>
          <a:lstStyle/>
          <a:p>
            <a:r>
              <a:rPr lang="en-GB" dirty="0"/>
              <a:t> GINI Index Box-Plot</a:t>
            </a:r>
          </a:p>
        </p:txBody>
      </p:sp>
      <p:sp>
        <p:nvSpPr>
          <p:cNvPr id="4" name="Rectangle 2">
            <a:extLst>
              <a:ext uri="{FF2B5EF4-FFF2-40B4-BE49-F238E27FC236}">
                <a16:creationId xmlns:a16="http://schemas.microsoft.com/office/drawing/2014/main" id="{6BA82955-12A3-0791-E83B-C1BBD0D46958}"/>
              </a:ext>
            </a:extLst>
          </p:cNvPr>
          <p:cNvSpPr>
            <a:spLocks noChangeArrowheads="1"/>
          </p:cNvSpPr>
          <p:nvPr/>
        </p:nvSpPr>
        <p:spPr bwMode="auto">
          <a:xfrm>
            <a:off x="1716833" y="270587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Объект 4">
            <a:extLst>
              <a:ext uri="{FF2B5EF4-FFF2-40B4-BE49-F238E27FC236}">
                <a16:creationId xmlns:a16="http://schemas.microsoft.com/office/drawing/2014/main" id="{9D336716-7E67-6B61-7080-22A20F4F9461}"/>
              </a:ext>
            </a:extLst>
          </p:cNvPr>
          <p:cNvGraphicFramePr>
            <a:graphicFrameLocks noChangeAspect="1"/>
          </p:cNvGraphicFramePr>
          <p:nvPr>
            <p:extLst>
              <p:ext uri="{D42A27DB-BD31-4B8C-83A1-F6EECF244321}">
                <p14:modId xmlns:p14="http://schemas.microsoft.com/office/powerpoint/2010/main" val="1760851855"/>
              </p:ext>
            </p:extLst>
          </p:nvPr>
        </p:nvGraphicFramePr>
        <p:xfrm>
          <a:off x="838200" y="1996099"/>
          <a:ext cx="8407016" cy="4496776"/>
        </p:xfrm>
        <a:graphic>
          <a:graphicData uri="http://schemas.openxmlformats.org/presentationml/2006/ole">
            <mc:AlternateContent xmlns:mc="http://schemas.openxmlformats.org/markup-compatibility/2006">
              <mc:Choice xmlns:v="urn:schemas-microsoft-com:vml" Requires="v">
                <p:oleObj name="EViews" r:id="rId2" imgW="5324235" imgH="2847656" progId="EViews.Workfile.2">
                  <p:embed/>
                </p:oleObj>
              </mc:Choice>
              <mc:Fallback>
                <p:oleObj name="EViews" r:id="rId2" imgW="5324235" imgH="2847656" progId="EViews.Workfile.2">
                  <p:embed/>
                  <p:pic>
                    <p:nvPicPr>
                      <p:cNvPr id="5" name="Объект 4">
                        <a:extLst>
                          <a:ext uri="{FF2B5EF4-FFF2-40B4-BE49-F238E27FC236}">
                            <a16:creationId xmlns:a16="http://schemas.microsoft.com/office/drawing/2014/main" id="{9D336716-7E67-6B61-7080-22A20F4F94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96099"/>
                        <a:ext cx="8407016" cy="4496776"/>
                      </a:xfrm>
                      <a:prstGeom prst="rect">
                        <a:avLst/>
                      </a:prstGeom>
                      <a:noFill/>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6" name="Рукописный ввод 5">
                <a:extLst>
                  <a:ext uri="{FF2B5EF4-FFF2-40B4-BE49-F238E27FC236}">
                    <a16:creationId xmlns:a16="http://schemas.microsoft.com/office/drawing/2014/main" id="{71D44626-08BC-B500-C597-B9CDC6B52AD7}"/>
                  </a:ext>
                </a:extLst>
              </p14:cNvPr>
              <p14:cNvContentPartPr/>
              <p14:nvPr/>
            </p14:nvContentPartPr>
            <p14:xfrm>
              <a:off x="7779762" y="5826137"/>
              <a:ext cx="581040" cy="800640"/>
            </p14:xfrm>
          </p:contentPart>
        </mc:Choice>
        <mc:Fallback xmlns="">
          <p:pic>
            <p:nvPicPr>
              <p:cNvPr id="6" name="Рукописный ввод 5">
                <a:extLst>
                  <a:ext uri="{FF2B5EF4-FFF2-40B4-BE49-F238E27FC236}">
                    <a16:creationId xmlns:a16="http://schemas.microsoft.com/office/drawing/2014/main" id="{71D44626-08BC-B500-C597-B9CDC6B52AD7}"/>
                  </a:ext>
                </a:extLst>
              </p:cNvPr>
              <p:cNvPicPr/>
              <p:nvPr/>
            </p:nvPicPr>
            <p:blipFill>
              <a:blip r:embed="rId5"/>
              <a:stretch>
                <a:fillRect/>
              </a:stretch>
            </p:blipFill>
            <p:spPr>
              <a:xfrm>
                <a:off x="7762122" y="5808497"/>
                <a:ext cx="616680" cy="83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Рукописный ввод 7">
                <a:extLst>
                  <a:ext uri="{FF2B5EF4-FFF2-40B4-BE49-F238E27FC236}">
                    <a16:creationId xmlns:a16="http://schemas.microsoft.com/office/drawing/2014/main" id="{BDB1DB76-3836-F880-5CB2-92A8E828BA1B}"/>
                  </a:ext>
                </a:extLst>
              </p14:cNvPr>
              <p14:cNvContentPartPr/>
              <p14:nvPr/>
            </p14:nvContentPartPr>
            <p14:xfrm>
              <a:off x="8562402" y="5877617"/>
              <a:ext cx="751320" cy="730800"/>
            </p14:xfrm>
          </p:contentPart>
        </mc:Choice>
        <mc:Fallback xmlns="">
          <p:pic>
            <p:nvPicPr>
              <p:cNvPr id="8" name="Рукописный ввод 7">
                <a:extLst>
                  <a:ext uri="{FF2B5EF4-FFF2-40B4-BE49-F238E27FC236}">
                    <a16:creationId xmlns:a16="http://schemas.microsoft.com/office/drawing/2014/main" id="{BDB1DB76-3836-F880-5CB2-92A8E828BA1B}"/>
                  </a:ext>
                </a:extLst>
              </p:cNvPr>
              <p:cNvPicPr/>
              <p:nvPr/>
            </p:nvPicPr>
            <p:blipFill>
              <a:blip r:embed="rId7"/>
              <a:stretch>
                <a:fillRect/>
              </a:stretch>
            </p:blipFill>
            <p:spPr>
              <a:xfrm>
                <a:off x="8544762" y="5859977"/>
                <a:ext cx="78696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Рукописный ввод 8">
                <a:extLst>
                  <a:ext uri="{FF2B5EF4-FFF2-40B4-BE49-F238E27FC236}">
                    <a16:creationId xmlns:a16="http://schemas.microsoft.com/office/drawing/2014/main" id="{7FD262F9-1BC6-13B5-BE67-6C732FE20313}"/>
                  </a:ext>
                </a:extLst>
              </p14:cNvPr>
              <p14:cNvContentPartPr/>
              <p14:nvPr/>
            </p14:nvContentPartPr>
            <p14:xfrm>
              <a:off x="1919322" y="5839457"/>
              <a:ext cx="757440" cy="948600"/>
            </p14:xfrm>
          </p:contentPart>
        </mc:Choice>
        <mc:Fallback xmlns="">
          <p:pic>
            <p:nvPicPr>
              <p:cNvPr id="9" name="Рукописный ввод 8">
                <a:extLst>
                  <a:ext uri="{FF2B5EF4-FFF2-40B4-BE49-F238E27FC236}">
                    <a16:creationId xmlns:a16="http://schemas.microsoft.com/office/drawing/2014/main" id="{7FD262F9-1BC6-13B5-BE67-6C732FE20313}"/>
                  </a:ext>
                </a:extLst>
              </p:cNvPr>
              <p:cNvPicPr/>
              <p:nvPr/>
            </p:nvPicPr>
            <p:blipFill>
              <a:blip r:embed="rId9"/>
              <a:stretch>
                <a:fillRect/>
              </a:stretch>
            </p:blipFill>
            <p:spPr>
              <a:xfrm>
                <a:off x="1901682" y="5821817"/>
                <a:ext cx="793080" cy="984240"/>
              </a:xfrm>
              <a:prstGeom prst="rect">
                <a:avLst/>
              </a:prstGeom>
            </p:spPr>
          </p:pic>
        </mc:Fallback>
      </mc:AlternateContent>
      <p:sp>
        <p:nvSpPr>
          <p:cNvPr id="10" name="TextBox 9">
            <a:extLst>
              <a:ext uri="{FF2B5EF4-FFF2-40B4-BE49-F238E27FC236}">
                <a16:creationId xmlns:a16="http://schemas.microsoft.com/office/drawing/2014/main" id="{BCBAB299-F3F0-2A62-AD3C-D260E1774D21}"/>
              </a:ext>
            </a:extLst>
          </p:cNvPr>
          <p:cNvSpPr txBox="1"/>
          <p:nvPr/>
        </p:nvSpPr>
        <p:spPr>
          <a:xfrm>
            <a:off x="9890449" y="2705878"/>
            <a:ext cx="2164702" cy="1754326"/>
          </a:xfrm>
          <a:prstGeom prst="rect">
            <a:avLst/>
          </a:prstGeom>
          <a:noFill/>
        </p:spPr>
        <p:txBody>
          <a:bodyPr wrap="square" rtlCol="0">
            <a:spAutoFit/>
          </a:bodyPr>
          <a:lstStyle/>
          <a:p>
            <a:r>
              <a:rPr lang="en-US" dirty="0"/>
              <a:t>Russia – the highest level of inequality</a:t>
            </a:r>
          </a:p>
          <a:p>
            <a:endParaRPr lang="en-US" dirty="0"/>
          </a:p>
          <a:p>
            <a:r>
              <a:rPr lang="en-US" dirty="0"/>
              <a:t>Ukraine and Belarus – the lowest level of inequality</a:t>
            </a:r>
          </a:p>
        </p:txBody>
      </p:sp>
    </p:spTree>
    <p:extLst>
      <p:ext uri="{BB962C8B-B14F-4D97-AF65-F5344CB8AC3E}">
        <p14:creationId xmlns:p14="http://schemas.microsoft.com/office/powerpoint/2010/main" val="834321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67B407-F52E-C3EE-F23D-F818087D247C}"/>
              </a:ext>
            </a:extLst>
          </p:cNvPr>
          <p:cNvSpPr>
            <a:spLocks noGrp="1"/>
          </p:cNvSpPr>
          <p:nvPr>
            <p:ph type="title"/>
          </p:nvPr>
        </p:nvSpPr>
        <p:spPr/>
        <p:txBody>
          <a:bodyPr/>
          <a:lstStyle/>
          <a:p>
            <a:r>
              <a:rPr lang="en-US" dirty="0" err="1"/>
              <a:t>Labour</a:t>
            </a:r>
            <a:r>
              <a:rPr lang="en-US" dirty="0"/>
              <a:t> Share of Income</a:t>
            </a:r>
            <a:endParaRPr lang="en-GB" dirty="0"/>
          </a:p>
        </p:txBody>
      </p:sp>
      <p:graphicFrame>
        <p:nvGraphicFramePr>
          <p:cNvPr id="4" name="Объект 3">
            <a:extLst>
              <a:ext uri="{FF2B5EF4-FFF2-40B4-BE49-F238E27FC236}">
                <a16:creationId xmlns:a16="http://schemas.microsoft.com/office/drawing/2014/main" id="{5A93D20F-FD11-FFBF-182A-C17F7547B1A2}"/>
              </a:ext>
            </a:extLst>
          </p:cNvPr>
          <p:cNvGraphicFramePr>
            <a:graphicFrameLocks noChangeAspect="1"/>
          </p:cNvGraphicFramePr>
          <p:nvPr>
            <p:extLst>
              <p:ext uri="{D42A27DB-BD31-4B8C-83A1-F6EECF244321}">
                <p14:modId xmlns:p14="http://schemas.microsoft.com/office/powerpoint/2010/main" val="3840686857"/>
              </p:ext>
            </p:extLst>
          </p:nvPr>
        </p:nvGraphicFramePr>
        <p:xfrm>
          <a:off x="838200" y="1660689"/>
          <a:ext cx="8287139" cy="5155088"/>
        </p:xfrm>
        <a:graphic>
          <a:graphicData uri="http://schemas.openxmlformats.org/presentationml/2006/ole">
            <mc:AlternateContent xmlns:mc="http://schemas.openxmlformats.org/markup-compatibility/2006">
              <mc:Choice xmlns:v="urn:schemas-microsoft-com:vml" Requires="v">
                <p:oleObj name="EViews" r:id="rId2" imgW="6477148" imgH="4029174" progId="EViews.Workfile.2">
                  <p:embed/>
                </p:oleObj>
              </mc:Choice>
              <mc:Fallback>
                <p:oleObj name="EViews" r:id="rId2" imgW="6477148" imgH="4029174" progId="EViews.Workfile.2">
                  <p:embed/>
                  <p:pic>
                    <p:nvPicPr>
                      <p:cNvPr id="4" name="Объект 3">
                        <a:extLst>
                          <a:ext uri="{FF2B5EF4-FFF2-40B4-BE49-F238E27FC236}">
                            <a16:creationId xmlns:a16="http://schemas.microsoft.com/office/drawing/2014/main" id="{5A93D20F-FD11-FFBF-182A-C17F7547B1A2}"/>
                          </a:ext>
                        </a:extLst>
                      </p:cNvPr>
                      <p:cNvPicPr/>
                      <p:nvPr/>
                    </p:nvPicPr>
                    <p:blipFill>
                      <a:blip r:embed="rId3"/>
                      <a:stretch>
                        <a:fillRect/>
                      </a:stretch>
                    </p:blipFill>
                    <p:spPr>
                      <a:xfrm>
                        <a:off x="838200" y="1660689"/>
                        <a:ext cx="8287139" cy="515508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6" name="Рукописный ввод 5">
                <a:extLst>
                  <a:ext uri="{FF2B5EF4-FFF2-40B4-BE49-F238E27FC236}">
                    <a16:creationId xmlns:a16="http://schemas.microsoft.com/office/drawing/2014/main" id="{031F89DB-676E-6739-D8B4-5EC1DC32A6FF}"/>
                  </a:ext>
                </a:extLst>
              </p14:cNvPr>
              <p14:cNvContentPartPr/>
              <p14:nvPr/>
            </p14:nvContentPartPr>
            <p14:xfrm>
              <a:off x="1417482" y="1640417"/>
              <a:ext cx="704520" cy="41040"/>
            </p14:xfrm>
          </p:contentPart>
        </mc:Choice>
        <mc:Fallback xmlns="">
          <p:pic>
            <p:nvPicPr>
              <p:cNvPr id="6" name="Рукописный ввод 5">
                <a:extLst>
                  <a:ext uri="{FF2B5EF4-FFF2-40B4-BE49-F238E27FC236}">
                    <a16:creationId xmlns:a16="http://schemas.microsoft.com/office/drawing/2014/main" id="{031F89DB-676E-6739-D8B4-5EC1DC32A6FF}"/>
                  </a:ext>
                </a:extLst>
              </p:cNvPr>
              <p:cNvPicPr/>
              <p:nvPr/>
            </p:nvPicPr>
            <p:blipFill>
              <a:blip r:embed="rId5"/>
              <a:stretch>
                <a:fillRect/>
              </a:stretch>
            </p:blipFill>
            <p:spPr>
              <a:xfrm>
                <a:off x="1327842" y="1460417"/>
                <a:ext cx="88416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Рукописный ввод 6">
                <a:extLst>
                  <a:ext uri="{FF2B5EF4-FFF2-40B4-BE49-F238E27FC236}">
                    <a16:creationId xmlns:a16="http://schemas.microsoft.com/office/drawing/2014/main" id="{7C02287F-8390-15AE-2ECB-C777A72E3393}"/>
                  </a:ext>
                </a:extLst>
              </p14:cNvPr>
              <p14:cNvContentPartPr/>
              <p14:nvPr/>
            </p14:nvContentPartPr>
            <p14:xfrm>
              <a:off x="3526362" y="2946497"/>
              <a:ext cx="730800" cy="113760"/>
            </p14:xfrm>
          </p:contentPart>
        </mc:Choice>
        <mc:Fallback xmlns="">
          <p:pic>
            <p:nvPicPr>
              <p:cNvPr id="7" name="Рукописный ввод 6">
                <a:extLst>
                  <a:ext uri="{FF2B5EF4-FFF2-40B4-BE49-F238E27FC236}">
                    <a16:creationId xmlns:a16="http://schemas.microsoft.com/office/drawing/2014/main" id="{7C02287F-8390-15AE-2ECB-C777A72E3393}"/>
                  </a:ext>
                </a:extLst>
              </p:cNvPr>
              <p:cNvPicPr/>
              <p:nvPr/>
            </p:nvPicPr>
            <p:blipFill>
              <a:blip r:embed="rId7"/>
              <a:stretch>
                <a:fillRect/>
              </a:stretch>
            </p:blipFill>
            <p:spPr>
              <a:xfrm>
                <a:off x="3436722" y="2766857"/>
                <a:ext cx="91044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Рукописный ввод 7">
                <a:extLst>
                  <a:ext uri="{FF2B5EF4-FFF2-40B4-BE49-F238E27FC236}">
                    <a16:creationId xmlns:a16="http://schemas.microsoft.com/office/drawing/2014/main" id="{6795B01B-E501-CC65-49AA-89D3FCF7B793}"/>
                  </a:ext>
                </a:extLst>
              </p14:cNvPr>
              <p14:cNvContentPartPr/>
              <p14:nvPr/>
            </p14:nvContentPartPr>
            <p14:xfrm>
              <a:off x="3638682" y="4366337"/>
              <a:ext cx="662760" cy="7560"/>
            </p14:xfrm>
          </p:contentPart>
        </mc:Choice>
        <mc:Fallback xmlns="">
          <p:pic>
            <p:nvPicPr>
              <p:cNvPr id="8" name="Рукописный ввод 7">
                <a:extLst>
                  <a:ext uri="{FF2B5EF4-FFF2-40B4-BE49-F238E27FC236}">
                    <a16:creationId xmlns:a16="http://schemas.microsoft.com/office/drawing/2014/main" id="{6795B01B-E501-CC65-49AA-89D3FCF7B793}"/>
                  </a:ext>
                </a:extLst>
              </p:cNvPr>
              <p:cNvPicPr/>
              <p:nvPr/>
            </p:nvPicPr>
            <p:blipFill>
              <a:blip r:embed="rId9"/>
              <a:stretch>
                <a:fillRect/>
              </a:stretch>
            </p:blipFill>
            <p:spPr>
              <a:xfrm>
                <a:off x="3548682" y="4186337"/>
                <a:ext cx="84240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Рукописный ввод 8">
                <a:extLst>
                  <a:ext uri="{FF2B5EF4-FFF2-40B4-BE49-F238E27FC236}">
                    <a16:creationId xmlns:a16="http://schemas.microsoft.com/office/drawing/2014/main" id="{8DCECEB4-4F96-AF9E-09B4-A78FDFBC51C9}"/>
                  </a:ext>
                </a:extLst>
              </p14:cNvPr>
              <p14:cNvContentPartPr/>
              <p14:nvPr/>
            </p14:nvContentPartPr>
            <p14:xfrm>
              <a:off x="5784282" y="3022817"/>
              <a:ext cx="823320" cy="63000"/>
            </p14:xfrm>
          </p:contentPart>
        </mc:Choice>
        <mc:Fallback xmlns="">
          <p:pic>
            <p:nvPicPr>
              <p:cNvPr id="9" name="Рукописный ввод 8">
                <a:extLst>
                  <a:ext uri="{FF2B5EF4-FFF2-40B4-BE49-F238E27FC236}">
                    <a16:creationId xmlns:a16="http://schemas.microsoft.com/office/drawing/2014/main" id="{8DCECEB4-4F96-AF9E-09B4-A78FDFBC51C9}"/>
                  </a:ext>
                </a:extLst>
              </p:cNvPr>
              <p:cNvPicPr/>
              <p:nvPr/>
            </p:nvPicPr>
            <p:blipFill>
              <a:blip r:embed="rId11"/>
              <a:stretch>
                <a:fillRect/>
              </a:stretch>
            </p:blipFill>
            <p:spPr>
              <a:xfrm>
                <a:off x="5694282" y="2842817"/>
                <a:ext cx="1002960" cy="422640"/>
              </a:xfrm>
              <a:prstGeom prst="rect">
                <a:avLst/>
              </a:prstGeom>
            </p:spPr>
          </p:pic>
        </mc:Fallback>
      </mc:AlternateContent>
      <p:sp>
        <p:nvSpPr>
          <p:cNvPr id="11" name="TextBox 10">
            <a:extLst>
              <a:ext uri="{FF2B5EF4-FFF2-40B4-BE49-F238E27FC236}">
                <a16:creationId xmlns:a16="http://schemas.microsoft.com/office/drawing/2014/main" id="{A2F65ACB-3719-4BD4-5E68-3890C9167262}"/>
              </a:ext>
            </a:extLst>
          </p:cNvPr>
          <p:cNvSpPr txBox="1"/>
          <p:nvPr/>
        </p:nvSpPr>
        <p:spPr>
          <a:xfrm>
            <a:off x="9871788" y="1940767"/>
            <a:ext cx="1941713" cy="1754326"/>
          </a:xfrm>
          <a:prstGeom prst="rect">
            <a:avLst/>
          </a:prstGeom>
          <a:noFill/>
        </p:spPr>
        <p:txBody>
          <a:bodyPr wrap="square" rtlCol="0">
            <a:spAutoFit/>
          </a:bodyPr>
          <a:lstStyle/>
          <a:p>
            <a:r>
              <a:rPr lang="en-US" dirty="0"/>
              <a:t>Armenia, Kazakhstan, Kyrgyz Republic and Moldova –downward stochastic trends</a:t>
            </a:r>
            <a:endParaRPr lang="en-GB" dirty="0"/>
          </a:p>
        </p:txBody>
      </p:sp>
    </p:spTree>
    <p:extLst>
      <p:ext uri="{BB962C8B-B14F-4D97-AF65-F5344CB8AC3E}">
        <p14:creationId xmlns:p14="http://schemas.microsoft.com/office/powerpoint/2010/main" val="30141101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2CEF6E-882C-5D05-5B7A-0795BCE06A37}"/>
              </a:ext>
            </a:extLst>
          </p:cNvPr>
          <p:cNvSpPr>
            <a:spLocks noGrp="1"/>
          </p:cNvSpPr>
          <p:nvPr>
            <p:ph type="title"/>
          </p:nvPr>
        </p:nvSpPr>
        <p:spPr/>
        <p:txBody>
          <a:bodyPr/>
          <a:lstStyle/>
          <a:p>
            <a:r>
              <a:rPr lang="en-US" dirty="0"/>
              <a:t>Association between </a:t>
            </a:r>
            <a:r>
              <a:rPr lang="en-US" dirty="0" err="1"/>
              <a:t>Labour</a:t>
            </a:r>
            <a:r>
              <a:rPr lang="en-US" dirty="0"/>
              <a:t> Share and Gini Index</a:t>
            </a:r>
            <a:endParaRPr lang="en-GB" dirty="0"/>
          </a:p>
        </p:txBody>
      </p:sp>
      <p:graphicFrame>
        <p:nvGraphicFramePr>
          <p:cNvPr id="4" name="Объект 3">
            <a:extLst>
              <a:ext uri="{FF2B5EF4-FFF2-40B4-BE49-F238E27FC236}">
                <a16:creationId xmlns:a16="http://schemas.microsoft.com/office/drawing/2014/main" id="{BD7EC6DA-67B5-7EAD-B910-247B27D6CA23}"/>
              </a:ext>
            </a:extLst>
          </p:cNvPr>
          <p:cNvGraphicFramePr>
            <a:graphicFrameLocks noChangeAspect="1"/>
          </p:cNvGraphicFramePr>
          <p:nvPr>
            <p:extLst>
              <p:ext uri="{D42A27DB-BD31-4B8C-83A1-F6EECF244321}">
                <p14:modId xmlns:p14="http://schemas.microsoft.com/office/powerpoint/2010/main" val="3365924361"/>
              </p:ext>
            </p:extLst>
          </p:nvPr>
        </p:nvGraphicFramePr>
        <p:xfrm>
          <a:off x="1720735" y="2084388"/>
          <a:ext cx="6783185" cy="4129087"/>
        </p:xfrm>
        <a:graphic>
          <a:graphicData uri="http://schemas.openxmlformats.org/presentationml/2006/ole">
            <mc:AlternateContent xmlns:mc="http://schemas.openxmlformats.org/markup-compatibility/2006">
              <mc:Choice xmlns:v="urn:schemas-microsoft-com:vml" Requires="v">
                <p:oleObj name="EViews" r:id="rId2" imgW="6505557" imgH="5915322" progId="EViews.Workfile.2">
                  <p:embed/>
                </p:oleObj>
              </mc:Choice>
              <mc:Fallback>
                <p:oleObj name="EViews" r:id="rId2" imgW="6505557" imgH="5915322" progId="EViews.Workfile.2">
                  <p:embed/>
                  <p:pic>
                    <p:nvPicPr>
                      <p:cNvPr id="4" name="Объект 3">
                        <a:extLst>
                          <a:ext uri="{FF2B5EF4-FFF2-40B4-BE49-F238E27FC236}">
                            <a16:creationId xmlns:a16="http://schemas.microsoft.com/office/drawing/2014/main" id="{BD7EC6DA-67B5-7EAD-B910-247B27D6CA23}"/>
                          </a:ext>
                        </a:extLst>
                      </p:cNvPr>
                      <p:cNvPicPr/>
                      <p:nvPr/>
                    </p:nvPicPr>
                    <p:blipFill>
                      <a:blip r:embed="rId3"/>
                      <a:stretch>
                        <a:fillRect/>
                      </a:stretch>
                    </p:blipFill>
                    <p:spPr>
                      <a:xfrm>
                        <a:off x="1720735" y="2084388"/>
                        <a:ext cx="6783185" cy="412908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D522ABC8-84AA-BBF7-3518-9D54DB1FA6A7}"/>
              </a:ext>
            </a:extLst>
          </p:cNvPr>
          <p:cNvSpPr txBox="1"/>
          <p:nvPr/>
        </p:nvSpPr>
        <p:spPr>
          <a:xfrm>
            <a:off x="8764172" y="1927274"/>
            <a:ext cx="2461846" cy="923330"/>
          </a:xfrm>
          <a:prstGeom prst="rect">
            <a:avLst/>
          </a:prstGeom>
          <a:noFill/>
        </p:spPr>
        <p:txBody>
          <a:bodyPr wrap="square" rtlCol="0">
            <a:spAutoFit/>
          </a:bodyPr>
          <a:lstStyle/>
          <a:p>
            <a:r>
              <a:rPr lang="en-US" dirty="0"/>
              <a:t>Negative correlation only in Estonia and Latvia </a:t>
            </a:r>
            <a:endParaRPr lang="en-GB" dirty="0"/>
          </a:p>
        </p:txBody>
      </p:sp>
    </p:spTree>
    <p:extLst>
      <p:ext uri="{BB962C8B-B14F-4D97-AF65-F5344CB8AC3E}">
        <p14:creationId xmlns:p14="http://schemas.microsoft.com/office/powerpoint/2010/main" val="19394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2F9009-E7FF-277C-8088-5AF30096860B}"/>
              </a:ext>
            </a:extLst>
          </p:cNvPr>
          <p:cNvSpPr>
            <a:spLocks noGrp="1"/>
          </p:cNvSpPr>
          <p:nvPr>
            <p:ph type="title"/>
          </p:nvPr>
        </p:nvSpPr>
        <p:spPr/>
        <p:txBody>
          <a:bodyPr/>
          <a:lstStyle/>
          <a:p>
            <a:r>
              <a:rPr lang="en-US" dirty="0"/>
              <a:t> </a:t>
            </a:r>
            <a:r>
              <a:rPr lang="en-US" dirty="0" err="1"/>
              <a:t>Labour</a:t>
            </a:r>
            <a:r>
              <a:rPr lang="en-US" dirty="0"/>
              <a:t> Share vs Inequality</a:t>
            </a:r>
            <a:endParaRPr lang="en-GB" dirty="0"/>
          </a:p>
        </p:txBody>
      </p:sp>
      <p:sp>
        <p:nvSpPr>
          <p:cNvPr id="3" name="Объект 2">
            <a:extLst>
              <a:ext uri="{FF2B5EF4-FFF2-40B4-BE49-F238E27FC236}">
                <a16:creationId xmlns:a16="http://schemas.microsoft.com/office/drawing/2014/main" id="{A0F676B0-36C7-8C1F-6F13-EE0B13911B35}"/>
              </a:ext>
            </a:extLst>
          </p:cNvPr>
          <p:cNvSpPr>
            <a:spLocks noGrp="1"/>
          </p:cNvSpPr>
          <p:nvPr>
            <p:ph idx="1"/>
          </p:nvPr>
        </p:nvSpPr>
        <p:spPr/>
        <p:txBody>
          <a:bodyPr/>
          <a:lstStyle/>
          <a:p>
            <a:r>
              <a:rPr lang="en-US" dirty="0" err="1"/>
              <a:t>Globalisation</a:t>
            </a:r>
            <a:endParaRPr lang="en-US" dirty="0"/>
          </a:p>
          <a:p>
            <a:r>
              <a:rPr lang="en-US" dirty="0"/>
              <a:t>Economic growth    </a:t>
            </a:r>
            <a:r>
              <a:rPr lang="en-US" dirty="0">
                <a:sym typeface="Wingdings" panose="05000000000000000000" pitchFamily="2" charset="2"/>
              </a:rPr>
              <a:t> </a:t>
            </a:r>
            <a:r>
              <a:rPr lang="en-US" dirty="0" err="1">
                <a:sym typeface="Wingdings" panose="05000000000000000000" pitchFamily="2" charset="2"/>
              </a:rPr>
              <a:t>Labour</a:t>
            </a:r>
            <a:r>
              <a:rPr lang="en-US" dirty="0">
                <a:sym typeface="Wingdings" panose="05000000000000000000" pitchFamily="2" charset="2"/>
              </a:rPr>
              <a:t> Share decline</a:t>
            </a:r>
            <a:endParaRPr lang="en-US" dirty="0"/>
          </a:p>
          <a:p>
            <a:r>
              <a:rPr lang="en-US" dirty="0"/>
              <a:t>New technologies</a:t>
            </a:r>
          </a:p>
          <a:p>
            <a:endParaRPr lang="en-US" dirty="0"/>
          </a:p>
          <a:p>
            <a:endParaRPr lang="en-US" dirty="0"/>
          </a:p>
          <a:p>
            <a:r>
              <a:rPr lang="en-US" dirty="0"/>
              <a:t>redistribution of income through taxation  </a:t>
            </a:r>
            <a:r>
              <a:rPr lang="en-US" dirty="0">
                <a:sym typeface="Wingdings" panose="05000000000000000000" pitchFamily="2" charset="2"/>
              </a:rPr>
              <a:t> Inequality decline</a:t>
            </a:r>
            <a:endParaRPr lang="en-GB" dirty="0"/>
          </a:p>
        </p:txBody>
      </p:sp>
    </p:spTree>
    <p:extLst>
      <p:ext uri="{BB962C8B-B14F-4D97-AF65-F5344CB8AC3E}">
        <p14:creationId xmlns:p14="http://schemas.microsoft.com/office/powerpoint/2010/main" val="1625434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AB7673-020B-AA74-CE30-204D83FEC991}"/>
              </a:ext>
            </a:extLst>
          </p:cNvPr>
          <p:cNvSpPr>
            <a:spLocks noGrp="1"/>
          </p:cNvSpPr>
          <p:nvPr>
            <p:ph type="title"/>
          </p:nvPr>
        </p:nvSpPr>
        <p:spPr/>
        <p:txBody>
          <a:bodyPr/>
          <a:lstStyle/>
          <a:p>
            <a:r>
              <a:rPr lang="en-US" dirty="0"/>
              <a:t>Example of Estonia, Latvia, Lithuania </a:t>
            </a:r>
            <a:endParaRPr lang="en-GB" dirty="0"/>
          </a:p>
        </p:txBody>
      </p:sp>
      <p:graphicFrame>
        <p:nvGraphicFramePr>
          <p:cNvPr id="4" name="Объект 3">
            <a:extLst>
              <a:ext uri="{FF2B5EF4-FFF2-40B4-BE49-F238E27FC236}">
                <a16:creationId xmlns:a16="http://schemas.microsoft.com/office/drawing/2014/main" id="{80A12F67-32C2-7577-9EB3-61745C749D65}"/>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1818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2021; 15 years and older</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802700" y="1402649"/>
          <a:ext cx="10800100" cy="4818151"/>
        </p:xfrm>
        <a:graphic>
          <a:graphicData uri="http://schemas.openxmlformats.org/drawingml/2006/chart">
            <c:chart xmlns:c="http://schemas.openxmlformats.org/drawingml/2006/chart" xmlns:r="http://schemas.openxmlformats.org/officeDocument/2006/relationships" r:id="rId5"/>
          </a:graphicData>
        </a:graphic>
      </p:graphicFrame>
      <p:sp>
        <p:nvSpPr>
          <p:cNvPr id="8" name="New shape"/>
          <p:cNvSpPr/>
          <p:nvPr/>
        </p:nvSpPr>
        <p:spPr>
          <a:xfrm>
            <a:off x="586800" y="3372875"/>
            <a:ext cx="215900" cy="138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square" lIns="90170" tIns="46990" rIns="90170" bIns="46990" rtlCol="0" anchor="t"/>
          <a:lstStyle/>
          <a:p>
            <a:pPr algn="ctr">
              <a:spcAft>
                <a:spcPct val="20000"/>
              </a:spcAft>
            </a:pPr>
            <a:r>
              <a:rPr sz="1100">
                <a:solidFill>
                  <a:srgbClr val="0F2741"/>
                </a:solidFill>
                <a:latin typeface="Open Sans"/>
              </a:rPr>
              <a:t>Income level</a:t>
            </a:r>
          </a:p>
        </p:txBody>
      </p:sp>
      <p:sp>
        <p:nvSpPr>
          <p:cNvPr id="9"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13</a:t>
            </a:r>
          </a:p>
        </p:txBody>
      </p:sp>
      <p:sp>
        <p:nvSpPr>
          <p:cNvPr id="10" name="New shape"/>
          <p:cNvSpPr/>
          <p:nvPr/>
        </p:nvSpPr>
        <p:spPr>
          <a:xfrm>
            <a:off x="315884" y="424799"/>
            <a:ext cx="11376916" cy="977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Autofit/>
          </a:bodyPr>
          <a:lstStyle/>
          <a:p>
            <a:pPr>
              <a:spcAft>
                <a:spcPct val="20000"/>
              </a:spcAft>
            </a:pPr>
            <a:r>
              <a:rPr sz="2000" dirty="0">
                <a:solidFill>
                  <a:srgbClr val="0F2741"/>
                </a:solidFill>
                <a:latin typeface="Abadi" panose="020B0604020104020204" pitchFamily="34" charset="0"/>
              </a:rPr>
              <a:t>Countries with the lowest employment-to-population ratio in 2021</a:t>
            </a:r>
            <a:r>
              <a:rPr lang="it-IT" sz="2000" dirty="0">
                <a:solidFill>
                  <a:srgbClr val="0F2741"/>
                </a:solidFill>
                <a:latin typeface="Abadi" panose="020B0604020104020204" pitchFamily="34" charset="0"/>
              </a:rPr>
              <a:t>. </a:t>
            </a:r>
            <a:r>
              <a:rPr lang="en-US" sz="2000" b="0" dirty="0">
                <a:solidFill>
                  <a:srgbClr val="0F2741"/>
                </a:solidFill>
                <a:latin typeface="Abadi" panose="020B0604020104020204" pitchFamily="34" charset="0"/>
              </a:rPr>
              <a:t>In 2021, the Palestinian Territories had the lowest employment-to-population ratio worldwide at less than 32%. Iraq had the second lowest ratio, whereas Morocco, South Africa, and Moldova all had just below 40%. On the other hand, Qatar had the highest labor force participation rate.</a:t>
            </a:r>
            <a:endParaRPr lang="en-US" sz="2000" dirty="0">
              <a:solidFill>
                <a:srgbClr val="0F2741"/>
              </a:solidFill>
              <a:latin typeface="Abadi" panose="020B0604020104020204" pitchFamily="34" charset="0"/>
            </a:endParaRPr>
          </a:p>
        </p:txBody>
      </p:sp>
    </p:spTree>
    <p:extLst>
      <p:ext uri="{BB962C8B-B14F-4D97-AF65-F5344CB8AC3E}">
        <p14:creationId xmlns:p14="http://schemas.microsoft.com/office/powerpoint/2010/main" val="3437318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FEF713-FB7F-F6F7-05FE-BBE94C5F17C2}"/>
              </a:ext>
            </a:extLst>
          </p:cNvPr>
          <p:cNvSpPr>
            <a:spLocks noGrp="1"/>
          </p:cNvSpPr>
          <p:nvPr>
            <p:ph type="title"/>
          </p:nvPr>
        </p:nvSpPr>
        <p:spPr/>
        <p:txBody>
          <a:bodyPr/>
          <a:lstStyle/>
          <a:p>
            <a:r>
              <a:rPr lang="en-US" dirty="0"/>
              <a:t>Research hypothesis</a:t>
            </a:r>
            <a:endParaRPr lang="en-GB" dirty="0"/>
          </a:p>
        </p:txBody>
      </p:sp>
      <p:sp>
        <p:nvSpPr>
          <p:cNvPr id="3" name="Объект 2">
            <a:extLst>
              <a:ext uri="{FF2B5EF4-FFF2-40B4-BE49-F238E27FC236}">
                <a16:creationId xmlns:a16="http://schemas.microsoft.com/office/drawing/2014/main" id="{F7FE2949-2E88-482F-1A3B-0A19D78F3B92}"/>
              </a:ext>
            </a:extLst>
          </p:cNvPr>
          <p:cNvSpPr>
            <a:spLocks noGrp="1"/>
          </p:cNvSpPr>
          <p:nvPr>
            <p:ph idx="1"/>
          </p:nvPr>
        </p:nvSpPr>
        <p:spPr/>
        <p:txBody>
          <a:bodyPr>
            <a:normAutofit lnSpcReduction="10000"/>
          </a:bodyPr>
          <a:lstStyle/>
          <a:p>
            <a:pPr marL="0" indent="0">
              <a:buNone/>
            </a:pPr>
            <a:endParaRPr lang="en-US" dirty="0"/>
          </a:p>
          <a:p>
            <a:r>
              <a:rPr lang="en-US" dirty="0"/>
              <a:t>Gini Index, </a:t>
            </a:r>
            <a:r>
              <a:rPr lang="en-US" dirty="0" err="1"/>
              <a:t>Labout</a:t>
            </a:r>
            <a:r>
              <a:rPr lang="en-US" dirty="0"/>
              <a:t> Share, GDP growth and Government efficiency are cointegrated</a:t>
            </a:r>
          </a:p>
          <a:p>
            <a:endParaRPr lang="en-US" dirty="0"/>
          </a:p>
          <a:p>
            <a:r>
              <a:rPr lang="en-US" dirty="0"/>
              <a:t>Data:</a:t>
            </a:r>
          </a:p>
          <a:p>
            <a:r>
              <a:rPr lang="en-US" dirty="0"/>
              <a:t>Moving average of Gini Index (World Bank database)</a:t>
            </a:r>
          </a:p>
          <a:p>
            <a:r>
              <a:rPr lang="en-US" dirty="0"/>
              <a:t>Moving average of </a:t>
            </a:r>
            <a:r>
              <a:rPr lang="en-US" dirty="0" err="1"/>
              <a:t>Labour</a:t>
            </a:r>
            <a:r>
              <a:rPr lang="en-US" dirty="0"/>
              <a:t> share (TED database)</a:t>
            </a:r>
          </a:p>
          <a:p>
            <a:r>
              <a:rPr lang="en-US" dirty="0"/>
              <a:t>GDP growth (World Bank database)</a:t>
            </a:r>
          </a:p>
          <a:p>
            <a:r>
              <a:rPr lang="en-US" dirty="0"/>
              <a:t>Government efficiency (World Bank database)</a:t>
            </a:r>
          </a:p>
          <a:p>
            <a:endParaRPr lang="en-GB" dirty="0"/>
          </a:p>
        </p:txBody>
      </p:sp>
    </p:spTree>
    <p:extLst>
      <p:ext uri="{BB962C8B-B14F-4D97-AF65-F5344CB8AC3E}">
        <p14:creationId xmlns:p14="http://schemas.microsoft.com/office/powerpoint/2010/main" val="1263532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D90D73-B106-7492-19E9-BB6544ADEFAA}"/>
              </a:ext>
            </a:extLst>
          </p:cNvPr>
          <p:cNvSpPr>
            <a:spLocks noGrp="1"/>
          </p:cNvSpPr>
          <p:nvPr>
            <p:ph type="title"/>
          </p:nvPr>
        </p:nvSpPr>
        <p:spPr/>
        <p:txBody>
          <a:bodyPr/>
          <a:lstStyle/>
          <a:p>
            <a:r>
              <a:rPr lang="en-US" dirty="0"/>
              <a:t>Methods</a:t>
            </a:r>
            <a:endParaRPr lang="en-GB" dirty="0"/>
          </a:p>
        </p:txBody>
      </p:sp>
      <p:sp>
        <p:nvSpPr>
          <p:cNvPr id="3" name="Объект 2">
            <a:extLst>
              <a:ext uri="{FF2B5EF4-FFF2-40B4-BE49-F238E27FC236}">
                <a16:creationId xmlns:a16="http://schemas.microsoft.com/office/drawing/2014/main" id="{5B4D29D5-52C6-DB36-0DF2-1EA7CDFAFC31}"/>
              </a:ext>
            </a:extLst>
          </p:cNvPr>
          <p:cNvSpPr>
            <a:spLocks noGrp="1"/>
          </p:cNvSpPr>
          <p:nvPr>
            <p:ph idx="1"/>
          </p:nvPr>
        </p:nvSpPr>
        <p:spPr/>
        <p:txBody>
          <a:bodyPr/>
          <a:lstStyle/>
          <a:p>
            <a:r>
              <a:rPr lang="en-US" dirty="0"/>
              <a:t>Test for cointegration for panel data</a:t>
            </a:r>
          </a:p>
          <a:p>
            <a:r>
              <a:rPr lang="en-US" dirty="0"/>
              <a:t>Panel Fully Modified Least Squares</a:t>
            </a:r>
          </a:p>
          <a:p>
            <a:r>
              <a:rPr lang="en-US" dirty="0"/>
              <a:t>Residual diagnostics</a:t>
            </a:r>
            <a:endParaRPr lang="en-GB" dirty="0"/>
          </a:p>
        </p:txBody>
      </p:sp>
    </p:spTree>
    <p:extLst>
      <p:ext uri="{BB962C8B-B14F-4D97-AF65-F5344CB8AC3E}">
        <p14:creationId xmlns:p14="http://schemas.microsoft.com/office/powerpoint/2010/main" val="3038667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EAFECA-7700-6B59-90DB-887D928CF29E}"/>
              </a:ext>
            </a:extLst>
          </p:cNvPr>
          <p:cNvSpPr>
            <a:spLocks noGrp="1"/>
          </p:cNvSpPr>
          <p:nvPr>
            <p:ph type="title"/>
          </p:nvPr>
        </p:nvSpPr>
        <p:spPr/>
        <p:txBody>
          <a:bodyPr/>
          <a:lstStyle/>
          <a:p>
            <a:r>
              <a:rPr lang="en-US" dirty="0"/>
              <a:t>Cointegration equation</a:t>
            </a:r>
            <a:endParaRPr lang="en-GB" dirty="0"/>
          </a:p>
        </p:txBody>
      </p:sp>
      <mc:AlternateContent xmlns:mc="http://schemas.openxmlformats.org/markup-compatibility/2006" xmlns:a14="http://schemas.microsoft.com/office/drawing/2010/main">
        <mc:Choice Requires="a14">
          <p:sp>
            <p:nvSpPr>
              <p:cNvPr id="3" name="Объект 2">
                <a:extLst>
                  <a:ext uri="{FF2B5EF4-FFF2-40B4-BE49-F238E27FC236}">
                    <a16:creationId xmlns:a16="http://schemas.microsoft.com/office/drawing/2014/main" id="{FCB3785B-3FC3-4131-9B0E-C3316015EBD3}"/>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GB" sz="1800" i="1" dirty="0" smtClean="0">
                          <a:solidFill>
                            <a:srgbClr val="000000"/>
                          </a:solidFill>
                          <a:latin typeface="Cambria Math" panose="02040503050406030204" pitchFamily="18" charset="0"/>
                        </a:rPr>
                        <m:t>𝑀𝑂𝑉</m:t>
                      </m:r>
                      <m:r>
                        <a:rPr lang="en-GB" sz="1800" i="1" dirty="0" smtClean="0">
                          <a:solidFill>
                            <a:srgbClr val="000000"/>
                          </a:solidFill>
                          <a:latin typeface="Cambria Math" panose="02040503050406030204" pitchFamily="18" charset="0"/>
                        </a:rPr>
                        <m:t>(</m:t>
                      </m:r>
                      <m:r>
                        <a:rPr lang="en-GB" sz="1800" i="1" dirty="0" smtClean="0">
                          <a:solidFill>
                            <a:srgbClr val="000000"/>
                          </a:solidFill>
                          <a:latin typeface="Cambria Math" panose="02040503050406030204" pitchFamily="18" charset="0"/>
                        </a:rPr>
                        <m:t>𝐺𝐼𝑁𝐼</m:t>
                      </m:r>
                      <m:r>
                        <a:rPr lang="en-GB" sz="1800" i="1" dirty="0" smtClean="0">
                          <a:solidFill>
                            <a:srgbClr val="000000"/>
                          </a:solidFill>
                          <a:latin typeface="Cambria Math" panose="02040503050406030204" pitchFamily="18" charset="0"/>
                        </a:rPr>
                        <m:t>) = 1.23∗</m:t>
                      </m:r>
                      <m:r>
                        <a:rPr lang="en-GB" sz="1800" i="1" dirty="0" smtClean="0">
                          <a:solidFill>
                            <a:srgbClr val="000000"/>
                          </a:solidFill>
                          <a:latin typeface="Cambria Math" panose="02040503050406030204" pitchFamily="18" charset="0"/>
                        </a:rPr>
                        <m:t>𝑀𝑂𝑉</m:t>
                      </m:r>
                      <m:r>
                        <a:rPr lang="en-GB" sz="1800" i="1" dirty="0" smtClean="0">
                          <a:solidFill>
                            <a:srgbClr val="000000"/>
                          </a:solidFill>
                          <a:latin typeface="Cambria Math" panose="02040503050406030204" pitchFamily="18" charset="0"/>
                        </a:rPr>
                        <m:t>(</m:t>
                      </m:r>
                      <m:r>
                        <a:rPr lang="en-GB" sz="1800" i="1" dirty="0" err="1">
                          <a:solidFill>
                            <a:srgbClr val="000000"/>
                          </a:solidFill>
                          <a:latin typeface="Cambria Math" panose="02040503050406030204" pitchFamily="18" charset="0"/>
                        </a:rPr>
                        <m:t>𝐿𝑆𝐻</m:t>
                      </m:r>
                      <m:r>
                        <a:rPr lang="en-GB" sz="1800" i="1" dirty="0">
                          <a:solidFill>
                            <a:srgbClr val="000000"/>
                          </a:solidFill>
                          <a:latin typeface="Cambria Math" panose="02040503050406030204" pitchFamily="18" charset="0"/>
                        </a:rPr>
                        <m:t>) + 0.16∗</m:t>
                      </m:r>
                      <m:r>
                        <a:rPr lang="en-GB" sz="1800" i="1" dirty="0" err="1">
                          <a:solidFill>
                            <a:srgbClr val="000000"/>
                          </a:solidFill>
                          <a:latin typeface="Cambria Math" panose="02040503050406030204" pitchFamily="18" charset="0"/>
                        </a:rPr>
                        <m:t>𝐺𝐷𝑃</m:t>
                      </m:r>
                      <m:r>
                        <a:rPr lang="en-GB" sz="1800" i="1" dirty="0" err="1">
                          <a:solidFill>
                            <a:srgbClr val="000000"/>
                          </a:solidFill>
                          <a:latin typeface="Cambria Math" panose="02040503050406030204" pitchFamily="18" charset="0"/>
                        </a:rPr>
                        <m:t>_</m:t>
                      </m:r>
                      <m:r>
                        <a:rPr lang="en-GB" sz="1800" i="1" dirty="0" err="1">
                          <a:solidFill>
                            <a:srgbClr val="000000"/>
                          </a:solidFill>
                          <a:latin typeface="Cambria Math" panose="02040503050406030204" pitchFamily="18" charset="0"/>
                        </a:rPr>
                        <m:t>𝐺𝑟𝑜𝑤𝑡h</m:t>
                      </m:r>
                      <m:r>
                        <a:rPr lang="en-GB" sz="1800" i="1" dirty="0">
                          <a:solidFill>
                            <a:srgbClr val="000000"/>
                          </a:solidFill>
                          <a:latin typeface="Cambria Math" panose="02040503050406030204" pitchFamily="18" charset="0"/>
                        </a:rPr>
                        <m:t> − 3.0∗</m:t>
                      </m:r>
                      <m:r>
                        <a:rPr lang="en-GB" sz="1800" i="1" dirty="0" err="1">
                          <a:solidFill>
                            <a:srgbClr val="000000"/>
                          </a:solidFill>
                          <a:latin typeface="Cambria Math" panose="02040503050406030204" pitchFamily="18" charset="0"/>
                        </a:rPr>
                        <m:t>𝐺𝑂𝑉</m:t>
                      </m:r>
                      <m:r>
                        <a:rPr lang="en-GB" sz="1800" i="1" dirty="0" err="1">
                          <a:solidFill>
                            <a:srgbClr val="000000"/>
                          </a:solidFill>
                          <a:latin typeface="Cambria Math" panose="02040503050406030204" pitchFamily="18" charset="0"/>
                        </a:rPr>
                        <m:t>_</m:t>
                      </m:r>
                      <m:r>
                        <a:rPr lang="en-GB" sz="1800" i="1" dirty="0" err="1">
                          <a:solidFill>
                            <a:srgbClr val="000000"/>
                          </a:solidFill>
                          <a:latin typeface="Cambria Math" panose="02040503050406030204" pitchFamily="18" charset="0"/>
                        </a:rPr>
                        <m:t>𝐸𝐹𝐹</m:t>
                      </m:r>
                      <m:r>
                        <a:rPr lang="en-GB" sz="1800" i="1" dirty="0">
                          <a:solidFill>
                            <a:srgbClr val="000000"/>
                          </a:solidFill>
                          <a:latin typeface="Cambria Math" panose="02040503050406030204" pitchFamily="18" charset="0"/>
                        </a:rPr>
                        <m:t> +0.24∗</m:t>
                      </m:r>
                      <m:r>
                        <a:rPr lang="en-GB" sz="1800" i="1" dirty="0" err="1">
                          <a:solidFill>
                            <a:srgbClr val="000000"/>
                          </a:solidFill>
                          <a:latin typeface="Cambria Math" panose="02040503050406030204" pitchFamily="18" charset="0"/>
                        </a:rPr>
                        <m:t>𝐺𝐷𝑃</m:t>
                      </m:r>
                      <m:r>
                        <a:rPr lang="en-GB" sz="1800" i="1" dirty="0" err="1">
                          <a:solidFill>
                            <a:srgbClr val="000000"/>
                          </a:solidFill>
                          <a:latin typeface="Cambria Math" panose="02040503050406030204" pitchFamily="18" charset="0"/>
                        </a:rPr>
                        <m:t>_</m:t>
                      </m:r>
                      <m:r>
                        <a:rPr lang="en-GB" sz="1800" i="1" dirty="0" err="1">
                          <a:solidFill>
                            <a:srgbClr val="000000"/>
                          </a:solidFill>
                          <a:latin typeface="Cambria Math" panose="02040503050406030204" pitchFamily="18" charset="0"/>
                        </a:rPr>
                        <m:t>𝐶𝐴𝑃</m:t>
                      </m:r>
                      <m:r>
                        <a:rPr lang="en-GB" sz="1800" i="1" dirty="0" err="1">
                          <a:solidFill>
                            <a:srgbClr val="000000"/>
                          </a:solidFill>
                          <a:latin typeface="Cambria Math" panose="02040503050406030204" pitchFamily="18" charset="0"/>
                        </a:rPr>
                        <m:t>_</m:t>
                      </m:r>
                      <m:r>
                        <a:rPr lang="en-GB" sz="1800" i="1" dirty="0" err="1">
                          <a:solidFill>
                            <a:srgbClr val="000000"/>
                          </a:solidFill>
                          <a:latin typeface="Cambria Math" panose="02040503050406030204" pitchFamily="18" charset="0"/>
                        </a:rPr>
                        <m:t>𝑃𝑃𝑃</m:t>
                      </m:r>
                      <m:r>
                        <a:rPr lang="en-GB" sz="1800" i="1" dirty="0">
                          <a:solidFill>
                            <a:srgbClr val="000000"/>
                          </a:solidFill>
                          <a:latin typeface="Cambria Math" panose="02040503050406030204" pitchFamily="18" charset="0"/>
                        </a:rPr>
                        <m:t> + [</m:t>
                      </m:r>
                      <m:r>
                        <a:rPr lang="en-US" sz="1800" b="0" i="1" dirty="0" smtClean="0">
                          <a:solidFill>
                            <a:srgbClr val="000000"/>
                          </a:solidFill>
                          <a:latin typeface="Cambria Math" panose="02040503050406030204" pitchFamily="18" charset="0"/>
                        </a:rPr>
                        <m:t>𝐶𝑜𝑛𝑠𝑡𝑎𝑛𝑡</m:t>
                      </m:r>
                      <m:r>
                        <a:rPr lang="en-GB" sz="1800" i="1" dirty="0">
                          <a:solidFill>
                            <a:srgbClr val="000000"/>
                          </a:solidFill>
                          <a:latin typeface="Cambria Math" panose="02040503050406030204" pitchFamily="18" charset="0"/>
                        </a:rPr>
                        <m:t>]</m:t>
                      </m:r>
                    </m:oMath>
                  </m:oMathPara>
                </a14:m>
                <a:endParaRPr lang="en-GB" sz="1800" dirty="0">
                  <a:solidFill>
                    <a:srgbClr val="000000"/>
                  </a:solidFill>
                  <a:latin typeface="Arial" panose="020B0604020202020204" pitchFamily="34" charset="0"/>
                </a:endParaRPr>
              </a:p>
              <a:p>
                <a:pPr marL="0" indent="0">
                  <a:buNone/>
                </a:pPr>
                <a:endParaRPr lang="en-GB" sz="1800" dirty="0">
                  <a:solidFill>
                    <a:srgbClr val="000000"/>
                  </a:solidFill>
                  <a:latin typeface="Arial" panose="020B0604020202020204" pitchFamily="34" charset="0"/>
                </a:endParaRPr>
              </a:p>
              <a:p>
                <a:pPr marL="0" indent="0">
                  <a:buNone/>
                </a:pPr>
                <a:r>
                  <a:rPr lang="en-GB" sz="1800" dirty="0">
                    <a:solidFill>
                      <a:srgbClr val="000000"/>
                    </a:solidFill>
                    <a:latin typeface="Arial" panose="020B0604020202020204" pitchFamily="34" charset="0"/>
                  </a:rPr>
                  <a:t>It means that </a:t>
                </a:r>
                <a:r>
                  <a:rPr lang="en-US" sz="1800" dirty="0">
                    <a:solidFill>
                      <a:srgbClr val="000000"/>
                    </a:solidFill>
                    <a:latin typeface="Arial" panose="020B0604020202020204" pitchFamily="34" charset="0"/>
                  </a:rPr>
                  <a:t>there is (or is not) a long-run relation between these series even if they tend to deviate temporarily</a:t>
                </a:r>
              </a:p>
              <a:p>
                <a:pPr marL="0" indent="0">
                  <a:buNone/>
                </a:pPr>
                <a:endParaRPr lang="en-US" sz="1800" dirty="0">
                  <a:solidFill>
                    <a:srgbClr val="000000"/>
                  </a:solidFill>
                  <a:latin typeface="Arial" panose="020B0604020202020204" pitchFamily="34" charset="0"/>
                </a:endParaRPr>
              </a:p>
              <a:p>
                <a:r>
                  <a:rPr lang="en-US" sz="1800" b="1" dirty="0">
                    <a:solidFill>
                      <a:srgbClr val="000000"/>
                    </a:solidFill>
                    <a:latin typeface="Arial" panose="020B0604020202020204" pitchFamily="34" charset="0"/>
                  </a:rPr>
                  <a:t>An increase in the share of labor in income </a:t>
                </a:r>
                <a:r>
                  <a:rPr lang="en-US" sz="1800" dirty="0">
                    <a:solidFill>
                      <a:srgbClr val="000000"/>
                    </a:solidFill>
                    <a:latin typeface="Arial" panose="020B0604020202020204" pitchFamily="34" charset="0"/>
                  </a:rPr>
                  <a:t>is associated with an increase in inequality (holding other variables constant)</a:t>
                </a:r>
              </a:p>
              <a:p>
                <a:r>
                  <a:rPr lang="en-US" sz="1800" b="1" dirty="0">
                    <a:solidFill>
                      <a:srgbClr val="000000"/>
                    </a:solidFill>
                    <a:latin typeface="Arial" panose="020B0604020202020204" pitchFamily="34" charset="0"/>
                  </a:rPr>
                  <a:t>An increase in GDP growth </a:t>
                </a:r>
                <a:r>
                  <a:rPr lang="en-US" sz="1800" dirty="0">
                    <a:solidFill>
                      <a:srgbClr val="000000"/>
                    </a:solidFill>
                    <a:latin typeface="Arial" panose="020B0604020202020204" pitchFamily="34" charset="0"/>
                  </a:rPr>
                  <a:t>is associated with an increase in inequality (holding other variables constant)</a:t>
                </a:r>
              </a:p>
              <a:p>
                <a:r>
                  <a:rPr lang="en-US" sz="1800" b="1" dirty="0">
                    <a:solidFill>
                      <a:srgbClr val="000000"/>
                    </a:solidFill>
                    <a:latin typeface="Arial" panose="020B0604020202020204" pitchFamily="34" charset="0"/>
                  </a:rPr>
                  <a:t>Improvements in government efficiency </a:t>
                </a:r>
                <a:r>
                  <a:rPr lang="en-US" sz="1800" dirty="0">
                    <a:solidFill>
                      <a:srgbClr val="000000"/>
                    </a:solidFill>
                    <a:latin typeface="Arial" panose="020B0604020202020204" pitchFamily="34" charset="0"/>
                  </a:rPr>
                  <a:t>are associated with decreases in inequality (assuming other variables remain constant)</a:t>
                </a:r>
              </a:p>
              <a:p>
                <a:r>
                  <a:rPr lang="en-US" sz="1800" b="1" dirty="0">
                    <a:solidFill>
                      <a:srgbClr val="000000"/>
                    </a:solidFill>
                    <a:latin typeface="Arial" panose="020B0604020202020204" pitchFamily="34" charset="0"/>
                  </a:rPr>
                  <a:t>In the richer countries of the former USSR</a:t>
                </a:r>
                <a:r>
                  <a:rPr lang="en-US" sz="1800" dirty="0">
                    <a:solidFill>
                      <a:srgbClr val="000000"/>
                    </a:solidFill>
                    <a:latin typeface="Arial" panose="020B0604020202020204" pitchFamily="34" charset="0"/>
                  </a:rPr>
                  <a:t>, inequality is higher</a:t>
                </a:r>
              </a:p>
              <a:p>
                <a:endParaRPr lang="en-US" sz="1800" dirty="0">
                  <a:solidFill>
                    <a:srgbClr val="000000"/>
                  </a:solidFill>
                  <a:latin typeface="Arial" panose="020B0604020202020204" pitchFamily="34" charset="0"/>
                </a:endParaRPr>
              </a:p>
              <a:p>
                <a:pPr marL="0" indent="0">
                  <a:buNone/>
                </a:pPr>
                <a:endParaRPr lang="en-GB" sz="1800" dirty="0">
                  <a:solidFill>
                    <a:srgbClr val="000000"/>
                  </a:solidFill>
                  <a:latin typeface="Arial" panose="020B0604020202020204" pitchFamily="34" charset="0"/>
                </a:endParaRPr>
              </a:p>
              <a:p>
                <a:endParaRPr lang="en-GB" sz="1800" dirty="0">
                  <a:solidFill>
                    <a:srgbClr val="000000"/>
                  </a:solidFill>
                  <a:latin typeface="Arial" panose="020B0604020202020204" pitchFamily="34" charset="0"/>
                </a:endParaRPr>
              </a:p>
              <a:p>
                <a:endParaRPr lang="en-GB" sz="1800" dirty="0">
                  <a:solidFill>
                    <a:srgbClr val="000000"/>
                  </a:solidFill>
                  <a:latin typeface="Arial" panose="020B0604020202020204" pitchFamily="34" charset="0"/>
                </a:endParaRPr>
              </a:p>
              <a:p>
                <a:endParaRPr lang="en-GB" dirty="0"/>
              </a:p>
            </p:txBody>
          </p:sp>
        </mc:Choice>
        <mc:Fallback xmlns="">
          <p:sp>
            <p:nvSpPr>
              <p:cNvPr id="3" name="Объект 2">
                <a:extLst>
                  <a:ext uri="{FF2B5EF4-FFF2-40B4-BE49-F238E27FC236}">
                    <a16:creationId xmlns:a16="http://schemas.microsoft.com/office/drawing/2014/main" id="{FCB3785B-3FC3-4131-9B0E-C3316015EBD3}"/>
                  </a:ext>
                </a:extLst>
              </p:cNvPr>
              <p:cNvSpPr>
                <a:spLocks noGrp="1" noRot="1" noChangeAspect="1" noMove="1" noResize="1" noEditPoints="1" noAdjustHandles="1" noChangeArrowheads="1" noChangeShapeType="1" noTextEdit="1"/>
              </p:cNvSpPr>
              <p:nvPr>
                <p:ph idx="1"/>
              </p:nvPr>
            </p:nvSpPr>
            <p:spPr>
              <a:blipFill>
                <a:blip r:embed="rId2"/>
                <a:stretch>
                  <a:fillRect l="-522"/>
                </a:stretch>
              </a:blipFill>
            </p:spPr>
            <p:txBody>
              <a:bodyPr/>
              <a:lstStyle/>
              <a:p>
                <a:r>
                  <a:rPr lang="en-US">
                    <a:noFill/>
                  </a:rPr>
                  <a:t> </a:t>
                </a:r>
              </a:p>
            </p:txBody>
          </p:sp>
        </mc:Fallback>
      </mc:AlternateContent>
    </p:spTree>
    <p:extLst>
      <p:ext uri="{BB962C8B-B14F-4D97-AF65-F5344CB8AC3E}">
        <p14:creationId xmlns:p14="http://schemas.microsoft.com/office/powerpoint/2010/main" val="39550815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body" idx="1"/>
          </p:nvPr>
        </p:nvSpPr>
        <p:spPr>
          <a:xfrm>
            <a:off x="2212500" y="1306600"/>
            <a:ext cx="7745400" cy="4179600"/>
          </a:xfrm>
          <a:prstGeom prst="rect">
            <a:avLst/>
          </a:prstGeom>
          <a:noFill/>
          <a:ln>
            <a:noFill/>
          </a:ln>
        </p:spPr>
        <p:txBody>
          <a:bodyPr spcFirstLastPara="1" vert="horz" wrap="square" lIns="91425" tIns="45700" rIns="91425" bIns="45700" rtlCol="0" anchor="t" anchorCtr="0">
            <a:noAutofit/>
          </a:bodyPr>
          <a:lstStyle/>
          <a:p>
            <a:pPr marL="342900" indent="-317500" algn="just">
              <a:lnSpc>
                <a:spcPct val="100000"/>
              </a:lnSpc>
              <a:spcBef>
                <a:spcPts val="480"/>
              </a:spcBef>
              <a:buSzPts val="2000"/>
            </a:pPr>
            <a:endParaRPr lang="en-US" sz="2000" dirty="0"/>
          </a:p>
          <a:p>
            <a:pPr marL="342900" indent="-317500" algn="just">
              <a:lnSpc>
                <a:spcPct val="100000"/>
              </a:lnSpc>
              <a:spcBef>
                <a:spcPts val="480"/>
              </a:spcBef>
              <a:buSzPts val="2000"/>
            </a:pPr>
            <a:endParaRPr sz="2000" dirty="0"/>
          </a:p>
        </p:txBody>
      </p:sp>
      <p:sp>
        <p:nvSpPr>
          <p:cNvPr id="62" name="Google Shape;62;p3"/>
          <p:cNvSpPr txBox="1">
            <a:spLocks noGrp="1"/>
          </p:cNvSpPr>
          <p:nvPr>
            <p:ph type="title"/>
          </p:nvPr>
        </p:nvSpPr>
        <p:spPr>
          <a:xfrm>
            <a:off x="714895" y="570156"/>
            <a:ext cx="9253795" cy="10542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3F3F3F"/>
              </a:buClr>
              <a:buSzPts val="4000"/>
            </a:pPr>
            <a:r>
              <a:rPr lang="en-US" dirty="0">
                <a:solidFill>
                  <a:srgbClr val="595959"/>
                </a:solidFill>
                <a:latin typeface="Arial" panose="020B0604020202020204" pitchFamily="34" charset="0"/>
                <a:cs typeface="Arial" panose="020B0604020202020204" pitchFamily="34" charset="0"/>
              </a:rPr>
              <a:t>Inequality Ranking </a:t>
            </a:r>
            <a:r>
              <a:rPr lang="it-IT" dirty="0">
                <a:solidFill>
                  <a:srgbClr val="595959"/>
                </a:solidFill>
                <a:latin typeface="Arial" panose="020B0604020202020204" pitchFamily="34" charset="0"/>
                <a:cs typeface="Arial" panose="020B0604020202020204" pitchFamily="34" charset="0"/>
              </a:rPr>
              <a:t>- </a:t>
            </a:r>
            <a:r>
              <a:rPr lang="en-US" dirty="0">
                <a:solidFill>
                  <a:srgbClr val="595959"/>
                </a:solidFill>
                <a:latin typeface="Arial" panose="020B0604020202020204" pitchFamily="34" charset="0"/>
                <a:cs typeface="Arial" panose="020B0604020202020204" pitchFamily="34" charset="0"/>
              </a:rPr>
              <a:t>Case of Serbia</a:t>
            </a:r>
            <a:endParaRPr dirty="0"/>
          </a:p>
        </p:txBody>
      </p:sp>
      <p:graphicFrame>
        <p:nvGraphicFramePr>
          <p:cNvPr id="3" name="Таблица 2">
            <a:extLst>
              <a:ext uri="{FF2B5EF4-FFF2-40B4-BE49-F238E27FC236}">
                <a16:creationId xmlns:a16="http://schemas.microsoft.com/office/drawing/2014/main" id="{67836C0D-4C52-43A9-979E-E0409A78539A}"/>
              </a:ext>
            </a:extLst>
          </p:cNvPr>
          <p:cNvGraphicFramePr>
            <a:graphicFrameLocks noGrp="1"/>
          </p:cNvGraphicFramePr>
          <p:nvPr>
            <p:extLst>
              <p:ext uri="{D42A27DB-BD31-4B8C-83A1-F6EECF244321}">
                <p14:modId xmlns:p14="http://schemas.microsoft.com/office/powerpoint/2010/main" val="1213746221"/>
              </p:ext>
            </p:extLst>
          </p:nvPr>
        </p:nvGraphicFramePr>
        <p:xfrm>
          <a:off x="1623935" y="1761399"/>
          <a:ext cx="4203700" cy="3507105"/>
        </p:xfrm>
        <a:graphic>
          <a:graphicData uri="http://schemas.openxmlformats.org/drawingml/2006/table">
            <a:tbl>
              <a:tblPr/>
              <a:tblGrid>
                <a:gridCol w="849189">
                  <a:extLst>
                    <a:ext uri="{9D8B030D-6E8A-4147-A177-3AD203B41FA5}">
                      <a16:colId xmlns:a16="http://schemas.microsoft.com/office/drawing/2014/main" val="3151427889"/>
                    </a:ext>
                  </a:extLst>
                </a:gridCol>
                <a:gridCol w="1263190">
                  <a:extLst>
                    <a:ext uri="{9D8B030D-6E8A-4147-A177-3AD203B41FA5}">
                      <a16:colId xmlns:a16="http://schemas.microsoft.com/office/drawing/2014/main" val="3869022510"/>
                    </a:ext>
                  </a:extLst>
                </a:gridCol>
                <a:gridCol w="752354">
                  <a:extLst>
                    <a:ext uri="{9D8B030D-6E8A-4147-A177-3AD203B41FA5}">
                      <a16:colId xmlns:a16="http://schemas.microsoft.com/office/drawing/2014/main" val="2509992480"/>
                    </a:ext>
                  </a:extLst>
                </a:gridCol>
                <a:gridCol w="671332">
                  <a:extLst>
                    <a:ext uri="{9D8B030D-6E8A-4147-A177-3AD203B41FA5}">
                      <a16:colId xmlns:a16="http://schemas.microsoft.com/office/drawing/2014/main" val="2172886491"/>
                    </a:ext>
                  </a:extLst>
                </a:gridCol>
                <a:gridCol w="667635">
                  <a:extLst>
                    <a:ext uri="{9D8B030D-6E8A-4147-A177-3AD203B41FA5}">
                      <a16:colId xmlns:a16="http://schemas.microsoft.com/office/drawing/2014/main" val="3288257079"/>
                    </a:ext>
                  </a:extLst>
                </a:gridCol>
              </a:tblGrid>
              <a:tr h="571500">
                <a:tc>
                  <a:txBody>
                    <a:bodyPr/>
                    <a:lstStyle/>
                    <a:p>
                      <a:pPr algn="l" fontAlgn="ctr"/>
                      <a:r>
                        <a:rPr lang="en-GB" sz="1400" b="1" u="none" strike="noStrike" dirty="0">
                          <a:solidFill>
                            <a:schemeClr val="accent1"/>
                          </a:solidFill>
                          <a:effectLst/>
                        </a:rPr>
                        <a:t>Inequality Ranking</a:t>
                      </a:r>
                      <a:endParaRPr lang="en-GB" sz="14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l" fontAlgn="ctr"/>
                      <a:r>
                        <a:rPr lang="ru-RU" sz="1400" b="1" u="none" strike="noStrike" dirty="0">
                          <a:effectLst/>
                        </a:rPr>
                        <a:t> </a:t>
                      </a:r>
                    </a:p>
                    <a:p>
                      <a:pPr algn="l" fontAlgn="ctr"/>
                      <a:r>
                        <a:rPr lang="en-GB" sz="1400" b="1" u="none" strike="noStrike" dirty="0">
                          <a:solidFill>
                            <a:schemeClr val="accent1"/>
                          </a:solidFill>
                          <a:effectLst/>
                        </a:rPr>
                        <a:t>Country</a:t>
                      </a:r>
                      <a:endParaRPr lang="en-GB" sz="14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l" fontAlgn="ctr"/>
                      <a:r>
                        <a:rPr lang="ru-RU" sz="1400" b="1" u="none" strike="noStrike" dirty="0">
                          <a:effectLst/>
                        </a:rPr>
                        <a:t> </a:t>
                      </a:r>
                    </a:p>
                    <a:p>
                      <a:pPr algn="l" fontAlgn="ctr"/>
                      <a:r>
                        <a:rPr lang="en-GB" sz="1400" b="1" u="none" strike="noStrike" dirty="0">
                          <a:solidFill>
                            <a:schemeClr val="accent1"/>
                          </a:solidFill>
                          <a:effectLst/>
                        </a:rPr>
                        <a:t>Bottom 50%</a:t>
                      </a:r>
                      <a:endParaRPr lang="en-GB" sz="14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l" fontAlgn="ctr"/>
                      <a:r>
                        <a:rPr lang="ru-RU" sz="1400" b="1" u="none" strike="noStrike" dirty="0">
                          <a:effectLst/>
                        </a:rPr>
                        <a:t> </a:t>
                      </a:r>
                    </a:p>
                    <a:p>
                      <a:pPr algn="l" fontAlgn="ctr"/>
                      <a:r>
                        <a:rPr lang="en-GB" sz="1400" b="1" u="none" strike="noStrike" dirty="0">
                          <a:solidFill>
                            <a:schemeClr val="accent1"/>
                          </a:solidFill>
                          <a:effectLst/>
                        </a:rPr>
                        <a:t>Top 20%</a:t>
                      </a:r>
                      <a:endParaRPr lang="en-GB" sz="14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l" fontAlgn="ctr"/>
                      <a:r>
                        <a:rPr lang="ru-RU" sz="1400" b="1" u="none" strike="noStrike" dirty="0">
                          <a:effectLst/>
                        </a:rPr>
                        <a:t> </a:t>
                      </a:r>
                    </a:p>
                    <a:p>
                      <a:pPr algn="l" fontAlgn="ctr"/>
                      <a:r>
                        <a:rPr lang="en-GB" sz="1400" b="1" u="none" strike="noStrike" dirty="0">
                          <a:solidFill>
                            <a:schemeClr val="accent1"/>
                          </a:solidFill>
                          <a:effectLst/>
                        </a:rPr>
                        <a:t>Top 1%</a:t>
                      </a:r>
                      <a:endParaRPr lang="en-GB" sz="1400" b="1" i="0" u="none" strike="noStrike" dirty="0">
                        <a:solidFill>
                          <a:schemeClr val="accent1"/>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55289000"/>
                  </a:ext>
                </a:extLst>
              </a:tr>
              <a:tr h="190500">
                <a:tc>
                  <a:txBody>
                    <a:bodyPr/>
                    <a:lstStyle/>
                    <a:p>
                      <a:pPr algn="ctr" fontAlgn="b"/>
                      <a:r>
                        <a:rPr lang="ru-RU" sz="1400" u="none" strike="noStrike" dirty="0">
                          <a:effectLst/>
                        </a:rPr>
                        <a:t>1</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dirty="0">
                          <a:effectLst/>
                        </a:rPr>
                        <a:t>South Africa</a:t>
                      </a:r>
                      <a:endParaRPr lang="en-GB"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5.48</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66.20</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22.00</a:t>
                      </a:r>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593845"/>
                  </a:ext>
                </a:extLst>
              </a:tr>
              <a:tr h="190500">
                <a:tc>
                  <a:txBody>
                    <a:bodyPr/>
                    <a:lstStyle/>
                    <a:p>
                      <a:pPr algn="ctr" fontAlgn="b"/>
                      <a:r>
                        <a:rPr lang="ru-RU" sz="1400" u="none" strike="noStrike">
                          <a:effectLst/>
                        </a:rPr>
                        <a:t>…</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21206607"/>
                  </a:ext>
                </a:extLst>
              </a:tr>
              <a:tr h="190500">
                <a:tc>
                  <a:txBody>
                    <a:bodyPr/>
                    <a:lstStyle/>
                    <a:p>
                      <a:pPr algn="ctr" fontAlgn="b"/>
                      <a:r>
                        <a:rPr lang="ru-RU" sz="1400" u="none" strike="noStrike">
                          <a:effectLst/>
                        </a:rPr>
                        <a:t>71</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United States</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13.31</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45.46</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18.76</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37660503"/>
                  </a:ext>
                </a:extLst>
              </a:tr>
              <a:tr h="190500">
                <a:tc>
                  <a:txBody>
                    <a:bodyPr/>
                    <a:lstStyle/>
                    <a:p>
                      <a:pPr algn="ctr" fontAlgn="b"/>
                      <a:r>
                        <a:rPr lang="ru-RU" sz="1400" u="none" strike="noStrike">
                          <a:effectLst/>
                        </a:rPr>
                        <a:t>…</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55665458"/>
                  </a:ext>
                </a:extLst>
              </a:tr>
              <a:tr h="190500">
                <a:tc>
                  <a:txBody>
                    <a:bodyPr/>
                    <a:lstStyle/>
                    <a:p>
                      <a:pPr algn="ctr" fontAlgn="b"/>
                      <a:r>
                        <a:rPr lang="ru-RU" sz="1400" u="none" strike="noStrike">
                          <a:effectLst/>
                        </a:rPr>
                        <a:t>82</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China</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14.36</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41.66</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14.00</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0815596"/>
                  </a:ext>
                </a:extLst>
              </a:tr>
              <a:tr h="190500">
                <a:tc>
                  <a:txBody>
                    <a:bodyPr/>
                    <a:lstStyle/>
                    <a:p>
                      <a:pPr algn="ctr" fontAlgn="b"/>
                      <a:r>
                        <a:rPr lang="ru-RU" sz="1400" u="none" strike="noStrike">
                          <a:effectLst/>
                        </a:rPr>
                        <a:t>…</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62697271"/>
                  </a:ext>
                </a:extLst>
              </a:tr>
              <a:tr h="190500">
                <a:tc>
                  <a:txBody>
                    <a:bodyPr/>
                    <a:lstStyle/>
                    <a:p>
                      <a:pPr algn="ctr" fontAlgn="b"/>
                      <a:r>
                        <a:rPr lang="ru-RU" sz="1400" b="0" u="none" strike="noStrike" dirty="0">
                          <a:effectLst/>
                        </a:rPr>
                        <a:t>121</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0" u="none" strike="noStrike">
                          <a:effectLst/>
                        </a:rPr>
                        <a:t>Russian Federation</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0" u="none" strike="noStrike">
                          <a:effectLst/>
                        </a:rPr>
                        <a:t>16.82</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0" u="none" strike="noStrike" dirty="0">
                          <a:effectLst/>
                        </a:rPr>
                        <a:t>46.43</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0" u="none" strike="noStrike" dirty="0">
                          <a:effectLst/>
                        </a:rPr>
                        <a:t>21.45</a:t>
                      </a:r>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17037653"/>
                  </a:ext>
                </a:extLst>
              </a:tr>
              <a:tr h="190500">
                <a:tc>
                  <a:txBody>
                    <a:bodyPr/>
                    <a:lstStyle/>
                    <a:p>
                      <a:pPr algn="ctr" fontAlgn="b"/>
                      <a:r>
                        <a:rPr lang="ru-RU" sz="1400" u="none" strike="noStrike" dirty="0">
                          <a:effectLst/>
                        </a:rPr>
                        <a:t>…</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71668827"/>
                  </a:ext>
                </a:extLst>
              </a:tr>
              <a:tr h="190500">
                <a:tc>
                  <a:txBody>
                    <a:bodyPr/>
                    <a:lstStyle/>
                    <a:p>
                      <a:pPr algn="ctr" fontAlgn="b"/>
                      <a:r>
                        <a:rPr lang="ru-RU" sz="1400" b="1" u="none" strike="noStrike" dirty="0">
                          <a:effectLst/>
                        </a:rPr>
                        <a:t>126</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b="1" u="none" strike="noStrike" dirty="0">
                          <a:effectLst/>
                        </a:rPr>
                        <a:t>Serbia</a:t>
                      </a:r>
                      <a:endParaRPr lang="en-GB"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1" u="none" strike="noStrike">
                          <a:effectLst/>
                        </a:rPr>
                        <a:t>17.75</a:t>
                      </a:r>
                      <a:endParaRPr lang="ru-RU" sz="14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1" u="none" strike="noStrike" dirty="0">
                          <a:effectLst/>
                        </a:rPr>
                        <a:t>66.23</a:t>
                      </a:r>
                      <a:endParaRPr lang="ru-RU"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b="1" u="none" strike="noStrike" dirty="0">
                          <a:effectLst/>
                        </a:rPr>
                        <a:t>10.85</a:t>
                      </a:r>
                      <a:endParaRPr lang="ru-RU"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08364461"/>
                  </a:ext>
                </a:extLst>
              </a:tr>
              <a:tr h="190500">
                <a:tc>
                  <a:txBody>
                    <a:bodyPr/>
                    <a:lstStyle/>
                    <a:p>
                      <a:pPr algn="ctr" fontAlgn="b"/>
                      <a:r>
                        <a:rPr lang="ru-RU" sz="1400" u="none" strike="noStrike">
                          <a:effectLst/>
                        </a:rPr>
                        <a:t>…</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 </a:t>
                      </a:r>
                      <a:endParaRPr lang="ru-RU"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 </a:t>
                      </a:r>
                      <a:endParaRPr lang="ru-RU"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75024874"/>
                  </a:ext>
                </a:extLst>
              </a:tr>
              <a:tr h="200025">
                <a:tc>
                  <a:txBody>
                    <a:bodyPr/>
                    <a:lstStyle/>
                    <a:p>
                      <a:pPr algn="ctr" fontAlgn="b"/>
                      <a:r>
                        <a:rPr lang="ru-RU" sz="1400" u="none" strike="noStrike">
                          <a:effectLst/>
                        </a:rPr>
                        <a:t>169</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1400" u="none" strike="noStrike">
                          <a:effectLst/>
                        </a:rPr>
                        <a:t>Czech Republic</a:t>
                      </a:r>
                      <a:endParaRPr lang="en-GB"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25.48</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a:effectLst/>
                        </a:rPr>
                        <a:t>28.57</a:t>
                      </a:r>
                      <a:endParaRPr lang="ru-RU"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ru-RU" sz="1400" u="none" strike="noStrike" dirty="0">
                          <a:effectLst/>
                        </a:rPr>
                        <a:t>10.04</a:t>
                      </a:r>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1545023"/>
                  </a:ext>
                </a:extLst>
              </a:tr>
              <a:tr h="190500">
                <a:tc gridSpan="5">
                  <a:txBody>
                    <a:bodyPr/>
                    <a:lstStyle/>
                    <a:p>
                      <a:pPr algn="l" fontAlgn="b"/>
                      <a:r>
                        <a:rPr lang="en-GB" sz="1200" u="none" strike="noStrike" dirty="0">
                          <a:effectLst/>
                        </a:rPr>
                        <a:t>Source: World Inequality Report 2022</a:t>
                      </a:r>
                      <a:endParaRPr lang="en-GB" sz="12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GB"/>
                    </a:p>
                  </a:txBody>
                  <a:tcPr/>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ru-RU"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36853186"/>
                  </a:ext>
                </a:extLst>
              </a:tr>
            </a:tbl>
          </a:graphicData>
        </a:graphic>
      </p:graphicFrame>
    </p:spTree>
    <p:extLst>
      <p:ext uri="{BB962C8B-B14F-4D97-AF65-F5344CB8AC3E}">
        <p14:creationId xmlns:p14="http://schemas.microsoft.com/office/powerpoint/2010/main" val="23221738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55E0E013-3DAE-445C-81F5-F813BFF95DBC}"/>
              </a:ext>
            </a:extLst>
          </p:cNvPr>
          <p:cNvSpPr>
            <a:spLocks noGrp="1"/>
          </p:cNvSpPr>
          <p:nvPr>
            <p:ph type="body" idx="1"/>
          </p:nvPr>
        </p:nvSpPr>
        <p:spPr/>
        <p:txBody>
          <a:bodyPr>
            <a:normAutofit fontScale="85000" lnSpcReduction="10000"/>
          </a:bodyPr>
          <a:lstStyle/>
          <a:p>
            <a:r>
              <a:rPr lang="en-GB" sz="1800" dirty="0">
                <a:solidFill>
                  <a:srgbClr val="141313"/>
                </a:solidFill>
                <a:latin typeface="Arial" panose="020B0604020202020204" pitchFamily="34" charset="0"/>
                <a:ea typeface="Times New Roman" panose="02020603050405020304" pitchFamily="18" charset="0"/>
                <a:cs typeface="Times New Roman" panose="02020603050405020304" pitchFamily="18" charset="0"/>
              </a:rPr>
              <a:t>Further shift in the distribution of income towards an increase of the share of low-income households.</a:t>
            </a:r>
            <a:endParaRPr lang="ru-RU" sz="1800" dirty="0">
              <a:solidFill>
                <a:srgbClr val="141313"/>
              </a:solidFill>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endParaRPr lang="en-GB" dirty="0"/>
          </a:p>
          <a:p>
            <a:endParaRPr lang="en-GB" dirty="0"/>
          </a:p>
          <a:p>
            <a:endParaRPr lang="en-GB" dirty="0"/>
          </a:p>
          <a:p>
            <a:endParaRPr lang="en-GB" dirty="0"/>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The Decile Dispersion Ratio which presents the ratio of the average income of the richest 10 percent (the 90th percentile) by that of the poorest 10 percent (the 10th percentile) has declined rather sharply in 2020 compared to previous periods. </a:t>
            </a:r>
          </a:p>
          <a:p>
            <a:r>
              <a:rPr lang="en-GB" sz="1800" b="1" dirty="0">
                <a:effectLst/>
                <a:latin typeface="Calibri" panose="020F0502020204030204" pitchFamily="34" charset="0"/>
                <a:ea typeface="Calibri" panose="020F0502020204030204" pitchFamily="34" charset="0"/>
                <a:cs typeface="Times New Roman" panose="02020603050405020304" pitchFamily="18" charset="0"/>
              </a:rPr>
              <a:t>This does not mean that the incomes of the poor have increased, but rather that in 2020 the richest lost more of their income.</a:t>
            </a:r>
            <a:endParaRPr lang="en-GB" b="1" dirty="0"/>
          </a:p>
        </p:txBody>
      </p:sp>
      <p:sp>
        <p:nvSpPr>
          <p:cNvPr id="3" name="Заголовок 2">
            <a:extLst>
              <a:ext uri="{FF2B5EF4-FFF2-40B4-BE49-F238E27FC236}">
                <a16:creationId xmlns:a16="http://schemas.microsoft.com/office/drawing/2014/main" id="{9BE0E04E-6391-4FB8-88F7-BE921D04FBCD}"/>
              </a:ext>
            </a:extLst>
          </p:cNvPr>
          <p:cNvSpPr>
            <a:spLocks noGrp="1"/>
          </p:cNvSpPr>
          <p:nvPr>
            <p:ph type="title"/>
          </p:nvPr>
        </p:nvSpPr>
        <p:spPr/>
        <p:txBody>
          <a:bodyPr/>
          <a:lstStyle/>
          <a:p>
            <a:r>
              <a:rPr lang="en-GB" dirty="0"/>
              <a:t>Consequences of COVID-19 </a:t>
            </a:r>
          </a:p>
        </p:txBody>
      </p:sp>
      <p:graphicFrame>
        <p:nvGraphicFramePr>
          <p:cNvPr id="4" name="Диаграмма 3">
            <a:extLst>
              <a:ext uri="{FF2B5EF4-FFF2-40B4-BE49-F238E27FC236}">
                <a16:creationId xmlns:a16="http://schemas.microsoft.com/office/drawing/2014/main" id="{D3AD0ECA-F7A0-413A-8C6B-A5968DD23C9A}"/>
              </a:ext>
            </a:extLst>
          </p:cNvPr>
          <p:cNvGraphicFramePr/>
          <p:nvPr>
            <p:extLst>
              <p:ext uri="{D42A27DB-BD31-4B8C-83A1-F6EECF244321}">
                <p14:modId xmlns:p14="http://schemas.microsoft.com/office/powerpoint/2010/main" val="3376870455"/>
              </p:ext>
            </p:extLst>
          </p:nvPr>
        </p:nvGraphicFramePr>
        <p:xfrm>
          <a:off x="3326319" y="2183386"/>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5743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3800" name="Rectangle 33799">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2" name="Rectangle 33801">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04" name="Rectangle 33803">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6" name="Rectangle 33805">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808" name="Oval 33807">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4" name="Rectangle 2">
            <a:extLst>
              <a:ext uri="{FF2B5EF4-FFF2-40B4-BE49-F238E27FC236}">
                <a16:creationId xmlns:a16="http://schemas.microsoft.com/office/drawing/2014/main" id="{A55DACAB-8E4E-4175-B417-9D0C6C75B141}"/>
              </a:ext>
            </a:extLst>
          </p:cNvPr>
          <p:cNvSpPr>
            <a:spLocks noGrp="1" noChangeArrowheads="1"/>
          </p:cNvSpPr>
          <p:nvPr>
            <p:ph type="ctrTitle"/>
          </p:nvPr>
        </p:nvSpPr>
        <p:spPr>
          <a:xfrm>
            <a:off x="1011948" y="857251"/>
            <a:ext cx="6219582" cy="3160113"/>
          </a:xfrm>
        </p:spPr>
        <p:txBody>
          <a:bodyPr anchor="b">
            <a:normAutofit/>
          </a:bodyPr>
          <a:lstStyle/>
          <a:p>
            <a:pPr algn="l" eaLnBrk="1" hangingPunct="1"/>
            <a:r>
              <a:rPr lang="en-GB" altLang="en-US" sz="4800">
                <a:solidFill>
                  <a:srgbClr val="FFFFFF"/>
                </a:solidFill>
                <a:latin typeface="Times" panose="02020603050405020304" pitchFamily="18" charset="0"/>
                <a:cs typeface="Times" panose="02020603050405020304" pitchFamily="18" charset="0"/>
              </a:rPr>
              <a:t>Thank you for your attention.</a:t>
            </a:r>
            <a:endParaRPr lang="en-US" altLang="en-US" sz="4800">
              <a:solidFill>
                <a:srgbClr val="FFFFFF"/>
              </a:solidFill>
              <a:latin typeface="Times" panose="02020603050405020304" pitchFamily="18" charset="0"/>
              <a:cs typeface="Times" panose="02020603050405020304" pitchFamily="18" charset="0"/>
            </a:endParaRPr>
          </a:p>
        </p:txBody>
      </p:sp>
      <p:sp>
        <p:nvSpPr>
          <p:cNvPr id="33810" name="Rectangle 33809">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5" name="Rectangle 3">
            <a:extLst>
              <a:ext uri="{FF2B5EF4-FFF2-40B4-BE49-F238E27FC236}">
                <a16:creationId xmlns:a16="http://schemas.microsoft.com/office/drawing/2014/main" id="{DD721C96-37CA-4AE2-B71C-C15C6DD4682E}"/>
              </a:ext>
            </a:extLst>
          </p:cNvPr>
          <p:cNvSpPr>
            <a:spLocks noGrp="1" noChangeArrowheads="1"/>
          </p:cNvSpPr>
          <p:nvPr>
            <p:ph type="subTitle" idx="1"/>
          </p:nvPr>
        </p:nvSpPr>
        <p:spPr>
          <a:xfrm>
            <a:off x="1105661" y="4800600"/>
            <a:ext cx="5179879" cy="1200149"/>
          </a:xfrm>
        </p:spPr>
        <p:txBody>
          <a:bodyPr anchor="t">
            <a:normAutofit/>
          </a:bodyPr>
          <a:lstStyle/>
          <a:p>
            <a:pPr algn="l">
              <a:spcAft>
                <a:spcPts val="544"/>
              </a:spcAft>
            </a:pPr>
            <a:r>
              <a:rPr lang="en-US" altLang="en-US" i="1" dirty="0">
                <a:solidFill>
                  <a:srgbClr val="FFFFFF"/>
                </a:solidFill>
              </a:rPr>
              <a:t>bsergi@unime.it</a:t>
            </a:r>
          </a:p>
          <a:p>
            <a:pPr algn="l">
              <a:spcAft>
                <a:spcPts val="544"/>
              </a:spcAft>
            </a:pPr>
            <a:endParaRPr lang="en-US" altLang="en-US" i="1" dirty="0">
              <a:solidFill>
                <a:srgbClr val="FFFFFF"/>
              </a:solidFill>
            </a:endParaRPr>
          </a:p>
        </p:txBody>
      </p:sp>
      <p:pic>
        <p:nvPicPr>
          <p:cNvPr id="71" name="Graphic 70" descr="Sunglasses Face with Solid Fill">
            <a:extLst>
              <a:ext uri="{FF2B5EF4-FFF2-40B4-BE49-F238E27FC236}">
                <a16:creationId xmlns:a16="http://schemas.microsoft.com/office/drawing/2014/main" id="{97CAD08D-3B62-4B60-B7C0-EB8C53E55F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10715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Worldwide; 2021*; Includes both part-time and full-time employees; * The most recent value varies from country to country, reference year is put in brackets. </a:t>
            </a:r>
            <a:r>
              <a:rPr sz="600" b="0" dirty="0">
                <a:solidFill>
                  <a:srgbClr val="0F2741"/>
                </a:solidFill>
                <a:latin typeface="Open Sans"/>
                <a:hlinkClick r:id="rId5">
                  <a:extLst>
                    <a:ext uri="{A12FA001-AC4F-418D-AE19-62706E023703}">
                      <ahyp:hlinkClr xmlns:ahyp="http://schemas.microsoft.com/office/drawing/2018/hyperlinkcolor" val="tx"/>
                    </a:ext>
                  </a:extLst>
                </a:hlinkClick>
              </a:rPr>
              <a:t>Read more</a:t>
            </a:r>
          </a:p>
          <a:p>
            <a:r>
              <a:rPr sz="600" b="1" dirty="0">
                <a:solidFill>
                  <a:srgbClr val="0F2741"/>
                </a:solidFill>
                <a:latin typeface="Open Sans"/>
              </a:rPr>
              <a:t>Source(s): </a:t>
            </a:r>
            <a:r>
              <a:rPr sz="600" b="0" dirty="0">
                <a:solidFill>
                  <a:srgbClr val="0F2741"/>
                </a:solidFill>
                <a:latin typeface="Open Sans"/>
              </a:rPr>
              <a:t>ILO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2098700"/>
          <a:ext cx="11016000" cy="39326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OleObject"/>
          <p:cNvGraphicFramePr>
            <a:graphicFrameLocks noChangeAspect="1"/>
          </p:cNvGraphicFramePr>
          <p:nvPr/>
        </p:nvGraphicFramePr>
        <p:xfrm>
          <a:off x="9399600" y="5401865"/>
          <a:ext cx="2203200" cy="629486"/>
        </p:xfrm>
        <a:graphic>
          <a:graphicData uri="http://schemas.openxmlformats.org/presentationml/2006/ole">
            <mc:AlternateContent xmlns:mc="http://schemas.openxmlformats.org/markup-compatibility/2006">
              <mc:Choice xmlns:v="urn:schemas-microsoft-com:vml" Requires="v">
                <p:oleObj r:id="rId7" imgW="2203200" imgH="629486" progId=".xls">
                  <p:embed/>
                </p:oleObj>
              </mc:Choice>
              <mc:Fallback>
                <p:oleObj r:id="rId7" imgW="2203200" imgH="629486" progId=".xls">
                  <p:embed/>
                  <p:pic>
                    <p:nvPicPr>
                      <p:cNvPr id="6" name="OleObject"/>
                      <p:cNvPicPr/>
                      <p:nvPr/>
                    </p:nvPicPr>
                    <p:blipFill>
                      <a:blip r:embed="rId8"/>
                      <a:srcRect t="100000"/>
                      <a:tile tx="0" ty="0" sx="100000" sy="100000" flip="none" algn="tl"/>
                    </p:blipFill>
                    <p:spPr>
                      <a:xfrm>
                        <a:off x="9399600" y="5401865"/>
                        <a:ext cx="2203200" cy="629486"/>
                      </a:xfrm>
                      <a:prstGeom prst="rect">
                        <a:avLst/>
                      </a:prstGeom>
                      <a:blipFill>
                        <a:blip r:embed="rId9"/>
                        <a:stretch>
                          <a:fillRect/>
                        </a:stretch>
                      </a:blipFill>
                      <a:ln>
                        <a:noFill/>
                      </a:ln>
                    </p:spPr>
                  </p:pic>
                </p:oleObj>
              </mc:Fallback>
            </mc:AlternateContent>
          </a:graphicData>
        </a:graphic>
      </p:graphicFrame>
      <p:sp>
        <p:nvSpPr>
          <p:cNvPr id="7" name="New shape"/>
          <p:cNvSpPr/>
          <p:nvPr/>
        </p:nvSpPr>
        <p:spPr>
          <a:xfrm>
            <a:off x="4177100" y="1882800"/>
            <a:ext cx="38354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170" tIns="46990" rIns="90170" bIns="46990" rtlCol="0" anchor="t"/>
          <a:lstStyle/>
          <a:p>
            <a:pPr algn="ctr">
              <a:spcAft>
                <a:spcPct val="20000"/>
              </a:spcAft>
            </a:pPr>
            <a:r>
              <a:rPr sz="1100">
                <a:solidFill>
                  <a:srgbClr val="0F2741"/>
                </a:solidFill>
                <a:latin typeface="Open Sans"/>
              </a:rPr>
              <a:t>Number of foreign-born workers in millions</a:t>
            </a:r>
          </a:p>
        </p:txBody>
      </p:sp>
      <p:sp>
        <p:nvSpPr>
          <p:cNvPr id="8"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8</a:t>
            </a:r>
          </a:p>
        </p:txBody>
      </p:sp>
      <p:sp>
        <p:nvSpPr>
          <p:cNvPr id="9" name="New shape"/>
          <p:cNvSpPr/>
          <p:nvPr/>
        </p:nvSpPr>
        <p:spPr>
          <a:xfrm>
            <a:off x="496800" y="424800"/>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lnSpcReduction="10000"/>
          </a:bodyPr>
          <a:lstStyle/>
          <a:p>
            <a:pPr algn="l">
              <a:lnSpc>
                <a:spcPct val="100000"/>
              </a:lnSpc>
              <a:spcAft>
                <a:spcPct val="20000"/>
              </a:spcAft>
            </a:pPr>
            <a:r>
              <a:rPr sz="2500">
                <a:solidFill>
                  <a:srgbClr val="0F2741"/>
                </a:solidFill>
                <a:latin typeface="Open Sans Light"/>
              </a:rPr>
              <a:t>20 countries with the highest foreign-born labor force worldwide in 2021 (in millions)</a:t>
            </a:r>
          </a:p>
        </p:txBody>
      </p:sp>
      <p:sp>
        <p:nvSpPr>
          <p:cNvPr id="10" name="New shape"/>
          <p:cNvSpPr/>
          <p:nvPr/>
        </p:nvSpPr>
        <p:spPr>
          <a:xfrm>
            <a:off x="496800" y="1117251"/>
            <a:ext cx="11196000" cy="78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fontScale="92500" lnSpcReduction="20000"/>
          </a:bodyPr>
          <a:lstStyle/>
          <a:p>
            <a:pPr>
              <a:spcAft>
                <a:spcPct val="20000"/>
              </a:spcAft>
            </a:pPr>
            <a:r>
              <a:rPr lang="en-US" sz="1700" b="0" dirty="0">
                <a:solidFill>
                  <a:srgbClr val="0F2741"/>
                </a:solidFill>
                <a:latin typeface="Open Sans"/>
              </a:rPr>
              <a:t>The United States was, by far, the country with the highest number of foreigners in its workforce in 2021 with nearly 29 million foreign-born citizens in the workforce. Germany had the second highest foreign labor force at nearly eight million, followed by the United Kingdom. A high number of the countries on the list are EU members.</a:t>
            </a:r>
            <a:endParaRPr lang="en-US" sz="1700" b="0" dirty="0">
              <a:solidFill>
                <a:srgbClr val="0F2741"/>
              </a:solidFill>
              <a:latin typeface="Open Sans"/>
              <a:hlinkClick r:id="rId5">
                <a:extLst>
                  <a:ext uri="{A12FA001-AC4F-418D-AE19-62706E023703}">
                    <ahyp:hlinkClr xmlns:ahyp="http://schemas.microsoft.com/office/drawing/2018/hyperlinkcolor" val="tx"/>
                  </a:ext>
                </a:extLst>
              </a:hlinkClick>
            </a:endParaRPr>
          </a:p>
          <a:p>
            <a:pPr algn="l">
              <a:lnSpc>
                <a:spcPct val="100000"/>
              </a:lnSpc>
              <a:spcAft>
                <a:spcPct val="20000"/>
              </a:spcAft>
            </a:pPr>
            <a:endParaRPr sz="1100" dirty="0">
              <a:solidFill>
                <a:srgbClr val="455F7C"/>
              </a:solidFill>
              <a:latin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ew shape"/>
          <p:cNvSpPr/>
          <p:nvPr/>
        </p:nvSpPr>
        <p:spPr>
          <a:xfrm>
            <a:off x="500400" y="6228000"/>
            <a:ext cx="50400" cy="234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New shape"/>
          <p:cNvSpPr/>
          <p:nvPr/>
        </p:nvSpPr>
        <p:spPr>
          <a:xfrm>
            <a:off x="10447200" y="6228000"/>
            <a:ext cx="1170000" cy="237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New shape"/>
          <p:cNvSpPr/>
          <p:nvPr/>
        </p:nvSpPr>
        <p:spPr>
          <a:xfrm>
            <a:off x="-7200" y="-7200"/>
            <a:ext cx="12211200" cy="540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586800" y="6224400"/>
            <a:ext cx="9576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r>
              <a:rPr sz="600" b="1" dirty="0">
                <a:solidFill>
                  <a:srgbClr val="0F2741"/>
                </a:solidFill>
                <a:latin typeface="Open Sans"/>
              </a:rPr>
              <a:t>Note(s): </a:t>
            </a:r>
            <a:r>
              <a:rPr sz="600" b="0" dirty="0">
                <a:solidFill>
                  <a:srgbClr val="0F2741"/>
                </a:solidFill>
                <a:latin typeface="Open Sans"/>
              </a:rPr>
              <a:t>2003 to 2022</a:t>
            </a:r>
          </a:p>
          <a:p>
            <a:r>
              <a:rPr sz="600" b="1" dirty="0">
                <a:solidFill>
                  <a:srgbClr val="0F2741"/>
                </a:solidFill>
                <a:latin typeface="Open Sans"/>
              </a:rPr>
              <a:t>Source(s): </a:t>
            </a:r>
            <a:r>
              <a:rPr sz="600" b="0" dirty="0">
                <a:solidFill>
                  <a:srgbClr val="0F2741"/>
                </a:solidFill>
                <a:latin typeface="Open Sans"/>
              </a:rPr>
              <a:t>World Bank </a:t>
            </a:r>
          </a:p>
        </p:txBody>
      </p:sp>
      <p:sp>
        <p:nvSpPr>
          <p:cNvPr id="3" name="New shape"/>
          <p:cNvSpPr/>
          <p:nvPr/>
        </p:nvSpPr>
        <p:spPr>
          <a:xfrm>
            <a:off x="885600" y="6220800"/>
            <a:ext cx="8035199" cy="28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rmAutofit/>
          </a:bodyPr>
          <a:lstStyle/>
          <a:p>
            <a:pPr algn="l">
              <a:lnSpc>
                <a:spcPct val="100000"/>
              </a:lnSpc>
              <a:spcAft>
                <a:spcPct val="20000"/>
              </a:spcAft>
            </a:pPr>
            <a:endParaRPr sz="600">
              <a:solidFill>
                <a:srgbClr val="455F7C"/>
              </a:solidFill>
              <a:latin typeface="Open Sans"/>
            </a:endParaRPr>
          </a:p>
        </p:txBody>
      </p:sp>
      <p:graphicFrame>
        <p:nvGraphicFramePr>
          <p:cNvPr id="4" name="ChartObject"/>
          <p:cNvGraphicFramePr/>
          <p:nvPr/>
        </p:nvGraphicFramePr>
        <p:xfrm>
          <a:off x="586800" y="1882800"/>
          <a:ext cx="11016000" cy="4148550"/>
        </p:xfrm>
        <a:graphic>
          <a:graphicData uri="http://schemas.openxmlformats.org/drawingml/2006/chart">
            <c:chart xmlns:c="http://schemas.openxmlformats.org/drawingml/2006/chart" xmlns:r="http://schemas.openxmlformats.org/officeDocument/2006/relationships" r:id="rId5"/>
          </a:graphicData>
        </a:graphic>
      </p:graphicFrame>
      <p:sp>
        <p:nvSpPr>
          <p:cNvPr id="5" name="New shape"/>
          <p:cNvSpPr/>
          <p:nvPr/>
        </p:nvSpPr>
        <p:spPr>
          <a:xfrm>
            <a:off x="-90000" y="6224400"/>
            <a:ext cx="662400" cy="27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lstStyle/>
          <a:p>
            <a:pPr algn="r">
              <a:spcAft>
                <a:spcPct val="20000"/>
              </a:spcAft>
            </a:pPr>
            <a:r>
              <a:rPr sz="600" b="1">
                <a:solidFill>
                  <a:srgbClr val="455F7C"/>
                </a:solidFill>
                <a:latin typeface="Open Sans"/>
              </a:rPr>
              <a:t>9</a:t>
            </a:r>
          </a:p>
        </p:txBody>
      </p:sp>
      <p:sp>
        <p:nvSpPr>
          <p:cNvPr id="6" name="New shape"/>
          <p:cNvSpPr/>
          <p:nvPr/>
        </p:nvSpPr>
        <p:spPr>
          <a:xfrm>
            <a:off x="315884" y="106062"/>
            <a:ext cx="11376916" cy="96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b">
            <a:normAutofit/>
          </a:bodyPr>
          <a:lstStyle/>
          <a:p>
            <a:pPr algn="l">
              <a:lnSpc>
                <a:spcPct val="100000"/>
              </a:lnSpc>
              <a:spcAft>
                <a:spcPct val="20000"/>
              </a:spcAft>
            </a:pPr>
            <a:r>
              <a:rPr sz="2500" dirty="0">
                <a:solidFill>
                  <a:srgbClr val="0F2741"/>
                </a:solidFill>
                <a:latin typeface="Open Sans Light"/>
              </a:rPr>
              <a:t>Global unemployment rate from 2003 to 2022 (as a share of the total labor force)</a:t>
            </a:r>
          </a:p>
        </p:txBody>
      </p:sp>
      <p:sp>
        <p:nvSpPr>
          <p:cNvPr id="7" name="New shape"/>
          <p:cNvSpPr/>
          <p:nvPr/>
        </p:nvSpPr>
        <p:spPr>
          <a:xfrm>
            <a:off x="496800" y="1129812"/>
            <a:ext cx="11196000" cy="4433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t">
            <a:noAutofit/>
          </a:bodyPr>
          <a:lstStyle/>
          <a:p>
            <a:pPr>
              <a:spcAft>
                <a:spcPct val="20000"/>
              </a:spcAft>
            </a:pPr>
            <a:r>
              <a:rPr lang="en-US" sz="1400" b="0" dirty="0">
                <a:solidFill>
                  <a:srgbClr val="0F2741"/>
                </a:solidFill>
                <a:latin typeface="Open Sans"/>
              </a:rPr>
              <a:t>The unemployment rate in the World decreased by 0.4 percentage points in 2022 in comparison to the previous year. In total, the unemployment rate declined to 5.77% in 2022. Over the observed period, the unemployment rate has been subject to fluctuation.</a:t>
            </a:r>
            <a:endParaRPr lang="en-US" sz="1400" dirty="0">
              <a:solidFill>
                <a:srgbClr val="0F2741"/>
              </a:solidFill>
              <a:latin typeface="Open Sans"/>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5895</Words>
  <Application>Microsoft Office PowerPoint</Application>
  <PresentationFormat>Widescreen</PresentationFormat>
  <Paragraphs>608</Paragraphs>
  <Slides>75</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75</vt:i4>
      </vt:variant>
    </vt:vector>
  </HeadingPairs>
  <TitlesOfParts>
    <vt:vector size="90" baseType="lpstr">
      <vt:lpstr>Abadi</vt:lpstr>
      <vt:lpstr>Arial</vt:lpstr>
      <vt:lpstr>Calibri</vt:lpstr>
      <vt:lpstr>Calibri Light</vt:lpstr>
      <vt:lpstr>Cambria Math</vt:lpstr>
      <vt:lpstr>Open Sans</vt:lpstr>
      <vt:lpstr>Open Sans Light</vt:lpstr>
      <vt:lpstr>Times</vt:lpstr>
      <vt:lpstr>Times New Roman</vt:lpstr>
      <vt:lpstr>Trade Gothic W01 Bold 2</vt:lpstr>
      <vt:lpstr>Trade Gothic W01 Roman</vt:lpstr>
      <vt:lpstr>Wingdings</vt:lpstr>
      <vt:lpstr>Тема Office</vt:lpstr>
      <vt:lpstr>Excel.Sheet.8</vt:lpstr>
      <vt:lpstr>EViews</vt:lpstr>
      <vt:lpstr>PERC ILO Trade Union Economic experts meeting  For Trade Unions from the Western Balkans, Ukraine, Moldova, and Georgia  8-9 June 2023, Belgrade Serbia     The state of the labour market following the onset of the recent pandemics and war                            Bruno S. Sergi</vt:lpstr>
      <vt:lpstr>Labour markets before and after the pandemics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 cost lower than Western European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 of employment in developing countries</vt:lpstr>
      <vt:lpstr>The future of employment </vt:lpstr>
      <vt:lpstr>The recent launch of ChatGPT stirs up fears about the impact of deep learning artificial intelligence on our economic future, especially on labor market.  Will AI replace white collar jobs en masse?</vt:lpstr>
      <vt:lpstr>Goldman Sachs economists predict AI like ChatGPT will replace as many as 300 million full-time white-collar jobs.</vt:lpstr>
      <vt:lpstr>Goldman Sachs economists predict AI like ChatGPT will replace as many as 300 million full-time white-collar jobs.</vt:lpstr>
      <vt:lpstr>Better AI will significantly enhance labor productivity, but that also means AI to replace human employment </vt:lpstr>
      <vt:lpstr>PowerPoint Presentation</vt:lpstr>
      <vt:lpstr>PowerPoint Presentation</vt:lpstr>
      <vt:lpstr>Technologies likely to be adopted by 2025 (by share of companies surveyed)  </vt:lpstr>
      <vt:lpstr>Does education prepare for skills in both developed and developing countries?</vt:lpstr>
      <vt:lpstr>PowerPoint Presentation</vt:lpstr>
      <vt:lpstr>Skill mismatch and overeducation in transition economies  </vt:lpstr>
      <vt:lpstr>PowerPoint Presentation</vt:lpstr>
      <vt:lpstr>An Empirical Analysis. The labour share and income inequality in post-Soviet countries</vt:lpstr>
      <vt:lpstr>Motivation</vt:lpstr>
      <vt:lpstr>Average Gini coefficient of pre-tax national income in 17 CESEE economies during 1990s, 2000s and 2010s  </vt:lpstr>
      <vt:lpstr>Methodology</vt:lpstr>
      <vt:lpstr> GINI Index Box-Plot</vt:lpstr>
      <vt:lpstr>Labour Share of Income</vt:lpstr>
      <vt:lpstr>Association between Labour Share and Gini Index</vt:lpstr>
      <vt:lpstr> Labour Share vs Inequality</vt:lpstr>
      <vt:lpstr>Example of Estonia, Latvia, Lithuania </vt:lpstr>
      <vt:lpstr>Research hypothesis</vt:lpstr>
      <vt:lpstr>Methods</vt:lpstr>
      <vt:lpstr>Cointegration equation</vt:lpstr>
      <vt:lpstr>Inequality Ranking - Case of Serbia</vt:lpstr>
      <vt:lpstr>Consequences of COVID-19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Sergi, Bruno S.</cp:lastModifiedBy>
  <cp:revision>69</cp:revision>
  <dcterms:created xsi:type="dcterms:W3CDTF">2023-05-30T08:58:26Z</dcterms:created>
  <dcterms:modified xsi:type="dcterms:W3CDTF">2023-06-16T17:16:14Z</dcterms:modified>
</cp:coreProperties>
</file>