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5" r:id="rId2"/>
    <p:sldMasterId id="2147483693" r:id="rId3"/>
  </p:sldMasterIdLst>
  <p:notesMasterIdLst>
    <p:notesMasterId r:id="rId70"/>
  </p:notesMasterIdLst>
  <p:sldIdLst>
    <p:sldId id="310" r:id="rId4"/>
    <p:sldId id="1415" r:id="rId5"/>
    <p:sldId id="1483" r:id="rId6"/>
    <p:sldId id="1491" r:id="rId7"/>
    <p:sldId id="1485" r:id="rId8"/>
    <p:sldId id="1544" r:id="rId9"/>
    <p:sldId id="1546" r:id="rId10"/>
    <p:sldId id="367" r:id="rId11"/>
    <p:sldId id="1529" r:id="rId12"/>
    <p:sldId id="1198" r:id="rId13"/>
    <p:sldId id="1524" r:id="rId14"/>
    <p:sldId id="1554" r:id="rId15"/>
    <p:sldId id="1535" r:id="rId16"/>
    <p:sldId id="269" r:id="rId17"/>
    <p:sldId id="1536" r:id="rId18"/>
    <p:sldId id="1537" r:id="rId19"/>
    <p:sldId id="1539" r:id="rId20"/>
    <p:sldId id="1538" r:id="rId21"/>
    <p:sldId id="1525" r:id="rId22"/>
    <p:sldId id="1526" r:id="rId23"/>
    <p:sldId id="1527" r:id="rId24"/>
    <p:sldId id="1462" r:id="rId25"/>
    <p:sldId id="281" r:id="rId26"/>
    <p:sldId id="1493" r:id="rId27"/>
    <p:sldId id="1492" r:id="rId28"/>
    <p:sldId id="1469" r:id="rId29"/>
    <p:sldId id="266" r:id="rId30"/>
    <p:sldId id="1472" r:id="rId31"/>
    <p:sldId id="1473" r:id="rId32"/>
    <p:sldId id="1474" r:id="rId33"/>
    <p:sldId id="1314" r:id="rId34"/>
    <p:sldId id="1477" r:id="rId35"/>
    <p:sldId id="1509" r:id="rId36"/>
    <p:sldId id="1510" r:id="rId37"/>
    <p:sldId id="1463" r:id="rId38"/>
    <p:sldId id="1508" r:id="rId39"/>
    <p:sldId id="1464" r:id="rId40"/>
    <p:sldId id="1503" r:id="rId41"/>
    <p:sldId id="283" r:id="rId42"/>
    <p:sldId id="256" r:id="rId43"/>
    <p:sldId id="1547" r:id="rId44"/>
    <p:sldId id="1548" r:id="rId45"/>
    <p:sldId id="260" r:id="rId46"/>
    <p:sldId id="278" r:id="rId47"/>
    <p:sldId id="280" r:id="rId48"/>
    <p:sldId id="963" r:id="rId49"/>
    <p:sldId id="968" r:id="rId50"/>
    <p:sldId id="1302" r:id="rId51"/>
    <p:sldId id="961" r:id="rId52"/>
    <p:sldId id="962" r:id="rId53"/>
    <p:sldId id="1011" r:id="rId54"/>
    <p:sldId id="1013" r:id="rId55"/>
    <p:sldId id="1580" r:id="rId56"/>
    <p:sldId id="1581" r:id="rId57"/>
    <p:sldId id="1583" r:id="rId58"/>
    <p:sldId id="1588" r:id="rId59"/>
    <p:sldId id="1512" r:id="rId60"/>
    <p:sldId id="1552" r:id="rId61"/>
    <p:sldId id="1513" r:id="rId62"/>
    <p:sldId id="1514" r:id="rId63"/>
    <p:sldId id="1516" r:id="rId64"/>
    <p:sldId id="1521" r:id="rId65"/>
    <p:sldId id="1515" r:id="rId66"/>
    <p:sldId id="1517" r:id="rId67"/>
    <p:sldId id="1553" r:id="rId68"/>
    <p:sldId id="1222"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32D14D-7073-4842-811A-1A45898A3608}" v="157" dt="2023-06-08T06:31:08.8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653"/>
    <p:restoredTop sz="95915"/>
  </p:normalViewPr>
  <p:slideViewPr>
    <p:cSldViewPr snapToGrid="0">
      <p:cViewPr varScale="1">
        <p:scale>
          <a:sx n="75" d="100"/>
          <a:sy n="75" d="100"/>
        </p:scale>
        <p:origin x="68" y="1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notesMaster" Target="notesMasters/notesMaster1.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2021</c:v>
                </c:pt>
              </c:strCache>
            </c:strRef>
          </c:tx>
          <c:spPr>
            <a:solidFill>
              <a:srgbClr val="0F283E"/>
            </a:solidFill>
            <a:ln>
              <a:solidFill>
                <a:srgbClr val="0F283E"/>
              </a:solidFill>
            </a:ln>
          </c:spPr>
          <c:invertIfNegative val="0"/>
          <c:dLbls>
            <c:dLbl>
              <c:idx val="0"/>
              <c:numFmt formatCode="#,##0%" sourceLinked="0"/>
              <c:spPr/>
              <c:txPr>
                <a:bodyPr/>
                <a:lstStyle/>
                <a:p>
                  <a:pPr>
                    <a:defRPr sz="8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0-9AEC-4F2C-B33F-2D2EC2F61D3F}"/>
                </c:ext>
              </c:extLst>
            </c:dLbl>
            <c:dLbl>
              <c:idx val="1"/>
              <c:numFmt formatCode="#,##0.0%" sourceLinked="0"/>
              <c:spPr/>
              <c:txPr>
                <a:bodyPr/>
                <a:lstStyle/>
                <a:p>
                  <a:pPr>
                    <a:defRPr sz="8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1-9AEC-4F2C-B33F-2D2EC2F61D3F}"/>
                </c:ext>
              </c:extLst>
            </c:dLbl>
            <c:dLbl>
              <c:idx val="2"/>
              <c:numFmt formatCode="#,##0.0%" sourceLinked="0"/>
              <c:spPr/>
              <c:txPr>
                <a:bodyPr/>
                <a:lstStyle/>
                <a:p>
                  <a:pPr>
                    <a:defRPr sz="8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2-9AEC-4F2C-B33F-2D2EC2F61D3F}"/>
                </c:ext>
              </c:extLst>
            </c:dLbl>
            <c:dLbl>
              <c:idx val="3"/>
              <c:numFmt formatCode="#,##0.0%" sourceLinked="0"/>
              <c:spPr/>
              <c:txPr>
                <a:bodyPr/>
                <a:lstStyle/>
                <a:p>
                  <a:pPr>
                    <a:defRPr sz="8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3-9AEC-4F2C-B33F-2D2EC2F61D3F}"/>
                </c:ext>
              </c:extLst>
            </c:dLbl>
            <c:dLbl>
              <c:idx val="4"/>
              <c:numFmt formatCode="#,##0.0%" sourceLinked="0"/>
              <c:spPr/>
              <c:txPr>
                <a:bodyPr/>
                <a:lstStyle/>
                <a:p>
                  <a:pPr>
                    <a:defRPr sz="8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4-9AEC-4F2C-B33F-2D2EC2F61D3F}"/>
                </c:ext>
              </c:extLst>
            </c:dLbl>
            <c:dLbl>
              <c:idx val="5"/>
              <c:numFmt formatCode="#,##0.0%" sourceLinked="0"/>
              <c:spPr/>
              <c:txPr>
                <a:bodyPr/>
                <a:lstStyle/>
                <a:p>
                  <a:pPr>
                    <a:defRPr sz="8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5-9AEC-4F2C-B33F-2D2EC2F61D3F}"/>
                </c:ext>
              </c:extLst>
            </c:dLbl>
            <c:dLbl>
              <c:idx val="6"/>
              <c:numFmt formatCode="#,##0.0%" sourceLinked="0"/>
              <c:spPr/>
              <c:txPr>
                <a:bodyPr/>
                <a:lstStyle/>
                <a:p>
                  <a:pPr>
                    <a:defRPr sz="8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6-9AEC-4F2C-B33F-2D2EC2F61D3F}"/>
                </c:ext>
              </c:extLst>
            </c:dLbl>
            <c:dLbl>
              <c:idx val="7"/>
              <c:numFmt formatCode="#,##0.0%" sourceLinked="0"/>
              <c:spPr/>
              <c:txPr>
                <a:bodyPr/>
                <a:lstStyle/>
                <a:p>
                  <a:pPr>
                    <a:defRPr sz="8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7-9AEC-4F2C-B33F-2D2EC2F61D3F}"/>
                </c:ext>
              </c:extLst>
            </c:dLbl>
            <c:dLbl>
              <c:idx val="8"/>
              <c:numFmt formatCode="#,##0.0%" sourceLinked="0"/>
              <c:spPr/>
              <c:txPr>
                <a:bodyPr/>
                <a:lstStyle/>
                <a:p>
                  <a:pPr>
                    <a:defRPr sz="8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8-9AEC-4F2C-B33F-2D2EC2F61D3F}"/>
                </c:ext>
              </c:extLst>
            </c:dLbl>
            <c:dLbl>
              <c:idx val="9"/>
              <c:numFmt formatCode="#,##0.0%" sourceLinked="0"/>
              <c:spPr/>
              <c:txPr>
                <a:bodyPr/>
                <a:lstStyle/>
                <a:p>
                  <a:pPr>
                    <a:defRPr sz="8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9-9AEC-4F2C-B33F-2D2EC2F61D3F}"/>
                </c:ext>
              </c:extLst>
            </c:dLbl>
            <c:dLbl>
              <c:idx val="10"/>
              <c:numFmt formatCode="#,##0.0%" sourceLinked="0"/>
              <c:spPr/>
              <c:txPr>
                <a:bodyPr/>
                <a:lstStyle/>
                <a:p>
                  <a:pPr>
                    <a:defRPr sz="8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A-9AEC-4F2C-B33F-2D2EC2F61D3F}"/>
                </c:ext>
              </c:extLst>
            </c:dLbl>
            <c:spPr>
              <a:noFill/>
              <a:ln>
                <a:noFill/>
              </a:ln>
              <a:effectLst/>
            </c:spPr>
            <c:txPr>
              <a:bodyPr/>
              <a:lstStyle/>
              <a:p>
                <a:pPr>
                  <a:defRPr sz="800" b="0" smtId="4294967295">
                    <a:solidFill>
                      <a:srgbClr val="000000"/>
                    </a:solidFill>
                    <a:latin typeface="Calibri"/>
                  </a:defRPr>
                </a:pPr>
                <a:endParaRPr lang="en-US"/>
              </a:p>
            </c:txPr>
            <c:showLegendKey val="0"/>
            <c:showVal val="1"/>
            <c:showCatName val="0"/>
            <c:showSerName val="0"/>
            <c:showPercent val="0"/>
            <c:showBubbleSize val="0"/>
            <c:showLeaderLines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LeaderLines val="0"/>
              </c:ext>
            </c:extLst>
          </c:dLbls>
          <c:cat>
            <c:strRef>
              <c:f>Sheet1!$A$2:$A$12</c:f>
              <c:strCache>
                <c:ptCount val="11"/>
                <c:pt idx="0">
                  <c:v>Poland</c:v>
                </c:pt>
                <c:pt idx="1">
                  <c:v>Romania</c:v>
                </c:pt>
                <c:pt idx="2">
                  <c:v>Czechia</c:v>
                </c:pt>
                <c:pt idx="3">
                  <c:v>Hungary</c:v>
                </c:pt>
                <c:pt idx="4">
                  <c:v>Slovakia</c:v>
                </c:pt>
                <c:pt idx="5">
                  <c:v>Bulgaria</c:v>
                </c:pt>
                <c:pt idx="6">
                  <c:v>Lithuania</c:v>
                </c:pt>
                <c:pt idx="7">
                  <c:v>Croatia</c:v>
                </c:pt>
                <c:pt idx="8">
                  <c:v>Slovenia</c:v>
                </c:pt>
                <c:pt idx="9">
                  <c:v>Latvia</c:v>
                </c:pt>
                <c:pt idx="10">
                  <c:v>Estonia</c:v>
                </c:pt>
              </c:strCache>
            </c:strRef>
          </c:cat>
          <c:val>
            <c:numRef>
              <c:f>Sheet1!$B$2:$B$12</c:f>
              <c:numCache>
                <c:formatCode>General</c:formatCode>
                <c:ptCount val="11"/>
                <c:pt idx="0">
                  <c:v>0.04</c:v>
                </c:pt>
                <c:pt idx="1">
                  <c:v>1.7000000000000001E-2</c:v>
                </c:pt>
                <c:pt idx="2">
                  <c:v>1.6E-2</c:v>
                </c:pt>
                <c:pt idx="3">
                  <c:v>1.0999999999999999E-2</c:v>
                </c:pt>
                <c:pt idx="4">
                  <c:v>7.0000000000000001E-3</c:v>
                </c:pt>
                <c:pt idx="5">
                  <c:v>5.0000000000000001E-3</c:v>
                </c:pt>
                <c:pt idx="6">
                  <c:v>4.0000000000000001E-3</c:v>
                </c:pt>
                <c:pt idx="7">
                  <c:v>4.0000000000000001E-3</c:v>
                </c:pt>
                <c:pt idx="8">
                  <c:v>4.0000000000000001E-3</c:v>
                </c:pt>
                <c:pt idx="9">
                  <c:v>2E-3</c:v>
                </c:pt>
                <c:pt idx="10">
                  <c:v>2E-3</c:v>
                </c:pt>
              </c:numCache>
            </c:numRef>
          </c:val>
          <c:extLst>
            <c:ext xmlns:c16="http://schemas.microsoft.com/office/drawing/2014/chart" uri="{C3380CC4-5D6E-409C-BE32-E72D297353CC}">
              <c16:uniqueId val="{0000000B-9AEC-4F2C-B33F-2D2EC2F61D3F}"/>
            </c:ext>
          </c:extLst>
        </c:ser>
        <c:ser>
          <c:idx val="1"/>
          <c:order val="1"/>
          <c:tx>
            <c:strRef>
              <c:f>Sheet1!$C$1</c:f>
              <c:strCache>
                <c:ptCount val="1"/>
                <c:pt idx="0">
                  <c:v>2020</c:v>
                </c:pt>
              </c:strCache>
            </c:strRef>
          </c:tx>
          <c:spPr>
            <a:solidFill>
              <a:srgbClr val="2876DD"/>
            </a:solidFill>
            <a:ln>
              <a:solidFill>
                <a:srgbClr val="2876DD"/>
              </a:solidFill>
            </a:ln>
          </c:spPr>
          <c:invertIfNegative val="0"/>
          <c:dLbls>
            <c:dLbl>
              <c:idx val="0"/>
              <c:numFmt formatCode="#,##0.0%" sourceLinked="0"/>
              <c:spPr/>
              <c:txPr>
                <a:bodyPr/>
                <a:lstStyle/>
                <a:p>
                  <a:pPr>
                    <a:defRPr sz="8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C-9AEC-4F2C-B33F-2D2EC2F61D3F}"/>
                </c:ext>
              </c:extLst>
            </c:dLbl>
            <c:dLbl>
              <c:idx val="1"/>
              <c:numFmt formatCode="#,##0.0%" sourceLinked="0"/>
              <c:spPr/>
              <c:txPr>
                <a:bodyPr/>
                <a:lstStyle/>
                <a:p>
                  <a:pPr>
                    <a:defRPr sz="8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D-9AEC-4F2C-B33F-2D2EC2F61D3F}"/>
                </c:ext>
              </c:extLst>
            </c:dLbl>
            <c:dLbl>
              <c:idx val="2"/>
              <c:numFmt formatCode="#,##0.0%" sourceLinked="0"/>
              <c:spPr/>
              <c:txPr>
                <a:bodyPr/>
                <a:lstStyle/>
                <a:p>
                  <a:pPr>
                    <a:defRPr sz="8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E-9AEC-4F2C-B33F-2D2EC2F61D3F}"/>
                </c:ext>
              </c:extLst>
            </c:dLbl>
            <c:dLbl>
              <c:idx val="3"/>
              <c:numFmt formatCode="#,##0%" sourceLinked="0"/>
              <c:spPr/>
              <c:txPr>
                <a:bodyPr/>
                <a:lstStyle/>
                <a:p>
                  <a:pPr>
                    <a:defRPr sz="8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F-9AEC-4F2C-B33F-2D2EC2F61D3F}"/>
                </c:ext>
              </c:extLst>
            </c:dLbl>
            <c:dLbl>
              <c:idx val="4"/>
              <c:numFmt formatCode="#,##0.0%" sourceLinked="0"/>
              <c:spPr/>
              <c:txPr>
                <a:bodyPr/>
                <a:lstStyle/>
                <a:p>
                  <a:pPr>
                    <a:defRPr sz="8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10-9AEC-4F2C-B33F-2D2EC2F61D3F}"/>
                </c:ext>
              </c:extLst>
            </c:dLbl>
            <c:dLbl>
              <c:idx val="5"/>
              <c:numFmt formatCode="#,##0.0%" sourceLinked="0"/>
              <c:spPr/>
              <c:txPr>
                <a:bodyPr/>
                <a:lstStyle/>
                <a:p>
                  <a:pPr>
                    <a:defRPr sz="8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11-9AEC-4F2C-B33F-2D2EC2F61D3F}"/>
                </c:ext>
              </c:extLst>
            </c:dLbl>
            <c:dLbl>
              <c:idx val="6"/>
              <c:numFmt formatCode="#,##0.0%" sourceLinked="0"/>
              <c:spPr/>
              <c:txPr>
                <a:bodyPr/>
                <a:lstStyle/>
                <a:p>
                  <a:pPr>
                    <a:defRPr sz="8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12-9AEC-4F2C-B33F-2D2EC2F61D3F}"/>
                </c:ext>
              </c:extLst>
            </c:dLbl>
            <c:dLbl>
              <c:idx val="7"/>
              <c:numFmt formatCode="#,##0.0%" sourceLinked="0"/>
              <c:spPr/>
              <c:txPr>
                <a:bodyPr/>
                <a:lstStyle/>
                <a:p>
                  <a:pPr>
                    <a:defRPr sz="8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13-9AEC-4F2C-B33F-2D2EC2F61D3F}"/>
                </c:ext>
              </c:extLst>
            </c:dLbl>
            <c:dLbl>
              <c:idx val="8"/>
              <c:numFmt formatCode="#,##0.0%" sourceLinked="0"/>
              <c:spPr/>
              <c:txPr>
                <a:bodyPr/>
                <a:lstStyle/>
                <a:p>
                  <a:pPr>
                    <a:defRPr sz="8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14-9AEC-4F2C-B33F-2D2EC2F61D3F}"/>
                </c:ext>
              </c:extLst>
            </c:dLbl>
            <c:dLbl>
              <c:idx val="9"/>
              <c:numFmt formatCode="#,##0.0%" sourceLinked="0"/>
              <c:spPr/>
              <c:txPr>
                <a:bodyPr/>
                <a:lstStyle/>
                <a:p>
                  <a:pPr>
                    <a:defRPr sz="8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15-9AEC-4F2C-B33F-2D2EC2F61D3F}"/>
                </c:ext>
              </c:extLst>
            </c:dLbl>
            <c:dLbl>
              <c:idx val="10"/>
              <c:numFmt formatCode="#,##0.0%" sourceLinked="0"/>
              <c:spPr/>
              <c:txPr>
                <a:bodyPr/>
                <a:lstStyle/>
                <a:p>
                  <a:pPr>
                    <a:defRPr sz="8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16-9AEC-4F2C-B33F-2D2EC2F61D3F}"/>
                </c:ext>
              </c:extLst>
            </c:dLbl>
            <c:spPr>
              <a:noFill/>
              <a:ln>
                <a:noFill/>
              </a:ln>
              <a:effectLst/>
            </c:spPr>
            <c:txPr>
              <a:bodyPr/>
              <a:lstStyle/>
              <a:p>
                <a:pPr>
                  <a:defRPr sz="800" b="0" smtId="4294967295">
                    <a:solidFill>
                      <a:srgbClr val="000000"/>
                    </a:solidFill>
                    <a:latin typeface="Calibri"/>
                  </a:defRPr>
                </a:pPr>
                <a:endParaRPr lang="en-US"/>
              </a:p>
            </c:txPr>
            <c:showLegendKey val="0"/>
            <c:showVal val="1"/>
            <c:showCatName val="0"/>
            <c:showSerName val="0"/>
            <c:showPercent val="0"/>
            <c:showBubbleSize val="0"/>
            <c:showLeaderLines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LeaderLines val="0"/>
              </c:ext>
            </c:extLst>
          </c:dLbls>
          <c:cat>
            <c:strRef>
              <c:f>Sheet1!$A$2:$A$12</c:f>
              <c:strCache>
                <c:ptCount val="11"/>
                <c:pt idx="0">
                  <c:v>Poland</c:v>
                </c:pt>
                <c:pt idx="1">
                  <c:v>Romania</c:v>
                </c:pt>
                <c:pt idx="2">
                  <c:v>Czechia</c:v>
                </c:pt>
                <c:pt idx="3">
                  <c:v>Hungary</c:v>
                </c:pt>
                <c:pt idx="4">
                  <c:v>Slovakia</c:v>
                </c:pt>
                <c:pt idx="5">
                  <c:v>Bulgaria</c:v>
                </c:pt>
                <c:pt idx="6">
                  <c:v>Lithuania</c:v>
                </c:pt>
                <c:pt idx="7">
                  <c:v>Croatia</c:v>
                </c:pt>
                <c:pt idx="8">
                  <c:v>Slovenia</c:v>
                </c:pt>
                <c:pt idx="9">
                  <c:v>Latvia</c:v>
                </c:pt>
                <c:pt idx="10">
                  <c:v>Estonia</c:v>
                </c:pt>
              </c:strCache>
            </c:strRef>
          </c:cat>
          <c:val>
            <c:numRef>
              <c:f>Sheet1!$C$2:$C$12</c:f>
              <c:numCache>
                <c:formatCode>General</c:formatCode>
                <c:ptCount val="11"/>
                <c:pt idx="0">
                  <c:v>3.9E-2</c:v>
                </c:pt>
                <c:pt idx="1">
                  <c:v>1.6E-2</c:v>
                </c:pt>
                <c:pt idx="2">
                  <c:v>1.6E-2</c:v>
                </c:pt>
                <c:pt idx="3">
                  <c:v>0.01</c:v>
                </c:pt>
                <c:pt idx="4">
                  <c:v>7.0000000000000001E-3</c:v>
                </c:pt>
                <c:pt idx="5">
                  <c:v>5.0000000000000001E-3</c:v>
                </c:pt>
                <c:pt idx="6">
                  <c:v>4.0000000000000001E-3</c:v>
                </c:pt>
                <c:pt idx="7">
                  <c:v>4.0000000000000001E-3</c:v>
                </c:pt>
                <c:pt idx="8">
                  <c:v>3.0000000000000001E-3</c:v>
                </c:pt>
                <c:pt idx="9">
                  <c:v>2E-3</c:v>
                </c:pt>
                <c:pt idx="10">
                  <c:v>2E-3</c:v>
                </c:pt>
              </c:numCache>
            </c:numRef>
          </c:val>
          <c:extLst>
            <c:ext xmlns:c16="http://schemas.microsoft.com/office/drawing/2014/chart" uri="{C3380CC4-5D6E-409C-BE32-E72D297353CC}">
              <c16:uniqueId val="{00000017-9AEC-4F2C-B33F-2D2EC2F61D3F}"/>
            </c:ext>
          </c:extLst>
        </c:ser>
        <c:dLbls>
          <c:showLegendKey val="0"/>
          <c:showVal val="0"/>
          <c:showCatName val="0"/>
          <c:showSerName val="0"/>
          <c:showPercent val="0"/>
          <c:showBubbleSize val="0"/>
        </c:dLbls>
        <c:gapWidth val="80"/>
        <c:overlap val="-30"/>
        <c:axId val="67451136"/>
        <c:axId val="66437120"/>
      </c:barChart>
      <c:catAx>
        <c:axId val="67451136"/>
        <c:scaling>
          <c:orientation val="maxMin"/>
        </c:scaling>
        <c:delete val="0"/>
        <c:axPos val="l"/>
        <c:numFmt formatCode="General" sourceLinked="0"/>
        <c:majorTickMark val="none"/>
        <c:minorTickMark val="none"/>
        <c:tickLblPos val="low"/>
        <c:spPr>
          <a:ln w="9525">
            <a:solidFill>
              <a:srgbClr val="2F2F2F"/>
            </a:solidFill>
          </a:ln>
        </c:spPr>
        <c:txPr>
          <a:bodyPr/>
          <a:lstStyle/>
          <a:p>
            <a:pPr>
              <a:defRPr sz="1000" b="0" smtId="4294967295">
                <a:solidFill>
                  <a:srgbClr val="000000"/>
                </a:solidFill>
                <a:latin typeface="Calibri"/>
              </a:defRPr>
            </a:pPr>
            <a:endParaRPr lang="en-US"/>
          </a:p>
        </c:txPr>
        <c:crossAx val="66437120"/>
        <c:crosses val="autoZero"/>
        <c:auto val="0"/>
        <c:lblAlgn val="ctr"/>
        <c:lblOffset val="100"/>
        <c:noMultiLvlLbl val="0"/>
      </c:catAx>
      <c:valAx>
        <c:axId val="66437120"/>
        <c:scaling>
          <c:orientation val="minMax"/>
          <c:max val="4.3799999999999999E-2"/>
          <c:min val="0"/>
        </c:scaling>
        <c:delete val="0"/>
        <c:axPos val="t"/>
        <c:majorGridlines>
          <c:spPr>
            <a:ln w="9525">
              <a:solidFill>
                <a:srgbClr val="2F2F2F"/>
              </a:solidFill>
              <a:prstDash val="dot"/>
            </a:ln>
          </c:spPr>
        </c:majorGridlines>
        <c:numFmt formatCode="#,##0.0%" sourceLinked="0"/>
        <c:majorTickMark val="none"/>
        <c:minorTickMark val="none"/>
        <c:tickLblPos val="none"/>
        <c:spPr>
          <a:ln>
            <a:noFill/>
          </a:ln>
        </c:spPr>
        <c:txPr>
          <a:bodyPr/>
          <a:lstStyle/>
          <a:p>
            <a:pPr>
              <a:defRPr sz="1000" b="0" smtId="4294967295">
                <a:solidFill>
                  <a:srgbClr val="000000"/>
                </a:solidFill>
                <a:latin typeface="Calibri"/>
              </a:defRPr>
            </a:pPr>
            <a:endParaRPr lang="en-US"/>
          </a:p>
        </c:txPr>
        <c:crossAx val="67451136"/>
        <c:crosses val="autoZero"/>
        <c:crossBetween val="between"/>
      </c:valAx>
    </c:plotArea>
    <c:legend>
      <c:legendPos val="t"/>
      <c:overlay val="0"/>
      <c:txPr>
        <a:bodyPr/>
        <a:lstStyle/>
        <a:p>
          <a:pPr>
            <a:defRPr sz="1000" smtId="4294967295">
              <a:solidFill>
                <a:srgbClr val="000000"/>
              </a:solidFill>
              <a:latin typeface="Calibri"/>
            </a:defRPr>
          </a:pPr>
          <a:endParaRPr lang="en-US"/>
        </a:p>
      </c:txPr>
    </c:legend>
    <c:plotVisOnly val="1"/>
    <c:dispBlanksAs val="gap"/>
    <c:showDLblsOverMax val="1"/>
  </c:chart>
  <c:txPr>
    <a:bodyPr/>
    <a:lstStyle/>
    <a:p>
      <a:pPr>
        <a:defRPr sz="1800" smtId="4294967295"/>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rgbClr val="2876DD"/>
            </a:solidFill>
            <a:ln>
              <a:solidFill>
                <a:srgbClr val="2876DD"/>
              </a:solidFill>
            </a:ln>
          </c:spPr>
          <c:invertIfNegative val="0"/>
          <c:cat>
            <c:strRef>
              <c:f>Sheet1!$A$2:$A$28</c:f>
              <c:strCache>
                <c:ptCount val="27"/>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pt idx="26">
                  <c:v>2021 (May, 4)</c:v>
                </c:pt>
              </c:strCache>
            </c:strRef>
          </c:cat>
          <c:val>
            <c:numRef>
              <c:f>Sheet1!$B$2:$B$28</c:f>
              <c:numCache>
                <c:formatCode>General</c:formatCode>
                <c:ptCount val="27"/>
                <c:pt idx="0">
                  <c:v>8.64</c:v>
                </c:pt>
                <c:pt idx="1">
                  <c:v>5.05</c:v>
                </c:pt>
                <c:pt idx="2">
                  <c:v>8.69</c:v>
                </c:pt>
                <c:pt idx="3">
                  <c:v>11.8</c:v>
                </c:pt>
                <c:pt idx="4">
                  <c:v>23.44</c:v>
                </c:pt>
                <c:pt idx="5">
                  <c:v>21.04</c:v>
                </c:pt>
                <c:pt idx="6">
                  <c:v>24.43</c:v>
                </c:pt>
                <c:pt idx="7">
                  <c:v>19.96</c:v>
                </c:pt>
                <c:pt idx="8">
                  <c:v>13.03</c:v>
                </c:pt>
                <c:pt idx="9">
                  <c:v>23.2</c:v>
                </c:pt>
                <c:pt idx="10">
                  <c:v>77.75</c:v>
                </c:pt>
                <c:pt idx="11">
                  <c:v>73.16</c:v>
                </c:pt>
                <c:pt idx="12">
                  <c:v>91.87</c:v>
                </c:pt>
                <c:pt idx="13">
                  <c:v>48.9</c:v>
                </c:pt>
                <c:pt idx="14">
                  <c:v>33.96</c:v>
                </c:pt>
                <c:pt idx="15">
                  <c:v>52.69</c:v>
                </c:pt>
                <c:pt idx="16">
                  <c:v>49.53</c:v>
                </c:pt>
                <c:pt idx="17">
                  <c:v>49.12</c:v>
                </c:pt>
                <c:pt idx="18">
                  <c:v>47.33</c:v>
                </c:pt>
                <c:pt idx="19">
                  <c:v>34.49</c:v>
                </c:pt>
                <c:pt idx="20">
                  <c:v>40.17</c:v>
                </c:pt>
                <c:pt idx="21">
                  <c:v>43.91</c:v>
                </c:pt>
                <c:pt idx="22">
                  <c:v>37.869999999999997</c:v>
                </c:pt>
                <c:pt idx="23">
                  <c:v>42.62</c:v>
                </c:pt>
                <c:pt idx="24">
                  <c:v>49.11</c:v>
                </c:pt>
                <c:pt idx="25">
                  <c:v>30.28</c:v>
                </c:pt>
                <c:pt idx="26">
                  <c:v>13.56</c:v>
                </c:pt>
              </c:numCache>
            </c:numRef>
          </c:val>
          <c:extLst>
            <c:ext xmlns:c16="http://schemas.microsoft.com/office/drawing/2014/chart" uri="{C3380CC4-5D6E-409C-BE32-E72D297353CC}">
              <c16:uniqueId val="{0000001B-526D-4BB0-9584-5CC143576D68}"/>
            </c:ext>
          </c:extLst>
        </c:ser>
        <c:dLbls>
          <c:showLegendKey val="0"/>
          <c:showVal val="0"/>
          <c:showCatName val="0"/>
          <c:showSerName val="0"/>
          <c:showPercent val="0"/>
          <c:showBubbleSize val="0"/>
        </c:dLbls>
        <c:gapWidth val="80"/>
        <c:overlap val="-30"/>
        <c:axId val="67451136"/>
        <c:axId val="66437120"/>
      </c:barChart>
      <c:catAx>
        <c:axId val="67451136"/>
        <c:scaling>
          <c:orientation val="minMax"/>
        </c:scaling>
        <c:delete val="0"/>
        <c:axPos val="b"/>
        <c:numFmt formatCode="General" sourceLinked="0"/>
        <c:majorTickMark val="none"/>
        <c:minorTickMark val="none"/>
        <c:tickLblPos val="low"/>
        <c:spPr>
          <a:ln w="25400">
            <a:solidFill>
              <a:srgbClr val="000000"/>
            </a:solidFill>
          </a:ln>
        </c:spPr>
        <c:txPr>
          <a:bodyPr/>
          <a:lstStyle/>
          <a:p>
            <a:pPr>
              <a:defRPr sz="1000" b="0" smtId="4294967295">
                <a:solidFill>
                  <a:srgbClr val="000000"/>
                </a:solidFill>
                <a:latin typeface="Calibri"/>
              </a:defRPr>
            </a:pPr>
            <a:endParaRPr lang="en-US"/>
          </a:p>
        </c:txPr>
        <c:crossAx val="66437120"/>
        <c:crosses val="autoZero"/>
        <c:auto val="0"/>
        <c:lblAlgn val="ctr"/>
        <c:lblOffset val="100"/>
        <c:noMultiLvlLbl val="0"/>
      </c:catAx>
      <c:valAx>
        <c:axId val="66437120"/>
        <c:scaling>
          <c:orientation val="minMax"/>
          <c:min val="0"/>
        </c:scaling>
        <c:delete val="0"/>
        <c:axPos val="l"/>
        <c:majorGridlines>
          <c:spPr>
            <a:ln w="9525">
              <a:solidFill>
                <a:srgbClr val="2F2F2F"/>
              </a:solidFill>
              <a:prstDash val="dot"/>
            </a:ln>
          </c:spPr>
        </c:majorGridlines>
        <c:title>
          <c:tx>
            <c:rich>
              <a:bodyPr/>
              <a:lstStyle/>
              <a:p>
                <a:pPr>
                  <a:defRPr/>
                </a:pPr>
                <a:r>
                  <a:rPr lang="en-US" sz="1000" b="0">
                    <a:solidFill>
                      <a:srgbClr val="000000"/>
                    </a:solidFill>
                    <a:latin typeface="Calibri"/>
                  </a:rPr>
                  <a:t>Value of M&amp;A deals in billion euros</a:t>
                </a:r>
              </a:p>
            </c:rich>
          </c:tx>
          <c:overlay val="0"/>
        </c:title>
        <c:numFmt formatCode="#,##0" sourceLinked="0"/>
        <c:majorTickMark val="none"/>
        <c:minorTickMark val="none"/>
        <c:tickLblPos val="low"/>
        <c:spPr>
          <a:ln>
            <a:noFill/>
          </a:ln>
        </c:spPr>
        <c:txPr>
          <a:bodyPr/>
          <a:lstStyle/>
          <a:p>
            <a:pPr>
              <a:defRPr sz="1000" b="0" smtId="4294967295">
                <a:solidFill>
                  <a:srgbClr val="000000"/>
                </a:solidFill>
                <a:latin typeface="Calibri"/>
              </a:defRPr>
            </a:pPr>
            <a:endParaRPr lang="en-US"/>
          </a:p>
        </c:txPr>
        <c:crossAx val="67451136"/>
        <c:crosses val="autoZero"/>
        <c:crossBetween val="between"/>
      </c:valAx>
    </c:plotArea>
    <c:plotVisOnly val="1"/>
    <c:dispBlanksAs val="gap"/>
    <c:showDLblsOverMax val="1"/>
  </c:chart>
  <c:txPr>
    <a:bodyPr/>
    <a:lstStyle/>
    <a:p>
      <a:pPr>
        <a:defRPr sz="1800" smtId="4294967295"/>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CAGR 2015-2020</c:v>
                </c:pt>
              </c:strCache>
            </c:strRef>
          </c:tx>
          <c:spPr>
            <a:solidFill>
              <a:srgbClr val="2876DD"/>
            </a:solidFill>
            <a:ln>
              <a:solidFill>
                <a:srgbClr val="2876DD"/>
              </a:solidFill>
            </a:ln>
          </c:spPr>
          <c:invertIfNegative val="0"/>
          <c:dLbls>
            <c:dLbl>
              <c:idx val="0"/>
              <c:numFmt formatCode="#,##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0-89FA-4B1E-8942-4903E5985599}"/>
                </c:ext>
              </c:extLst>
            </c:dLbl>
            <c:dLbl>
              <c:idx val="1"/>
              <c:numFmt formatCode="#,##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1-89FA-4B1E-8942-4903E5985599}"/>
                </c:ext>
              </c:extLst>
            </c:dLbl>
            <c:dLbl>
              <c:idx val="2"/>
              <c:numFmt formatCode="#,##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2-89FA-4B1E-8942-4903E5985599}"/>
                </c:ext>
              </c:extLst>
            </c:dLbl>
            <c:dLbl>
              <c:idx val="3"/>
              <c:numFmt formatCode="#,##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3-89FA-4B1E-8942-4903E5985599}"/>
                </c:ext>
              </c:extLst>
            </c:dLbl>
            <c:dLbl>
              <c:idx val="4"/>
              <c:numFmt formatCode="#,##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4-89FA-4B1E-8942-4903E5985599}"/>
                </c:ext>
              </c:extLst>
            </c:dLbl>
            <c:dLbl>
              <c:idx val="5"/>
              <c:numFmt formatCode="#,##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5-89FA-4B1E-8942-4903E5985599}"/>
                </c:ext>
              </c:extLst>
            </c:dLbl>
            <c:dLbl>
              <c:idx val="6"/>
              <c:numFmt formatCode="#,##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6-89FA-4B1E-8942-4903E5985599}"/>
                </c:ext>
              </c:extLst>
            </c:dLbl>
            <c:spPr>
              <a:noFill/>
              <a:ln>
                <a:noFill/>
              </a:ln>
              <a:effectLst/>
            </c:spPr>
            <c:txPr>
              <a:bodyPr/>
              <a:lstStyle/>
              <a:p>
                <a:pPr>
                  <a:defRPr sz="1000" b="0" smtId="4294967295">
                    <a:solidFill>
                      <a:srgbClr val="000000"/>
                    </a:solidFill>
                    <a:latin typeface="Calibri"/>
                  </a:defRPr>
                </a:pPr>
                <a:endParaRPr lang="en-US"/>
              </a:p>
            </c:txPr>
            <c:showLegendKey val="0"/>
            <c:showVal val="1"/>
            <c:showCatName val="0"/>
            <c:showSerName val="0"/>
            <c:showPercent val="0"/>
            <c:showBubbleSize val="0"/>
            <c:showLeaderLines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15:showLeaderLines val="0"/>
              </c:ext>
            </c:extLst>
          </c:dLbls>
          <c:cat>
            <c:strRef>
              <c:f>Sheet1!$A$2:$A$8</c:f>
              <c:strCache>
                <c:ptCount val="7"/>
                <c:pt idx="0">
                  <c:v>Warsaw</c:v>
                </c:pt>
                <c:pt idx="1">
                  <c:v>Budapest</c:v>
                </c:pt>
                <c:pt idx="2">
                  <c:v>Bucharest</c:v>
                </c:pt>
                <c:pt idx="3">
                  <c:v>Sofia</c:v>
                </c:pt>
                <c:pt idx="4">
                  <c:v>Bratislava</c:v>
                </c:pt>
                <c:pt idx="5">
                  <c:v>Prague</c:v>
                </c:pt>
                <c:pt idx="6">
                  <c:v>CEE-6</c:v>
                </c:pt>
              </c:strCache>
            </c:strRef>
          </c:cat>
          <c:val>
            <c:numRef>
              <c:f>Sheet1!$B$2:$B$8</c:f>
              <c:numCache>
                <c:formatCode>General</c:formatCode>
                <c:ptCount val="7"/>
                <c:pt idx="0">
                  <c:v>3.5999999999999997E-2</c:v>
                </c:pt>
                <c:pt idx="1">
                  <c:v>1.4999999999999999E-2</c:v>
                </c:pt>
                <c:pt idx="2">
                  <c:v>1.6E-2</c:v>
                </c:pt>
                <c:pt idx="3">
                  <c:v>1.0999999999999999E-2</c:v>
                </c:pt>
                <c:pt idx="4">
                  <c:v>5.0000000000000001E-3</c:v>
                </c:pt>
                <c:pt idx="5">
                  <c:v>4.0000000000000001E-3</c:v>
                </c:pt>
                <c:pt idx="6">
                  <c:v>1.4E-2</c:v>
                </c:pt>
              </c:numCache>
            </c:numRef>
          </c:val>
          <c:extLst>
            <c:ext xmlns:c16="http://schemas.microsoft.com/office/drawing/2014/chart" uri="{C3380CC4-5D6E-409C-BE32-E72D297353CC}">
              <c16:uniqueId val="{00000007-89FA-4B1E-8942-4903E5985599}"/>
            </c:ext>
          </c:extLst>
        </c:ser>
        <c:ser>
          <c:idx val="1"/>
          <c:order val="1"/>
          <c:tx>
            <c:strRef>
              <c:f>Sheet1!$C$1</c:f>
              <c:strCache>
                <c:ptCount val="1"/>
                <c:pt idx="0">
                  <c:v>CAGR 2020-2023*</c:v>
                </c:pt>
              </c:strCache>
            </c:strRef>
          </c:tx>
          <c:spPr>
            <a:solidFill>
              <a:srgbClr val="0F283E"/>
            </a:solidFill>
            <a:ln>
              <a:solidFill>
                <a:srgbClr val="0F283E"/>
              </a:solidFill>
            </a:ln>
          </c:spPr>
          <c:invertIfNegative val="0"/>
          <c:dLbls>
            <c:dLbl>
              <c:idx val="0"/>
              <c:numFmt formatCode="#,##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8-89FA-4B1E-8942-4903E5985599}"/>
                </c:ext>
              </c:extLst>
            </c:dLbl>
            <c:dLbl>
              <c:idx val="1"/>
              <c:numFmt formatCode="#,##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9-89FA-4B1E-8942-4903E5985599}"/>
                </c:ext>
              </c:extLst>
            </c:dLbl>
            <c:dLbl>
              <c:idx val="2"/>
              <c:numFmt formatCode="#,##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A-89FA-4B1E-8942-4903E5985599}"/>
                </c:ext>
              </c:extLst>
            </c:dLbl>
            <c:dLbl>
              <c:idx val="3"/>
              <c:numFmt formatCode="#,##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B-89FA-4B1E-8942-4903E5985599}"/>
                </c:ext>
              </c:extLst>
            </c:dLbl>
            <c:dLbl>
              <c:idx val="4"/>
              <c:numFmt formatCode="#,##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C-89FA-4B1E-8942-4903E5985599}"/>
                </c:ext>
              </c:extLst>
            </c:dLbl>
            <c:dLbl>
              <c:idx val="5"/>
              <c:numFmt formatCode="#,##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D-89FA-4B1E-8942-4903E5985599}"/>
                </c:ext>
              </c:extLst>
            </c:dLbl>
            <c:dLbl>
              <c:idx val="6"/>
              <c:numFmt formatCode="#,##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E-89FA-4B1E-8942-4903E5985599}"/>
                </c:ext>
              </c:extLst>
            </c:dLbl>
            <c:spPr>
              <a:noFill/>
              <a:ln>
                <a:noFill/>
              </a:ln>
              <a:effectLst/>
            </c:spPr>
            <c:txPr>
              <a:bodyPr/>
              <a:lstStyle/>
              <a:p>
                <a:pPr>
                  <a:defRPr sz="1000" b="0" smtId="4294967295">
                    <a:solidFill>
                      <a:srgbClr val="000000"/>
                    </a:solidFill>
                    <a:latin typeface="Calibri"/>
                  </a:defRPr>
                </a:pPr>
                <a:endParaRPr lang="en-US"/>
              </a:p>
            </c:txPr>
            <c:showLegendKey val="0"/>
            <c:showVal val="1"/>
            <c:showCatName val="0"/>
            <c:showSerName val="0"/>
            <c:showPercent val="0"/>
            <c:showBubbleSize val="0"/>
            <c:showLeaderLines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15:showLeaderLines val="0"/>
              </c:ext>
            </c:extLst>
          </c:dLbls>
          <c:cat>
            <c:strRef>
              <c:f>Sheet1!$A$2:$A$8</c:f>
              <c:strCache>
                <c:ptCount val="7"/>
                <c:pt idx="0">
                  <c:v>Warsaw</c:v>
                </c:pt>
                <c:pt idx="1">
                  <c:v>Budapest</c:v>
                </c:pt>
                <c:pt idx="2">
                  <c:v>Bucharest</c:v>
                </c:pt>
                <c:pt idx="3">
                  <c:v>Sofia</c:v>
                </c:pt>
                <c:pt idx="4">
                  <c:v>Bratislava</c:v>
                </c:pt>
                <c:pt idx="5">
                  <c:v>Prague</c:v>
                </c:pt>
                <c:pt idx="6">
                  <c:v>CEE-6</c:v>
                </c:pt>
              </c:strCache>
            </c:strRef>
          </c:cat>
          <c:val>
            <c:numRef>
              <c:f>Sheet1!$C$2:$C$8</c:f>
              <c:numCache>
                <c:formatCode>General</c:formatCode>
                <c:ptCount val="7"/>
                <c:pt idx="0">
                  <c:v>6.5000000000000002E-2</c:v>
                </c:pt>
                <c:pt idx="1">
                  <c:v>5.8999999999999997E-2</c:v>
                </c:pt>
                <c:pt idx="2">
                  <c:v>4.2999999999999997E-2</c:v>
                </c:pt>
                <c:pt idx="3">
                  <c:v>4.2999999999999997E-2</c:v>
                </c:pt>
                <c:pt idx="4">
                  <c:v>1.2999999999999999E-2</c:v>
                </c:pt>
                <c:pt idx="5">
                  <c:v>1.0999999999999999E-2</c:v>
                </c:pt>
                <c:pt idx="6">
                  <c:v>3.7999999999999999E-2</c:v>
                </c:pt>
              </c:numCache>
            </c:numRef>
          </c:val>
          <c:extLst>
            <c:ext xmlns:c16="http://schemas.microsoft.com/office/drawing/2014/chart" uri="{C3380CC4-5D6E-409C-BE32-E72D297353CC}">
              <c16:uniqueId val="{0000000F-89FA-4B1E-8942-4903E5985599}"/>
            </c:ext>
          </c:extLst>
        </c:ser>
        <c:dLbls>
          <c:showLegendKey val="0"/>
          <c:showVal val="0"/>
          <c:showCatName val="0"/>
          <c:showSerName val="0"/>
          <c:showPercent val="0"/>
          <c:showBubbleSize val="0"/>
        </c:dLbls>
        <c:gapWidth val="80"/>
        <c:overlap val="-30"/>
        <c:axId val="67451136"/>
        <c:axId val="66437120"/>
      </c:barChart>
      <c:catAx>
        <c:axId val="67451136"/>
        <c:scaling>
          <c:orientation val="minMax"/>
        </c:scaling>
        <c:delete val="0"/>
        <c:axPos val="b"/>
        <c:numFmt formatCode="General" sourceLinked="0"/>
        <c:majorTickMark val="none"/>
        <c:minorTickMark val="none"/>
        <c:tickLblPos val="low"/>
        <c:spPr>
          <a:ln w="25400">
            <a:solidFill>
              <a:srgbClr val="000000"/>
            </a:solidFill>
          </a:ln>
        </c:spPr>
        <c:txPr>
          <a:bodyPr/>
          <a:lstStyle/>
          <a:p>
            <a:pPr>
              <a:defRPr sz="1000" b="0" smtId="4294967295">
                <a:solidFill>
                  <a:srgbClr val="000000"/>
                </a:solidFill>
                <a:latin typeface="Calibri"/>
              </a:defRPr>
            </a:pPr>
            <a:endParaRPr lang="en-US"/>
          </a:p>
        </c:txPr>
        <c:crossAx val="66437120"/>
        <c:crosses val="autoZero"/>
        <c:auto val="0"/>
        <c:lblAlgn val="ctr"/>
        <c:lblOffset val="100"/>
        <c:noMultiLvlLbl val="0"/>
      </c:catAx>
      <c:valAx>
        <c:axId val="66437120"/>
        <c:scaling>
          <c:orientation val="minMax"/>
          <c:min val="0"/>
        </c:scaling>
        <c:delete val="0"/>
        <c:axPos val="l"/>
        <c:majorGridlines>
          <c:spPr>
            <a:ln w="9525">
              <a:solidFill>
                <a:srgbClr val="2F2F2F"/>
              </a:solidFill>
              <a:prstDash val="dot"/>
            </a:ln>
          </c:spPr>
        </c:majorGridlines>
        <c:title>
          <c:tx>
            <c:rich>
              <a:bodyPr/>
              <a:lstStyle/>
              <a:p>
                <a:pPr>
                  <a:defRPr/>
                </a:pPr>
                <a:r>
                  <a:rPr lang="en-US" sz="1000" b="0">
                    <a:solidFill>
                      <a:srgbClr val="000000"/>
                    </a:solidFill>
                    <a:latin typeface="Calibri"/>
                  </a:rPr>
                  <a:t>Change in supply</a:t>
                </a:r>
              </a:p>
            </c:rich>
          </c:tx>
          <c:overlay val="0"/>
        </c:title>
        <c:numFmt formatCode="#,##0%" sourceLinked="0"/>
        <c:majorTickMark val="none"/>
        <c:minorTickMark val="none"/>
        <c:tickLblPos val="low"/>
        <c:spPr>
          <a:ln>
            <a:noFill/>
          </a:ln>
        </c:spPr>
        <c:txPr>
          <a:bodyPr/>
          <a:lstStyle/>
          <a:p>
            <a:pPr>
              <a:defRPr sz="1000" b="0" smtId="4294967295">
                <a:solidFill>
                  <a:srgbClr val="000000"/>
                </a:solidFill>
                <a:latin typeface="Calibri"/>
              </a:defRPr>
            </a:pPr>
            <a:endParaRPr lang="en-US"/>
          </a:p>
        </c:txPr>
        <c:crossAx val="67451136"/>
        <c:crosses val="autoZero"/>
        <c:crossBetween val="between"/>
      </c:valAx>
    </c:plotArea>
    <c:legend>
      <c:legendPos val="t"/>
      <c:overlay val="0"/>
      <c:txPr>
        <a:bodyPr/>
        <a:lstStyle/>
        <a:p>
          <a:pPr>
            <a:defRPr sz="1000" smtId="4294967295">
              <a:solidFill>
                <a:srgbClr val="000000"/>
              </a:solidFill>
              <a:latin typeface="Calibri"/>
            </a:defRPr>
          </a:pPr>
          <a:endParaRPr lang="en-US"/>
        </a:p>
      </c:txPr>
    </c:legend>
    <c:plotVisOnly val="1"/>
    <c:dispBlanksAs val="gap"/>
    <c:showDLblsOverMax val="1"/>
  </c:chart>
  <c:txPr>
    <a:bodyPr/>
    <a:lstStyle/>
    <a:p>
      <a:pPr>
        <a:defRPr sz="1800" smtId="4294967295"/>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1347D7-BE53-4B49-AF77-194A63088653}" type="doc">
      <dgm:prSet loTypeId="urn:microsoft.com/office/officeart/2005/8/layout/chevron2" loCatId="process" qsTypeId="urn:microsoft.com/office/officeart/2005/8/quickstyle/simple2" qsCatId="simple" csTypeId="urn:microsoft.com/office/officeart/2005/8/colors/accent6_2" csCatId="accent6" phldr="1"/>
      <dgm:spPr/>
      <dgm:t>
        <a:bodyPr/>
        <a:lstStyle/>
        <a:p>
          <a:endParaRPr lang="en-US"/>
        </a:p>
      </dgm:t>
    </dgm:pt>
    <dgm:pt modelId="{E4FED746-73CB-43BB-A248-DA4737FFA837}">
      <dgm:prSet/>
      <dgm:spPr/>
      <dgm:t>
        <a:bodyPr/>
        <a:lstStyle/>
        <a:p>
          <a:endParaRPr lang="en-US" dirty="0"/>
        </a:p>
      </dgm:t>
    </dgm:pt>
    <dgm:pt modelId="{E7ED4441-7258-4AB2-9010-BDFB9FC3793E}" type="parTrans" cxnId="{ECF4E0F1-2AE5-4A95-985D-8ADD7652DA89}">
      <dgm:prSet/>
      <dgm:spPr/>
      <dgm:t>
        <a:bodyPr/>
        <a:lstStyle/>
        <a:p>
          <a:endParaRPr lang="en-US"/>
        </a:p>
      </dgm:t>
    </dgm:pt>
    <dgm:pt modelId="{5C9198EB-6962-4B41-8266-DEEA330BFBF4}" type="sibTrans" cxnId="{ECF4E0F1-2AE5-4A95-985D-8ADD7652DA89}">
      <dgm:prSet/>
      <dgm:spPr/>
      <dgm:t>
        <a:bodyPr/>
        <a:lstStyle/>
        <a:p>
          <a:endParaRPr lang="en-US"/>
        </a:p>
      </dgm:t>
    </dgm:pt>
    <dgm:pt modelId="{6445B80D-C87C-4CA1-B06C-738B3A1ABB0A}">
      <dgm:prSet custT="1"/>
      <dgm:spPr/>
      <dgm:t>
        <a:bodyPr/>
        <a:lstStyle/>
        <a:p>
          <a:r>
            <a:rPr lang="en-US" sz="2600" b="1" dirty="0">
              <a:latin typeface="Times" panose="02020603050405020304" pitchFamily="18" charset="0"/>
              <a:cs typeface="Times" panose="02020603050405020304" pitchFamily="18" charset="0"/>
            </a:rPr>
            <a:t>The transformation of CEEC economies</a:t>
          </a:r>
        </a:p>
      </dgm:t>
    </dgm:pt>
    <dgm:pt modelId="{62AA1471-CEC2-4A24-B8B2-5BEA93441D5C}" type="parTrans" cxnId="{8B05C4F3-1506-4C28-BC82-26269EFB6A3B}">
      <dgm:prSet/>
      <dgm:spPr/>
      <dgm:t>
        <a:bodyPr/>
        <a:lstStyle/>
        <a:p>
          <a:endParaRPr lang="en-US"/>
        </a:p>
      </dgm:t>
    </dgm:pt>
    <dgm:pt modelId="{20C18515-5272-417C-BD21-D541F54A6A74}" type="sibTrans" cxnId="{8B05C4F3-1506-4C28-BC82-26269EFB6A3B}">
      <dgm:prSet/>
      <dgm:spPr/>
      <dgm:t>
        <a:bodyPr/>
        <a:lstStyle/>
        <a:p>
          <a:endParaRPr lang="en-US"/>
        </a:p>
      </dgm:t>
    </dgm:pt>
    <dgm:pt modelId="{8B9F9BE0-DF41-405D-9D69-81B589FE83FE}">
      <dgm:prSet custT="1"/>
      <dgm:spPr/>
      <dgm:t>
        <a:bodyPr/>
        <a:lstStyle/>
        <a:p>
          <a:r>
            <a:rPr lang="en-US" sz="2600" b="1" dirty="0">
              <a:latin typeface="Times" panose="02020603050405020304" pitchFamily="18" charset="0"/>
              <a:cs typeface="Times" panose="02020603050405020304" pitchFamily="18" charset="0"/>
            </a:rPr>
            <a:t>Ukraine and the EU</a:t>
          </a:r>
        </a:p>
      </dgm:t>
    </dgm:pt>
    <dgm:pt modelId="{558FA88C-715B-4E9A-9063-90D08BAFFAB3}" type="parTrans" cxnId="{3B7E294C-9D95-4F36-9277-0C0082C98E95}">
      <dgm:prSet/>
      <dgm:spPr/>
      <dgm:t>
        <a:bodyPr/>
        <a:lstStyle/>
        <a:p>
          <a:endParaRPr lang="en-US"/>
        </a:p>
      </dgm:t>
    </dgm:pt>
    <dgm:pt modelId="{9C42EE80-B670-4F16-8D9F-9D26ABF6953C}" type="sibTrans" cxnId="{3B7E294C-9D95-4F36-9277-0C0082C98E95}">
      <dgm:prSet/>
      <dgm:spPr/>
      <dgm:t>
        <a:bodyPr/>
        <a:lstStyle/>
        <a:p>
          <a:endParaRPr lang="en-US"/>
        </a:p>
      </dgm:t>
    </dgm:pt>
    <dgm:pt modelId="{69416678-38DA-4DE0-809E-32C3777E3DA8}">
      <dgm:prSet custT="1"/>
      <dgm:spPr/>
      <dgm:t>
        <a:bodyPr/>
        <a:lstStyle/>
        <a:p>
          <a:r>
            <a:rPr lang="en-US" sz="2600" b="1" dirty="0">
              <a:latin typeface="Times" panose="02020603050405020304" pitchFamily="18" charset="0"/>
              <a:cs typeface="Times" panose="02020603050405020304" pitchFamily="18" charset="0"/>
            </a:rPr>
            <a:t>Towards an enlarged EU? 27 + 9?</a:t>
          </a:r>
        </a:p>
      </dgm:t>
    </dgm:pt>
    <dgm:pt modelId="{6E760848-04E0-4BCD-A26C-579889C447DF}" type="parTrans" cxnId="{4DBE0098-C665-404B-8C36-9513ED0944FC}">
      <dgm:prSet/>
      <dgm:spPr/>
      <dgm:t>
        <a:bodyPr/>
        <a:lstStyle/>
        <a:p>
          <a:endParaRPr lang="en-US"/>
        </a:p>
      </dgm:t>
    </dgm:pt>
    <dgm:pt modelId="{286ACB10-9DAF-4227-8761-8D1B6AD17621}" type="sibTrans" cxnId="{4DBE0098-C665-404B-8C36-9513ED0944FC}">
      <dgm:prSet/>
      <dgm:spPr/>
      <dgm:t>
        <a:bodyPr/>
        <a:lstStyle/>
        <a:p>
          <a:endParaRPr lang="en-US"/>
        </a:p>
      </dgm:t>
    </dgm:pt>
    <dgm:pt modelId="{61D6CB9E-DC7F-4885-B2B1-813EBE4BBE4B}">
      <dgm:prSet custT="1"/>
      <dgm:spPr/>
      <dgm:t>
        <a:bodyPr/>
        <a:lstStyle/>
        <a:p>
          <a:r>
            <a:rPr lang="en-US" sz="2600" b="1" dirty="0">
              <a:latin typeface="Times" panose="02020603050405020304" pitchFamily="18" charset="0"/>
              <a:cs typeface="Times" panose="02020603050405020304" pitchFamily="18" charset="0"/>
            </a:rPr>
            <a:t>34 years of transition and the </a:t>
          </a:r>
          <a:r>
            <a:rPr lang="en-AU" sz="2600" b="1" dirty="0">
              <a:effectLst/>
              <a:latin typeface="Times" panose="02020603050405020304" pitchFamily="18" charset="0"/>
              <a:ea typeface="Times New Roman" panose="02020603050405020304" pitchFamily="18" charset="0"/>
              <a:cs typeface="Times" panose="02020603050405020304" pitchFamily="18" charset="0"/>
            </a:rPr>
            <a:t>recent pandemics and war in Ukraine</a:t>
          </a:r>
          <a:endParaRPr lang="en-US" sz="2600" b="1" dirty="0">
            <a:latin typeface="Times" panose="02020603050405020304" pitchFamily="18" charset="0"/>
            <a:cs typeface="Times" panose="02020603050405020304" pitchFamily="18" charset="0"/>
          </a:endParaRPr>
        </a:p>
      </dgm:t>
    </dgm:pt>
    <dgm:pt modelId="{87362B7A-2290-437F-BAF5-7715B763D0DE}" type="parTrans" cxnId="{82890A09-4C9E-4CB8-B1F0-A804D8498581}">
      <dgm:prSet/>
      <dgm:spPr/>
      <dgm:t>
        <a:bodyPr/>
        <a:lstStyle/>
        <a:p>
          <a:endParaRPr lang="en-US"/>
        </a:p>
      </dgm:t>
    </dgm:pt>
    <dgm:pt modelId="{FD581D07-53EE-4B26-8614-968D18D67F27}" type="sibTrans" cxnId="{82890A09-4C9E-4CB8-B1F0-A804D8498581}">
      <dgm:prSet/>
      <dgm:spPr/>
      <dgm:t>
        <a:bodyPr/>
        <a:lstStyle/>
        <a:p>
          <a:endParaRPr lang="en-US"/>
        </a:p>
      </dgm:t>
    </dgm:pt>
    <dgm:pt modelId="{81D02393-AB51-4284-8251-CCC1F585F05B}">
      <dgm:prSet custT="1"/>
      <dgm:spPr/>
      <dgm:t>
        <a:bodyPr/>
        <a:lstStyle/>
        <a:p>
          <a:r>
            <a:rPr lang="it-IT" sz="2600" b="1" dirty="0">
              <a:latin typeface="Times" panose="02020603050405020304" pitchFamily="18" charset="0"/>
              <a:cs typeface="Times" panose="02020603050405020304" pitchFamily="18" charset="0"/>
            </a:rPr>
            <a:t>Outflow of human capital</a:t>
          </a:r>
          <a:endParaRPr lang="en-US" sz="2600" b="1" dirty="0">
            <a:latin typeface="Times" panose="02020603050405020304" pitchFamily="18" charset="0"/>
            <a:cs typeface="Times" panose="02020603050405020304" pitchFamily="18" charset="0"/>
          </a:endParaRPr>
        </a:p>
      </dgm:t>
    </dgm:pt>
    <dgm:pt modelId="{0CF11B9F-4B26-4C8E-BCE9-3DBA970E65C7}" type="parTrans" cxnId="{03C36DC4-4F52-45D0-871D-E8007AD5D5F2}">
      <dgm:prSet/>
      <dgm:spPr/>
      <dgm:t>
        <a:bodyPr/>
        <a:lstStyle/>
        <a:p>
          <a:endParaRPr lang="en-US"/>
        </a:p>
      </dgm:t>
    </dgm:pt>
    <dgm:pt modelId="{B5884F87-ED4B-49AE-B24A-8C1E803280D2}" type="sibTrans" cxnId="{03C36DC4-4F52-45D0-871D-E8007AD5D5F2}">
      <dgm:prSet/>
      <dgm:spPr/>
      <dgm:t>
        <a:bodyPr/>
        <a:lstStyle/>
        <a:p>
          <a:endParaRPr lang="en-US"/>
        </a:p>
      </dgm:t>
    </dgm:pt>
    <dgm:pt modelId="{4C87D89B-E5E2-41AB-AAD2-A151DDC97284}">
      <dgm:prSet custT="1"/>
      <dgm:spPr/>
      <dgm:t>
        <a:bodyPr/>
        <a:lstStyle/>
        <a:p>
          <a:r>
            <a:rPr lang="en-US" sz="2600" b="1" dirty="0">
              <a:latin typeface="Times New Roman" panose="02020603050405020304" pitchFamily="18" charset="0"/>
              <a:cs typeface="Times New Roman" panose="02020603050405020304" pitchFamily="18" charset="0"/>
            </a:rPr>
            <a:t>Sizable trade and investment links</a:t>
          </a:r>
          <a:endParaRPr lang="en-US" sz="2600" b="1" dirty="0">
            <a:latin typeface="Times" panose="02020603050405020304" pitchFamily="18" charset="0"/>
            <a:cs typeface="Times" panose="02020603050405020304" pitchFamily="18" charset="0"/>
          </a:endParaRPr>
        </a:p>
      </dgm:t>
    </dgm:pt>
    <dgm:pt modelId="{D48A0EAD-3747-4A79-9676-8A6058CF53E9}" type="parTrans" cxnId="{6658F1E6-A071-4C2A-BCA5-69044036E595}">
      <dgm:prSet/>
      <dgm:spPr/>
    </dgm:pt>
    <dgm:pt modelId="{FFE1EA48-2B27-48DA-B646-8B002AE1E9F8}" type="sibTrans" cxnId="{6658F1E6-A071-4C2A-BCA5-69044036E595}">
      <dgm:prSet/>
      <dgm:spPr/>
    </dgm:pt>
    <dgm:pt modelId="{AEA7D83D-4024-4785-9E5B-837F1DDBD8C9}">
      <dgm:prSet custT="1"/>
      <dgm:spPr/>
      <dgm:t>
        <a:bodyPr/>
        <a:lstStyle/>
        <a:p>
          <a:r>
            <a:rPr lang="en-US" sz="2600" b="1" dirty="0">
              <a:latin typeface="Times New Roman" panose="02020603050405020304" pitchFamily="18" charset="0"/>
              <a:cs typeface="Times New Roman" panose="02020603050405020304" pitchFamily="18" charset="0"/>
            </a:rPr>
            <a:t>Degree of institutional quality and institutional and governance standards</a:t>
          </a:r>
          <a:endParaRPr lang="en-US" sz="2600" b="1" dirty="0">
            <a:latin typeface="Times" panose="02020603050405020304" pitchFamily="18" charset="0"/>
            <a:cs typeface="Times" panose="02020603050405020304" pitchFamily="18" charset="0"/>
          </a:endParaRPr>
        </a:p>
      </dgm:t>
    </dgm:pt>
    <dgm:pt modelId="{5EAEC03A-0323-4168-A924-1B5895376226}" type="parTrans" cxnId="{1F000654-032F-4482-BAAF-E48091CFA991}">
      <dgm:prSet/>
      <dgm:spPr/>
    </dgm:pt>
    <dgm:pt modelId="{6319CEC0-89EE-495B-A537-D578F6B22C6A}" type="sibTrans" cxnId="{1F000654-032F-4482-BAAF-E48091CFA991}">
      <dgm:prSet/>
      <dgm:spPr/>
    </dgm:pt>
    <dgm:pt modelId="{C48CFE1A-0154-448C-873E-8B4D4D7C6268}">
      <dgm:prSet custT="1"/>
      <dgm:spPr/>
      <dgm:t>
        <a:bodyPr/>
        <a:lstStyle/>
        <a:p>
          <a:r>
            <a:rPr lang="en-US" sz="2600" b="1" dirty="0">
              <a:latin typeface="Times" panose="02020603050405020304" pitchFamily="18" charset="0"/>
              <a:cs typeface="Times" panose="02020603050405020304" pitchFamily="18" charset="0"/>
            </a:rPr>
            <a:t>The role of FDI and export in the convergence of CEECs to Western Europe</a:t>
          </a:r>
        </a:p>
      </dgm:t>
    </dgm:pt>
    <dgm:pt modelId="{1B05EB5F-2A3E-4C8A-8E7E-B1DF6C276CDE}" type="parTrans" cxnId="{C5E3A499-E2E3-491C-A368-A0B540D7B12D}">
      <dgm:prSet/>
      <dgm:spPr/>
    </dgm:pt>
    <dgm:pt modelId="{26E8E7AB-7F67-4509-99BF-29486739FFFB}" type="sibTrans" cxnId="{C5E3A499-E2E3-491C-A368-A0B540D7B12D}">
      <dgm:prSet/>
      <dgm:spPr/>
    </dgm:pt>
    <dgm:pt modelId="{C6C9BF13-54EC-4479-B5AE-3560AFF0097C}" type="pres">
      <dgm:prSet presAssocID="{9B1347D7-BE53-4B49-AF77-194A63088653}" presName="linearFlow" presStyleCnt="0">
        <dgm:presLayoutVars>
          <dgm:dir/>
          <dgm:animLvl val="lvl"/>
          <dgm:resizeHandles val="exact"/>
        </dgm:presLayoutVars>
      </dgm:prSet>
      <dgm:spPr/>
    </dgm:pt>
    <dgm:pt modelId="{0C8EF92D-7448-4D48-A6A4-33697AC87628}" type="pres">
      <dgm:prSet presAssocID="{E4FED746-73CB-43BB-A248-DA4737FFA837}" presName="composite" presStyleCnt="0"/>
      <dgm:spPr/>
    </dgm:pt>
    <dgm:pt modelId="{7BD1FA69-8FF0-4D03-9EFD-FD29BB73E410}" type="pres">
      <dgm:prSet presAssocID="{E4FED746-73CB-43BB-A248-DA4737FFA837}" presName="parentText" presStyleLbl="alignNode1" presStyleIdx="0" presStyleCnt="1">
        <dgm:presLayoutVars>
          <dgm:chMax val="1"/>
          <dgm:bulletEnabled val="1"/>
        </dgm:presLayoutVars>
      </dgm:prSet>
      <dgm:spPr/>
    </dgm:pt>
    <dgm:pt modelId="{09BCEDFB-7820-4465-8B6F-E8635163E7D3}" type="pres">
      <dgm:prSet presAssocID="{E4FED746-73CB-43BB-A248-DA4737FFA837}" presName="descendantText" presStyleLbl="alignAcc1" presStyleIdx="0" presStyleCnt="1" custScaleY="194035">
        <dgm:presLayoutVars>
          <dgm:bulletEnabled val="1"/>
        </dgm:presLayoutVars>
      </dgm:prSet>
      <dgm:spPr/>
    </dgm:pt>
  </dgm:ptLst>
  <dgm:cxnLst>
    <dgm:cxn modelId="{82890A09-4C9E-4CB8-B1F0-A804D8498581}" srcId="{E4FED746-73CB-43BB-A248-DA4737FFA837}" destId="{61D6CB9E-DC7F-4885-B2B1-813EBE4BBE4B}" srcOrd="1" destOrd="0" parTransId="{87362B7A-2290-437F-BAF5-7715B763D0DE}" sibTransId="{FD581D07-53EE-4B26-8614-968D18D67F27}"/>
    <dgm:cxn modelId="{88896D0A-7788-4D5D-AC29-F9D7F5270A5F}" type="presOf" srcId="{69416678-38DA-4DE0-809E-32C3777E3DA8}" destId="{09BCEDFB-7820-4465-8B6F-E8635163E7D3}" srcOrd="0" destOrd="0" presId="urn:microsoft.com/office/officeart/2005/8/layout/chevron2"/>
    <dgm:cxn modelId="{83FC5D1C-E458-4870-A619-5DF9319CC86A}" type="presOf" srcId="{4C87D89B-E5E2-41AB-AAD2-A151DDC97284}" destId="{09BCEDFB-7820-4465-8B6F-E8635163E7D3}" srcOrd="0" destOrd="4" presId="urn:microsoft.com/office/officeart/2005/8/layout/chevron2"/>
    <dgm:cxn modelId="{BAB48331-C613-44A3-8191-0AEC186165A7}" type="presOf" srcId="{E4FED746-73CB-43BB-A248-DA4737FFA837}" destId="{7BD1FA69-8FF0-4D03-9EFD-FD29BB73E410}" srcOrd="0" destOrd="0" presId="urn:microsoft.com/office/officeart/2005/8/layout/chevron2"/>
    <dgm:cxn modelId="{6CCA8636-5CCD-4DC4-B8D3-D4178A2ED823}" type="presOf" srcId="{9B1347D7-BE53-4B49-AF77-194A63088653}" destId="{C6C9BF13-54EC-4479-B5AE-3560AFF0097C}" srcOrd="0" destOrd="0" presId="urn:microsoft.com/office/officeart/2005/8/layout/chevron2"/>
    <dgm:cxn modelId="{3B7E294C-9D95-4F36-9277-0C0082C98E95}" srcId="{E4FED746-73CB-43BB-A248-DA4737FFA837}" destId="{8B9F9BE0-DF41-405D-9D69-81B589FE83FE}" srcOrd="7" destOrd="0" parTransId="{558FA88C-715B-4E9A-9063-90D08BAFFAB3}" sibTransId="{9C42EE80-B670-4F16-8D9F-9D26ABF6953C}"/>
    <dgm:cxn modelId="{A6109A52-C06D-4684-8636-7C44D7E6F326}" type="presOf" srcId="{61D6CB9E-DC7F-4885-B2B1-813EBE4BBE4B}" destId="{09BCEDFB-7820-4465-8B6F-E8635163E7D3}" srcOrd="0" destOrd="1" presId="urn:microsoft.com/office/officeart/2005/8/layout/chevron2"/>
    <dgm:cxn modelId="{1F000654-032F-4482-BAAF-E48091CFA991}" srcId="{E4FED746-73CB-43BB-A248-DA4737FFA837}" destId="{AEA7D83D-4024-4785-9E5B-837F1DDBD8C9}" srcOrd="5" destOrd="0" parTransId="{5EAEC03A-0323-4168-A924-1B5895376226}" sibTransId="{6319CEC0-89EE-495B-A537-D578F6B22C6A}"/>
    <dgm:cxn modelId="{0493A074-265B-4D38-A1B7-CCFCBF916112}" type="presOf" srcId="{81D02393-AB51-4284-8251-CCC1F585F05B}" destId="{09BCEDFB-7820-4465-8B6F-E8635163E7D3}" srcOrd="0" destOrd="2" presId="urn:microsoft.com/office/officeart/2005/8/layout/chevron2"/>
    <dgm:cxn modelId="{BE2B7056-30BD-4CFE-ACA3-BE5AA2AA0084}" type="presOf" srcId="{C48CFE1A-0154-448C-873E-8B4D4D7C6268}" destId="{09BCEDFB-7820-4465-8B6F-E8635163E7D3}" srcOrd="0" destOrd="6" presId="urn:microsoft.com/office/officeart/2005/8/layout/chevron2"/>
    <dgm:cxn modelId="{00519D58-94A3-4DF0-952B-0638EC43E1E9}" type="presOf" srcId="{8B9F9BE0-DF41-405D-9D69-81B589FE83FE}" destId="{09BCEDFB-7820-4465-8B6F-E8635163E7D3}" srcOrd="0" destOrd="7" presId="urn:microsoft.com/office/officeart/2005/8/layout/chevron2"/>
    <dgm:cxn modelId="{4DBE0098-C665-404B-8C36-9513ED0944FC}" srcId="{E4FED746-73CB-43BB-A248-DA4737FFA837}" destId="{69416678-38DA-4DE0-809E-32C3777E3DA8}" srcOrd="0" destOrd="0" parTransId="{6E760848-04E0-4BCD-A26C-579889C447DF}" sibTransId="{286ACB10-9DAF-4227-8761-8D1B6AD17621}"/>
    <dgm:cxn modelId="{C5E3A499-E2E3-491C-A368-A0B540D7B12D}" srcId="{E4FED746-73CB-43BB-A248-DA4737FFA837}" destId="{C48CFE1A-0154-448C-873E-8B4D4D7C6268}" srcOrd="6" destOrd="0" parTransId="{1B05EB5F-2A3E-4C8A-8E7E-B1DF6C276CDE}" sibTransId="{26E8E7AB-7F67-4509-99BF-29486739FFFB}"/>
    <dgm:cxn modelId="{43DB1B9F-990F-44D9-A36D-3DBE2CA4D256}" type="presOf" srcId="{6445B80D-C87C-4CA1-B06C-738B3A1ABB0A}" destId="{09BCEDFB-7820-4465-8B6F-E8635163E7D3}" srcOrd="0" destOrd="3" presId="urn:microsoft.com/office/officeart/2005/8/layout/chevron2"/>
    <dgm:cxn modelId="{03C36DC4-4F52-45D0-871D-E8007AD5D5F2}" srcId="{E4FED746-73CB-43BB-A248-DA4737FFA837}" destId="{81D02393-AB51-4284-8251-CCC1F585F05B}" srcOrd="2" destOrd="0" parTransId="{0CF11B9F-4B26-4C8E-BCE9-3DBA970E65C7}" sibTransId="{B5884F87-ED4B-49AE-B24A-8C1E803280D2}"/>
    <dgm:cxn modelId="{7056D9E4-B2D9-4880-998F-A2763530140A}" type="presOf" srcId="{AEA7D83D-4024-4785-9E5B-837F1DDBD8C9}" destId="{09BCEDFB-7820-4465-8B6F-E8635163E7D3}" srcOrd="0" destOrd="5" presId="urn:microsoft.com/office/officeart/2005/8/layout/chevron2"/>
    <dgm:cxn modelId="{6658F1E6-A071-4C2A-BCA5-69044036E595}" srcId="{E4FED746-73CB-43BB-A248-DA4737FFA837}" destId="{4C87D89B-E5E2-41AB-AAD2-A151DDC97284}" srcOrd="4" destOrd="0" parTransId="{D48A0EAD-3747-4A79-9676-8A6058CF53E9}" sibTransId="{FFE1EA48-2B27-48DA-B646-8B002AE1E9F8}"/>
    <dgm:cxn modelId="{ECF4E0F1-2AE5-4A95-985D-8ADD7652DA89}" srcId="{9B1347D7-BE53-4B49-AF77-194A63088653}" destId="{E4FED746-73CB-43BB-A248-DA4737FFA837}" srcOrd="0" destOrd="0" parTransId="{E7ED4441-7258-4AB2-9010-BDFB9FC3793E}" sibTransId="{5C9198EB-6962-4B41-8266-DEEA330BFBF4}"/>
    <dgm:cxn modelId="{8B05C4F3-1506-4C28-BC82-26269EFB6A3B}" srcId="{E4FED746-73CB-43BB-A248-DA4737FFA837}" destId="{6445B80D-C87C-4CA1-B06C-738B3A1ABB0A}" srcOrd="3" destOrd="0" parTransId="{62AA1471-CEC2-4A24-B8B2-5BEA93441D5C}" sibTransId="{20C18515-5272-417C-BD21-D541F54A6A74}"/>
    <dgm:cxn modelId="{542D14E8-CC0D-4F6F-AAE2-F2EE72597893}" type="presParOf" srcId="{C6C9BF13-54EC-4479-B5AE-3560AFF0097C}" destId="{0C8EF92D-7448-4D48-A6A4-33697AC87628}" srcOrd="0" destOrd="0" presId="urn:microsoft.com/office/officeart/2005/8/layout/chevron2"/>
    <dgm:cxn modelId="{F6E8B05E-92FB-447D-8531-4B1EF639F634}" type="presParOf" srcId="{0C8EF92D-7448-4D48-A6A4-33697AC87628}" destId="{7BD1FA69-8FF0-4D03-9EFD-FD29BB73E410}" srcOrd="0" destOrd="0" presId="urn:microsoft.com/office/officeart/2005/8/layout/chevron2"/>
    <dgm:cxn modelId="{0EC96CD3-B44D-4D12-900D-1071DAF35BA2}" type="presParOf" srcId="{0C8EF92D-7448-4D48-A6A4-33697AC87628}" destId="{09BCEDFB-7820-4465-8B6F-E8635163E7D3}"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D1FA69-8FF0-4D03-9EFD-FD29BB73E410}">
      <dsp:nvSpPr>
        <dsp:cNvPr id="0" name=""/>
        <dsp:cNvSpPr/>
      </dsp:nvSpPr>
      <dsp:spPr>
        <a:xfrm rot="5400000">
          <a:off x="-504128" y="1534253"/>
          <a:ext cx="3360857" cy="2352600"/>
        </a:xfrm>
        <a:prstGeom prst="chevron">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rot="-5400000">
        <a:off x="1" y="2206424"/>
        <a:ext cx="2352600" cy="1008257"/>
      </dsp:txXfrm>
    </dsp:sp>
    <dsp:sp modelId="{09BCEDFB-7820-4465-8B6F-E8635163E7D3}">
      <dsp:nvSpPr>
        <dsp:cNvPr id="0" name=""/>
        <dsp:cNvSpPr/>
      </dsp:nvSpPr>
      <dsp:spPr>
        <a:xfrm rot="5400000">
          <a:off x="4533708" y="-2178107"/>
          <a:ext cx="4238805" cy="8601021"/>
        </a:xfrm>
        <a:prstGeom prst="round2Same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Char char="•"/>
          </a:pPr>
          <a:r>
            <a:rPr lang="en-US" sz="2600" b="1" kern="1200" dirty="0">
              <a:latin typeface="Times" panose="02020603050405020304" pitchFamily="18" charset="0"/>
              <a:cs typeface="Times" panose="02020603050405020304" pitchFamily="18" charset="0"/>
            </a:rPr>
            <a:t>Towards an enlarged EU? 27 + 9?</a:t>
          </a:r>
        </a:p>
        <a:p>
          <a:pPr marL="228600" lvl="1" indent="-228600" algn="l" defTabSz="1155700">
            <a:lnSpc>
              <a:spcPct val="90000"/>
            </a:lnSpc>
            <a:spcBef>
              <a:spcPct val="0"/>
            </a:spcBef>
            <a:spcAft>
              <a:spcPct val="15000"/>
            </a:spcAft>
            <a:buChar char="•"/>
          </a:pPr>
          <a:r>
            <a:rPr lang="en-US" sz="2600" b="1" kern="1200" dirty="0">
              <a:latin typeface="Times" panose="02020603050405020304" pitchFamily="18" charset="0"/>
              <a:cs typeface="Times" panose="02020603050405020304" pitchFamily="18" charset="0"/>
            </a:rPr>
            <a:t>34 years of transition and the </a:t>
          </a:r>
          <a:r>
            <a:rPr lang="en-AU" sz="2600" b="1" kern="1200" dirty="0">
              <a:effectLst/>
              <a:latin typeface="Times" panose="02020603050405020304" pitchFamily="18" charset="0"/>
              <a:ea typeface="Times New Roman" panose="02020603050405020304" pitchFamily="18" charset="0"/>
              <a:cs typeface="Times" panose="02020603050405020304" pitchFamily="18" charset="0"/>
            </a:rPr>
            <a:t>recent pandemics and war in Ukraine</a:t>
          </a:r>
          <a:endParaRPr lang="en-US" sz="2600" b="1" kern="1200" dirty="0">
            <a:latin typeface="Times" panose="02020603050405020304" pitchFamily="18" charset="0"/>
            <a:cs typeface="Times" panose="02020603050405020304" pitchFamily="18" charset="0"/>
          </a:endParaRPr>
        </a:p>
        <a:p>
          <a:pPr marL="228600" lvl="1" indent="-228600" algn="l" defTabSz="1155700">
            <a:lnSpc>
              <a:spcPct val="90000"/>
            </a:lnSpc>
            <a:spcBef>
              <a:spcPct val="0"/>
            </a:spcBef>
            <a:spcAft>
              <a:spcPct val="15000"/>
            </a:spcAft>
            <a:buChar char="•"/>
          </a:pPr>
          <a:r>
            <a:rPr lang="it-IT" sz="2600" b="1" kern="1200" dirty="0">
              <a:latin typeface="Times" panose="02020603050405020304" pitchFamily="18" charset="0"/>
              <a:cs typeface="Times" panose="02020603050405020304" pitchFamily="18" charset="0"/>
            </a:rPr>
            <a:t>Outflow of human capital</a:t>
          </a:r>
          <a:endParaRPr lang="en-US" sz="2600" b="1" kern="1200" dirty="0">
            <a:latin typeface="Times" panose="02020603050405020304" pitchFamily="18" charset="0"/>
            <a:cs typeface="Times" panose="02020603050405020304" pitchFamily="18" charset="0"/>
          </a:endParaRPr>
        </a:p>
        <a:p>
          <a:pPr marL="228600" lvl="1" indent="-228600" algn="l" defTabSz="1155700">
            <a:lnSpc>
              <a:spcPct val="90000"/>
            </a:lnSpc>
            <a:spcBef>
              <a:spcPct val="0"/>
            </a:spcBef>
            <a:spcAft>
              <a:spcPct val="15000"/>
            </a:spcAft>
            <a:buChar char="•"/>
          </a:pPr>
          <a:r>
            <a:rPr lang="en-US" sz="2600" b="1" kern="1200" dirty="0">
              <a:latin typeface="Times" panose="02020603050405020304" pitchFamily="18" charset="0"/>
              <a:cs typeface="Times" panose="02020603050405020304" pitchFamily="18" charset="0"/>
            </a:rPr>
            <a:t>The transformation of CEEC economies</a:t>
          </a:r>
        </a:p>
        <a:p>
          <a:pPr marL="228600" lvl="1" indent="-228600" algn="l" defTabSz="1155700">
            <a:lnSpc>
              <a:spcPct val="90000"/>
            </a:lnSpc>
            <a:spcBef>
              <a:spcPct val="0"/>
            </a:spcBef>
            <a:spcAft>
              <a:spcPct val="15000"/>
            </a:spcAft>
            <a:buChar char="•"/>
          </a:pPr>
          <a:r>
            <a:rPr lang="en-US" sz="2600" b="1" kern="1200" dirty="0">
              <a:latin typeface="Times New Roman" panose="02020603050405020304" pitchFamily="18" charset="0"/>
              <a:cs typeface="Times New Roman" panose="02020603050405020304" pitchFamily="18" charset="0"/>
            </a:rPr>
            <a:t>Sizable trade and investment links</a:t>
          </a:r>
          <a:endParaRPr lang="en-US" sz="2600" b="1" kern="1200" dirty="0">
            <a:latin typeface="Times" panose="02020603050405020304" pitchFamily="18" charset="0"/>
            <a:cs typeface="Times" panose="02020603050405020304" pitchFamily="18" charset="0"/>
          </a:endParaRPr>
        </a:p>
        <a:p>
          <a:pPr marL="228600" lvl="1" indent="-228600" algn="l" defTabSz="1155700">
            <a:lnSpc>
              <a:spcPct val="90000"/>
            </a:lnSpc>
            <a:spcBef>
              <a:spcPct val="0"/>
            </a:spcBef>
            <a:spcAft>
              <a:spcPct val="15000"/>
            </a:spcAft>
            <a:buChar char="•"/>
          </a:pPr>
          <a:r>
            <a:rPr lang="en-US" sz="2600" b="1" kern="1200" dirty="0">
              <a:latin typeface="Times New Roman" panose="02020603050405020304" pitchFamily="18" charset="0"/>
              <a:cs typeface="Times New Roman" panose="02020603050405020304" pitchFamily="18" charset="0"/>
            </a:rPr>
            <a:t>Degree of institutional quality and institutional and governance standards</a:t>
          </a:r>
          <a:endParaRPr lang="en-US" sz="2600" b="1" kern="1200" dirty="0">
            <a:latin typeface="Times" panose="02020603050405020304" pitchFamily="18" charset="0"/>
            <a:cs typeface="Times" panose="02020603050405020304" pitchFamily="18" charset="0"/>
          </a:endParaRPr>
        </a:p>
        <a:p>
          <a:pPr marL="228600" lvl="1" indent="-228600" algn="l" defTabSz="1155700">
            <a:lnSpc>
              <a:spcPct val="90000"/>
            </a:lnSpc>
            <a:spcBef>
              <a:spcPct val="0"/>
            </a:spcBef>
            <a:spcAft>
              <a:spcPct val="15000"/>
            </a:spcAft>
            <a:buChar char="•"/>
          </a:pPr>
          <a:r>
            <a:rPr lang="en-US" sz="2600" b="1" kern="1200" dirty="0">
              <a:latin typeface="Times" panose="02020603050405020304" pitchFamily="18" charset="0"/>
              <a:cs typeface="Times" panose="02020603050405020304" pitchFamily="18" charset="0"/>
            </a:rPr>
            <a:t>The role of FDI and export in the convergence of CEECs to Western Europe</a:t>
          </a:r>
        </a:p>
        <a:p>
          <a:pPr marL="228600" lvl="1" indent="-228600" algn="l" defTabSz="1155700">
            <a:lnSpc>
              <a:spcPct val="90000"/>
            </a:lnSpc>
            <a:spcBef>
              <a:spcPct val="0"/>
            </a:spcBef>
            <a:spcAft>
              <a:spcPct val="15000"/>
            </a:spcAft>
            <a:buChar char="•"/>
          </a:pPr>
          <a:r>
            <a:rPr lang="en-US" sz="2600" b="1" kern="1200" dirty="0">
              <a:latin typeface="Times" panose="02020603050405020304" pitchFamily="18" charset="0"/>
              <a:cs typeface="Times" panose="02020603050405020304" pitchFamily="18" charset="0"/>
            </a:rPr>
            <a:t>Ukraine and the EU</a:t>
          </a:r>
        </a:p>
      </dsp:txBody>
      <dsp:txXfrm rot="-5400000">
        <a:off x="2352601" y="209921"/>
        <a:ext cx="8394100" cy="3824963"/>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899D21-CD20-7A48-8224-FBDA5613A8E0}" type="datetimeFigureOut">
              <a:rPr lang="en-US" smtClean="0"/>
              <a:t>6/16/2023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FB1F65-0AF2-7043-BB4D-A56DDBD845A4}" type="slidenum">
              <a:rPr lang="en-US" smtClean="0"/>
              <a:t>‹#›</a:t>
            </a:fld>
            <a:endParaRPr lang="en-US"/>
          </a:p>
        </p:txBody>
      </p:sp>
    </p:spTree>
    <p:extLst>
      <p:ext uri="{BB962C8B-B14F-4D97-AF65-F5344CB8AC3E}">
        <p14:creationId xmlns:p14="http://schemas.microsoft.com/office/powerpoint/2010/main" val="1209857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8651B-D3A4-AD49-8686-17E97FECE9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B1A4B9-2C45-0340-ACBC-AAB0167EBE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258653-CC49-A64C-9701-D7581219C2C5}"/>
              </a:ext>
            </a:extLst>
          </p:cNvPr>
          <p:cNvSpPr>
            <a:spLocks noGrp="1"/>
          </p:cNvSpPr>
          <p:nvPr>
            <p:ph type="dt" sz="half" idx="10"/>
          </p:nvPr>
        </p:nvSpPr>
        <p:spPr/>
        <p:txBody>
          <a:bodyPr/>
          <a:lstStyle/>
          <a:p>
            <a:fld id="{F5F478DD-0CF8-6140-B85F-4BBFCBE1EE0A}" type="datetime1">
              <a:rPr lang="en-US" smtClean="0"/>
              <a:t>6/16/2023</a:t>
            </a:fld>
            <a:endParaRPr lang="en-US" dirty="0"/>
          </a:p>
        </p:txBody>
      </p:sp>
      <p:sp>
        <p:nvSpPr>
          <p:cNvPr id="5" name="Footer Placeholder 4">
            <a:extLst>
              <a:ext uri="{FF2B5EF4-FFF2-40B4-BE49-F238E27FC236}">
                <a16:creationId xmlns:a16="http://schemas.microsoft.com/office/drawing/2014/main" id="{2E305B74-88B6-DE46-9C7D-70899A06B271}"/>
              </a:ext>
            </a:extLst>
          </p:cNvPr>
          <p:cNvSpPr>
            <a:spLocks noGrp="1"/>
          </p:cNvSpPr>
          <p:nvPr>
            <p:ph type="ftr" sz="quarter" idx="11"/>
          </p:nvPr>
        </p:nvSpPr>
        <p:spPr/>
        <p:txBody>
          <a:bodyPr/>
          <a:lstStyle/>
          <a:p>
            <a:r>
              <a:rPr lang="en-US" dirty="0"/>
              <a:t>ENVR E-172: CASE STUDIES IN DEVELOPMENT ECONOMICS</a:t>
            </a:r>
          </a:p>
        </p:txBody>
      </p:sp>
      <p:sp>
        <p:nvSpPr>
          <p:cNvPr id="6" name="Slide Number Placeholder 5">
            <a:extLst>
              <a:ext uri="{FF2B5EF4-FFF2-40B4-BE49-F238E27FC236}">
                <a16:creationId xmlns:a16="http://schemas.microsoft.com/office/drawing/2014/main" id="{5E4B4FA3-060D-E54E-A74C-D91156682A19}"/>
              </a:ext>
            </a:extLst>
          </p:cNvPr>
          <p:cNvSpPr>
            <a:spLocks noGrp="1"/>
          </p:cNvSpPr>
          <p:nvPr>
            <p:ph type="sldNum" sz="quarter" idx="12"/>
          </p:nvPr>
        </p:nvSpPr>
        <p:spPr/>
        <p:txBody>
          <a:bodyPr/>
          <a:lstStyle/>
          <a:p>
            <a:fld id="{CAC97578-EFA8-7540-8B91-822ACAAEEBDF}" type="slidenum">
              <a:rPr lang="en-US" smtClean="0"/>
              <a:t>‹#›</a:t>
            </a:fld>
            <a:endParaRPr lang="en-US" dirty="0"/>
          </a:p>
        </p:txBody>
      </p:sp>
    </p:spTree>
    <p:extLst>
      <p:ext uri="{BB962C8B-B14F-4D97-AF65-F5344CB8AC3E}">
        <p14:creationId xmlns:p14="http://schemas.microsoft.com/office/powerpoint/2010/main" val="3136942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6A27B-FC87-8D47-B6F5-9D61E98CA2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CD618F-3F37-2649-8FF0-2C90FB365D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F5E86B-23AC-6748-A35E-A23B5A5F7B04}"/>
              </a:ext>
            </a:extLst>
          </p:cNvPr>
          <p:cNvSpPr>
            <a:spLocks noGrp="1"/>
          </p:cNvSpPr>
          <p:nvPr>
            <p:ph type="dt" sz="half" idx="10"/>
          </p:nvPr>
        </p:nvSpPr>
        <p:spPr/>
        <p:txBody>
          <a:bodyPr/>
          <a:lstStyle/>
          <a:p>
            <a:fld id="{6AA77363-54AE-1749-81A7-73E8275D748F}" type="datetime1">
              <a:rPr lang="en-US" smtClean="0"/>
              <a:t>6/16/2023</a:t>
            </a:fld>
            <a:endParaRPr lang="en-US" dirty="0"/>
          </a:p>
        </p:txBody>
      </p:sp>
      <p:sp>
        <p:nvSpPr>
          <p:cNvPr id="5" name="Footer Placeholder 4">
            <a:extLst>
              <a:ext uri="{FF2B5EF4-FFF2-40B4-BE49-F238E27FC236}">
                <a16:creationId xmlns:a16="http://schemas.microsoft.com/office/drawing/2014/main" id="{F89E6A67-8C50-1541-AB01-6BBF3D01E0C1}"/>
              </a:ext>
            </a:extLst>
          </p:cNvPr>
          <p:cNvSpPr>
            <a:spLocks noGrp="1"/>
          </p:cNvSpPr>
          <p:nvPr>
            <p:ph type="ftr" sz="quarter" idx="11"/>
          </p:nvPr>
        </p:nvSpPr>
        <p:spPr/>
        <p:txBody>
          <a:bodyPr/>
          <a:lstStyle/>
          <a:p>
            <a:r>
              <a:rPr lang="en-US" dirty="0"/>
              <a:t>ENVR E-172: CASE STUDIES IN DEVELOPMENT ECONOMICS</a:t>
            </a:r>
          </a:p>
        </p:txBody>
      </p:sp>
      <p:sp>
        <p:nvSpPr>
          <p:cNvPr id="6" name="Slide Number Placeholder 5">
            <a:extLst>
              <a:ext uri="{FF2B5EF4-FFF2-40B4-BE49-F238E27FC236}">
                <a16:creationId xmlns:a16="http://schemas.microsoft.com/office/drawing/2014/main" id="{8626BCA3-AE4F-A04E-9223-D128C60FA7CB}"/>
              </a:ext>
            </a:extLst>
          </p:cNvPr>
          <p:cNvSpPr>
            <a:spLocks noGrp="1"/>
          </p:cNvSpPr>
          <p:nvPr>
            <p:ph type="sldNum" sz="quarter" idx="12"/>
          </p:nvPr>
        </p:nvSpPr>
        <p:spPr/>
        <p:txBody>
          <a:bodyPr/>
          <a:lstStyle/>
          <a:p>
            <a:fld id="{CAC97578-EFA8-7540-8B91-822ACAAEEBDF}" type="slidenum">
              <a:rPr lang="en-US" smtClean="0"/>
              <a:t>‹#›</a:t>
            </a:fld>
            <a:endParaRPr lang="en-US" dirty="0"/>
          </a:p>
        </p:txBody>
      </p:sp>
    </p:spTree>
    <p:extLst>
      <p:ext uri="{BB962C8B-B14F-4D97-AF65-F5344CB8AC3E}">
        <p14:creationId xmlns:p14="http://schemas.microsoft.com/office/powerpoint/2010/main" val="1323168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7D23B8-9D52-0242-8311-253A84EE37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A079D4-6B9C-A048-9BBE-EBAD9CAF82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270BF5-3AB2-EE4B-9AD6-A4BC856C7BE8}"/>
              </a:ext>
            </a:extLst>
          </p:cNvPr>
          <p:cNvSpPr>
            <a:spLocks noGrp="1"/>
          </p:cNvSpPr>
          <p:nvPr>
            <p:ph type="dt" sz="half" idx="10"/>
          </p:nvPr>
        </p:nvSpPr>
        <p:spPr/>
        <p:txBody>
          <a:bodyPr/>
          <a:lstStyle/>
          <a:p>
            <a:fld id="{59DE5D96-589F-2C45-BB00-576D539B424D}" type="datetime1">
              <a:rPr lang="en-US" smtClean="0"/>
              <a:t>6/16/2023</a:t>
            </a:fld>
            <a:endParaRPr lang="en-US" dirty="0"/>
          </a:p>
        </p:txBody>
      </p:sp>
      <p:sp>
        <p:nvSpPr>
          <p:cNvPr id="5" name="Footer Placeholder 4">
            <a:extLst>
              <a:ext uri="{FF2B5EF4-FFF2-40B4-BE49-F238E27FC236}">
                <a16:creationId xmlns:a16="http://schemas.microsoft.com/office/drawing/2014/main" id="{40F5457D-9355-6C4A-BCC3-63CFFAB1A2BA}"/>
              </a:ext>
            </a:extLst>
          </p:cNvPr>
          <p:cNvSpPr>
            <a:spLocks noGrp="1"/>
          </p:cNvSpPr>
          <p:nvPr>
            <p:ph type="ftr" sz="quarter" idx="11"/>
          </p:nvPr>
        </p:nvSpPr>
        <p:spPr/>
        <p:txBody>
          <a:bodyPr/>
          <a:lstStyle/>
          <a:p>
            <a:r>
              <a:rPr lang="en-US" dirty="0"/>
              <a:t>ENVR E-172: CASE STUDIES IN DEVELOPMENT ECONOMICS</a:t>
            </a:r>
          </a:p>
        </p:txBody>
      </p:sp>
      <p:sp>
        <p:nvSpPr>
          <p:cNvPr id="6" name="Slide Number Placeholder 5">
            <a:extLst>
              <a:ext uri="{FF2B5EF4-FFF2-40B4-BE49-F238E27FC236}">
                <a16:creationId xmlns:a16="http://schemas.microsoft.com/office/drawing/2014/main" id="{938C270C-29D0-D54C-8515-B16D48A7C4E5}"/>
              </a:ext>
            </a:extLst>
          </p:cNvPr>
          <p:cNvSpPr>
            <a:spLocks noGrp="1"/>
          </p:cNvSpPr>
          <p:nvPr>
            <p:ph type="sldNum" sz="quarter" idx="12"/>
          </p:nvPr>
        </p:nvSpPr>
        <p:spPr/>
        <p:txBody>
          <a:bodyPr/>
          <a:lstStyle/>
          <a:p>
            <a:fld id="{CAC97578-EFA8-7540-8B91-822ACAAEEBDF}" type="slidenum">
              <a:rPr lang="en-US" smtClean="0"/>
              <a:t>‹#›</a:t>
            </a:fld>
            <a:endParaRPr lang="en-US" dirty="0"/>
          </a:p>
        </p:txBody>
      </p:sp>
    </p:spTree>
    <p:extLst>
      <p:ext uri="{BB962C8B-B14F-4D97-AF65-F5344CB8AC3E}">
        <p14:creationId xmlns:p14="http://schemas.microsoft.com/office/powerpoint/2010/main" val="3708892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09600" y="4111735"/>
            <a:ext cx="10363200" cy="2167452"/>
          </a:xfrm>
        </p:spPr>
        <p:txBody>
          <a:bodyPr anchor="ctr" anchorCtr="0">
            <a:normAutofit/>
          </a:bodyPr>
          <a:lstStyle>
            <a:lvl1pPr marL="0" indent="0" algn="ctr" eaLnBrk="1" hangingPunct="1">
              <a:buNone/>
              <a:defRPr sz="4800" b="0" cap="none" spc="120" baseline="0">
                <a:solidFill>
                  <a:srgbClr val="B30034"/>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lgn="ctr" eaLnBrk="1" hangingPunct="1"/>
            <a:r>
              <a:rPr lang="en-US" altLang="zh-CN" sz="4000" b="1" i="1" dirty="0">
                <a:solidFill>
                  <a:srgbClr val="C00000"/>
                </a:solidFill>
                <a:latin typeface="Times New Roman" pitchFamily="18" charset="0"/>
                <a:cs typeface="Times New Roman" pitchFamily="18" charset="0"/>
              </a:rPr>
              <a:t>Subtitle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lvl1pPr algn="r">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B30034"/>
                </a:solidFill>
              </a:defRPr>
            </a:lvl1pPr>
          </a:lstStyle>
          <a:p>
            <a:fld id="{F38DF745-7D3F-47F4-83A3-874385CFAA69}" type="slidenum">
              <a:rPr lang="en-US" smtClean="0"/>
              <a:pPr/>
              <a:t>‹#›</a:t>
            </a:fld>
            <a:endParaRPr lang="en-US" dirty="0"/>
          </a:p>
        </p:txBody>
      </p:sp>
      <p:pic>
        <p:nvPicPr>
          <p:cNvPr id="14" name="Picture 13"/>
          <p:cNvPicPr>
            <a:picLocks noChangeAspect="1"/>
          </p:cNvPicPr>
          <p:nvPr userDrawn="1"/>
        </p:nvPicPr>
        <p:blipFill>
          <a:blip r:embed="rId2"/>
          <a:stretch>
            <a:fillRect/>
          </a:stretch>
        </p:blipFill>
        <p:spPr>
          <a:xfrm>
            <a:off x="609600" y="173784"/>
            <a:ext cx="9585158" cy="3949977"/>
          </a:xfrm>
          <a:prstGeom prst="rect">
            <a:avLst/>
          </a:prstGeom>
        </p:spPr>
      </p:pic>
      <p:sp>
        <p:nvSpPr>
          <p:cNvPr id="2" name="Title 1"/>
          <p:cNvSpPr>
            <a:spLocks noGrp="1"/>
          </p:cNvSpPr>
          <p:nvPr>
            <p:ph type="ctrTitle" hasCustomPrompt="1"/>
          </p:nvPr>
        </p:nvSpPr>
        <p:spPr>
          <a:xfrm>
            <a:off x="4491789" y="2921003"/>
            <a:ext cx="6481011" cy="1028974"/>
          </a:xfrm>
        </p:spPr>
        <p:txBody>
          <a:bodyPr anchor="t" anchorCtr="0">
            <a:noAutofit/>
          </a:bodyPr>
          <a:lstStyle>
            <a:lvl1pPr algn="l">
              <a:lnSpc>
                <a:spcPct val="100000"/>
              </a:lnSpc>
              <a:defRPr sz="6000" spc="-80" baseline="0">
                <a:solidFill>
                  <a:srgbClr val="B30034"/>
                </a:solidFill>
              </a:defRPr>
            </a:lvl1pPr>
          </a:lstStyle>
          <a:p>
            <a:r>
              <a:rPr lang="en-US" dirty="0"/>
              <a:t>Title</a:t>
            </a:r>
          </a:p>
        </p:txBody>
      </p:sp>
    </p:spTree>
    <p:extLst>
      <p:ext uri="{BB962C8B-B14F-4D97-AF65-F5344CB8AC3E}">
        <p14:creationId xmlns:p14="http://schemas.microsoft.com/office/powerpoint/2010/main" val="3015054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718"/>
            <a:ext cx="10160000" cy="769703"/>
          </a:xfrm>
        </p:spPr>
        <p:txBody>
          <a:bodyPr anchor="t" anchorCtr="0"/>
          <a:lstStyle>
            <a:lvl1pPr>
              <a:defRPr cap="none">
                <a:solidFill>
                  <a:srgbClr val="B30034"/>
                </a:solidFill>
              </a:defRPr>
            </a:lvl1pPr>
          </a:lstStyle>
          <a:p>
            <a:r>
              <a:rPr lang="en-US" dirty="0"/>
              <a:t>Click to edit Master title style</a:t>
            </a:r>
          </a:p>
        </p:txBody>
      </p:sp>
      <p:sp>
        <p:nvSpPr>
          <p:cNvPr id="3" name="Content Placeholder 2"/>
          <p:cNvSpPr>
            <a:spLocks noGrp="1"/>
          </p:cNvSpPr>
          <p:nvPr>
            <p:ph idx="1"/>
          </p:nvPr>
        </p:nvSpPr>
        <p:spPr>
          <a:xfrm>
            <a:off x="609600" y="1163053"/>
            <a:ext cx="10160000" cy="4963111"/>
          </a:xfrm>
        </p:spPr>
        <p:txBody>
          <a:bodyPr/>
          <a:lstStyle>
            <a:lvl2pPr>
              <a:buClr>
                <a:srgbClr val="B30034"/>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lvl1pPr algn="r">
              <a:defRPr/>
            </a:lvl1pPr>
          </a:lstStyle>
          <a:p>
            <a:endParaRPr lang="en-US" dirty="0"/>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Tree>
    <p:extLst>
      <p:ext uri="{BB962C8B-B14F-4D97-AF65-F5344CB8AC3E}">
        <p14:creationId xmlns:p14="http://schemas.microsoft.com/office/powerpoint/2010/main" val="970918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two-column title style</a:t>
            </a:r>
          </a:p>
        </p:txBody>
      </p:sp>
      <p:sp>
        <p:nvSpPr>
          <p:cNvPr id="3" name="Content Placeholder 2"/>
          <p:cNvSpPr>
            <a:spLocks noGrp="1"/>
          </p:cNvSpPr>
          <p:nvPr>
            <p:ph sz="half" idx="1"/>
          </p:nvPr>
        </p:nvSpPr>
        <p:spPr>
          <a:xfrm>
            <a:off x="609599" y="1211954"/>
            <a:ext cx="4871957" cy="4525963"/>
          </a:xfrm>
        </p:spPr>
        <p:txBody>
          <a:bodyPr/>
          <a:lstStyle>
            <a:lvl1pPr>
              <a:defRPr sz="2400"/>
            </a:lvl1pPr>
            <a:lvl2pPr>
              <a:buClr>
                <a:srgbClr val="B30034"/>
              </a:buCl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897643" y="1211954"/>
            <a:ext cx="4871957" cy="4525963"/>
          </a:xfrm>
        </p:spPr>
        <p:txBody>
          <a:bodyPr/>
          <a:lstStyle>
            <a:lvl1pPr>
              <a:defRPr sz="2400"/>
            </a:lvl1pPr>
            <a:lvl2pPr>
              <a:buClr>
                <a:srgbClr val="B30034"/>
              </a:buCl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Tree>
    <p:extLst>
      <p:ext uri="{BB962C8B-B14F-4D97-AF65-F5344CB8AC3E}">
        <p14:creationId xmlns:p14="http://schemas.microsoft.com/office/powerpoint/2010/main" val="3880365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187875"/>
            <a:ext cx="6815667" cy="4480560"/>
          </a:xfrm>
        </p:spPr>
        <p:txBody>
          <a:bodyPr/>
          <a:lstStyle>
            <a:lvl1pPr>
              <a:defRPr sz="28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2" y="1187875"/>
            <a:ext cx="4011084" cy="4480560"/>
          </a:xfrm>
          <a:solidFill>
            <a:srgbClr val="B30034"/>
          </a:solidFill>
        </p:spPr>
        <p:txBody>
          <a:bodyPr lIns="182880" tIns="91440" rIns="182880" bIns="91440">
            <a:normAutofit/>
          </a:bodyPr>
          <a:lstStyle>
            <a:lvl1pPr marL="0" indent="0">
              <a:buNone/>
              <a:defRPr sz="2000" b="1" i="0" normalizeH="0" baseline="0">
                <a:ln w="6350" cap="rnd" cmpd="sng">
                  <a:noFill/>
                </a:ln>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8" name="Title 7"/>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9773253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ecommenda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F38DF745-7D3F-47F4-83A3-874385CFAA69}" type="slidenum">
              <a:rPr lang="en-US" smtClean="0"/>
              <a:pPr/>
              <a:t>‹#›</a:t>
            </a:fld>
            <a:endParaRPr lang="en-US" dirty="0"/>
          </a:p>
        </p:txBody>
      </p:sp>
      <p:sp>
        <p:nvSpPr>
          <p:cNvPr id="8" name="Text Placeholder 3"/>
          <p:cNvSpPr>
            <a:spLocks noGrp="1"/>
          </p:cNvSpPr>
          <p:nvPr>
            <p:ph type="body" sz="half" idx="13"/>
          </p:nvPr>
        </p:nvSpPr>
        <p:spPr>
          <a:xfrm>
            <a:off x="609600" y="3044125"/>
            <a:ext cx="5057766" cy="1572467"/>
          </a:xfrm>
          <a:solidFill>
            <a:srgbClr val="B30034"/>
          </a:solidFill>
        </p:spPr>
        <p:txBody>
          <a:bodyPr tIns="91440" bIns="91440" anchor="ctr" anchorCtr="1">
            <a:normAutofit/>
          </a:bodyPr>
          <a:lstStyle>
            <a:lvl1pPr marL="0" indent="0">
              <a:buNone/>
              <a:defRPr sz="2000" b="1" i="0" normalizeH="0" baseline="0">
                <a:ln w="6350" cap="rnd" cmpd="sng">
                  <a:noFill/>
                </a:ln>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9" name="Text Placeholder 3"/>
          <p:cNvSpPr>
            <a:spLocks noGrp="1"/>
          </p:cNvSpPr>
          <p:nvPr>
            <p:ph type="body" sz="half" idx="14"/>
          </p:nvPr>
        </p:nvSpPr>
        <p:spPr>
          <a:xfrm>
            <a:off x="5987499" y="3044125"/>
            <a:ext cx="5057766" cy="1572467"/>
          </a:xfrm>
          <a:solidFill>
            <a:srgbClr val="B30034"/>
          </a:solidFill>
        </p:spPr>
        <p:txBody>
          <a:bodyPr tIns="91440" bIns="91440" anchor="ctr" anchorCtr="1">
            <a:normAutofit/>
          </a:bodyPr>
          <a:lstStyle>
            <a:lvl1pPr marL="0" indent="0">
              <a:buNone/>
              <a:defRPr sz="2000" b="1" i="0" normalizeH="0" baseline="0">
                <a:ln w="6350" cap="rnd" cmpd="sng">
                  <a:noFill/>
                </a:ln>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0" name="Text Placeholder 3"/>
          <p:cNvSpPr>
            <a:spLocks noGrp="1"/>
          </p:cNvSpPr>
          <p:nvPr>
            <p:ph type="body" sz="half" idx="15"/>
          </p:nvPr>
        </p:nvSpPr>
        <p:spPr>
          <a:xfrm>
            <a:off x="5987499" y="1195480"/>
            <a:ext cx="5057766" cy="1572467"/>
          </a:xfrm>
          <a:solidFill>
            <a:srgbClr val="B30034"/>
          </a:solidFill>
        </p:spPr>
        <p:txBody>
          <a:bodyPr tIns="91440" bIns="91440" anchor="ctr" anchorCtr="1">
            <a:normAutofit/>
          </a:bodyPr>
          <a:lstStyle>
            <a:lvl1pPr marL="0" indent="0">
              <a:buNone/>
              <a:defRPr sz="2000" b="1" i="0" normalizeH="0" baseline="0">
                <a:ln w="6350" cap="rnd" cmpd="sng">
                  <a:noFill/>
                </a:ln>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1" name="Text Placeholder 3"/>
          <p:cNvSpPr>
            <a:spLocks noGrp="1"/>
          </p:cNvSpPr>
          <p:nvPr>
            <p:ph type="body" sz="half" idx="16"/>
          </p:nvPr>
        </p:nvSpPr>
        <p:spPr>
          <a:xfrm>
            <a:off x="609600" y="1195480"/>
            <a:ext cx="5057766" cy="1572467"/>
          </a:xfrm>
          <a:solidFill>
            <a:srgbClr val="B30034"/>
          </a:solidFill>
        </p:spPr>
        <p:txBody>
          <a:bodyPr tIns="91440" bIns="91440" anchor="ctr" anchorCtr="1">
            <a:normAutofit/>
          </a:bodyPr>
          <a:lstStyle>
            <a:lvl1pPr marL="0" indent="0">
              <a:buNone/>
              <a:defRPr sz="2000" b="1" i="0" normalizeH="0" baseline="0">
                <a:ln w="6350" cap="rnd" cmpd="sng">
                  <a:noFill/>
                </a:ln>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2" name="Text Placeholder 3"/>
          <p:cNvSpPr>
            <a:spLocks noGrp="1"/>
          </p:cNvSpPr>
          <p:nvPr>
            <p:ph type="body" sz="half" idx="17"/>
          </p:nvPr>
        </p:nvSpPr>
        <p:spPr>
          <a:xfrm>
            <a:off x="609600" y="4892771"/>
            <a:ext cx="5057766" cy="1572467"/>
          </a:xfrm>
          <a:solidFill>
            <a:srgbClr val="B30034"/>
          </a:solidFill>
        </p:spPr>
        <p:txBody>
          <a:bodyPr tIns="91440" bIns="91440" anchor="ctr" anchorCtr="1">
            <a:normAutofit/>
          </a:bodyPr>
          <a:lstStyle>
            <a:lvl1pPr marL="0" indent="0">
              <a:buNone/>
              <a:defRPr sz="2000" b="1" i="0" normalizeH="0" baseline="0">
                <a:ln w="6350" cap="rnd" cmpd="sng">
                  <a:noFill/>
                </a:ln>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3" name="Text Placeholder 3"/>
          <p:cNvSpPr>
            <a:spLocks noGrp="1"/>
          </p:cNvSpPr>
          <p:nvPr>
            <p:ph type="body" sz="half" idx="18"/>
          </p:nvPr>
        </p:nvSpPr>
        <p:spPr>
          <a:xfrm>
            <a:off x="5987499" y="4892771"/>
            <a:ext cx="5057766" cy="1572467"/>
          </a:xfrm>
          <a:solidFill>
            <a:srgbClr val="B30034"/>
          </a:solidFill>
        </p:spPr>
        <p:txBody>
          <a:bodyPr tIns="91440" bIns="91440" anchor="ctr" anchorCtr="1">
            <a:normAutofit/>
          </a:bodyPr>
          <a:lstStyle>
            <a:lvl1pPr marL="0" indent="0">
              <a:buNone/>
              <a:defRPr sz="2000" b="1" i="0" normalizeH="0" baseline="0">
                <a:ln w="6350" cap="rnd" cmpd="sng">
                  <a:noFill/>
                </a:ln>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59918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image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8DF745-7D3F-47F4-83A3-874385CFAA69}" type="slidenum">
              <a:rPr lang="en-US" smtClean="0"/>
              <a:pPr/>
              <a:t>‹#›</a:t>
            </a:fld>
            <a:endParaRPr lang="en-US"/>
          </a:p>
        </p:txBody>
      </p:sp>
    </p:spTree>
    <p:extLst>
      <p:ext uri="{BB962C8B-B14F-4D97-AF65-F5344CB8AC3E}">
        <p14:creationId xmlns:p14="http://schemas.microsoft.com/office/powerpoint/2010/main" val="3722827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7ADA85-75CD-0642-A9DB-6AADD0383798}" type="datetime1">
              <a:rPr lang="en-US" smtClean="0"/>
              <a:t>6/16/2023</a:t>
            </a:fld>
            <a:endParaRPr lang="en-US" dirty="0"/>
          </a:p>
        </p:txBody>
      </p:sp>
      <p:sp>
        <p:nvSpPr>
          <p:cNvPr id="5" name="Footer Placeholder 4"/>
          <p:cNvSpPr>
            <a:spLocks noGrp="1"/>
          </p:cNvSpPr>
          <p:nvPr>
            <p:ph type="ftr" sz="quarter" idx="11"/>
          </p:nvPr>
        </p:nvSpPr>
        <p:spPr/>
        <p:txBody>
          <a:bodyPr/>
          <a:lstStyle/>
          <a:p>
            <a:r>
              <a:rPr lang="en-US"/>
              <a:t>ENVR E-172: Case Studies in Development Economics</a:t>
            </a:r>
            <a:endParaRPr lang="en-US" dirty="0"/>
          </a:p>
        </p:txBody>
      </p:sp>
      <p:sp>
        <p:nvSpPr>
          <p:cNvPr id="6" name="Slide Number Placeholder 5"/>
          <p:cNvSpPr>
            <a:spLocks noGrp="1"/>
          </p:cNvSpPr>
          <p:nvPr>
            <p:ph type="sldNum" sz="quarter" idx="12"/>
          </p:nvPr>
        </p:nvSpPr>
        <p:spPr/>
        <p:txBody>
          <a:bodyPr/>
          <a:lstStyle/>
          <a:p>
            <a:fld id="{08E141B9-D830-7345-996A-EC577E9ECAB5}" type="slidenum">
              <a:rPr lang="en-US" smtClean="0"/>
              <a:pPr/>
              <a:t>‹#›</a:t>
            </a:fld>
            <a:endParaRPr lang="en-US" dirty="0"/>
          </a:p>
        </p:txBody>
      </p:sp>
    </p:spTree>
    <p:extLst>
      <p:ext uri="{BB962C8B-B14F-4D97-AF65-F5344CB8AC3E}">
        <p14:creationId xmlns:p14="http://schemas.microsoft.com/office/powerpoint/2010/main" val="4521860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A1CAE6-37EC-6344-8127-AF58C1BB57C9}" type="datetime1">
              <a:rPr lang="en-US" smtClean="0"/>
              <a:t>6/16/2023</a:t>
            </a:fld>
            <a:endParaRPr lang="en-US" dirty="0"/>
          </a:p>
        </p:txBody>
      </p:sp>
      <p:sp>
        <p:nvSpPr>
          <p:cNvPr id="5" name="Footer Placeholder 4"/>
          <p:cNvSpPr>
            <a:spLocks noGrp="1"/>
          </p:cNvSpPr>
          <p:nvPr>
            <p:ph type="ftr" sz="quarter" idx="11"/>
          </p:nvPr>
        </p:nvSpPr>
        <p:spPr/>
        <p:txBody>
          <a:bodyPr/>
          <a:lstStyle/>
          <a:p>
            <a:r>
              <a:rPr lang="en-US"/>
              <a:t>ENVR E-172: Case Studies in Development Economics</a:t>
            </a:r>
            <a:endParaRPr lang="en-US" dirty="0"/>
          </a:p>
        </p:txBody>
      </p:sp>
      <p:sp>
        <p:nvSpPr>
          <p:cNvPr id="6" name="Slide Number Placeholder 5"/>
          <p:cNvSpPr>
            <a:spLocks noGrp="1"/>
          </p:cNvSpPr>
          <p:nvPr>
            <p:ph type="sldNum" sz="quarter" idx="12"/>
          </p:nvPr>
        </p:nvSpPr>
        <p:spPr/>
        <p:txBody>
          <a:bodyPr/>
          <a:lstStyle/>
          <a:p>
            <a:fld id="{08E141B9-D830-7345-996A-EC577E9ECAB5}" type="slidenum">
              <a:rPr lang="en-US" smtClean="0"/>
              <a:pPr/>
              <a:t>‹#›</a:t>
            </a:fld>
            <a:endParaRPr lang="en-US" dirty="0"/>
          </a:p>
        </p:txBody>
      </p:sp>
    </p:spTree>
    <p:extLst>
      <p:ext uri="{BB962C8B-B14F-4D97-AF65-F5344CB8AC3E}">
        <p14:creationId xmlns:p14="http://schemas.microsoft.com/office/powerpoint/2010/main" val="811065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85A85-DB03-0146-B7BE-10CBC497B5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037AB5-5DA1-294B-83E8-8F74E1943F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686BBC-CC5D-D74F-AD6C-3906392F466C}"/>
              </a:ext>
            </a:extLst>
          </p:cNvPr>
          <p:cNvSpPr>
            <a:spLocks noGrp="1"/>
          </p:cNvSpPr>
          <p:nvPr>
            <p:ph type="dt" sz="half" idx="10"/>
          </p:nvPr>
        </p:nvSpPr>
        <p:spPr/>
        <p:txBody>
          <a:bodyPr/>
          <a:lstStyle/>
          <a:p>
            <a:fld id="{B0391895-99C9-2F47-9993-72A859D70D17}" type="datetime1">
              <a:rPr lang="en-US" smtClean="0"/>
              <a:t>6/16/2023</a:t>
            </a:fld>
            <a:endParaRPr lang="en-US" dirty="0"/>
          </a:p>
        </p:txBody>
      </p:sp>
      <p:sp>
        <p:nvSpPr>
          <p:cNvPr id="5" name="Footer Placeholder 4">
            <a:extLst>
              <a:ext uri="{FF2B5EF4-FFF2-40B4-BE49-F238E27FC236}">
                <a16:creationId xmlns:a16="http://schemas.microsoft.com/office/drawing/2014/main" id="{CD90C84A-89FF-2840-8313-04443560CA5D}"/>
              </a:ext>
            </a:extLst>
          </p:cNvPr>
          <p:cNvSpPr>
            <a:spLocks noGrp="1"/>
          </p:cNvSpPr>
          <p:nvPr>
            <p:ph type="ftr" sz="quarter" idx="11"/>
          </p:nvPr>
        </p:nvSpPr>
        <p:spPr/>
        <p:txBody>
          <a:bodyPr/>
          <a:lstStyle/>
          <a:p>
            <a:r>
              <a:rPr lang="en-US" dirty="0"/>
              <a:t>ENVR E-172: CASE STUDIES IN DEVELOPMENT ECONOMICS</a:t>
            </a:r>
          </a:p>
        </p:txBody>
      </p:sp>
      <p:sp>
        <p:nvSpPr>
          <p:cNvPr id="6" name="Slide Number Placeholder 5">
            <a:extLst>
              <a:ext uri="{FF2B5EF4-FFF2-40B4-BE49-F238E27FC236}">
                <a16:creationId xmlns:a16="http://schemas.microsoft.com/office/drawing/2014/main" id="{B3D719F0-65EB-E849-A5A5-7F51F1EEFA31}"/>
              </a:ext>
            </a:extLst>
          </p:cNvPr>
          <p:cNvSpPr>
            <a:spLocks noGrp="1"/>
          </p:cNvSpPr>
          <p:nvPr>
            <p:ph type="sldNum" sz="quarter" idx="12"/>
          </p:nvPr>
        </p:nvSpPr>
        <p:spPr/>
        <p:txBody>
          <a:bodyPr/>
          <a:lstStyle/>
          <a:p>
            <a:fld id="{CAC97578-EFA8-7540-8B91-822ACAAEEBDF}" type="slidenum">
              <a:rPr lang="en-US" smtClean="0"/>
              <a:t>‹#›</a:t>
            </a:fld>
            <a:endParaRPr lang="en-US" dirty="0"/>
          </a:p>
        </p:txBody>
      </p:sp>
    </p:spTree>
    <p:extLst>
      <p:ext uri="{BB962C8B-B14F-4D97-AF65-F5344CB8AC3E}">
        <p14:creationId xmlns:p14="http://schemas.microsoft.com/office/powerpoint/2010/main" val="23330442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289A80-4722-8044-9514-1183FF4F0949}" type="datetime1">
              <a:rPr lang="en-US" smtClean="0"/>
              <a:t>6/16/2023</a:t>
            </a:fld>
            <a:endParaRPr lang="en-US" dirty="0"/>
          </a:p>
        </p:txBody>
      </p:sp>
      <p:sp>
        <p:nvSpPr>
          <p:cNvPr id="5" name="Footer Placeholder 4"/>
          <p:cNvSpPr>
            <a:spLocks noGrp="1"/>
          </p:cNvSpPr>
          <p:nvPr>
            <p:ph type="ftr" sz="quarter" idx="11"/>
          </p:nvPr>
        </p:nvSpPr>
        <p:spPr/>
        <p:txBody>
          <a:bodyPr/>
          <a:lstStyle/>
          <a:p>
            <a:r>
              <a:rPr lang="en-US"/>
              <a:t>ENVR E-172: Case Studies in Development Economics</a:t>
            </a:r>
            <a:endParaRPr lang="en-US" dirty="0"/>
          </a:p>
        </p:txBody>
      </p:sp>
      <p:sp>
        <p:nvSpPr>
          <p:cNvPr id="6" name="Slide Number Placeholder 5"/>
          <p:cNvSpPr>
            <a:spLocks noGrp="1"/>
          </p:cNvSpPr>
          <p:nvPr>
            <p:ph type="sldNum" sz="quarter" idx="12"/>
          </p:nvPr>
        </p:nvSpPr>
        <p:spPr/>
        <p:txBody>
          <a:bodyPr/>
          <a:lstStyle/>
          <a:p>
            <a:fld id="{08E141B9-D830-7345-996A-EC577E9ECAB5}" type="slidenum">
              <a:rPr lang="en-US" smtClean="0"/>
              <a:pPr/>
              <a:t>‹#›</a:t>
            </a:fld>
            <a:endParaRPr lang="en-US" dirty="0"/>
          </a:p>
        </p:txBody>
      </p:sp>
    </p:spTree>
    <p:extLst>
      <p:ext uri="{BB962C8B-B14F-4D97-AF65-F5344CB8AC3E}">
        <p14:creationId xmlns:p14="http://schemas.microsoft.com/office/powerpoint/2010/main" val="4697698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48871E5-3C05-3E44-9428-6C273F2E763A}" type="datetime1">
              <a:rPr lang="en-US" smtClean="0"/>
              <a:t>6/16/2023</a:t>
            </a:fld>
            <a:endParaRPr lang="en-US" dirty="0"/>
          </a:p>
        </p:txBody>
      </p:sp>
      <p:sp>
        <p:nvSpPr>
          <p:cNvPr id="6" name="Footer Placeholder 5"/>
          <p:cNvSpPr>
            <a:spLocks noGrp="1"/>
          </p:cNvSpPr>
          <p:nvPr>
            <p:ph type="ftr" sz="quarter" idx="11"/>
          </p:nvPr>
        </p:nvSpPr>
        <p:spPr/>
        <p:txBody>
          <a:bodyPr/>
          <a:lstStyle/>
          <a:p>
            <a:r>
              <a:rPr lang="en-US"/>
              <a:t>ENVR E-172: Case Studies in Development Economics</a:t>
            </a:r>
            <a:endParaRPr lang="en-US" dirty="0"/>
          </a:p>
        </p:txBody>
      </p:sp>
      <p:sp>
        <p:nvSpPr>
          <p:cNvPr id="7" name="Slide Number Placeholder 6"/>
          <p:cNvSpPr>
            <a:spLocks noGrp="1"/>
          </p:cNvSpPr>
          <p:nvPr>
            <p:ph type="sldNum" sz="quarter" idx="12"/>
          </p:nvPr>
        </p:nvSpPr>
        <p:spPr/>
        <p:txBody>
          <a:bodyPr/>
          <a:lstStyle/>
          <a:p>
            <a:fld id="{08E141B9-D830-7345-996A-EC577E9ECAB5}" type="slidenum">
              <a:rPr lang="en-US" smtClean="0"/>
              <a:pPr/>
              <a:t>‹#›</a:t>
            </a:fld>
            <a:endParaRPr lang="en-US" dirty="0"/>
          </a:p>
        </p:txBody>
      </p:sp>
    </p:spTree>
    <p:extLst>
      <p:ext uri="{BB962C8B-B14F-4D97-AF65-F5344CB8AC3E}">
        <p14:creationId xmlns:p14="http://schemas.microsoft.com/office/powerpoint/2010/main" val="34675742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8DADC94-ACF7-1842-AFA1-FD9BF49E26B3}" type="datetime1">
              <a:rPr lang="en-US" smtClean="0"/>
              <a:t>6/16/2023</a:t>
            </a:fld>
            <a:endParaRPr lang="en-US" dirty="0"/>
          </a:p>
        </p:txBody>
      </p:sp>
      <p:sp>
        <p:nvSpPr>
          <p:cNvPr id="8" name="Footer Placeholder 7"/>
          <p:cNvSpPr>
            <a:spLocks noGrp="1"/>
          </p:cNvSpPr>
          <p:nvPr>
            <p:ph type="ftr" sz="quarter" idx="11"/>
          </p:nvPr>
        </p:nvSpPr>
        <p:spPr/>
        <p:txBody>
          <a:bodyPr/>
          <a:lstStyle/>
          <a:p>
            <a:r>
              <a:rPr lang="en-US"/>
              <a:t>ENVR E-172: Case Studies in Development Economics</a:t>
            </a:r>
            <a:endParaRPr lang="en-US" dirty="0"/>
          </a:p>
        </p:txBody>
      </p:sp>
      <p:sp>
        <p:nvSpPr>
          <p:cNvPr id="9" name="Slide Number Placeholder 8"/>
          <p:cNvSpPr>
            <a:spLocks noGrp="1"/>
          </p:cNvSpPr>
          <p:nvPr>
            <p:ph type="sldNum" sz="quarter" idx="12"/>
          </p:nvPr>
        </p:nvSpPr>
        <p:spPr/>
        <p:txBody>
          <a:bodyPr/>
          <a:lstStyle/>
          <a:p>
            <a:fld id="{08E141B9-D830-7345-996A-EC577E9ECAB5}" type="slidenum">
              <a:rPr lang="en-US" smtClean="0"/>
              <a:pPr/>
              <a:t>‹#›</a:t>
            </a:fld>
            <a:endParaRPr lang="en-US" dirty="0"/>
          </a:p>
        </p:txBody>
      </p:sp>
    </p:spTree>
    <p:extLst>
      <p:ext uri="{BB962C8B-B14F-4D97-AF65-F5344CB8AC3E}">
        <p14:creationId xmlns:p14="http://schemas.microsoft.com/office/powerpoint/2010/main" val="26285045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68FFBE-A154-7F47-BBB3-B1270741E59A}" type="datetime1">
              <a:rPr lang="en-US" smtClean="0"/>
              <a:t>6/16/2023</a:t>
            </a:fld>
            <a:endParaRPr lang="en-US" dirty="0"/>
          </a:p>
        </p:txBody>
      </p:sp>
      <p:sp>
        <p:nvSpPr>
          <p:cNvPr id="4" name="Footer Placeholder 3"/>
          <p:cNvSpPr>
            <a:spLocks noGrp="1"/>
          </p:cNvSpPr>
          <p:nvPr>
            <p:ph type="ftr" sz="quarter" idx="11"/>
          </p:nvPr>
        </p:nvSpPr>
        <p:spPr/>
        <p:txBody>
          <a:bodyPr/>
          <a:lstStyle/>
          <a:p>
            <a:r>
              <a:rPr lang="en-US"/>
              <a:t>ENVR E-172: Case Studies in Development Economics</a:t>
            </a:r>
            <a:endParaRPr lang="en-US" dirty="0"/>
          </a:p>
        </p:txBody>
      </p:sp>
      <p:sp>
        <p:nvSpPr>
          <p:cNvPr id="5" name="Slide Number Placeholder 4"/>
          <p:cNvSpPr>
            <a:spLocks noGrp="1"/>
          </p:cNvSpPr>
          <p:nvPr>
            <p:ph type="sldNum" sz="quarter" idx="12"/>
          </p:nvPr>
        </p:nvSpPr>
        <p:spPr/>
        <p:txBody>
          <a:bodyPr/>
          <a:lstStyle/>
          <a:p>
            <a:fld id="{08E141B9-D830-7345-996A-EC577E9ECAB5}" type="slidenum">
              <a:rPr lang="en-US" smtClean="0"/>
              <a:pPr/>
              <a:t>‹#›</a:t>
            </a:fld>
            <a:endParaRPr lang="en-US" dirty="0"/>
          </a:p>
        </p:txBody>
      </p:sp>
    </p:spTree>
    <p:extLst>
      <p:ext uri="{BB962C8B-B14F-4D97-AF65-F5344CB8AC3E}">
        <p14:creationId xmlns:p14="http://schemas.microsoft.com/office/powerpoint/2010/main" val="7790459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24BB6C-8084-3C4F-BDC1-B14E64D07FB6}" type="datetime1">
              <a:rPr lang="en-US" smtClean="0"/>
              <a:t>6/16/2023</a:t>
            </a:fld>
            <a:endParaRPr lang="en-US" dirty="0"/>
          </a:p>
        </p:txBody>
      </p:sp>
      <p:sp>
        <p:nvSpPr>
          <p:cNvPr id="3" name="Footer Placeholder 2"/>
          <p:cNvSpPr>
            <a:spLocks noGrp="1"/>
          </p:cNvSpPr>
          <p:nvPr>
            <p:ph type="ftr" sz="quarter" idx="11"/>
          </p:nvPr>
        </p:nvSpPr>
        <p:spPr/>
        <p:txBody>
          <a:bodyPr/>
          <a:lstStyle/>
          <a:p>
            <a:r>
              <a:rPr lang="en-US"/>
              <a:t>ENVR E-172: Case Studies in Development Economics</a:t>
            </a:r>
            <a:endParaRPr lang="en-US" dirty="0"/>
          </a:p>
        </p:txBody>
      </p:sp>
      <p:sp>
        <p:nvSpPr>
          <p:cNvPr id="4" name="Slide Number Placeholder 3"/>
          <p:cNvSpPr>
            <a:spLocks noGrp="1"/>
          </p:cNvSpPr>
          <p:nvPr>
            <p:ph type="sldNum" sz="quarter" idx="12"/>
          </p:nvPr>
        </p:nvSpPr>
        <p:spPr/>
        <p:txBody>
          <a:bodyPr/>
          <a:lstStyle/>
          <a:p>
            <a:fld id="{08E141B9-D830-7345-996A-EC577E9ECAB5}" type="slidenum">
              <a:rPr lang="en-US" smtClean="0"/>
              <a:pPr/>
              <a:t>‹#›</a:t>
            </a:fld>
            <a:endParaRPr lang="en-US" dirty="0"/>
          </a:p>
        </p:txBody>
      </p:sp>
    </p:spTree>
    <p:extLst>
      <p:ext uri="{BB962C8B-B14F-4D97-AF65-F5344CB8AC3E}">
        <p14:creationId xmlns:p14="http://schemas.microsoft.com/office/powerpoint/2010/main" val="4727275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55AD0B-3B1D-1B48-AE9E-E6A157A7CB28}" type="datetime1">
              <a:rPr lang="en-US" smtClean="0"/>
              <a:t>6/16/2023</a:t>
            </a:fld>
            <a:endParaRPr lang="en-US" dirty="0"/>
          </a:p>
        </p:txBody>
      </p:sp>
      <p:sp>
        <p:nvSpPr>
          <p:cNvPr id="6" name="Footer Placeholder 5"/>
          <p:cNvSpPr>
            <a:spLocks noGrp="1"/>
          </p:cNvSpPr>
          <p:nvPr>
            <p:ph type="ftr" sz="quarter" idx="11"/>
          </p:nvPr>
        </p:nvSpPr>
        <p:spPr/>
        <p:txBody>
          <a:bodyPr/>
          <a:lstStyle/>
          <a:p>
            <a:r>
              <a:rPr lang="en-US"/>
              <a:t>ENVR E-172: Case Studies in Development Economics</a:t>
            </a:r>
            <a:endParaRPr lang="en-US" dirty="0"/>
          </a:p>
        </p:txBody>
      </p:sp>
      <p:sp>
        <p:nvSpPr>
          <p:cNvPr id="7" name="Slide Number Placeholder 6"/>
          <p:cNvSpPr>
            <a:spLocks noGrp="1"/>
          </p:cNvSpPr>
          <p:nvPr>
            <p:ph type="sldNum" sz="quarter" idx="12"/>
          </p:nvPr>
        </p:nvSpPr>
        <p:spPr/>
        <p:txBody>
          <a:bodyPr/>
          <a:lstStyle/>
          <a:p>
            <a:fld id="{08E141B9-D830-7345-996A-EC577E9ECAB5}" type="slidenum">
              <a:rPr lang="en-US" smtClean="0"/>
              <a:pPr/>
              <a:t>‹#›</a:t>
            </a:fld>
            <a:endParaRPr lang="en-US" dirty="0"/>
          </a:p>
        </p:txBody>
      </p:sp>
    </p:spTree>
    <p:extLst>
      <p:ext uri="{BB962C8B-B14F-4D97-AF65-F5344CB8AC3E}">
        <p14:creationId xmlns:p14="http://schemas.microsoft.com/office/powerpoint/2010/main" val="20600925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B0892B-9D1E-7D44-B9A9-27C13739D30E}" type="datetime1">
              <a:rPr lang="en-US" smtClean="0"/>
              <a:t>6/16/2023</a:t>
            </a:fld>
            <a:endParaRPr lang="en-US" dirty="0"/>
          </a:p>
        </p:txBody>
      </p:sp>
      <p:sp>
        <p:nvSpPr>
          <p:cNvPr id="6" name="Footer Placeholder 5"/>
          <p:cNvSpPr>
            <a:spLocks noGrp="1"/>
          </p:cNvSpPr>
          <p:nvPr>
            <p:ph type="ftr" sz="quarter" idx="11"/>
          </p:nvPr>
        </p:nvSpPr>
        <p:spPr/>
        <p:txBody>
          <a:bodyPr/>
          <a:lstStyle/>
          <a:p>
            <a:r>
              <a:rPr lang="en-US"/>
              <a:t>ENVR E-172: Case Studies in Development Economics</a:t>
            </a:r>
            <a:endParaRPr lang="en-US" dirty="0"/>
          </a:p>
        </p:txBody>
      </p:sp>
      <p:sp>
        <p:nvSpPr>
          <p:cNvPr id="7" name="Slide Number Placeholder 6"/>
          <p:cNvSpPr>
            <a:spLocks noGrp="1"/>
          </p:cNvSpPr>
          <p:nvPr>
            <p:ph type="sldNum" sz="quarter" idx="12"/>
          </p:nvPr>
        </p:nvSpPr>
        <p:spPr/>
        <p:txBody>
          <a:bodyPr/>
          <a:lstStyle/>
          <a:p>
            <a:fld id="{08E141B9-D830-7345-996A-EC577E9ECAB5}" type="slidenum">
              <a:rPr lang="en-US" smtClean="0"/>
              <a:pPr/>
              <a:t>‹#›</a:t>
            </a:fld>
            <a:endParaRPr lang="en-US" dirty="0"/>
          </a:p>
        </p:txBody>
      </p:sp>
    </p:spTree>
    <p:extLst>
      <p:ext uri="{BB962C8B-B14F-4D97-AF65-F5344CB8AC3E}">
        <p14:creationId xmlns:p14="http://schemas.microsoft.com/office/powerpoint/2010/main" val="27315126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605BDE-2BF8-8146-8471-3196090C1E09}" type="datetime1">
              <a:rPr lang="en-US" smtClean="0"/>
              <a:t>6/16/2023</a:t>
            </a:fld>
            <a:endParaRPr lang="en-US" dirty="0"/>
          </a:p>
        </p:txBody>
      </p:sp>
      <p:sp>
        <p:nvSpPr>
          <p:cNvPr id="5" name="Footer Placeholder 4"/>
          <p:cNvSpPr>
            <a:spLocks noGrp="1"/>
          </p:cNvSpPr>
          <p:nvPr>
            <p:ph type="ftr" sz="quarter" idx="11"/>
          </p:nvPr>
        </p:nvSpPr>
        <p:spPr/>
        <p:txBody>
          <a:bodyPr/>
          <a:lstStyle/>
          <a:p>
            <a:r>
              <a:rPr lang="en-US"/>
              <a:t>ENVR E-172: Case Studies in Development Economics</a:t>
            </a:r>
            <a:endParaRPr lang="en-US" dirty="0"/>
          </a:p>
        </p:txBody>
      </p:sp>
      <p:sp>
        <p:nvSpPr>
          <p:cNvPr id="6" name="Slide Number Placeholder 5"/>
          <p:cNvSpPr>
            <a:spLocks noGrp="1"/>
          </p:cNvSpPr>
          <p:nvPr>
            <p:ph type="sldNum" sz="quarter" idx="12"/>
          </p:nvPr>
        </p:nvSpPr>
        <p:spPr/>
        <p:txBody>
          <a:bodyPr/>
          <a:lstStyle/>
          <a:p>
            <a:fld id="{08E141B9-D830-7345-996A-EC577E9ECAB5}" type="slidenum">
              <a:rPr lang="en-US" smtClean="0"/>
              <a:pPr/>
              <a:t>‹#›</a:t>
            </a:fld>
            <a:endParaRPr lang="en-US" dirty="0"/>
          </a:p>
        </p:txBody>
      </p:sp>
    </p:spTree>
    <p:extLst>
      <p:ext uri="{BB962C8B-B14F-4D97-AF65-F5344CB8AC3E}">
        <p14:creationId xmlns:p14="http://schemas.microsoft.com/office/powerpoint/2010/main" val="683740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2B7390-92CE-8346-B944-3642ED0FC6AC}" type="datetime1">
              <a:rPr lang="en-US" smtClean="0"/>
              <a:t>6/16/2023</a:t>
            </a:fld>
            <a:endParaRPr lang="en-US" dirty="0"/>
          </a:p>
        </p:txBody>
      </p:sp>
      <p:sp>
        <p:nvSpPr>
          <p:cNvPr id="5" name="Footer Placeholder 4"/>
          <p:cNvSpPr>
            <a:spLocks noGrp="1"/>
          </p:cNvSpPr>
          <p:nvPr>
            <p:ph type="ftr" sz="quarter" idx="11"/>
          </p:nvPr>
        </p:nvSpPr>
        <p:spPr/>
        <p:txBody>
          <a:bodyPr/>
          <a:lstStyle/>
          <a:p>
            <a:r>
              <a:rPr lang="en-US"/>
              <a:t>ENVR E-172: Case Studies in Development Economics</a:t>
            </a:r>
            <a:endParaRPr lang="en-US" dirty="0"/>
          </a:p>
        </p:txBody>
      </p:sp>
      <p:sp>
        <p:nvSpPr>
          <p:cNvPr id="6" name="Slide Number Placeholder 5"/>
          <p:cNvSpPr>
            <a:spLocks noGrp="1"/>
          </p:cNvSpPr>
          <p:nvPr>
            <p:ph type="sldNum" sz="quarter" idx="12"/>
          </p:nvPr>
        </p:nvSpPr>
        <p:spPr/>
        <p:txBody>
          <a:bodyPr/>
          <a:lstStyle/>
          <a:p>
            <a:fld id="{08E141B9-D830-7345-996A-EC577E9ECAB5}" type="slidenum">
              <a:rPr lang="en-US" smtClean="0"/>
              <a:pPr/>
              <a:t>‹#›</a:t>
            </a:fld>
            <a:endParaRPr lang="en-US" dirty="0"/>
          </a:p>
        </p:txBody>
      </p:sp>
    </p:spTree>
    <p:extLst>
      <p:ext uri="{BB962C8B-B14F-4D97-AF65-F5344CB8AC3E}">
        <p14:creationId xmlns:p14="http://schemas.microsoft.com/office/powerpoint/2010/main" val="37665517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Nadpis a obsah">
    <p:spTree>
      <p:nvGrpSpPr>
        <p:cNvPr id="1" name=""/>
        <p:cNvGrpSpPr/>
        <p:nvPr/>
      </p:nvGrpSpPr>
      <p:grpSpPr>
        <a:xfrm>
          <a:off x="0" y="0"/>
          <a:ext cx="0" cy="0"/>
          <a:chOff x="0" y="0"/>
          <a:chExt cx="0" cy="0"/>
        </a:xfrm>
      </p:grpSpPr>
      <p:sp>
        <p:nvSpPr>
          <p:cNvPr id="10" name="Shape 10"/>
          <p:cNvSpPr>
            <a:spLocks noGrp="1"/>
          </p:cNvSpPr>
          <p:nvPr>
            <p:ph type="title"/>
          </p:nvPr>
        </p:nvSpPr>
        <p:spPr>
          <a:prstGeom prst="rect">
            <a:avLst/>
          </a:prstGeom>
        </p:spPr>
        <p:txBody>
          <a:bodyPr/>
          <a:lstStyle/>
          <a:p>
            <a:pPr lvl="0">
              <a:defRPr sz="1800"/>
            </a:pPr>
            <a:r>
              <a:rPr sz="4400"/>
              <a:t>Upravte štýly predlohy textu</a:t>
            </a:r>
          </a:p>
        </p:txBody>
      </p:sp>
      <p:sp>
        <p:nvSpPr>
          <p:cNvPr id="11" name="Shape 11"/>
          <p:cNvSpPr>
            <a:spLocks noGrp="1"/>
          </p:cNvSpPr>
          <p:nvPr>
            <p:ph type="body" idx="1"/>
          </p:nvPr>
        </p:nvSpPr>
        <p:spPr>
          <a:prstGeom prst="rect">
            <a:avLst/>
          </a:prstGeom>
        </p:spPr>
        <p:txBody>
          <a:bodyPr/>
          <a:lstStyle/>
          <a:p>
            <a:pPr lvl="0">
              <a:defRPr sz="1800"/>
            </a:pPr>
            <a:r>
              <a:rPr sz="3200"/>
              <a:t>Upravte štýl predlohy textu.</a:t>
            </a:r>
          </a:p>
          <a:p>
            <a:pPr lvl="1">
              <a:defRPr sz="1800"/>
            </a:pPr>
            <a:r>
              <a:rPr sz="3200"/>
              <a:t>Druhá úroveň</a:t>
            </a:r>
          </a:p>
          <a:p>
            <a:pPr lvl="2">
              <a:defRPr sz="1800"/>
            </a:pPr>
            <a:r>
              <a:rPr sz="3200"/>
              <a:t>Tretia úroveň</a:t>
            </a:r>
          </a:p>
          <a:p>
            <a:pPr lvl="3">
              <a:defRPr sz="1800"/>
            </a:pPr>
            <a:r>
              <a:rPr sz="3200"/>
              <a:t>Štvrtá úroveň</a:t>
            </a:r>
          </a:p>
          <a:p>
            <a:pPr lvl="4">
              <a:defRPr sz="1800"/>
            </a:pPr>
            <a:r>
              <a:rPr sz="3200"/>
              <a:t>Piata úroveň</a:t>
            </a:r>
          </a:p>
        </p:txBody>
      </p:sp>
      <p:sp>
        <p:nvSpPr>
          <p:cNvPr id="12" name="Shape 12"/>
          <p:cNvSpPr>
            <a:spLocks noGrp="1"/>
          </p:cNvSpPr>
          <p:nvPr>
            <p:ph type="sldNum" sz="quarter" idx="2"/>
          </p:nvPr>
        </p:nvSpPr>
        <p:spPr>
          <a:prstGeom prst="rect">
            <a:avLst/>
          </a:prstGeom>
        </p:spPr>
        <p:txBody>
          <a:bodyPr/>
          <a:lstStyle/>
          <a:p>
            <a:pPr lvl="0"/>
            <a:fld id="{86CB4B4D-7CA3-9044-876B-883B54F8677D}" type="slidenum">
              <a:rPr/>
              <a:pPr lvl="0"/>
              <a:t>‹#›</a:t>
            </a:fld>
            <a:endParaRPr/>
          </a:p>
        </p:txBody>
      </p:sp>
    </p:spTree>
    <p:extLst>
      <p:ext uri="{BB962C8B-B14F-4D97-AF65-F5344CB8AC3E}">
        <p14:creationId xmlns:p14="http://schemas.microsoft.com/office/powerpoint/2010/main" val="392013503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8E4F7-43AF-8249-9572-CAEB5AD50E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8AEA9D-3491-BC44-B3A1-737F629E30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17D086-91A6-7044-89B2-24308935553E}"/>
              </a:ext>
            </a:extLst>
          </p:cNvPr>
          <p:cNvSpPr>
            <a:spLocks noGrp="1"/>
          </p:cNvSpPr>
          <p:nvPr>
            <p:ph type="dt" sz="half" idx="10"/>
          </p:nvPr>
        </p:nvSpPr>
        <p:spPr/>
        <p:txBody>
          <a:bodyPr/>
          <a:lstStyle/>
          <a:p>
            <a:fld id="{E1C8E49C-3363-1344-B14F-7DCFA42C543F}" type="datetime1">
              <a:rPr lang="en-US" smtClean="0"/>
              <a:t>6/16/2023</a:t>
            </a:fld>
            <a:endParaRPr lang="en-US" dirty="0"/>
          </a:p>
        </p:txBody>
      </p:sp>
      <p:sp>
        <p:nvSpPr>
          <p:cNvPr id="5" name="Footer Placeholder 4">
            <a:extLst>
              <a:ext uri="{FF2B5EF4-FFF2-40B4-BE49-F238E27FC236}">
                <a16:creationId xmlns:a16="http://schemas.microsoft.com/office/drawing/2014/main" id="{87ECBCCF-F8B5-B141-9BC7-0BFA74A77EF3}"/>
              </a:ext>
            </a:extLst>
          </p:cNvPr>
          <p:cNvSpPr>
            <a:spLocks noGrp="1"/>
          </p:cNvSpPr>
          <p:nvPr>
            <p:ph type="ftr" sz="quarter" idx="11"/>
          </p:nvPr>
        </p:nvSpPr>
        <p:spPr/>
        <p:txBody>
          <a:bodyPr/>
          <a:lstStyle/>
          <a:p>
            <a:r>
              <a:rPr lang="en-US" dirty="0"/>
              <a:t>ENVR E-172: CASE STUDIES IN DEVELOPMENT ECONOMICS</a:t>
            </a:r>
          </a:p>
        </p:txBody>
      </p:sp>
      <p:sp>
        <p:nvSpPr>
          <p:cNvPr id="6" name="Slide Number Placeholder 5">
            <a:extLst>
              <a:ext uri="{FF2B5EF4-FFF2-40B4-BE49-F238E27FC236}">
                <a16:creationId xmlns:a16="http://schemas.microsoft.com/office/drawing/2014/main" id="{1642D386-8943-BE4D-B24D-2881F4E1CD87}"/>
              </a:ext>
            </a:extLst>
          </p:cNvPr>
          <p:cNvSpPr>
            <a:spLocks noGrp="1"/>
          </p:cNvSpPr>
          <p:nvPr>
            <p:ph type="sldNum" sz="quarter" idx="12"/>
          </p:nvPr>
        </p:nvSpPr>
        <p:spPr/>
        <p:txBody>
          <a:bodyPr/>
          <a:lstStyle/>
          <a:p>
            <a:fld id="{CAC97578-EFA8-7540-8B91-822ACAAEEBDF}" type="slidenum">
              <a:rPr lang="en-US" smtClean="0"/>
              <a:t>‹#›</a:t>
            </a:fld>
            <a:endParaRPr lang="en-US" dirty="0"/>
          </a:p>
        </p:txBody>
      </p:sp>
    </p:spTree>
    <p:extLst>
      <p:ext uri="{BB962C8B-B14F-4D97-AF65-F5344CB8AC3E}">
        <p14:creationId xmlns:p14="http://schemas.microsoft.com/office/powerpoint/2010/main" val="91936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A78EB-7C03-8541-9288-DE4E72A41C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6C8EA7-E656-7742-A405-5E821E7635D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CAFF37-C233-6347-B11B-A78D37345F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820BAD-6C44-5A44-8F20-D5A4FC2DA954}"/>
              </a:ext>
            </a:extLst>
          </p:cNvPr>
          <p:cNvSpPr>
            <a:spLocks noGrp="1"/>
          </p:cNvSpPr>
          <p:nvPr>
            <p:ph type="dt" sz="half" idx="10"/>
          </p:nvPr>
        </p:nvSpPr>
        <p:spPr/>
        <p:txBody>
          <a:bodyPr/>
          <a:lstStyle/>
          <a:p>
            <a:fld id="{5AE8C684-043B-2648-B654-5BC199E34075}" type="datetime1">
              <a:rPr lang="en-US" smtClean="0"/>
              <a:t>6/16/2023</a:t>
            </a:fld>
            <a:endParaRPr lang="en-US" dirty="0"/>
          </a:p>
        </p:txBody>
      </p:sp>
      <p:sp>
        <p:nvSpPr>
          <p:cNvPr id="6" name="Footer Placeholder 5">
            <a:extLst>
              <a:ext uri="{FF2B5EF4-FFF2-40B4-BE49-F238E27FC236}">
                <a16:creationId xmlns:a16="http://schemas.microsoft.com/office/drawing/2014/main" id="{72017558-C236-A744-92DC-82CC15ECBBC2}"/>
              </a:ext>
            </a:extLst>
          </p:cNvPr>
          <p:cNvSpPr>
            <a:spLocks noGrp="1"/>
          </p:cNvSpPr>
          <p:nvPr>
            <p:ph type="ftr" sz="quarter" idx="11"/>
          </p:nvPr>
        </p:nvSpPr>
        <p:spPr/>
        <p:txBody>
          <a:bodyPr/>
          <a:lstStyle/>
          <a:p>
            <a:r>
              <a:rPr lang="en-US" dirty="0"/>
              <a:t>ENVR E-172: CASE STUDIES IN DEVELOPMENT ECONOMICS</a:t>
            </a:r>
          </a:p>
        </p:txBody>
      </p:sp>
      <p:sp>
        <p:nvSpPr>
          <p:cNvPr id="7" name="Slide Number Placeholder 6">
            <a:extLst>
              <a:ext uri="{FF2B5EF4-FFF2-40B4-BE49-F238E27FC236}">
                <a16:creationId xmlns:a16="http://schemas.microsoft.com/office/drawing/2014/main" id="{ADE74057-D890-2A47-BD09-0F96E77AC8D8}"/>
              </a:ext>
            </a:extLst>
          </p:cNvPr>
          <p:cNvSpPr>
            <a:spLocks noGrp="1"/>
          </p:cNvSpPr>
          <p:nvPr>
            <p:ph type="sldNum" sz="quarter" idx="12"/>
          </p:nvPr>
        </p:nvSpPr>
        <p:spPr/>
        <p:txBody>
          <a:bodyPr/>
          <a:lstStyle/>
          <a:p>
            <a:fld id="{CAC97578-EFA8-7540-8B91-822ACAAEEBDF}" type="slidenum">
              <a:rPr lang="en-US" smtClean="0"/>
              <a:t>‹#›</a:t>
            </a:fld>
            <a:endParaRPr lang="en-US" dirty="0"/>
          </a:p>
        </p:txBody>
      </p:sp>
    </p:spTree>
    <p:extLst>
      <p:ext uri="{BB962C8B-B14F-4D97-AF65-F5344CB8AC3E}">
        <p14:creationId xmlns:p14="http://schemas.microsoft.com/office/powerpoint/2010/main" val="3350509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652EC-F117-8448-B8D7-48D7C01575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B75D84-FA5F-7A46-96B1-6CF6229031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DB3DE5-9C55-114B-95BD-9E38048709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7D36C1-8DAD-F64F-B78A-0879F0C176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9197FA-E661-874A-B103-BD56033B76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0C87B2-1768-9646-AA6D-E762AAAB9760}"/>
              </a:ext>
            </a:extLst>
          </p:cNvPr>
          <p:cNvSpPr>
            <a:spLocks noGrp="1"/>
          </p:cNvSpPr>
          <p:nvPr>
            <p:ph type="dt" sz="half" idx="10"/>
          </p:nvPr>
        </p:nvSpPr>
        <p:spPr/>
        <p:txBody>
          <a:bodyPr/>
          <a:lstStyle/>
          <a:p>
            <a:fld id="{90903C2E-848A-1240-81F9-F6D880871DE2}" type="datetime1">
              <a:rPr lang="en-US" smtClean="0"/>
              <a:t>6/16/2023</a:t>
            </a:fld>
            <a:endParaRPr lang="en-US" dirty="0"/>
          </a:p>
        </p:txBody>
      </p:sp>
      <p:sp>
        <p:nvSpPr>
          <p:cNvPr id="8" name="Footer Placeholder 7">
            <a:extLst>
              <a:ext uri="{FF2B5EF4-FFF2-40B4-BE49-F238E27FC236}">
                <a16:creationId xmlns:a16="http://schemas.microsoft.com/office/drawing/2014/main" id="{A596414A-2F38-434D-8B0D-EADF92500395}"/>
              </a:ext>
            </a:extLst>
          </p:cNvPr>
          <p:cNvSpPr>
            <a:spLocks noGrp="1"/>
          </p:cNvSpPr>
          <p:nvPr>
            <p:ph type="ftr" sz="quarter" idx="11"/>
          </p:nvPr>
        </p:nvSpPr>
        <p:spPr/>
        <p:txBody>
          <a:bodyPr/>
          <a:lstStyle/>
          <a:p>
            <a:r>
              <a:rPr lang="en-US" dirty="0"/>
              <a:t>ENVR E-172: CASE STUDIES IN DEVELOPMENT ECONOMICS</a:t>
            </a:r>
          </a:p>
        </p:txBody>
      </p:sp>
      <p:sp>
        <p:nvSpPr>
          <p:cNvPr id="9" name="Slide Number Placeholder 8">
            <a:extLst>
              <a:ext uri="{FF2B5EF4-FFF2-40B4-BE49-F238E27FC236}">
                <a16:creationId xmlns:a16="http://schemas.microsoft.com/office/drawing/2014/main" id="{2AE43F28-1A44-5540-9F2E-B4D17206173E}"/>
              </a:ext>
            </a:extLst>
          </p:cNvPr>
          <p:cNvSpPr>
            <a:spLocks noGrp="1"/>
          </p:cNvSpPr>
          <p:nvPr>
            <p:ph type="sldNum" sz="quarter" idx="12"/>
          </p:nvPr>
        </p:nvSpPr>
        <p:spPr/>
        <p:txBody>
          <a:bodyPr/>
          <a:lstStyle/>
          <a:p>
            <a:fld id="{CAC97578-EFA8-7540-8B91-822ACAAEEBDF}" type="slidenum">
              <a:rPr lang="en-US" smtClean="0"/>
              <a:t>‹#›</a:t>
            </a:fld>
            <a:endParaRPr lang="en-US" dirty="0"/>
          </a:p>
        </p:txBody>
      </p:sp>
    </p:spTree>
    <p:extLst>
      <p:ext uri="{BB962C8B-B14F-4D97-AF65-F5344CB8AC3E}">
        <p14:creationId xmlns:p14="http://schemas.microsoft.com/office/powerpoint/2010/main" val="2211502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249D7-0A74-3B44-A7F9-86B85BF3EB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9675D8-7341-B541-ACCF-F8859DD05D03}"/>
              </a:ext>
            </a:extLst>
          </p:cNvPr>
          <p:cNvSpPr>
            <a:spLocks noGrp="1"/>
          </p:cNvSpPr>
          <p:nvPr>
            <p:ph type="dt" sz="half" idx="10"/>
          </p:nvPr>
        </p:nvSpPr>
        <p:spPr/>
        <p:txBody>
          <a:bodyPr/>
          <a:lstStyle/>
          <a:p>
            <a:fld id="{4BB72336-E0D5-4345-98C5-42171848E74E}" type="datetime1">
              <a:rPr lang="en-US" smtClean="0"/>
              <a:t>6/16/2023</a:t>
            </a:fld>
            <a:endParaRPr lang="en-US" dirty="0"/>
          </a:p>
        </p:txBody>
      </p:sp>
      <p:sp>
        <p:nvSpPr>
          <p:cNvPr id="4" name="Footer Placeholder 3">
            <a:extLst>
              <a:ext uri="{FF2B5EF4-FFF2-40B4-BE49-F238E27FC236}">
                <a16:creationId xmlns:a16="http://schemas.microsoft.com/office/drawing/2014/main" id="{27B3E916-F6E4-544A-A5FB-54DFE13152BA}"/>
              </a:ext>
            </a:extLst>
          </p:cNvPr>
          <p:cNvSpPr>
            <a:spLocks noGrp="1"/>
          </p:cNvSpPr>
          <p:nvPr>
            <p:ph type="ftr" sz="quarter" idx="11"/>
          </p:nvPr>
        </p:nvSpPr>
        <p:spPr/>
        <p:txBody>
          <a:bodyPr/>
          <a:lstStyle/>
          <a:p>
            <a:r>
              <a:rPr lang="en-US" dirty="0"/>
              <a:t>ENVR E-172: CASE STUDIES IN DEVELOPMENT ECONOMICS</a:t>
            </a:r>
          </a:p>
        </p:txBody>
      </p:sp>
      <p:sp>
        <p:nvSpPr>
          <p:cNvPr id="5" name="Slide Number Placeholder 4">
            <a:extLst>
              <a:ext uri="{FF2B5EF4-FFF2-40B4-BE49-F238E27FC236}">
                <a16:creationId xmlns:a16="http://schemas.microsoft.com/office/drawing/2014/main" id="{2BADB736-D83C-404A-9117-0B4D5BFCF088}"/>
              </a:ext>
            </a:extLst>
          </p:cNvPr>
          <p:cNvSpPr>
            <a:spLocks noGrp="1"/>
          </p:cNvSpPr>
          <p:nvPr>
            <p:ph type="sldNum" sz="quarter" idx="12"/>
          </p:nvPr>
        </p:nvSpPr>
        <p:spPr/>
        <p:txBody>
          <a:bodyPr/>
          <a:lstStyle/>
          <a:p>
            <a:fld id="{CAC97578-EFA8-7540-8B91-822ACAAEEBDF}" type="slidenum">
              <a:rPr lang="en-US" smtClean="0"/>
              <a:t>‹#›</a:t>
            </a:fld>
            <a:endParaRPr lang="en-US" dirty="0"/>
          </a:p>
        </p:txBody>
      </p:sp>
    </p:spTree>
    <p:extLst>
      <p:ext uri="{BB962C8B-B14F-4D97-AF65-F5344CB8AC3E}">
        <p14:creationId xmlns:p14="http://schemas.microsoft.com/office/powerpoint/2010/main" val="3117942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463BA7-A73B-E849-A26C-231664999A0D}"/>
              </a:ext>
            </a:extLst>
          </p:cNvPr>
          <p:cNvSpPr>
            <a:spLocks noGrp="1"/>
          </p:cNvSpPr>
          <p:nvPr>
            <p:ph type="dt" sz="half" idx="10"/>
          </p:nvPr>
        </p:nvSpPr>
        <p:spPr/>
        <p:txBody>
          <a:bodyPr/>
          <a:lstStyle/>
          <a:p>
            <a:fld id="{7F59FE1C-0C7C-8B44-966F-31BAEEEE0C61}" type="datetime1">
              <a:rPr lang="en-US" smtClean="0"/>
              <a:t>6/16/2023</a:t>
            </a:fld>
            <a:endParaRPr lang="en-US" dirty="0"/>
          </a:p>
        </p:txBody>
      </p:sp>
      <p:sp>
        <p:nvSpPr>
          <p:cNvPr id="3" name="Footer Placeholder 2">
            <a:extLst>
              <a:ext uri="{FF2B5EF4-FFF2-40B4-BE49-F238E27FC236}">
                <a16:creationId xmlns:a16="http://schemas.microsoft.com/office/drawing/2014/main" id="{117EDCA7-3C7B-B547-9036-2316F4BF540E}"/>
              </a:ext>
            </a:extLst>
          </p:cNvPr>
          <p:cNvSpPr>
            <a:spLocks noGrp="1"/>
          </p:cNvSpPr>
          <p:nvPr>
            <p:ph type="ftr" sz="quarter" idx="11"/>
          </p:nvPr>
        </p:nvSpPr>
        <p:spPr/>
        <p:txBody>
          <a:bodyPr/>
          <a:lstStyle/>
          <a:p>
            <a:r>
              <a:rPr lang="en-US" dirty="0"/>
              <a:t>ENVR E-172: CASE STUDIES IN DEVELOPMENT ECONOMICS</a:t>
            </a:r>
          </a:p>
        </p:txBody>
      </p:sp>
      <p:sp>
        <p:nvSpPr>
          <p:cNvPr id="4" name="Slide Number Placeholder 3">
            <a:extLst>
              <a:ext uri="{FF2B5EF4-FFF2-40B4-BE49-F238E27FC236}">
                <a16:creationId xmlns:a16="http://schemas.microsoft.com/office/drawing/2014/main" id="{4BA66034-5E85-184D-8E61-08EC7A4ABB10}"/>
              </a:ext>
            </a:extLst>
          </p:cNvPr>
          <p:cNvSpPr>
            <a:spLocks noGrp="1"/>
          </p:cNvSpPr>
          <p:nvPr>
            <p:ph type="sldNum" sz="quarter" idx="12"/>
          </p:nvPr>
        </p:nvSpPr>
        <p:spPr/>
        <p:txBody>
          <a:bodyPr/>
          <a:lstStyle/>
          <a:p>
            <a:fld id="{CAC97578-EFA8-7540-8B91-822ACAAEEBDF}" type="slidenum">
              <a:rPr lang="en-US" smtClean="0"/>
              <a:t>‹#›</a:t>
            </a:fld>
            <a:endParaRPr lang="en-US" dirty="0"/>
          </a:p>
        </p:txBody>
      </p:sp>
    </p:spTree>
    <p:extLst>
      <p:ext uri="{BB962C8B-B14F-4D97-AF65-F5344CB8AC3E}">
        <p14:creationId xmlns:p14="http://schemas.microsoft.com/office/powerpoint/2010/main" val="2515000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CF04A-A060-3642-BF4F-6D4A281779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7BB30A-FB85-0A4A-845D-2AD59D93B4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EFA1A5-C287-6748-A34A-BA6440DB1D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05B69E-3290-C84B-BDC5-DC0D6C618363}"/>
              </a:ext>
            </a:extLst>
          </p:cNvPr>
          <p:cNvSpPr>
            <a:spLocks noGrp="1"/>
          </p:cNvSpPr>
          <p:nvPr>
            <p:ph type="dt" sz="half" idx="10"/>
          </p:nvPr>
        </p:nvSpPr>
        <p:spPr/>
        <p:txBody>
          <a:bodyPr/>
          <a:lstStyle/>
          <a:p>
            <a:fld id="{F6285C1A-EC59-A747-8D4B-33A8CF7FFBFB}" type="datetime1">
              <a:rPr lang="en-US" smtClean="0"/>
              <a:t>6/16/2023</a:t>
            </a:fld>
            <a:endParaRPr lang="en-US" dirty="0"/>
          </a:p>
        </p:txBody>
      </p:sp>
      <p:sp>
        <p:nvSpPr>
          <p:cNvPr id="6" name="Footer Placeholder 5">
            <a:extLst>
              <a:ext uri="{FF2B5EF4-FFF2-40B4-BE49-F238E27FC236}">
                <a16:creationId xmlns:a16="http://schemas.microsoft.com/office/drawing/2014/main" id="{E2BB379A-237B-DB4B-8327-F24140FB4C39}"/>
              </a:ext>
            </a:extLst>
          </p:cNvPr>
          <p:cNvSpPr>
            <a:spLocks noGrp="1"/>
          </p:cNvSpPr>
          <p:nvPr>
            <p:ph type="ftr" sz="quarter" idx="11"/>
          </p:nvPr>
        </p:nvSpPr>
        <p:spPr/>
        <p:txBody>
          <a:bodyPr/>
          <a:lstStyle/>
          <a:p>
            <a:r>
              <a:rPr lang="en-US" dirty="0"/>
              <a:t>ENVR E-172: CASE STUDIES IN DEVELOPMENT ECONOMICS</a:t>
            </a:r>
          </a:p>
        </p:txBody>
      </p:sp>
      <p:sp>
        <p:nvSpPr>
          <p:cNvPr id="7" name="Slide Number Placeholder 6">
            <a:extLst>
              <a:ext uri="{FF2B5EF4-FFF2-40B4-BE49-F238E27FC236}">
                <a16:creationId xmlns:a16="http://schemas.microsoft.com/office/drawing/2014/main" id="{D8EEBCAE-A325-774B-86ED-747AC30AD3E9}"/>
              </a:ext>
            </a:extLst>
          </p:cNvPr>
          <p:cNvSpPr>
            <a:spLocks noGrp="1"/>
          </p:cNvSpPr>
          <p:nvPr>
            <p:ph type="sldNum" sz="quarter" idx="12"/>
          </p:nvPr>
        </p:nvSpPr>
        <p:spPr/>
        <p:txBody>
          <a:bodyPr/>
          <a:lstStyle/>
          <a:p>
            <a:fld id="{CAC97578-EFA8-7540-8B91-822ACAAEEBDF}" type="slidenum">
              <a:rPr lang="en-US" smtClean="0"/>
              <a:t>‹#›</a:t>
            </a:fld>
            <a:endParaRPr lang="en-US" dirty="0"/>
          </a:p>
        </p:txBody>
      </p:sp>
    </p:spTree>
    <p:extLst>
      <p:ext uri="{BB962C8B-B14F-4D97-AF65-F5344CB8AC3E}">
        <p14:creationId xmlns:p14="http://schemas.microsoft.com/office/powerpoint/2010/main" val="3391886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19878-7FF6-8C4C-8F71-715B6E506F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443213-9029-1E44-AEBC-47F3BAC842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0D2D0CB-3132-544F-8A13-CC6D955EAB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47D65C-8223-CC41-896F-D3048CFE639C}"/>
              </a:ext>
            </a:extLst>
          </p:cNvPr>
          <p:cNvSpPr>
            <a:spLocks noGrp="1"/>
          </p:cNvSpPr>
          <p:nvPr>
            <p:ph type="dt" sz="half" idx="10"/>
          </p:nvPr>
        </p:nvSpPr>
        <p:spPr/>
        <p:txBody>
          <a:bodyPr/>
          <a:lstStyle/>
          <a:p>
            <a:fld id="{69E7B452-05F9-824E-B7B3-8950A77CB779}" type="datetime1">
              <a:rPr lang="en-US" smtClean="0"/>
              <a:t>6/16/2023</a:t>
            </a:fld>
            <a:endParaRPr lang="en-US" dirty="0"/>
          </a:p>
        </p:txBody>
      </p:sp>
      <p:sp>
        <p:nvSpPr>
          <p:cNvPr id="6" name="Footer Placeholder 5">
            <a:extLst>
              <a:ext uri="{FF2B5EF4-FFF2-40B4-BE49-F238E27FC236}">
                <a16:creationId xmlns:a16="http://schemas.microsoft.com/office/drawing/2014/main" id="{D271CB66-4B78-F04D-B4BE-38F6BFBC61F9}"/>
              </a:ext>
            </a:extLst>
          </p:cNvPr>
          <p:cNvSpPr>
            <a:spLocks noGrp="1"/>
          </p:cNvSpPr>
          <p:nvPr>
            <p:ph type="ftr" sz="quarter" idx="11"/>
          </p:nvPr>
        </p:nvSpPr>
        <p:spPr/>
        <p:txBody>
          <a:bodyPr/>
          <a:lstStyle/>
          <a:p>
            <a:r>
              <a:rPr lang="en-US" dirty="0"/>
              <a:t>ENVR E-172: CASE STUDIES IN DEVELOPMENT ECONOMICS</a:t>
            </a:r>
          </a:p>
        </p:txBody>
      </p:sp>
      <p:sp>
        <p:nvSpPr>
          <p:cNvPr id="7" name="Slide Number Placeholder 6">
            <a:extLst>
              <a:ext uri="{FF2B5EF4-FFF2-40B4-BE49-F238E27FC236}">
                <a16:creationId xmlns:a16="http://schemas.microsoft.com/office/drawing/2014/main" id="{14EF12EB-B0A6-7B4A-B9AA-2118EC2CFA24}"/>
              </a:ext>
            </a:extLst>
          </p:cNvPr>
          <p:cNvSpPr>
            <a:spLocks noGrp="1"/>
          </p:cNvSpPr>
          <p:nvPr>
            <p:ph type="sldNum" sz="quarter" idx="12"/>
          </p:nvPr>
        </p:nvSpPr>
        <p:spPr/>
        <p:txBody>
          <a:bodyPr/>
          <a:lstStyle/>
          <a:p>
            <a:fld id="{CAC97578-EFA8-7540-8B91-822ACAAEEBDF}" type="slidenum">
              <a:rPr lang="en-US" smtClean="0"/>
              <a:t>‹#›</a:t>
            </a:fld>
            <a:endParaRPr lang="en-US" dirty="0"/>
          </a:p>
        </p:txBody>
      </p:sp>
    </p:spTree>
    <p:extLst>
      <p:ext uri="{BB962C8B-B14F-4D97-AF65-F5344CB8AC3E}">
        <p14:creationId xmlns:p14="http://schemas.microsoft.com/office/powerpoint/2010/main" val="3757964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3889C4-CA18-4E45-B21A-40C451D0B4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C2B6A8-3432-2349-B468-3B7A6E0DFE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222800-1DEF-9646-A9F1-6BD9644F61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A8A30F-8C13-AB47-9C75-5430DDE9496F}" type="datetime1">
              <a:rPr lang="en-US" smtClean="0"/>
              <a:t>6/16/2023</a:t>
            </a:fld>
            <a:endParaRPr lang="en-US" dirty="0"/>
          </a:p>
        </p:txBody>
      </p:sp>
      <p:sp>
        <p:nvSpPr>
          <p:cNvPr id="5" name="Footer Placeholder 4">
            <a:extLst>
              <a:ext uri="{FF2B5EF4-FFF2-40B4-BE49-F238E27FC236}">
                <a16:creationId xmlns:a16="http://schemas.microsoft.com/office/drawing/2014/main" id="{2EF164A5-3782-B347-A6A0-D9EA3A8610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ENVR E-172: CASE STUDIES IN DEVELOPMENT ECONOMICS</a:t>
            </a:r>
          </a:p>
        </p:txBody>
      </p:sp>
      <p:sp>
        <p:nvSpPr>
          <p:cNvPr id="6" name="Slide Number Placeholder 5">
            <a:extLst>
              <a:ext uri="{FF2B5EF4-FFF2-40B4-BE49-F238E27FC236}">
                <a16:creationId xmlns:a16="http://schemas.microsoft.com/office/drawing/2014/main" id="{08F81F8D-5E32-7B40-8BFF-D168C26EE1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C97578-EFA8-7540-8B91-822ACAAEEBDF}" type="slidenum">
              <a:rPr lang="en-US" smtClean="0"/>
              <a:t>‹#›</a:t>
            </a:fld>
            <a:endParaRPr lang="en-US" dirty="0"/>
          </a:p>
        </p:txBody>
      </p:sp>
    </p:spTree>
    <p:extLst>
      <p:ext uri="{BB962C8B-B14F-4D97-AF65-F5344CB8AC3E}">
        <p14:creationId xmlns:p14="http://schemas.microsoft.com/office/powerpoint/2010/main" val="6008650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52718"/>
            <a:ext cx="10160000" cy="849914"/>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609600" y="1163053"/>
            <a:ext cx="10160000" cy="496311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465238"/>
            <a:ext cx="4572000" cy="304800"/>
          </a:xfrm>
          <a:prstGeom prst="rect">
            <a:avLst/>
          </a:prstGeom>
        </p:spPr>
        <p:txBody>
          <a:bodyPr vert="horz" lIns="91440" tIns="45720" rIns="91440" bIns="0" rtlCol="0" anchor="b"/>
          <a:lstStyle>
            <a:lvl1pPr algn="l">
              <a:defRPr sz="1000">
                <a:solidFill>
                  <a:schemeClr val="tx1"/>
                </a:solidFill>
              </a:defRPr>
            </a:lvl1pPr>
          </a:lstStyle>
          <a:p>
            <a:endParaRPr lang="en-US" dirty="0"/>
          </a:p>
        </p:txBody>
      </p:sp>
      <p:sp>
        <p:nvSpPr>
          <p:cNvPr id="5" name="Footer Placeholder 4"/>
          <p:cNvSpPr>
            <a:spLocks noGrp="1"/>
          </p:cNvSpPr>
          <p:nvPr>
            <p:ph type="ftr" sz="quarter" idx="3"/>
          </p:nvPr>
        </p:nvSpPr>
        <p:spPr>
          <a:xfrm>
            <a:off x="6197600" y="6492876"/>
            <a:ext cx="4572000" cy="283845"/>
          </a:xfrm>
          <a:prstGeom prst="rect">
            <a:avLst/>
          </a:prstGeom>
        </p:spPr>
        <p:txBody>
          <a:bodyPr vert="horz" lIns="91440" tIns="45720" rIns="91440" bIns="45720" rtlCol="0" anchor="t"/>
          <a:lstStyle>
            <a:lvl1pPr algn="l">
              <a:defRPr sz="1000">
                <a:solidFill>
                  <a:schemeClr val="tx1"/>
                </a:solidFill>
              </a:defRPr>
            </a:lvl1pPr>
          </a:lstStyle>
          <a:p>
            <a:pPr algn="r"/>
            <a:endParaRPr lang="en-US" dirty="0"/>
          </a:p>
        </p:txBody>
      </p:sp>
      <p:sp>
        <p:nvSpPr>
          <p:cNvPr id="6" name="Slide Number Placeholder 5"/>
          <p:cNvSpPr>
            <a:spLocks noGrp="1"/>
          </p:cNvSpPr>
          <p:nvPr>
            <p:ph type="sldNum" sz="quarter" idx="4"/>
          </p:nvPr>
        </p:nvSpPr>
        <p:spPr>
          <a:xfrm>
            <a:off x="11443369" y="6371167"/>
            <a:ext cx="748631" cy="486833"/>
          </a:xfrm>
          <a:prstGeom prst="rect">
            <a:avLst/>
          </a:prstGeom>
        </p:spPr>
        <p:txBody>
          <a:bodyPr vert="horz" lIns="91440" tIns="45720" rIns="91440" bIns="45720" rtlCol="0" anchor="ctr"/>
          <a:lstStyle>
            <a:lvl1pPr algn="r">
              <a:defRPr sz="2400" b="1">
                <a:solidFill>
                  <a:srgbClr val="B30034"/>
                </a:solidFill>
              </a:defRPr>
            </a:lvl1pPr>
          </a:lstStyle>
          <a:p>
            <a:fld id="{F38DF745-7D3F-47F4-83A3-874385CFAA69}" type="slidenum">
              <a:rPr lang="en-US" smtClean="0"/>
              <a:pPr/>
              <a:t>‹#›</a:t>
            </a:fld>
            <a:endParaRPr lang="en-US" dirty="0"/>
          </a:p>
        </p:txBody>
      </p:sp>
    </p:spTree>
    <p:extLst>
      <p:ext uri="{BB962C8B-B14F-4D97-AF65-F5344CB8AC3E}">
        <p14:creationId xmlns:p14="http://schemas.microsoft.com/office/powerpoint/2010/main" val="403189625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Lst>
  <p:hf sldNum="0" hdr="0" ftr="0" dt="0"/>
  <p:txStyles>
    <p:titleStyle>
      <a:lvl1pPr algn="l" defTabSz="914400" rtl="0" eaLnBrk="1" latinLnBrk="0" hangingPunct="1">
        <a:spcBef>
          <a:spcPct val="0"/>
        </a:spcBef>
        <a:buNone/>
        <a:defRPr sz="3600" kern="1200" cap="none" spc="-60" baseline="0">
          <a:solidFill>
            <a:srgbClr val="B30034"/>
          </a:solidFill>
          <a:latin typeface="+mj-lt"/>
          <a:ea typeface="+mj-ea"/>
          <a:cs typeface="+mj-cs"/>
        </a:defRPr>
      </a:lvl1pPr>
    </p:titleStyle>
    <p:bodyStyle>
      <a:lvl1pPr marL="0" indent="0" algn="l" defTabSz="914400" rtl="0" eaLnBrk="1" latinLnBrk="0" hangingPunct="1">
        <a:spcBef>
          <a:spcPts val="600"/>
        </a:spcBef>
        <a:spcAft>
          <a:spcPts val="600"/>
        </a:spcAft>
        <a:buFont typeface="Arial" pitchFamily="34" charset="0"/>
        <a:buNone/>
        <a:defRPr sz="2000" b="1" kern="1200">
          <a:solidFill>
            <a:schemeClr val="tx1"/>
          </a:solidFill>
          <a:latin typeface="Times New Roman"/>
          <a:ea typeface="+mn-ea"/>
          <a:cs typeface="Times New Roman"/>
        </a:defRPr>
      </a:lvl1pPr>
      <a:lvl2pPr marL="457200" indent="-182880" algn="l" defTabSz="914400" rtl="0" eaLnBrk="1" latinLnBrk="0" hangingPunct="1">
        <a:spcBef>
          <a:spcPts val="0"/>
        </a:spcBef>
        <a:buClr>
          <a:schemeClr val="tx2"/>
        </a:buClr>
        <a:buFont typeface="Arial" pitchFamily="34" charset="0"/>
        <a:buChar char="•"/>
        <a:defRPr sz="2000" kern="1200">
          <a:solidFill>
            <a:schemeClr val="tx1"/>
          </a:solidFill>
          <a:latin typeface="Times New Roman"/>
          <a:ea typeface="+mn-ea"/>
          <a:cs typeface="Times New Roman"/>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Times New Roman"/>
          <a:ea typeface="+mn-ea"/>
          <a:cs typeface="Times New Roman"/>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Times New Roman"/>
          <a:ea typeface="+mn-ea"/>
          <a:cs typeface="Times New Roman"/>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Times New Roman"/>
          <a:ea typeface="+mn-ea"/>
          <a:cs typeface="Times New Roman"/>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8F7CB3-B1FB-E945-8290-FA5562B9E890}" type="datetime1">
              <a:rPr lang="en-US" smtClean="0"/>
              <a:t>6/16/2023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ENVR E-172: Case Studies in Development Economics</a:t>
            </a: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E141B9-D830-7345-996A-EC577E9ECAB5}" type="slidenum">
              <a:rPr lang="en-US" smtClean="0"/>
              <a:pPr/>
              <a:t>‹#›</a:t>
            </a:fld>
            <a:endParaRPr lang="en-US" dirty="0"/>
          </a:p>
        </p:txBody>
      </p:sp>
    </p:spTree>
    <p:extLst>
      <p:ext uri="{BB962C8B-B14F-4D97-AF65-F5344CB8AC3E}">
        <p14:creationId xmlns:p14="http://schemas.microsoft.com/office/powerpoint/2010/main" val="104671681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population.un.org/wpp/Graphs/DemographicProfiles/Line/688" TargetMode="External"/><Relationship Id="rId2" Type="http://schemas.openxmlformats.org/officeDocument/2006/relationships/hyperlink" Target="https://population.un.org/wpp/Graphs/DemographicProfiles/Line/923" TargetMode="External"/><Relationship Id="rId1" Type="http://schemas.openxmlformats.org/officeDocument/2006/relationships/slideLayout" Target="../slideLayouts/slideLayout6.xml"/><Relationship Id="rId5" Type="http://schemas.openxmlformats.org/officeDocument/2006/relationships/image" Target="../media/image16.emf"/><Relationship Id="rId4" Type="http://schemas.openxmlformats.org/officeDocument/2006/relationships/hyperlink" Target="https://population.un.org/wpp/Graphs/DemographicProfiles/Line/70"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statista.com/statistics/1303466/cee-contribution-to-eu-gdp" TargetMode="External"/><Relationship Id="rId2" Type="http://schemas.openxmlformats.org/officeDocument/2006/relationships/image" Target="../media/image21.emf"/><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hyperlink" Target="http://www.statista.com/statistics/912942/merger-and-acquisitions-eastern-europe-value-of-deals"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1.xml"/><Relationship Id="rId4" Type="http://schemas.openxmlformats.org/officeDocument/2006/relationships/image" Target="../media/image28.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hyperlink" Target="http://www.statista.com/statistics/1148165/growth-in-hotel-room-supply-in-cee-markets"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s://epi.yale.edu/epi-results/2022/component/epi"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tiff"/><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94B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36D5743F-B301-49D3-8E86-35AC2BC9BCC9}"/>
              </a:ext>
            </a:extLst>
          </p:cNvPr>
          <p:cNvSpPr>
            <a:spLocks noGrp="1"/>
          </p:cNvSpPr>
          <p:nvPr>
            <p:ph type="ctrTitle"/>
          </p:nvPr>
        </p:nvSpPr>
        <p:spPr>
          <a:xfrm>
            <a:off x="621629" y="640080"/>
            <a:ext cx="4225290" cy="5578816"/>
          </a:xfrm>
        </p:spPr>
        <p:txBody>
          <a:bodyPr vert="horz" lIns="91440" tIns="45720" rIns="91440" bIns="45720" rtlCol="0" anchor="ctr">
            <a:normAutofit/>
          </a:bodyPr>
          <a:lstStyle/>
          <a:p>
            <a:r>
              <a:rPr lang="en-US" sz="2800" kern="1200" dirty="0">
                <a:solidFill>
                  <a:srgbClr val="FFFFFF"/>
                </a:solidFill>
                <a:effectLst/>
                <a:latin typeface="+mj-lt"/>
                <a:ea typeface="+mj-ea"/>
                <a:cs typeface="+mj-cs"/>
              </a:rPr>
              <a:t>PERC ILO Trade Union Economic experts meeting </a:t>
            </a:r>
            <a:br>
              <a:rPr lang="en-US" sz="2800" kern="1200" dirty="0">
                <a:solidFill>
                  <a:srgbClr val="FFFFFF"/>
                </a:solidFill>
                <a:effectLst/>
                <a:latin typeface="+mj-lt"/>
                <a:ea typeface="+mj-ea"/>
                <a:cs typeface="+mj-cs"/>
              </a:rPr>
            </a:br>
            <a:r>
              <a:rPr lang="en-US" sz="2800" kern="1200" dirty="0">
                <a:solidFill>
                  <a:srgbClr val="FFFFFF"/>
                </a:solidFill>
                <a:effectLst/>
                <a:latin typeface="+mj-lt"/>
                <a:ea typeface="+mj-ea"/>
                <a:cs typeface="+mj-cs"/>
              </a:rPr>
              <a:t>For Trade Unions from the Western Balkans, Ukraine, Moldova, and Georgia </a:t>
            </a:r>
            <a:br>
              <a:rPr lang="en-US" sz="2800" kern="1200" dirty="0">
                <a:solidFill>
                  <a:srgbClr val="FFFFFF"/>
                </a:solidFill>
                <a:effectLst/>
                <a:latin typeface="+mj-lt"/>
                <a:ea typeface="+mj-ea"/>
                <a:cs typeface="+mj-cs"/>
              </a:rPr>
            </a:br>
            <a:r>
              <a:rPr lang="en-US" sz="2800" kern="1200" dirty="0">
                <a:solidFill>
                  <a:srgbClr val="FFFFFF"/>
                </a:solidFill>
                <a:effectLst/>
                <a:latin typeface="+mj-lt"/>
                <a:ea typeface="+mj-ea"/>
                <a:cs typeface="+mj-cs"/>
              </a:rPr>
              <a:t>8-9 June 2023, Belgrade Serbia</a:t>
            </a:r>
            <a:br>
              <a:rPr lang="en-US" sz="2800" kern="1200" dirty="0">
                <a:solidFill>
                  <a:srgbClr val="FFFFFF"/>
                </a:solidFill>
                <a:effectLst/>
                <a:latin typeface="+mj-lt"/>
                <a:ea typeface="+mj-ea"/>
                <a:cs typeface="+mj-cs"/>
              </a:rPr>
            </a:br>
            <a:r>
              <a:rPr lang="en-US" sz="2800" b="1" kern="1200" dirty="0">
                <a:solidFill>
                  <a:srgbClr val="FFFFFF"/>
                </a:solidFill>
                <a:effectLst/>
                <a:latin typeface="+mj-lt"/>
                <a:ea typeface="+mj-ea"/>
                <a:cs typeface="+mj-cs"/>
              </a:rPr>
              <a:t> </a:t>
            </a:r>
            <a:br>
              <a:rPr lang="en-US" sz="2800" kern="1200" dirty="0">
                <a:solidFill>
                  <a:srgbClr val="FFFFFF"/>
                </a:solidFill>
                <a:effectLst/>
                <a:latin typeface="+mj-lt"/>
                <a:ea typeface="+mj-ea"/>
                <a:cs typeface="+mj-cs"/>
              </a:rPr>
            </a:br>
            <a:r>
              <a:rPr lang="en-US" sz="2800" b="1" kern="1200" dirty="0">
                <a:solidFill>
                  <a:srgbClr val="FFFFFF"/>
                </a:solidFill>
                <a:effectLst/>
                <a:latin typeface="+mj-lt"/>
                <a:ea typeface="+mj-ea"/>
                <a:cs typeface="+mj-cs"/>
              </a:rPr>
              <a:t> </a:t>
            </a:r>
            <a:br>
              <a:rPr lang="en-US" sz="2800" kern="1200" dirty="0">
                <a:solidFill>
                  <a:srgbClr val="FFFFFF"/>
                </a:solidFill>
                <a:effectLst/>
                <a:latin typeface="+mj-lt"/>
                <a:ea typeface="+mj-ea"/>
                <a:cs typeface="+mj-cs"/>
              </a:rPr>
            </a:br>
            <a:r>
              <a:rPr lang="en-US" sz="2800" b="1" kern="1200" dirty="0">
                <a:solidFill>
                  <a:srgbClr val="FFFFFF"/>
                </a:solidFill>
                <a:effectLst/>
                <a:latin typeface="+mj-lt"/>
                <a:ea typeface="+mj-ea"/>
                <a:cs typeface="+mj-cs"/>
              </a:rPr>
              <a:t>T</a:t>
            </a:r>
            <a:r>
              <a:rPr lang="en-US" sz="2800" b="1" kern="1200" dirty="0">
                <a:solidFill>
                  <a:srgbClr val="FFFFFF"/>
                </a:solidFill>
                <a:latin typeface="+mj-lt"/>
                <a:ea typeface="+mj-ea"/>
                <a:cs typeface="+mj-cs"/>
              </a:rPr>
              <a:t>o join the EU soon, and what does that mean? </a:t>
            </a:r>
            <a:br>
              <a:rPr lang="en-US" sz="2800" kern="1200" dirty="0">
                <a:solidFill>
                  <a:srgbClr val="FFFFFF"/>
                </a:solidFill>
                <a:latin typeface="+mj-lt"/>
                <a:ea typeface="+mj-ea"/>
                <a:cs typeface="+mj-cs"/>
              </a:rPr>
            </a:br>
            <a:br>
              <a:rPr lang="en-US" sz="2800" kern="1200" dirty="0">
                <a:solidFill>
                  <a:srgbClr val="FFFFFF"/>
                </a:solidFill>
                <a:effectLst/>
                <a:latin typeface="+mj-lt"/>
                <a:ea typeface="+mj-ea"/>
                <a:cs typeface="+mj-cs"/>
              </a:rPr>
            </a:br>
            <a:r>
              <a:rPr lang="en-US" sz="2800" kern="1200" dirty="0">
                <a:solidFill>
                  <a:srgbClr val="FFFFFF"/>
                </a:solidFill>
                <a:effectLst/>
                <a:latin typeface="+mj-lt"/>
                <a:ea typeface="+mj-ea"/>
                <a:cs typeface="+mj-cs"/>
              </a:rPr>
              <a:t>Bruno S. Sergi</a:t>
            </a:r>
            <a:endParaRPr lang="en-US" sz="2800" kern="1200" dirty="0">
              <a:solidFill>
                <a:srgbClr val="FFFFFF"/>
              </a:solidFill>
              <a:latin typeface="+mj-lt"/>
              <a:ea typeface="+mj-ea"/>
              <a:cs typeface="+mj-cs"/>
            </a:endParaRPr>
          </a:p>
        </p:txBody>
      </p:sp>
      <p:pic>
        <p:nvPicPr>
          <p:cNvPr id="19" name="Picture 18">
            <a:extLst>
              <a:ext uri="{FF2B5EF4-FFF2-40B4-BE49-F238E27FC236}">
                <a16:creationId xmlns:a16="http://schemas.microsoft.com/office/drawing/2014/main" id="{C51302DF-D774-950B-9B65-41FD79A67EEC}"/>
              </a:ext>
            </a:extLst>
          </p:cNvPr>
          <p:cNvPicPr>
            <a:picLocks noChangeAspect="1"/>
          </p:cNvPicPr>
          <p:nvPr/>
        </p:nvPicPr>
        <p:blipFill rotWithShape="1">
          <a:blip r:embed="rId2"/>
          <a:srcRect l="19995" r="14795"/>
          <a:stretch/>
        </p:blipFill>
        <p:spPr>
          <a:xfrm>
            <a:off x="6400438" y="640080"/>
            <a:ext cx="4850594" cy="5578816"/>
          </a:xfrm>
          <a:prstGeom prst="rect">
            <a:avLst/>
          </a:prstGeom>
        </p:spPr>
      </p:pic>
    </p:spTree>
    <p:extLst>
      <p:ext uri="{BB962C8B-B14F-4D97-AF65-F5344CB8AC3E}">
        <p14:creationId xmlns:p14="http://schemas.microsoft.com/office/powerpoint/2010/main" val="338062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BC4A8-A4AA-794F-B929-437DA9EB649C}"/>
              </a:ext>
            </a:extLst>
          </p:cNvPr>
          <p:cNvSpPr>
            <a:spLocks noGrp="1"/>
          </p:cNvSpPr>
          <p:nvPr>
            <p:ph type="title"/>
          </p:nvPr>
        </p:nvSpPr>
        <p:spPr>
          <a:xfrm>
            <a:off x="149629" y="1500995"/>
            <a:ext cx="2967643" cy="3907767"/>
          </a:xfrm>
        </p:spPr>
        <p:txBody>
          <a:bodyPr vert="horz" lIns="91440" tIns="45720" rIns="91440" bIns="45720" rtlCol="0" anchor="b">
            <a:normAutofit fontScale="90000"/>
          </a:bodyPr>
          <a:lstStyle/>
          <a:p>
            <a:r>
              <a:rPr lang="en-US" sz="4100" kern="1200" dirty="0">
                <a:solidFill>
                  <a:schemeClr val="tx1"/>
                </a:solidFill>
                <a:latin typeface="+mj-lt"/>
                <a:ea typeface="+mj-ea"/>
                <a:cs typeface="+mj-cs"/>
              </a:rPr>
              <a:t>Multinational affiliates make up varying but very significant shares of these economies.</a:t>
            </a:r>
          </a:p>
        </p:txBody>
      </p:sp>
      <p:pic>
        <p:nvPicPr>
          <p:cNvPr id="3" name="Picture 2" descr="Foreign-controlled enterprises">
            <a:extLst>
              <a:ext uri="{FF2B5EF4-FFF2-40B4-BE49-F238E27FC236}">
                <a16:creationId xmlns:a16="http://schemas.microsoft.com/office/drawing/2014/main" id="{251FF0A2-B3CB-E24E-07EE-7C74D4BFC0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481"/>
          <a:stretch/>
        </p:blipFill>
        <p:spPr bwMode="auto">
          <a:xfrm>
            <a:off x="3433156" y="812740"/>
            <a:ext cx="8537171" cy="5053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570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29B5E-F3C3-D69F-1A0F-A18BFE7948E0}"/>
              </a:ext>
            </a:extLst>
          </p:cNvPr>
          <p:cNvSpPr>
            <a:spLocks noGrp="1"/>
          </p:cNvSpPr>
          <p:nvPr>
            <p:ph type="title"/>
          </p:nvPr>
        </p:nvSpPr>
        <p:spPr>
          <a:xfrm>
            <a:off x="8379725" y="640081"/>
            <a:ext cx="3206143" cy="5489009"/>
          </a:xfrm>
        </p:spPr>
        <p:txBody>
          <a:bodyPr vert="horz" lIns="91440" tIns="45720" rIns="91440" bIns="45720" rtlCol="0" anchor="ctr">
            <a:normAutofit/>
          </a:bodyPr>
          <a:lstStyle/>
          <a:p>
            <a:r>
              <a:rPr lang="en-US" sz="4800" kern="1200" dirty="0">
                <a:solidFill>
                  <a:schemeClr val="tx1"/>
                </a:solidFill>
                <a:latin typeface="+mj-lt"/>
                <a:ea typeface="+mj-ea"/>
                <a:cs typeface="+mj-cs"/>
              </a:rPr>
              <a:t>Growth of wealth in prior to the pandemic</a:t>
            </a:r>
          </a:p>
        </p:txBody>
      </p:sp>
      <p:pic>
        <p:nvPicPr>
          <p:cNvPr id="2050" name="Picture 2">
            <a:extLst>
              <a:ext uri="{FF2B5EF4-FFF2-40B4-BE49-F238E27FC236}">
                <a16:creationId xmlns:a16="http://schemas.microsoft.com/office/drawing/2014/main" id="{4005B41B-33F4-9F88-1048-50A665574AB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90698" y="257695"/>
            <a:ext cx="7799559" cy="5871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096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E9748C08-2FB3-A476-8390-25445B7BF28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7012" y="409699"/>
            <a:ext cx="10199455" cy="58387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73D0B43-3A7A-FFBF-780C-3661C1294347}"/>
              </a:ext>
            </a:extLst>
          </p:cNvPr>
          <p:cNvSpPr txBox="1"/>
          <p:nvPr/>
        </p:nvSpPr>
        <p:spPr>
          <a:xfrm>
            <a:off x="477012" y="6461023"/>
            <a:ext cx="3561588" cy="246221"/>
          </a:xfrm>
          <a:prstGeom prst="rect">
            <a:avLst/>
          </a:prstGeom>
          <a:noFill/>
        </p:spPr>
        <p:txBody>
          <a:bodyPr wrap="square">
            <a:spAutoFit/>
          </a:bodyPr>
          <a:lstStyle/>
          <a:p>
            <a:r>
              <a:rPr lang="en-US" sz="1000" dirty="0"/>
              <a:t>Source: http://</a:t>
            </a:r>
            <a:r>
              <a:rPr lang="en-US" sz="1000" dirty="0" err="1"/>
              <a:t>dimiter.eu</a:t>
            </a:r>
            <a:r>
              <a:rPr lang="en-US" sz="1000" dirty="0"/>
              <a:t>/</a:t>
            </a:r>
            <a:r>
              <a:rPr lang="en-US" sz="1000" dirty="0" err="1"/>
              <a:t>Visualizations_files</a:t>
            </a:r>
            <a:r>
              <a:rPr lang="en-US" sz="1000" dirty="0"/>
              <a:t>/</a:t>
            </a:r>
            <a:r>
              <a:rPr lang="en-US" sz="1000" dirty="0" err="1"/>
              <a:t>CEE.html</a:t>
            </a:r>
            <a:endParaRPr lang="en-US" sz="1000" dirty="0"/>
          </a:p>
        </p:txBody>
      </p:sp>
    </p:spTree>
    <p:extLst>
      <p:ext uri="{BB962C8B-B14F-4D97-AF65-F5344CB8AC3E}">
        <p14:creationId xmlns:p14="http://schemas.microsoft.com/office/powerpoint/2010/main" val="475291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A3BDC-40A9-D175-C309-A7258508A997}"/>
              </a:ext>
            </a:extLst>
          </p:cNvPr>
          <p:cNvSpPr>
            <a:spLocks noGrp="1"/>
          </p:cNvSpPr>
          <p:nvPr>
            <p:ph type="title"/>
          </p:nvPr>
        </p:nvSpPr>
        <p:spPr>
          <a:xfrm>
            <a:off x="838200" y="365125"/>
            <a:ext cx="10515600" cy="1325563"/>
          </a:xfrm>
        </p:spPr>
        <p:txBody>
          <a:bodyPr>
            <a:normAutofit/>
          </a:bodyPr>
          <a:lstStyle/>
          <a:p>
            <a:r>
              <a:rPr lang="en-US" sz="5400" dirty="0"/>
              <a:t>Wealth inequality from transition </a:t>
            </a:r>
          </a:p>
        </p:txBody>
      </p:sp>
      <p:sp>
        <p:nvSpPr>
          <p:cNvPr id="3" name="Content Placeholder 2">
            <a:extLst>
              <a:ext uri="{FF2B5EF4-FFF2-40B4-BE49-F238E27FC236}">
                <a16:creationId xmlns:a16="http://schemas.microsoft.com/office/drawing/2014/main" id="{D68318D5-67C4-3B02-DBD5-433FDBA7EA81}"/>
              </a:ext>
            </a:extLst>
          </p:cNvPr>
          <p:cNvSpPr>
            <a:spLocks noGrp="1"/>
          </p:cNvSpPr>
          <p:nvPr>
            <p:ph idx="1"/>
          </p:nvPr>
        </p:nvSpPr>
        <p:spPr>
          <a:xfrm>
            <a:off x="838200" y="1929384"/>
            <a:ext cx="10515600" cy="4251960"/>
          </a:xfrm>
        </p:spPr>
        <p:txBody>
          <a:bodyPr>
            <a:normAutofit/>
          </a:bodyPr>
          <a:lstStyle/>
          <a:p>
            <a:r>
              <a:rPr lang="en-US" sz="2000" b="0" i="0" u="none" strike="noStrike" dirty="0">
                <a:effectLst/>
                <a:latin typeface="Rosart"/>
              </a:rPr>
              <a:t>Income inequality grew radically in Eastern Europe during the transition to market economies. </a:t>
            </a:r>
          </a:p>
          <a:p>
            <a:r>
              <a:rPr lang="en-US" sz="2000" b="0" i="0" u="none" strike="noStrike" dirty="0">
                <a:effectLst/>
                <a:latin typeface="Rosart"/>
              </a:rPr>
              <a:t>In some countries, growing gap in wealth with a minority of the population harvesting most of the economic fruits. </a:t>
            </a:r>
          </a:p>
          <a:p>
            <a:r>
              <a:rPr lang="en-US" sz="2000" b="0" i="0" u="none" strike="noStrike" dirty="0">
                <a:effectLst/>
                <a:latin typeface="Rosart"/>
              </a:rPr>
              <a:t>In some successor states of the Soviet Union and Yugoslavia, the resulting inequality has been particularly strong. One country stands out in this respect: resource-rich Russia. The top 1 percent of Russian income earners received 20.2 percent of all incomes.</a:t>
            </a:r>
          </a:p>
          <a:p>
            <a:r>
              <a:rPr lang="en-US" sz="2000" b="0" i="0" u="none" strike="noStrike" dirty="0">
                <a:effectLst/>
                <a:latin typeface="Rosart"/>
              </a:rPr>
              <a:t>It should also be noted that a large portion of national wealth was transferred to citizens in a rather equitable way through privatization of housing to tenants at below-market prices. For example, homeownership rates between 1980 and 2010 grew from 26% to 86% in Estonia, from 36% to 81% in Poland, from 53% to 79% in Czechia, from 69% to 78% in Slovenia, and from 71% to 90% in Hungary. Thus, growing homeownership rates could play a mitigating role in increasing inequality. </a:t>
            </a:r>
          </a:p>
          <a:p>
            <a:endParaRPr lang="en-US" sz="2000" b="0" i="0" u="none" strike="noStrike" dirty="0">
              <a:effectLst/>
              <a:latin typeface="Rosart"/>
            </a:endParaRPr>
          </a:p>
          <a:p>
            <a:endParaRPr lang="en-US" sz="2000" dirty="0"/>
          </a:p>
        </p:txBody>
      </p:sp>
      <p:sp>
        <p:nvSpPr>
          <p:cNvPr id="6" name="TextBox 5">
            <a:extLst>
              <a:ext uri="{FF2B5EF4-FFF2-40B4-BE49-F238E27FC236}">
                <a16:creationId xmlns:a16="http://schemas.microsoft.com/office/drawing/2014/main" id="{84EAF529-95F2-D9F8-0EB2-077CC5D59CC4}"/>
              </a:ext>
            </a:extLst>
          </p:cNvPr>
          <p:cNvSpPr txBox="1"/>
          <p:nvPr/>
        </p:nvSpPr>
        <p:spPr>
          <a:xfrm>
            <a:off x="1027176" y="6079351"/>
            <a:ext cx="6096000" cy="276999"/>
          </a:xfrm>
          <a:prstGeom prst="rect">
            <a:avLst/>
          </a:prstGeom>
          <a:noFill/>
        </p:spPr>
        <p:txBody>
          <a:bodyPr wrap="square">
            <a:spAutoFit/>
          </a:bodyPr>
          <a:lstStyle/>
          <a:p>
            <a:r>
              <a:rPr lang="en-US" sz="1200" dirty="0"/>
              <a:t>Source: https://</a:t>
            </a:r>
            <a:r>
              <a:rPr lang="en-US" sz="1200" dirty="0" err="1"/>
              <a:t>www.econstor.eu</a:t>
            </a:r>
            <a:r>
              <a:rPr lang="en-US" sz="1200" dirty="0"/>
              <a:t>/bitstream/10419/260730/1/iza-wol-496.pdf</a:t>
            </a:r>
          </a:p>
        </p:txBody>
      </p:sp>
    </p:spTree>
    <p:extLst>
      <p:ext uri="{BB962C8B-B14F-4D97-AF65-F5344CB8AC3E}">
        <p14:creationId xmlns:p14="http://schemas.microsoft.com/office/powerpoint/2010/main" val="2451565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03E19-82E0-1742-B196-663A658783FB}"/>
              </a:ext>
            </a:extLst>
          </p:cNvPr>
          <p:cNvSpPr>
            <a:spLocks noGrp="1"/>
          </p:cNvSpPr>
          <p:nvPr>
            <p:ph type="title"/>
          </p:nvPr>
        </p:nvSpPr>
        <p:spPr>
          <a:xfrm>
            <a:off x="609600" y="662400"/>
            <a:ext cx="11455400" cy="1325563"/>
          </a:xfrm>
        </p:spPr>
        <p:txBody>
          <a:bodyPr anchor="t">
            <a:normAutofit/>
          </a:bodyPr>
          <a:lstStyle/>
          <a:p>
            <a:r>
              <a:rPr lang="en-US" altLang="zh-CN" dirty="0">
                <a:latin typeface="Calibri" panose="020F0502020204030204" pitchFamily="34" charset="0"/>
                <a:cs typeface="Calibri" panose="020F0502020204030204" pitchFamily="34" charset="0"/>
              </a:rPr>
              <a:t>Obstacles</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on</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the</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Road</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of</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Further Convergence</a:t>
            </a:r>
            <a:r>
              <a:rPr lang="zh-CN" altLang="en-US"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82CC3891-A23D-C042-AFF8-1C947FCB5B76}"/>
              </a:ext>
            </a:extLst>
          </p:cNvPr>
          <p:cNvSpPr>
            <a:spLocks noGrp="1"/>
          </p:cNvSpPr>
          <p:nvPr>
            <p:ph idx="1"/>
          </p:nvPr>
        </p:nvSpPr>
        <p:spPr>
          <a:xfrm>
            <a:off x="1251678" y="2286001"/>
            <a:ext cx="10089112" cy="3909599"/>
          </a:xfrm>
        </p:spPr>
        <p:txBody>
          <a:bodyPr>
            <a:normAutofit/>
          </a:bodyPr>
          <a:lstStyle/>
          <a:p>
            <a:r>
              <a:rPr lang="en-US" sz="1700" dirty="0">
                <a:solidFill>
                  <a:schemeClr val="tx1">
                    <a:alpha val="60000"/>
                  </a:schemeClr>
                </a:solidFill>
                <a:latin typeface="Calibri" panose="020F0502020204030204" pitchFamily="34" charset="0"/>
                <a:cs typeface="Calibri" panose="020F0502020204030204" pitchFamily="34" charset="0"/>
              </a:rPr>
              <a:t>Fragmented markets.</a:t>
            </a:r>
          </a:p>
          <a:p>
            <a:r>
              <a:rPr lang="en-US" sz="1700" dirty="0">
                <a:solidFill>
                  <a:schemeClr val="tx1">
                    <a:alpha val="60000"/>
                  </a:schemeClr>
                </a:solidFill>
                <a:latin typeface="Calibri" panose="020F0502020204030204" pitchFamily="34" charset="0"/>
                <a:cs typeface="Calibri" panose="020F0502020204030204" pitchFamily="34" charset="0"/>
              </a:rPr>
              <a:t>Language and cultural differences, institutional differences.</a:t>
            </a:r>
          </a:p>
          <a:p>
            <a:r>
              <a:rPr lang="en-US" sz="1700" dirty="0">
                <a:solidFill>
                  <a:schemeClr val="tx1">
                    <a:alpha val="60000"/>
                  </a:schemeClr>
                </a:solidFill>
                <a:latin typeface="Calibri" panose="020F0502020204030204" pitchFamily="34" charset="0"/>
                <a:cs typeface="Calibri" panose="020F0502020204030204" pitchFamily="34" charset="0"/>
              </a:rPr>
              <a:t>Limited availability and acceptance of financing mechanisms.</a:t>
            </a:r>
          </a:p>
          <a:p>
            <a:r>
              <a:rPr lang="en-US" sz="1700" dirty="0">
                <a:solidFill>
                  <a:schemeClr val="tx1">
                    <a:alpha val="60000"/>
                  </a:schemeClr>
                </a:solidFill>
                <a:latin typeface="Calibri" panose="020F0502020204030204" pitchFamily="34" charset="0"/>
                <a:cs typeface="Calibri" panose="020F0502020204030204" pitchFamily="34" charset="0"/>
              </a:rPr>
              <a:t>Some countries can access more financial resources, while others can’t.</a:t>
            </a:r>
          </a:p>
          <a:p>
            <a:r>
              <a:rPr lang="en-US" sz="1700" dirty="0">
                <a:solidFill>
                  <a:schemeClr val="tx1">
                    <a:alpha val="60000"/>
                  </a:schemeClr>
                </a:solidFill>
                <a:latin typeface="Calibri" panose="020F0502020204030204" pitchFamily="34" charset="0"/>
                <a:cs typeface="Calibri" panose="020F0502020204030204" pitchFamily="34" charset="0"/>
              </a:rPr>
              <a:t>Less mature market governance practices:</a:t>
            </a:r>
          </a:p>
          <a:p>
            <a:pPr lvl="1"/>
            <a:r>
              <a:rPr lang="en-US" sz="1300" dirty="0">
                <a:solidFill>
                  <a:schemeClr val="tx1">
                    <a:alpha val="60000"/>
                  </a:schemeClr>
                </a:solidFill>
                <a:latin typeface="Calibri" panose="020F0502020204030204" pitchFamily="34" charset="0"/>
                <a:cs typeface="Calibri" panose="020F0502020204030204" pitchFamily="34" charset="0"/>
              </a:rPr>
              <a:t>Example: Corruption in some nations.</a:t>
            </a:r>
          </a:p>
          <a:p>
            <a:r>
              <a:rPr lang="en-US" sz="1700" dirty="0">
                <a:solidFill>
                  <a:schemeClr val="tx1">
                    <a:alpha val="60000"/>
                  </a:schemeClr>
                </a:solidFill>
                <a:latin typeface="Calibri" panose="020F0502020204030204" pitchFamily="34" charset="0"/>
                <a:cs typeface="Calibri" panose="020F0502020204030204" pitchFamily="34" charset="0"/>
              </a:rPr>
              <a:t>Brain drain.</a:t>
            </a:r>
          </a:p>
          <a:p>
            <a:r>
              <a:rPr lang="en-US" sz="1700" dirty="0">
                <a:solidFill>
                  <a:schemeClr val="tx1">
                    <a:alpha val="60000"/>
                  </a:schemeClr>
                </a:solidFill>
                <a:latin typeface="Calibri" panose="020F0502020204030204" pitchFamily="34" charset="0"/>
                <a:cs typeface="Calibri" panose="020F0502020204030204" pitchFamily="34" charset="0"/>
              </a:rPr>
              <a:t>CEE is renowned for its technical expertise, due mainly to the popularity of studying engineering—an educational background shared by many of the world’s most successful entrepreneurs and businesspeople. It is a concern whereby many of the most talented engineers leave the region to pursue advanced studies or higher-paid, more entrepreneurial opportunities abroad.</a:t>
            </a:r>
          </a:p>
        </p:txBody>
      </p:sp>
    </p:spTree>
    <p:extLst>
      <p:ext uri="{BB962C8B-B14F-4D97-AF65-F5344CB8AC3E}">
        <p14:creationId xmlns:p14="http://schemas.microsoft.com/office/powerpoint/2010/main" val="32111289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7B5AA-84E1-7425-03E3-AA8BBBA2BF9F}"/>
              </a:ext>
            </a:extLst>
          </p:cNvPr>
          <p:cNvSpPr>
            <a:spLocks noGrp="1"/>
          </p:cNvSpPr>
          <p:nvPr>
            <p:ph type="title"/>
          </p:nvPr>
        </p:nvSpPr>
        <p:spPr>
          <a:xfrm>
            <a:off x="477981" y="1122363"/>
            <a:ext cx="3387437" cy="3204134"/>
          </a:xfrm>
        </p:spPr>
        <p:txBody>
          <a:bodyPr vert="horz" lIns="91440" tIns="45720" rIns="91440" bIns="45720" rtlCol="0" anchor="b">
            <a:normAutofit fontScale="90000"/>
          </a:bodyPr>
          <a:lstStyle/>
          <a:p>
            <a:r>
              <a:rPr lang="en-US" sz="4800" kern="1200" dirty="0">
                <a:solidFill>
                  <a:schemeClr val="tx1"/>
                </a:solidFill>
                <a:latin typeface="+mj-lt"/>
                <a:ea typeface="+mj-ea"/>
                <a:cs typeface="+mj-cs"/>
              </a:rPr>
              <a:t>Outflow of human capital from CESEE countries – 1990-2012</a:t>
            </a:r>
          </a:p>
        </p:txBody>
      </p:sp>
      <p:pic>
        <p:nvPicPr>
          <p:cNvPr id="4" name="Picture 3">
            <a:extLst>
              <a:ext uri="{FF2B5EF4-FFF2-40B4-BE49-F238E27FC236}">
                <a16:creationId xmlns:a16="http://schemas.microsoft.com/office/drawing/2014/main" id="{C5895D00-DB20-E08C-29F3-6C112F0E5A50}"/>
              </a:ext>
            </a:extLst>
          </p:cNvPr>
          <p:cNvPicPr>
            <a:picLocks noChangeAspect="1"/>
          </p:cNvPicPr>
          <p:nvPr/>
        </p:nvPicPr>
        <p:blipFill>
          <a:blip r:embed="rId2"/>
          <a:stretch>
            <a:fillRect/>
          </a:stretch>
        </p:blipFill>
        <p:spPr>
          <a:xfrm>
            <a:off x="4281055" y="666440"/>
            <a:ext cx="7542137" cy="5373868"/>
          </a:xfrm>
          <a:prstGeom prst="rect">
            <a:avLst/>
          </a:prstGeom>
        </p:spPr>
      </p:pic>
    </p:spTree>
    <p:extLst>
      <p:ext uri="{BB962C8B-B14F-4D97-AF65-F5344CB8AC3E}">
        <p14:creationId xmlns:p14="http://schemas.microsoft.com/office/powerpoint/2010/main" val="41379416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02C06-3AE4-38D6-F13B-DFAC4E7A43FC}"/>
              </a:ext>
            </a:extLst>
          </p:cNvPr>
          <p:cNvSpPr>
            <a:spLocks noGrp="1"/>
          </p:cNvSpPr>
          <p:nvPr>
            <p:ph type="title"/>
          </p:nvPr>
        </p:nvSpPr>
        <p:spPr>
          <a:xfrm>
            <a:off x="901689" y="405575"/>
            <a:ext cx="10503373" cy="1371600"/>
          </a:xfrm>
        </p:spPr>
        <p:txBody>
          <a:bodyPr vert="horz" lIns="91440" tIns="45720" rIns="91440" bIns="45720" rtlCol="0" anchor="ctr">
            <a:noAutofit/>
          </a:bodyPr>
          <a:lstStyle/>
          <a:p>
            <a:r>
              <a:rPr lang="en-US" sz="2800" kern="1200" dirty="0">
                <a:solidFill>
                  <a:schemeClr val="tx1"/>
                </a:solidFill>
                <a:latin typeface="+mj-lt"/>
                <a:ea typeface="+mj-ea"/>
                <a:cs typeface="+mj-cs"/>
              </a:rPr>
              <a:t>The outflow of human capital from CESEE countries affects local economies' growth prospects since those left are younger and better educated.</a:t>
            </a:r>
          </a:p>
        </p:txBody>
      </p:sp>
      <p:pic>
        <p:nvPicPr>
          <p:cNvPr id="4" name="Picture 3">
            <a:extLst>
              <a:ext uri="{FF2B5EF4-FFF2-40B4-BE49-F238E27FC236}">
                <a16:creationId xmlns:a16="http://schemas.microsoft.com/office/drawing/2014/main" id="{20578CBD-3DB4-EBE5-6F6F-20929B10CEE5}"/>
              </a:ext>
            </a:extLst>
          </p:cNvPr>
          <p:cNvPicPr>
            <a:picLocks noChangeAspect="1"/>
          </p:cNvPicPr>
          <p:nvPr/>
        </p:nvPicPr>
        <p:blipFill>
          <a:blip r:embed="rId2"/>
          <a:stretch>
            <a:fillRect/>
          </a:stretch>
        </p:blipFill>
        <p:spPr>
          <a:xfrm>
            <a:off x="659785" y="2091095"/>
            <a:ext cx="10875895" cy="4206240"/>
          </a:xfrm>
          <a:prstGeom prst="rect">
            <a:avLst/>
          </a:prstGeom>
        </p:spPr>
      </p:pic>
      <p:sp>
        <p:nvSpPr>
          <p:cNvPr id="5" name="TextBox 4">
            <a:extLst>
              <a:ext uri="{FF2B5EF4-FFF2-40B4-BE49-F238E27FC236}">
                <a16:creationId xmlns:a16="http://schemas.microsoft.com/office/drawing/2014/main" id="{FEBC61C6-3E64-B709-A96C-9D296B6DA25A}"/>
              </a:ext>
            </a:extLst>
          </p:cNvPr>
          <p:cNvSpPr txBox="1"/>
          <p:nvPr/>
        </p:nvSpPr>
        <p:spPr>
          <a:xfrm>
            <a:off x="622800" y="6077247"/>
            <a:ext cx="9806050" cy="461665"/>
          </a:xfrm>
          <a:prstGeom prst="rect">
            <a:avLst/>
          </a:prstGeom>
          <a:noFill/>
        </p:spPr>
        <p:txBody>
          <a:bodyPr wrap="square">
            <a:spAutoFit/>
          </a:bodyPr>
          <a:lstStyle/>
          <a:p>
            <a:r>
              <a:rPr lang="en-US" sz="1200" dirty="0">
                <a:effectLst/>
                <a:latin typeface="SegoeUI"/>
              </a:rPr>
              <a:t>Sources: OECD International Migration Database, Eurostat, World Bank World Development Indicators, and IMF staff calculations.</a:t>
            </a:r>
            <a:br>
              <a:rPr lang="en-US" sz="1200" dirty="0">
                <a:effectLst/>
                <a:latin typeface="SegoeUI"/>
              </a:rPr>
            </a:br>
            <a:endParaRPr lang="en-US" sz="1200" dirty="0"/>
          </a:p>
        </p:txBody>
      </p:sp>
    </p:spTree>
    <p:extLst>
      <p:ext uri="{BB962C8B-B14F-4D97-AF65-F5344CB8AC3E}">
        <p14:creationId xmlns:p14="http://schemas.microsoft.com/office/powerpoint/2010/main" val="326061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16137-DCD3-37B5-49C9-B595E51282BB}"/>
              </a:ext>
            </a:extLst>
          </p:cNvPr>
          <p:cNvSpPr>
            <a:spLocks noGrp="1"/>
          </p:cNvSpPr>
          <p:nvPr>
            <p:ph type="title"/>
          </p:nvPr>
        </p:nvSpPr>
        <p:spPr>
          <a:xfrm>
            <a:off x="630936" y="502920"/>
            <a:ext cx="3419856" cy="1463040"/>
          </a:xfrm>
        </p:spPr>
        <p:txBody>
          <a:bodyPr vert="horz" lIns="91440" tIns="45720" rIns="91440" bIns="45720" rtlCol="0" anchor="ctr">
            <a:normAutofit fontScale="90000"/>
          </a:bodyPr>
          <a:lstStyle/>
          <a:p>
            <a:r>
              <a:rPr lang="en-US" sz="4800" dirty="0"/>
              <a:t>H</a:t>
            </a:r>
            <a:r>
              <a:rPr lang="en-US" sz="4800" kern="1200" dirty="0">
                <a:solidFill>
                  <a:schemeClr val="tx1"/>
                </a:solidFill>
                <a:latin typeface="+mj-lt"/>
                <a:ea typeface="+mj-ea"/>
                <a:cs typeface="+mj-cs"/>
              </a:rPr>
              <a:t>uman capital outflow</a:t>
            </a:r>
            <a:br>
              <a:rPr lang="en-US" sz="4800" kern="1200" dirty="0">
                <a:solidFill>
                  <a:schemeClr val="tx1"/>
                </a:solidFill>
                <a:latin typeface="+mj-lt"/>
                <a:ea typeface="+mj-ea"/>
                <a:cs typeface="+mj-cs"/>
              </a:rPr>
            </a:br>
            <a:endParaRPr lang="en-US" sz="4800" kern="1200" dirty="0">
              <a:solidFill>
                <a:schemeClr val="tx1"/>
              </a:solidFill>
              <a:latin typeface="+mj-lt"/>
              <a:ea typeface="+mj-ea"/>
              <a:cs typeface="+mj-cs"/>
            </a:endParaRPr>
          </a:p>
        </p:txBody>
      </p:sp>
      <p:sp>
        <p:nvSpPr>
          <p:cNvPr id="6" name="TextBox 5">
            <a:extLst>
              <a:ext uri="{FF2B5EF4-FFF2-40B4-BE49-F238E27FC236}">
                <a16:creationId xmlns:a16="http://schemas.microsoft.com/office/drawing/2014/main" id="{18F4CA88-8864-0EA4-0367-32629B267DE3}"/>
              </a:ext>
            </a:extLst>
          </p:cNvPr>
          <p:cNvSpPr txBox="1"/>
          <p:nvPr/>
        </p:nvSpPr>
        <p:spPr>
          <a:xfrm>
            <a:off x="4425695" y="502920"/>
            <a:ext cx="7561750" cy="1463040"/>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dirty="0"/>
              <a:t>Emigrants have generally been younger than the populations they left behind.</a:t>
            </a:r>
          </a:p>
          <a:p>
            <a:pPr indent="-228600">
              <a:lnSpc>
                <a:spcPct val="90000"/>
              </a:lnSpc>
              <a:spcAft>
                <a:spcPts val="600"/>
              </a:spcAft>
              <a:buFont typeface="Arial" panose="020B0604020202020204" pitchFamily="34" charset="0"/>
              <a:buChar char="•"/>
            </a:pPr>
            <a:r>
              <a:rPr lang="en-US" sz="2200" dirty="0"/>
              <a:t>Emigrants’ education levels tended to be higher than their home country averages.  </a:t>
            </a:r>
          </a:p>
        </p:txBody>
      </p:sp>
      <p:pic>
        <p:nvPicPr>
          <p:cNvPr id="4" name="Picture 3">
            <a:extLst>
              <a:ext uri="{FF2B5EF4-FFF2-40B4-BE49-F238E27FC236}">
                <a16:creationId xmlns:a16="http://schemas.microsoft.com/office/drawing/2014/main" id="{0AFD000C-8BDC-5C6B-D6D1-E28A0AEF2AB9}"/>
              </a:ext>
            </a:extLst>
          </p:cNvPr>
          <p:cNvPicPr>
            <a:picLocks noChangeAspect="1"/>
          </p:cNvPicPr>
          <p:nvPr/>
        </p:nvPicPr>
        <p:blipFill>
          <a:blip r:embed="rId2"/>
          <a:stretch>
            <a:fillRect/>
          </a:stretch>
        </p:blipFill>
        <p:spPr>
          <a:xfrm>
            <a:off x="1722578" y="2290936"/>
            <a:ext cx="8734651" cy="3959352"/>
          </a:xfrm>
          <a:prstGeom prst="rect">
            <a:avLst/>
          </a:prstGeom>
        </p:spPr>
      </p:pic>
    </p:spTree>
    <p:extLst>
      <p:ext uri="{BB962C8B-B14F-4D97-AF65-F5344CB8AC3E}">
        <p14:creationId xmlns:p14="http://schemas.microsoft.com/office/powerpoint/2010/main" val="2277990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13E97-A021-577F-F46B-76FF40D5A0B1}"/>
              </a:ext>
            </a:extLst>
          </p:cNvPr>
          <p:cNvSpPr>
            <a:spLocks noGrp="1"/>
          </p:cNvSpPr>
          <p:nvPr>
            <p:ph type="title"/>
          </p:nvPr>
        </p:nvSpPr>
        <p:spPr>
          <a:xfrm>
            <a:off x="477981" y="1122363"/>
            <a:ext cx="4243648" cy="4462476"/>
          </a:xfrm>
        </p:spPr>
        <p:txBody>
          <a:bodyPr vert="horz" lIns="91440" tIns="45720" rIns="91440" bIns="45720" rtlCol="0" anchor="b">
            <a:normAutofit fontScale="90000"/>
          </a:bodyPr>
          <a:lstStyle/>
          <a:p>
            <a:r>
              <a:rPr lang="en-US" sz="3700" kern="1200" dirty="0">
                <a:solidFill>
                  <a:schemeClr val="tx1"/>
                </a:solidFill>
                <a:latin typeface="+mj-lt"/>
                <a:ea typeface="+mj-ea"/>
                <a:cs typeface="+mj-cs"/>
              </a:rPr>
              <a:t>Outward migration has significantly reduced population growth. </a:t>
            </a:r>
            <a:br>
              <a:rPr lang="en-US" sz="3700" kern="1200" dirty="0">
                <a:solidFill>
                  <a:schemeClr val="tx1"/>
                </a:solidFill>
                <a:latin typeface="+mj-lt"/>
                <a:ea typeface="+mj-ea"/>
                <a:cs typeface="+mj-cs"/>
              </a:rPr>
            </a:br>
            <a:br>
              <a:rPr lang="en-US" sz="3700" kern="1200" dirty="0">
                <a:solidFill>
                  <a:schemeClr val="tx1"/>
                </a:solidFill>
                <a:latin typeface="+mj-lt"/>
                <a:ea typeface="+mj-ea"/>
                <a:cs typeface="+mj-cs"/>
              </a:rPr>
            </a:br>
            <a:r>
              <a:rPr lang="en-US" sz="1600" kern="1200" dirty="0">
                <a:solidFill>
                  <a:schemeClr val="tx1"/>
                </a:solidFill>
                <a:latin typeface="Times" panose="02020603050405020304" pitchFamily="18" charset="0"/>
                <a:cs typeface="Times" panose="02020603050405020304" pitchFamily="18" charset="0"/>
                <a:hlinkClick r:id="rId2"/>
              </a:rPr>
              <a:t>https://population.un.org/wpp/Graphs/DemographicProfiles/Line/923</a:t>
            </a:r>
            <a:br>
              <a:rPr lang="en-US" sz="1600" kern="1200" dirty="0">
                <a:solidFill>
                  <a:schemeClr val="tx1"/>
                </a:solidFill>
                <a:latin typeface="Times" panose="02020603050405020304" pitchFamily="18" charset="0"/>
                <a:cs typeface="Times" panose="02020603050405020304" pitchFamily="18" charset="0"/>
              </a:rPr>
            </a:br>
            <a:br>
              <a:rPr lang="en-US" sz="1600" kern="1200" dirty="0">
                <a:solidFill>
                  <a:schemeClr val="tx1"/>
                </a:solidFill>
                <a:latin typeface="Times" panose="02020603050405020304" pitchFamily="18" charset="0"/>
                <a:cs typeface="Times" panose="02020603050405020304" pitchFamily="18" charset="0"/>
              </a:rPr>
            </a:br>
            <a:r>
              <a:rPr lang="en-US" sz="1600" kern="1200" dirty="0">
                <a:solidFill>
                  <a:schemeClr val="tx1"/>
                </a:solidFill>
                <a:latin typeface="Times" panose="02020603050405020304" pitchFamily="18" charset="0"/>
                <a:cs typeface="Times" panose="02020603050405020304" pitchFamily="18" charset="0"/>
              </a:rPr>
              <a:t>Serbia: </a:t>
            </a:r>
            <a:r>
              <a:rPr lang="en-US" sz="1600" kern="1200" dirty="0">
                <a:solidFill>
                  <a:schemeClr val="tx1"/>
                </a:solidFill>
                <a:latin typeface="Times" panose="02020603050405020304" pitchFamily="18" charset="0"/>
                <a:cs typeface="Times" panose="02020603050405020304" pitchFamily="18" charset="0"/>
                <a:hlinkClick r:id="rId3"/>
              </a:rPr>
              <a:t>https://population.un.org/wpp/Graphs/DemographicProfiles/Line/688</a:t>
            </a:r>
            <a:br>
              <a:rPr lang="en-US" sz="1600" kern="1200" dirty="0">
                <a:solidFill>
                  <a:schemeClr val="tx1"/>
                </a:solidFill>
                <a:latin typeface="Times" panose="02020603050405020304" pitchFamily="18" charset="0"/>
                <a:cs typeface="Times" panose="02020603050405020304" pitchFamily="18" charset="0"/>
              </a:rPr>
            </a:br>
            <a:br>
              <a:rPr lang="en-US" sz="1600" kern="1200" dirty="0">
                <a:solidFill>
                  <a:schemeClr val="tx1"/>
                </a:solidFill>
                <a:latin typeface="Times" panose="02020603050405020304" pitchFamily="18" charset="0"/>
                <a:cs typeface="Times" panose="02020603050405020304" pitchFamily="18" charset="0"/>
              </a:rPr>
            </a:br>
            <a:r>
              <a:rPr lang="en-US" sz="1600" kern="1200" dirty="0">
                <a:solidFill>
                  <a:schemeClr val="tx1"/>
                </a:solidFill>
                <a:latin typeface="Times" panose="02020603050405020304" pitchFamily="18" charset="0"/>
                <a:cs typeface="Times" panose="02020603050405020304" pitchFamily="18" charset="0"/>
              </a:rPr>
              <a:t>Bosnia and Herzegovina: </a:t>
            </a:r>
            <a:r>
              <a:rPr lang="en-US" sz="1600" kern="1200" dirty="0">
                <a:solidFill>
                  <a:schemeClr val="tx1"/>
                </a:solidFill>
                <a:latin typeface="Times" panose="02020603050405020304" pitchFamily="18" charset="0"/>
                <a:cs typeface="Times" panose="02020603050405020304" pitchFamily="18" charset="0"/>
                <a:hlinkClick r:id="rId4"/>
              </a:rPr>
              <a:t>https://population.un.org/wpp/Graphs/DemographicProfiles/Line/70</a:t>
            </a:r>
            <a:br>
              <a:rPr lang="en-US" sz="3700" kern="1200" dirty="0">
                <a:solidFill>
                  <a:schemeClr val="tx1"/>
                </a:solidFill>
                <a:latin typeface="+mj-lt"/>
                <a:ea typeface="+mj-ea"/>
                <a:cs typeface="+mj-cs"/>
              </a:rPr>
            </a:br>
            <a:br>
              <a:rPr lang="en-US" sz="3700" kern="1200" dirty="0">
                <a:solidFill>
                  <a:schemeClr val="tx1"/>
                </a:solidFill>
                <a:latin typeface="+mj-lt"/>
                <a:ea typeface="+mj-ea"/>
                <a:cs typeface="+mj-cs"/>
              </a:rPr>
            </a:br>
            <a:endParaRPr lang="en-US" sz="3700" kern="1200" dirty="0">
              <a:solidFill>
                <a:schemeClr val="tx1"/>
              </a:solidFill>
              <a:latin typeface="+mj-lt"/>
              <a:ea typeface="+mj-ea"/>
              <a:cs typeface="+mj-cs"/>
            </a:endParaRPr>
          </a:p>
        </p:txBody>
      </p:sp>
      <p:pic>
        <p:nvPicPr>
          <p:cNvPr id="4" name="Picture 3">
            <a:extLst>
              <a:ext uri="{FF2B5EF4-FFF2-40B4-BE49-F238E27FC236}">
                <a16:creationId xmlns:a16="http://schemas.microsoft.com/office/drawing/2014/main" id="{1CB9AAEE-8EA7-7FBE-F49C-9CEB8419EC6C}"/>
              </a:ext>
            </a:extLst>
          </p:cNvPr>
          <p:cNvPicPr>
            <a:picLocks noChangeAspect="1"/>
          </p:cNvPicPr>
          <p:nvPr/>
        </p:nvPicPr>
        <p:blipFill>
          <a:blip r:embed="rId5"/>
          <a:stretch>
            <a:fillRect/>
          </a:stretch>
        </p:blipFill>
        <p:spPr>
          <a:xfrm>
            <a:off x="4592782" y="1121907"/>
            <a:ext cx="7118190" cy="4462932"/>
          </a:xfrm>
          <a:prstGeom prst="rect">
            <a:avLst/>
          </a:prstGeom>
        </p:spPr>
      </p:pic>
      <p:sp>
        <p:nvSpPr>
          <p:cNvPr id="6" name="TextBox 5">
            <a:extLst>
              <a:ext uri="{FF2B5EF4-FFF2-40B4-BE49-F238E27FC236}">
                <a16:creationId xmlns:a16="http://schemas.microsoft.com/office/drawing/2014/main" id="{92F96547-46EB-7830-3156-1592B151AAEC}"/>
              </a:ext>
            </a:extLst>
          </p:cNvPr>
          <p:cNvSpPr txBox="1"/>
          <p:nvPr/>
        </p:nvSpPr>
        <p:spPr>
          <a:xfrm>
            <a:off x="477980" y="5956766"/>
            <a:ext cx="7685117" cy="646331"/>
          </a:xfrm>
          <a:prstGeom prst="rect">
            <a:avLst/>
          </a:prstGeom>
          <a:noFill/>
        </p:spPr>
        <p:txBody>
          <a:bodyPr wrap="square">
            <a:spAutoFit/>
          </a:bodyPr>
          <a:lstStyle/>
          <a:p>
            <a:r>
              <a:rPr lang="en-US" sz="1200" dirty="0">
                <a:effectLst/>
                <a:latin typeface="SegoeUI"/>
              </a:rPr>
              <a:t>Sources: OECD International Migration Database, Eurostat, World Bank World Development Indicators, and IMF staff calculations.</a:t>
            </a:r>
            <a:br>
              <a:rPr lang="en-US" sz="1200" dirty="0">
                <a:effectLst/>
                <a:latin typeface="SegoeUI"/>
              </a:rPr>
            </a:br>
            <a:endParaRPr lang="en-US" sz="1200" dirty="0"/>
          </a:p>
        </p:txBody>
      </p:sp>
    </p:spTree>
    <p:extLst>
      <p:ext uri="{BB962C8B-B14F-4D97-AF65-F5344CB8AC3E}">
        <p14:creationId xmlns:p14="http://schemas.microsoft.com/office/powerpoint/2010/main" val="20430061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EC64ACE6-1991-7967-1D25-A28D592AF8D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21035" y="1377087"/>
            <a:ext cx="5129784" cy="4103826"/>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53DDC621-4B24-8757-7E48-A00A77F56290}"/>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ENVR E-172: CASE STUDIES IN DEVELOPMENT ECONOMICS</a:t>
            </a:r>
          </a:p>
        </p:txBody>
      </p:sp>
      <p:pic>
        <p:nvPicPr>
          <p:cNvPr id="5" name="Content Placeholder 4">
            <a:extLst>
              <a:ext uri="{FF2B5EF4-FFF2-40B4-BE49-F238E27FC236}">
                <a16:creationId xmlns:a16="http://schemas.microsoft.com/office/drawing/2014/main" id="{4AF25557-6E75-B795-543E-8748F7EEE93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41180" y="1377087"/>
            <a:ext cx="5129784" cy="41038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83DE98D-132F-7F47-68B6-A016DD6142FB}"/>
              </a:ext>
            </a:extLst>
          </p:cNvPr>
          <p:cNvSpPr txBox="1"/>
          <p:nvPr/>
        </p:nvSpPr>
        <p:spPr>
          <a:xfrm>
            <a:off x="477012" y="6461023"/>
            <a:ext cx="3561588" cy="246221"/>
          </a:xfrm>
          <a:prstGeom prst="rect">
            <a:avLst/>
          </a:prstGeom>
          <a:noFill/>
        </p:spPr>
        <p:txBody>
          <a:bodyPr wrap="square">
            <a:spAutoFit/>
          </a:bodyPr>
          <a:lstStyle/>
          <a:p>
            <a:r>
              <a:rPr lang="en-US" sz="1000" dirty="0"/>
              <a:t>Source: http://</a:t>
            </a:r>
            <a:r>
              <a:rPr lang="en-US" sz="1000" dirty="0" err="1"/>
              <a:t>dimiter.eu</a:t>
            </a:r>
            <a:r>
              <a:rPr lang="en-US" sz="1000" dirty="0"/>
              <a:t>/</a:t>
            </a:r>
            <a:r>
              <a:rPr lang="en-US" sz="1000" dirty="0" err="1"/>
              <a:t>Visualizations_files</a:t>
            </a:r>
            <a:r>
              <a:rPr lang="en-US" sz="1000" dirty="0"/>
              <a:t>/</a:t>
            </a:r>
            <a:r>
              <a:rPr lang="en-US" sz="1000" dirty="0" err="1"/>
              <a:t>CEE.html</a:t>
            </a:r>
            <a:endParaRPr lang="en-US" sz="1000" dirty="0"/>
          </a:p>
        </p:txBody>
      </p:sp>
    </p:spTree>
    <p:extLst>
      <p:ext uri="{BB962C8B-B14F-4D97-AF65-F5344CB8AC3E}">
        <p14:creationId xmlns:p14="http://schemas.microsoft.com/office/powerpoint/2010/main" val="488502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9B0417A-2D0B-1A4B-BC6B-7F626A9DACAA}"/>
              </a:ext>
            </a:extLst>
          </p:cNvPr>
          <p:cNvSpPr>
            <a:spLocks noGrp="1"/>
          </p:cNvSpPr>
          <p:nvPr>
            <p:ph type="title"/>
          </p:nvPr>
        </p:nvSpPr>
        <p:spPr>
          <a:xfrm>
            <a:off x="643467" y="321734"/>
            <a:ext cx="10905066" cy="1135737"/>
          </a:xfrm>
        </p:spPr>
        <p:txBody>
          <a:bodyPr>
            <a:normAutofit/>
          </a:bodyPr>
          <a:lstStyle/>
          <a:p>
            <a:r>
              <a:rPr lang="en-US" sz="3600" dirty="0">
                <a:latin typeface="Times" panose="02020603050405020304" pitchFamily="18" charset="0"/>
                <a:cs typeface="Times" panose="02020603050405020304" pitchFamily="18" charset="0"/>
              </a:rPr>
              <a:t> </a:t>
            </a:r>
          </a:p>
        </p:txBody>
      </p:sp>
      <p:sp>
        <p:nvSpPr>
          <p:cNvPr id="61" name="Rectangle 60">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Isosceles Triangle 62">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Isosceles Triangle 6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41D7E191-9D84-664B-8EB8-FF7614E227D0}"/>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solidFill>
                  <a:srgbClr val="FFFFFF"/>
                </a:solidFill>
              </a:rPr>
              <a:t>ENVR E-172: Case Studies in Development Economics</a:t>
            </a:r>
          </a:p>
        </p:txBody>
      </p:sp>
      <p:sp>
        <p:nvSpPr>
          <p:cNvPr id="5" name="TextBox 4">
            <a:extLst>
              <a:ext uri="{FF2B5EF4-FFF2-40B4-BE49-F238E27FC236}">
                <a16:creationId xmlns:a16="http://schemas.microsoft.com/office/drawing/2014/main" id="{899267B0-C848-FA48-9973-B32E72E3AB8F}"/>
              </a:ext>
            </a:extLst>
          </p:cNvPr>
          <p:cNvSpPr txBox="1"/>
          <p:nvPr/>
        </p:nvSpPr>
        <p:spPr>
          <a:xfrm>
            <a:off x="926757" y="5949176"/>
            <a:ext cx="4460789" cy="369332"/>
          </a:xfrm>
          <a:prstGeom prst="rect">
            <a:avLst/>
          </a:prstGeom>
          <a:noFill/>
        </p:spPr>
        <p:txBody>
          <a:bodyPr wrap="square" rtlCol="0">
            <a:spAutoFit/>
          </a:bodyPr>
          <a:lstStyle/>
          <a:p>
            <a:endParaRPr lang="en-US" dirty="0"/>
          </a:p>
        </p:txBody>
      </p:sp>
      <p:graphicFrame>
        <p:nvGraphicFramePr>
          <p:cNvPr id="28" name="Content Placeholder 2">
            <a:extLst>
              <a:ext uri="{FF2B5EF4-FFF2-40B4-BE49-F238E27FC236}">
                <a16:creationId xmlns:a16="http://schemas.microsoft.com/office/drawing/2014/main" id="{6420D640-3784-0489-2139-933330ED40FC}"/>
              </a:ext>
            </a:extLst>
          </p:cNvPr>
          <p:cNvGraphicFramePr/>
          <p:nvPr>
            <p:extLst>
              <p:ext uri="{D42A27DB-BD31-4B8C-83A1-F6EECF244321}">
                <p14:modId xmlns:p14="http://schemas.microsoft.com/office/powerpoint/2010/main" val="1068438321"/>
              </p:ext>
            </p:extLst>
          </p:nvPr>
        </p:nvGraphicFramePr>
        <p:xfrm>
          <a:off x="594911" y="1782981"/>
          <a:ext cx="10953622" cy="43939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89598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2640A-55FF-8FF5-CC8B-45C1651D5FA6}"/>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6600" dirty="0"/>
              <a:t>34 years of integration</a:t>
            </a:r>
          </a:p>
        </p:txBody>
      </p:sp>
      <p:pic>
        <p:nvPicPr>
          <p:cNvPr id="4100" name="Picture 4">
            <a:extLst>
              <a:ext uri="{FF2B5EF4-FFF2-40B4-BE49-F238E27FC236}">
                <a16:creationId xmlns:a16="http://schemas.microsoft.com/office/drawing/2014/main" id="{E9748C08-2FB3-A476-8390-25445B7BF28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73633" y="2642616"/>
            <a:ext cx="4507230" cy="360578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3248503A-DB80-E773-8F5C-DD407E378BB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08089" y="2642616"/>
            <a:ext cx="4507230" cy="36057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73D0B43-3A7A-FFBF-780C-3661C1294347}"/>
              </a:ext>
            </a:extLst>
          </p:cNvPr>
          <p:cNvSpPr txBox="1"/>
          <p:nvPr/>
        </p:nvSpPr>
        <p:spPr>
          <a:xfrm>
            <a:off x="477012" y="6461023"/>
            <a:ext cx="3561588" cy="246221"/>
          </a:xfrm>
          <a:prstGeom prst="rect">
            <a:avLst/>
          </a:prstGeom>
          <a:noFill/>
        </p:spPr>
        <p:txBody>
          <a:bodyPr wrap="square">
            <a:spAutoFit/>
          </a:bodyPr>
          <a:lstStyle/>
          <a:p>
            <a:r>
              <a:rPr lang="en-US" sz="1000" dirty="0"/>
              <a:t>Source: http://</a:t>
            </a:r>
            <a:r>
              <a:rPr lang="en-US" sz="1000" dirty="0" err="1"/>
              <a:t>dimiter.eu</a:t>
            </a:r>
            <a:r>
              <a:rPr lang="en-US" sz="1000" dirty="0"/>
              <a:t>/</a:t>
            </a:r>
            <a:r>
              <a:rPr lang="en-US" sz="1000" dirty="0" err="1"/>
              <a:t>Visualizations_files</a:t>
            </a:r>
            <a:r>
              <a:rPr lang="en-US" sz="1000" dirty="0"/>
              <a:t>/</a:t>
            </a:r>
            <a:r>
              <a:rPr lang="en-US" sz="1000" dirty="0" err="1"/>
              <a:t>CEE.html</a:t>
            </a:r>
            <a:endParaRPr lang="en-US" sz="1000" dirty="0"/>
          </a:p>
        </p:txBody>
      </p:sp>
    </p:spTree>
    <p:extLst>
      <p:ext uri="{BB962C8B-B14F-4D97-AF65-F5344CB8AC3E}">
        <p14:creationId xmlns:p14="http://schemas.microsoft.com/office/powerpoint/2010/main" val="868143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DC0F2-B01C-D623-6F21-8BF20E56CBFB}"/>
              </a:ext>
            </a:extLst>
          </p:cNvPr>
          <p:cNvSpPr>
            <a:spLocks noGrp="1"/>
          </p:cNvSpPr>
          <p:nvPr>
            <p:ph type="title"/>
          </p:nvPr>
        </p:nvSpPr>
        <p:spPr>
          <a:xfrm>
            <a:off x="990600" y="338328"/>
            <a:ext cx="10210800" cy="1078992"/>
          </a:xfrm>
        </p:spPr>
        <p:txBody>
          <a:bodyPr vert="horz" lIns="91440" tIns="45720" rIns="91440" bIns="45720" rtlCol="0" anchor="b">
            <a:noAutofit/>
          </a:bodyPr>
          <a:lstStyle/>
          <a:p>
            <a:pPr algn="ctr"/>
            <a:r>
              <a:rPr lang="en-US" sz="4000" dirty="0"/>
              <a:t>34 years of integration</a:t>
            </a:r>
          </a:p>
        </p:txBody>
      </p:sp>
      <p:pic>
        <p:nvPicPr>
          <p:cNvPr id="5122" name="Picture 2" descr="Chart, line chart&#10;&#10;Description automatically generated">
            <a:extLst>
              <a:ext uri="{FF2B5EF4-FFF2-40B4-BE49-F238E27FC236}">
                <a16:creationId xmlns:a16="http://schemas.microsoft.com/office/drawing/2014/main" id="{86DFEA52-6E05-A9C6-6022-646D7B9FF6B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7012" y="1737099"/>
            <a:ext cx="4706704" cy="42971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hart, line chart&#10;&#10;Description automatically generated">
            <a:extLst>
              <a:ext uri="{FF2B5EF4-FFF2-40B4-BE49-F238E27FC236}">
                <a16:creationId xmlns:a16="http://schemas.microsoft.com/office/drawing/2014/main" id="{43081D6B-A9CB-DD65-B43E-23706C31DAF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852160" y="1737099"/>
            <a:ext cx="5270924" cy="42994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F52AFA9-646C-F9A6-8D1E-7AA1494A8661}"/>
              </a:ext>
            </a:extLst>
          </p:cNvPr>
          <p:cNvSpPr txBox="1"/>
          <p:nvPr/>
        </p:nvSpPr>
        <p:spPr>
          <a:xfrm>
            <a:off x="477012" y="6461023"/>
            <a:ext cx="3561588" cy="246221"/>
          </a:xfrm>
          <a:prstGeom prst="rect">
            <a:avLst/>
          </a:prstGeom>
          <a:noFill/>
        </p:spPr>
        <p:txBody>
          <a:bodyPr wrap="square">
            <a:spAutoFit/>
          </a:bodyPr>
          <a:lstStyle/>
          <a:p>
            <a:r>
              <a:rPr lang="en-US" sz="1000" dirty="0"/>
              <a:t>Source: http://</a:t>
            </a:r>
            <a:r>
              <a:rPr lang="en-US" sz="1000" dirty="0" err="1"/>
              <a:t>dimiter.eu</a:t>
            </a:r>
            <a:r>
              <a:rPr lang="en-US" sz="1000" dirty="0"/>
              <a:t>/</a:t>
            </a:r>
            <a:r>
              <a:rPr lang="en-US" sz="1000" dirty="0" err="1"/>
              <a:t>Visualizations_files</a:t>
            </a:r>
            <a:r>
              <a:rPr lang="en-US" sz="1000" dirty="0"/>
              <a:t>/</a:t>
            </a:r>
            <a:r>
              <a:rPr lang="en-US" sz="1000" dirty="0" err="1"/>
              <a:t>CEE.html</a:t>
            </a:r>
            <a:endParaRPr lang="en-US" sz="1000" dirty="0"/>
          </a:p>
        </p:txBody>
      </p:sp>
    </p:spTree>
    <p:extLst>
      <p:ext uri="{BB962C8B-B14F-4D97-AF65-F5344CB8AC3E}">
        <p14:creationId xmlns:p14="http://schemas.microsoft.com/office/powerpoint/2010/main" val="19881465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5B083-2BAC-FD65-A863-6FAD7EDF02FF}"/>
              </a:ext>
            </a:extLst>
          </p:cNvPr>
          <p:cNvSpPr>
            <a:spLocks noGrp="1"/>
          </p:cNvSpPr>
          <p:nvPr>
            <p:ph type="title"/>
          </p:nvPr>
        </p:nvSpPr>
        <p:spPr>
          <a:xfrm>
            <a:off x="838200" y="365126"/>
            <a:ext cx="10515600" cy="673966"/>
          </a:xfrm>
        </p:spPr>
        <p:txBody>
          <a:bodyPr>
            <a:normAutofit fontScale="90000"/>
          </a:bodyPr>
          <a:lstStyle/>
          <a:p>
            <a:r>
              <a:rPr lang="it-IT" dirty="0"/>
              <a:t>Integration and income convergence</a:t>
            </a:r>
            <a:endParaRPr lang="en-US" dirty="0"/>
          </a:p>
        </p:txBody>
      </p:sp>
      <p:sp>
        <p:nvSpPr>
          <p:cNvPr id="3" name="Content Placeholder 2">
            <a:extLst>
              <a:ext uri="{FF2B5EF4-FFF2-40B4-BE49-F238E27FC236}">
                <a16:creationId xmlns:a16="http://schemas.microsoft.com/office/drawing/2014/main" id="{C36B7C98-CB38-C226-C99A-934DDBBF4BF5}"/>
              </a:ext>
            </a:extLst>
          </p:cNvPr>
          <p:cNvSpPr>
            <a:spLocks noGrp="1"/>
          </p:cNvSpPr>
          <p:nvPr>
            <p:ph idx="1"/>
          </p:nvPr>
        </p:nvSpPr>
        <p:spPr>
          <a:xfrm>
            <a:off x="606829" y="1238596"/>
            <a:ext cx="10746971" cy="4938367"/>
          </a:xfrm>
        </p:spPr>
        <p:txBody>
          <a:bodyPr>
            <a:normAutofit lnSpcReduction="10000"/>
          </a:bodyPr>
          <a:lstStyle/>
          <a:p>
            <a:r>
              <a:rPr lang="en-US" dirty="0">
                <a:latin typeface="Times New Roman" panose="02020603050405020304" pitchFamily="18" charset="0"/>
                <a:cs typeface="Times New Roman" panose="02020603050405020304" pitchFamily="18" charset="0"/>
              </a:rPr>
              <a:t>Integration has contributed to solid convergence of incomes. </a:t>
            </a:r>
          </a:p>
          <a:p>
            <a:r>
              <a:rPr lang="en-US" dirty="0">
                <a:latin typeface="Times New Roman" panose="02020603050405020304" pitchFamily="18" charset="0"/>
                <a:cs typeface="Times New Roman" panose="02020603050405020304" pitchFamily="18" charset="0"/>
              </a:rPr>
              <a:t>The average GDP per capita across emerging Europe relative to advanced economies in Europe rose by about 50% between 1995 and 2013. </a:t>
            </a:r>
          </a:p>
          <a:p>
            <a:r>
              <a:rPr lang="en-US" b="1" dirty="0">
                <a:latin typeface="Times New Roman" panose="02020603050405020304" pitchFamily="18" charset="0"/>
                <a:cs typeface="Times New Roman" panose="02020603050405020304" pitchFamily="18" charset="0"/>
              </a:rPr>
              <a:t>Sizable trade and investment links </a:t>
            </a:r>
            <a:r>
              <a:rPr lang="en-US" dirty="0">
                <a:latin typeface="Times New Roman" panose="02020603050405020304" pitchFamily="18" charset="0"/>
                <a:cs typeface="Times New Roman" panose="02020603050405020304" pitchFamily="18" charset="0"/>
              </a:rPr>
              <a:t>with western Europe were critical to the growth and convergence progress that brought emerging Europe’s income levels to just under half of those in their advanced economy neighbors.</a:t>
            </a:r>
          </a:p>
          <a:p>
            <a:r>
              <a:rPr lang="en-US" dirty="0">
                <a:latin typeface="Times New Roman" panose="02020603050405020304" pitchFamily="18" charset="0"/>
                <a:cs typeface="Times New Roman" panose="02020603050405020304" pitchFamily="18" charset="0"/>
              </a:rPr>
              <a:t>The lack of complete income convergence is often coupled with a low degree of </a:t>
            </a:r>
            <a:r>
              <a:rPr lang="en-US" b="1" dirty="0">
                <a:latin typeface="Times New Roman" panose="02020603050405020304" pitchFamily="18" charset="0"/>
                <a:cs typeface="Times New Roman" panose="02020603050405020304" pitchFamily="18" charset="0"/>
              </a:rPr>
              <a:t>institutional quality, the institutional and governance standards </a:t>
            </a:r>
            <a:r>
              <a:rPr lang="en-US" dirty="0">
                <a:latin typeface="Times New Roman" panose="02020603050405020304" pitchFamily="18" charset="0"/>
                <a:cs typeface="Times New Roman" panose="02020603050405020304" pitchFamily="18" charset="0"/>
              </a:rPr>
              <a:t>that facilitate the economic growth of a country and make it more resilient to shocks.</a:t>
            </a:r>
          </a:p>
        </p:txBody>
      </p:sp>
      <p:sp>
        <p:nvSpPr>
          <p:cNvPr id="6" name="TextBox 5">
            <a:extLst>
              <a:ext uri="{FF2B5EF4-FFF2-40B4-BE49-F238E27FC236}">
                <a16:creationId xmlns:a16="http://schemas.microsoft.com/office/drawing/2014/main" id="{92CF375B-7A49-06F8-CF5A-1D6D26A553A4}"/>
              </a:ext>
            </a:extLst>
          </p:cNvPr>
          <p:cNvSpPr txBox="1"/>
          <p:nvPr/>
        </p:nvSpPr>
        <p:spPr>
          <a:xfrm>
            <a:off x="694944" y="5988734"/>
            <a:ext cx="6096000" cy="276999"/>
          </a:xfrm>
          <a:prstGeom prst="rect">
            <a:avLst/>
          </a:prstGeom>
          <a:noFill/>
        </p:spPr>
        <p:txBody>
          <a:bodyPr wrap="square">
            <a:spAutoFit/>
          </a:bodyPr>
          <a:lstStyle/>
          <a:p>
            <a:r>
              <a:rPr lang="en-US" sz="1200" dirty="0"/>
              <a:t>Source: https://</a:t>
            </a:r>
            <a:r>
              <a:rPr lang="en-US" sz="1200" dirty="0" err="1"/>
              <a:t>www.imf.org</a:t>
            </a:r>
            <a:r>
              <a:rPr lang="en-US" sz="1200" dirty="0"/>
              <a:t>/external/pubs/ft/</a:t>
            </a:r>
            <a:r>
              <a:rPr lang="en-US" sz="1200" dirty="0" err="1"/>
              <a:t>fandd</a:t>
            </a:r>
            <a:r>
              <a:rPr lang="en-US" sz="1200" dirty="0"/>
              <a:t>/2014/03/</a:t>
            </a:r>
            <a:r>
              <a:rPr lang="en-US" sz="1200" dirty="0" err="1"/>
              <a:t>moghadam.htm</a:t>
            </a:r>
            <a:endParaRPr lang="en-US" sz="1200" dirty="0"/>
          </a:p>
        </p:txBody>
      </p:sp>
    </p:spTree>
    <p:extLst>
      <p:ext uri="{BB962C8B-B14F-4D97-AF65-F5344CB8AC3E}">
        <p14:creationId xmlns:p14="http://schemas.microsoft.com/office/powerpoint/2010/main" val="41889301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ew shape"/>
          <p:cNvSpPr/>
          <p:nvPr/>
        </p:nvSpPr>
        <p:spPr>
          <a:xfrm>
            <a:off x="8239801" y="6157800"/>
            <a:ext cx="1904400" cy="5832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New shape"/>
          <p:cNvSpPr/>
          <p:nvPr/>
        </p:nvSpPr>
        <p:spPr>
          <a:xfrm>
            <a:off x="736599" y="457200"/>
            <a:ext cx="10854267" cy="86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rmAutofit/>
          </a:bodyPr>
          <a:lstStyle/>
          <a:p>
            <a:pPr algn="l">
              <a:lnSpc>
                <a:spcPct val="100000"/>
              </a:lnSpc>
              <a:spcAft>
                <a:spcPct val="20000"/>
              </a:spcAft>
            </a:pPr>
            <a:r>
              <a:rPr b="1" dirty="0">
                <a:solidFill>
                  <a:srgbClr val="4F4F4F"/>
                </a:solidFill>
                <a:latin typeface="Times New Roman" panose="02020603050405020304" pitchFamily="18" charset="0"/>
                <a:cs typeface="Times New Roman" panose="02020603050405020304" pitchFamily="18" charset="0"/>
              </a:rPr>
              <a:t>Contribution of Central and Eastern European coun</a:t>
            </a:r>
            <a:r>
              <a:rPr b="1" dirty="0">
                <a:solidFill>
                  <a:schemeClr val="tx1"/>
                </a:solidFill>
                <a:latin typeface="Times New Roman" panose="02020603050405020304" pitchFamily="18" charset="0"/>
                <a:cs typeface="Times New Roman" panose="02020603050405020304" pitchFamily="18" charset="0"/>
              </a:rPr>
              <a:t>tries to GDP of </a:t>
            </a:r>
            <a:r>
              <a:rPr lang="it-IT" b="1" dirty="0">
                <a:solidFill>
                  <a:schemeClr val="tx1"/>
                </a:solidFill>
                <a:latin typeface="Times New Roman" panose="02020603050405020304" pitchFamily="18" charset="0"/>
                <a:cs typeface="Times New Roman" panose="02020603050405020304" pitchFamily="18" charset="0"/>
              </a:rPr>
              <a:t>the </a:t>
            </a:r>
            <a:r>
              <a:rPr b="1" dirty="0">
                <a:solidFill>
                  <a:schemeClr val="tx1"/>
                </a:solidFill>
                <a:latin typeface="Times New Roman" panose="02020603050405020304" pitchFamily="18" charset="0"/>
                <a:cs typeface="Times New Roman" panose="02020603050405020304" pitchFamily="18" charset="0"/>
              </a:rPr>
              <a:t>EU</a:t>
            </a:r>
            <a:r>
              <a:rPr lang="it-IT" b="1" dirty="0">
                <a:solidFill>
                  <a:schemeClr val="tx1"/>
                </a:solidFill>
                <a:latin typeface="Times New Roman" panose="02020603050405020304" pitchFamily="18" charset="0"/>
                <a:cs typeface="Times New Roman" panose="02020603050405020304" pitchFamily="18" charset="0"/>
              </a:rPr>
              <a:t>: </a:t>
            </a:r>
            <a:r>
              <a:rPr lang="en-US" b="1" dirty="0">
                <a:solidFill>
                  <a:schemeClr val="tx1"/>
                </a:solidFill>
                <a:latin typeface="Times New Roman" panose="02020603050405020304" pitchFamily="18" charset="0"/>
                <a:cs typeface="Times New Roman" panose="02020603050405020304" pitchFamily="18" charset="0"/>
              </a:rPr>
              <a:t>Poland had the most significant contribution to the EU's GDP among countries from the CEE region. Four percent of the EU's GDP was generated by this country in 2021. </a:t>
            </a:r>
            <a:endParaRPr b="1" dirty="0">
              <a:solidFill>
                <a:schemeClr val="tx1"/>
              </a:solidFill>
              <a:latin typeface="Times New Roman" panose="02020603050405020304" pitchFamily="18" charset="0"/>
              <a:cs typeface="Times New Roman" panose="02020603050405020304" pitchFamily="18" charset="0"/>
            </a:endParaRPr>
          </a:p>
        </p:txBody>
      </p:sp>
      <p:sp>
        <p:nvSpPr>
          <p:cNvPr id="4" name="New shape"/>
          <p:cNvSpPr/>
          <p:nvPr/>
        </p:nvSpPr>
        <p:spPr>
          <a:xfrm>
            <a:off x="2064000" y="5380062"/>
            <a:ext cx="8064000" cy="527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normAutofit/>
          </a:bodyPr>
          <a:lstStyle/>
          <a:p>
            <a:pPr algn="l">
              <a:lnSpc>
                <a:spcPct val="100000"/>
              </a:lnSpc>
              <a:spcAft>
                <a:spcPct val="20000"/>
              </a:spcAft>
            </a:pPr>
            <a:r>
              <a:rPr sz="700" b="1">
                <a:solidFill>
                  <a:srgbClr val="808080"/>
                </a:solidFill>
                <a:latin typeface="Arial"/>
              </a:rPr>
              <a:t>Note(s):</a:t>
            </a:r>
            <a:r>
              <a:rPr sz="700">
                <a:solidFill>
                  <a:srgbClr val="808080"/>
                </a:solidFill>
                <a:latin typeface="Arial"/>
              </a:rPr>
              <a:t> CEE; 2020 to 2021</a:t>
            </a:r>
          </a:p>
          <a:p>
            <a:pPr algn="l"/>
            <a:r>
              <a:rPr sz="700">
                <a:solidFill>
                  <a:srgbClr val="808080"/>
                </a:solidFill>
                <a:latin typeface="Arial"/>
              </a:rPr>
              <a:t>Further information regarding this statistic can be found on </a:t>
            </a:r>
            <a:r>
              <a:rPr sz="700">
                <a:solidFill>
                  <a:srgbClr val="808080"/>
                </a:solidFill>
                <a:latin typeface="Arial"/>
                <a:hlinkClick r:id="" action="ppaction://noaction">
                  <a:extLst>
                    <a:ext uri="{A12FA001-AC4F-418D-AE19-62706E023703}">
                      <ahyp:hlinkClr xmlns:ahyp="http://schemas.microsoft.com/office/drawing/2018/hyperlinkcolor" val="tx"/>
                    </a:ext>
                  </a:extLst>
                </a:hlinkClick>
              </a:rPr>
              <a:t>page 8</a:t>
            </a:r>
            <a:r>
              <a:rPr sz="700">
                <a:solidFill>
                  <a:srgbClr val="808080"/>
                </a:solidFill>
                <a:latin typeface="Arial"/>
              </a:rPr>
              <a:t>.</a:t>
            </a:r>
          </a:p>
          <a:p>
            <a:pPr algn="l"/>
            <a:r>
              <a:rPr sz="700" b="1">
                <a:solidFill>
                  <a:srgbClr val="808080"/>
                </a:solidFill>
                <a:latin typeface="Arial"/>
              </a:rPr>
              <a:t>Source(s): </a:t>
            </a:r>
            <a:r>
              <a:rPr sz="700">
                <a:solidFill>
                  <a:srgbClr val="808080"/>
                </a:solidFill>
                <a:latin typeface="Arial"/>
              </a:rPr>
              <a:t>Eurostat; </a:t>
            </a:r>
            <a:r>
              <a:rPr sz="700">
                <a:solidFill>
                  <a:srgbClr val="808080"/>
                </a:solidFill>
                <a:latin typeface="Arial"/>
                <a:hlinkClick r:id="rId3">
                  <a:extLst>
                    <a:ext uri="{A12FA001-AC4F-418D-AE19-62706E023703}">
                      <ahyp:hlinkClr xmlns:ahyp="http://schemas.microsoft.com/office/drawing/2018/hyperlinkcolor" val="tx"/>
                    </a:ext>
                  </a:extLst>
                </a:hlinkClick>
              </a:rPr>
              <a:t>ID 1303466</a:t>
            </a:r>
          </a:p>
        </p:txBody>
      </p:sp>
      <p:graphicFrame>
        <p:nvGraphicFramePr>
          <p:cNvPr id="5" name="ChartObject"/>
          <p:cNvGraphicFramePr/>
          <p:nvPr/>
        </p:nvGraphicFramePr>
        <p:xfrm>
          <a:off x="838200" y="1677500"/>
          <a:ext cx="10566400" cy="3702562"/>
        </p:xfrm>
        <a:graphic>
          <a:graphicData uri="http://schemas.openxmlformats.org/drawingml/2006/chart">
            <c:chart xmlns:c="http://schemas.openxmlformats.org/drawingml/2006/chart" xmlns:r="http://schemas.openxmlformats.org/officeDocument/2006/relationships" r:id="rId4"/>
          </a:graphicData>
        </a:graphic>
      </p:graphicFrame>
      <p:sp>
        <p:nvSpPr>
          <p:cNvPr id="6" name="New shape"/>
          <p:cNvSpPr/>
          <p:nvPr/>
        </p:nvSpPr>
        <p:spPr>
          <a:xfrm>
            <a:off x="5715000" y="1461600"/>
            <a:ext cx="762000" cy="215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170" tIns="46990" rIns="90170" bIns="46990" rtlCol="0" anchor="t"/>
          <a:lstStyle/>
          <a:p>
            <a:pPr algn="ctr">
              <a:spcAft>
                <a:spcPct val="20000"/>
              </a:spcAft>
            </a:pPr>
            <a:r>
              <a:rPr sz="1000">
                <a:solidFill>
                  <a:srgbClr val="000000"/>
                </a:solidFill>
                <a:latin typeface="Calibri"/>
              </a:rPr>
              <a:t>Share</a:t>
            </a:r>
          </a:p>
        </p:txBody>
      </p:sp>
      <p:sp>
        <p:nvSpPr>
          <p:cNvPr id="7" name="New shape"/>
          <p:cNvSpPr/>
          <p:nvPr/>
        </p:nvSpPr>
        <p:spPr>
          <a:xfrm>
            <a:off x="10034400" y="0"/>
            <a:ext cx="442800" cy="205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r">
              <a:spcAft>
                <a:spcPct val="20000"/>
              </a:spcAft>
            </a:pPr>
            <a:r>
              <a:rPr sz="700">
                <a:solidFill>
                  <a:srgbClr val="808080"/>
                </a:solidFill>
                <a:latin typeface="Arial"/>
              </a:rPr>
              <a:t>2</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667" name="Rectangle 27666">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69" name="Rectangle 27668">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71" name="Rectangle 27670">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53D749-9F8E-DD58-D4E6-71D7CD9B1B18}"/>
              </a:ext>
            </a:extLst>
          </p:cNvPr>
          <p:cNvSpPr>
            <a:spLocks noGrp="1"/>
          </p:cNvSpPr>
          <p:nvPr>
            <p:ph type="title"/>
          </p:nvPr>
        </p:nvSpPr>
        <p:spPr>
          <a:xfrm>
            <a:off x="1524000" y="1293338"/>
            <a:ext cx="9144000" cy="3274592"/>
          </a:xfrm>
        </p:spPr>
        <p:txBody>
          <a:bodyPr vert="horz" lIns="91440" tIns="45720" rIns="91440" bIns="45720" rtlCol="0" anchor="ctr">
            <a:normAutofit/>
          </a:bodyPr>
          <a:lstStyle/>
          <a:p>
            <a:pPr algn="ctr"/>
            <a:r>
              <a:rPr lang="en-US" sz="7200" kern="1200" dirty="0">
                <a:solidFill>
                  <a:schemeClr val="tx1"/>
                </a:solidFill>
                <a:latin typeface="+mj-lt"/>
                <a:ea typeface="+mj-ea"/>
                <a:cs typeface="+mj-cs"/>
              </a:rPr>
              <a:t>From the </a:t>
            </a:r>
            <a:r>
              <a:rPr lang="en-US" sz="7200" dirty="0"/>
              <a:t>Collapse</a:t>
            </a:r>
            <a:r>
              <a:rPr lang="en-US" sz="7200" kern="1200" dirty="0">
                <a:solidFill>
                  <a:schemeClr val="tx1"/>
                </a:solidFill>
                <a:latin typeface="+mj-lt"/>
                <a:ea typeface="+mj-ea"/>
                <a:cs typeface="+mj-cs"/>
              </a:rPr>
              <a:t> of the Former Soviet Bloc onward.</a:t>
            </a:r>
          </a:p>
        </p:txBody>
      </p:sp>
      <p:cxnSp>
        <p:nvCxnSpPr>
          <p:cNvPr id="27673" name="Straight Connector 27672">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98611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076E7-D752-5BD9-CA6C-5C81BD38D9AB}"/>
              </a:ext>
            </a:extLst>
          </p:cNvPr>
          <p:cNvSpPr>
            <a:spLocks noGrp="1"/>
          </p:cNvSpPr>
          <p:nvPr>
            <p:ph type="title"/>
          </p:nvPr>
        </p:nvSpPr>
        <p:spPr/>
        <p:txBody>
          <a:bodyPr>
            <a:normAutofit/>
          </a:bodyPr>
          <a:lstStyle/>
          <a:p>
            <a:r>
              <a:rPr lang="en-US" dirty="0"/>
              <a:t>Why are nations in CEE referred to as transitional economies?</a:t>
            </a:r>
          </a:p>
        </p:txBody>
      </p:sp>
      <p:sp>
        <p:nvSpPr>
          <p:cNvPr id="3" name="Content Placeholder 2">
            <a:extLst>
              <a:ext uri="{FF2B5EF4-FFF2-40B4-BE49-F238E27FC236}">
                <a16:creationId xmlns:a16="http://schemas.microsoft.com/office/drawing/2014/main" id="{94AEA6D8-3B9C-E4B6-676A-756CB0F9BD44}"/>
              </a:ext>
            </a:extLst>
          </p:cNvPr>
          <p:cNvSpPr>
            <a:spLocks noGrp="1"/>
          </p:cNvSpPr>
          <p:nvPr>
            <p:ph idx="1"/>
          </p:nvPr>
        </p:nvSpPr>
        <p:spPr>
          <a:xfrm>
            <a:off x="838200" y="2201333"/>
            <a:ext cx="10515600" cy="3975630"/>
          </a:xfrm>
        </p:spPr>
        <p:txBody>
          <a:bodyPr/>
          <a:lstStyle/>
          <a:p>
            <a:r>
              <a:rPr lang="en-US" dirty="0"/>
              <a:t>Transition is very different from development:</a:t>
            </a:r>
          </a:p>
          <a:p>
            <a:endParaRPr lang="en-US" dirty="0"/>
          </a:p>
          <a:p>
            <a:pPr lvl="2"/>
            <a:r>
              <a:rPr lang="en-US" b="1" dirty="0"/>
              <a:t>Development</a:t>
            </a:r>
            <a:r>
              <a:rPr lang="en-US" dirty="0"/>
              <a:t> is the process of turning a less complex economy into a more complex one</a:t>
            </a:r>
          </a:p>
          <a:p>
            <a:pPr lvl="2"/>
            <a:endParaRPr lang="en-US" dirty="0"/>
          </a:p>
          <a:p>
            <a:pPr lvl="2"/>
            <a:r>
              <a:rPr lang="en-US" b="1" dirty="0"/>
              <a:t>Transition</a:t>
            </a:r>
            <a:r>
              <a:rPr lang="en-US" dirty="0"/>
              <a:t> can be likened to changing the organism from one type to another. Transition thus involves studying the creation of markets and governing institutions; hence, it should interest all economists.</a:t>
            </a:r>
          </a:p>
          <a:p>
            <a:pPr lvl="1"/>
            <a:endParaRPr lang="en-US" dirty="0"/>
          </a:p>
        </p:txBody>
      </p:sp>
    </p:spTree>
    <p:extLst>
      <p:ext uri="{BB962C8B-B14F-4D97-AF65-F5344CB8AC3E}">
        <p14:creationId xmlns:p14="http://schemas.microsoft.com/office/powerpoint/2010/main" val="1911495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85016AEC-0320-4ED0-8ECB-FE11DDDFE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3CDB30C-1F82-41E6-A067-831D6E891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DDA86DD-F997-4F66-A87C-5B58AB6D1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241B827-437E-40A3-A732-669230D6A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2435" y="891540"/>
            <a:ext cx="10989565"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5D3361-C46E-9A89-21B0-D424059508E7}"/>
              </a:ext>
            </a:extLst>
          </p:cNvPr>
          <p:cNvSpPr>
            <a:spLocks noGrp="1"/>
          </p:cNvSpPr>
          <p:nvPr>
            <p:ph type="title"/>
          </p:nvPr>
        </p:nvSpPr>
        <p:spPr>
          <a:xfrm>
            <a:off x="1523984" y="1054121"/>
            <a:ext cx="9465131" cy="1184111"/>
          </a:xfrm>
        </p:spPr>
        <p:txBody>
          <a:bodyPr>
            <a:normAutofit/>
          </a:bodyPr>
          <a:lstStyle/>
          <a:p>
            <a:r>
              <a:rPr lang="en-US" sz="3700" kern="1200" dirty="0">
                <a:latin typeface="+mj-lt"/>
                <a:ea typeface="+mj-ea"/>
                <a:cs typeface="+mj-cs"/>
              </a:rPr>
              <a:t>Political and Economic Integration</a:t>
            </a:r>
            <a:endParaRPr lang="en-US" sz="3700" dirty="0"/>
          </a:p>
        </p:txBody>
      </p:sp>
      <p:sp>
        <p:nvSpPr>
          <p:cNvPr id="24" name="Content Placeholder 2">
            <a:extLst>
              <a:ext uri="{FF2B5EF4-FFF2-40B4-BE49-F238E27FC236}">
                <a16:creationId xmlns:a16="http://schemas.microsoft.com/office/drawing/2014/main" id="{8A5D9C64-21CD-B710-0D45-77A2956C73D8}"/>
              </a:ext>
            </a:extLst>
          </p:cNvPr>
          <p:cNvSpPr>
            <a:spLocks noGrp="1"/>
          </p:cNvSpPr>
          <p:nvPr>
            <p:ph idx="1"/>
          </p:nvPr>
        </p:nvSpPr>
        <p:spPr>
          <a:xfrm>
            <a:off x="1524000" y="2399099"/>
            <a:ext cx="9465564" cy="3400969"/>
          </a:xfrm>
        </p:spPr>
        <p:txBody>
          <a:bodyPr>
            <a:normAutofit/>
          </a:bodyPr>
          <a:lstStyle/>
          <a:p>
            <a:pPr marL="0" indent="0" algn="ctr">
              <a:buNone/>
            </a:pPr>
            <a:r>
              <a:rPr lang="en-US" sz="3300" dirty="0">
                <a:latin typeface="Times" panose="02020603050405020304" pitchFamily="18" charset="0"/>
                <a:cs typeface="Times" panose="02020603050405020304" pitchFamily="18" charset="0"/>
              </a:rPr>
              <a:t>Accelerating and sustaining convergence in the region will require further efforts to enhance institutional quality and innovation, reinvigorate investment, address the adverse impact of population aging, and support these countries' long-term growth prospects and real convergence.</a:t>
            </a:r>
          </a:p>
        </p:txBody>
      </p:sp>
    </p:spTree>
    <p:extLst>
      <p:ext uri="{BB962C8B-B14F-4D97-AF65-F5344CB8AC3E}">
        <p14:creationId xmlns:p14="http://schemas.microsoft.com/office/powerpoint/2010/main" val="16604842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607DA0-45D2-7540-81B3-7A9835AEBF9B}"/>
              </a:ext>
            </a:extLst>
          </p:cNvPr>
          <p:cNvSpPr>
            <a:spLocks noGrp="1"/>
          </p:cNvSpPr>
          <p:nvPr>
            <p:ph type="title"/>
          </p:nvPr>
        </p:nvSpPr>
        <p:spPr>
          <a:xfrm>
            <a:off x="686834" y="1153572"/>
            <a:ext cx="3200400" cy="4461163"/>
          </a:xfrm>
        </p:spPr>
        <p:txBody>
          <a:bodyPr>
            <a:normAutofit/>
          </a:bodyPr>
          <a:lstStyle/>
          <a:p>
            <a:r>
              <a:rPr lang="en-US">
                <a:solidFill>
                  <a:srgbClr val="FFFFFF"/>
                </a:solidFill>
                <a:latin typeface="Calibri" panose="020F0502020204030204" pitchFamily="34" charset="0"/>
                <a:cs typeface="Calibri" panose="020F0502020204030204" pitchFamily="34" charset="0"/>
              </a:rPr>
              <a:t>Common Features of </a:t>
            </a:r>
            <a:r>
              <a:rPr lang="en-US" altLang="zh-CN">
                <a:solidFill>
                  <a:srgbClr val="FFFFFF"/>
                </a:solidFill>
                <a:latin typeface="Calibri" panose="020F0502020204030204" pitchFamily="34" charset="0"/>
                <a:cs typeface="Calibri" panose="020F0502020204030204" pitchFamily="34" charset="0"/>
              </a:rPr>
              <a:t>T</a:t>
            </a:r>
            <a:r>
              <a:rPr lang="en-US">
                <a:solidFill>
                  <a:srgbClr val="FFFFFF"/>
                </a:solidFill>
                <a:latin typeface="Calibri" panose="020F0502020204030204" pitchFamily="34" charset="0"/>
                <a:cs typeface="Calibri" panose="020F0502020204030204" pitchFamily="34" charset="0"/>
              </a:rPr>
              <a:t>ransition </a:t>
            </a:r>
            <a:r>
              <a:rPr lang="en-US" altLang="zh-CN">
                <a:solidFill>
                  <a:srgbClr val="FFFFFF"/>
                </a:solidFill>
                <a:latin typeface="Calibri" panose="020F0502020204030204" pitchFamily="34" charset="0"/>
                <a:cs typeface="Calibri" panose="020F0502020204030204" pitchFamily="34" charset="0"/>
              </a:rPr>
              <a:t>E</a:t>
            </a:r>
            <a:r>
              <a:rPr lang="en-US">
                <a:solidFill>
                  <a:srgbClr val="FFFFFF"/>
                </a:solidFill>
                <a:latin typeface="Calibri" panose="020F0502020204030204" pitchFamily="34" charset="0"/>
                <a:cs typeface="Calibri" panose="020F0502020204030204" pitchFamily="34" charset="0"/>
              </a:rPr>
              <a:t>conomies at the </a:t>
            </a:r>
            <a:r>
              <a:rPr lang="en-US" altLang="zh-CN">
                <a:solidFill>
                  <a:srgbClr val="FFFFFF"/>
                </a:solidFill>
                <a:latin typeface="Calibri" panose="020F0502020204030204" pitchFamily="34" charset="0"/>
                <a:cs typeface="Calibri" panose="020F0502020204030204" pitchFamily="34" charset="0"/>
              </a:rPr>
              <a:t>B</a:t>
            </a:r>
            <a:r>
              <a:rPr lang="en-US">
                <a:solidFill>
                  <a:srgbClr val="FFFFFF"/>
                </a:solidFill>
                <a:latin typeface="Calibri" panose="020F0502020204030204" pitchFamily="34" charset="0"/>
                <a:cs typeface="Calibri" panose="020F0502020204030204" pitchFamily="34" charset="0"/>
              </a:rPr>
              <a:t>eginni</a:t>
            </a:r>
            <a:r>
              <a:rPr lang="en-US" altLang="zh-CN">
                <a:solidFill>
                  <a:srgbClr val="FFFFFF"/>
                </a:solidFill>
                <a:latin typeface="Calibri" panose="020F0502020204030204" pitchFamily="34" charset="0"/>
                <a:cs typeface="Calibri" panose="020F0502020204030204" pitchFamily="34" charset="0"/>
              </a:rPr>
              <a:t>n</a:t>
            </a:r>
            <a:r>
              <a:rPr lang="en-US">
                <a:solidFill>
                  <a:srgbClr val="FFFFFF"/>
                </a:solidFill>
                <a:latin typeface="Calibri" panose="020F0502020204030204" pitchFamily="34" charset="0"/>
                <a:cs typeface="Calibri" panose="020F0502020204030204" pitchFamily="34" charset="0"/>
              </a:rPr>
              <a:t>g of </a:t>
            </a:r>
            <a:r>
              <a:rPr lang="en-US" altLang="zh-CN">
                <a:solidFill>
                  <a:srgbClr val="FFFFFF"/>
                </a:solidFill>
                <a:latin typeface="Calibri" panose="020F0502020204030204" pitchFamily="34" charset="0"/>
                <a:cs typeface="Calibri" panose="020F0502020204030204" pitchFamily="34" charset="0"/>
              </a:rPr>
              <a:t>T</a:t>
            </a:r>
            <a:r>
              <a:rPr lang="en-US">
                <a:solidFill>
                  <a:srgbClr val="FFFFFF"/>
                </a:solidFill>
                <a:latin typeface="Calibri" panose="020F0502020204030204" pitchFamily="34" charset="0"/>
                <a:cs typeface="Calibri" panose="020F0502020204030204" pitchFamily="34" charset="0"/>
              </a:rPr>
              <a:t>ransition.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40FA784-FAE3-5B4E-B03C-B668D57440DB}"/>
              </a:ext>
            </a:extLst>
          </p:cNvPr>
          <p:cNvSpPr>
            <a:spLocks noGrp="1"/>
          </p:cNvSpPr>
          <p:nvPr>
            <p:ph idx="1"/>
          </p:nvPr>
        </p:nvSpPr>
        <p:spPr>
          <a:xfrm>
            <a:off x="4447308" y="591344"/>
            <a:ext cx="6906491" cy="5585619"/>
          </a:xfrm>
        </p:spPr>
        <p:txBody>
          <a:bodyPr anchor="ctr">
            <a:normAutofit/>
          </a:bodyPr>
          <a:lstStyle/>
          <a:p>
            <a:r>
              <a:rPr lang="en-US" sz="2600" dirty="0">
                <a:latin typeface="Times" panose="02020603050405020304" pitchFamily="18" charset="0"/>
                <a:cs typeface="Times" panose="02020603050405020304" pitchFamily="18" charset="0"/>
              </a:rPr>
              <a:t>Dominated by state ownership before transition.</a:t>
            </a:r>
          </a:p>
          <a:p>
            <a:r>
              <a:rPr lang="en-US" sz="2600" dirty="0">
                <a:latin typeface="Times" panose="02020603050405020304" pitchFamily="18" charset="0"/>
                <a:cs typeface="Times" panose="02020603050405020304" pitchFamily="18" charset="0"/>
              </a:rPr>
              <a:t>Small private sector share—FSU &lt;10%, CEE &lt;20%.</a:t>
            </a:r>
          </a:p>
          <a:p>
            <a:r>
              <a:rPr lang="en-US" sz="2600" dirty="0">
                <a:latin typeface="Times" panose="02020603050405020304" pitchFamily="18" charset="0"/>
                <a:cs typeface="Times" panose="02020603050405020304" pitchFamily="18" charset="0"/>
              </a:rPr>
              <a:t>The state controlled foreign trade.</a:t>
            </a:r>
          </a:p>
          <a:p>
            <a:r>
              <a:rPr lang="en-US" sz="2600" dirty="0">
                <a:latin typeface="Times" panose="02020603050405020304" pitchFamily="18" charset="0"/>
                <a:cs typeface="Times" panose="02020603050405020304" pitchFamily="18" charset="0"/>
              </a:rPr>
              <a:t>High level of secondary school enrollment; unlike developing countries, transition economies invested relatively highly in education.</a:t>
            </a:r>
          </a:p>
          <a:p>
            <a:r>
              <a:rPr lang="en-US" sz="2600" dirty="0">
                <a:latin typeface="Times" panose="02020603050405020304" pitchFamily="18" charset="0"/>
                <a:cs typeface="Times" panose="02020603050405020304" pitchFamily="18" charset="0"/>
              </a:rPr>
              <a:t>Financial system was outdated. Many of the Eastern Europe banking sectors resembled the old-fashioned banks of the 19th century. The main balance sheet items were short-term loans and deposits.</a:t>
            </a:r>
          </a:p>
        </p:txBody>
      </p:sp>
    </p:spTree>
    <p:extLst>
      <p:ext uri="{BB962C8B-B14F-4D97-AF65-F5344CB8AC3E}">
        <p14:creationId xmlns:p14="http://schemas.microsoft.com/office/powerpoint/2010/main" val="5055184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2DECE8D-8382-072D-3EE5-0A46A8E08DBB}"/>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dirty="0">
                <a:solidFill>
                  <a:schemeClr val="tx1">
                    <a:tint val="75000"/>
                  </a:schemeClr>
                </a:solidFill>
                <a:latin typeface="+mn-lt"/>
                <a:ea typeface="+mn-ea"/>
                <a:cs typeface="+mn-cs"/>
              </a:rPr>
              <a:t>ENVR E-172: CASE STUDIES IN DEVELOPMENT ECONOMICS</a:t>
            </a:r>
          </a:p>
        </p:txBody>
      </p:sp>
      <p:graphicFrame>
        <p:nvGraphicFramePr>
          <p:cNvPr id="5" name="Table 5">
            <a:extLst>
              <a:ext uri="{FF2B5EF4-FFF2-40B4-BE49-F238E27FC236}">
                <a16:creationId xmlns:a16="http://schemas.microsoft.com/office/drawing/2014/main" id="{8FA7A0DB-A05D-3F8F-6130-49BD9C8B6574}"/>
              </a:ext>
            </a:extLst>
          </p:cNvPr>
          <p:cNvGraphicFramePr>
            <a:graphicFrameLocks noGrp="1"/>
          </p:cNvGraphicFramePr>
          <p:nvPr>
            <p:ph idx="1"/>
            <p:extLst>
              <p:ext uri="{D42A27DB-BD31-4B8C-83A1-F6EECF244321}">
                <p14:modId xmlns:p14="http://schemas.microsoft.com/office/powerpoint/2010/main" val="2790348544"/>
              </p:ext>
            </p:extLst>
          </p:nvPr>
        </p:nvGraphicFramePr>
        <p:xfrm>
          <a:off x="680588" y="643469"/>
          <a:ext cx="11334369" cy="6169074"/>
        </p:xfrm>
        <a:graphic>
          <a:graphicData uri="http://schemas.openxmlformats.org/drawingml/2006/table">
            <a:tbl>
              <a:tblPr firstRow="1" bandRow="1">
                <a:noFill/>
                <a:tableStyleId>{5C22544A-7EE6-4342-B048-85BDC9FD1C3A}</a:tableStyleId>
              </a:tblPr>
              <a:tblGrid>
                <a:gridCol w="2184714">
                  <a:extLst>
                    <a:ext uri="{9D8B030D-6E8A-4147-A177-3AD203B41FA5}">
                      <a16:colId xmlns:a16="http://schemas.microsoft.com/office/drawing/2014/main" val="3863714189"/>
                    </a:ext>
                  </a:extLst>
                </a:gridCol>
                <a:gridCol w="2689345">
                  <a:extLst>
                    <a:ext uri="{9D8B030D-6E8A-4147-A177-3AD203B41FA5}">
                      <a16:colId xmlns:a16="http://schemas.microsoft.com/office/drawing/2014/main" val="1488827726"/>
                    </a:ext>
                  </a:extLst>
                </a:gridCol>
                <a:gridCol w="2121528">
                  <a:extLst>
                    <a:ext uri="{9D8B030D-6E8A-4147-A177-3AD203B41FA5}">
                      <a16:colId xmlns:a16="http://schemas.microsoft.com/office/drawing/2014/main" val="4174751140"/>
                    </a:ext>
                  </a:extLst>
                </a:gridCol>
                <a:gridCol w="2217254">
                  <a:extLst>
                    <a:ext uri="{9D8B030D-6E8A-4147-A177-3AD203B41FA5}">
                      <a16:colId xmlns:a16="http://schemas.microsoft.com/office/drawing/2014/main" val="3422087707"/>
                    </a:ext>
                  </a:extLst>
                </a:gridCol>
                <a:gridCol w="2121528">
                  <a:extLst>
                    <a:ext uri="{9D8B030D-6E8A-4147-A177-3AD203B41FA5}">
                      <a16:colId xmlns:a16="http://schemas.microsoft.com/office/drawing/2014/main" val="3630569183"/>
                    </a:ext>
                  </a:extLst>
                </a:gridCol>
              </a:tblGrid>
              <a:tr h="570492">
                <a:tc>
                  <a:txBody>
                    <a:bodyPr/>
                    <a:lstStyle/>
                    <a:p>
                      <a:r>
                        <a:rPr lang="en-US" sz="1400" b="1" dirty="0">
                          <a:solidFill>
                            <a:schemeClr val="accent1">
                              <a:lumMod val="75000"/>
                            </a:schemeClr>
                          </a:solidFill>
                        </a:rPr>
                        <a:t>Country</a:t>
                      </a:r>
                    </a:p>
                  </a:txBody>
                  <a:tcPr marL="137989" marR="82793" marT="82793" marB="82793">
                    <a:lnL w="38100" cap="flat" cmpd="sng" algn="ctr">
                      <a:no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r>
                        <a:rPr lang="en-US" sz="1400" b="1" dirty="0">
                          <a:solidFill>
                            <a:schemeClr val="accent1">
                              <a:lumMod val="75000"/>
                            </a:schemeClr>
                          </a:solidFill>
                        </a:rPr>
                        <a:t>EU Membership Official Status </a:t>
                      </a:r>
                    </a:p>
                  </a:txBody>
                  <a:tcPr marL="137989" marR="82793" marT="82793" marB="82793">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r>
                        <a:rPr lang="en-US" sz="1400" b="1" dirty="0">
                          <a:solidFill>
                            <a:schemeClr val="accent1">
                              <a:lumMod val="75000"/>
                            </a:schemeClr>
                          </a:solidFill>
                        </a:rPr>
                        <a:t>Population 2023</a:t>
                      </a:r>
                    </a:p>
                  </a:txBody>
                  <a:tcPr marL="137989" marR="82793" marT="82793" marB="82793">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r>
                        <a:rPr lang="en-US" sz="1400" b="1" dirty="0">
                          <a:solidFill>
                            <a:schemeClr val="accent1">
                              <a:lumMod val="75000"/>
                            </a:schemeClr>
                          </a:solidFill>
                        </a:rPr>
                        <a:t>Real GDP per capital, PPP, 2021, in $</a:t>
                      </a:r>
                    </a:p>
                  </a:txBody>
                  <a:tcPr marL="137989" marR="82793" marT="82793" marB="82793">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r>
                        <a:rPr lang="en-US" sz="1400" b="1" dirty="0">
                          <a:solidFill>
                            <a:schemeClr val="accent1">
                              <a:lumMod val="75000"/>
                            </a:schemeClr>
                          </a:solidFill>
                        </a:rPr>
                        <a:t>GDP PPP as a percentage of the EU average </a:t>
                      </a:r>
                    </a:p>
                  </a:txBody>
                  <a:tcPr marL="137989" marR="82793" marT="82793" marB="82793">
                    <a:lnL w="38100" cap="flat" cmpd="sng" algn="ctr">
                      <a:solidFill>
                        <a:srgbClr val="FFFFFF"/>
                      </a:solidFill>
                      <a:prstDash val="solid"/>
                    </a:lnL>
                    <a:lnR w="38100" cap="flat" cmpd="sng" algn="ctr">
                      <a:noFill/>
                      <a:prstDash val="solid"/>
                    </a:lnR>
                    <a:lnT w="38100" cap="flat" cmpd="sng" algn="ctr">
                      <a:noFill/>
                      <a:prstDash val="solid"/>
                    </a:lnT>
                    <a:lnB w="38100" cap="flat" cmpd="sng" algn="ctr">
                      <a:solidFill>
                        <a:srgbClr val="FFFFFF"/>
                      </a:solidFill>
                      <a:prstDash val="solid"/>
                    </a:lnB>
                    <a:solidFill>
                      <a:srgbClr val="636B68">
                        <a:alpha val="69804"/>
                      </a:srgbClr>
                    </a:solidFill>
                  </a:tcPr>
                </a:tc>
                <a:extLst>
                  <a:ext uri="{0D108BD9-81ED-4DB2-BD59-A6C34878D82A}">
                    <a16:rowId xmlns:a16="http://schemas.microsoft.com/office/drawing/2014/main" val="3824377536"/>
                  </a:ext>
                </a:extLst>
              </a:tr>
              <a:tr h="453062">
                <a:tc>
                  <a:txBody>
                    <a:bodyPr/>
                    <a:lstStyle/>
                    <a:p>
                      <a:r>
                        <a:rPr lang="en-US" sz="2000" b="1" dirty="0">
                          <a:solidFill>
                            <a:schemeClr val="tx1">
                              <a:lumMod val="85000"/>
                              <a:lumOff val="15000"/>
                            </a:schemeClr>
                          </a:solidFill>
                        </a:rPr>
                        <a:t>Euro Area</a:t>
                      </a:r>
                    </a:p>
                  </a:txBody>
                  <a:tcPr marL="137989" marR="82793" marT="82793" marB="82793">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solidFill>
                          <a:schemeClr val="tx1">
                            <a:lumMod val="85000"/>
                            <a:lumOff val="15000"/>
                          </a:schemeClr>
                        </a:solidFill>
                      </a:endParaRPr>
                    </a:p>
                  </a:txBody>
                  <a:tcPr marL="137989" marR="82793" marT="82793" marB="8279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endParaRPr lang="en-US" sz="1000">
                        <a:solidFill>
                          <a:schemeClr val="tx1">
                            <a:lumMod val="85000"/>
                            <a:lumOff val="15000"/>
                          </a:schemeClr>
                        </a:solidFill>
                      </a:endParaRPr>
                    </a:p>
                  </a:txBody>
                  <a:tcPr marL="137989" marR="82793" marT="82793" marB="8279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endParaRPr lang="en-US" sz="1000">
                        <a:solidFill>
                          <a:schemeClr val="tx1">
                            <a:lumMod val="85000"/>
                            <a:lumOff val="15000"/>
                          </a:schemeClr>
                        </a:solidFill>
                      </a:endParaRPr>
                    </a:p>
                  </a:txBody>
                  <a:tcPr marL="137989" marR="82793" marT="82793" marB="8279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lumMod val="85000"/>
                              <a:lumOff val="15000"/>
                            </a:schemeClr>
                          </a:solidFill>
                        </a:rPr>
                        <a:t>European Union GDP per capita for 2021 was $48,480</a:t>
                      </a:r>
                    </a:p>
                  </a:txBody>
                  <a:tcPr marL="137989" marR="82793" marT="82793" marB="82793">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1492319277"/>
                  </a:ext>
                </a:extLst>
              </a:tr>
              <a:tr h="423696">
                <a:tc>
                  <a:txBody>
                    <a:bodyPr/>
                    <a:lstStyle/>
                    <a:p>
                      <a:r>
                        <a:rPr lang="en-US" sz="1000">
                          <a:solidFill>
                            <a:schemeClr val="tx1">
                              <a:lumMod val="85000"/>
                              <a:lumOff val="15000"/>
                            </a:schemeClr>
                          </a:solidFill>
                        </a:rPr>
                        <a:t>Slovenia</a:t>
                      </a:r>
                    </a:p>
                  </a:txBody>
                  <a:tcPr marL="137989" marR="82793" marT="82793" marB="82793">
                    <a:lnL w="12700" cmpd="sng">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lumMod val="85000"/>
                              <a:lumOff val="15000"/>
                            </a:schemeClr>
                          </a:solidFill>
                          <a:effectLst/>
                          <a:latin typeface="+mn-lt"/>
                          <a:ea typeface="+mn-ea"/>
                          <a:cs typeface="+mn-cs"/>
                        </a:rPr>
                        <a:t>Member since 2004; in the euro since 2007 </a:t>
                      </a:r>
                      <a:endParaRPr lang="en-US" sz="1000" dirty="0">
                        <a:solidFill>
                          <a:schemeClr val="tx1">
                            <a:lumMod val="85000"/>
                            <a:lumOff val="15000"/>
                          </a:schemeClr>
                        </a:solidFill>
                      </a:endParaRPr>
                    </a:p>
                  </a:txBody>
                  <a:tcPr marL="137989" marR="82793" marT="82793" marB="8279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lumMod val="85000"/>
                              <a:lumOff val="15000"/>
                            </a:schemeClr>
                          </a:solidFill>
                        </a:rPr>
                        <a:t>2,078,938</a:t>
                      </a:r>
                    </a:p>
                  </a:txBody>
                  <a:tcPr marL="137989" marR="82793" marT="82793" marB="8279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lumMod val="85000"/>
                              <a:lumOff val="15000"/>
                            </a:schemeClr>
                          </a:solidFill>
                        </a:rPr>
                        <a:t>40036</a:t>
                      </a:r>
                    </a:p>
                  </a:txBody>
                  <a:tcPr marL="137989" marR="82793" marT="82793" marB="8279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r>
                        <a:rPr lang="en-US" sz="1000" dirty="0">
                          <a:solidFill>
                            <a:schemeClr val="tx1">
                              <a:lumMod val="85000"/>
                              <a:lumOff val="15000"/>
                            </a:schemeClr>
                          </a:solidFill>
                        </a:rPr>
                        <a:t>82.6%</a:t>
                      </a:r>
                    </a:p>
                  </a:txBody>
                  <a:tcPr marL="137989" marR="82793" marT="82793" marB="82793">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3110386270"/>
                  </a:ext>
                </a:extLst>
              </a:tr>
              <a:tr h="423696">
                <a:tc>
                  <a:txBody>
                    <a:bodyPr/>
                    <a:lstStyle/>
                    <a:p>
                      <a:r>
                        <a:rPr lang="en-US" sz="1000">
                          <a:solidFill>
                            <a:schemeClr val="tx1">
                              <a:lumMod val="85000"/>
                              <a:lumOff val="15000"/>
                            </a:schemeClr>
                          </a:solidFill>
                        </a:rPr>
                        <a:t>Slovakia</a:t>
                      </a:r>
                    </a:p>
                  </a:txBody>
                  <a:tcPr marL="137989" marR="82793" marT="82793" marB="82793">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lumMod val="85000"/>
                              <a:lumOff val="15000"/>
                            </a:schemeClr>
                          </a:solidFill>
                          <a:effectLst/>
                          <a:latin typeface="+mn-lt"/>
                          <a:ea typeface="+mn-ea"/>
                          <a:cs typeface="+mn-cs"/>
                        </a:rPr>
                        <a:t>Member since 2004; in the euro since 2009 </a:t>
                      </a:r>
                      <a:endParaRPr lang="en-US" sz="1000" dirty="0">
                        <a:solidFill>
                          <a:schemeClr val="tx1">
                            <a:lumMod val="85000"/>
                            <a:lumOff val="15000"/>
                          </a:schemeClr>
                        </a:solidFill>
                      </a:endParaRPr>
                    </a:p>
                  </a:txBody>
                  <a:tcPr marL="137989" marR="82793" marT="82793" marB="8279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lumMod val="85000"/>
                              <a:lumOff val="15000"/>
                            </a:schemeClr>
                          </a:solidFill>
                        </a:rPr>
                        <a:t>5,459,642</a:t>
                      </a:r>
                    </a:p>
                  </a:txBody>
                  <a:tcPr marL="137989" marR="82793" marT="82793" marB="8279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lumMod val="85000"/>
                              <a:lumOff val="15000"/>
                            </a:schemeClr>
                          </a:solidFill>
                        </a:rPr>
                        <a:t>31498</a:t>
                      </a:r>
                    </a:p>
                  </a:txBody>
                  <a:tcPr marL="137989" marR="82793" marT="82793" marB="8279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r>
                        <a:rPr lang="en-US" sz="1000" dirty="0">
                          <a:solidFill>
                            <a:schemeClr val="tx1">
                              <a:lumMod val="85000"/>
                              <a:lumOff val="15000"/>
                            </a:schemeClr>
                          </a:solidFill>
                        </a:rPr>
                        <a:t>64.97%</a:t>
                      </a:r>
                    </a:p>
                  </a:txBody>
                  <a:tcPr marL="137989" marR="82793" marT="82793" marB="82793">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198651321"/>
                  </a:ext>
                </a:extLst>
              </a:tr>
              <a:tr h="423696">
                <a:tc>
                  <a:txBody>
                    <a:bodyPr/>
                    <a:lstStyle/>
                    <a:p>
                      <a:r>
                        <a:rPr lang="en-US" sz="1000">
                          <a:solidFill>
                            <a:schemeClr val="tx1">
                              <a:lumMod val="85000"/>
                              <a:lumOff val="15000"/>
                            </a:schemeClr>
                          </a:solidFill>
                        </a:rPr>
                        <a:t>Estonia</a:t>
                      </a:r>
                    </a:p>
                  </a:txBody>
                  <a:tcPr marL="137989" marR="82793" marT="82793" marB="82793">
                    <a:lnL w="12700" cmpd="sng">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lumMod val="85000"/>
                              <a:lumOff val="15000"/>
                            </a:schemeClr>
                          </a:solidFill>
                          <a:effectLst/>
                          <a:latin typeface="+mn-lt"/>
                          <a:ea typeface="+mn-ea"/>
                          <a:cs typeface="+mn-cs"/>
                        </a:rPr>
                        <a:t>Member since 2004; in the euro since 2011 </a:t>
                      </a:r>
                      <a:endParaRPr lang="en-US" sz="1000" dirty="0">
                        <a:solidFill>
                          <a:schemeClr val="tx1">
                            <a:lumMod val="85000"/>
                            <a:lumOff val="15000"/>
                          </a:schemeClr>
                        </a:solidFill>
                      </a:endParaRPr>
                    </a:p>
                  </a:txBody>
                  <a:tcPr marL="137989" marR="82793" marT="82793" marB="8279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lumMod val="85000"/>
                              <a:lumOff val="15000"/>
                            </a:schemeClr>
                          </a:solidFill>
                        </a:rPr>
                        <a:t>1,326,535</a:t>
                      </a:r>
                    </a:p>
                  </a:txBody>
                  <a:tcPr marL="137989" marR="82793" marT="82793" marB="8279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lumMod val="85000"/>
                              <a:lumOff val="15000"/>
                            </a:schemeClr>
                          </a:solidFill>
                        </a:rPr>
                        <a:t>38718</a:t>
                      </a:r>
                    </a:p>
                  </a:txBody>
                  <a:tcPr marL="137989" marR="82793" marT="82793" marB="8279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r>
                        <a:rPr lang="en-US" sz="1000" dirty="0">
                          <a:solidFill>
                            <a:schemeClr val="tx1">
                              <a:lumMod val="85000"/>
                              <a:lumOff val="15000"/>
                            </a:schemeClr>
                          </a:solidFill>
                        </a:rPr>
                        <a:t>79.8%</a:t>
                      </a:r>
                    </a:p>
                  </a:txBody>
                  <a:tcPr marL="137989" marR="82793" marT="82793" marB="82793">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594933124"/>
                  </a:ext>
                </a:extLst>
              </a:tr>
              <a:tr h="423696">
                <a:tc>
                  <a:txBody>
                    <a:bodyPr/>
                    <a:lstStyle/>
                    <a:p>
                      <a:r>
                        <a:rPr lang="en-US" sz="1000">
                          <a:solidFill>
                            <a:schemeClr val="tx1">
                              <a:lumMod val="85000"/>
                              <a:lumOff val="15000"/>
                            </a:schemeClr>
                          </a:solidFill>
                        </a:rPr>
                        <a:t>Latvia </a:t>
                      </a:r>
                    </a:p>
                  </a:txBody>
                  <a:tcPr marL="137989" marR="82793" marT="82793" marB="82793">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lumMod val="85000"/>
                              <a:lumOff val="15000"/>
                            </a:schemeClr>
                          </a:solidFill>
                          <a:effectLst/>
                          <a:latin typeface="+mn-lt"/>
                          <a:ea typeface="+mn-ea"/>
                          <a:cs typeface="+mn-cs"/>
                        </a:rPr>
                        <a:t>Member since 2004; in the euro since 2014 </a:t>
                      </a:r>
                      <a:endParaRPr lang="en-US" sz="1000" dirty="0">
                        <a:solidFill>
                          <a:schemeClr val="tx1">
                            <a:lumMod val="85000"/>
                            <a:lumOff val="15000"/>
                          </a:schemeClr>
                        </a:solidFill>
                      </a:endParaRPr>
                    </a:p>
                  </a:txBody>
                  <a:tcPr marL="137989" marR="82793" marT="82793" marB="8279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lumMod val="85000"/>
                              <a:lumOff val="15000"/>
                            </a:schemeClr>
                          </a:solidFill>
                        </a:rPr>
                        <a:t>1,886,198</a:t>
                      </a:r>
                    </a:p>
                  </a:txBody>
                  <a:tcPr marL="137989" marR="82793" marT="82793" marB="8279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lumMod val="85000"/>
                              <a:lumOff val="15000"/>
                            </a:schemeClr>
                          </a:solidFill>
                        </a:rPr>
                        <a:t>32081</a:t>
                      </a:r>
                    </a:p>
                  </a:txBody>
                  <a:tcPr marL="137989" marR="82793" marT="82793" marB="8279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r>
                        <a:rPr lang="en-US" sz="1000" dirty="0">
                          <a:solidFill>
                            <a:schemeClr val="tx1">
                              <a:lumMod val="85000"/>
                              <a:lumOff val="15000"/>
                            </a:schemeClr>
                          </a:solidFill>
                        </a:rPr>
                        <a:t>66%</a:t>
                      </a:r>
                    </a:p>
                  </a:txBody>
                  <a:tcPr marL="137989" marR="82793" marT="82793" marB="82793">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791387675"/>
                  </a:ext>
                </a:extLst>
              </a:tr>
              <a:tr h="423696">
                <a:tc>
                  <a:txBody>
                    <a:bodyPr/>
                    <a:lstStyle/>
                    <a:p>
                      <a:r>
                        <a:rPr lang="en-US" sz="1000" dirty="0">
                          <a:solidFill>
                            <a:schemeClr val="tx1">
                              <a:lumMod val="85000"/>
                              <a:lumOff val="15000"/>
                            </a:schemeClr>
                          </a:solidFill>
                        </a:rPr>
                        <a:t>Lithuania </a:t>
                      </a:r>
                    </a:p>
                  </a:txBody>
                  <a:tcPr marL="137989" marR="82793" marT="82793" marB="82793">
                    <a:lnL w="12700" cmpd="sng">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lumMod val="85000"/>
                              <a:lumOff val="15000"/>
                            </a:schemeClr>
                          </a:solidFill>
                          <a:effectLst/>
                          <a:latin typeface="+mn-lt"/>
                          <a:ea typeface="+mn-ea"/>
                          <a:cs typeface="+mn-cs"/>
                        </a:rPr>
                        <a:t>Member since 2004</a:t>
                      </a:r>
                      <a:r>
                        <a:rPr lang="en-US" sz="1000" kern="1200">
                          <a:solidFill>
                            <a:schemeClr val="tx1">
                              <a:lumMod val="85000"/>
                              <a:lumOff val="15000"/>
                            </a:schemeClr>
                          </a:solidFill>
                          <a:effectLst/>
                          <a:latin typeface="+mn-lt"/>
                          <a:ea typeface="+mn-ea"/>
                          <a:cs typeface="+mn-cs"/>
                        </a:rPr>
                        <a:t>; in the euro since 2015 </a:t>
                      </a:r>
                      <a:endParaRPr lang="en-US" sz="1000">
                        <a:solidFill>
                          <a:schemeClr val="tx1">
                            <a:lumMod val="85000"/>
                            <a:lumOff val="15000"/>
                          </a:schemeClr>
                        </a:solidFill>
                      </a:endParaRPr>
                    </a:p>
                  </a:txBody>
                  <a:tcPr marL="137989" marR="82793" marT="82793" marB="8279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lumMod val="85000"/>
                              <a:lumOff val="15000"/>
                            </a:schemeClr>
                          </a:solidFill>
                        </a:rPr>
                        <a:t>2,722,289</a:t>
                      </a:r>
                    </a:p>
                  </a:txBody>
                  <a:tcPr marL="137989" marR="82793" marT="82793" marB="8279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lumMod val="85000"/>
                              <a:lumOff val="15000"/>
                            </a:schemeClr>
                          </a:solidFill>
                        </a:rPr>
                        <a:t>39306</a:t>
                      </a:r>
                    </a:p>
                  </a:txBody>
                  <a:tcPr marL="137989" marR="82793" marT="82793" marB="8279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r>
                        <a:rPr lang="en-US" sz="1000" dirty="0">
                          <a:solidFill>
                            <a:schemeClr val="tx1">
                              <a:lumMod val="85000"/>
                              <a:lumOff val="15000"/>
                            </a:schemeClr>
                          </a:solidFill>
                        </a:rPr>
                        <a:t>81%</a:t>
                      </a:r>
                    </a:p>
                  </a:txBody>
                  <a:tcPr marL="137989" marR="82793" marT="82793" marB="82793">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2472596697"/>
                  </a:ext>
                </a:extLst>
              </a:tr>
              <a:tr h="599849">
                <a:tc>
                  <a:txBody>
                    <a:bodyPr/>
                    <a:lstStyle/>
                    <a:p>
                      <a:r>
                        <a:rPr lang="en-US" sz="1000" dirty="0">
                          <a:solidFill>
                            <a:schemeClr val="tx1">
                              <a:lumMod val="85000"/>
                              <a:lumOff val="15000"/>
                            </a:schemeClr>
                          </a:solidFill>
                        </a:rPr>
                        <a:t>Croatia </a:t>
                      </a:r>
                    </a:p>
                    <a:p>
                      <a:endParaRPr lang="en-US" sz="1000" dirty="0">
                        <a:solidFill>
                          <a:schemeClr val="tx1">
                            <a:lumMod val="85000"/>
                            <a:lumOff val="15000"/>
                          </a:schemeClr>
                        </a:solidFill>
                      </a:endParaRPr>
                    </a:p>
                    <a:p>
                      <a:endParaRPr lang="en-US" sz="1000" dirty="0">
                        <a:solidFill>
                          <a:schemeClr val="tx1">
                            <a:lumMod val="85000"/>
                            <a:lumOff val="15000"/>
                          </a:schemeClr>
                        </a:solidFill>
                      </a:endParaRPr>
                    </a:p>
                    <a:p>
                      <a:endParaRPr lang="en-US" sz="1000" dirty="0">
                        <a:solidFill>
                          <a:schemeClr val="tx1">
                            <a:lumMod val="85000"/>
                            <a:lumOff val="15000"/>
                          </a:schemeClr>
                        </a:solidFill>
                      </a:endParaRPr>
                    </a:p>
                    <a:p>
                      <a:r>
                        <a:rPr lang="en-US" sz="2000" b="1" dirty="0">
                          <a:solidFill>
                            <a:schemeClr val="tx1">
                              <a:lumMod val="85000"/>
                              <a:lumOff val="15000"/>
                            </a:schemeClr>
                          </a:solidFill>
                        </a:rPr>
                        <a:t>Non-Euro area</a:t>
                      </a:r>
                    </a:p>
                  </a:txBody>
                  <a:tcPr marL="137989" marR="82793" marT="82793" marB="82793">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lumMod val="85000"/>
                              <a:lumOff val="15000"/>
                            </a:schemeClr>
                          </a:solidFill>
                        </a:rPr>
                        <a:t>Member since 2013 </a:t>
                      </a:r>
                    </a:p>
                    <a:p>
                      <a:endParaRPr lang="en-US" sz="1000" dirty="0">
                        <a:solidFill>
                          <a:schemeClr val="tx1">
                            <a:lumMod val="85000"/>
                            <a:lumOff val="15000"/>
                          </a:schemeClr>
                        </a:solidFill>
                      </a:endParaRPr>
                    </a:p>
                  </a:txBody>
                  <a:tcPr marL="137989" marR="82793" marT="82793" marB="8279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lumMod val="85000"/>
                              <a:lumOff val="15000"/>
                            </a:schemeClr>
                          </a:solidFill>
                        </a:rPr>
                        <a:t>4,105,267</a:t>
                      </a:r>
                    </a:p>
                    <a:p>
                      <a:endParaRPr lang="en-US" sz="1000" dirty="0">
                        <a:solidFill>
                          <a:schemeClr val="tx1">
                            <a:lumMod val="85000"/>
                            <a:lumOff val="15000"/>
                          </a:schemeClr>
                        </a:solidFill>
                      </a:endParaRPr>
                    </a:p>
                  </a:txBody>
                  <a:tcPr marL="137989" marR="82793" marT="82793" marB="8279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lumMod val="85000"/>
                              <a:lumOff val="15000"/>
                            </a:schemeClr>
                          </a:solidFill>
                        </a:rPr>
                        <a:t>31636</a:t>
                      </a:r>
                    </a:p>
                    <a:p>
                      <a:endParaRPr lang="en-US" sz="1000" dirty="0">
                        <a:solidFill>
                          <a:schemeClr val="tx1">
                            <a:lumMod val="85000"/>
                            <a:lumOff val="15000"/>
                          </a:schemeClr>
                        </a:solidFill>
                      </a:endParaRPr>
                    </a:p>
                  </a:txBody>
                  <a:tcPr marL="137989" marR="82793" marT="82793" marB="8279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lumMod val="85000"/>
                              <a:lumOff val="15000"/>
                            </a:schemeClr>
                          </a:solidFill>
                        </a:rPr>
                        <a:t>65%</a:t>
                      </a:r>
                    </a:p>
                    <a:p>
                      <a:endParaRPr lang="en-US" sz="1000" dirty="0">
                        <a:solidFill>
                          <a:schemeClr val="tx1">
                            <a:lumMod val="85000"/>
                            <a:lumOff val="15000"/>
                          </a:schemeClr>
                        </a:solidFill>
                      </a:endParaRPr>
                    </a:p>
                  </a:txBody>
                  <a:tcPr marL="137989" marR="82793" marT="82793" marB="82793">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2773038763"/>
                  </a:ext>
                </a:extLst>
              </a:tr>
              <a:tr h="3062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lumMod val="85000"/>
                              <a:lumOff val="15000"/>
                            </a:schemeClr>
                          </a:solidFill>
                          <a:effectLst/>
                          <a:latin typeface="+mn-lt"/>
                          <a:ea typeface="+mn-ea"/>
                          <a:cs typeface="+mn-cs"/>
                        </a:rPr>
                        <a:t>Czech Republic </a:t>
                      </a:r>
                      <a:endParaRPr lang="en-US" sz="1000" dirty="0">
                        <a:solidFill>
                          <a:schemeClr val="tx1">
                            <a:lumMod val="85000"/>
                            <a:lumOff val="15000"/>
                          </a:schemeClr>
                        </a:solidFill>
                      </a:endParaRPr>
                    </a:p>
                  </a:txBody>
                  <a:tcPr marL="137989" marR="82793" marT="82793" marB="82793">
                    <a:lnL w="12700" cmpd="sng">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r>
                        <a:rPr lang="en-US" sz="1000">
                          <a:solidFill>
                            <a:schemeClr val="tx1">
                              <a:lumMod val="85000"/>
                              <a:lumOff val="15000"/>
                            </a:schemeClr>
                          </a:solidFill>
                        </a:rPr>
                        <a:t>Member since 2004 </a:t>
                      </a:r>
                    </a:p>
                  </a:txBody>
                  <a:tcPr marL="137989" marR="82793" marT="82793" marB="8279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lumMod val="85000"/>
                              <a:lumOff val="15000"/>
                            </a:schemeClr>
                          </a:solidFill>
                        </a:rPr>
                        <a:t>10,708,981</a:t>
                      </a:r>
                    </a:p>
                  </a:txBody>
                  <a:tcPr marL="137989" marR="82793" marT="82793" marB="8279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lumMod val="85000"/>
                              <a:lumOff val="15000"/>
                            </a:schemeClr>
                          </a:solidFill>
                        </a:rPr>
                        <a:t>40741</a:t>
                      </a:r>
                    </a:p>
                  </a:txBody>
                  <a:tcPr marL="137989" marR="82793" marT="82793" marB="8279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r>
                        <a:rPr lang="en-US" sz="1000" dirty="0">
                          <a:solidFill>
                            <a:schemeClr val="tx1">
                              <a:lumMod val="85000"/>
                              <a:lumOff val="15000"/>
                            </a:schemeClr>
                          </a:solidFill>
                        </a:rPr>
                        <a:t>84%</a:t>
                      </a:r>
                    </a:p>
                  </a:txBody>
                  <a:tcPr marL="137989" marR="82793" marT="82793" marB="82793">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2622605110"/>
                  </a:ext>
                </a:extLst>
              </a:tr>
              <a:tr h="3062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lumMod val="85000"/>
                              <a:lumOff val="15000"/>
                            </a:schemeClr>
                          </a:solidFill>
                          <a:effectLst/>
                          <a:latin typeface="+mn-lt"/>
                          <a:ea typeface="+mn-ea"/>
                          <a:cs typeface="+mn-cs"/>
                        </a:rPr>
                        <a:t>Hungary</a:t>
                      </a:r>
                      <a:endParaRPr lang="en-US" sz="1000" dirty="0">
                        <a:solidFill>
                          <a:schemeClr val="tx1">
                            <a:lumMod val="85000"/>
                            <a:lumOff val="15000"/>
                          </a:schemeClr>
                        </a:solidFill>
                      </a:endParaRPr>
                    </a:p>
                  </a:txBody>
                  <a:tcPr marL="137989" marR="82793" marT="82793" marB="82793">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r>
                        <a:rPr lang="en-US" sz="1000">
                          <a:solidFill>
                            <a:schemeClr val="tx1">
                              <a:lumMod val="85000"/>
                              <a:lumOff val="15000"/>
                            </a:schemeClr>
                          </a:solidFill>
                        </a:rPr>
                        <a:t>Member since 2004 </a:t>
                      </a:r>
                    </a:p>
                  </a:txBody>
                  <a:tcPr marL="137989" marR="82793" marT="82793" marB="8279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lumMod val="85000"/>
                              <a:lumOff val="15000"/>
                            </a:schemeClr>
                          </a:solidFill>
                        </a:rPr>
                        <a:t>9,660,351</a:t>
                      </a:r>
                    </a:p>
                  </a:txBody>
                  <a:tcPr marL="137989" marR="82793" marT="82793" marB="8279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lumMod val="85000"/>
                              <a:lumOff val="15000"/>
                            </a:schemeClr>
                          </a:solidFill>
                        </a:rPr>
                        <a:t>33593</a:t>
                      </a:r>
                    </a:p>
                  </a:txBody>
                  <a:tcPr marL="137989" marR="82793" marT="82793" marB="8279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r>
                        <a:rPr lang="en-US" sz="1000" dirty="0">
                          <a:solidFill>
                            <a:schemeClr val="tx1">
                              <a:lumMod val="85000"/>
                              <a:lumOff val="15000"/>
                            </a:schemeClr>
                          </a:solidFill>
                        </a:rPr>
                        <a:t>69%</a:t>
                      </a:r>
                    </a:p>
                  </a:txBody>
                  <a:tcPr marL="137989" marR="82793" marT="82793" marB="82793">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3795271082"/>
                  </a:ext>
                </a:extLst>
              </a:tr>
              <a:tr h="3062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lumMod val="85000"/>
                              <a:lumOff val="15000"/>
                            </a:schemeClr>
                          </a:solidFill>
                          <a:effectLst/>
                          <a:latin typeface="+mn-lt"/>
                          <a:ea typeface="+mn-ea"/>
                          <a:cs typeface="+mn-cs"/>
                        </a:rPr>
                        <a:t>Poland </a:t>
                      </a:r>
                      <a:endParaRPr lang="en-US" sz="1000" dirty="0">
                        <a:solidFill>
                          <a:schemeClr val="tx1">
                            <a:lumMod val="85000"/>
                            <a:lumOff val="15000"/>
                          </a:schemeClr>
                        </a:solidFill>
                      </a:endParaRPr>
                    </a:p>
                  </a:txBody>
                  <a:tcPr marL="137989" marR="82793" marT="82793" marB="82793">
                    <a:lnL w="12700" cmpd="sng">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r>
                        <a:rPr lang="en-US" sz="1000">
                          <a:solidFill>
                            <a:schemeClr val="tx1">
                              <a:lumMod val="85000"/>
                              <a:lumOff val="15000"/>
                            </a:schemeClr>
                          </a:solidFill>
                        </a:rPr>
                        <a:t>Member since 2004</a:t>
                      </a:r>
                    </a:p>
                  </a:txBody>
                  <a:tcPr marL="137989" marR="82793" marT="82793" marB="8279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lumMod val="85000"/>
                              <a:lumOff val="15000"/>
                            </a:schemeClr>
                          </a:solidFill>
                        </a:rPr>
                        <a:t>37,846,611</a:t>
                      </a:r>
                    </a:p>
                  </a:txBody>
                  <a:tcPr marL="137989" marR="82793" marT="82793" marB="8279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lumMod val="85000"/>
                              <a:lumOff val="15000"/>
                            </a:schemeClr>
                          </a:solidFill>
                        </a:rPr>
                        <a:t>34916</a:t>
                      </a:r>
                    </a:p>
                  </a:txBody>
                  <a:tcPr marL="137989" marR="82793" marT="82793" marB="8279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r>
                        <a:rPr lang="en-US" sz="1000" dirty="0">
                          <a:solidFill>
                            <a:schemeClr val="tx1">
                              <a:lumMod val="85000"/>
                              <a:lumOff val="15000"/>
                            </a:schemeClr>
                          </a:solidFill>
                        </a:rPr>
                        <a:t>72%</a:t>
                      </a:r>
                    </a:p>
                  </a:txBody>
                  <a:tcPr marL="137989" marR="82793" marT="82793" marB="82793">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3195361701"/>
                  </a:ext>
                </a:extLst>
              </a:tr>
              <a:tr h="3062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lumMod val="85000"/>
                              <a:lumOff val="15000"/>
                            </a:schemeClr>
                          </a:solidFill>
                        </a:rPr>
                        <a:t>Bulgaria </a:t>
                      </a:r>
                    </a:p>
                  </a:txBody>
                  <a:tcPr marL="137989" marR="82793" marT="82793" marB="82793">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r>
                        <a:rPr lang="en-US" sz="1000">
                          <a:solidFill>
                            <a:schemeClr val="tx1">
                              <a:lumMod val="85000"/>
                              <a:lumOff val="15000"/>
                            </a:schemeClr>
                          </a:solidFill>
                        </a:rPr>
                        <a:t>Member since 2007 </a:t>
                      </a:r>
                    </a:p>
                  </a:txBody>
                  <a:tcPr marL="137989" marR="82793" marT="82793" marB="8279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lumMod val="85000"/>
                              <a:lumOff val="15000"/>
                            </a:schemeClr>
                          </a:solidFill>
                        </a:rPr>
                        <a:t>6,948,445</a:t>
                      </a:r>
                    </a:p>
                  </a:txBody>
                  <a:tcPr marL="137989" marR="82793" marT="82793" marB="8279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lumMod val="85000"/>
                              <a:lumOff val="15000"/>
                            </a:schemeClr>
                          </a:solidFill>
                        </a:rPr>
                        <a:t>24398</a:t>
                      </a:r>
                    </a:p>
                  </a:txBody>
                  <a:tcPr marL="137989" marR="82793" marT="82793" marB="8279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r>
                        <a:rPr lang="en-US" sz="1000" dirty="0">
                          <a:solidFill>
                            <a:schemeClr val="tx1">
                              <a:lumMod val="85000"/>
                              <a:lumOff val="15000"/>
                            </a:schemeClr>
                          </a:solidFill>
                        </a:rPr>
                        <a:t>50%</a:t>
                      </a:r>
                    </a:p>
                  </a:txBody>
                  <a:tcPr marL="137989" marR="82793" marT="82793" marB="82793">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2000060872"/>
                  </a:ext>
                </a:extLst>
              </a:tr>
              <a:tr h="3062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lumMod val="85000"/>
                              <a:lumOff val="15000"/>
                            </a:schemeClr>
                          </a:solidFill>
                        </a:rPr>
                        <a:t>Romania </a:t>
                      </a:r>
                    </a:p>
                  </a:txBody>
                  <a:tcPr marL="137989" marR="82793" marT="82793" marB="82793">
                    <a:lnL w="12700" cmpd="sng">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r>
                        <a:rPr lang="en-US" sz="1000">
                          <a:solidFill>
                            <a:schemeClr val="tx1">
                              <a:lumMod val="85000"/>
                              <a:lumOff val="15000"/>
                            </a:schemeClr>
                          </a:solidFill>
                        </a:rPr>
                        <a:t>Member since 2007</a:t>
                      </a:r>
                    </a:p>
                  </a:txBody>
                  <a:tcPr marL="137989" marR="82793" marT="82793" marB="8279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lumMod val="85000"/>
                              <a:lumOff val="15000"/>
                            </a:schemeClr>
                          </a:solidFill>
                        </a:rPr>
                        <a:t>19,237,691</a:t>
                      </a:r>
                    </a:p>
                  </a:txBody>
                  <a:tcPr marL="137989" marR="82793" marT="82793" marB="8279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lumMod val="85000"/>
                              <a:lumOff val="15000"/>
                            </a:schemeClr>
                          </a:solidFill>
                        </a:rPr>
                        <a:t>30777</a:t>
                      </a:r>
                    </a:p>
                  </a:txBody>
                  <a:tcPr marL="137989" marR="82793" marT="82793" marB="8279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r>
                        <a:rPr lang="en-US" sz="1000" dirty="0">
                          <a:solidFill>
                            <a:schemeClr val="tx1">
                              <a:lumMod val="85000"/>
                              <a:lumOff val="15000"/>
                            </a:schemeClr>
                          </a:solidFill>
                        </a:rPr>
                        <a:t>63%</a:t>
                      </a:r>
                    </a:p>
                  </a:txBody>
                  <a:tcPr marL="137989" marR="82793" marT="82793" marB="82793">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3590675756"/>
                  </a:ext>
                </a:extLst>
              </a:tr>
              <a:tr h="3062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tx1">
                            <a:lumMod val="85000"/>
                            <a:lumOff val="15000"/>
                          </a:schemeClr>
                        </a:solidFill>
                      </a:endParaRPr>
                    </a:p>
                  </a:txBody>
                  <a:tcPr marL="137989" marR="82793" marT="82793" marB="82793">
                    <a:lnL w="38100" cap="flat" cmpd="sng" algn="ctr">
                      <a:no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14902"/>
                      </a:srgbClr>
                    </a:solidFill>
                  </a:tcPr>
                </a:tc>
                <a:tc>
                  <a:txBody>
                    <a:bodyPr/>
                    <a:lstStyle/>
                    <a:p>
                      <a:endParaRPr lang="en-US" sz="1000" dirty="0">
                        <a:solidFill>
                          <a:schemeClr val="tx1">
                            <a:lumMod val="85000"/>
                            <a:lumOff val="15000"/>
                          </a:schemeClr>
                        </a:solidFill>
                      </a:endParaRPr>
                    </a:p>
                  </a:txBody>
                  <a:tcPr marL="137989" marR="82793" marT="82793" marB="8279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14902"/>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tx1">
                            <a:lumMod val="85000"/>
                            <a:lumOff val="15000"/>
                          </a:schemeClr>
                        </a:solidFill>
                      </a:endParaRPr>
                    </a:p>
                  </a:txBody>
                  <a:tcPr marL="137989" marR="82793" marT="82793" marB="8279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14902"/>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tx1">
                            <a:lumMod val="85000"/>
                            <a:lumOff val="15000"/>
                          </a:schemeClr>
                        </a:solidFill>
                      </a:endParaRPr>
                    </a:p>
                  </a:txBody>
                  <a:tcPr marL="137989" marR="82793" marT="82793" marB="8279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14902"/>
                      </a:srgbClr>
                    </a:solidFill>
                  </a:tcPr>
                </a:tc>
                <a:tc>
                  <a:txBody>
                    <a:bodyPr/>
                    <a:lstStyle/>
                    <a:p>
                      <a:endParaRPr lang="en-US" sz="1000" dirty="0">
                        <a:solidFill>
                          <a:schemeClr val="tx1">
                            <a:lumMod val="85000"/>
                            <a:lumOff val="15000"/>
                          </a:schemeClr>
                        </a:solidFill>
                      </a:endParaRPr>
                    </a:p>
                  </a:txBody>
                  <a:tcPr marL="137989" marR="82793" marT="82793" marB="82793">
                    <a:lnL w="38100" cap="flat" cmpd="sng" algn="ctr">
                      <a:solidFill>
                        <a:srgbClr val="FFFFFF"/>
                      </a:solidFill>
                      <a:prstDash val="solid"/>
                    </a:lnL>
                    <a:lnR w="38100" cap="flat" cmpd="sng" algn="ctr">
                      <a:noFill/>
                      <a:prstDash val="solid"/>
                    </a:lnR>
                    <a:lnT w="38100" cap="flat" cmpd="sng" algn="ctr">
                      <a:solidFill>
                        <a:srgbClr val="FFFFFF"/>
                      </a:solidFill>
                      <a:prstDash val="solid"/>
                    </a:lnT>
                    <a:lnB w="12700" cmpd="sng">
                      <a:noFill/>
                      <a:prstDash val="solid"/>
                    </a:lnB>
                    <a:solidFill>
                      <a:srgbClr val="878E8B">
                        <a:alpha val="14902"/>
                      </a:srgbClr>
                    </a:solidFill>
                  </a:tcPr>
                </a:tc>
                <a:extLst>
                  <a:ext uri="{0D108BD9-81ED-4DB2-BD59-A6C34878D82A}">
                    <a16:rowId xmlns:a16="http://schemas.microsoft.com/office/drawing/2014/main" val="74181298"/>
                  </a:ext>
                </a:extLst>
              </a:tr>
            </a:tbl>
          </a:graphicData>
        </a:graphic>
      </p:graphicFrame>
    </p:spTree>
    <p:extLst>
      <p:ext uri="{BB962C8B-B14F-4D97-AF65-F5344CB8AC3E}">
        <p14:creationId xmlns:p14="http://schemas.microsoft.com/office/powerpoint/2010/main" val="23616042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CFA9752-6C52-12CD-0117-5C24E3188F16}"/>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dirty="0">
                <a:solidFill>
                  <a:srgbClr val="FFFFFF"/>
                </a:solidFill>
                <a:latin typeface="+mn-lt"/>
                <a:ea typeface="+mn-ea"/>
                <a:cs typeface="+mn-cs"/>
              </a:rPr>
              <a:t>ENVR E-172: CASE STUDIES IN DEVELOPMENT ECONOMICS</a:t>
            </a:r>
          </a:p>
        </p:txBody>
      </p:sp>
      <p:graphicFrame>
        <p:nvGraphicFramePr>
          <p:cNvPr id="5" name="Table 5">
            <a:extLst>
              <a:ext uri="{FF2B5EF4-FFF2-40B4-BE49-F238E27FC236}">
                <a16:creationId xmlns:a16="http://schemas.microsoft.com/office/drawing/2014/main" id="{02598D5A-A7DE-6572-BEB5-78FF51F2AD54}"/>
              </a:ext>
            </a:extLst>
          </p:cNvPr>
          <p:cNvGraphicFramePr>
            <a:graphicFrameLocks noGrp="1"/>
          </p:cNvGraphicFramePr>
          <p:nvPr>
            <p:ph idx="1"/>
            <p:extLst>
              <p:ext uri="{D42A27DB-BD31-4B8C-83A1-F6EECF244321}">
                <p14:modId xmlns:p14="http://schemas.microsoft.com/office/powerpoint/2010/main" val="3344657469"/>
              </p:ext>
            </p:extLst>
          </p:nvPr>
        </p:nvGraphicFramePr>
        <p:xfrm>
          <a:off x="643467" y="643852"/>
          <a:ext cx="10905069" cy="5870514"/>
        </p:xfrm>
        <a:graphic>
          <a:graphicData uri="http://schemas.openxmlformats.org/drawingml/2006/table">
            <a:tbl>
              <a:tblPr firstRow="1" bandRow="1">
                <a:solidFill>
                  <a:srgbClr val="F2F2F2">
                    <a:alpha val="30196"/>
                  </a:srgbClr>
                </a:solidFill>
                <a:tableStyleId>{5C22544A-7EE6-4342-B048-85BDC9FD1C3A}</a:tableStyleId>
              </a:tblPr>
              <a:tblGrid>
                <a:gridCol w="1533725">
                  <a:extLst>
                    <a:ext uri="{9D8B030D-6E8A-4147-A177-3AD203B41FA5}">
                      <a16:colId xmlns:a16="http://schemas.microsoft.com/office/drawing/2014/main" val="1772615968"/>
                    </a:ext>
                  </a:extLst>
                </a:gridCol>
                <a:gridCol w="3906528">
                  <a:extLst>
                    <a:ext uri="{9D8B030D-6E8A-4147-A177-3AD203B41FA5}">
                      <a16:colId xmlns:a16="http://schemas.microsoft.com/office/drawing/2014/main" val="4039496350"/>
                    </a:ext>
                  </a:extLst>
                </a:gridCol>
                <a:gridCol w="1033032">
                  <a:extLst>
                    <a:ext uri="{9D8B030D-6E8A-4147-A177-3AD203B41FA5}">
                      <a16:colId xmlns:a16="http://schemas.microsoft.com/office/drawing/2014/main" val="3961918103"/>
                    </a:ext>
                  </a:extLst>
                </a:gridCol>
                <a:gridCol w="1816411">
                  <a:extLst>
                    <a:ext uri="{9D8B030D-6E8A-4147-A177-3AD203B41FA5}">
                      <a16:colId xmlns:a16="http://schemas.microsoft.com/office/drawing/2014/main" val="4214165775"/>
                    </a:ext>
                  </a:extLst>
                </a:gridCol>
                <a:gridCol w="2615373">
                  <a:extLst>
                    <a:ext uri="{9D8B030D-6E8A-4147-A177-3AD203B41FA5}">
                      <a16:colId xmlns:a16="http://schemas.microsoft.com/office/drawing/2014/main" val="303170980"/>
                    </a:ext>
                  </a:extLst>
                </a:gridCol>
              </a:tblGrid>
              <a:tr h="757153">
                <a:tc>
                  <a:txBody>
                    <a:bodyPr/>
                    <a:lstStyle/>
                    <a:p>
                      <a:r>
                        <a:rPr lang="en-US" sz="1200" b="0" cap="none" spc="0" dirty="0">
                          <a:solidFill>
                            <a:schemeClr val="bg1"/>
                          </a:solidFill>
                        </a:rPr>
                        <a:t>Country</a:t>
                      </a:r>
                    </a:p>
                  </a:txBody>
                  <a:tcPr marL="106075" marR="73880" marT="81596" marB="81596" anchor="ctr">
                    <a:lnL w="19050" cap="flat" cmpd="sng" algn="ctr">
                      <a:noFill/>
                      <a:prstDash val="solid"/>
                    </a:lnL>
                    <a:lnR w="12700" cmpd="sng">
                      <a:noFill/>
                    </a:lnR>
                    <a:lnT w="19050" cap="flat" cmpd="sng" algn="ctr">
                      <a:noFill/>
                      <a:prstDash val="solid"/>
                    </a:lnT>
                    <a:lnB w="38100" cmpd="sng">
                      <a:noFill/>
                    </a:lnB>
                    <a:solidFill>
                      <a:schemeClr val="accent1"/>
                    </a:solidFill>
                  </a:tcPr>
                </a:tc>
                <a:tc>
                  <a:txBody>
                    <a:bodyPr/>
                    <a:lstStyle/>
                    <a:p>
                      <a:r>
                        <a:rPr lang="en-US" sz="1200" b="0" cap="none" spc="0">
                          <a:solidFill>
                            <a:schemeClr val="bg1"/>
                          </a:solidFill>
                        </a:rPr>
                        <a:t>EU Membership Official Status </a:t>
                      </a:r>
                    </a:p>
                  </a:txBody>
                  <a:tcPr marL="106075" marR="73880" marT="81596" marB="81596" anchor="ctr">
                    <a:lnL w="12700" cmpd="sng">
                      <a:noFill/>
                    </a:lnL>
                    <a:lnR w="12700" cmpd="sng">
                      <a:noFill/>
                    </a:lnR>
                    <a:lnT w="19050" cap="flat" cmpd="sng" algn="ctr">
                      <a:noFill/>
                      <a:prstDash val="solid"/>
                    </a:lnT>
                    <a:lnB w="38100" cmpd="sng">
                      <a:noFill/>
                    </a:lnB>
                    <a:solidFill>
                      <a:schemeClr val="accent1"/>
                    </a:solidFill>
                  </a:tcPr>
                </a:tc>
                <a:tc>
                  <a:txBody>
                    <a:bodyPr/>
                    <a:lstStyle/>
                    <a:p>
                      <a:r>
                        <a:rPr lang="en-US" sz="1200" b="0" cap="none" spc="0" dirty="0">
                          <a:solidFill>
                            <a:schemeClr val="bg1"/>
                          </a:solidFill>
                        </a:rPr>
                        <a:t>Population 2023</a:t>
                      </a:r>
                    </a:p>
                  </a:txBody>
                  <a:tcPr marL="106075" marR="73880" marT="81596" marB="81596" anchor="ctr">
                    <a:lnL w="12700" cmpd="sng">
                      <a:noFill/>
                    </a:lnL>
                    <a:lnR w="12700" cmpd="sng">
                      <a:noFill/>
                    </a:lnR>
                    <a:lnT w="19050" cap="flat" cmpd="sng" algn="ctr">
                      <a:noFill/>
                      <a:prstDash val="solid"/>
                    </a:lnT>
                    <a:lnB w="38100" cmpd="sng">
                      <a:noFill/>
                    </a:lnB>
                    <a:solidFill>
                      <a:schemeClr val="accent1"/>
                    </a:solidFill>
                  </a:tcPr>
                </a:tc>
                <a:tc>
                  <a:txBody>
                    <a:bodyPr/>
                    <a:lstStyle/>
                    <a:p>
                      <a:r>
                        <a:rPr lang="en-US" sz="1200" b="0" cap="none" spc="0">
                          <a:solidFill>
                            <a:schemeClr val="bg1"/>
                          </a:solidFill>
                        </a:rPr>
                        <a:t>Real GDP per capital, 2021, in $</a:t>
                      </a:r>
                    </a:p>
                  </a:txBody>
                  <a:tcPr marL="106075" marR="73880" marT="81596" marB="81596" anchor="ctr">
                    <a:lnL w="12700" cmpd="sng">
                      <a:noFill/>
                    </a:lnL>
                    <a:lnR w="12700" cmpd="sng">
                      <a:noFill/>
                    </a:lnR>
                    <a:lnT w="19050" cap="flat" cmpd="sng" algn="ctr">
                      <a:noFill/>
                      <a:prstDash val="solid"/>
                    </a:lnT>
                    <a:lnB w="38100" cmpd="sng">
                      <a:noFill/>
                    </a:lnB>
                    <a:solidFill>
                      <a:schemeClr val="accent1"/>
                    </a:solidFill>
                  </a:tcPr>
                </a:tc>
                <a:tc>
                  <a:txBody>
                    <a:bodyPr/>
                    <a:lstStyle/>
                    <a:p>
                      <a:r>
                        <a:rPr lang="en-US" sz="1200" b="0" cap="none" spc="0" dirty="0">
                          <a:solidFill>
                            <a:schemeClr val="bg1"/>
                          </a:solidFill>
                        </a:rPr>
                        <a:t>Real GDP as a percentage of the EU average </a:t>
                      </a:r>
                    </a:p>
                  </a:txBody>
                  <a:tcPr marL="106075" marR="73880" marT="81596" marB="81596" anchor="ctr">
                    <a:lnL w="12700" cmpd="sng">
                      <a:noFill/>
                    </a:lnL>
                    <a:lnR w="12700" cmpd="sng">
                      <a:noFill/>
                    </a:lnR>
                    <a:lnT w="19050" cap="flat" cmpd="sng" algn="ctr">
                      <a:noFill/>
                      <a:prstDash val="solid"/>
                    </a:lnT>
                    <a:lnB w="38100" cmpd="sng">
                      <a:noFill/>
                    </a:lnB>
                    <a:solidFill>
                      <a:schemeClr val="accent1"/>
                    </a:solidFill>
                  </a:tcPr>
                </a:tc>
                <a:extLst>
                  <a:ext uri="{0D108BD9-81ED-4DB2-BD59-A6C34878D82A}">
                    <a16:rowId xmlns:a16="http://schemas.microsoft.com/office/drawing/2014/main" val="3624355382"/>
                  </a:ext>
                </a:extLst>
              </a:tr>
              <a:tr h="757153">
                <a:tc>
                  <a:txBody>
                    <a:bodyPr/>
                    <a:lstStyle/>
                    <a:p>
                      <a:r>
                        <a:rPr lang="en-US" sz="1200" cap="none" spc="0">
                          <a:solidFill>
                            <a:schemeClr val="tx1"/>
                          </a:solidFill>
                        </a:rPr>
                        <a:t>Albania </a:t>
                      </a:r>
                    </a:p>
                  </a:txBody>
                  <a:tcPr marL="106075" marR="81596" marT="81596" marB="81596">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cap="none" spc="0" dirty="0">
                          <a:solidFill>
                            <a:schemeClr val="tx1"/>
                          </a:solidFill>
                          <a:effectLst/>
                          <a:latin typeface="+mn-lt"/>
                          <a:ea typeface="+mn-ea"/>
                          <a:cs typeface="+mn-cs"/>
                        </a:rPr>
                        <a:t>Candidate since June 2014 (t</a:t>
                      </a:r>
                      <a:r>
                        <a:rPr lang="en-US" sz="1200" dirty="0"/>
                        <a:t>he EU held its first intergovernmental conference with Albania in July 2022</a:t>
                      </a:r>
                      <a:r>
                        <a:rPr lang="en-US" sz="1200" kern="1200" cap="none" spc="0" dirty="0">
                          <a:solidFill>
                            <a:schemeClr val="tx1"/>
                          </a:solidFill>
                          <a:effectLst/>
                          <a:latin typeface="+mn-lt"/>
                          <a:ea typeface="+mn-ea"/>
                          <a:cs typeface="+mn-cs"/>
                        </a:rPr>
                        <a:t>) </a:t>
                      </a:r>
                      <a:endParaRPr lang="en-US" sz="1200" cap="none" spc="0" dirty="0">
                        <a:solidFill>
                          <a:schemeClr val="tx1"/>
                        </a:solidFill>
                      </a:endParaRPr>
                    </a:p>
                  </a:txBody>
                  <a:tcPr marL="106075" marR="81596" marT="81596" marB="81596">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cap="none" spc="0" dirty="0">
                          <a:solidFill>
                            <a:schemeClr val="tx1"/>
                          </a:solidFill>
                        </a:rPr>
                        <a:t>2,877,797</a:t>
                      </a:r>
                    </a:p>
                  </a:txBody>
                  <a:tcPr marL="106075" marR="81596" marT="81596" marB="81596">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cap="none" spc="0" dirty="0">
                          <a:solidFill>
                            <a:schemeClr val="tx1"/>
                          </a:solidFill>
                        </a:rPr>
                        <a:t>14519</a:t>
                      </a:r>
                    </a:p>
                  </a:txBody>
                  <a:tcPr marL="106075" marR="81596" marT="81596" marB="81596">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r>
                        <a:rPr lang="en-US" sz="1200" cap="none" spc="0" dirty="0">
                          <a:solidFill>
                            <a:schemeClr val="tx1"/>
                          </a:solidFill>
                        </a:rPr>
                        <a:t>29%</a:t>
                      </a:r>
                    </a:p>
                  </a:txBody>
                  <a:tcPr marL="106075" marR="81596" marT="81596" marB="81596">
                    <a:lnL w="6350" cap="flat" cmpd="sng" algn="ctr">
                      <a:noFill/>
                      <a:prstDash val="solid"/>
                    </a:lnL>
                    <a:lnR w="12700" cmpd="sng">
                      <a:noFill/>
                      <a:prstDash val="solid"/>
                    </a:lnR>
                    <a:lnT w="635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893998399"/>
                  </a:ext>
                </a:extLst>
              </a:tr>
              <a:tr h="757153">
                <a:tc>
                  <a:txBody>
                    <a:bodyPr/>
                    <a:lstStyle/>
                    <a:p>
                      <a:r>
                        <a:rPr lang="en-US" sz="1200" cap="none" spc="0" dirty="0">
                          <a:solidFill>
                            <a:schemeClr val="tx1"/>
                          </a:solidFill>
                        </a:rPr>
                        <a:t>North Macedonia </a:t>
                      </a:r>
                    </a:p>
                    <a:p>
                      <a:endParaRPr lang="en-US" sz="1200" cap="none" spc="0" dirty="0">
                        <a:solidFill>
                          <a:schemeClr val="tx1"/>
                        </a:solidFill>
                      </a:endParaRPr>
                    </a:p>
                  </a:txBody>
                  <a:tcPr marL="106075" marR="81596" marT="81596" marB="81596">
                    <a:lnL w="38100" cap="flat" cmpd="sng" algn="ctr">
                      <a:noFill/>
                      <a:prstDash val="solid"/>
                    </a:lnL>
                    <a:lnR w="6350" cap="flat" cmpd="sng" algn="ctr">
                      <a:solidFill>
                        <a:schemeClr val="tx1">
                          <a:lumMod val="75000"/>
                          <a:lumOff val="25000"/>
                        </a:schemeClr>
                      </a:solidFill>
                      <a:prstDash val="solid"/>
                    </a:lnR>
                    <a:lnT w="12700" cmpd="sng">
                      <a:noFill/>
                      <a:prstDash val="solid"/>
                    </a:lnT>
                    <a:lnB w="6350" cap="flat" cmpd="sng" algn="ctr">
                      <a:noFill/>
                      <a:prstDash val="solid"/>
                    </a:lnB>
                    <a:solidFill>
                      <a:srgbClr val="F2F2F2">
                        <a:alpha val="3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cap="none" spc="0" dirty="0">
                          <a:solidFill>
                            <a:schemeClr val="tx1"/>
                          </a:solidFill>
                          <a:effectLst/>
                          <a:latin typeface="+mn-lt"/>
                          <a:ea typeface="+mn-ea"/>
                          <a:cs typeface="+mn-cs"/>
                        </a:rPr>
                        <a:t>Candidate since December 2005 (t</a:t>
                      </a:r>
                      <a:r>
                        <a:rPr lang="en-US" sz="1200" dirty="0"/>
                        <a:t>he start of negotiations was officially launched on July 19, 2022</a:t>
                      </a:r>
                      <a:r>
                        <a:rPr lang="en-US" sz="1200" kern="1200" cap="none" spc="0" dirty="0">
                          <a:solidFill>
                            <a:schemeClr val="tx1"/>
                          </a:solidFill>
                          <a:effectLst/>
                          <a:latin typeface="+mn-lt"/>
                          <a:ea typeface="+mn-ea"/>
                          <a:cs typeface="+mn-cs"/>
                        </a:rPr>
                        <a:t>) </a:t>
                      </a:r>
                      <a:endParaRPr lang="en-US" sz="1200" cap="none" spc="0" dirty="0">
                        <a:solidFill>
                          <a:schemeClr val="tx1"/>
                        </a:solidFill>
                      </a:endParaRPr>
                    </a:p>
                  </a:txBody>
                  <a:tcPr marL="106075" marR="81596" marT="81596" marB="81596">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12700" cmpd="sng">
                      <a:noFill/>
                      <a:prstDash val="solid"/>
                    </a:lnT>
                    <a:lnB w="6350" cap="flat" cmpd="sng" algn="ctr">
                      <a:noFill/>
                      <a:prstDash val="solid"/>
                    </a:lnB>
                    <a:solidFill>
                      <a:srgbClr val="F2F2F2">
                        <a:alpha val="30196"/>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cap="none" spc="0" dirty="0">
                          <a:solidFill>
                            <a:schemeClr val="tx1"/>
                          </a:solidFill>
                        </a:rPr>
                        <a:t>2,083,374</a:t>
                      </a:r>
                    </a:p>
                  </a:txBody>
                  <a:tcPr marL="106075" marR="81596" marT="81596" marB="81596">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12700" cmpd="sng">
                      <a:noFill/>
                      <a:prstDash val="solid"/>
                    </a:lnT>
                    <a:lnB w="6350" cap="flat" cmpd="sng" algn="ctr">
                      <a:noFill/>
                      <a:prstDash val="solid"/>
                    </a:lnB>
                    <a:solidFill>
                      <a:srgbClr val="F2F2F2">
                        <a:alpha val="30196"/>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cap="none" spc="0" dirty="0">
                          <a:solidFill>
                            <a:schemeClr val="tx1"/>
                          </a:solidFill>
                        </a:rPr>
                        <a:t>16464</a:t>
                      </a:r>
                    </a:p>
                  </a:txBody>
                  <a:tcPr marL="106075" marR="81596" marT="81596" marB="81596">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12700" cmpd="sng">
                      <a:noFill/>
                      <a:prstDash val="solid"/>
                    </a:lnT>
                    <a:lnB w="6350" cap="flat" cmpd="sng" algn="ctr">
                      <a:noFill/>
                      <a:prstDash val="solid"/>
                    </a:lnB>
                    <a:solidFill>
                      <a:srgbClr val="F2F2F2">
                        <a:alpha val="30196"/>
                      </a:srgbClr>
                    </a:solidFill>
                  </a:tcPr>
                </a:tc>
                <a:tc>
                  <a:txBody>
                    <a:bodyPr/>
                    <a:lstStyle/>
                    <a:p>
                      <a:r>
                        <a:rPr lang="en-US" sz="1200" cap="none" spc="0" dirty="0">
                          <a:solidFill>
                            <a:schemeClr val="tx1"/>
                          </a:solidFill>
                        </a:rPr>
                        <a:t>33%</a:t>
                      </a:r>
                    </a:p>
                  </a:txBody>
                  <a:tcPr marL="106075" marR="81596" marT="81596" marB="81596">
                    <a:lnL w="6350" cap="flat" cmpd="sng" algn="ctr">
                      <a:solidFill>
                        <a:schemeClr val="tx1">
                          <a:lumMod val="75000"/>
                          <a:lumOff val="25000"/>
                        </a:schemeClr>
                      </a:solidFill>
                      <a:prstDash val="solid"/>
                    </a:lnL>
                    <a:lnR w="38100" cap="flat" cmpd="sng" algn="ctr">
                      <a:noFill/>
                      <a:prstDash val="solid"/>
                    </a:lnR>
                    <a:lnT w="12700" cmpd="sng">
                      <a:noFill/>
                      <a:prstDash val="solid"/>
                    </a:lnT>
                    <a:lnB w="6350" cap="flat" cmpd="sng" algn="ctr">
                      <a:noFill/>
                      <a:prstDash val="solid"/>
                    </a:lnB>
                    <a:solidFill>
                      <a:srgbClr val="F2F2F2">
                        <a:alpha val="30196"/>
                      </a:srgbClr>
                    </a:solidFill>
                  </a:tcPr>
                </a:tc>
                <a:extLst>
                  <a:ext uri="{0D108BD9-81ED-4DB2-BD59-A6C34878D82A}">
                    <a16:rowId xmlns:a16="http://schemas.microsoft.com/office/drawing/2014/main" val="2324201756"/>
                  </a:ext>
                </a:extLst>
              </a:tr>
              <a:tr h="757153">
                <a:tc>
                  <a:txBody>
                    <a:bodyPr/>
                    <a:lstStyle/>
                    <a:p>
                      <a:r>
                        <a:rPr lang="en-US" sz="1200" cap="none" spc="0">
                          <a:solidFill>
                            <a:schemeClr val="tx1"/>
                          </a:solidFill>
                        </a:rPr>
                        <a:t>Montenegro</a:t>
                      </a:r>
                    </a:p>
                    <a:p>
                      <a:endParaRPr lang="en-US" sz="1200" cap="none" spc="0">
                        <a:solidFill>
                          <a:schemeClr val="tx1"/>
                        </a:solidFill>
                      </a:endParaRPr>
                    </a:p>
                  </a:txBody>
                  <a:tcPr marL="106075" marR="81596" marT="81596" marB="81596">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cap="none" spc="0">
                          <a:solidFill>
                            <a:schemeClr val="tx1"/>
                          </a:solidFill>
                          <a:effectLst/>
                          <a:latin typeface="+mn-lt"/>
                          <a:ea typeface="+mn-ea"/>
                          <a:cs typeface="+mn-cs"/>
                        </a:rPr>
                        <a:t>Candidate since December 2010 (negotiations opened in June 2012) </a:t>
                      </a:r>
                      <a:endParaRPr lang="en-US" sz="1200" cap="none" spc="0">
                        <a:solidFill>
                          <a:schemeClr val="tx1"/>
                        </a:solidFill>
                      </a:endParaRPr>
                    </a:p>
                  </a:txBody>
                  <a:tcPr marL="106075" marR="81596" marT="81596" marB="81596">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cap="none" spc="0" dirty="0">
                          <a:solidFill>
                            <a:schemeClr val="tx1"/>
                          </a:solidFill>
                        </a:rPr>
                        <a:t>628,066</a:t>
                      </a:r>
                    </a:p>
                  </a:txBody>
                  <a:tcPr marL="106075" marR="81596" marT="81596" marB="81596">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cap="none" spc="0" dirty="0">
                          <a:solidFill>
                            <a:schemeClr val="tx1"/>
                          </a:solidFill>
                        </a:rPr>
                        <a:t>20602</a:t>
                      </a:r>
                    </a:p>
                  </a:txBody>
                  <a:tcPr marL="106075" marR="81596" marT="81596" marB="81596">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r>
                        <a:rPr lang="en-US" sz="1200" cap="none" spc="0" dirty="0">
                          <a:solidFill>
                            <a:schemeClr val="tx1"/>
                          </a:solidFill>
                        </a:rPr>
                        <a:t>42%</a:t>
                      </a:r>
                    </a:p>
                  </a:txBody>
                  <a:tcPr marL="106075" marR="81596" marT="81596" marB="81596">
                    <a:lnL w="6350" cap="flat" cmpd="sng" algn="ctr">
                      <a:noFill/>
                      <a:prstDash val="solid"/>
                    </a:lnL>
                    <a:lnR w="12700" cmpd="sng">
                      <a:noFill/>
                      <a:prstDash val="solid"/>
                    </a:lnR>
                    <a:lnT w="635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2660122993"/>
                  </a:ext>
                </a:extLst>
              </a:tr>
              <a:tr h="7571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cap="none" spc="0">
                          <a:solidFill>
                            <a:schemeClr val="tx1"/>
                          </a:solidFill>
                          <a:effectLst/>
                          <a:latin typeface="+mn-lt"/>
                          <a:ea typeface="+mn-ea"/>
                          <a:cs typeface="+mn-cs"/>
                        </a:rPr>
                        <a:t>Serbia</a:t>
                      </a:r>
                      <a:br>
                        <a:rPr lang="en-US" sz="1200" kern="1200" cap="none" spc="0">
                          <a:solidFill>
                            <a:schemeClr val="tx1"/>
                          </a:solidFill>
                          <a:effectLst/>
                          <a:latin typeface="+mn-lt"/>
                          <a:ea typeface="+mn-ea"/>
                          <a:cs typeface="+mn-cs"/>
                        </a:rPr>
                      </a:br>
                      <a:endParaRPr lang="en-US" sz="1200" cap="none" spc="0">
                        <a:solidFill>
                          <a:schemeClr val="tx1"/>
                        </a:solidFill>
                      </a:endParaRPr>
                    </a:p>
                  </a:txBody>
                  <a:tcPr marL="106075" marR="81596" marT="81596" marB="81596">
                    <a:lnL w="38100" cap="flat" cmpd="sng" algn="ctr">
                      <a:noFill/>
                      <a:prstDash val="solid"/>
                    </a:lnL>
                    <a:lnR w="6350" cap="flat" cmpd="sng" algn="ctr">
                      <a:solidFill>
                        <a:schemeClr val="tx1">
                          <a:lumMod val="75000"/>
                          <a:lumOff val="25000"/>
                        </a:schemeClr>
                      </a:solidFill>
                      <a:prstDash val="solid"/>
                    </a:lnR>
                    <a:lnT w="12700" cmpd="sng">
                      <a:noFill/>
                      <a:prstDash val="solid"/>
                    </a:lnT>
                    <a:lnB w="6350" cap="flat" cmpd="sng" algn="ctr">
                      <a:noFill/>
                      <a:prstDash val="solid"/>
                    </a:lnB>
                    <a:solidFill>
                      <a:srgbClr val="F2F2F2">
                        <a:alpha val="3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cap="none" spc="0">
                          <a:solidFill>
                            <a:schemeClr val="tx1"/>
                          </a:solidFill>
                          <a:effectLst/>
                          <a:latin typeface="+mn-lt"/>
                          <a:ea typeface="+mn-ea"/>
                          <a:cs typeface="+mn-cs"/>
                        </a:rPr>
                        <a:t>Candidate since March 2012 (negotiations opened in January 2014) </a:t>
                      </a:r>
                      <a:endParaRPr lang="en-US" sz="1200" cap="none" spc="0">
                        <a:solidFill>
                          <a:schemeClr val="tx1"/>
                        </a:solidFill>
                      </a:endParaRPr>
                    </a:p>
                  </a:txBody>
                  <a:tcPr marL="106075" marR="81596" marT="81596" marB="81596">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12700" cmpd="sng">
                      <a:noFill/>
                      <a:prstDash val="solid"/>
                    </a:lnT>
                    <a:lnB w="6350" cap="flat" cmpd="sng" algn="ctr">
                      <a:noFill/>
                      <a:prstDash val="solid"/>
                    </a:lnB>
                    <a:solidFill>
                      <a:srgbClr val="F2F2F2">
                        <a:alpha val="30196"/>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cap="none" spc="0" dirty="0">
                          <a:solidFill>
                            <a:schemeClr val="tx1"/>
                          </a:solidFill>
                        </a:rPr>
                        <a:t>8,737,371</a:t>
                      </a:r>
                    </a:p>
                  </a:txBody>
                  <a:tcPr marL="106075" marR="81596" marT="81596" marB="81596">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12700" cmpd="sng">
                      <a:noFill/>
                      <a:prstDash val="solid"/>
                    </a:lnT>
                    <a:lnB w="6350" cap="flat" cmpd="sng" algn="ctr">
                      <a:noFill/>
                      <a:prstDash val="solid"/>
                    </a:lnB>
                    <a:solidFill>
                      <a:srgbClr val="F2F2F2">
                        <a:alpha val="30196"/>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cap="none" spc="0" dirty="0">
                          <a:solidFill>
                            <a:schemeClr val="tx1"/>
                          </a:solidFill>
                        </a:rPr>
                        <a:t>19831</a:t>
                      </a:r>
                    </a:p>
                  </a:txBody>
                  <a:tcPr marL="106075" marR="81596" marT="81596" marB="81596">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12700" cmpd="sng">
                      <a:noFill/>
                      <a:prstDash val="solid"/>
                    </a:lnT>
                    <a:lnB w="6350" cap="flat" cmpd="sng" algn="ctr">
                      <a:noFill/>
                      <a:prstDash val="solid"/>
                    </a:lnB>
                    <a:solidFill>
                      <a:srgbClr val="F2F2F2">
                        <a:alpha val="30196"/>
                      </a:srgbClr>
                    </a:solidFill>
                  </a:tcPr>
                </a:tc>
                <a:tc>
                  <a:txBody>
                    <a:bodyPr/>
                    <a:lstStyle/>
                    <a:p>
                      <a:r>
                        <a:rPr lang="en-US" sz="1200" cap="none" spc="0" dirty="0">
                          <a:solidFill>
                            <a:schemeClr val="tx1"/>
                          </a:solidFill>
                        </a:rPr>
                        <a:t>40%</a:t>
                      </a:r>
                    </a:p>
                  </a:txBody>
                  <a:tcPr marL="106075" marR="81596" marT="81596" marB="81596">
                    <a:lnL w="6350" cap="flat" cmpd="sng" algn="ctr">
                      <a:solidFill>
                        <a:schemeClr val="tx1">
                          <a:lumMod val="75000"/>
                          <a:lumOff val="25000"/>
                        </a:schemeClr>
                      </a:solidFill>
                      <a:prstDash val="solid"/>
                    </a:lnL>
                    <a:lnR w="38100" cap="flat" cmpd="sng" algn="ctr">
                      <a:noFill/>
                      <a:prstDash val="solid"/>
                    </a:lnR>
                    <a:lnT w="12700" cmpd="sng">
                      <a:noFill/>
                      <a:prstDash val="solid"/>
                    </a:lnT>
                    <a:lnB w="6350" cap="flat" cmpd="sng" algn="ctr">
                      <a:noFill/>
                      <a:prstDash val="solid"/>
                    </a:lnB>
                    <a:solidFill>
                      <a:srgbClr val="F2F2F2">
                        <a:alpha val="30196"/>
                      </a:srgbClr>
                    </a:solidFill>
                  </a:tcPr>
                </a:tc>
                <a:extLst>
                  <a:ext uri="{0D108BD9-81ED-4DB2-BD59-A6C34878D82A}">
                    <a16:rowId xmlns:a16="http://schemas.microsoft.com/office/drawing/2014/main" val="4023104155"/>
                  </a:ext>
                </a:extLst>
              </a:tr>
              <a:tr h="10071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cap="none" spc="0" dirty="0">
                          <a:solidFill>
                            <a:schemeClr val="tx1"/>
                          </a:solidFill>
                          <a:effectLst/>
                          <a:latin typeface="+mn-lt"/>
                          <a:ea typeface="+mn-ea"/>
                          <a:cs typeface="+mn-cs"/>
                        </a:rPr>
                        <a:t>Bosnia and Herzegovina </a:t>
                      </a:r>
                      <a:endParaRPr lang="en-US" sz="1200" cap="none" spc="0" dirty="0">
                        <a:solidFill>
                          <a:schemeClr val="tx1"/>
                        </a:solidFill>
                      </a:endParaRPr>
                    </a:p>
                    <a:p>
                      <a:endParaRPr lang="en-US" sz="1200" cap="none" spc="0" dirty="0">
                        <a:solidFill>
                          <a:schemeClr val="tx1"/>
                        </a:solidFill>
                      </a:endParaRPr>
                    </a:p>
                    <a:p>
                      <a:endParaRPr lang="en-US" sz="1200" cap="none" spc="0" dirty="0">
                        <a:solidFill>
                          <a:schemeClr val="tx1"/>
                        </a:solidFill>
                      </a:endParaRPr>
                    </a:p>
                    <a:p>
                      <a:r>
                        <a:rPr lang="en-US" sz="1200" cap="none" spc="0" dirty="0">
                          <a:solidFill>
                            <a:schemeClr val="tx1"/>
                          </a:solidFill>
                        </a:rPr>
                        <a:t>Kosovo</a:t>
                      </a:r>
                    </a:p>
                  </a:txBody>
                  <a:tcPr marL="106075" marR="81596" marT="81596" marB="81596">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cap="none" spc="0" dirty="0">
                          <a:solidFill>
                            <a:schemeClr val="tx1"/>
                          </a:solidFill>
                          <a:effectLst/>
                          <a:latin typeface="+mn-lt"/>
                          <a:ea typeface="+mn-ea"/>
                          <a:cs typeface="+mn-cs"/>
                        </a:rPr>
                        <a:t>Potential candidate (applied for EU membership in February 2016)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cap="none" spc="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cap="none" spc="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cap="none" spc="0" dirty="0">
                          <a:solidFill>
                            <a:schemeClr val="tx1"/>
                          </a:solidFill>
                          <a:effectLst/>
                          <a:latin typeface="+mn-lt"/>
                          <a:ea typeface="+mn-ea"/>
                          <a:cs typeface="+mn-cs"/>
                        </a:rPr>
                        <a:t>Potential candidate </a:t>
                      </a:r>
                      <a:endParaRPr lang="en-US" sz="1200" cap="none" spc="0" dirty="0">
                        <a:solidFill>
                          <a:schemeClr val="tx1"/>
                        </a:solidFill>
                      </a:endParaRPr>
                    </a:p>
                  </a:txBody>
                  <a:tcPr marL="106075" marR="81596" marT="81596" marB="81596">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cap="none" spc="0" dirty="0">
                          <a:solidFill>
                            <a:schemeClr val="tx1"/>
                          </a:solidFill>
                        </a:rPr>
                        <a:t>3,280,819</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cap="none" spc="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cap="none" spc="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cap="none" spc="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1,873 (2020)</a:t>
                      </a:r>
                      <a:endParaRPr lang="en-US" sz="1200" cap="none" spc="0" dirty="0">
                        <a:solidFill>
                          <a:schemeClr val="tx1"/>
                        </a:solidFill>
                      </a:endParaRPr>
                    </a:p>
                  </a:txBody>
                  <a:tcPr marL="106075" marR="81596" marT="81596" marB="81596">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cap="none" spc="0" dirty="0">
                          <a:solidFill>
                            <a:schemeClr val="tx1"/>
                          </a:solidFill>
                        </a:rPr>
                        <a:t>15667</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cap="none" spc="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cap="none" spc="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cap="none" spc="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t>13056 (2021, </a:t>
                      </a:r>
                      <a:r>
                        <a:rPr lang="en-US" sz="1200" dirty="0"/>
                        <a:t>World Bank</a:t>
                      </a:r>
                      <a:r>
                        <a:rPr lang="en-US" sz="1200" b="0" dirty="0"/>
                        <a:t>)</a:t>
                      </a:r>
                      <a:endParaRPr lang="en-US" sz="1200" b="0" cap="none" spc="0" dirty="0">
                        <a:solidFill>
                          <a:schemeClr val="tx1"/>
                        </a:solidFill>
                      </a:endParaRPr>
                    </a:p>
                  </a:txBody>
                  <a:tcPr marL="106075" marR="81596" marT="81596" marB="81596">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r>
                        <a:rPr lang="en-US" sz="1200" cap="none" spc="0" dirty="0">
                          <a:solidFill>
                            <a:schemeClr val="tx1"/>
                          </a:solidFill>
                        </a:rPr>
                        <a:t>27%</a:t>
                      </a:r>
                    </a:p>
                    <a:p>
                      <a:endParaRPr lang="en-US" sz="1200" cap="none" spc="0" dirty="0">
                        <a:solidFill>
                          <a:schemeClr val="tx1"/>
                        </a:solidFill>
                      </a:endParaRPr>
                    </a:p>
                    <a:p>
                      <a:endParaRPr lang="en-US" sz="1200" cap="none" spc="0" dirty="0">
                        <a:solidFill>
                          <a:schemeClr val="tx1"/>
                        </a:solidFill>
                      </a:endParaRPr>
                    </a:p>
                    <a:p>
                      <a:endParaRPr lang="en-US" sz="1200" cap="none" spc="0" dirty="0">
                        <a:solidFill>
                          <a:schemeClr val="tx1"/>
                        </a:solidFill>
                      </a:endParaRPr>
                    </a:p>
                    <a:p>
                      <a:r>
                        <a:rPr lang="en-US" sz="1200" cap="none" spc="0" dirty="0">
                          <a:solidFill>
                            <a:schemeClr val="tx1"/>
                          </a:solidFill>
                        </a:rPr>
                        <a:t>32%</a:t>
                      </a:r>
                    </a:p>
                  </a:txBody>
                  <a:tcPr marL="106075" marR="81596" marT="81596" marB="81596">
                    <a:lnL w="6350" cap="flat" cmpd="sng" algn="ctr">
                      <a:noFill/>
                      <a:prstDash val="solid"/>
                    </a:lnL>
                    <a:lnR w="12700" cmpd="sng">
                      <a:noFill/>
                      <a:prstDash val="solid"/>
                    </a:lnR>
                    <a:lnT w="635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650859419"/>
                  </a:ext>
                </a:extLst>
              </a:tr>
              <a:tr h="1007157">
                <a:tc>
                  <a:txBody>
                    <a:bodyPr/>
                    <a:lstStyle/>
                    <a:p>
                      <a:endParaRPr lang="en-US" sz="1200" cap="none" spc="0" dirty="0">
                        <a:solidFill>
                          <a:schemeClr val="tx1"/>
                        </a:solidFill>
                      </a:endParaRPr>
                    </a:p>
                    <a:p>
                      <a:endParaRPr lang="en-US" sz="1200" cap="none" spc="0" dirty="0">
                        <a:solidFill>
                          <a:schemeClr val="tx1"/>
                        </a:solidFill>
                      </a:endParaRPr>
                    </a:p>
                    <a:p>
                      <a:r>
                        <a:rPr lang="en-US" sz="1200" cap="none" spc="0" dirty="0">
                          <a:solidFill>
                            <a:schemeClr val="tx1"/>
                          </a:solidFill>
                        </a:rPr>
                        <a:t>Ukraine </a:t>
                      </a:r>
                    </a:p>
                  </a:txBody>
                  <a:tcPr marL="106075" marR="81596" marT="81596" marB="81596">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cap="none" spc="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cap="none" spc="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cap="none" spc="0" dirty="0">
                          <a:solidFill>
                            <a:schemeClr val="tx1"/>
                          </a:solidFill>
                        </a:rPr>
                        <a:t>Ukraine applied for EU membership in February 2022 and was granted EU candidate status in June 2022.</a:t>
                      </a:r>
                    </a:p>
                  </a:txBody>
                  <a:tcPr marL="106075" marR="81596" marT="81596" marB="81596">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cap="none" spc="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cap="none" spc="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cap="none" spc="0" dirty="0">
                          <a:solidFill>
                            <a:schemeClr val="tx1"/>
                          </a:solidFill>
                        </a:rPr>
                        <a:t>43,733,762 (2020)</a:t>
                      </a:r>
                    </a:p>
                  </a:txBody>
                  <a:tcPr marL="106075" marR="81596" marT="81596" marB="81596">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cap="none" spc="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cap="none" spc="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cap="none" spc="0" dirty="0">
                          <a:solidFill>
                            <a:schemeClr val="tx1"/>
                          </a:solidFill>
                        </a:rPr>
                        <a:t>12944</a:t>
                      </a:r>
                    </a:p>
                  </a:txBody>
                  <a:tcPr marL="106075" marR="81596" marT="81596" marB="81596">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endParaRPr lang="en-US" sz="1200" cap="none" spc="0" dirty="0">
                        <a:solidFill>
                          <a:schemeClr val="tx1"/>
                        </a:solidFill>
                      </a:endParaRPr>
                    </a:p>
                    <a:p>
                      <a:endParaRPr lang="en-US" sz="1200" cap="none" spc="0" dirty="0">
                        <a:solidFill>
                          <a:schemeClr val="tx1"/>
                        </a:solidFill>
                      </a:endParaRPr>
                    </a:p>
                    <a:p>
                      <a:r>
                        <a:rPr lang="en-US" sz="1200" cap="none" spc="0" dirty="0">
                          <a:solidFill>
                            <a:schemeClr val="tx1"/>
                          </a:solidFill>
                        </a:rPr>
                        <a:t>26%</a:t>
                      </a:r>
                    </a:p>
                  </a:txBody>
                  <a:tcPr marL="106075" marR="81596" marT="81596" marB="81596">
                    <a:lnL w="6350" cap="flat" cmpd="sng" algn="ctr">
                      <a:noFill/>
                      <a:prstDash val="solid"/>
                    </a:lnL>
                    <a:lnR w="12700" cmpd="sng">
                      <a:noFill/>
                      <a:prstDash val="solid"/>
                    </a:lnR>
                    <a:lnT w="635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779426577"/>
                  </a:ext>
                </a:extLst>
              </a:tr>
            </a:tbl>
          </a:graphicData>
        </a:graphic>
      </p:graphicFrame>
      <p:sp>
        <p:nvSpPr>
          <p:cNvPr id="2" name="Footer Placeholder 3">
            <a:extLst>
              <a:ext uri="{FF2B5EF4-FFF2-40B4-BE49-F238E27FC236}">
                <a16:creationId xmlns:a16="http://schemas.microsoft.com/office/drawing/2014/main" id="{107F5AEB-D74A-DA0B-5FEC-DD52CE5F2889}"/>
              </a:ext>
            </a:extLst>
          </p:cNvPr>
          <p:cNvSpPr txBox="1">
            <a:spLocks/>
          </p:cNvSpPr>
          <p:nvPr/>
        </p:nvSpPr>
        <p:spPr>
          <a:xfrm>
            <a:off x="4191000" y="6508750"/>
            <a:ext cx="4114800" cy="365125"/>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a:t>ENVR E-172: CASE STUDIES IN DEVELOPMENT ECONOMICS</a:t>
            </a:r>
            <a:endParaRPr lang="en-US" dirty="0"/>
          </a:p>
        </p:txBody>
      </p:sp>
    </p:spTree>
    <p:extLst>
      <p:ext uri="{BB962C8B-B14F-4D97-AF65-F5344CB8AC3E}">
        <p14:creationId xmlns:p14="http://schemas.microsoft.com/office/powerpoint/2010/main" val="1136836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U and eurozone over time - German Federal Statistical Office">
            <a:extLst>
              <a:ext uri="{FF2B5EF4-FFF2-40B4-BE49-F238E27FC236}">
                <a16:creationId xmlns:a16="http://schemas.microsoft.com/office/drawing/2014/main" id="{6E25B3DF-97D0-0DE1-E799-79DE4B76F6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6230"/>
          <a:stretch/>
        </p:blipFill>
        <p:spPr bwMode="auto">
          <a:xfrm>
            <a:off x="703182" y="2000499"/>
            <a:ext cx="4777381" cy="2687258"/>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7174" name="Content Placeholder 7173">
            <a:extLst>
              <a:ext uri="{FF2B5EF4-FFF2-40B4-BE49-F238E27FC236}">
                <a16:creationId xmlns:a16="http://schemas.microsoft.com/office/drawing/2014/main" id="{80DA8E60-0CD9-FDD8-FD65-EB63E75DB674}"/>
              </a:ext>
            </a:extLst>
          </p:cNvPr>
          <p:cNvSpPr>
            <a:spLocks noGrp="1"/>
          </p:cNvSpPr>
          <p:nvPr>
            <p:ph idx="1"/>
          </p:nvPr>
        </p:nvSpPr>
        <p:spPr>
          <a:xfrm>
            <a:off x="5880213" y="1293880"/>
            <a:ext cx="5458838" cy="4192520"/>
          </a:xfrm>
        </p:spPr>
        <p:txBody>
          <a:bodyPr>
            <a:normAutofit fontScale="92500" lnSpcReduction="10000"/>
          </a:bodyPr>
          <a:lstStyle/>
          <a:p>
            <a:pPr marL="0" indent="0">
              <a:buNone/>
            </a:pPr>
            <a:r>
              <a:rPr lang="en-US" b="0" i="0" u="none" strike="noStrike" dirty="0">
                <a:effectLst/>
                <a:latin typeface="arial" panose="020B0604020202020204" pitchFamily="34" charset="0"/>
              </a:rPr>
              <a:t>May 1, 2004 – 10 new countries joined the EU: Cyprus, Malta, and 8 Central and Eastern European countries: Czechia, Estonia, Hungary, Latvia, Lithuania, Poland, Slovakia, and Slovenia.</a:t>
            </a:r>
          </a:p>
          <a:p>
            <a:pPr marL="0" indent="0">
              <a:buNone/>
            </a:pPr>
            <a:endParaRPr lang="en-US" b="0" i="0" u="none" strike="noStrike" dirty="0">
              <a:effectLst/>
              <a:latin typeface="arial" panose="020B0604020202020204" pitchFamily="34" charset="0"/>
            </a:endParaRPr>
          </a:p>
          <a:p>
            <a:pPr marL="0" indent="0">
              <a:buNone/>
            </a:pPr>
            <a:r>
              <a:rPr lang="en-US" b="0" i="0" u="none" strike="noStrike" dirty="0">
                <a:effectLst/>
                <a:latin typeface="arial" panose="020B0604020202020204" pitchFamily="34" charset="0"/>
              </a:rPr>
              <a:t>This step finally ended the </a:t>
            </a:r>
            <a:r>
              <a:rPr lang="en-US" dirty="0">
                <a:latin typeface="arial" panose="020B0604020202020204" pitchFamily="34" charset="0"/>
              </a:rPr>
              <a:t>division created by the cold war and entering the new era of convergent with the East and Central Europe countries</a:t>
            </a:r>
            <a:r>
              <a:rPr lang="en-US" b="0" i="0" u="none" strike="noStrike" dirty="0">
                <a:effectLst/>
                <a:latin typeface="arial" panose="020B0604020202020204" pitchFamily="34" charset="0"/>
              </a:rPr>
              <a:t>.</a:t>
            </a:r>
            <a:endParaRPr lang="en-US" dirty="0"/>
          </a:p>
        </p:txBody>
      </p:sp>
    </p:spTree>
    <p:extLst>
      <p:ext uri="{BB962C8B-B14F-4D97-AF65-F5344CB8AC3E}">
        <p14:creationId xmlns:p14="http://schemas.microsoft.com/office/powerpoint/2010/main" val="40089178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C2BE5-78F8-1446-A889-8006E1BDB5FC}"/>
              </a:ext>
            </a:extLst>
          </p:cNvPr>
          <p:cNvSpPr>
            <a:spLocks noGrp="1"/>
          </p:cNvSpPr>
          <p:nvPr>
            <p:ph type="title"/>
          </p:nvPr>
        </p:nvSpPr>
        <p:spPr>
          <a:xfrm>
            <a:off x="630936" y="640080"/>
            <a:ext cx="4406731" cy="1481328"/>
          </a:xfrm>
        </p:spPr>
        <p:txBody>
          <a:bodyPr anchor="b">
            <a:normAutofit fontScale="90000"/>
          </a:bodyPr>
          <a:lstStyle/>
          <a:p>
            <a:r>
              <a:rPr lang="en-US" sz="4200" kern="1200" dirty="0">
                <a:latin typeface="+mj-lt"/>
                <a:ea typeface="+mj-ea"/>
                <a:cs typeface="+mj-cs"/>
              </a:rPr>
              <a:t>Political and Economic Integration</a:t>
            </a:r>
            <a:endParaRPr lang="en-US" sz="42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EDD301B-31AC-0A47-B017-F8B46401D93D}"/>
              </a:ext>
            </a:extLst>
          </p:cNvPr>
          <p:cNvSpPr>
            <a:spLocks noGrp="1"/>
          </p:cNvSpPr>
          <p:nvPr>
            <p:ph idx="1"/>
          </p:nvPr>
        </p:nvSpPr>
        <p:spPr>
          <a:xfrm>
            <a:off x="630936" y="2660904"/>
            <a:ext cx="5117931" cy="3547872"/>
          </a:xfrm>
        </p:spPr>
        <p:txBody>
          <a:bodyPr anchor="t">
            <a:normAutofit/>
          </a:bodyPr>
          <a:lstStyle/>
          <a:p>
            <a:pPr>
              <a:spcBef>
                <a:spcPts val="0"/>
              </a:spcBef>
              <a:spcAft>
                <a:spcPts val="0"/>
              </a:spcAft>
            </a:pPr>
            <a:r>
              <a:rPr lang="en-US" dirty="0">
                <a:solidFill>
                  <a:srgbClr val="0E101A"/>
                </a:solidFill>
                <a:effectLst/>
                <a:latin typeface="Times" panose="02020603050405020304" pitchFamily="18" charset="0"/>
                <a:cs typeface="Times" panose="02020603050405020304" pitchFamily="18" charset="0"/>
              </a:rPr>
              <a:t>CEECs are not uniform.</a:t>
            </a:r>
          </a:p>
          <a:p>
            <a:pPr>
              <a:spcBef>
                <a:spcPts val="0"/>
              </a:spcBef>
              <a:spcAft>
                <a:spcPts val="0"/>
              </a:spcAft>
            </a:pPr>
            <a:r>
              <a:rPr lang="en-US" dirty="0">
                <a:solidFill>
                  <a:srgbClr val="0E101A"/>
                </a:solidFill>
                <a:latin typeface="Times" panose="02020603050405020304" pitchFamily="18" charset="0"/>
                <a:cs typeface="Times" panose="02020603050405020304" pitchFamily="18" charset="0"/>
              </a:rPr>
              <a:t>T</a:t>
            </a:r>
            <a:r>
              <a:rPr lang="en-US" dirty="0">
                <a:solidFill>
                  <a:srgbClr val="0E101A"/>
                </a:solidFill>
                <a:effectLst/>
                <a:latin typeface="Times" panose="02020603050405020304" pitchFamily="18" charset="0"/>
                <a:cs typeface="Times" panose="02020603050405020304" pitchFamily="18" charset="0"/>
              </a:rPr>
              <a:t>he region has significant variation and fragmentation.</a:t>
            </a:r>
          </a:p>
          <a:p>
            <a:pPr>
              <a:spcBef>
                <a:spcPts val="0"/>
              </a:spcBef>
              <a:spcAft>
                <a:spcPts val="0"/>
              </a:spcAft>
            </a:pPr>
            <a:r>
              <a:rPr lang="en-US" dirty="0">
                <a:solidFill>
                  <a:srgbClr val="0E101A"/>
                </a:solidFill>
                <a:effectLst/>
                <a:latin typeface="Times" panose="02020603050405020304" pitchFamily="18" charset="0"/>
                <a:cs typeface="Times" panose="02020603050405020304" pitchFamily="18" charset="0"/>
              </a:rPr>
              <a:t>CEE countries also differ in governance, institutional strength, and business climates.</a:t>
            </a:r>
            <a:endParaRPr lang="en-US" dirty="0">
              <a:effectLst/>
              <a:latin typeface="Times" panose="02020603050405020304" pitchFamily="18" charset="0"/>
              <a:cs typeface="Times" panose="02020603050405020304" pitchFamily="18" charset="0"/>
            </a:endParaRPr>
          </a:p>
        </p:txBody>
      </p:sp>
      <p:sp>
        <p:nvSpPr>
          <p:cNvPr id="4" name="Rectangle 3">
            <a:extLst>
              <a:ext uri="{FF2B5EF4-FFF2-40B4-BE49-F238E27FC236}">
                <a16:creationId xmlns:a16="http://schemas.microsoft.com/office/drawing/2014/main" id="{95F81EA5-605E-E0BD-43D6-858AA1730457}"/>
              </a:ext>
            </a:extLst>
          </p:cNvPr>
          <p:cNvSpPr/>
          <p:nvPr/>
        </p:nvSpPr>
        <p:spPr>
          <a:xfrm>
            <a:off x="716692" y="6086388"/>
            <a:ext cx="5802095" cy="369332"/>
          </a:xfrm>
          <a:prstGeom prst="rect">
            <a:avLst/>
          </a:prstGeom>
        </p:spPr>
        <p:txBody>
          <a:bodyPr wrap="square">
            <a:spAutoFit/>
          </a:bodyPr>
          <a:lstStyle/>
          <a:p>
            <a:pPr>
              <a:defRPr/>
            </a:pPr>
            <a:r>
              <a:rPr kumimoji="0" lang="en-US" altLang="zh-CN" sz="1800" b="0" i="0" u="none" strike="noStrike" kern="1200" cap="none" spc="0" normalizeH="0" baseline="0" noProof="0" dirty="0">
                <a:ln>
                  <a:noFill/>
                </a:ln>
                <a:effectLst/>
                <a:uLnTx/>
                <a:uFillTx/>
                <a:latin typeface="Times New Roman" panose="02020603050405020304" pitchFamily="18" charset="0"/>
                <a:ea typeface="等线" panose="02010600030101010101" pitchFamily="2" charset="-122"/>
                <a:cs typeface="Times New Roman" panose="02020603050405020304" pitchFamily="18" charset="0"/>
              </a:rPr>
              <a:t>Total</a:t>
            </a:r>
            <a:r>
              <a:rPr kumimoji="0" lang="zh-CN" altLang="en-US" sz="1800" b="0" i="0" u="none" strike="noStrike" kern="1200" cap="none" spc="0" normalizeH="0" baseline="0" noProof="0" dirty="0">
                <a:ln>
                  <a:noFill/>
                </a:ln>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1800" b="0" i="0" u="none" strike="noStrike" kern="1200" cap="none" spc="0" normalizeH="0" baseline="0" noProof="0" dirty="0">
                <a:ln>
                  <a:noFill/>
                </a:ln>
                <a:effectLst/>
                <a:uLnTx/>
                <a:uFillTx/>
                <a:latin typeface="Times New Roman" panose="02020603050405020304" pitchFamily="18" charset="0"/>
                <a:ea typeface="等线" panose="02010600030101010101" pitchFamily="2" charset="-122"/>
                <a:cs typeface="Times New Roman" panose="02020603050405020304" pitchFamily="18" charset="0"/>
              </a:rPr>
              <a:t>population: 291,857,761 as of March 3, 2023</a:t>
            </a:r>
          </a:p>
        </p:txBody>
      </p:sp>
      <p:pic>
        <p:nvPicPr>
          <p:cNvPr id="7" name="Picture 6">
            <a:extLst>
              <a:ext uri="{FF2B5EF4-FFF2-40B4-BE49-F238E27FC236}">
                <a16:creationId xmlns:a16="http://schemas.microsoft.com/office/drawing/2014/main" id="{DD94B2F2-A852-0B15-9F30-4AA9024AFCBA}"/>
              </a:ext>
            </a:extLst>
          </p:cNvPr>
          <p:cNvPicPr>
            <a:picLocks noChangeAspect="1"/>
          </p:cNvPicPr>
          <p:nvPr/>
        </p:nvPicPr>
        <p:blipFill>
          <a:blip r:embed="rId2"/>
          <a:stretch>
            <a:fillRect/>
          </a:stretch>
        </p:blipFill>
        <p:spPr>
          <a:xfrm>
            <a:off x="6331789" y="92368"/>
            <a:ext cx="5288277" cy="3044237"/>
          </a:xfrm>
          <a:prstGeom prst="rect">
            <a:avLst/>
          </a:prstGeom>
        </p:spPr>
      </p:pic>
    </p:spTree>
    <p:extLst>
      <p:ext uri="{BB962C8B-B14F-4D97-AF65-F5344CB8AC3E}">
        <p14:creationId xmlns:p14="http://schemas.microsoft.com/office/powerpoint/2010/main" val="3829460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7324F21-D6E9-A544-B7EA-3177D604705A}"/>
              </a:ext>
            </a:extLst>
          </p:cNvPr>
          <p:cNvSpPr txBox="1"/>
          <p:nvPr/>
        </p:nvSpPr>
        <p:spPr>
          <a:xfrm>
            <a:off x="638882" y="639193"/>
            <a:ext cx="2986820" cy="3573516"/>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en-US" altLang="zh-CN" sz="5600" b="0" i="0" u="none" strike="noStrike" kern="1200" cap="none" spc="0" normalizeH="0" baseline="0" noProof="0" dirty="0">
                <a:ln>
                  <a:noFill/>
                </a:ln>
                <a:solidFill>
                  <a:schemeClr val="tx1"/>
                </a:solidFill>
                <a:effectLst/>
                <a:uLnTx/>
                <a:uFillTx/>
                <a:latin typeface="+mj-lt"/>
                <a:ea typeface="+mj-ea"/>
                <a:cs typeface="+mj-cs"/>
              </a:rPr>
              <a:t>The Revival of Eastern Europe</a:t>
            </a:r>
            <a:endParaRPr kumimoji="0" lang="en-US" sz="5600" b="0" i="0" u="none" strike="noStrike" kern="1200" cap="none" spc="0" normalizeH="0" baseline="0" noProof="0" dirty="0">
              <a:ln>
                <a:noFill/>
              </a:ln>
              <a:solidFill>
                <a:schemeClr val="tx1"/>
              </a:solidFill>
              <a:effectLst/>
              <a:uLnTx/>
              <a:uFillTx/>
              <a:latin typeface="+mj-lt"/>
              <a:ea typeface="+mj-ea"/>
              <a:cs typeface="+mj-cs"/>
            </a:endParaRPr>
          </a:p>
        </p:txBody>
      </p:sp>
      <p:sp>
        <p:nvSpPr>
          <p:cNvPr id="5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8DC9110-5290-F67F-8382-1F1785AA1DC3}"/>
              </a:ext>
            </a:extLst>
          </p:cNvPr>
          <p:cNvPicPr>
            <a:picLocks noChangeAspect="1"/>
          </p:cNvPicPr>
          <p:nvPr/>
        </p:nvPicPr>
        <p:blipFill>
          <a:blip r:embed="rId2"/>
          <a:stretch>
            <a:fillRect/>
          </a:stretch>
        </p:blipFill>
        <p:spPr>
          <a:xfrm>
            <a:off x="4114800" y="1187771"/>
            <a:ext cx="7754112" cy="4455025"/>
          </a:xfrm>
          <a:prstGeom prst="rect">
            <a:avLst/>
          </a:prstGeom>
        </p:spPr>
      </p:pic>
    </p:spTree>
    <p:extLst>
      <p:ext uri="{BB962C8B-B14F-4D97-AF65-F5344CB8AC3E}">
        <p14:creationId xmlns:p14="http://schemas.microsoft.com/office/powerpoint/2010/main" val="1170478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306FA4E-8325-A719-0CAE-D7B071680E4E}"/>
              </a:ext>
            </a:extLst>
          </p:cNvPr>
          <p:cNvSpPr>
            <a:spLocks noGrp="1"/>
          </p:cNvSpPr>
          <p:nvPr>
            <p:ph type="title"/>
          </p:nvPr>
        </p:nvSpPr>
        <p:spPr>
          <a:xfrm>
            <a:off x="838200" y="365125"/>
            <a:ext cx="10515600" cy="1325563"/>
          </a:xfrm>
        </p:spPr>
        <p:txBody>
          <a:bodyPr>
            <a:normAutofit/>
          </a:bodyPr>
          <a:lstStyle/>
          <a:p>
            <a:r>
              <a:rPr lang="en-US" dirty="0"/>
              <a:t>Real money on the ground matters.</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99E25BC-213D-7CEC-ECCC-607D26DC9EEB}"/>
              </a:ext>
            </a:extLst>
          </p:cNvPr>
          <p:cNvSpPr>
            <a:spLocks noGrp="1"/>
          </p:cNvSpPr>
          <p:nvPr>
            <p:ph idx="1"/>
          </p:nvPr>
        </p:nvSpPr>
        <p:spPr>
          <a:xfrm>
            <a:off x="838200" y="1825625"/>
            <a:ext cx="10515600" cy="4351338"/>
          </a:xfrm>
        </p:spPr>
        <p:txBody>
          <a:bodyPr>
            <a:normAutofit lnSpcReduction="10000"/>
          </a:bodyPr>
          <a:lstStyle/>
          <a:p>
            <a:r>
              <a:rPr lang="en-US" b="1" dirty="0"/>
              <a:t>High investment </a:t>
            </a:r>
            <a:r>
              <a:rPr lang="en-US" dirty="0"/>
              <a:t>rates appear essential for convergence towards the higher-income EU economies. </a:t>
            </a:r>
          </a:p>
          <a:p>
            <a:r>
              <a:rPr lang="en-US" dirty="0"/>
              <a:t>While investment was booming in most CESEE economies before 2008, domestic saving rates were not sufficient to finance investment expenditures. </a:t>
            </a:r>
          </a:p>
          <a:p>
            <a:r>
              <a:rPr lang="en-US" b="1" dirty="0"/>
              <a:t>Large saving gaps </a:t>
            </a:r>
            <a:r>
              <a:rPr lang="en-US" dirty="0"/>
              <a:t>(i.e., the differences between domestic saving and investment rates relative to GDP) constituted a common characteristic of CESEE countries. These gaps were large in south-eastern Europe, including in those economies that are currently EU candidates and potential candidates, and in the Baltic countries, where in some cases saving gaps exceeded 10 percentage points.</a:t>
            </a:r>
          </a:p>
        </p:txBody>
      </p:sp>
      <p:sp>
        <p:nvSpPr>
          <p:cNvPr id="6" name="TextBox 5">
            <a:extLst>
              <a:ext uri="{FF2B5EF4-FFF2-40B4-BE49-F238E27FC236}">
                <a16:creationId xmlns:a16="http://schemas.microsoft.com/office/drawing/2014/main" id="{E00518FB-AA92-C57A-2BED-8E38BB483DB1}"/>
              </a:ext>
            </a:extLst>
          </p:cNvPr>
          <p:cNvSpPr txBox="1"/>
          <p:nvPr/>
        </p:nvSpPr>
        <p:spPr>
          <a:xfrm>
            <a:off x="4504859" y="6034504"/>
            <a:ext cx="6096000" cy="276999"/>
          </a:xfrm>
          <a:prstGeom prst="rect">
            <a:avLst/>
          </a:prstGeom>
          <a:noFill/>
        </p:spPr>
        <p:txBody>
          <a:bodyPr wrap="square">
            <a:spAutoFit/>
          </a:bodyPr>
          <a:lstStyle/>
          <a:p>
            <a:r>
              <a:rPr lang="en-US" sz="1200" dirty="0"/>
              <a:t>Source: https://</a:t>
            </a:r>
            <a:r>
              <a:rPr lang="en-US" sz="1200" dirty="0" err="1"/>
              <a:t>www.ecb.europa.eu</a:t>
            </a:r>
            <a:r>
              <a:rPr lang="en-US" sz="1200" dirty="0"/>
              <a:t>/pub/pdf/other/ecb.ebart201803_01.en.pdf</a:t>
            </a:r>
          </a:p>
        </p:txBody>
      </p:sp>
    </p:spTree>
    <p:extLst>
      <p:ext uri="{BB962C8B-B14F-4D97-AF65-F5344CB8AC3E}">
        <p14:creationId xmlns:p14="http://schemas.microsoft.com/office/powerpoint/2010/main" val="18630986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18DC18C-6092-E3D6-A7EE-9E3EA7D47D26}"/>
              </a:ext>
            </a:extLst>
          </p:cNvPr>
          <p:cNvPicPr>
            <a:picLocks noGrp="1" noChangeAspect="1"/>
          </p:cNvPicPr>
          <p:nvPr>
            <p:ph idx="1"/>
          </p:nvPr>
        </p:nvPicPr>
        <p:blipFill>
          <a:blip r:embed="rId2"/>
          <a:stretch>
            <a:fillRect/>
          </a:stretch>
        </p:blipFill>
        <p:spPr>
          <a:xfrm>
            <a:off x="643467" y="645936"/>
            <a:ext cx="10905066" cy="5566127"/>
          </a:xfrm>
          <a:prstGeom prst="rect">
            <a:avLst/>
          </a:prstGeom>
        </p:spPr>
      </p:pic>
    </p:spTree>
    <p:extLst>
      <p:ext uri="{BB962C8B-B14F-4D97-AF65-F5344CB8AC3E}">
        <p14:creationId xmlns:p14="http://schemas.microsoft.com/office/powerpoint/2010/main" val="21923326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275D6C10-B5A7-4715-803E-0501C9C2C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1FF115-2D80-4B8E-EB27-00A308E97E17}"/>
              </a:ext>
            </a:extLst>
          </p:cNvPr>
          <p:cNvSpPr>
            <a:spLocks noGrp="1"/>
          </p:cNvSpPr>
          <p:nvPr>
            <p:ph type="title"/>
          </p:nvPr>
        </p:nvSpPr>
        <p:spPr>
          <a:xfrm>
            <a:off x="457200" y="1105785"/>
            <a:ext cx="3051544" cy="3346829"/>
          </a:xfrm>
        </p:spPr>
        <p:txBody>
          <a:bodyPr vert="horz" lIns="91440" tIns="45720" rIns="91440" bIns="45720" rtlCol="0" anchor="b">
            <a:normAutofit fontScale="90000"/>
          </a:bodyPr>
          <a:lstStyle/>
          <a:p>
            <a:r>
              <a:rPr lang="en-US" sz="3600" kern="1200" dirty="0">
                <a:solidFill>
                  <a:schemeClr val="tx1"/>
                </a:solidFill>
                <a:latin typeface="+mj-lt"/>
                <a:ea typeface="+mj-ea"/>
                <a:cs typeface="+mj-cs"/>
              </a:rPr>
              <a:t>Average annual FDI inflows in 17 CESEE economies during 1990s, 2010s and 2020s (% of GDP) </a:t>
            </a:r>
            <a:br>
              <a:rPr lang="en-US" sz="3600" kern="1200" dirty="0">
                <a:solidFill>
                  <a:schemeClr val="tx1"/>
                </a:solidFill>
                <a:latin typeface="+mj-lt"/>
                <a:ea typeface="+mj-ea"/>
                <a:cs typeface="+mj-cs"/>
              </a:rPr>
            </a:br>
            <a:endParaRPr lang="en-US" sz="3600" kern="1200" dirty="0">
              <a:solidFill>
                <a:schemeClr val="tx1"/>
              </a:solidFill>
              <a:latin typeface="+mj-lt"/>
              <a:ea typeface="+mj-ea"/>
              <a:cs typeface="+mj-cs"/>
            </a:endParaRPr>
          </a:p>
        </p:txBody>
      </p:sp>
      <p:pic>
        <p:nvPicPr>
          <p:cNvPr id="5" name="Content Placeholder 4">
            <a:extLst>
              <a:ext uri="{FF2B5EF4-FFF2-40B4-BE49-F238E27FC236}">
                <a16:creationId xmlns:a16="http://schemas.microsoft.com/office/drawing/2014/main" id="{506EC27F-9234-FD20-9E7F-18968C4EBF86}"/>
              </a:ext>
            </a:extLst>
          </p:cNvPr>
          <p:cNvPicPr>
            <a:picLocks noChangeAspect="1"/>
          </p:cNvPicPr>
          <p:nvPr/>
        </p:nvPicPr>
        <p:blipFill>
          <a:blip r:embed="rId2"/>
          <a:stretch>
            <a:fillRect/>
          </a:stretch>
        </p:blipFill>
        <p:spPr>
          <a:xfrm>
            <a:off x="4267589" y="1025757"/>
            <a:ext cx="7002393" cy="4806485"/>
          </a:xfrm>
          <a:prstGeom prst="rect">
            <a:avLst/>
          </a:prstGeom>
        </p:spPr>
      </p:pic>
      <p:sp>
        <p:nvSpPr>
          <p:cNvPr id="7" name="TextBox 6">
            <a:extLst>
              <a:ext uri="{FF2B5EF4-FFF2-40B4-BE49-F238E27FC236}">
                <a16:creationId xmlns:a16="http://schemas.microsoft.com/office/drawing/2014/main" id="{82E53C4C-287F-D1ED-DCDF-8FC5E54B1460}"/>
              </a:ext>
            </a:extLst>
          </p:cNvPr>
          <p:cNvSpPr txBox="1"/>
          <p:nvPr/>
        </p:nvSpPr>
        <p:spPr>
          <a:xfrm>
            <a:off x="922018" y="5319721"/>
            <a:ext cx="3345571" cy="646331"/>
          </a:xfrm>
          <a:prstGeom prst="rect">
            <a:avLst/>
          </a:prstGeom>
          <a:noFill/>
        </p:spPr>
        <p:txBody>
          <a:bodyPr wrap="square">
            <a:spAutoFit/>
          </a:bodyPr>
          <a:lstStyle/>
          <a:p>
            <a:r>
              <a:rPr lang="en-US" sz="1200" dirty="0"/>
              <a:t>Source: https://</a:t>
            </a:r>
            <a:r>
              <a:rPr lang="en-US" sz="1200" dirty="0" err="1"/>
              <a:t>wiiw.ac.at</a:t>
            </a:r>
            <a:r>
              <a:rPr lang="en-US" sz="1200" dirty="0"/>
              <a:t>/economic-and-social-impacts-of-fdi-in-central-east-and-southeast-europe-dlp-6407.pdf</a:t>
            </a:r>
          </a:p>
        </p:txBody>
      </p:sp>
    </p:spTree>
    <p:extLst>
      <p:ext uri="{BB962C8B-B14F-4D97-AF65-F5344CB8AC3E}">
        <p14:creationId xmlns:p14="http://schemas.microsoft.com/office/powerpoint/2010/main" val="2474288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67940-4EA7-C3E5-D31F-B77800F5FC40}"/>
              </a:ext>
            </a:extLst>
          </p:cNvPr>
          <p:cNvSpPr>
            <a:spLocks noGrp="1"/>
          </p:cNvSpPr>
          <p:nvPr>
            <p:ph type="title"/>
          </p:nvPr>
        </p:nvSpPr>
        <p:spPr>
          <a:xfrm>
            <a:off x="838200" y="365125"/>
            <a:ext cx="10515600" cy="1325563"/>
          </a:xfrm>
        </p:spPr>
        <p:txBody>
          <a:bodyPr>
            <a:normAutofit fontScale="90000"/>
          </a:bodyPr>
          <a:lstStyle/>
          <a:p>
            <a:r>
              <a:rPr lang="en-US" sz="5400" dirty="0"/>
              <a:t>The Role of Germany in Central Europe.</a:t>
            </a:r>
          </a:p>
        </p:txBody>
      </p:sp>
      <p:sp>
        <p:nvSpPr>
          <p:cNvPr id="3" name="Content Placeholder 2">
            <a:extLst>
              <a:ext uri="{FF2B5EF4-FFF2-40B4-BE49-F238E27FC236}">
                <a16:creationId xmlns:a16="http://schemas.microsoft.com/office/drawing/2014/main" id="{2AA2CD96-4915-FA00-4810-703EFDA3B107}"/>
              </a:ext>
            </a:extLst>
          </p:cNvPr>
          <p:cNvSpPr>
            <a:spLocks noGrp="1"/>
          </p:cNvSpPr>
          <p:nvPr>
            <p:ph idx="1"/>
          </p:nvPr>
        </p:nvSpPr>
        <p:spPr>
          <a:xfrm>
            <a:off x="838200" y="2916762"/>
            <a:ext cx="10515600" cy="3264582"/>
          </a:xfrm>
        </p:spPr>
        <p:txBody>
          <a:bodyPr>
            <a:normAutofit/>
          </a:bodyPr>
          <a:lstStyle/>
          <a:p>
            <a:r>
              <a:rPr lang="en-US" sz="2600" b="0" i="0" u="none" strike="noStrike" dirty="0">
                <a:effectLst/>
                <a:latin typeface="MuseoSans-300"/>
              </a:rPr>
              <a:t>The emergence of a German–central European supply chain is a good example of successful economic integration.</a:t>
            </a:r>
          </a:p>
          <a:p>
            <a:r>
              <a:rPr lang="en-US" sz="2600" b="0" i="0" u="none" strike="noStrike" dirty="0">
                <a:effectLst/>
                <a:latin typeface="MuseoSans-300"/>
              </a:rPr>
              <a:t>Since the 1990s, the Czech Republic, Hungary, Poland, and the Slovak Republic have emerged as major manufacturing satellites—particularly in the automobile industry—of a production system with Germany at its hub. </a:t>
            </a:r>
          </a:p>
          <a:p>
            <a:r>
              <a:rPr lang="en-US" sz="2600" b="0" i="0" u="none" strike="noStrike" dirty="0">
                <a:effectLst/>
                <a:latin typeface="MuseoSans-300"/>
              </a:rPr>
              <a:t>The evolution of this export-oriented system was spurred by large labor cost differentials, geographic proximity, and historical and cultural affinities and supported by large flows of FDI from Germany.</a:t>
            </a:r>
            <a:endParaRPr lang="en-US" sz="2600" dirty="0"/>
          </a:p>
        </p:txBody>
      </p:sp>
    </p:spTree>
    <p:extLst>
      <p:ext uri="{BB962C8B-B14F-4D97-AF65-F5344CB8AC3E}">
        <p14:creationId xmlns:p14="http://schemas.microsoft.com/office/powerpoint/2010/main" val="2461772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49733-A2E0-5A44-24EC-75E14ACC0222}"/>
              </a:ext>
            </a:extLst>
          </p:cNvPr>
          <p:cNvSpPr>
            <a:spLocks noGrp="1"/>
          </p:cNvSpPr>
          <p:nvPr>
            <p:ph type="title"/>
          </p:nvPr>
        </p:nvSpPr>
        <p:spPr>
          <a:xfrm>
            <a:off x="841248" y="548640"/>
            <a:ext cx="3600860" cy="5431536"/>
          </a:xfrm>
        </p:spPr>
        <p:txBody>
          <a:bodyPr>
            <a:normAutofit/>
          </a:bodyPr>
          <a:lstStyle/>
          <a:p>
            <a:r>
              <a:rPr lang="en-US" sz="5400" dirty="0"/>
              <a:t>The Role of Germany</a:t>
            </a:r>
          </a:p>
        </p:txBody>
      </p:sp>
      <p:sp>
        <p:nvSpPr>
          <p:cNvPr id="3" name="Content Placeholder 2">
            <a:extLst>
              <a:ext uri="{FF2B5EF4-FFF2-40B4-BE49-F238E27FC236}">
                <a16:creationId xmlns:a16="http://schemas.microsoft.com/office/drawing/2014/main" id="{A71A090E-0A73-6E8D-8BD5-0A69BF2B6ADA}"/>
              </a:ext>
            </a:extLst>
          </p:cNvPr>
          <p:cNvSpPr>
            <a:spLocks noGrp="1"/>
          </p:cNvSpPr>
          <p:nvPr>
            <p:ph idx="1"/>
          </p:nvPr>
        </p:nvSpPr>
        <p:spPr>
          <a:xfrm>
            <a:off x="5126418" y="552091"/>
            <a:ext cx="6224335" cy="5431536"/>
          </a:xfrm>
        </p:spPr>
        <p:txBody>
          <a:bodyPr anchor="ctr">
            <a:normAutofit/>
          </a:bodyPr>
          <a:lstStyle/>
          <a:p>
            <a:pPr marL="0" indent="0">
              <a:buNone/>
            </a:pPr>
            <a:r>
              <a:rPr lang="en-US" dirty="0"/>
              <a:t>By 2020, German enterprises had invested </a:t>
            </a:r>
            <a:r>
              <a:rPr lang="en-US" b="1" dirty="0"/>
              <a:t>no less than 109 billion euros in the 17 </a:t>
            </a:r>
            <a:r>
              <a:rPr lang="en-US" dirty="0"/>
              <a:t>countries (Albania, Bosnia and Herzegovina, Bulgaria, Croatia, Czechia, Estonia, Hungary, Kosovo, Latvia, Lithuania, Montenegro, North Macedonia, Poland, Romania, Serbia, Slovakia, Slovenia), and </a:t>
            </a:r>
            <a:r>
              <a:rPr lang="en-US" b="1" dirty="0"/>
              <a:t>Austrian companies as much as 76 billion.</a:t>
            </a:r>
          </a:p>
          <a:p>
            <a:endParaRPr lang="en-US" sz="2200" b="1" dirty="0"/>
          </a:p>
          <a:p>
            <a:pPr marL="0" indent="0">
              <a:buNone/>
            </a:pPr>
            <a:endParaRPr lang="en-US" sz="1800" b="1" dirty="0"/>
          </a:p>
          <a:p>
            <a:pPr marL="0" indent="0">
              <a:buNone/>
            </a:pPr>
            <a:endParaRPr lang="en-US" sz="1800" b="1" dirty="0"/>
          </a:p>
          <a:p>
            <a:pPr marL="0" indent="0">
              <a:buNone/>
            </a:pPr>
            <a:r>
              <a:rPr lang="en-US" sz="1800" b="1" dirty="0"/>
              <a:t>Source: </a:t>
            </a:r>
            <a:r>
              <a:rPr lang="en-US" sz="1800" dirty="0"/>
              <a:t>“Economic and Social Impacts of FDI in Central, East and Southeast Europe”(https://wiiw.ac.at/p-6407.html)</a:t>
            </a:r>
            <a:endParaRPr lang="en-US" sz="1800" b="1" dirty="0"/>
          </a:p>
        </p:txBody>
      </p:sp>
      <p:sp>
        <p:nvSpPr>
          <p:cNvPr id="4" name="Footer Placeholder 3">
            <a:extLst>
              <a:ext uri="{FF2B5EF4-FFF2-40B4-BE49-F238E27FC236}">
                <a16:creationId xmlns:a16="http://schemas.microsoft.com/office/drawing/2014/main" id="{17E33E5A-1B9A-DFF9-4066-99A6AF9D2090}"/>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dirty="0"/>
              <a:t>ENVR E-172: CASE STUDIES IN DEVELOPMENT ECONOMICS</a:t>
            </a:r>
          </a:p>
        </p:txBody>
      </p:sp>
    </p:spTree>
    <p:extLst>
      <p:ext uri="{BB962C8B-B14F-4D97-AF65-F5344CB8AC3E}">
        <p14:creationId xmlns:p14="http://schemas.microsoft.com/office/powerpoint/2010/main" val="25320072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89551-D79C-FC9C-F1EC-C1F7C935C457}"/>
              </a:ext>
            </a:extLst>
          </p:cNvPr>
          <p:cNvSpPr>
            <a:spLocks noGrp="1"/>
          </p:cNvSpPr>
          <p:nvPr>
            <p:ph type="title"/>
          </p:nvPr>
        </p:nvSpPr>
        <p:spPr>
          <a:xfrm>
            <a:off x="838200" y="365125"/>
            <a:ext cx="10515600" cy="1147791"/>
          </a:xfrm>
        </p:spPr>
        <p:txBody>
          <a:bodyPr>
            <a:normAutofit/>
          </a:bodyPr>
          <a:lstStyle/>
          <a:p>
            <a:r>
              <a:rPr lang="en-US" sz="3300" b="1" dirty="0">
                <a:latin typeface="Times" panose="02020603050405020304" pitchFamily="18" charset="0"/>
                <a:cs typeface="Times" panose="02020603050405020304" pitchFamily="18" charset="0"/>
              </a:rPr>
              <a:t>German’s production possibility frontier has expanded.</a:t>
            </a:r>
          </a:p>
        </p:txBody>
      </p:sp>
      <p:sp>
        <p:nvSpPr>
          <p:cNvPr id="3" name="Content Placeholder 2">
            <a:extLst>
              <a:ext uri="{FF2B5EF4-FFF2-40B4-BE49-F238E27FC236}">
                <a16:creationId xmlns:a16="http://schemas.microsoft.com/office/drawing/2014/main" id="{B69A1E1C-4916-8F38-B1F6-598309C8D1EA}"/>
              </a:ext>
            </a:extLst>
          </p:cNvPr>
          <p:cNvSpPr>
            <a:spLocks noGrp="1"/>
          </p:cNvSpPr>
          <p:nvPr>
            <p:ph idx="1"/>
          </p:nvPr>
        </p:nvSpPr>
        <p:spPr/>
        <p:txBody>
          <a:bodyPr>
            <a:normAutofit/>
          </a:bodyPr>
          <a:lstStyle/>
          <a:p>
            <a:r>
              <a:rPr lang="en-US" dirty="0"/>
              <a:t>The supply chain benefits Germany by allowing it to produce and export goods from neighboring countries where labor cost is more competitive</a:t>
            </a:r>
          </a:p>
          <a:p>
            <a:r>
              <a:rPr lang="en-US" dirty="0"/>
              <a:t>Meanwhile, in the supply chain they have received significant technology transfers, enabling particularly rapid income convergence. </a:t>
            </a:r>
          </a:p>
          <a:p>
            <a:r>
              <a:rPr lang="en-US" dirty="0"/>
              <a:t>Rapid export led growth in these countries has been tilted in favor of knowledge-intensive sectors. </a:t>
            </a:r>
          </a:p>
          <a:p>
            <a:r>
              <a:rPr lang="en-US" b="1" dirty="0"/>
              <a:t>The supply chain is driving greater demand for skilled labor and creating opportunities for countries to move up the value chain over time.</a:t>
            </a:r>
          </a:p>
        </p:txBody>
      </p:sp>
    </p:spTree>
    <p:extLst>
      <p:ext uri="{BB962C8B-B14F-4D97-AF65-F5344CB8AC3E}">
        <p14:creationId xmlns:p14="http://schemas.microsoft.com/office/powerpoint/2010/main" val="10758004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A1428-B235-08D0-6AB1-23B6CF0D7060}"/>
              </a:ext>
            </a:extLst>
          </p:cNvPr>
          <p:cNvSpPr>
            <a:spLocks noGrp="1"/>
          </p:cNvSpPr>
          <p:nvPr>
            <p:ph type="title"/>
          </p:nvPr>
        </p:nvSpPr>
        <p:spPr/>
        <p:txBody>
          <a:bodyPr/>
          <a:lstStyle/>
          <a:p>
            <a:r>
              <a:rPr lang="en-US" b="1" dirty="0">
                <a:latin typeface="Times" panose="02020603050405020304" pitchFamily="18" charset="0"/>
                <a:cs typeface="Times" panose="02020603050405020304" pitchFamily="18" charset="0"/>
              </a:rPr>
              <a:t>The Model of Dependency Economy in Central and Eastern Europe</a:t>
            </a:r>
          </a:p>
        </p:txBody>
      </p:sp>
      <p:sp>
        <p:nvSpPr>
          <p:cNvPr id="3" name="Content Placeholder 2">
            <a:extLst>
              <a:ext uri="{FF2B5EF4-FFF2-40B4-BE49-F238E27FC236}">
                <a16:creationId xmlns:a16="http://schemas.microsoft.com/office/drawing/2014/main" id="{60E96F95-5AF8-C7AE-72A2-466D8007D10A}"/>
              </a:ext>
            </a:extLst>
          </p:cNvPr>
          <p:cNvSpPr>
            <a:spLocks noGrp="1"/>
          </p:cNvSpPr>
          <p:nvPr>
            <p:ph idx="1"/>
          </p:nvPr>
        </p:nvSpPr>
        <p:spPr/>
        <p:txBody>
          <a:bodyPr>
            <a:normAutofit lnSpcReduction="10000"/>
          </a:bodyPr>
          <a:lstStyle/>
          <a:p>
            <a:r>
              <a:rPr lang="en-US" sz="3200" dirty="0">
                <a:latin typeface="Times" panose="02020603050405020304" pitchFamily="18" charset="0"/>
                <a:cs typeface="Times" panose="02020603050405020304" pitchFamily="18" charset="0"/>
              </a:rPr>
              <a:t>The driver for economic growth comes from FDI and lower </a:t>
            </a:r>
            <a:r>
              <a:rPr lang="en-US" sz="3200" dirty="0" err="1">
                <a:latin typeface="Times" panose="02020603050405020304" pitchFamily="18" charset="0"/>
                <a:cs typeface="Times" panose="02020603050405020304" pitchFamily="18" charset="0"/>
              </a:rPr>
              <a:t>labour</a:t>
            </a:r>
            <a:r>
              <a:rPr lang="en-US" sz="3200" dirty="0">
                <a:latin typeface="Times" panose="02020603050405020304" pitchFamily="18" charset="0"/>
                <a:cs typeface="Times" panose="02020603050405020304" pitchFamily="18" charset="0"/>
              </a:rPr>
              <a:t> costs. </a:t>
            </a:r>
          </a:p>
          <a:p>
            <a:r>
              <a:rPr lang="en-US" sz="3200" dirty="0">
                <a:latin typeface="Times" panose="02020603050405020304" pitchFamily="18" charset="0"/>
                <a:cs typeface="Times" panose="02020603050405020304" pitchFamily="18" charset="0"/>
              </a:rPr>
              <a:t>Many domestically owned businesses failed, facing FDI competition.</a:t>
            </a:r>
          </a:p>
          <a:p>
            <a:r>
              <a:rPr lang="en-US" sz="3200" dirty="0">
                <a:latin typeface="Times" panose="02020603050405020304" pitchFamily="18" charset="0"/>
                <a:cs typeface="Times" panose="02020603050405020304" pitchFamily="18" charset="0"/>
              </a:rPr>
              <a:t>A domestic development plan with a policy that does not support an active role from the state (vs. East Asia).</a:t>
            </a:r>
          </a:p>
          <a:p>
            <a:r>
              <a:rPr lang="en-US" sz="3200" dirty="0">
                <a:latin typeface="Times" panose="02020603050405020304" pitchFamily="18" charset="0"/>
                <a:cs typeface="Times" panose="02020603050405020304" pitchFamily="18" charset="0"/>
              </a:rPr>
              <a:t>Much slower economic growth when FDI inflow slows.</a:t>
            </a:r>
          </a:p>
          <a:p>
            <a:r>
              <a:rPr lang="en-US" sz="3200" dirty="0">
                <a:latin typeface="Times" panose="02020603050405020304" pitchFamily="18" charset="0"/>
                <a:cs typeface="Times" panose="02020603050405020304" pitchFamily="18" charset="0"/>
              </a:rPr>
              <a:t>MNCs have brought upgrading to the CEECs, leaving technological levels somewhat behind West Europe.</a:t>
            </a:r>
          </a:p>
        </p:txBody>
      </p:sp>
    </p:spTree>
    <p:extLst>
      <p:ext uri="{BB962C8B-B14F-4D97-AF65-F5344CB8AC3E}">
        <p14:creationId xmlns:p14="http://schemas.microsoft.com/office/powerpoint/2010/main" val="2005893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ew shape"/>
          <p:cNvSpPr/>
          <p:nvPr/>
        </p:nvSpPr>
        <p:spPr>
          <a:xfrm>
            <a:off x="626533" y="457200"/>
            <a:ext cx="11032067" cy="86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rmAutofit/>
          </a:bodyPr>
          <a:lstStyle/>
          <a:p>
            <a:pPr algn="l">
              <a:lnSpc>
                <a:spcPct val="100000"/>
              </a:lnSpc>
              <a:spcAft>
                <a:spcPct val="20000"/>
              </a:spcAft>
            </a:pPr>
            <a:r>
              <a:rPr b="1" dirty="0">
                <a:solidFill>
                  <a:srgbClr val="4F4F4F"/>
                </a:solidFill>
                <a:latin typeface="Arial"/>
              </a:rPr>
              <a:t>Total value of M&amp;A</a:t>
            </a:r>
            <a:r>
              <a:rPr lang="en-US" b="1" dirty="0">
                <a:solidFill>
                  <a:srgbClr val="4F4F4F"/>
                </a:solidFill>
                <a:latin typeface="Arial"/>
              </a:rPr>
              <a:t> </a:t>
            </a:r>
            <a:r>
              <a:rPr b="1" dirty="0">
                <a:solidFill>
                  <a:srgbClr val="4F4F4F"/>
                </a:solidFill>
                <a:latin typeface="Arial"/>
              </a:rPr>
              <a:t>deals in Eastern Europe from 1995 to 2021* (in billion euros)</a:t>
            </a:r>
          </a:p>
        </p:txBody>
      </p:sp>
      <p:sp>
        <p:nvSpPr>
          <p:cNvPr id="4" name="New shape"/>
          <p:cNvSpPr/>
          <p:nvPr/>
        </p:nvSpPr>
        <p:spPr>
          <a:xfrm>
            <a:off x="382772" y="5996762"/>
            <a:ext cx="5135526" cy="4784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normAutofit/>
          </a:bodyPr>
          <a:lstStyle/>
          <a:p>
            <a:pPr algn="l">
              <a:lnSpc>
                <a:spcPct val="100000"/>
              </a:lnSpc>
              <a:spcAft>
                <a:spcPct val="20000"/>
              </a:spcAft>
            </a:pPr>
            <a:r>
              <a:rPr sz="700" b="1" dirty="0">
                <a:solidFill>
                  <a:srgbClr val="808080"/>
                </a:solidFill>
                <a:latin typeface="Arial"/>
              </a:rPr>
              <a:t>Note(s):</a:t>
            </a:r>
            <a:r>
              <a:rPr sz="700" dirty="0">
                <a:solidFill>
                  <a:srgbClr val="808080"/>
                </a:solidFill>
                <a:latin typeface="Arial"/>
              </a:rPr>
              <a:t> CEE; 1995 to 2021</a:t>
            </a:r>
          </a:p>
          <a:p>
            <a:pPr algn="l"/>
            <a:r>
              <a:rPr sz="700" dirty="0">
                <a:solidFill>
                  <a:srgbClr val="808080"/>
                </a:solidFill>
                <a:latin typeface="Arial"/>
              </a:rPr>
              <a:t>Further information regarding this statistic can be found on </a:t>
            </a:r>
            <a:r>
              <a:rPr sz="700" dirty="0">
                <a:solidFill>
                  <a:srgbClr val="808080"/>
                </a:solidFill>
                <a:latin typeface="Arial"/>
                <a:hlinkClick r:id="" action="ppaction://noaction">
                  <a:extLst>
                    <a:ext uri="{A12FA001-AC4F-418D-AE19-62706E023703}">
                      <ahyp:hlinkClr xmlns:ahyp="http://schemas.microsoft.com/office/drawing/2018/hyperlinkcolor" val="tx"/>
                    </a:ext>
                  </a:extLst>
                </a:hlinkClick>
              </a:rPr>
              <a:t>page 8</a:t>
            </a:r>
            <a:r>
              <a:rPr sz="700" dirty="0">
                <a:solidFill>
                  <a:srgbClr val="808080"/>
                </a:solidFill>
                <a:latin typeface="Arial"/>
              </a:rPr>
              <a:t>.</a:t>
            </a:r>
          </a:p>
          <a:p>
            <a:pPr algn="l"/>
            <a:r>
              <a:rPr sz="700" b="1" dirty="0">
                <a:solidFill>
                  <a:srgbClr val="808080"/>
                </a:solidFill>
                <a:latin typeface="Arial"/>
              </a:rPr>
              <a:t>Source(s): </a:t>
            </a:r>
            <a:r>
              <a:rPr sz="700" dirty="0">
                <a:solidFill>
                  <a:srgbClr val="808080"/>
                </a:solidFill>
                <a:latin typeface="Arial"/>
              </a:rPr>
              <a:t>Institute for Mergers, Acquisitions and Alliances (IMAA); </a:t>
            </a:r>
            <a:r>
              <a:rPr sz="700" dirty="0">
                <a:solidFill>
                  <a:srgbClr val="808080"/>
                </a:solidFill>
                <a:latin typeface="Arial"/>
                <a:hlinkClick r:id="rId2">
                  <a:extLst>
                    <a:ext uri="{A12FA001-AC4F-418D-AE19-62706E023703}">
                      <ahyp:hlinkClr xmlns:ahyp="http://schemas.microsoft.com/office/drawing/2018/hyperlinkcolor" val="tx"/>
                    </a:ext>
                  </a:extLst>
                </a:hlinkClick>
              </a:rPr>
              <a:t>ID 912942</a:t>
            </a:r>
          </a:p>
        </p:txBody>
      </p:sp>
      <p:graphicFrame>
        <p:nvGraphicFramePr>
          <p:cNvPr id="5" name="ChartObject"/>
          <p:cNvGraphicFramePr/>
          <p:nvPr>
            <p:extLst>
              <p:ext uri="{D42A27DB-BD31-4B8C-83A1-F6EECF244321}">
                <p14:modId xmlns:p14="http://schemas.microsoft.com/office/powerpoint/2010/main" val="327276883"/>
              </p:ext>
            </p:extLst>
          </p:nvPr>
        </p:nvGraphicFramePr>
        <p:xfrm>
          <a:off x="520995" y="839973"/>
          <a:ext cx="11137605" cy="5156790"/>
        </p:xfrm>
        <a:graphic>
          <a:graphicData uri="http://schemas.openxmlformats.org/drawingml/2006/chart">
            <c:chart xmlns:c="http://schemas.openxmlformats.org/drawingml/2006/chart" xmlns:r="http://schemas.openxmlformats.org/officeDocument/2006/relationships" r:id="rId3"/>
          </a:graphicData>
        </a:graphic>
      </p:graphicFrame>
      <p:sp>
        <p:nvSpPr>
          <p:cNvPr id="6" name="New shape"/>
          <p:cNvSpPr/>
          <p:nvPr/>
        </p:nvSpPr>
        <p:spPr>
          <a:xfrm>
            <a:off x="10034400" y="0"/>
            <a:ext cx="442800" cy="205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r">
              <a:spcAft>
                <a:spcPct val="20000"/>
              </a:spcAft>
            </a:pPr>
            <a:r>
              <a:rPr sz="700">
                <a:solidFill>
                  <a:srgbClr val="808080"/>
                </a:solidFill>
                <a:latin typeface="Arial"/>
              </a:rPr>
              <a:t>2</a:t>
            </a:r>
          </a:p>
        </p:txBody>
      </p:sp>
    </p:spTree>
    <p:extLst>
      <p:ext uri="{BB962C8B-B14F-4D97-AF65-F5344CB8AC3E}">
        <p14:creationId xmlns:p14="http://schemas.microsoft.com/office/powerpoint/2010/main" val="1672858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06C0C-1681-1724-D221-06BA2BFBD87C}"/>
              </a:ext>
            </a:extLst>
          </p:cNvPr>
          <p:cNvSpPr>
            <a:spLocks noGrp="1"/>
          </p:cNvSpPr>
          <p:nvPr>
            <p:ph type="title"/>
          </p:nvPr>
        </p:nvSpPr>
        <p:spPr>
          <a:xfrm>
            <a:off x="645859" y="640081"/>
            <a:ext cx="3494341" cy="3793488"/>
          </a:xfrm>
          <a:noFill/>
        </p:spPr>
        <p:txBody>
          <a:bodyPr vert="horz" lIns="91440" tIns="45720" rIns="91440" bIns="45720" rtlCol="0" anchor="b">
            <a:normAutofit/>
          </a:bodyPr>
          <a:lstStyle/>
          <a:p>
            <a:r>
              <a:rPr lang="en-US" sz="4600" kern="1200">
                <a:solidFill>
                  <a:schemeClr val="tx1"/>
                </a:solidFill>
                <a:latin typeface="+mj-lt"/>
                <a:ea typeface="+mj-ea"/>
                <a:cs typeface="+mj-cs"/>
              </a:rPr>
              <a:t>Different stage of regional integration </a:t>
            </a:r>
          </a:p>
        </p:txBody>
      </p:sp>
      <p:pic>
        <p:nvPicPr>
          <p:cNvPr id="8" name="Content Placeholder 7" descr="Chart, bar chart&#10;&#10;Description automatically generated">
            <a:extLst>
              <a:ext uri="{FF2B5EF4-FFF2-40B4-BE49-F238E27FC236}">
                <a16:creationId xmlns:a16="http://schemas.microsoft.com/office/drawing/2014/main" id="{F0E85B4E-6C3B-20AD-442F-D301D41ADEFC}"/>
              </a:ext>
            </a:extLst>
          </p:cNvPr>
          <p:cNvPicPr>
            <a:picLocks noGrp="1" noChangeAspect="1"/>
          </p:cNvPicPr>
          <p:nvPr>
            <p:ph idx="1"/>
          </p:nvPr>
        </p:nvPicPr>
        <p:blipFill>
          <a:blip r:embed="rId2"/>
          <a:stretch>
            <a:fillRect/>
          </a:stretch>
        </p:blipFill>
        <p:spPr>
          <a:xfrm>
            <a:off x="5441735" y="1889355"/>
            <a:ext cx="5934456" cy="3079290"/>
          </a:xfrm>
          <a:prstGeom prst="rect">
            <a:avLst/>
          </a:prstGeom>
          <a:effectLst/>
        </p:spPr>
      </p:pic>
    </p:spTree>
    <p:extLst>
      <p:ext uri="{BB962C8B-B14F-4D97-AF65-F5344CB8AC3E}">
        <p14:creationId xmlns:p14="http://schemas.microsoft.com/office/powerpoint/2010/main" val="40138659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16037D-FBDF-F5A0-7557-C4681A88E9D2}"/>
              </a:ext>
            </a:extLst>
          </p:cNvPr>
          <p:cNvPicPr>
            <a:picLocks noChangeAspect="1"/>
          </p:cNvPicPr>
          <p:nvPr/>
        </p:nvPicPr>
        <p:blipFill>
          <a:blip r:embed="rId2"/>
          <a:stretch>
            <a:fillRect/>
          </a:stretch>
        </p:blipFill>
        <p:spPr>
          <a:xfrm>
            <a:off x="233681" y="629921"/>
            <a:ext cx="3931920" cy="5341234"/>
          </a:xfrm>
          <a:prstGeom prst="rect">
            <a:avLst/>
          </a:prstGeom>
        </p:spPr>
      </p:pic>
      <p:pic>
        <p:nvPicPr>
          <p:cNvPr id="5" name="Picture 4">
            <a:extLst>
              <a:ext uri="{FF2B5EF4-FFF2-40B4-BE49-F238E27FC236}">
                <a16:creationId xmlns:a16="http://schemas.microsoft.com/office/drawing/2014/main" id="{9EBF0FAA-E411-D8CA-7D65-D7461845B14D}"/>
              </a:ext>
            </a:extLst>
          </p:cNvPr>
          <p:cNvPicPr>
            <a:picLocks noChangeAspect="1"/>
          </p:cNvPicPr>
          <p:nvPr/>
        </p:nvPicPr>
        <p:blipFill>
          <a:blip r:embed="rId3"/>
          <a:stretch>
            <a:fillRect/>
          </a:stretch>
        </p:blipFill>
        <p:spPr>
          <a:xfrm>
            <a:off x="4196082" y="721360"/>
            <a:ext cx="3799834" cy="4968240"/>
          </a:xfrm>
          <a:prstGeom prst="rect">
            <a:avLst/>
          </a:prstGeom>
        </p:spPr>
      </p:pic>
      <p:pic>
        <p:nvPicPr>
          <p:cNvPr id="9" name="Picture 8">
            <a:extLst>
              <a:ext uri="{FF2B5EF4-FFF2-40B4-BE49-F238E27FC236}">
                <a16:creationId xmlns:a16="http://schemas.microsoft.com/office/drawing/2014/main" id="{47D05D42-7A1E-DBFA-3168-245AB567F3A8}"/>
              </a:ext>
            </a:extLst>
          </p:cNvPr>
          <p:cNvPicPr>
            <a:picLocks noChangeAspect="1"/>
          </p:cNvPicPr>
          <p:nvPr/>
        </p:nvPicPr>
        <p:blipFill>
          <a:blip r:embed="rId4"/>
          <a:stretch>
            <a:fillRect/>
          </a:stretch>
        </p:blipFill>
        <p:spPr>
          <a:xfrm>
            <a:off x="8162335" y="812800"/>
            <a:ext cx="3860029" cy="4968240"/>
          </a:xfrm>
          <a:prstGeom prst="rect">
            <a:avLst/>
          </a:prstGeom>
        </p:spPr>
      </p:pic>
    </p:spTree>
    <p:extLst>
      <p:ext uri="{BB962C8B-B14F-4D97-AF65-F5344CB8AC3E}">
        <p14:creationId xmlns:p14="http://schemas.microsoft.com/office/powerpoint/2010/main" val="19289547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275D6C10-B5A7-4715-803E-0501C9C2C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2E53C4C-287F-D1ED-DCDF-8FC5E54B1460}"/>
              </a:ext>
            </a:extLst>
          </p:cNvPr>
          <p:cNvSpPr txBox="1"/>
          <p:nvPr/>
        </p:nvSpPr>
        <p:spPr>
          <a:xfrm>
            <a:off x="432392" y="5600927"/>
            <a:ext cx="7418067" cy="646331"/>
          </a:xfrm>
          <a:prstGeom prst="rect">
            <a:avLst/>
          </a:prstGeom>
          <a:noFill/>
        </p:spPr>
        <p:txBody>
          <a:bodyPr wrap="square">
            <a:spAutoFit/>
          </a:bodyPr>
          <a:lstStyle/>
          <a:p>
            <a:endParaRPr lang="en-US" sz="1200" dirty="0"/>
          </a:p>
          <a:p>
            <a:endParaRPr lang="en-US" sz="1200" dirty="0"/>
          </a:p>
          <a:p>
            <a:r>
              <a:rPr lang="en-US" sz="1200" dirty="0"/>
              <a:t>Source: https://wiiw.ac.at/economic-and-social-impacts-of-fdi-in-central-east-and-southeast-europe-dlp-6407.pdf</a:t>
            </a:r>
          </a:p>
        </p:txBody>
      </p:sp>
      <p:sp>
        <p:nvSpPr>
          <p:cNvPr id="9" name="TextBox 8">
            <a:extLst>
              <a:ext uri="{FF2B5EF4-FFF2-40B4-BE49-F238E27FC236}">
                <a16:creationId xmlns:a16="http://schemas.microsoft.com/office/drawing/2014/main" id="{D7AE3019-9E28-F1DE-C825-6DB4481D6C89}"/>
              </a:ext>
            </a:extLst>
          </p:cNvPr>
          <p:cNvSpPr txBox="1"/>
          <p:nvPr/>
        </p:nvSpPr>
        <p:spPr>
          <a:xfrm>
            <a:off x="304800" y="541867"/>
            <a:ext cx="11454808" cy="4955203"/>
          </a:xfrm>
          <a:prstGeom prst="rect">
            <a:avLst/>
          </a:prstGeom>
          <a:noFill/>
        </p:spPr>
        <p:txBody>
          <a:bodyPr wrap="square">
            <a:spAutoFit/>
          </a:bodyPr>
          <a:lstStyle/>
          <a:p>
            <a:r>
              <a:rPr lang="en-US" sz="3200" b="1" dirty="0">
                <a:latin typeface="Times" panose="02020603050405020304" pitchFamily="18" charset="0"/>
                <a:cs typeface="Times" panose="02020603050405020304" pitchFamily="18" charset="0"/>
              </a:rPr>
              <a:t>In many of the EU-CEE countries and in the West Balkans, more greenfield projects were announced. </a:t>
            </a:r>
          </a:p>
          <a:p>
            <a:endParaRPr lang="en-US" b="1" dirty="0"/>
          </a:p>
          <a:p>
            <a:endParaRPr lang="en-US" dirty="0"/>
          </a:p>
          <a:p>
            <a:r>
              <a:rPr lang="en-US" dirty="0"/>
              <a:t>The fastest increase occurring in </a:t>
            </a:r>
            <a:r>
              <a:rPr lang="en-US" b="1" dirty="0"/>
              <a:t>Montenegro</a:t>
            </a:r>
            <a:r>
              <a:rPr lang="en-US" dirty="0"/>
              <a:t> (where the five projects announced in January-August 2022 meant a 400% increase over the same period last year), </a:t>
            </a:r>
            <a:r>
              <a:rPr lang="en-US" b="1" dirty="0"/>
              <a:t>Serbia</a:t>
            </a:r>
            <a:r>
              <a:rPr lang="en-US" dirty="0"/>
              <a:t> (100% increase), </a:t>
            </a:r>
            <a:r>
              <a:rPr lang="en-US" b="1" dirty="0"/>
              <a:t>Croatia</a:t>
            </a:r>
            <a:r>
              <a:rPr lang="en-US" dirty="0"/>
              <a:t> (92%) and </a:t>
            </a:r>
            <a:r>
              <a:rPr lang="en-US" b="1" dirty="0"/>
              <a:t>Latvia</a:t>
            </a:r>
            <a:r>
              <a:rPr lang="en-US" dirty="0"/>
              <a:t> (88%). </a:t>
            </a:r>
          </a:p>
          <a:p>
            <a:r>
              <a:rPr lang="en-US" dirty="0"/>
              <a:t>The number of greenfield projects fell year-on-year only in </a:t>
            </a:r>
            <a:r>
              <a:rPr lang="en-US" b="1" dirty="0"/>
              <a:t>Hungary</a:t>
            </a:r>
            <a:r>
              <a:rPr lang="en-US" dirty="0"/>
              <a:t> (-44%), </a:t>
            </a:r>
            <a:r>
              <a:rPr lang="en-US" b="1" dirty="0"/>
              <a:t>Estonia</a:t>
            </a:r>
            <a:r>
              <a:rPr lang="en-US" dirty="0"/>
              <a:t> (-33%), </a:t>
            </a:r>
            <a:r>
              <a:rPr lang="en-US" b="1" dirty="0"/>
              <a:t>Czechia</a:t>
            </a:r>
            <a:r>
              <a:rPr lang="en-US" dirty="0"/>
              <a:t> (-17%), </a:t>
            </a:r>
            <a:r>
              <a:rPr lang="en-US" b="1" dirty="0"/>
              <a:t>Slovakia</a:t>
            </a:r>
            <a:r>
              <a:rPr lang="en-US" dirty="0"/>
              <a:t> (-10%), and </a:t>
            </a:r>
            <a:r>
              <a:rPr lang="en-US" b="1" dirty="0"/>
              <a:t>Bosnia and Herzegovina </a:t>
            </a:r>
            <a:r>
              <a:rPr lang="en-US" dirty="0"/>
              <a:t>(-10%).</a:t>
            </a:r>
          </a:p>
          <a:p>
            <a:endParaRPr lang="en-US" dirty="0"/>
          </a:p>
          <a:p>
            <a:r>
              <a:rPr lang="en-US" b="1" dirty="0"/>
              <a:t>A significant decline in greenfield investment projects in the CIS and Ukraine.</a:t>
            </a:r>
            <a:endParaRPr lang="en-US" dirty="0"/>
          </a:p>
          <a:p>
            <a:endParaRPr lang="en-US" b="1" dirty="0"/>
          </a:p>
          <a:p>
            <a:r>
              <a:rPr lang="en-US" b="1" dirty="0"/>
              <a:t>Russia </a:t>
            </a:r>
            <a:r>
              <a:rPr lang="en-US" dirty="0"/>
              <a:t>experienced a slump of 91% decline year-on-year Jan.-Aug 2021 – Jan.- Aug. 2022 in in the number of greenfield projects.</a:t>
            </a:r>
          </a:p>
          <a:p>
            <a:endParaRPr lang="en-US" dirty="0"/>
          </a:p>
          <a:p>
            <a:r>
              <a:rPr lang="en-US" b="1" dirty="0"/>
              <a:t>Turkey and Russia </a:t>
            </a:r>
            <a:r>
              <a:rPr lang="en-US" dirty="0"/>
              <a:t>stand out as the countries where logistics and sales &amp; marketing became relatively more important in the structure of greenfield investment projects.</a:t>
            </a:r>
          </a:p>
        </p:txBody>
      </p:sp>
    </p:spTree>
    <p:extLst>
      <p:ext uri="{BB962C8B-B14F-4D97-AF65-F5344CB8AC3E}">
        <p14:creationId xmlns:p14="http://schemas.microsoft.com/office/powerpoint/2010/main" val="40573241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2E53C4C-287F-D1ED-DCDF-8FC5E54B1460}"/>
              </a:ext>
            </a:extLst>
          </p:cNvPr>
          <p:cNvSpPr txBox="1"/>
          <p:nvPr/>
        </p:nvSpPr>
        <p:spPr>
          <a:xfrm>
            <a:off x="289932" y="5319721"/>
            <a:ext cx="7560527" cy="276999"/>
          </a:xfrm>
          <a:prstGeom prst="rect">
            <a:avLst/>
          </a:prstGeom>
          <a:noFill/>
        </p:spPr>
        <p:txBody>
          <a:bodyPr wrap="square">
            <a:spAutoFit/>
          </a:bodyPr>
          <a:lstStyle/>
          <a:p>
            <a:r>
              <a:rPr lang="en-US" sz="1200" dirty="0"/>
              <a:t>Source: https://</a:t>
            </a:r>
            <a:r>
              <a:rPr lang="en-US" sz="1200" dirty="0" err="1"/>
              <a:t>wiiw.ac.at</a:t>
            </a:r>
            <a:r>
              <a:rPr lang="en-US" sz="1200" dirty="0"/>
              <a:t>/economic-and-social-impacts-of-fdi-in-central-east-and-southeast-europe-dlp-6407.pdf</a:t>
            </a:r>
          </a:p>
        </p:txBody>
      </p:sp>
      <p:sp>
        <p:nvSpPr>
          <p:cNvPr id="9" name="TextBox 8">
            <a:extLst>
              <a:ext uri="{FF2B5EF4-FFF2-40B4-BE49-F238E27FC236}">
                <a16:creationId xmlns:a16="http://schemas.microsoft.com/office/drawing/2014/main" id="{D7AE3019-9E28-F1DE-C825-6DB4481D6C89}"/>
              </a:ext>
            </a:extLst>
          </p:cNvPr>
          <p:cNvSpPr txBox="1"/>
          <p:nvPr/>
        </p:nvSpPr>
        <p:spPr>
          <a:xfrm>
            <a:off x="627321" y="903768"/>
            <a:ext cx="11304484" cy="3477875"/>
          </a:xfrm>
          <a:prstGeom prst="rect">
            <a:avLst/>
          </a:prstGeom>
          <a:noFill/>
        </p:spPr>
        <p:txBody>
          <a:bodyPr wrap="square">
            <a:spAutoFit/>
          </a:bodyPr>
          <a:lstStyle/>
          <a:p>
            <a:r>
              <a:rPr lang="en-US" sz="2200" dirty="0"/>
              <a:t>Analysis of the sector structure of the companies making greenfield investments in the region:</a:t>
            </a:r>
          </a:p>
          <a:p>
            <a:endParaRPr lang="en-US" sz="2200" dirty="0"/>
          </a:p>
          <a:p>
            <a:pPr marL="285750" indent="-285750">
              <a:buFont typeface="Wingdings" panose="05000000000000000000" pitchFamily="2" charset="2"/>
              <a:buChar char="§"/>
            </a:pPr>
            <a:r>
              <a:rPr lang="en-US" sz="2200" dirty="0"/>
              <a:t>	investing companies from the </a:t>
            </a:r>
            <a:r>
              <a:rPr lang="en-US" sz="2200" b="1" dirty="0"/>
              <a:t>software and IT services</a:t>
            </a:r>
            <a:r>
              <a:rPr lang="en-US" sz="2200" dirty="0"/>
              <a:t> sector account for the highest 	share of greenfield projects in CESEE, increasing in 2022 in all subregions;</a:t>
            </a:r>
          </a:p>
          <a:p>
            <a:pPr marL="285750" indent="-285750">
              <a:buFont typeface="Wingdings" panose="05000000000000000000" pitchFamily="2" charset="2"/>
              <a:buChar char="§"/>
            </a:pPr>
            <a:r>
              <a:rPr lang="en-US" sz="2200" dirty="0"/>
              <a:t>	in the </a:t>
            </a:r>
            <a:r>
              <a:rPr lang="en-US" sz="2200" b="1" dirty="0"/>
              <a:t>CIS and Ukraine</a:t>
            </a:r>
            <a:r>
              <a:rPr lang="en-US" sz="2200" dirty="0"/>
              <a:t>, investing companies from this sector accounted for almost half of 	all the greenfield projects in January-August 2022 (however, projects announced by 	supporting software and IT services companies are small);</a:t>
            </a:r>
          </a:p>
          <a:p>
            <a:pPr marL="285750" indent="-285750">
              <a:buFont typeface="Wingdings" panose="05000000000000000000" pitchFamily="2" charset="2"/>
              <a:buChar char="§"/>
            </a:pPr>
            <a:r>
              <a:rPr lang="en-US" sz="2200" b="1" dirty="0"/>
              <a:t>	CIS and Ukraine</a:t>
            </a:r>
            <a:r>
              <a:rPr lang="en-US" sz="2200" dirty="0"/>
              <a:t>, FDI inflows have performed mainly poorly. </a:t>
            </a:r>
          </a:p>
          <a:p>
            <a:pPr marL="285750" indent="-285750">
              <a:buFont typeface="Wingdings" panose="05000000000000000000" pitchFamily="2" charset="2"/>
              <a:buChar char="§"/>
            </a:pPr>
            <a:r>
              <a:rPr lang="en-US" sz="2200" dirty="0"/>
              <a:t>	</a:t>
            </a:r>
            <a:r>
              <a:rPr lang="en-US" sz="2200" b="1" dirty="0"/>
              <a:t>Kazakhstan and Moldova</a:t>
            </a:r>
            <a:r>
              <a:rPr lang="en-US" sz="2200" dirty="0"/>
              <a:t> managed to increase their FDI inflows slightly in Q2 2022, primarily on the back of reinvested earnings.</a:t>
            </a:r>
          </a:p>
        </p:txBody>
      </p:sp>
    </p:spTree>
    <p:extLst>
      <p:ext uri="{BB962C8B-B14F-4D97-AF65-F5344CB8AC3E}">
        <p14:creationId xmlns:p14="http://schemas.microsoft.com/office/powerpoint/2010/main" val="33406869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ew shape"/>
          <p:cNvSpPr/>
          <p:nvPr/>
        </p:nvSpPr>
        <p:spPr>
          <a:xfrm>
            <a:off x="2000500" y="5480762"/>
            <a:ext cx="8191000" cy="2556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New shape"/>
          <p:cNvSpPr/>
          <p:nvPr/>
        </p:nvSpPr>
        <p:spPr>
          <a:xfrm>
            <a:off x="10034400" y="0"/>
            <a:ext cx="442800" cy="205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r">
              <a:spcAft>
                <a:spcPct val="20000"/>
              </a:spcAft>
            </a:pPr>
            <a:r>
              <a:rPr sz="700">
                <a:solidFill>
                  <a:srgbClr val="808080"/>
                </a:solidFill>
                <a:latin typeface="Arial"/>
              </a:rPr>
              <a:t>2</a:t>
            </a:r>
          </a:p>
        </p:txBody>
      </p:sp>
      <p:pic>
        <p:nvPicPr>
          <p:cNvPr id="15" name="Picture 14" descr="Chart, bar chart&#10;&#10;Description automatically generated">
            <a:extLst>
              <a:ext uri="{FF2B5EF4-FFF2-40B4-BE49-F238E27FC236}">
                <a16:creationId xmlns:a16="http://schemas.microsoft.com/office/drawing/2014/main" id="{DD7F2AC3-0F40-F781-A9F7-1CD9ECD7B4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0" y="297494"/>
            <a:ext cx="5308600" cy="5265107"/>
          </a:xfrm>
          <a:prstGeom prst="rect">
            <a:avLst/>
          </a:prstGeom>
        </p:spPr>
      </p:pic>
      <p:pic>
        <p:nvPicPr>
          <p:cNvPr id="17" name="Picture 16" descr="Chart, bar chart&#10;&#10;Description automatically generated">
            <a:extLst>
              <a:ext uri="{FF2B5EF4-FFF2-40B4-BE49-F238E27FC236}">
                <a16:creationId xmlns:a16="http://schemas.microsoft.com/office/drawing/2014/main" id="{DC930B21-B9ED-2631-4E6F-1879F6DF9D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7400" y="297494"/>
            <a:ext cx="6070600" cy="5265107"/>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ew shape"/>
          <p:cNvSpPr/>
          <p:nvPr/>
        </p:nvSpPr>
        <p:spPr>
          <a:xfrm>
            <a:off x="2000500" y="5480762"/>
            <a:ext cx="8191000" cy="2556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New shape"/>
          <p:cNvSpPr/>
          <p:nvPr/>
        </p:nvSpPr>
        <p:spPr>
          <a:xfrm>
            <a:off x="10034400" y="0"/>
            <a:ext cx="442800" cy="205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r">
              <a:spcAft>
                <a:spcPct val="20000"/>
              </a:spcAft>
            </a:pPr>
            <a:r>
              <a:rPr sz="700">
                <a:solidFill>
                  <a:srgbClr val="808080"/>
                </a:solidFill>
                <a:latin typeface="Arial"/>
              </a:rPr>
              <a:t>2</a:t>
            </a:r>
          </a:p>
        </p:txBody>
      </p:sp>
      <p:pic>
        <p:nvPicPr>
          <p:cNvPr id="3" name="Picture 2" descr="Chart, bar chart&#10;&#10;Description automatically generated">
            <a:extLst>
              <a:ext uri="{FF2B5EF4-FFF2-40B4-BE49-F238E27FC236}">
                <a16:creationId xmlns:a16="http://schemas.microsoft.com/office/drawing/2014/main" id="{087CC799-38B2-C5DC-81E3-201071A88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400" y="297493"/>
            <a:ext cx="5664200" cy="6263014"/>
          </a:xfrm>
          <a:prstGeom prst="rect">
            <a:avLst/>
          </a:prstGeom>
        </p:spPr>
      </p:pic>
      <p:pic>
        <p:nvPicPr>
          <p:cNvPr id="5" name="Picture 4" descr="Chart&#10;&#10;Description automatically generated">
            <a:extLst>
              <a:ext uri="{FF2B5EF4-FFF2-40B4-BE49-F238E27FC236}">
                <a16:creationId xmlns:a16="http://schemas.microsoft.com/office/drawing/2014/main" id="{39D96F3A-A94C-5EB2-45F9-D6EA496A45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600" y="297493"/>
            <a:ext cx="5969000" cy="6263014"/>
          </a:xfrm>
          <a:prstGeom prst="rect">
            <a:avLst/>
          </a:prstGeom>
        </p:spPr>
      </p:pic>
    </p:spTree>
    <p:extLst>
      <p:ext uri="{BB962C8B-B14F-4D97-AF65-F5344CB8AC3E}">
        <p14:creationId xmlns:p14="http://schemas.microsoft.com/office/powerpoint/2010/main" val="3590934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ew shape"/>
          <p:cNvSpPr/>
          <p:nvPr/>
        </p:nvSpPr>
        <p:spPr>
          <a:xfrm>
            <a:off x="393405" y="457200"/>
            <a:ext cx="11197462" cy="86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rmAutofit/>
          </a:bodyPr>
          <a:lstStyle/>
          <a:p>
            <a:pPr algn="l">
              <a:lnSpc>
                <a:spcPct val="100000"/>
              </a:lnSpc>
              <a:spcAft>
                <a:spcPct val="20000"/>
              </a:spcAft>
            </a:pPr>
            <a:r>
              <a:rPr b="1" dirty="0">
                <a:solidFill>
                  <a:srgbClr val="4F4F4F"/>
                </a:solidFill>
                <a:latin typeface="Arial"/>
              </a:rPr>
              <a:t>Growth in hotel room supply in selected Central and Eastern European cities from 2015 to 2023</a:t>
            </a:r>
          </a:p>
        </p:txBody>
      </p:sp>
      <p:sp>
        <p:nvSpPr>
          <p:cNvPr id="4" name="New shape"/>
          <p:cNvSpPr/>
          <p:nvPr/>
        </p:nvSpPr>
        <p:spPr>
          <a:xfrm>
            <a:off x="2064000" y="5380062"/>
            <a:ext cx="8064000" cy="527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normAutofit/>
          </a:bodyPr>
          <a:lstStyle/>
          <a:p>
            <a:pPr algn="l">
              <a:lnSpc>
                <a:spcPct val="100000"/>
              </a:lnSpc>
              <a:spcAft>
                <a:spcPct val="20000"/>
              </a:spcAft>
            </a:pPr>
            <a:r>
              <a:rPr sz="700" b="1">
                <a:solidFill>
                  <a:srgbClr val="808080"/>
                </a:solidFill>
                <a:latin typeface="Arial"/>
              </a:rPr>
              <a:t>Note(s):</a:t>
            </a:r>
            <a:r>
              <a:rPr sz="700">
                <a:solidFill>
                  <a:srgbClr val="808080"/>
                </a:solidFill>
                <a:latin typeface="Arial"/>
              </a:rPr>
              <a:t> Bulgaria, Czechia, Hungary, Poland, Romania, Slovakia, CEE; 2015 to 2020</a:t>
            </a:r>
          </a:p>
          <a:p>
            <a:pPr algn="l"/>
            <a:r>
              <a:rPr sz="700">
                <a:solidFill>
                  <a:srgbClr val="808080"/>
                </a:solidFill>
                <a:latin typeface="Arial"/>
              </a:rPr>
              <a:t>Further information regarding this statistic can be found on </a:t>
            </a:r>
            <a:r>
              <a:rPr sz="700">
                <a:solidFill>
                  <a:srgbClr val="808080"/>
                </a:solidFill>
                <a:latin typeface="Arial"/>
                <a:hlinkClick r:id="" action="ppaction://noaction">
                  <a:extLst>
                    <a:ext uri="{A12FA001-AC4F-418D-AE19-62706E023703}">
                      <ahyp:hlinkClr xmlns:ahyp="http://schemas.microsoft.com/office/drawing/2018/hyperlinkcolor" val="tx"/>
                    </a:ext>
                  </a:extLst>
                </a:hlinkClick>
              </a:rPr>
              <a:t>page 8</a:t>
            </a:r>
            <a:r>
              <a:rPr sz="700">
                <a:solidFill>
                  <a:srgbClr val="808080"/>
                </a:solidFill>
                <a:latin typeface="Arial"/>
              </a:rPr>
              <a:t>.</a:t>
            </a:r>
          </a:p>
          <a:p>
            <a:pPr algn="l"/>
            <a:r>
              <a:rPr sz="700" b="1">
                <a:solidFill>
                  <a:srgbClr val="808080"/>
                </a:solidFill>
                <a:latin typeface="Arial"/>
              </a:rPr>
              <a:t>Source(s): </a:t>
            </a:r>
            <a:r>
              <a:rPr sz="700">
                <a:solidFill>
                  <a:srgbClr val="808080"/>
                </a:solidFill>
                <a:latin typeface="Arial"/>
              </a:rPr>
              <a:t>Cushman &amp; Wakefield; </a:t>
            </a:r>
            <a:r>
              <a:rPr sz="700">
                <a:solidFill>
                  <a:srgbClr val="808080"/>
                </a:solidFill>
                <a:latin typeface="Arial"/>
                <a:hlinkClick r:id="rId2">
                  <a:extLst>
                    <a:ext uri="{A12FA001-AC4F-418D-AE19-62706E023703}">
                      <ahyp:hlinkClr xmlns:ahyp="http://schemas.microsoft.com/office/drawing/2018/hyperlinkcolor" val="tx"/>
                    </a:ext>
                  </a:extLst>
                </a:hlinkClick>
              </a:rPr>
              <a:t>ID 1148165</a:t>
            </a:r>
          </a:p>
        </p:txBody>
      </p:sp>
      <p:graphicFrame>
        <p:nvGraphicFramePr>
          <p:cNvPr id="5" name="ChartObject"/>
          <p:cNvGraphicFramePr/>
          <p:nvPr>
            <p:extLst>
              <p:ext uri="{D42A27DB-BD31-4B8C-83A1-F6EECF244321}">
                <p14:modId xmlns:p14="http://schemas.microsoft.com/office/powerpoint/2010/main" val="1570535636"/>
              </p:ext>
            </p:extLst>
          </p:nvPr>
        </p:nvGraphicFramePr>
        <p:xfrm>
          <a:off x="872067" y="1461600"/>
          <a:ext cx="10718800" cy="3918462"/>
        </p:xfrm>
        <a:graphic>
          <a:graphicData uri="http://schemas.openxmlformats.org/drawingml/2006/chart">
            <c:chart xmlns:c="http://schemas.openxmlformats.org/drawingml/2006/chart" xmlns:r="http://schemas.openxmlformats.org/officeDocument/2006/relationships" r:id="rId3"/>
          </a:graphicData>
        </a:graphic>
      </p:graphicFrame>
      <p:sp>
        <p:nvSpPr>
          <p:cNvPr id="6" name="New shape"/>
          <p:cNvSpPr/>
          <p:nvPr/>
        </p:nvSpPr>
        <p:spPr>
          <a:xfrm>
            <a:off x="10034400" y="0"/>
            <a:ext cx="442800" cy="205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r">
              <a:spcAft>
                <a:spcPct val="20000"/>
              </a:spcAft>
            </a:pPr>
            <a:r>
              <a:rPr sz="700">
                <a:solidFill>
                  <a:srgbClr val="808080"/>
                </a:solidFill>
                <a:latin typeface="Arial"/>
              </a:rPr>
              <a:t>2</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4" name="Rectangle 19463">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466" name="Rectangle 19465">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468" name="Rectangle 19467">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57" name="Title 1">
            <a:extLst>
              <a:ext uri="{FF2B5EF4-FFF2-40B4-BE49-F238E27FC236}">
                <a16:creationId xmlns:a16="http://schemas.microsoft.com/office/drawing/2014/main" id="{CCEC3B28-F722-4760-B5BB-9EC3EA7E1B48}"/>
              </a:ext>
            </a:extLst>
          </p:cNvPr>
          <p:cNvSpPr>
            <a:spLocks noGrp="1"/>
          </p:cNvSpPr>
          <p:nvPr>
            <p:ph type="title"/>
          </p:nvPr>
        </p:nvSpPr>
        <p:spPr>
          <a:xfrm>
            <a:off x="1115568" y="548640"/>
            <a:ext cx="10168128" cy="1179576"/>
          </a:xfrm>
        </p:spPr>
        <p:txBody>
          <a:bodyPr vert="horz" lIns="91440" tIns="45720" rIns="91440" bIns="45720" numCol="1" rtlCol="0" anchor="ctr" anchorCtr="0" compatLnSpc="1">
            <a:prstTxWarp prst="textNoShape">
              <a:avLst/>
            </a:prstTxWarp>
            <a:normAutofit/>
          </a:bodyPr>
          <a:lstStyle/>
          <a:p>
            <a:r>
              <a:rPr lang="en-US" altLang="en-US" sz="2800" b="1"/>
              <a:t>What is Sustainable Development? Current decisions should not impair the prospects for maintaining or improving future living standards!</a:t>
            </a:r>
          </a:p>
        </p:txBody>
      </p:sp>
      <p:sp>
        <p:nvSpPr>
          <p:cNvPr id="19470" name="Rectangle 19469">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458" name="Picture 2">
            <a:extLst>
              <a:ext uri="{FF2B5EF4-FFF2-40B4-BE49-F238E27FC236}">
                <a16:creationId xmlns:a16="http://schemas.microsoft.com/office/drawing/2014/main" id="{00AC18C9-C4E3-4500-9415-4F2B9E8297EF}"/>
              </a:ext>
            </a:extLst>
          </p:cNvPr>
          <p:cNvPicPr>
            <a:picLocks noChangeAspect="1"/>
          </p:cNvPicPr>
          <p:nvPr/>
        </p:nvPicPr>
        <p:blipFill rotWithShape="1">
          <a:blip r:embed="rId2">
            <a:extLst>
              <a:ext uri="{28A0092B-C50C-407E-A947-70E740481C1C}">
                <a14:useLocalDpi xmlns:a14="http://schemas.microsoft.com/office/drawing/2010/main" val="0"/>
              </a:ext>
            </a:extLst>
          </a:blip>
          <a:srcRect t="4535" r="-1" b="-1"/>
          <a:stretch/>
        </p:blipFill>
        <p:spPr bwMode="auto">
          <a:xfrm>
            <a:off x="908304" y="2478024"/>
            <a:ext cx="6009855" cy="369417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a:extLst>
              <a:ext uri="{FF2B5EF4-FFF2-40B4-BE49-F238E27FC236}">
                <a16:creationId xmlns:a16="http://schemas.microsoft.com/office/drawing/2014/main" id="{99F65DAC-C01D-4E3E-94DE-C2E99AF3CA1B}"/>
              </a:ext>
            </a:extLst>
          </p:cNvPr>
          <p:cNvSpPr txBox="1">
            <a:spLocks/>
          </p:cNvSpPr>
          <p:nvPr/>
        </p:nvSpPr>
        <p:spPr>
          <a:xfrm>
            <a:off x="7411453" y="2478024"/>
            <a:ext cx="3872243" cy="3694176"/>
          </a:xfrm>
          <a:prstGeom prst="rect">
            <a:avLst/>
          </a:prstGeom>
        </p:spPr>
        <p:txBody>
          <a:bodyPr vert="horz" lIns="91440" tIns="45720" rIns="91440" bIns="45720" rtlCol="0" anchor="ctr">
            <a:normAutofit/>
          </a:bodyPr>
          <a:lstStyle>
            <a:lvl1pPr marL="487363" indent="-487363" algn="l" defTabSz="649288" rtl="0" eaLnBrk="0" fontAlgn="base" hangingPunct="0">
              <a:spcBef>
                <a:spcPct val="20000"/>
              </a:spcBef>
              <a:spcAft>
                <a:spcPct val="0"/>
              </a:spcAft>
              <a:buFont typeface="Arial" charset="0"/>
              <a:buChar char="•"/>
              <a:defRPr sz="4600" kern="1200">
                <a:solidFill>
                  <a:schemeClr val="tx1"/>
                </a:solidFill>
                <a:latin typeface="+mn-lt"/>
                <a:ea typeface="MS PGothic" pitchFamily="34" charset="-128"/>
                <a:cs typeface="+mn-cs"/>
              </a:defRPr>
            </a:lvl1pPr>
            <a:lvl2pPr marL="1055688" indent="-404813" algn="l" defTabSz="649288" rtl="0" eaLnBrk="0" fontAlgn="base" hangingPunct="0">
              <a:spcBef>
                <a:spcPct val="20000"/>
              </a:spcBef>
              <a:spcAft>
                <a:spcPct val="0"/>
              </a:spcAft>
              <a:buFont typeface="Arial" charset="0"/>
              <a:buChar char="–"/>
              <a:defRPr sz="4000" kern="1200">
                <a:solidFill>
                  <a:schemeClr val="tx1"/>
                </a:solidFill>
                <a:latin typeface="+mn-lt"/>
                <a:ea typeface="MS PGothic" pitchFamily="34" charset="-128"/>
                <a:cs typeface="+mn-cs"/>
              </a:defRPr>
            </a:lvl2pPr>
            <a:lvl3pPr marL="1624013" indent="-323850" algn="l" defTabSz="649288" rtl="0" eaLnBrk="0" fontAlgn="base" hangingPunct="0">
              <a:spcBef>
                <a:spcPct val="20000"/>
              </a:spcBef>
              <a:spcAft>
                <a:spcPct val="0"/>
              </a:spcAft>
              <a:buFont typeface="Arial" charset="0"/>
              <a:buChar char="•"/>
              <a:defRPr sz="3400" kern="1200">
                <a:solidFill>
                  <a:schemeClr val="tx1"/>
                </a:solidFill>
                <a:latin typeface="+mn-lt"/>
                <a:ea typeface="MS PGothic" pitchFamily="34" charset="-128"/>
                <a:cs typeface="+mn-cs"/>
              </a:defRPr>
            </a:lvl3pPr>
            <a:lvl4pPr marL="2274888" indent="-323850" algn="l" defTabSz="649288"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4pPr>
            <a:lvl5pPr marL="2924175" indent="-323850" algn="l" defTabSz="649288"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5pPr>
            <a:lvl6pPr marL="3575717" indent="-325064" algn="l" defTabSz="650130" rtl="0" eaLnBrk="1" latinLnBrk="0" hangingPunct="1">
              <a:spcBef>
                <a:spcPct val="20000"/>
              </a:spcBef>
              <a:buFont typeface="Arial"/>
              <a:buChar char="•"/>
              <a:defRPr sz="2800" kern="1200">
                <a:solidFill>
                  <a:schemeClr val="tx1"/>
                </a:solidFill>
                <a:latin typeface="+mn-lt"/>
                <a:ea typeface="+mn-ea"/>
                <a:cs typeface="+mn-cs"/>
              </a:defRPr>
            </a:lvl6pPr>
            <a:lvl7pPr marL="4225845" indent="-325064" algn="l" defTabSz="650130" rtl="0" eaLnBrk="1" latinLnBrk="0" hangingPunct="1">
              <a:spcBef>
                <a:spcPct val="20000"/>
              </a:spcBef>
              <a:buFont typeface="Arial"/>
              <a:buChar char="•"/>
              <a:defRPr sz="2800" kern="1200">
                <a:solidFill>
                  <a:schemeClr val="tx1"/>
                </a:solidFill>
                <a:latin typeface="+mn-lt"/>
                <a:ea typeface="+mn-ea"/>
                <a:cs typeface="+mn-cs"/>
              </a:defRPr>
            </a:lvl7pPr>
            <a:lvl8pPr marL="4875977" indent="-325064" algn="l" defTabSz="650130" rtl="0" eaLnBrk="1" latinLnBrk="0" hangingPunct="1">
              <a:spcBef>
                <a:spcPct val="20000"/>
              </a:spcBef>
              <a:buFont typeface="Arial"/>
              <a:buChar char="•"/>
              <a:defRPr sz="2800" kern="1200">
                <a:solidFill>
                  <a:schemeClr val="tx1"/>
                </a:solidFill>
                <a:latin typeface="+mn-lt"/>
                <a:ea typeface="+mn-ea"/>
                <a:cs typeface="+mn-cs"/>
              </a:defRPr>
            </a:lvl8pPr>
            <a:lvl9pPr marL="5526105" indent="-325064" algn="l" defTabSz="650130" rtl="0" eaLnBrk="1" latinLnBrk="0" hangingPunct="1">
              <a:spcBef>
                <a:spcPct val="20000"/>
              </a:spcBef>
              <a:buFont typeface="Arial"/>
              <a:buChar char="•"/>
              <a:defRPr sz="2800" kern="1200">
                <a:solidFill>
                  <a:schemeClr val="tx1"/>
                </a:solidFill>
                <a:latin typeface="+mn-lt"/>
                <a:ea typeface="+mn-ea"/>
                <a:cs typeface="+mn-cs"/>
              </a:defRPr>
            </a:lvl9pPr>
          </a:lstStyle>
          <a:p>
            <a:pPr marL="342665" marR="0" lvl="0" indent="-228600" defTabSz="914400" eaLnBrk="1" fontAlgn="base" hangingPunct="1">
              <a:lnSpc>
                <a:spcPct val="90000"/>
              </a:lnSpc>
              <a:spcBef>
                <a:spcPct val="20000"/>
              </a:spcBef>
              <a:spcAft>
                <a:spcPct val="0"/>
              </a:spcAft>
              <a:buClrTx/>
              <a:buSzTx/>
              <a:buFont typeface="Arial" panose="020B0604020202020204" pitchFamily="34" charset="0"/>
              <a:buChar char="•"/>
              <a:tabLst/>
              <a:defRPr/>
            </a:pPr>
            <a:r>
              <a:rPr kumimoji="0" lang="en-US" sz="1800" b="0" i="0" u="none" strike="noStrike" cap="none" spc="0" normalizeH="0" baseline="0" noProof="0" dirty="0">
                <a:ln>
                  <a:noFill/>
                </a:ln>
                <a:effectLst/>
                <a:uLnTx/>
                <a:uFillTx/>
                <a:ea typeface="+mn-ea"/>
                <a:sym typeface="Gill Sans" charset="0"/>
              </a:rPr>
              <a:t>Sustainable development is an approach that </a:t>
            </a:r>
            <a:r>
              <a:rPr kumimoji="0" lang="en-US" sz="1800" b="1" i="0" u="none" strike="noStrike" cap="none" spc="0" normalizeH="0" baseline="0" noProof="0" dirty="0">
                <a:ln>
                  <a:noFill/>
                </a:ln>
                <a:effectLst/>
                <a:uLnTx/>
                <a:uFillTx/>
                <a:ea typeface="+mn-ea"/>
                <a:sym typeface="Gill Sans" charset="0"/>
              </a:rPr>
              <a:t>will permit continuing improvements in the quality of life with a lower intensity of resource use</a:t>
            </a:r>
            <a:r>
              <a:rPr kumimoji="0" lang="en-US" sz="1800" b="0" i="0" u="none" strike="noStrike" cap="none" spc="0" normalizeH="0" baseline="0" noProof="0" dirty="0">
                <a:ln>
                  <a:noFill/>
                </a:ln>
                <a:effectLst/>
                <a:uLnTx/>
                <a:uFillTx/>
                <a:ea typeface="+mn-ea"/>
                <a:sym typeface="Gill Sans" charset="0"/>
              </a:rPr>
              <a:t>, leaving for future generations an undiminished or even enhanced stock of natural resources and other assets.</a:t>
            </a:r>
          </a:p>
        </p:txBody>
      </p:sp>
      <p:sp>
        <p:nvSpPr>
          <p:cNvPr id="19459" name="Content Placeholder 2">
            <a:extLst>
              <a:ext uri="{FF2B5EF4-FFF2-40B4-BE49-F238E27FC236}">
                <a16:creationId xmlns:a16="http://schemas.microsoft.com/office/drawing/2014/main" id="{D174C4D8-49E1-4F0D-B74F-81A7231BD5B2}"/>
              </a:ext>
            </a:extLst>
          </p:cNvPr>
          <p:cNvSpPr txBox="1">
            <a:spLocks/>
          </p:cNvSpPr>
          <p:nvPr/>
        </p:nvSpPr>
        <p:spPr bwMode="auto">
          <a:xfrm>
            <a:off x="1912857" y="1326469"/>
            <a:ext cx="3416347" cy="255020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64294" tIns="32147" rIns="64294" bIns="32147" rtlCol="0" anchor="t">
            <a:normAutofit/>
          </a:bodyPr>
          <a:lstStyle>
            <a:lvl1pPr marL="487363" indent="-487363" defTabSz="649288">
              <a:spcBef>
                <a:spcPct val="20000"/>
              </a:spcBef>
              <a:buFont typeface="Arial" panose="020B0604020202020204" pitchFamily="34" charset="0"/>
              <a:buChar char="•"/>
              <a:defRPr sz="4600">
                <a:solidFill>
                  <a:schemeClr val="tx1"/>
                </a:solidFill>
                <a:latin typeface="Calibri" panose="020F0502020204030204" pitchFamily="34" charset="0"/>
                <a:ea typeface="MS PGothic" panose="020B0600070205080204" pitchFamily="34" charset="-128"/>
              </a:defRPr>
            </a:lvl1pPr>
            <a:lvl2pPr marL="1055688" indent="-404813" defTabSz="649288">
              <a:spcBef>
                <a:spcPct val="20000"/>
              </a:spcBef>
              <a:buFont typeface="Arial" panose="020B0604020202020204" pitchFamily="34" charset="0"/>
              <a:buChar char="–"/>
              <a:defRPr sz="4000">
                <a:solidFill>
                  <a:schemeClr val="tx1"/>
                </a:solidFill>
                <a:latin typeface="Calibri" panose="020F0502020204030204" pitchFamily="34" charset="0"/>
                <a:ea typeface="MS PGothic" panose="020B0600070205080204" pitchFamily="34" charset="-128"/>
              </a:defRPr>
            </a:lvl2pPr>
            <a:lvl3pPr marL="1624013" indent="-323850" defTabSz="649288">
              <a:spcBef>
                <a:spcPct val="20000"/>
              </a:spcBef>
              <a:buFont typeface="Arial" panose="020B0604020202020204" pitchFamily="34" charset="0"/>
              <a:buChar char="•"/>
              <a:defRPr sz="3400">
                <a:solidFill>
                  <a:schemeClr val="tx1"/>
                </a:solidFill>
                <a:latin typeface="Calibri" panose="020F0502020204030204" pitchFamily="34" charset="0"/>
                <a:ea typeface="MS PGothic" panose="020B0600070205080204" pitchFamily="34" charset="-128"/>
              </a:defRPr>
            </a:lvl3pPr>
            <a:lvl4pPr marL="2274888" indent="-323850" defTabSz="649288">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4pPr>
            <a:lvl5pPr marL="2924175" indent="-323850" defTabSz="649288">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5pPr>
            <a:lvl6pPr marL="3381375" indent="-323850" defTabSz="649288" eaLnBrk="0" fontAlgn="base" hangingPunct="0">
              <a:spcBef>
                <a:spcPct val="20000"/>
              </a:spcBef>
              <a:spcAft>
                <a:spcPct val="0"/>
              </a:spcAft>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6pPr>
            <a:lvl7pPr marL="3838575" indent="-323850" defTabSz="649288" eaLnBrk="0" fontAlgn="base" hangingPunct="0">
              <a:spcBef>
                <a:spcPct val="20000"/>
              </a:spcBef>
              <a:spcAft>
                <a:spcPct val="0"/>
              </a:spcAft>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7pPr>
            <a:lvl8pPr marL="4295775" indent="-323850" defTabSz="649288" eaLnBrk="0" fontAlgn="base" hangingPunct="0">
              <a:spcBef>
                <a:spcPct val="20000"/>
              </a:spcBef>
              <a:spcAft>
                <a:spcPct val="0"/>
              </a:spcAft>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8pPr>
            <a:lvl9pPr marL="4752975" indent="-323850" defTabSz="649288" eaLnBrk="0" fontAlgn="base" hangingPunct="0">
              <a:spcBef>
                <a:spcPct val="20000"/>
              </a:spcBef>
              <a:spcAft>
                <a:spcPct val="0"/>
              </a:spcAft>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9pPr>
          </a:lstStyle>
          <a:p>
            <a:pPr marL="342665" marR="0" lvl="0" indent="-160729" algn="l" defTabSz="642915" rtl="0" eaLnBrk="1" fontAlgn="base" latinLnBrk="0" hangingPunct="1">
              <a:lnSpc>
                <a:spcPct val="90000"/>
              </a:lnSpc>
              <a:spcBef>
                <a:spcPct val="20000"/>
              </a:spcBef>
              <a:spcAft>
                <a:spcPct val="0"/>
              </a:spcAft>
              <a:buClrTx/>
              <a:buSzTx/>
              <a:buFont typeface="Arial" panose="020B0604020202020204" pitchFamily="34" charset="0"/>
              <a:buChar char="•"/>
              <a:tabLst/>
              <a:defRPr/>
            </a:pPr>
            <a:endParaRPr kumimoji="0" lang="en-US" altLang="en-US" sz="1336"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sym typeface="Gill Sans" charset="0"/>
            </a:endParaRPr>
          </a:p>
        </p:txBody>
      </p:sp>
    </p:spTree>
    <p:extLst>
      <p:ext uri="{BB962C8B-B14F-4D97-AF65-F5344CB8AC3E}">
        <p14:creationId xmlns:p14="http://schemas.microsoft.com/office/powerpoint/2010/main" val="30585352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71B9B6B0-C4CE-4AFC-836B-A5FBC6A6E427}"/>
              </a:ext>
            </a:extLst>
          </p:cNvPr>
          <p:cNvSpPr>
            <a:spLocks noChangeArrowheads="1"/>
          </p:cNvSpPr>
          <p:nvPr/>
        </p:nvSpPr>
        <p:spPr bwMode="auto">
          <a:xfrm>
            <a:off x="1981646" y="1409886"/>
            <a:ext cx="4519613" cy="4038600"/>
          </a:xfrm>
          <a:prstGeom prst="triangle">
            <a:avLst>
              <a:gd name="adj" fmla="val 50000"/>
            </a:avLst>
          </a:prstGeom>
          <a:ln>
            <a:headEnd/>
            <a:tailEnd/>
          </a:ln>
        </p:spPr>
        <p:style>
          <a:lnRef idx="0">
            <a:schemeClr val="accent5"/>
          </a:lnRef>
          <a:fillRef idx="3">
            <a:schemeClr val="accent5"/>
          </a:fillRef>
          <a:effectRef idx="3">
            <a:schemeClr val="accent5"/>
          </a:effectRef>
          <a:fontRef idx="minor">
            <a:schemeClr val="lt1"/>
          </a:fontRef>
        </p:style>
        <p:txBody>
          <a:bodyPr wrap="none" lIns="91429" tIns="45715" rIns="91429" bIns="45715" anchor="ctr"/>
          <a:lstStyle/>
          <a:p>
            <a:pPr marL="0" marR="0" lvl="0" indent="0" algn="ctr" defTabSz="642915" rtl="0" eaLnBrk="1" fontAlgn="base" latinLnBrk="0" hangingPunct="1">
              <a:lnSpc>
                <a:spcPct val="100000"/>
              </a:lnSpc>
              <a:spcBef>
                <a:spcPct val="0"/>
              </a:spcBef>
              <a:spcAft>
                <a:spcPct val="0"/>
              </a:spcAft>
              <a:buClrTx/>
              <a:buSzTx/>
              <a:buFontTx/>
              <a:buNone/>
              <a:tabLst/>
              <a:defRPr/>
            </a:pPr>
            <a:r>
              <a:rPr kumimoji="0" lang="en-US" sz="3234"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sym typeface="Gill Sans" charset="0"/>
              </a:rPr>
              <a:t>Sustainability</a:t>
            </a:r>
          </a:p>
        </p:txBody>
      </p:sp>
      <p:sp>
        <p:nvSpPr>
          <p:cNvPr id="20482" name="Text Box 5">
            <a:extLst>
              <a:ext uri="{FF2B5EF4-FFF2-40B4-BE49-F238E27FC236}">
                <a16:creationId xmlns:a16="http://schemas.microsoft.com/office/drawing/2014/main" id="{30D71E2A-E9A2-4730-AD91-1178D10F02E2}"/>
              </a:ext>
            </a:extLst>
          </p:cNvPr>
          <p:cNvSpPr txBox="1">
            <a:spLocks noChangeArrowheads="1"/>
          </p:cNvSpPr>
          <p:nvPr/>
        </p:nvSpPr>
        <p:spPr bwMode="auto">
          <a:xfrm rot="-3514490">
            <a:off x="1158543" y="3207170"/>
            <a:ext cx="2991242" cy="54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3994" tIns="25196" rIns="53994" bIns="25196">
            <a:spAutoFit/>
          </a:bodyPr>
          <a:lstStyle>
            <a:lvl1pPr>
              <a:spcBef>
                <a:spcPct val="20000"/>
              </a:spcBef>
              <a:buFont typeface="Arial" panose="020B0604020202020204" pitchFamily="34" charset="0"/>
              <a:buChar char="•"/>
              <a:defRPr sz="46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40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3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9pPr>
          </a:lstStyle>
          <a:p>
            <a:pPr marL="0" marR="0" lvl="0" indent="0" algn="ctr" defTabSz="64291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de-DE" altLang="en-US" sz="3234" b="1" i="0" u="none" strike="noStrike" kern="1200" cap="none" spc="0" normalizeH="0" baseline="0" noProof="0">
                <a:ln>
                  <a:noFill/>
                </a:ln>
                <a:solidFill>
                  <a:srgbClr val="800080"/>
                </a:solidFill>
                <a:effectLst/>
                <a:uLnTx/>
                <a:uFillTx/>
                <a:latin typeface="Arial" panose="020B0604020202020204" pitchFamily="34" charset="0"/>
                <a:ea typeface="ヒラギノ角ゴ ProN W3" charset="-128"/>
                <a:cs typeface="+mn-cs"/>
                <a:sym typeface="Gill Sans" charset="0"/>
              </a:rPr>
              <a:t>Environmental</a:t>
            </a:r>
          </a:p>
        </p:txBody>
      </p:sp>
      <p:sp>
        <p:nvSpPr>
          <p:cNvPr id="20483" name="Text Box 4">
            <a:extLst>
              <a:ext uri="{FF2B5EF4-FFF2-40B4-BE49-F238E27FC236}">
                <a16:creationId xmlns:a16="http://schemas.microsoft.com/office/drawing/2014/main" id="{4FDD9447-85D9-4D55-AE2E-6CC09892AABF}"/>
              </a:ext>
            </a:extLst>
          </p:cNvPr>
          <p:cNvSpPr txBox="1">
            <a:spLocks noChangeArrowheads="1"/>
          </p:cNvSpPr>
          <p:nvPr/>
        </p:nvSpPr>
        <p:spPr bwMode="auto">
          <a:xfrm rot="3594724">
            <a:off x="5196645" y="3007368"/>
            <a:ext cx="1332134" cy="54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3994" tIns="25196" rIns="53994" bIns="25196">
            <a:spAutoFit/>
          </a:bodyPr>
          <a:lstStyle>
            <a:lvl1pPr>
              <a:spcBef>
                <a:spcPct val="20000"/>
              </a:spcBef>
              <a:buFont typeface="Arial" panose="020B0604020202020204" pitchFamily="34" charset="0"/>
              <a:buChar char="•"/>
              <a:defRPr sz="46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40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3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9pPr>
          </a:lstStyle>
          <a:p>
            <a:pPr marL="0" marR="0" lvl="0" indent="0" algn="ctr" defTabSz="64291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de-DE" altLang="en-US" sz="3234" b="1" i="0" u="none" strike="noStrike" kern="1200" cap="none" spc="0" normalizeH="0" baseline="0" noProof="0">
                <a:ln>
                  <a:noFill/>
                </a:ln>
                <a:solidFill>
                  <a:srgbClr val="800080"/>
                </a:solidFill>
                <a:effectLst/>
                <a:uLnTx/>
                <a:uFillTx/>
                <a:latin typeface="Arial" panose="020B0604020202020204" pitchFamily="34" charset="0"/>
                <a:ea typeface="ヒラギノ角ゴ ProN W3" charset="-128"/>
                <a:cs typeface="+mn-cs"/>
                <a:sym typeface="Gill Sans" charset="0"/>
              </a:rPr>
              <a:t>Social</a:t>
            </a:r>
          </a:p>
        </p:txBody>
      </p:sp>
      <p:sp>
        <p:nvSpPr>
          <p:cNvPr id="20484" name="Text Box 3">
            <a:extLst>
              <a:ext uri="{FF2B5EF4-FFF2-40B4-BE49-F238E27FC236}">
                <a16:creationId xmlns:a16="http://schemas.microsoft.com/office/drawing/2014/main" id="{990BD78E-5F87-4406-9EB9-16D03FCB34A2}"/>
              </a:ext>
            </a:extLst>
          </p:cNvPr>
          <p:cNvSpPr txBox="1">
            <a:spLocks noChangeArrowheads="1"/>
          </p:cNvSpPr>
          <p:nvPr/>
        </p:nvSpPr>
        <p:spPr bwMode="auto">
          <a:xfrm>
            <a:off x="3208274" y="5984007"/>
            <a:ext cx="2091958" cy="54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3994" tIns="25196" rIns="53994" bIns="25196">
            <a:spAutoFit/>
          </a:bodyPr>
          <a:lstStyle>
            <a:lvl1pPr>
              <a:spcBef>
                <a:spcPct val="20000"/>
              </a:spcBef>
              <a:buFont typeface="Arial" panose="020B0604020202020204" pitchFamily="34" charset="0"/>
              <a:buChar char="•"/>
              <a:defRPr sz="46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40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3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9pPr>
          </a:lstStyle>
          <a:p>
            <a:pPr marL="0" marR="0" lvl="0" indent="0" algn="ctr" defTabSz="64291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de-DE" altLang="en-US" sz="3234" b="1" i="0" u="none" strike="noStrike" kern="1200" cap="none" spc="0" normalizeH="0" baseline="0" noProof="0">
                <a:ln>
                  <a:noFill/>
                </a:ln>
                <a:solidFill>
                  <a:srgbClr val="800080"/>
                </a:solidFill>
                <a:effectLst/>
                <a:uLnTx/>
                <a:uFillTx/>
                <a:latin typeface="Arial" panose="020B0604020202020204" pitchFamily="34" charset="0"/>
                <a:ea typeface="ヒラギノ角ゴ ProN W3" charset="-128"/>
                <a:cs typeface="+mn-cs"/>
                <a:sym typeface="Gill Sans" charset="0"/>
              </a:rPr>
              <a:t>Economic</a:t>
            </a:r>
          </a:p>
        </p:txBody>
      </p:sp>
      <p:sp>
        <p:nvSpPr>
          <p:cNvPr id="8" name="Rectangle 7">
            <a:extLst>
              <a:ext uri="{FF2B5EF4-FFF2-40B4-BE49-F238E27FC236}">
                <a16:creationId xmlns:a16="http://schemas.microsoft.com/office/drawing/2014/main" id="{67E12F68-B2F4-4EC7-B479-5E931D81C1CF}"/>
              </a:ext>
            </a:extLst>
          </p:cNvPr>
          <p:cNvSpPr>
            <a:spLocks noChangeArrowheads="1"/>
          </p:cNvSpPr>
          <p:nvPr/>
        </p:nvSpPr>
        <p:spPr bwMode="auto">
          <a:xfrm>
            <a:off x="2565470" y="644054"/>
            <a:ext cx="2856295" cy="525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4600">
                <a:solidFill>
                  <a:schemeClr val="tx1"/>
                </a:solidFill>
                <a:latin typeface="Calibri" charset="0"/>
                <a:ea typeface="MS PGothic" charset="-128"/>
              </a:defRPr>
            </a:lvl1pPr>
            <a:lvl2pPr marL="742950" indent="-285750">
              <a:spcBef>
                <a:spcPct val="20000"/>
              </a:spcBef>
              <a:buFont typeface="Arial" charset="0"/>
              <a:buChar char="–"/>
              <a:defRPr sz="4000">
                <a:solidFill>
                  <a:schemeClr val="tx1"/>
                </a:solidFill>
                <a:latin typeface="Calibri" charset="0"/>
                <a:ea typeface="MS PGothic" charset="-128"/>
              </a:defRPr>
            </a:lvl2pPr>
            <a:lvl3pPr marL="1143000" indent="-228600">
              <a:spcBef>
                <a:spcPct val="20000"/>
              </a:spcBef>
              <a:buFont typeface="Arial" charset="0"/>
              <a:buChar char="•"/>
              <a:defRPr sz="3400">
                <a:solidFill>
                  <a:schemeClr val="tx1"/>
                </a:solidFill>
                <a:latin typeface="Calibri" charset="0"/>
                <a:ea typeface="MS PGothic" charset="-128"/>
              </a:defRPr>
            </a:lvl3pPr>
            <a:lvl4pPr marL="1600200" indent="-228600">
              <a:spcBef>
                <a:spcPct val="20000"/>
              </a:spcBef>
              <a:buFont typeface="Arial" charset="0"/>
              <a:buChar char="–"/>
              <a:defRPr sz="2800">
                <a:solidFill>
                  <a:schemeClr val="tx1"/>
                </a:solidFill>
                <a:latin typeface="Calibri" charset="0"/>
                <a:ea typeface="MS PGothic" charset="-128"/>
              </a:defRPr>
            </a:lvl4pPr>
            <a:lvl5pPr marL="2057400" indent="-228600">
              <a:spcBef>
                <a:spcPct val="20000"/>
              </a:spcBef>
              <a:buFont typeface="Arial" charset="0"/>
              <a:buChar char="»"/>
              <a:defRPr sz="28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8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8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8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800">
                <a:solidFill>
                  <a:schemeClr val="tx1"/>
                </a:solidFill>
                <a:latin typeface="Calibri" charset="0"/>
                <a:ea typeface="MS PGothic" charset="-128"/>
              </a:defRPr>
            </a:lvl9pPr>
          </a:lstStyle>
          <a:p>
            <a:pPr marL="0" marR="0" lvl="0" indent="0" algn="ctr" defTabSz="642915" rtl="0" eaLnBrk="1" fontAlgn="base" latinLnBrk="0" hangingPunct="1">
              <a:lnSpc>
                <a:spcPct val="100000"/>
              </a:lnSpc>
              <a:spcBef>
                <a:spcPct val="0"/>
              </a:spcBef>
              <a:spcAft>
                <a:spcPct val="0"/>
              </a:spcAft>
              <a:buClrTx/>
              <a:buSzTx/>
              <a:buFont typeface="Arial" charset="0"/>
              <a:buNone/>
              <a:tabLst/>
              <a:defRPr/>
            </a:pPr>
            <a:r>
              <a:rPr kumimoji="0" lang="en-US" altLang="en-US" sz="2812" b="1" i="0" u="none" strike="noStrike" kern="1200" cap="none" spc="0" normalizeH="0" baseline="0" noProof="0">
                <a:ln>
                  <a:noFill/>
                </a:ln>
                <a:solidFill>
                  <a:srgbClr val="000000"/>
                </a:solidFill>
                <a:effectLst/>
                <a:uLnTx/>
                <a:uFillTx/>
                <a:latin typeface="Calibri"/>
                <a:ea typeface="MS PGothic" charset="-128"/>
                <a:cs typeface="+mn-cs"/>
                <a:sym typeface="Gill Sans" charset="0"/>
              </a:rPr>
              <a:t>Triple bottom line</a:t>
            </a:r>
            <a:endParaRPr kumimoji="0" lang="en-US" altLang="en-US" sz="2812" b="0" i="0" u="none" strike="noStrike" kern="1200" cap="none" spc="0" normalizeH="0" baseline="0" noProof="0">
              <a:ln>
                <a:noFill/>
              </a:ln>
              <a:solidFill>
                <a:srgbClr val="000000"/>
              </a:solidFill>
              <a:effectLst/>
              <a:uLnTx/>
              <a:uFillTx/>
              <a:latin typeface="Calibri"/>
              <a:ea typeface="MS PGothic" charset="-128"/>
              <a:cs typeface="+mn-cs"/>
              <a:sym typeface="Gill Sans" charset="0"/>
            </a:endParaRPr>
          </a:p>
        </p:txBody>
      </p:sp>
      <p:sp>
        <p:nvSpPr>
          <p:cNvPr id="9" name="Content Placeholder 2">
            <a:extLst>
              <a:ext uri="{FF2B5EF4-FFF2-40B4-BE49-F238E27FC236}">
                <a16:creationId xmlns:a16="http://schemas.microsoft.com/office/drawing/2014/main" id="{1D0BE453-E84F-C148-BBED-657B82B92369}"/>
              </a:ext>
            </a:extLst>
          </p:cNvPr>
          <p:cNvSpPr txBox="1">
            <a:spLocks/>
          </p:cNvSpPr>
          <p:nvPr/>
        </p:nvSpPr>
        <p:spPr bwMode="auto">
          <a:xfrm>
            <a:off x="6430073" y="537704"/>
            <a:ext cx="4013895" cy="496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87363" indent="-487363" defTabSz="649288">
              <a:spcBef>
                <a:spcPct val="20000"/>
              </a:spcBef>
              <a:buFont typeface="Arial" panose="020B0604020202020204" pitchFamily="34" charset="0"/>
              <a:buChar char="•"/>
              <a:defRPr sz="4600">
                <a:solidFill>
                  <a:schemeClr val="tx1"/>
                </a:solidFill>
                <a:latin typeface="Calibri" panose="020F0502020204030204" pitchFamily="34" charset="0"/>
                <a:ea typeface="MS PGothic" panose="020B0600070205080204" pitchFamily="34" charset="-128"/>
              </a:defRPr>
            </a:lvl1pPr>
            <a:lvl2pPr marL="1055688" indent="-404813" defTabSz="649288">
              <a:spcBef>
                <a:spcPct val="20000"/>
              </a:spcBef>
              <a:buFont typeface="Arial" panose="020B0604020202020204" pitchFamily="34" charset="0"/>
              <a:buChar char="–"/>
              <a:defRPr sz="4000">
                <a:solidFill>
                  <a:schemeClr val="tx1"/>
                </a:solidFill>
                <a:latin typeface="Calibri" panose="020F0502020204030204" pitchFamily="34" charset="0"/>
                <a:ea typeface="MS PGothic" panose="020B0600070205080204" pitchFamily="34" charset="-128"/>
              </a:defRPr>
            </a:lvl2pPr>
            <a:lvl3pPr marL="1624013" indent="-323850" defTabSz="649288">
              <a:spcBef>
                <a:spcPct val="20000"/>
              </a:spcBef>
              <a:buFont typeface="Arial" panose="020B0604020202020204" pitchFamily="34" charset="0"/>
              <a:buChar char="•"/>
              <a:defRPr sz="3400">
                <a:solidFill>
                  <a:schemeClr val="tx1"/>
                </a:solidFill>
                <a:latin typeface="Calibri" panose="020F0502020204030204" pitchFamily="34" charset="0"/>
                <a:ea typeface="MS PGothic" panose="020B0600070205080204" pitchFamily="34" charset="-128"/>
              </a:defRPr>
            </a:lvl3pPr>
            <a:lvl4pPr marL="2274888" indent="-323850" defTabSz="649288">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4pPr>
            <a:lvl5pPr marL="2924175" indent="-323850" defTabSz="649288">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5pPr>
            <a:lvl6pPr marL="3381375" indent="-323850" defTabSz="649288" eaLnBrk="0" fontAlgn="base" hangingPunct="0">
              <a:spcBef>
                <a:spcPct val="20000"/>
              </a:spcBef>
              <a:spcAft>
                <a:spcPct val="0"/>
              </a:spcAft>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6pPr>
            <a:lvl7pPr marL="3838575" indent="-323850" defTabSz="649288" eaLnBrk="0" fontAlgn="base" hangingPunct="0">
              <a:spcBef>
                <a:spcPct val="20000"/>
              </a:spcBef>
              <a:spcAft>
                <a:spcPct val="0"/>
              </a:spcAft>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7pPr>
            <a:lvl8pPr marL="4295775" indent="-323850" defTabSz="649288" eaLnBrk="0" fontAlgn="base" hangingPunct="0">
              <a:spcBef>
                <a:spcPct val="20000"/>
              </a:spcBef>
              <a:spcAft>
                <a:spcPct val="0"/>
              </a:spcAft>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8pPr>
            <a:lvl9pPr marL="4752975" indent="-323850" defTabSz="649288" eaLnBrk="0" fontAlgn="base" hangingPunct="0">
              <a:spcBef>
                <a:spcPct val="20000"/>
              </a:spcBef>
              <a:spcAft>
                <a:spcPct val="0"/>
              </a:spcAft>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9pPr>
          </a:lstStyle>
          <a:p>
            <a:pPr marL="342665" marR="0" lvl="0" indent="-342665" algn="l" defTabSz="456514"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2531"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sym typeface="Gill Sans" charset="0"/>
              </a:rPr>
              <a:t>Mohan </a:t>
            </a:r>
            <a:r>
              <a:rPr kumimoji="0" lang="en-US" altLang="en-US" sz="2531" b="0" i="0"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mn-cs"/>
                <a:sym typeface="Gill Sans" charset="0"/>
              </a:rPr>
              <a:t>Munasinghe</a:t>
            </a:r>
            <a:r>
              <a:rPr kumimoji="0" lang="en-US" altLang="en-US" sz="2531"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sym typeface="Gill Sans" charset="0"/>
              </a:rPr>
              <a:t> – three approaches</a:t>
            </a:r>
          </a:p>
          <a:p>
            <a:pPr marL="342665" marR="0" lvl="0" indent="-342665" algn="l" defTabSz="456514"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altLang="en-US" sz="2531"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sym typeface="Gill Sans" charset="0"/>
            </a:endParaRPr>
          </a:p>
          <a:p>
            <a:pPr marL="342665" marR="0" lvl="0" indent="-342665" algn="l" defTabSz="456514"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531"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sym typeface="Gill Sans" charset="0"/>
              </a:rPr>
              <a:t>	Economic: </a:t>
            </a:r>
            <a:r>
              <a:rPr kumimoji="0" lang="en-US" altLang="en-US" sz="2531"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sym typeface="Gill Sans" charset="0"/>
              </a:rPr>
              <a:t>Maximize income while maintaining a constant or increasing stock of capital</a:t>
            </a:r>
          </a:p>
          <a:p>
            <a:pPr marL="342665" marR="0" lvl="0" indent="-342665" algn="l" defTabSz="456514"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531"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sym typeface="Gill Sans" charset="0"/>
              </a:rPr>
              <a:t>	Environment: </a:t>
            </a:r>
            <a:r>
              <a:rPr kumimoji="0" lang="en-US" altLang="en-US" sz="2531"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sym typeface="Gill Sans" charset="0"/>
              </a:rPr>
              <a:t>Maintaining resilience and robustness of biological and physical systems</a:t>
            </a:r>
          </a:p>
          <a:p>
            <a:pPr marL="342665" marR="0" lvl="0" indent="-342665" algn="l" defTabSz="456514"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531"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sym typeface="Gill Sans" charset="0"/>
              </a:rPr>
              <a:t>	Socio-cultural: </a:t>
            </a:r>
            <a:r>
              <a:rPr kumimoji="0" lang="en-US" altLang="en-US" sz="2531"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sym typeface="Gill Sans" charset="0"/>
              </a:rPr>
              <a:t>Maintaining the stability of social and cultural systems</a:t>
            </a:r>
          </a:p>
          <a:p>
            <a:pPr marL="342665" marR="0" lvl="0" indent="-342665" algn="l" defTabSz="456514"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2531"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sym typeface="Gill Sans" charset="0"/>
            </a:endParaRPr>
          </a:p>
        </p:txBody>
      </p:sp>
    </p:spTree>
    <p:extLst>
      <p:ext uri="{BB962C8B-B14F-4D97-AF65-F5344CB8AC3E}">
        <p14:creationId xmlns:p14="http://schemas.microsoft.com/office/powerpoint/2010/main" val="6228170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Freeform: Shape 9">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3276398-8170-5A40-94ED-E478557B3395}"/>
              </a:ext>
            </a:extLst>
          </p:cNvPr>
          <p:cNvSpPr>
            <a:spLocks noGrp="1"/>
          </p:cNvSpPr>
          <p:nvPr>
            <p:ph type="title"/>
          </p:nvPr>
        </p:nvSpPr>
        <p:spPr>
          <a:xfrm>
            <a:off x="621792" y="1161288"/>
            <a:ext cx="3602736" cy="4526280"/>
          </a:xfrm>
        </p:spPr>
        <p:txBody>
          <a:bodyPr>
            <a:normAutofit/>
          </a:bodyPr>
          <a:lstStyle/>
          <a:p>
            <a:r>
              <a:rPr lang="en-US" altLang="en-US" sz="3700"/>
              <a:t>UNEP: Integrating the Three Dimensions of Sustainable Development</a:t>
            </a:r>
            <a:r>
              <a:rPr lang="en-US" altLang="zh-CN" sz="3700"/>
              <a:t>:</a:t>
            </a:r>
            <a:r>
              <a:rPr lang="zh-CN" altLang="en-US" sz="3700"/>
              <a:t> </a:t>
            </a:r>
            <a:r>
              <a:rPr lang="en-US" altLang="zh-CN" sz="3700"/>
              <a:t>Economic</a:t>
            </a:r>
            <a:r>
              <a:rPr lang="zh-CN" altLang="en-US" sz="3700"/>
              <a:t> </a:t>
            </a:r>
            <a:r>
              <a:rPr lang="en-US" altLang="zh-CN" sz="3700"/>
              <a:t>aspect</a:t>
            </a:r>
            <a:br>
              <a:rPr lang="en-US" altLang="en-US" sz="3700"/>
            </a:br>
            <a:endParaRPr lang="en-US" sz="3700"/>
          </a:p>
        </p:txBody>
      </p:sp>
      <p:sp>
        <p:nvSpPr>
          <p:cNvPr id="14" name="Rectangle 13">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85E1E975-0A1E-DD48-8454-1145BBCBC3A9}"/>
              </a:ext>
            </a:extLst>
          </p:cNvPr>
          <p:cNvSpPr>
            <a:spLocks noGrp="1"/>
          </p:cNvSpPr>
          <p:nvPr>
            <p:ph idx="1"/>
          </p:nvPr>
        </p:nvSpPr>
        <p:spPr>
          <a:xfrm>
            <a:off x="5434149" y="932688"/>
            <a:ext cx="5916603" cy="4992624"/>
          </a:xfrm>
        </p:spPr>
        <p:txBody>
          <a:bodyPr anchor="ctr">
            <a:normAutofit/>
          </a:bodyPr>
          <a:lstStyle/>
          <a:p>
            <a:pPr marL="522368" indent="-522368">
              <a:buAutoNum type="arabicPeriod"/>
            </a:pPr>
            <a:r>
              <a:rPr lang="en-US" sz="2000" b="1"/>
              <a:t>Leave no one behind and provide a life of dignity for all</a:t>
            </a:r>
            <a:r>
              <a:rPr lang="en-US" altLang="zh-CN" sz="2000" b="1"/>
              <a:t>.</a:t>
            </a:r>
            <a:r>
              <a:rPr lang="zh-CN" altLang="en-US" sz="2000" b="1"/>
              <a:t> </a:t>
            </a:r>
            <a:endParaRPr lang="en-US" altLang="zh-CN" sz="2000" b="1"/>
          </a:p>
          <a:p>
            <a:pPr marL="921957" lvl="1" indent="-522368"/>
            <a:r>
              <a:rPr lang="en-US" sz="2000"/>
              <a:t>The poor, vulnerable and marginalized groups need opportunities for sustainable livelihoods and should be ensured of a minimum level of social and environmental protection.</a:t>
            </a:r>
            <a:r>
              <a:rPr lang="zh-CN" altLang="en-US" sz="2000"/>
              <a:t> </a:t>
            </a:r>
            <a:r>
              <a:rPr lang="en-US" sz="2000"/>
              <a:t>People living in extreme poverty must be enabled to achieve a life of dignity.</a:t>
            </a:r>
            <a:r>
              <a:rPr lang="zh-CN" altLang="en-US" sz="2000"/>
              <a:t> </a:t>
            </a:r>
            <a:r>
              <a:rPr lang="en-US" sz="2000"/>
              <a:t>Innovative and green technologies can simultaneously increase employment, foster better use of science and traditional knowledge, upscale provision of basic services, and at the same time protect the environment.</a:t>
            </a:r>
          </a:p>
          <a:p>
            <a:endParaRPr lang="en-US" sz="2000"/>
          </a:p>
        </p:txBody>
      </p:sp>
    </p:spTree>
    <p:extLst>
      <p:ext uri="{BB962C8B-B14F-4D97-AF65-F5344CB8AC3E}">
        <p14:creationId xmlns:p14="http://schemas.microsoft.com/office/powerpoint/2010/main" val="253460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558" name="Rectangle 23557">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560" name="Freeform: Shape 23559">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3562" name="Freeform: Shape 23561">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3">
            <a:extLst>
              <a:ext uri="{FF2B5EF4-FFF2-40B4-BE49-F238E27FC236}">
                <a16:creationId xmlns:a16="http://schemas.microsoft.com/office/drawing/2014/main" id="{EFF5C875-3F44-0448-9597-44C24C171494}"/>
              </a:ext>
            </a:extLst>
          </p:cNvPr>
          <p:cNvSpPr>
            <a:spLocks noChangeArrowheads="1"/>
          </p:cNvSpPr>
          <p:nvPr/>
        </p:nvSpPr>
        <p:spPr bwMode="auto">
          <a:xfrm>
            <a:off x="621792" y="1161288"/>
            <a:ext cx="3602736" cy="45262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Font typeface="Arial" panose="020B0604020202020204" pitchFamily="34" charset="0"/>
              <a:buChar char="•"/>
              <a:defRPr sz="46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40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3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9pPr>
          </a:lstStyle>
          <a:p>
            <a:pPr marL="0" marR="0" lvl="0" indent="0" fontAlgn="base">
              <a:lnSpc>
                <a:spcPct val="90000"/>
              </a:lnSpc>
              <a:spcBef>
                <a:spcPct val="0"/>
              </a:spcBef>
              <a:spcAft>
                <a:spcPts val="422"/>
              </a:spcAft>
              <a:buClrTx/>
              <a:buSzTx/>
              <a:buNone/>
              <a:tabLst/>
              <a:defRPr/>
            </a:pPr>
            <a:r>
              <a:rPr kumimoji="0" lang="en-US" altLang="en-US" sz="4000" b="0" i="0" u="none" strike="noStrike" kern="1200" cap="none" spc="0" normalizeH="0" baseline="0" noProof="0">
                <a:ln>
                  <a:noFill/>
                </a:ln>
                <a:solidFill>
                  <a:schemeClr val="tx1"/>
                </a:solidFill>
                <a:effectLst/>
                <a:uLnTx/>
                <a:uFillTx/>
                <a:latin typeface="+mj-lt"/>
                <a:ea typeface="+mj-ea"/>
                <a:cs typeface="+mj-cs"/>
                <a:sym typeface="Gill Sans" charset="0"/>
              </a:rPr>
              <a:t>UNEP: Integrating the Three Dimensions of Sustainable Development</a:t>
            </a:r>
            <a:r>
              <a:rPr kumimoji="0" lang="en-US" altLang="zh-CN" sz="4000" b="0" i="0" u="none" strike="noStrike" kern="1200" cap="none" spc="0" normalizeH="0" baseline="0" noProof="0">
                <a:ln>
                  <a:noFill/>
                </a:ln>
                <a:solidFill>
                  <a:schemeClr val="tx1"/>
                </a:solidFill>
                <a:effectLst/>
                <a:uLnTx/>
                <a:uFillTx/>
                <a:latin typeface="+mj-lt"/>
                <a:ea typeface="+mj-ea"/>
                <a:cs typeface="+mj-cs"/>
                <a:sym typeface="Gill Sans" charset="0"/>
              </a:rPr>
              <a:t>: Environmental aspect</a:t>
            </a:r>
            <a:endParaRPr kumimoji="0" lang="en-US" altLang="en-US" sz="4000" b="0" i="0" u="none" strike="noStrike" kern="1200" cap="none" spc="0" normalizeH="0" baseline="0" noProof="0">
              <a:ln>
                <a:noFill/>
              </a:ln>
              <a:solidFill>
                <a:schemeClr val="tx1"/>
              </a:solidFill>
              <a:effectLst/>
              <a:uLnTx/>
              <a:uFillTx/>
              <a:latin typeface="+mj-lt"/>
              <a:ea typeface="+mj-ea"/>
              <a:cs typeface="+mj-cs"/>
              <a:sym typeface="Gill Sans" charset="0"/>
            </a:endParaRPr>
          </a:p>
        </p:txBody>
      </p:sp>
      <p:sp>
        <p:nvSpPr>
          <p:cNvPr id="23564" name="Rectangle 23563">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553" name="Segnaposto contenuto 2">
            <a:extLst>
              <a:ext uri="{FF2B5EF4-FFF2-40B4-BE49-F238E27FC236}">
                <a16:creationId xmlns:a16="http://schemas.microsoft.com/office/drawing/2014/main" id="{84EB528F-3A51-4F37-98AA-F4B69FA91235}"/>
              </a:ext>
            </a:extLst>
          </p:cNvPr>
          <p:cNvSpPr>
            <a:spLocks noGrp="1"/>
          </p:cNvSpPr>
          <p:nvPr>
            <p:ph idx="1"/>
          </p:nvPr>
        </p:nvSpPr>
        <p:spPr>
          <a:xfrm>
            <a:off x="5434149" y="932688"/>
            <a:ext cx="5916603" cy="4992624"/>
          </a:xfrm>
        </p:spPr>
        <p:txBody>
          <a:bodyPr vert="horz" lIns="91440" tIns="45720" rIns="91440" bIns="45720" numCol="1" rtlCol="0" anchor="ctr" anchorCtr="0" compatLnSpc="1">
            <a:prstTxWarp prst="textNoShape">
              <a:avLst/>
            </a:prstTxWarp>
            <a:normAutofit/>
          </a:bodyPr>
          <a:lstStyle/>
          <a:p>
            <a:pPr marL="181936"/>
            <a:r>
              <a:rPr lang="en-US" altLang="en-US" sz="1900" b="1"/>
              <a:t>2. Achieve greater prosperity in an inclusive manner within the capacity of the earth’s life support system</a:t>
            </a:r>
          </a:p>
          <a:p>
            <a:endParaRPr lang="en-US" altLang="en-US" sz="1900"/>
          </a:p>
          <a:p>
            <a:pPr lvl="1"/>
            <a:r>
              <a:rPr lang="en-US" altLang="en-US" sz="1900"/>
              <a:t>Future prosperity will require that </a:t>
            </a:r>
            <a:r>
              <a:rPr lang="en-US" altLang="en-US" sz="1900" b="1"/>
              <a:t>economic growth no longer degrades the environment.</a:t>
            </a:r>
          </a:p>
          <a:p>
            <a:pPr lvl="1"/>
            <a:r>
              <a:rPr lang="en-US" altLang="en-US" sz="1900"/>
              <a:t>We need to change the production systems, employment patterns, and technologies in every country. </a:t>
            </a:r>
          </a:p>
          <a:p>
            <a:pPr lvl="1"/>
            <a:r>
              <a:rPr lang="en-US" altLang="en-US" sz="1900" b="1"/>
              <a:t>Sustainable consumption</a:t>
            </a:r>
            <a:r>
              <a:rPr lang="en-US" altLang="en-US" sz="1900"/>
              <a:t> is not necessarily about consuming less, it is about </a:t>
            </a:r>
            <a:r>
              <a:rPr lang="en-US" altLang="en-US" sz="1900" b="1"/>
              <a:t>consuming better—</a:t>
            </a:r>
            <a:r>
              <a:rPr lang="en-US" altLang="en-US" sz="1900"/>
              <a:t>what we buy and how we live in an intelligent, safe, and environmentally sustainable way.</a:t>
            </a:r>
          </a:p>
          <a:p>
            <a:pPr lvl="1"/>
            <a:r>
              <a:rPr lang="en-US" altLang="en-US" sz="1900"/>
              <a:t>Sustainable consumption can yield a variety of interlinked economic, social, and health benefits, including greater access to markets, social innovation, job creation, among others.</a:t>
            </a:r>
          </a:p>
        </p:txBody>
      </p:sp>
    </p:spTree>
    <p:extLst>
      <p:ext uri="{BB962C8B-B14F-4D97-AF65-F5344CB8AC3E}">
        <p14:creationId xmlns:p14="http://schemas.microsoft.com/office/powerpoint/2010/main" val="1974518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ABA58-9B16-D662-C494-D727FF8AEFEF}"/>
              </a:ext>
            </a:extLst>
          </p:cNvPr>
          <p:cNvSpPr>
            <a:spLocks noGrp="1"/>
          </p:cNvSpPr>
          <p:nvPr>
            <p:ph type="title"/>
          </p:nvPr>
        </p:nvSpPr>
        <p:spPr>
          <a:xfrm>
            <a:off x="630936" y="639520"/>
            <a:ext cx="3429000" cy="1719072"/>
          </a:xfrm>
        </p:spPr>
        <p:txBody>
          <a:bodyPr anchor="b">
            <a:normAutofit/>
          </a:bodyPr>
          <a:lstStyle/>
          <a:p>
            <a:r>
              <a:rPr lang="en-US" sz="5400"/>
              <a:t>BREXIT</a:t>
            </a:r>
          </a:p>
        </p:txBody>
      </p:sp>
      <p:sp>
        <p:nvSpPr>
          <p:cNvPr id="3" name="Content Placeholder 2">
            <a:extLst>
              <a:ext uri="{FF2B5EF4-FFF2-40B4-BE49-F238E27FC236}">
                <a16:creationId xmlns:a16="http://schemas.microsoft.com/office/drawing/2014/main" id="{5D3AED33-7F67-0135-D62B-B29A7566C2F0}"/>
              </a:ext>
            </a:extLst>
          </p:cNvPr>
          <p:cNvSpPr>
            <a:spLocks noGrp="1"/>
          </p:cNvSpPr>
          <p:nvPr>
            <p:ph idx="1"/>
          </p:nvPr>
        </p:nvSpPr>
        <p:spPr>
          <a:xfrm>
            <a:off x="630936" y="2807208"/>
            <a:ext cx="3429000" cy="3410712"/>
          </a:xfrm>
        </p:spPr>
        <p:txBody>
          <a:bodyPr anchor="t">
            <a:normAutofit/>
          </a:bodyPr>
          <a:lstStyle/>
          <a:p>
            <a:r>
              <a:rPr lang="en-US" sz="2200" dirty="0"/>
              <a:t>On January 31, 2020, the UK formally withdrawal from the European Union since its membership in 1973.</a:t>
            </a:r>
          </a:p>
        </p:txBody>
      </p:sp>
      <p:pic>
        <p:nvPicPr>
          <p:cNvPr id="9218" name="Picture 2" descr="Brexit">
            <a:extLst>
              <a:ext uri="{FF2B5EF4-FFF2-40B4-BE49-F238E27FC236}">
                <a16:creationId xmlns:a16="http://schemas.microsoft.com/office/drawing/2014/main" id="{21AD2955-29AD-0B26-A4F0-A1CC81120CA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54296" y="1504588"/>
            <a:ext cx="6903720" cy="3848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4768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583" name="Rectangle 24582">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585" name="Freeform: Shape 24584">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587" name="Freeform: Shape 24586">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578" name="Rectangle 3">
            <a:extLst>
              <a:ext uri="{FF2B5EF4-FFF2-40B4-BE49-F238E27FC236}">
                <a16:creationId xmlns:a16="http://schemas.microsoft.com/office/drawing/2014/main" id="{B88128FE-3C14-493E-B148-2A3ADBA532DD}"/>
              </a:ext>
            </a:extLst>
          </p:cNvPr>
          <p:cNvSpPr>
            <a:spLocks noChangeArrowheads="1"/>
          </p:cNvSpPr>
          <p:nvPr/>
        </p:nvSpPr>
        <p:spPr bwMode="auto">
          <a:xfrm>
            <a:off x="621792" y="1161288"/>
            <a:ext cx="3602736" cy="45262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Font typeface="Arial" panose="020B0604020202020204" pitchFamily="34" charset="0"/>
              <a:buChar char="•"/>
              <a:defRPr sz="46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40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3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9pPr>
          </a:lstStyle>
          <a:p>
            <a:pPr marL="0" marR="0" lvl="0" indent="0" fontAlgn="base">
              <a:lnSpc>
                <a:spcPct val="90000"/>
              </a:lnSpc>
              <a:spcBef>
                <a:spcPct val="0"/>
              </a:spcBef>
              <a:spcAft>
                <a:spcPts val="422"/>
              </a:spcAft>
              <a:buClrTx/>
              <a:buSzTx/>
              <a:buNone/>
              <a:tabLst/>
              <a:defRPr/>
            </a:pPr>
            <a:r>
              <a:rPr kumimoji="0" lang="en-US" altLang="en-US" sz="4000" b="0" i="0" u="none" strike="noStrike" kern="1200" cap="none" spc="0" normalizeH="0" baseline="0" noProof="0">
                <a:ln>
                  <a:noFill/>
                </a:ln>
                <a:solidFill>
                  <a:schemeClr val="tx1"/>
                </a:solidFill>
                <a:effectLst/>
                <a:uLnTx/>
                <a:uFillTx/>
                <a:latin typeface="+mj-lt"/>
                <a:ea typeface="+mj-ea"/>
                <a:cs typeface="+mj-cs"/>
                <a:sym typeface="Gill Sans" charset="0"/>
              </a:rPr>
              <a:t>UNEP: Integrating the Three Dimensions of Sustainable Development</a:t>
            </a:r>
            <a:r>
              <a:rPr kumimoji="0" lang="en-US" altLang="zh-CN" sz="4000" b="0" i="0" u="none" strike="noStrike" kern="1200" cap="none" spc="0" normalizeH="0" baseline="0" noProof="0">
                <a:ln>
                  <a:noFill/>
                </a:ln>
                <a:solidFill>
                  <a:schemeClr val="tx1"/>
                </a:solidFill>
                <a:effectLst/>
                <a:uLnTx/>
                <a:uFillTx/>
                <a:latin typeface="+mj-lt"/>
                <a:ea typeface="+mj-ea"/>
                <a:cs typeface="+mj-cs"/>
                <a:sym typeface="Gill Sans" charset="0"/>
              </a:rPr>
              <a:t>: </a:t>
            </a:r>
          </a:p>
          <a:p>
            <a:pPr marL="0" marR="0" lvl="0" indent="0" fontAlgn="base">
              <a:lnSpc>
                <a:spcPct val="90000"/>
              </a:lnSpc>
              <a:spcBef>
                <a:spcPct val="0"/>
              </a:spcBef>
              <a:spcAft>
                <a:spcPts val="422"/>
              </a:spcAft>
              <a:buClrTx/>
              <a:buSzTx/>
              <a:buNone/>
              <a:tabLst/>
              <a:defRPr/>
            </a:pPr>
            <a:r>
              <a:rPr kumimoji="0" lang="en-US" altLang="zh-CN" sz="4000" b="0" i="0" u="none" strike="noStrike" kern="1200" cap="none" spc="0" normalizeH="0" baseline="0" noProof="0">
                <a:ln>
                  <a:noFill/>
                </a:ln>
                <a:solidFill>
                  <a:schemeClr val="tx1"/>
                </a:solidFill>
                <a:effectLst/>
                <a:uLnTx/>
                <a:uFillTx/>
                <a:latin typeface="+mj-lt"/>
                <a:ea typeface="+mj-ea"/>
                <a:cs typeface="+mj-cs"/>
                <a:sym typeface="Gill Sans" charset="0"/>
              </a:rPr>
              <a:t>Social aspect</a:t>
            </a:r>
            <a:endParaRPr kumimoji="0" lang="en-US" altLang="en-US" sz="4000" b="0" i="0" u="none" strike="noStrike" kern="1200" cap="none" spc="0" normalizeH="0" baseline="0" noProof="0">
              <a:ln>
                <a:noFill/>
              </a:ln>
              <a:solidFill>
                <a:schemeClr val="tx1"/>
              </a:solidFill>
              <a:effectLst/>
              <a:uLnTx/>
              <a:uFillTx/>
              <a:latin typeface="+mj-lt"/>
              <a:ea typeface="+mj-ea"/>
              <a:cs typeface="+mj-cs"/>
              <a:sym typeface="Gill Sans" charset="0"/>
            </a:endParaRPr>
          </a:p>
        </p:txBody>
      </p:sp>
      <p:sp>
        <p:nvSpPr>
          <p:cNvPr id="24589" name="Rectangle 24588">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577" name="Segnaposto contenuto 2">
            <a:extLst>
              <a:ext uri="{FF2B5EF4-FFF2-40B4-BE49-F238E27FC236}">
                <a16:creationId xmlns:a16="http://schemas.microsoft.com/office/drawing/2014/main" id="{3CE84E91-5A9C-4216-889B-3F2D2A3DDB8B}"/>
              </a:ext>
            </a:extLst>
          </p:cNvPr>
          <p:cNvSpPr>
            <a:spLocks noGrp="1"/>
          </p:cNvSpPr>
          <p:nvPr>
            <p:ph idx="1"/>
          </p:nvPr>
        </p:nvSpPr>
        <p:spPr>
          <a:xfrm>
            <a:off x="5434149" y="932688"/>
            <a:ext cx="5916603" cy="4992624"/>
          </a:xfrm>
        </p:spPr>
        <p:txBody>
          <a:bodyPr vert="horz" lIns="91440" tIns="45720" rIns="91440" bIns="45720" numCol="1" rtlCol="0" anchor="ctr" anchorCtr="0" compatLnSpc="1">
            <a:prstTxWarp prst="textNoShape">
              <a:avLst/>
            </a:prstTxWarp>
            <a:normAutofit/>
          </a:bodyPr>
          <a:lstStyle/>
          <a:p>
            <a:pPr marL="295786" lvl="1"/>
            <a:r>
              <a:rPr lang="en-US" altLang="en-US" sz="2000" b="1"/>
              <a:t>3. Increase capital to achieve greater resilience and secure future generations’ livelihoods</a:t>
            </a:r>
            <a:endParaRPr lang="en-US" altLang="en-US" sz="2000"/>
          </a:p>
          <a:p>
            <a:pPr marL="456514" lvl="1"/>
            <a:endParaRPr lang="en-US" altLang="en-US" sz="2000"/>
          </a:p>
          <a:p>
            <a:pPr marL="456514" lvl="1"/>
            <a:r>
              <a:rPr lang="en-US" altLang="en-US" sz="2000"/>
              <a:t>Investment in natural capital, social capital (i.e., knowledge, societal systems), and resource efficient economic capital (i.e., infrastructure and production capacities) will sustain long-term development.</a:t>
            </a:r>
          </a:p>
          <a:p>
            <a:pPr marL="456514" lvl="1"/>
            <a:endParaRPr lang="en-US" altLang="en-US" sz="2000"/>
          </a:p>
          <a:p>
            <a:pPr marL="456514" lvl="1"/>
            <a:r>
              <a:rPr lang="en-US" altLang="en-US" sz="2000"/>
              <a:t>Waste management, resource efficiency, ecosystem restoration and cleaning of our water-ways expands our resources and opportunities for employment and livelihoods.</a:t>
            </a:r>
          </a:p>
        </p:txBody>
      </p:sp>
    </p:spTree>
    <p:extLst>
      <p:ext uri="{BB962C8B-B14F-4D97-AF65-F5344CB8AC3E}">
        <p14:creationId xmlns:p14="http://schemas.microsoft.com/office/powerpoint/2010/main" val="6364097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Freeform: Shape 9">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 name="Freeform: Shape 11">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4103D65-43B5-A749-9BAC-F4375FDBA731}"/>
              </a:ext>
            </a:extLst>
          </p:cNvPr>
          <p:cNvSpPr>
            <a:spLocks noGrp="1"/>
          </p:cNvSpPr>
          <p:nvPr>
            <p:ph type="title"/>
          </p:nvPr>
        </p:nvSpPr>
        <p:spPr>
          <a:xfrm>
            <a:off x="621792" y="1161288"/>
            <a:ext cx="3602736" cy="4526280"/>
          </a:xfrm>
        </p:spPr>
        <p:txBody>
          <a:bodyPr>
            <a:normAutofit/>
          </a:bodyPr>
          <a:lstStyle/>
          <a:p>
            <a:r>
              <a:rPr lang="en-US" altLang="en-US" sz="3400" b="1">
                <a:latin typeface="Times" panose="02020603050405020304" pitchFamily="18" charset="0"/>
                <a:cs typeface="Times" panose="02020603050405020304" pitchFamily="18" charset="0"/>
              </a:rPr>
              <a:t>The Environmental Performance Index is </a:t>
            </a:r>
            <a:r>
              <a:rPr lang="en-US" sz="3400" b="1">
                <a:latin typeface="Times" panose="02020603050405020304" pitchFamily="18" charset="0"/>
                <a:cs typeface="Times" panose="02020603050405020304" pitchFamily="18" charset="0"/>
              </a:rPr>
              <a:t>produced jointly by Yale University and Columbia University.</a:t>
            </a:r>
            <a:br>
              <a:rPr lang="en-US" sz="3400" b="1">
                <a:latin typeface="Times" panose="02020603050405020304" pitchFamily="18" charset="0"/>
                <a:cs typeface="Times" panose="02020603050405020304" pitchFamily="18" charset="0"/>
              </a:rPr>
            </a:br>
            <a:endParaRPr lang="en-US" sz="3400" b="1">
              <a:latin typeface="Times" panose="02020603050405020304" pitchFamily="18" charset="0"/>
              <a:cs typeface="Times" panose="02020603050405020304" pitchFamily="18" charset="0"/>
            </a:endParaRPr>
          </a:p>
        </p:txBody>
      </p:sp>
      <p:sp>
        <p:nvSpPr>
          <p:cNvPr id="9" name="Rectangle 13">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EB391D9B-5E27-6240-B707-42F50F3E4129}"/>
              </a:ext>
            </a:extLst>
          </p:cNvPr>
          <p:cNvSpPr>
            <a:spLocks noGrp="1"/>
          </p:cNvSpPr>
          <p:nvPr>
            <p:ph idx="1"/>
          </p:nvPr>
        </p:nvSpPr>
        <p:spPr>
          <a:xfrm>
            <a:off x="5434149" y="932688"/>
            <a:ext cx="5916603" cy="4992624"/>
          </a:xfrm>
        </p:spPr>
        <p:txBody>
          <a:bodyPr anchor="ctr">
            <a:normAutofit/>
          </a:bodyPr>
          <a:lstStyle/>
          <a:p>
            <a:pPr marL="0" indent="0">
              <a:buNone/>
              <a:defRPr/>
            </a:pPr>
            <a:r>
              <a:rPr lang="en-US" sz="2000">
                <a:latin typeface="Times" panose="02020603050405020304" pitchFamily="18" charset="0"/>
                <a:cs typeface="Times" panose="02020603050405020304" pitchFamily="18" charset="0"/>
              </a:rPr>
              <a:t>The Environmental Performance Index ranks countries’ performance on high-priority environmental issues in two areas: </a:t>
            </a:r>
          </a:p>
          <a:p>
            <a:pPr marL="0" indent="0">
              <a:buNone/>
              <a:defRPr/>
            </a:pPr>
            <a:r>
              <a:rPr lang="en-US" sz="2000">
                <a:latin typeface="Times" panose="02020603050405020304" pitchFamily="18" charset="0"/>
                <a:cs typeface="Times" panose="02020603050405020304" pitchFamily="18" charset="0"/>
              </a:rPr>
              <a:t>	- protection of human 	health and </a:t>
            </a:r>
          </a:p>
          <a:p>
            <a:pPr marL="0" indent="0">
              <a:buNone/>
              <a:defRPr/>
            </a:pPr>
            <a:r>
              <a:rPr lang="en-US" sz="2000">
                <a:latin typeface="Times" panose="02020603050405020304" pitchFamily="18" charset="0"/>
                <a:cs typeface="Times" panose="02020603050405020304" pitchFamily="18" charset="0"/>
              </a:rPr>
              <a:t>	- protection of ecosystems.</a:t>
            </a:r>
          </a:p>
        </p:txBody>
      </p:sp>
    </p:spTree>
    <p:extLst>
      <p:ext uri="{BB962C8B-B14F-4D97-AF65-F5344CB8AC3E}">
        <p14:creationId xmlns:p14="http://schemas.microsoft.com/office/powerpoint/2010/main" val="2564580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108D317-7CBD-4897-BD1F-959436D2A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130BCC-4DED-9847-98A5-F09620A0BFD7}"/>
              </a:ext>
            </a:extLst>
          </p:cNvPr>
          <p:cNvSpPr>
            <a:spLocks noGrp="1"/>
          </p:cNvSpPr>
          <p:nvPr>
            <p:ph type="title"/>
          </p:nvPr>
        </p:nvSpPr>
        <p:spPr>
          <a:xfrm>
            <a:off x="7255564" y="834888"/>
            <a:ext cx="4314645" cy="1268958"/>
          </a:xfrm>
        </p:spPr>
        <p:txBody>
          <a:bodyPr vert="horz" lIns="91440" tIns="45720" rIns="91440" bIns="45720" numCol="1" rtlCol="0" anchor="b" anchorCtr="0" compatLnSpc="1">
            <a:prstTxWarp prst="textNoShape">
              <a:avLst/>
            </a:prstTxWarp>
            <a:normAutofit/>
          </a:bodyPr>
          <a:lstStyle/>
          <a:p>
            <a:r>
              <a:rPr lang="en-US" altLang="zh-CN" sz="1500"/>
              <a:t>EPI Measuring Framework:</a:t>
            </a:r>
            <a:br>
              <a:rPr lang="en-US" altLang="zh-CN" sz="1500"/>
            </a:br>
            <a:br>
              <a:rPr lang="en-US" altLang="zh-CN" sz="1500"/>
            </a:br>
            <a:r>
              <a:rPr lang="en-US" altLang="zh-CN" sz="1500">
                <a:hlinkClick r:id="rId2"/>
              </a:rPr>
              <a:t>https://epi.yale.edu/epi-results/2022/component/epi</a:t>
            </a:r>
            <a:br>
              <a:rPr lang="en-US" altLang="zh-CN" sz="1500"/>
            </a:br>
            <a:br>
              <a:rPr lang="en-US" sz="1500"/>
            </a:br>
            <a:endParaRPr lang="en-US" sz="1500"/>
          </a:p>
        </p:txBody>
      </p:sp>
      <p:pic>
        <p:nvPicPr>
          <p:cNvPr id="10" name="Picture 9" descr="Locator flag on a city map">
            <a:extLst>
              <a:ext uri="{FF2B5EF4-FFF2-40B4-BE49-F238E27FC236}">
                <a16:creationId xmlns:a16="http://schemas.microsoft.com/office/drawing/2014/main" id="{CB048626-4282-77B3-1C03-ADE660AED0C9}"/>
              </a:ext>
            </a:extLst>
          </p:cNvPr>
          <p:cNvPicPr>
            <a:picLocks noChangeAspect="1"/>
          </p:cNvPicPr>
          <p:nvPr/>
        </p:nvPicPr>
        <p:blipFill rotWithShape="1">
          <a:blip r:embed="rId3"/>
          <a:srcRect r="34617" b="-1"/>
          <a:stretch/>
        </p:blipFill>
        <p:spPr>
          <a:xfrm>
            <a:off x="20" y="10"/>
            <a:ext cx="6717436"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effectLst>
            <a:outerShdw blurRad="50800" dist="38100" algn="l" rotWithShape="0">
              <a:schemeClr val="bg1">
                <a:lumMod val="85000"/>
                <a:alpha val="30000"/>
              </a:schemeClr>
            </a:outerShdw>
          </a:effectLst>
        </p:spPr>
      </p:pic>
      <p:sp>
        <p:nvSpPr>
          <p:cNvPr id="16" name="Rectangle 15">
            <a:extLst>
              <a:ext uri="{FF2B5EF4-FFF2-40B4-BE49-F238E27FC236}">
                <a16:creationId xmlns:a16="http://schemas.microsoft.com/office/drawing/2014/main" id="{D6297641-8B9F-4767-9606-8A1131322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89864"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D8F3CA65-EA00-46B4-9616-39E6853F7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6172" y="2240371"/>
            <a:ext cx="42062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 name="Rectangle 7">
            <a:extLst>
              <a:ext uri="{FF2B5EF4-FFF2-40B4-BE49-F238E27FC236}">
                <a16:creationId xmlns:a16="http://schemas.microsoft.com/office/drawing/2014/main" id="{238BF18F-3F59-5040-A6EB-D60F7C4CE215}"/>
              </a:ext>
            </a:extLst>
          </p:cNvPr>
          <p:cNvSpPr/>
          <p:nvPr/>
        </p:nvSpPr>
        <p:spPr>
          <a:xfrm>
            <a:off x="7255563" y="2557587"/>
            <a:ext cx="4314645" cy="3717317"/>
          </a:xfrm>
          <a:prstGeom prst="rect">
            <a:avLst/>
          </a:prstGeom>
        </p:spPr>
        <p:txBody>
          <a:bodyPr vert="horz" lIns="91440" tIns="45720" rIns="91440" bIns="45720" rtlCol="0" anchor="t">
            <a:normAutofit/>
          </a:bodyPr>
          <a:lstStyle/>
          <a:p>
            <a:pPr marL="0" marR="0" lvl="0" indent="-228600" fontAlgn="base">
              <a:lnSpc>
                <a:spcPct val="90000"/>
              </a:lnSpc>
              <a:spcBef>
                <a:spcPct val="0"/>
              </a:spcBef>
              <a:spcAft>
                <a:spcPts val="422"/>
              </a:spcAft>
              <a:buClrTx/>
              <a:buSzTx/>
              <a:buFont typeface="Arial" panose="020B0604020202020204" pitchFamily="34" charset="0"/>
              <a:buChar char="•"/>
              <a:tabLst/>
              <a:defRPr/>
            </a:pPr>
            <a:r>
              <a:rPr kumimoji="0" lang="en-US" b="0" i="0" u="none" strike="noStrike" cap="none" spc="0" normalizeH="0" baseline="0" noProof="0">
                <a:ln>
                  <a:noFill/>
                </a:ln>
                <a:effectLst/>
                <a:uLnTx/>
                <a:uFillTx/>
                <a:sym typeface="Gill Sans" charset="0"/>
              </a:rPr>
              <a:t>The EPI uses a </a:t>
            </a:r>
            <a:r>
              <a:rPr kumimoji="0" lang="en-US" b="1" i="0" u="none" strike="noStrike" cap="none" spc="0" normalizeH="0" baseline="0" noProof="0">
                <a:ln>
                  <a:noFill/>
                </a:ln>
                <a:effectLst/>
                <a:uLnTx/>
                <a:uFillTx/>
                <a:sym typeface="Gill Sans" charset="0"/>
              </a:rPr>
              <a:t>hierarchical framework </a:t>
            </a:r>
            <a:r>
              <a:rPr kumimoji="0" lang="en-US" b="0" i="0" u="none" strike="noStrike" cap="none" spc="0" normalizeH="0" baseline="0" noProof="0">
                <a:ln>
                  <a:noFill/>
                </a:ln>
                <a:effectLst/>
                <a:uLnTx/>
                <a:uFillTx/>
              </a:rPr>
              <a:t>to </a:t>
            </a:r>
            <a:r>
              <a:rPr kumimoji="0" lang="en-US" b="0" i="0" u="none" strike="noStrike" cap="none" spc="0" normalizeH="0" baseline="0" noProof="0">
                <a:ln>
                  <a:noFill/>
                </a:ln>
                <a:effectLst/>
                <a:uLnTx/>
                <a:uFillTx/>
                <a:sym typeface="Gill Sans" charset="0"/>
              </a:rPr>
              <a:t>compare and understand environmental performance for </a:t>
            </a:r>
            <a:r>
              <a:rPr kumimoji="0" lang="en-US" b="1" i="0" u="none" strike="noStrike" cap="none" spc="0" normalizeH="0" baseline="0" noProof="0">
                <a:ln>
                  <a:noFill/>
                </a:ln>
                <a:effectLst/>
                <a:uLnTx/>
                <a:uFillTx/>
                <a:sym typeface="Gill Sans" charset="0"/>
              </a:rPr>
              <a:t>180 countries </a:t>
            </a:r>
            <a:r>
              <a:rPr kumimoji="0" lang="en-US" b="0" i="0" u="none" strike="noStrike" cap="none" spc="0" normalizeH="0" baseline="0" noProof="0">
                <a:ln>
                  <a:noFill/>
                </a:ln>
                <a:effectLst/>
                <a:uLnTx/>
                <a:uFillTx/>
                <a:sym typeface="Gill Sans" charset="0"/>
              </a:rPr>
              <a:t>and provide a gauge of how close countries are to established environmental policy goals.</a:t>
            </a:r>
          </a:p>
          <a:p>
            <a:pPr marL="0" marR="0" lvl="0" indent="-228600" fontAlgn="base">
              <a:lnSpc>
                <a:spcPct val="90000"/>
              </a:lnSpc>
              <a:spcBef>
                <a:spcPct val="0"/>
              </a:spcBef>
              <a:spcAft>
                <a:spcPts val="422"/>
              </a:spcAft>
              <a:buClrTx/>
              <a:buSzTx/>
              <a:buFont typeface="Arial" panose="020B0604020202020204" pitchFamily="34" charset="0"/>
              <a:buChar char="•"/>
              <a:tabLst/>
              <a:defRPr/>
            </a:pPr>
            <a:endParaRPr kumimoji="0" lang="en-US" b="0" i="0" u="none" strike="noStrike" cap="none" spc="0" normalizeH="0" baseline="0" noProof="0">
              <a:ln>
                <a:noFill/>
              </a:ln>
              <a:effectLst/>
              <a:uLnTx/>
              <a:uFillTx/>
              <a:sym typeface="Gill Sans" charset="0"/>
            </a:endParaRPr>
          </a:p>
          <a:p>
            <a:pPr marL="0" marR="0" lvl="0" indent="-228600" fontAlgn="base">
              <a:lnSpc>
                <a:spcPct val="90000"/>
              </a:lnSpc>
              <a:spcBef>
                <a:spcPct val="0"/>
              </a:spcBef>
              <a:spcAft>
                <a:spcPts val="422"/>
              </a:spcAft>
              <a:buClrTx/>
              <a:buSzTx/>
              <a:buFont typeface="Arial" panose="020B0604020202020204" pitchFamily="34" charset="0"/>
              <a:buChar char="•"/>
              <a:tabLst/>
              <a:defRPr/>
            </a:pPr>
            <a:r>
              <a:rPr kumimoji="0" lang="en-US" b="1" i="0" u="none" strike="noStrike" cap="none" spc="0" normalizeH="0" baseline="0" noProof="0">
                <a:ln>
                  <a:noFill/>
                </a:ln>
                <a:effectLst/>
                <a:uLnTx/>
                <a:uFillTx/>
                <a:sym typeface="Gill Sans" charset="0"/>
              </a:rPr>
              <a:t>40 performance indicators</a:t>
            </a:r>
            <a:r>
              <a:rPr kumimoji="0" lang="en-US" b="0" i="0" u="none" strike="noStrike" cap="none" spc="0" normalizeH="0" baseline="0" noProof="0">
                <a:ln>
                  <a:noFill/>
                </a:ln>
                <a:effectLst/>
                <a:uLnTx/>
                <a:uFillTx/>
                <a:sym typeface="Gill Sans" charset="0"/>
              </a:rPr>
              <a:t> are grouped within </a:t>
            </a:r>
            <a:r>
              <a:rPr kumimoji="0" lang="en-US" b="1" i="0" u="none" strike="noStrike" cap="none" spc="0" normalizeH="0" baseline="0" noProof="0">
                <a:ln>
                  <a:noFill/>
                </a:ln>
                <a:effectLst/>
                <a:uLnTx/>
                <a:uFillTx/>
                <a:sym typeface="Gill Sans" charset="0"/>
              </a:rPr>
              <a:t>11 issue categories.</a:t>
            </a:r>
            <a:endParaRPr kumimoji="0" lang="en-US" b="0" i="0" u="none" strike="noStrike" cap="none" spc="0" normalizeH="0" baseline="0" noProof="0">
              <a:ln>
                <a:noFill/>
              </a:ln>
              <a:effectLst/>
              <a:uLnTx/>
              <a:uFillTx/>
              <a:sym typeface="Gill Sans" charset="0"/>
            </a:endParaRPr>
          </a:p>
          <a:p>
            <a:pPr marL="0" marR="0" lvl="0" indent="-228600" fontAlgn="base">
              <a:lnSpc>
                <a:spcPct val="90000"/>
              </a:lnSpc>
              <a:spcBef>
                <a:spcPct val="0"/>
              </a:spcBef>
              <a:spcAft>
                <a:spcPts val="422"/>
              </a:spcAft>
              <a:buClrTx/>
              <a:buSzTx/>
              <a:buFont typeface="Arial" panose="020B0604020202020204" pitchFamily="34" charset="0"/>
              <a:buChar char="•"/>
              <a:tabLst/>
              <a:defRPr/>
            </a:pPr>
            <a:endParaRPr kumimoji="0" lang="en-US" b="0" i="0" u="none" strike="noStrike" cap="none" spc="0" normalizeH="0" baseline="0" noProof="0">
              <a:ln>
                <a:noFill/>
              </a:ln>
              <a:effectLst/>
              <a:uLnTx/>
              <a:uFillTx/>
              <a:sym typeface="Gill Sans" charset="0"/>
            </a:endParaRPr>
          </a:p>
          <a:p>
            <a:pPr marL="0" marR="0" lvl="0" indent="-228600" fontAlgn="base">
              <a:lnSpc>
                <a:spcPct val="90000"/>
              </a:lnSpc>
              <a:spcBef>
                <a:spcPct val="0"/>
              </a:spcBef>
              <a:spcAft>
                <a:spcPts val="422"/>
              </a:spcAft>
              <a:buClrTx/>
              <a:buSzTx/>
              <a:buFont typeface="Arial" panose="020B0604020202020204" pitchFamily="34" charset="0"/>
              <a:buChar char="•"/>
              <a:tabLst/>
              <a:defRPr/>
            </a:pPr>
            <a:r>
              <a:rPr kumimoji="0" lang="en-US" b="0" i="0" u="none" strike="noStrike" cap="none" spc="0" normalizeH="0" baseline="0" noProof="0">
                <a:ln>
                  <a:noFill/>
                </a:ln>
                <a:effectLst/>
                <a:uLnTx/>
                <a:uFillTx/>
                <a:sym typeface="Gill Sans" charset="0"/>
              </a:rPr>
              <a:t>The EPI groups indicators within issue categories, issue categories within policy objectives, and policy objectives within the overall index.</a:t>
            </a:r>
          </a:p>
        </p:txBody>
      </p:sp>
    </p:spTree>
    <p:extLst>
      <p:ext uri="{BB962C8B-B14F-4D97-AF65-F5344CB8AC3E}">
        <p14:creationId xmlns:p14="http://schemas.microsoft.com/office/powerpoint/2010/main" val="13544165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9A9DA9-7DC8-488B-A882-123947B0F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11C4DC6-84B9-3CB5-2B7E-38FFDE7A3B4C}"/>
              </a:ext>
            </a:extLst>
          </p:cNvPr>
          <p:cNvSpPr>
            <a:spLocks noGrp="1"/>
          </p:cNvSpPr>
          <p:nvPr>
            <p:ph type="title"/>
          </p:nvPr>
        </p:nvSpPr>
        <p:spPr>
          <a:xfrm>
            <a:off x="841247" y="978619"/>
            <a:ext cx="3410712" cy="1106424"/>
          </a:xfrm>
        </p:spPr>
        <p:txBody>
          <a:bodyPr>
            <a:normAutofit/>
          </a:bodyPr>
          <a:lstStyle/>
          <a:p>
            <a:r>
              <a:rPr lang="en-US" sz="2400"/>
              <a:t>A Comprehensive Environmental Index </a:t>
            </a:r>
            <a:br>
              <a:rPr lang="en-US" sz="2400"/>
            </a:br>
            <a:endParaRPr lang="en-US" sz="2400"/>
          </a:p>
        </p:txBody>
      </p:sp>
      <p:sp>
        <p:nvSpPr>
          <p:cNvPr id="14" name="Rectangle 13">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1300"/>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093976"/>
            <a:ext cx="3328416"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378A6A39-330B-CBEE-87EA-EB98718FE673}"/>
              </a:ext>
            </a:extLst>
          </p:cNvPr>
          <p:cNvSpPr>
            <a:spLocks noGrp="1"/>
          </p:cNvSpPr>
          <p:nvPr>
            <p:ph idx="1"/>
          </p:nvPr>
        </p:nvSpPr>
        <p:spPr>
          <a:xfrm>
            <a:off x="841248" y="2252870"/>
            <a:ext cx="3412219" cy="3560251"/>
          </a:xfrm>
        </p:spPr>
        <p:txBody>
          <a:bodyPr>
            <a:normAutofit/>
          </a:bodyPr>
          <a:lstStyle/>
          <a:p>
            <a:r>
              <a:rPr lang="en-US" sz="1600">
                <a:latin typeface="Times" panose="02020603050405020304" pitchFamily="18" charset="0"/>
                <a:cs typeface="Times" panose="02020603050405020304" pitchFamily="18" charset="0"/>
              </a:rPr>
              <a:t>Yale has created the Environmental Performance Index, which combines data on sustainability issues and assigns each country a single score.</a:t>
            </a:r>
          </a:p>
          <a:p>
            <a:r>
              <a:rPr lang="en-US" sz="1600">
                <a:latin typeface="Times" panose="02020603050405020304" pitchFamily="18" charset="0"/>
                <a:cs typeface="Times" panose="02020603050405020304" pitchFamily="18" charset="0"/>
              </a:rPr>
              <a:t>This index provides a detailed breakdown of environmental concerns, such as air quality, water and sanitation, biodiversity and habitat, and climate and energy. </a:t>
            </a:r>
          </a:p>
          <a:p>
            <a:r>
              <a:rPr lang="en-US" sz="1600">
                <a:latin typeface="Times" panose="02020603050405020304" pitchFamily="18" charset="0"/>
                <a:cs typeface="Times" panose="02020603050405020304" pitchFamily="18" charset="0"/>
              </a:rPr>
              <a:t>The EPI evaluates countries based on their performance in these areas, with each indicator weighted according to its importance to each country's environmental goals.</a:t>
            </a:r>
          </a:p>
        </p:txBody>
      </p:sp>
      <p:pic>
        <p:nvPicPr>
          <p:cNvPr id="4" name="Picture 3">
            <a:extLst>
              <a:ext uri="{FF2B5EF4-FFF2-40B4-BE49-F238E27FC236}">
                <a16:creationId xmlns:a16="http://schemas.microsoft.com/office/drawing/2014/main" id="{CAB32A9D-5ADA-3885-8BA0-01D1803529CC}"/>
              </a:ext>
            </a:extLst>
          </p:cNvPr>
          <p:cNvPicPr>
            <a:picLocks noChangeAspect="1"/>
          </p:cNvPicPr>
          <p:nvPr/>
        </p:nvPicPr>
        <p:blipFill>
          <a:blip r:embed="rId2"/>
          <a:stretch>
            <a:fillRect/>
          </a:stretch>
        </p:blipFill>
        <p:spPr>
          <a:xfrm>
            <a:off x="5311092" y="630936"/>
            <a:ext cx="6275927" cy="5495544"/>
          </a:xfrm>
          <a:prstGeom prst="rect">
            <a:avLst/>
          </a:prstGeom>
        </p:spPr>
      </p:pic>
      <p:sp>
        <p:nvSpPr>
          <p:cNvPr id="5" name="TextBox 4">
            <a:extLst>
              <a:ext uri="{FF2B5EF4-FFF2-40B4-BE49-F238E27FC236}">
                <a16:creationId xmlns:a16="http://schemas.microsoft.com/office/drawing/2014/main" id="{A766AF37-B9E3-ED84-5FC5-0A0EA0AA9C8D}"/>
              </a:ext>
            </a:extLst>
          </p:cNvPr>
          <p:cNvSpPr txBox="1"/>
          <p:nvPr/>
        </p:nvSpPr>
        <p:spPr>
          <a:xfrm>
            <a:off x="8094563" y="274586"/>
            <a:ext cx="3487240" cy="5356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77937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B9F1E8-DF05-E497-6BC4-A18D0409B8BD}"/>
              </a:ext>
            </a:extLst>
          </p:cNvPr>
          <p:cNvPicPr>
            <a:picLocks noChangeAspect="1"/>
          </p:cNvPicPr>
          <p:nvPr/>
        </p:nvPicPr>
        <p:blipFill>
          <a:blip r:embed="rId2"/>
          <a:stretch>
            <a:fillRect/>
          </a:stretch>
        </p:blipFill>
        <p:spPr>
          <a:xfrm>
            <a:off x="3323647" y="207818"/>
            <a:ext cx="8054268" cy="6650182"/>
          </a:xfrm>
          <a:prstGeom prst="rect">
            <a:avLst/>
          </a:prstGeom>
        </p:spPr>
      </p:pic>
      <p:sp>
        <p:nvSpPr>
          <p:cNvPr id="6" name="TextBox 5">
            <a:extLst>
              <a:ext uri="{FF2B5EF4-FFF2-40B4-BE49-F238E27FC236}">
                <a16:creationId xmlns:a16="http://schemas.microsoft.com/office/drawing/2014/main" id="{CCC9609D-57F7-286F-2943-2F744941C1F4}"/>
              </a:ext>
            </a:extLst>
          </p:cNvPr>
          <p:cNvSpPr txBox="1"/>
          <p:nvPr/>
        </p:nvSpPr>
        <p:spPr>
          <a:xfrm>
            <a:off x="306730" y="944262"/>
            <a:ext cx="3016916" cy="62478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black"/>
                </a:solidFill>
                <a:effectLst/>
                <a:uLnTx/>
                <a:uFillTx/>
                <a:latin typeface="Mallory"/>
                <a:ea typeface="+mn-ea"/>
                <a:cs typeface="+mn-cs"/>
              </a:rPr>
              <a:t>2022 EPI rank, score, and regional rank (REG) for 180 countries.</a:t>
            </a:r>
            <a:br>
              <a:rPr kumimoji="0" lang="en-US" sz="5000" b="0" i="0" u="none" strike="noStrike" kern="1200" cap="none" spc="0" normalizeH="0" baseline="0" noProof="0" dirty="0">
                <a:ln>
                  <a:noFill/>
                </a:ln>
                <a:solidFill>
                  <a:prstClr val="black"/>
                </a:solidFill>
                <a:effectLst/>
                <a:uLnTx/>
                <a:uFillTx/>
                <a:latin typeface="Mallory"/>
                <a:ea typeface="+mn-ea"/>
                <a:cs typeface="+mn-cs"/>
              </a:rPr>
            </a:br>
            <a:endParaRPr kumimoji="0" lang="en-US" sz="5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65104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4F715BD-6616-B641-1C1D-35B2F53931FE}"/>
              </a:ext>
            </a:extLst>
          </p:cNvPr>
          <p:cNvPicPr>
            <a:picLocks noGrp="1" noChangeAspect="1"/>
          </p:cNvPicPr>
          <p:nvPr>
            <p:ph idx="1"/>
          </p:nvPr>
        </p:nvPicPr>
        <p:blipFill>
          <a:blip r:embed="rId2"/>
          <a:stretch>
            <a:fillRect/>
          </a:stretch>
        </p:blipFill>
        <p:spPr>
          <a:xfrm>
            <a:off x="938254" y="471668"/>
            <a:ext cx="10303265" cy="5914663"/>
          </a:xfrm>
          <a:prstGeom prst="rect">
            <a:avLst/>
          </a:prstGeom>
        </p:spPr>
      </p:pic>
    </p:spTree>
    <p:extLst>
      <p:ext uri="{BB962C8B-B14F-4D97-AF65-F5344CB8AC3E}">
        <p14:creationId xmlns:p14="http://schemas.microsoft.com/office/powerpoint/2010/main" val="9690581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678" name="Rectangle 28677">
            <a:extLst>
              <a:ext uri="{FF2B5EF4-FFF2-40B4-BE49-F238E27FC236}">
                <a16:creationId xmlns:a16="http://schemas.microsoft.com/office/drawing/2014/main" id="{FB33DC6A-1F1C-4A06-834E-CFF88F1C0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680" name="Freeform: Shape 28679">
            <a:extLst>
              <a:ext uri="{FF2B5EF4-FFF2-40B4-BE49-F238E27FC236}">
                <a16:creationId xmlns:a16="http://schemas.microsoft.com/office/drawing/2014/main" id="{0FE1D5CF-87B8-4A8A-AD3C-01D06A6076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208641" cy="6858000"/>
          </a:xfrm>
          <a:custGeom>
            <a:avLst/>
            <a:gdLst>
              <a:gd name="connsiteX0" fmla="*/ 0 w 6208641"/>
              <a:gd name="connsiteY0" fmla="*/ 0 h 6858000"/>
              <a:gd name="connsiteX1" fmla="*/ 5464181 w 6208641"/>
              <a:gd name="connsiteY1" fmla="*/ 0 h 6858000"/>
              <a:gd name="connsiteX2" fmla="*/ 5538086 w 6208641"/>
              <a:gd name="connsiteY2" fmla="*/ 159684 h 6858000"/>
              <a:gd name="connsiteX3" fmla="*/ 6208641 w 6208641"/>
              <a:gd name="connsiteY3" fmla="*/ 3706589 h 6858000"/>
              <a:gd name="connsiteX4" fmla="*/ 5734754 w 6208641"/>
              <a:gd name="connsiteY4" fmla="*/ 6730443 h 6858000"/>
              <a:gd name="connsiteX5" fmla="*/ 5689361 w 6208641"/>
              <a:gd name="connsiteY5" fmla="*/ 6858000 h 6858000"/>
              <a:gd name="connsiteX6" fmla="*/ 0 w 620864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8641" h="6858000">
                <a:moveTo>
                  <a:pt x="0" y="0"/>
                </a:moveTo>
                <a:lnTo>
                  <a:pt x="5464181" y="0"/>
                </a:lnTo>
                <a:lnTo>
                  <a:pt x="5538086" y="159684"/>
                </a:lnTo>
                <a:cubicBezTo>
                  <a:pt x="5961440" y="1172168"/>
                  <a:pt x="6208641" y="2392735"/>
                  <a:pt x="6208641" y="3706589"/>
                </a:cubicBezTo>
                <a:cubicBezTo>
                  <a:pt x="6208641" y="4801467"/>
                  <a:pt x="6036974" y="5831563"/>
                  <a:pt x="5734754" y="6730443"/>
                </a:cubicBezTo>
                <a:lnTo>
                  <a:pt x="568936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8682" name="Freeform: Shape 28681">
            <a:extLst>
              <a:ext uri="{FF2B5EF4-FFF2-40B4-BE49-F238E27FC236}">
                <a16:creationId xmlns:a16="http://schemas.microsoft.com/office/drawing/2014/main" id="{60926200-45C2-41E9-839F-31CD5FE4C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03325" cy="6858000"/>
          </a:xfrm>
          <a:custGeom>
            <a:avLst/>
            <a:gdLst>
              <a:gd name="connsiteX0" fmla="*/ 0 w 6203325"/>
              <a:gd name="connsiteY0" fmla="*/ 0 h 6858000"/>
              <a:gd name="connsiteX1" fmla="*/ 5458865 w 6203325"/>
              <a:gd name="connsiteY1" fmla="*/ 0 h 6858000"/>
              <a:gd name="connsiteX2" fmla="*/ 5532770 w 6203325"/>
              <a:gd name="connsiteY2" fmla="*/ 159684 h 6858000"/>
              <a:gd name="connsiteX3" fmla="*/ 6203325 w 6203325"/>
              <a:gd name="connsiteY3" fmla="*/ 3706589 h 6858000"/>
              <a:gd name="connsiteX4" fmla="*/ 5729438 w 6203325"/>
              <a:gd name="connsiteY4" fmla="*/ 6730443 h 6858000"/>
              <a:gd name="connsiteX5" fmla="*/ 5684045 w 6203325"/>
              <a:gd name="connsiteY5" fmla="*/ 6858000 h 6858000"/>
              <a:gd name="connsiteX6" fmla="*/ 0 w 620332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3325" h="6858000">
                <a:moveTo>
                  <a:pt x="0" y="0"/>
                </a:moveTo>
                <a:lnTo>
                  <a:pt x="5458865" y="0"/>
                </a:lnTo>
                <a:lnTo>
                  <a:pt x="5532770" y="159684"/>
                </a:lnTo>
                <a:cubicBezTo>
                  <a:pt x="5956124" y="1172168"/>
                  <a:pt x="6203325" y="2392735"/>
                  <a:pt x="6203325" y="3706589"/>
                </a:cubicBezTo>
                <a:cubicBezTo>
                  <a:pt x="6203325" y="4801467"/>
                  <a:pt x="6031658" y="5831563"/>
                  <a:pt x="5729438" y="6730443"/>
                </a:cubicBezTo>
                <a:lnTo>
                  <a:pt x="568404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673" name="Title 1">
            <a:extLst>
              <a:ext uri="{FF2B5EF4-FFF2-40B4-BE49-F238E27FC236}">
                <a16:creationId xmlns:a16="http://schemas.microsoft.com/office/drawing/2014/main" id="{24125426-B9FB-4714-B830-81178D446128}"/>
              </a:ext>
            </a:extLst>
          </p:cNvPr>
          <p:cNvSpPr>
            <a:spLocks noGrp="1"/>
          </p:cNvSpPr>
          <p:nvPr>
            <p:ph type="title"/>
          </p:nvPr>
        </p:nvSpPr>
        <p:spPr>
          <a:xfrm>
            <a:off x="489098" y="1106034"/>
            <a:ext cx="5019074" cy="3204134"/>
          </a:xfrm>
        </p:spPr>
        <p:txBody>
          <a:bodyPr vert="horz" lIns="91440" tIns="45720" rIns="91440" bIns="45720" rtlCol="0" anchor="b">
            <a:normAutofit/>
          </a:bodyPr>
          <a:lstStyle/>
          <a:p>
            <a:br>
              <a:rPr lang="en-US" altLang="en-US" sz="3400"/>
            </a:br>
            <a:r>
              <a:rPr lang="en-US" altLang="en-US" sz="3400"/>
              <a:t> </a:t>
            </a:r>
            <a:r>
              <a:rPr lang="en-US" altLang="zh-CN" sz="3400"/>
              <a:t>The 2020 EPI score shows a positive correlation between EPI score and GDP per capita</a:t>
            </a:r>
            <a:br>
              <a:rPr lang="en-US" altLang="en-US" sz="3400"/>
            </a:br>
            <a:endParaRPr lang="en-US" altLang="en-US" sz="3400"/>
          </a:p>
        </p:txBody>
      </p:sp>
      <p:sp>
        <p:nvSpPr>
          <p:cNvPr id="28684" name="Rectangle 2868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Picture 4">
            <a:extLst>
              <a:ext uri="{FF2B5EF4-FFF2-40B4-BE49-F238E27FC236}">
                <a16:creationId xmlns:a16="http://schemas.microsoft.com/office/drawing/2014/main" id="{6F49FCC1-0007-4CDA-BEF1-74F74B14BDBC}"/>
              </a:ext>
            </a:extLst>
          </p:cNvPr>
          <p:cNvPicPr>
            <a:picLocks noChangeAspect="1"/>
          </p:cNvPicPr>
          <p:nvPr/>
        </p:nvPicPr>
        <p:blipFill>
          <a:blip r:embed="rId2"/>
          <a:stretch>
            <a:fillRect/>
          </a:stretch>
        </p:blipFill>
        <p:spPr>
          <a:xfrm>
            <a:off x="7794266" y="625683"/>
            <a:ext cx="3108441" cy="2743200"/>
          </a:xfrm>
          <a:prstGeom prst="rect">
            <a:avLst/>
          </a:prstGeom>
        </p:spPr>
      </p:pic>
      <p:sp>
        <p:nvSpPr>
          <p:cNvPr id="28686" name="Rectangle 2868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546920"/>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444E489-BA17-6741-8335-51D7DB91823C}"/>
              </a:ext>
            </a:extLst>
          </p:cNvPr>
          <p:cNvPicPr>
            <a:picLocks noChangeAspect="1"/>
          </p:cNvPicPr>
          <p:nvPr/>
        </p:nvPicPr>
        <p:blipFill>
          <a:blip r:embed="rId3"/>
          <a:stretch>
            <a:fillRect/>
          </a:stretch>
        </p:blipFill>
        <p:spPr>
          <a:xfrm>
            <a:off x="6994071" y="3605757"/>
            <a:ext cx="4708833" cy="2632304"/>
          </a:xfrm>
          <a:prstGeom prst="rect">
            <a:avLst/>
          </a:prstGeom>
        </p:spPr>
      </p:pic>
    </p:spTree>
    <p:extLst>
      <p:ext uri="{BB962C8B-B14F-4D97-AF65-F5344CB8AC3E}">
        <p14:creationId xmlns:p14="http://schemas.microsoft.com/office/powerpoint/2010/main" val="40178329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0736" name="Rectangle 30735">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96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165BB6-2723-8A63-503B-237A98108089}"/>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dirty="0">
                <a:solidFill>
                  <a:srgbClr val="FFFFFF"/>
                </a:solidFill>
              </a:rPr>
              <a:t>Ukraine and the EU</a:t>
            </a:r>
          </a:p>
        </p:txBody>
      </p:sp>
      <p:sp>
        <p:nvSpPr>
          <p:cNvPr id="30738"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22" name="Picture 2" descr="How the EU has been supporting Ukraine | News | European Parliament">
            <a:extLst>
              <a:ext uri="{FF2B5EF4-FFF2-40B4-BE49-F238E27FC236}">
                <a16:creationId xmlns:a16="http://schemas.microsoft.com/office/drawing/2014/main" id="{265A36A7-E953-C468-A41B-62FBAD6D24A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864"/>
          <a:stretch/>
        </p:blipFill>
        <p:spPr bwMode="auto">
          <a:xfrm>
            <a:off x="976251" y="942538"/>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7190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9" name="Rectangle 3098">
            <a:extLst>
              <a:ext uri="{FF2B5EF4-FFF2-40B4-BE49-F238E27FC236}">
                <a16:creationId xmlns:a16="http://schemas.microsoft.com/office/drawing/2014/main" id="{5EF17487-C386-4F99-B5EB-4FD3DF42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1" name="Freeform: Shape 3100">
            <a:extLst>
              <a:ext uri="{FF2B5EF4-FFF2-40B4-BE49-F238E27FC236}">
                <a16:creationId xmlns:a16="http://schemas.microsoft.com/office/drawing/2014/main" id="{A0DE92DF-4769-4DE9-93FD-EE312718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bg2">
              <a:alpha val="50000"/>
            </a:schemeClr>
          </a:solidFill>
          <a:ln w="32707" cap="flat">
            <a:noFill/>
            <a:prstDash val="solid"/>
            <a:miter/>
          </a:ln>
        </p:spPr>
        <p:txBody>
          <a:bodyPr wrap="square" rtlCol="0" anchor="ctr">
            <a:noAutofit/>
          </a:bodyPr>
          <a:lstStyle/>
          <a:p>
            <a:endParaRPr lang="en-US">
              <a:solidFill>
                <a:schemeClr val="tx1"/>
              </a:solidFill>
            </a:endParaRPr>
          </a:p>
        </p:txBody>
      </p:sp>
      <p:sp>
        <p:nvSpPr>
          <p:cNvPr id="2" name="Title 1">
            <a:extLst>
              <a:ext uri="{FF2B5EF4-FFF2-40B4-BE49-F238E27FC236}">
                <a16:creationId xmlns:a16="http://schemas.microsoft.com/office/drawing/2014/main" id="{D83DE744-ED1F-F796-42B9-387F73C72E2F}"/>
              </a:ext>
            </a:extLst>
          </p:cNvPr>
          <p:cNvSpPr>
            <a:spLocks noGrp="1"/>
          </p:cNvSpPr>
          <p:nvPr>
            <p:ph type="title"/>
          </p:nvPr>
        </p:nvSpPr>
        <p:spPr>
          <a:xfrm>
            <a:off x="1246824" y="643467"/>
            <a:ext cx="4772975" cy="1800526"/>
          </a:xfrm>
        </p:spPr>
        <p:txBody>
          <a:bodyPr>
            <a:normAutofit/>
          </a:bodyPr>
          <a:lstStyle/>
          <a:p>
            <a:r>
              <a:rPr lang="en-US"/>
              <a:t>Ukraine</a:t>
            </a:r>
          </a:p>
        </p:txBody>
      </p:sp>
      <p:sp>
        <p:nvSpPr>
          <p:cNvPr id="3" name="Content Placeholder 2">
            <a:extLst>
              <a:ext uri="{FF2B5EF4-FFF2-40B4-BE49-F238E27FC236}">
                <a16:creationId xmlns:a16="http://schemas.microsoft.com/office/drawing/2014/main" id="{54159FA8-12B1-A202-E97C-FDD1BFAC0289}"/>
              </a:ext>
            </a:extLst>
          </p:cNvPr>
          <p:cNvSpPr>
            <a:spLocks noGrp="1"/>
          </p:cNvSpPr>
          <p:nvPr>
            <p:ph idx="1"/>
          </p:nvPr>
        </p:nvSpPr>
        <p:spPr>
          <a:xfrm>
            <a:off x="271749" y="2867121"/>
            <a:ext cx="5089875" cy="3309841"/>
          </a:xfrm>
        </p:spPr>
        <p:txBody>
          <a:bodyPr>
            <a:normAutofit/>
          </a:bodyPr>
          <a:lstStyle/>
          <a:p>
            <a:pPr marL="0" indent="0">
              <a:buNone/>
            </a:pPr>
            <a:r>
              <a:rPr lang="en-US" sz="2000" dirty="0"/>
              <a:t>A country positions on strategic geographical location, at the gates of Europe, Russia and Asia, has abundant mineral resource and the most fertile black soil on earth.  </a:t>
            </a:r>
          </a:p>
          <a:p>
            <a:pPr marL="0" indent="0">
              <a:buNone/>
            </a:pPr>
            <a:r>
              <a:rPr lang="en-US" sz="2000" dirty="0"/>
              <a:t>A country with well educated workforce, heavy industrial legacy dates back to the Soviet era. </a:t>
            </a:r>
          </a:p>
        </p:txBody>
      </p:sp>
      <p:pic>
        <p:nvPicPr>
          <p:cNvPr id="5" name="Picture 4">
            <a:extLst>
              <a:ext uri="{FF2B5EF4-FFF2-40B4-BE49-F238E27FC236}">
                <a16:creationId xmlns:a16="http://schemas.microsoft.com/office/drawing/2014/main" id="{B83C875C-0AC1-A5C9-3E68-72CC214AE451}"/>
              </a:ext>
            </a:extLst>
          </p:cNvPr>
          <p:cNvPicPr>
            <a:picLocks noChangeAspect="1"/>
          </p:cNvPicPr>
          <p:nvPr/>
        </p:nvPicPr>
        <p:blipFill>
          <a:blip r:embed="rId2"/>
          <a:stretch>
            <a:fillRect/>
          </a:stretch>
        </p:blipFill>
        <p:spPr>
          <a:xfrm>
            <a:off x="5464366" y="220338"/>
            <a:ext cx="6084167" cy="2898234"/>
          </a:xfrm>
          <a:prstGeom prst="rect">
            <a:avLst/>
          </a:prstGeom>
        </p:spPr>
      </p:pic>
      <p:pic>
        <p:nvPicPr>
          <p:cNvPr id="6" name="Picture 2" descr="Infographic shows a loss of 45% to Ukraine's GDP since Russia's invasion began ">
            <a:extLst>
              <a:ext uri="{FF2B5EF4-FFF2-40B4-BE49-F238E27FC236}">
                <a16:creationId xmlns:a16="http://schemas.microsoft.com/office/drawing/2014/main" id="{736EB93E-8B41-6DCB-C789-959BE8BE67D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64366" y="3297960"/>
            <a:ext cx="6455885" cy="2945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7279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C317F-9FDA-C60B-8F09-ED580F130949}"/>
              </a:ext>
            </a:extLst>
          </p:cNvPr>
          <p:cNvSpPr>
            <a:spLocks noGrp="1"/>
          </p:cNvSpPr>
          <p:nvPr>
            <p:ph type="title"/>
          </p:nvPr>
        </p:nvSpPr>
        <p:spPr/>
        <p:txBody>
          <a:bodyPr/>
          <a:lstStyle/>
          <a:p>
            <a:r>
              <a:rPr lang="en-US" dirty="0"/>
              <a:t>Deep and Comprehensive Free Trade Area (DCFTA)</a:t>
            </a:r>
          </a:p>
        </p:txBody>
      </p:sp>
      <p:sp>
        <p:nvSpPr>
          <p:cNvPr id="3" name="Content Placeholder 2">
            <a:extLst>
              <a:ext uri="{FF2B5EF4-FFF2-40B4-BE49-F238E27FC236}">
                <a16:creationId xmlns:a16="http://schemas.microsoft.com/office/drawing/2014/main" id="{8B057110-F163-5FE2-393B-E5AFC87FD953}"/>
              </a:ext>
            </a:extLst>
          </p:cNvPr>
          <p:cNvSpPr>
            <a:spLocks noGrp="1"/>
          </p:cNvSpPr>
          <p:nvPr>
            <p:ph idx="1"/>
          </p:nvPr>
        </p:nvSpPr>
        <p:spPr>
          <a:xfrm>
            <a:off x="838200" y="2316479"/>
            <a:ext cx="10515600" cy="3860483"/>
          </a:xfrm>
        </p:spPr>
        <p:txBody>
          <a:bodyPr>
            <a:normAutofit lnSpcReduction="10000"/>
          </a:bodyPr>
          <a:lstStyle/>
          <a:p>
            <a:pPr algn="l"/>
            <a:r>
              <a:rPr lang="en-US" b="0" i="0" u="none" strike="noStrike" dirty="0">
                <a:effectLst/>
                <a:latin typeface="Times" panose="02020603050405020304" pitchFamily="18" charset="0"/>
                <a:cs typeface="Times" panose="02020603050405020304" pitchFamily="18" charset="0"/>
              </a:rPr>
              <a:t>The Association Agreement, including a Deep and Comprehensive Free Trade Area (DCFTA) between the EU and Ukraine, was negotiated between 2007 and 2011 and signed on March 21 and June 27, 2014</a:t>
            </a:r>
            <a:r>
              <a:rPr lang="en-US" sz="2800" dirty="0">
                <a:latin typeface="Times" panose="02020603050405020304" pitchFamily="18" charset="0"/>
                <a:cs typeface="Times" panose="02020603050405020304" pitchFamily="18" charset="0"/>
              </a:rPr>
              <a:t>. </a:t>
            </a:r>
          </a:p>
          <a:p>
            <a:pPr algn="l"/>
            <a:r>
              <a:rPr lang="en-US" sz="2800" dirty="0">
                <a:latin typeface="Times" panose="02020603050405020304" pitchFamily="18" charset="0"/>
                <a:cs typeface="Times" panose="02020603050405020304" pitchFamily="18" charset="0"/>
              </a:rPr>
              <a:t>The DCFTA has been provisionally applied since 1 January 2016. The Association Agreement (AA) formally entered into force on 1 September 2017 following ratification by all EU Member States.</a:t>
            </a:r>
            <a:endParaRPr lang="en-US" b="0" i="0" u="none" strike="noStrike" dirty="0">
              <a:effectLst/>
              <a:latin typeface="Times" panose="02020603050405020304" pitchFamily="18" charset="0"/>
              <a:cs typeface="Times" panose="02020603050405020304" pitchFamily="18" charset="0"/>
            </a:endParaRPr>
          </a:p>
          <a:p>
            <a:pPr algn="l"/>
            <a:r>
              <a:rPr lang="en-US" b="0" i="0" u="none" strike="noStrike" dirty="0">
                <a:effectLst/>
                <a:latin typeface="Times" panose="02020603050405020304" pitchFamily="18" charset="0"/>
                <a:cs typeface="Times" panose="02020603050405020304" pitchFamily="18" charset="0"/>
              </a:rPr>
              <a:t>The Association Agreement is the main tool for bringing Ukraine and the EU closer together: it promotes deeper political ties, stronger economic links, and respect for common values.</a:t>
            </a:r>
          </a:p>
        </p:txBody>
      </p:sp>
    </p:spTree>
    <p:extLst>
      <p:ext uri="{BB962C8B-B14F-4D97-AF65-F5344CB8AC3E}">
        <p14:creationId xmlns:p14="http://schemas.microsoft.com/office/powerpoint/2010/main" val="2168150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4B64C8-2248-048C-6516-24ABC0176CB3}"/>
              </a:ext>
            </a:extLst>
          </p:cNvPr>
          <p:cNvSpPr>
            <a:spLocks noGrp="1"/>
          </p:cNvSpPr>
          <p:nvPr>
            <p:ph idx="1"/>
          </p:nvPr>
        </p:nvSpPr>
        <p:spPr>
          <a:xfrm>
            <a:off x="838200" y="2396066"/>
            <a:ext cx="10515600" cy="3785277"/>
          </a:xfrm>
        </p:spPr>
        <p:txBody>
          <a:bodyPr>
            <a:normAutofit/>
          </a:bodyPr>
          <a:lstStyle/>
          <a:p>
            <a:r>
              <a:rPr lang="en-US" sz="2200" dirty="0">
                <a:latin typeface="Times" panose="02020603050405020304" pitchFamily="18" charset="0"/>
                <a:cs typeface="Times" panose="02020603050405020304" pitchFamily="18" charset="0"/>
              </a:rPr>
              <a:t>Gradually, CEEC economies have become the </a:t>
            </a:r>
            <a:r>
              <a:rPr lang="en-US" sz="2200" b="1" dirty="0">
                <a:latin typeface="Times" panose="02020603050405020304" pitchFamily="18" charset="0"/>
                <a:cs typeface="Times" panose="02020603050405020304" pitchFamily="18" charset="0"/>
              </a:rPr>
              <a:t>manufacturing backbone of the European economy</a:t>
            </a:r>
            <a:r>
              <a:rPr lang="en-US" sz="2200" dirty="0">
                <a:latin typeface="Times" panose="02020603050405020304" pitchFamily="18" charset="0"/>
                <a:cs typeface="Times" panose="02020603050405020304" pitchFamily="18" charset="0"/>
              </a:rPr>
              <a:t>, due to their tight integration with regional and </a:t>
            </a:r>
            <a:r>
              <a:rPr lang="en-US" sz="2200" b="1" dirty="0">
                <a:latin typeface="Times" panose="02020603050405020304" pitchFamily="18" charset="0"/>
                <a:cs typeface="Times" panose="02020603050405020304" pitchFamily="18" charset="0"/>
              </a:rPr>
              <a:t>global value chains</a:t>
            </a:r>
            <a:r>
              <a:rPr lang="en-US" sz="2200" dirty="0">
                <a:latin typeface="Times" panose="02020603050405020304" pitchFamily="18" charset="0"/>
                <a:cs typeface="Times" panose="02020603050405020304" pitchFamily="18" charset="0"/>
              </a:rPr>
              <a:t>, a high degree of vertical specialization in the production of intermediate good. </a:t>
            </a:r>
          </a:p>
          <a:p>
            <a:r>
              <a:rPr lang="en-US" sz="2200" b="1" dirty="0">
                <a:latin typeface="Times" panose="02020603050405020304" pitchFamily="18" charset="0"/>
                <a:cs typeface="Times" panose="02020603050405020304" pitchFamily="18" charset="0"/>
              </a:rPr>
              <a:t>Exports from CEEC economies </a:t>
            </a:r>
            <a:r>
              <a:rPr lang="en-US" sz="2200" dirty="0">
                <a:latin typeface="Times" panose="02020603050405020304" pitchFamily="18" charset="0"/>
                <a:cs typeface="Times" panose="02020603050405020304" pitchFamily="18" charset="0"/>
              </a:rPr>
              <a:t>have more than doubled relative to GDP through the last two decades.</a:t>
            </a:r>
          </a:p>
          <a:p>
            <a:r>
              <a:rPr lang="en-US" sz="2200" dirty="0">
                <a:latin typeface="Times" panose="02020603050405020304" pitchFamily="18" charset="0"/>
                <a:cs typeface="Times" panose="02020603050405020304" pitchFamily="18" charset="0"/>
              </a:rPr>
              <a:t>These countries have increased their domestic value added in their products and exports across all categories during </a:t>
            </a:r>
            <a:r>
              <a:rPr lang="en-US" sz="2200" b="1" dirty="0">
                <a:latin typeface="Times" panose="02020603050405020304" pitchFamily="18" charset="0"/>
                <a:cs typeface="Times" panose="02020603050405020304" pitchFamily="18" charset="0"/>
              </a:rPr>
              <a:t>1995–2008. </a:t>
            </a:r>
            <a:r>
              <a:rPr lang="en-US" sz="2200" dirty="0">
                <a:latin typeface="Times" panose="02020603050405020304" pitchFamily="18" charset="0"/>
                <a:cs typeface="Times" panose="02020603050405020304" pitchFamily="18" charset="0"/>
              </a:rPr>
              <a:t>The increase in knowledge-intensive manufacturing sectors, namely machinery and transport equipment, was spectacular. Between 1995 and 2008, exports from these niche sectors multiplied many times over in these countries.</a:t>
            </a:r>
          </a:p>
        </p:txBody>
      </p:sp>
      <p:sp>
        <p:nvSpPr>
          <p:cNvPr id="4" name="TextBox 3">
            <a:extLst>
              <a:ext uri="{FF2B5EF4-FFF2-40B4-BE49-F238E27FC236}">
                <a16:creationId xmlns:a16="http://schemas.microsoft.com/office/drawing/2014/main" id="{08EEDF36-E171-BB20-4F5B-53A325816A66}"/>
              </a:ext>
            </a:extLst>
          </p:cNvPr>
          <p:cNvSpPr txBox="1"/>
          <p:nvPr/>
        </p:nvSpPr>
        <p:spPr>
          <a:xfrm>
            <a:off x="524933" y="330200"/>
            <a:ext cx="11319934" cy="1569660"/>
          </a:xfrm>
          <a:prstGeom prst="rect">
            <a:avLst/>
          </a:prstGeom>
          <a:noFill/>
        </p:spPr>
        <p:txBody>
          <a:bodyPr wrap="square">
            <a:spAutoFit/>
          </a:bodyPr>
          <a:lstStyle/>
          <a:p>
            <a:pPr algn="ctr"/>
            <a:r>
              <a:rPr lang="en-US" sz="3200" b="1" dirty="0">
                <a:latin typeface="Times" panose="02020603050405020304" pitchFamily="18" charset="0"/>
                <a:cs typeface="Times" panose="02020603050405020304" pitchFamily="18" charset="0"/>
              </a:rPr>
              <a:t>For the past 30 years, the CEECs economic transition and integration with the EU involved a gradual removal of barriers to trade and international capital flows. </a:t>
            </a:r>
          </a:p>
        </p:txBody>
      </p:sp>
    </p:spTree>
    <p:extLst>
      <p:ext uri="{BB962C8B-B14F-4D97-AF65-F5344CB8AC3E}">
        <p14:creationId xmlns:p14="http://schemas.microsoft.com/office/powerpoint/2010/main" val="3821941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101A4-B60B-FB60-FCAC-4D11C1E22A68}"/>
              </a:ext>
            </a:extLst>
          </p:cNvPr>
          <p:cNvSpPr>
            <a:spLocks noGrp="1"/>
          </p:cNvSpPr>
          <p:nvPr>
            <p:ph type="title"/>
          </p:nvPr>
        </p:nvSpPr>
        <p:spPr/>
        <p:txBody>
          <a:bodyPr/>
          <a:lstStyle/>
          <a:p>
            <a:r>
              <a:rPr lang="en-US" dirty="0"/>
              <a:t>Trade </a:t>
            </a:r>
          </a:p>
        </p:txBody>
      </p:sp>
      <p:sp>
        <p:nvSpPr>
          <p:cNvPr id="3" name="Content Placeholder 2">
            <a:extLst>
              <a:ext uri="{FF2B5EF4-FFF2-40B4-BE49-F238E27FC236}">
                <a16:creationId xmlns:a16="http://schemas.microsoft.com/office/drawing/2014/main" id="{45BD955C-B0AB-F9E8-472D-F7A24EDD506D}"/>
              </a:ext>
            </a:extLst>
          </p:cNvPr>
          <p:cNvSpPr>
            <a:spLocks noGrp="1"/>
          </p:cNvSpPr>
          <p:nvPr>
            <p:ph idx="1"/>
          </p:nvPr>
        </p:nvSpPr>
        <p:spPr>
          <a:xfrm>
            <a:off x="838200" y="1330960"/>
            <a:ext cx="10515600" cy="4846003"/>
          </a:xfrm>
        </p:spPr>
        <p:txBody>
          <a:bodyPr>
            <a:normAutofit/>
          </a:bodyPr>
          <a:lstStyle/>
          <a:p>
            <a:pPr algn="l">
              <a:lnSpc>
                <a:spcPct val="120000"/>
              </a:lnSpc>
              <a:buFont typeface="Arial" panose="020B0604020202020204" pitchFamily="34" charset="0"/>
              <a:buChar char="•"/>
            </a:pPr>
            <a:r>
              <a:rPr lang="en-US" sz="1800" b="0" i="0" u="none" strike="noStrike" dirty="0">
                <a:solidFill>
                  <a:srgbClr val="404040"/>
                </a:solidFill>
                <a:effectLst/>
                <a:latin typeface="Times" panose="02020603050405020304" pitchFamily="18" charset="0"/>
                <a:cs typeface="Times" panose="02020603050405020304" pitchFamily="18" charset="0"/>
              </a:rPr>
              <a:t>The EU is Ukraine's largest trading partner, accounting for 39.5% of its trade in 2021. Ukraine is the EU's 15</a:t>
            </a:r>
            <a:r>
              <a:rPr lang="en-US" sz="1800" b="0" i="0" u="none" strike="noStrike" baseline="30000" dirty="0">
                <a:solidFill>
                  <a:srgbClr val="404040"/>
                </a:solidFill>
                <a:effectLst/>
                <a:latin typeface="Times" panose="02020603050405020304" pitchFamily="18" charset="0"/>
                <a:cs typeface="Times" panose="02020603050405020304" pitchFamily="18" charset="0"/>
              </a:rPr>
              <a:t>th</a:t>
            </a:r>
            <a:r>
              <a:rPr lang="en-US" sz="1800" b="0" i="0" u="none" strike="noStrike" dirty="0">
                <a:solidFill>
                  <a:srgbClr val="404040"/>
                </a:solidFill>
                <a:effectLst/>
                <a:latin typeface="Times" panose="02020603050405020304" pitchFamily="18" charset="0"/>
                <a:cs typeface="Times" panose="02020603050405020304" pitchFamily="18" charset="0"/>
              </a:rPr>
              <a:t> biggest trading partner, accounting for around 1.2% of the EU's total trade. Total trade between the EU and Ukraine reached almost €52.4 billion in 2021, almost doubling since the entry into force of the DCFTA in 2016.</a:t>
            </a:r>
          </a:p>
          <a:p>
            <a:pPr algn="l">
              <a:lnSpc>
                <a:spcPct val="120000"/>
              </a:lnSpc>
              <a:buFont typeface="Arial" panose="020B0604020202020204" pitchFamily="34" charset="0"/>
              <a:buChar char="•"/>
            </a:pPr>
            <a:r>
              <a:rPr lang="en-US" sz="1800" b="0" i="0" u="none" strike="noStrike" dirty="0">
                <a:solidFill>
                  <a:srgbClr val="404040"/>
                </a:solidFill>
                <a:effectLst/>
                <a:latin typeface="Times" panose="02020603050405020304" pitchFamily="18" charset="0"/>
                <a:cs typeface="Times" panose="02020603050405020304" pitchFamily="18" charset="0"/>
              </a:rPr>
              <a:t>Ukraine's exports to the EU amounted to €24.1 billion in 2021, a considerable increase of more than 47% compared to 2020. </a:t>
            </a:r>
          </a:p>
          <a:p>
            <a:pPr algn="l">
              <a:lnSpc>
                <a:spcPct val="120000"/>
              </a:lnSpc>
              <a:buFont typeface="Arial" panose="020B0604020202020204" pitchFamily="34" charset="0"/>
              <a:buChar char="•"/>
            </a:pPr>
            <a:r>
              <a:rPr lang="en-US" sz="1800" b="0" i="0" u="none" strike="noStrike" dirty="0">
                <a:solidFill>
                  <a:srgbClr val="404040"/>
                </a:solidFill>
                <a:effectLst/>
                <a:latin typeface="Times" panose="02020603050405020304" pitchFamily="18" charset="0"/>
                <a:cs typeface="Times" panose="02020603050405020304" pitchFamily="18" charset="0"/>
              </a:rPr>
              <a:t>Ukraine's main exports to the EU are iron and steel (20.8% of total exports), ores, stag and ash (12.5%), animal and vegetable fats and oils (8.5%) – notably sunflower seed oil, electrical machinery (7.8%) and cereals (7.3%).  </a:t>
            </a:r>
          </a:p>
          <a:p>
            <a:pPr algn="l">
              <a:lnSpc>
                <a:spcPct val="120000"/>
              </a:lnSpc>
              <a:buFont typeface="Arial" panose="020B0604020202020204" pitchFamily="34" charset="0"/>
              <a:buChar char="•"/>
            </a:pPr>
            <a:r>
              <a:rPr lang="en-US" sz="1800" b="0" i="0" u="none" strike="noStrike" dirty="0">
                <a:solidFill>
                  <a:srgbClr val="404040"/>
                </a:solidFill>
                <a:effectLst/>
                <a:latin typeface="Times" panose="02020603050405020304" pitchFamily="18" charset="0"/>
                <a:cs typeface="Times" panose="02020603050405020304" pitchFamily="18" charset="0"/>
              </a:rPr>
              <a:t>The EU's exports to Ukraine amounted to €28.3 billion in 2021 and have increased by 22.4% since 2020.</a:t>
            </a:r>
          </a:p>
          <a:p>
            <a:pPr algn="l">
              <a:lnSpc>
                <a:spcPct val="120000"/>
              </a:lnSpc>
              <a:buFont typeface="Arial" panose="020B0604020202020204" pitchFamily="34" charset="0"/>
              <a:buChar char="•"/>
            </a:pPr>
            <a:r>
              <a:rPr lang="en-US" sz="1800" b="0" i="0" u="none" strike="noStrike" dirty="0">
                <a:solidFill>
                  <a:srgbClr val="404040"/>
                </a:solidFill>
                <a:effectLst/>
                <a:latin typeface="Times" panose="02020603050405020304" pitchFamily="18" charset="0"/>
                <a:cs typeface="Times" panose="02020603050405020304" pitchFamily="18" charset="0"/>
              </a:rPr>
              <a:t>The EU's main exports to Ukraine are machinery (14.8% of all exports), transport equipment and vehicles (10.2%), mineral fuels (9.4%), electrical machinery (9.3%), and pharmaceutical products (5.9%).</a:t>
            </a:r>
            <a:endParaRPr lang="en-US" sz="1800" dirty="0">
              <a:latin typeface="Times" panose="02020603050405020304" pitchFamily="18" charset="0"/>
              <a:cs typeface="Times" panose="02020603050405020304" pitchFamily="18" charset="0"/>
            </a:endParaRPr>
          </a:p>
        </p:txBody>
      </p:sp>
      <p:sp>
        <p:nvSpPr>
          <p:cNvPr id="5" name="TextBox 4">
            <a:extLst>
              <a:ext uri="{FF2B5EF4-FFF2-40B4-BE49-F238E27FC236}">
                <a16:creationId xmlns:a16="http://schemas.microsoft.com/office/drawing/2014/main" id="{06C30709-E956-CD3C-FBCF-31B0E19B91B2}"/>
              </a:ext>
            </a:extLst>
          </p:cNvPr>
          <p:cNvSpPr txBox="1"/>
          <p:nvPr/>
        </p:nvSpPr>
        <p:spPr>
          <a:xfrm>
            <a:off x="850392" y="5899964"/>
            <a:ext cx="7303008" cy="276999"/>
          </a:xfrm>
          <a:prstGeom prst="rect">
            <a:avLst/>
          </a:prstGeom>
          <a:noFill/>
        </p:spPr>
        <p:txBody>
          <a:bodyPr wrap="square">
            <a:spAutoFit/>
          </a:bodyPr>
          <a:lstStyle/>
          <a:p>
            <a:r>
              <a:rPr lang="en-US" sz="1200" dirty="0"/>
              <a:t>https://</a:t>
            </a:r>
            <a:r>
              <a:rPr lang="en-US" sz="1200" dirty="0" err="1"/>
              <a:t>policy.trade.ec.europa.eu</a:t>
            </a:r>
            <a:r>
              <a:rPr lang="en-US" sz="1200" dirty="0"/>
              <a:t>/</a:t>
            </a:r>
            <a:r>
              <a:rPr lang="en-US" sz="1200" dirty="0" err="1"/>
              <a:t>eu</a:t>
            </a:r>
            <a:r>
              <a:rPr lang="en-US" sz="1200" dirty="0"/>
              <a:t>-trade-relationships-country-and-region/countries-and-regions/</a:t>
            </a:r>
            <a:r>
              <a:rPr lang="en-US" sz="1200" dirty="0" err="1"/>
              <a:t>ukraine_en</a:t>
            </a:r>
            <a:endParaRPr lang="en-US" sz="1200" dirty="0"/>
          </a:p>
        </p:txBody>
      </p:sp>
    </p:spTree>
    <p:extLst>
      <p:ext uri="{BB962C8B-B14F-4D97-AF65-F5344CB8AC3E}">
        <p14:creationId xmlns:p14="http://schemas.microsoft.com/office/powerpoint/2010/main" val="16572199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B0FBE62A-CFBB-F86A-080E-98F2D5E02FD0}"/>
              </a:ext>
            </a:extLst>
          </p:cNvPr>
          <p:cNvSpPr txBox="1"/>
          <p:nvPr/>
        </p:nvSpPr>
        <p:spPr>
          <a:xfrm>
            <a:off x="643467" y="321734"/>
            <a:ext cx="10905066" cy="113573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a:latin typeface="+mj-lt"/>
                <a:ea typeface="+mj-ea"/>
                <a:cs typeface="+mj-cs"/>
              </a:rPr>
              <a:t>FDI to Ukraine</a:t>
            </a:r>
          </a:p>
        </p:txBody>
      </p:sp>
      <p:sp>
        <p:nvSpPr>
          <p:cNvPr id="9" name="Content Placeholder 8">
            <a:extLst>
              <a:ext uri="{FF2B5EF4-FFF2-40B4-BE49-F238E27FC236}">
                <a16:creationId xmlns:a16="http://schemas.microsoft.com/office/drawing/2014/main" id="{100FA3D5-FB23-C32C-048E-915A2DDE04DD}"/>
              </a:ext>
            </a:extLst>
          </p:cNvPr>
          <p:cNvSpPr>
            <a:spLocks noGrp="1"/>
          </p:cNvSpPr>
          <p:nvPr>
            <p:ph idx="1"/>
          </p:nvPr>
        </p:nvSpPr>
        <p:spPr>
          <a:xfrm>
            <a:off x="643469" y="1782981"/>
            <a:ext cx="4008384" cy="4393982"/>
          </a:xfrm>
        </p:spPr>
        <p:txBody>
          <a:bodyPr vert="horz" lIns="91440" tIns="45720" rIns="91440" bIns="45720" rtlCol="0">
            <a:normAutofit/>
          </a:bodyPr>
          <a:lstStyle/>
          <a:p>
            <a:r>
              <a:rPr lang="en-US" sz="2000" b="0" i="0" u="none" strike="noStrike" dirty="0">
                <a:effectLst/>
              </a:rPr>
              <a:t>FDI flows to Ukraine increased to US$ 6.5 billion in 2021. </a:t>
            </a:r>
          </a:p>
          <a:p>
            <a:r>
              <a:rPr lang="en-US" sz="2000" b="0" i="0" u="none" strike="noStrike" dirty="0">
                <a:effectLst/>
              </a:rPr>
              <a:t>The stock of FDI was about US$ 62 billion in 2021. </a:t>
            </a:r>
          </a:p>
          <a:p>
            <a:r>
              <a:rPr lang="en-US" sz="2000" b="0" i="0" u="none" strike="noStrike" dirty="0">
                <a:effectLst/>
              </a:rPr>
              <a:t>Multinational companies hold assets in steel, information and communication technology, pharmaceuticals, and agricultural commodities.</a:t>
            </a:r>
          </a:p>
          <a:p>
            <a:r>
              <a:rPr lang="en-US" sz="2000" dirty="0"/>
              <a:t>Arcelor Mittal was the largest investor, with assets of US$ 6.5 billion.</a:t>
            </a:r>
          </a:p>
        </p:txBody>
      </p:sp>
      <p:grpSp>
        <p:nvGrpSpPr>
          <p:cNvPr id="28" name="Group 27">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29" name="Rectangle 28">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Content Placeholder 4" descr="Chart, bar chart&#10;&#10;Description automatically generated">
            <a:extLst>
              <a:ext uri="{FF2B5EF4-FFF2-40B4-BE49-F238E27FC236}">
                <a16:creationId xmlns:a16="http://schemas.microsoft.com/office/drawing/2014/main" id="{9D41968A-06B1-26F2-CC2A-9089A74E0E3C}"/>
              </a:ext>
            </a:extLst>
          </p:cNvPr>
          <p:cNvPicPr>
            <a:picLocks noChangeAspect="1"/>
          </p:cNvPicPr>
          <p:nvPr/>
        </p:nvPicPr>
        <p:blipFill>
          <a:blip r:embed="rId2"/>
          <a:stretch>
            <a:fillRect/>
          </a:stretch>
        </p:blipFill>
        <p:spPr>
          <a:xfrm>
            <a:off x="5522531" y="1782982"/>
            <a:ext cx="5798787" cy="2116558"/>
          </a:xfrm>
          <a:prstGeom prst="rect">
            <a:avLst/>
          </a:prstGeom>
        </p:spPr>
      </p:pic>
      <p:grpSp>
        <p:nvGrpSpPr>
          <p:cNvPr id="32" name="Group 31">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33" name="Isosceles Triangle 3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11B290BF-8F0D-83E5-A9D2-5816F9BBDC4E}"/>
              </a:ext>
            </a:extLst>
          </p:cNvPr>
          <p:cNvPicPr>
            <a:picLocks noChangeAspect="1"/>
          </p:cNvPicPr>
          <p:nvPr/>
        </p:nvPicPr>
        <p:blipFill>
          <a:blip r:embed="rId3"/>
          <a:stretch>
            <a:fillRect/>
          </a:stretch>
        </p:blipFill>
        <p:spPr>
          <a:xfrm>
            <a:off x="5295320" y="4149025"/>
            <a:ext cx="6253212" cy="1907229"/>
          </a:xfrm>
          <a:prstGeom prst="rect">
            <a:avLst/>
          </a:prstGeom>
        </p:spPr>
      </p:pic>
      <p:sp>
        <p:nvSpPr>
          <p:cNvPr id="3" name="TextBox 2">
            <a:extLst>
              <a:ext uri="{FF2B5EF4-FFF2-40B4-BE49-F238E27FC236}">
                <a16:creationId xmlns:a16="http://schemas.microsoft.com/office/drawing/2014/main" id="{110D399C-F9FA-D943-C452-44AB8A0FCF5C}"/>
              </a:ext>
            </a:extLst>
          </p:cNvPr>
          <p:cNvSpPr txBox="1"/>
          <p:nvPr/>
        </p:nvSpPr>
        <p:spPr>
          <a:xfrm>
            <a:off x="876567" y="6516710"/>
            <a:ext cx="2459061" cy="369332"/>
          </a:xfrm>
          <a:prstGeom prst="rect">
            <a:avLst/>
          </a:prstGeom>
          <a:noFill/>
        </p:spPr>
        <p:txBody>
          <a:bodyPr wrap="square" rtlCol="0">
            <a:spAutoFit/>
          </a:bodyPr>
          <a:lstStyle/>
          <a:p>
            <a:pPr>
              <a:spcAft>
                <a:spcPts val="600"/>
              </a:spcAft>
            </a:pPr>
            <a:r>
              <a:rPr lang="en-US" dirty="0"/>
              <a:t>Source: UNCTAD</a:t>
            </a:r>
            <a:endParaRPr lang="en-US"/>
          </a:p>
        </p:txBody>
      </p:sp>
    </p:spTree>
    <p:extLst>
      <p:ext uri="{BB962C8B-B14F-4D97-AF65-F5344CB8AC3E}">
        <p14:creationId xmlns:p14="http://schemas.microsoft.com/office/powerpoint/2010/main" val="39247444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18EF5-560F-C561-3638-361D5CF74560}"/>
              </a:ext>
            </a:extLst>
          </p:cNvPr>
          <p:cNvSpPr>
            <a:spLocks noGrp="1"/>
          </p:cNvSpPr>
          <p:nvPr>
            <p:ph type="title"/>
          </p:nvPr>
        </p:nvSpPr>
        <p:spPr>
          <a:xfrm>
            <a:off x="838199" y="291090"/>
            <a:ext cx="10515599" cy="538643"/>
          </a:xfrm>
        </p:spPr>
        <p:txBody>
          <a:bodyPr vert="horz" lIns="91440" tIns="45720" rIns="91440" bIns="45720" rtlCol="0" anchor="b">
            <a:normAutofit/>
          </a:bodyPr>
          <a:lstStyle/>
          <a:p>
            <a:r>
              <a:rPr lang="en-US" sz="3000" dirty="0"/>
              <a:t>Before </a:t>
            </a:r>
            <a:r>
              <a:rPr lang="en-US" sz="3000" kern="1200" dirty="0">
                <a:solidFill>
                  <a:schemeClr val="tx1"/>
                </a:solidFill>
                <a:latin typeface="+mj-lt"/>
                <a:ea typeface="+mj-ea"/>
                <a:cs typeface="+mj-cs"/>
              </a:rPr>
              <a:t>the War, the EU trade in goods with Ukraine was growing </a:t>
            </a:r>
          </a:p>
        </p:txBody>
      </p:sp>
      <p:pic>
        <p:nvPicPr>
          <p:cNvPr id="31748" name="Picture 4" descr="Russia's war on Ukraine: EU-Ukraine trade in agri-food products |  Epthinktank | European Parliament">
            <a:extLst>
              <a:ext uri="{FF2B5EF4-FFF2-40B4-BE49-F238E27FC236}">
                <a16:creationId xmlns:a16="http://schemas.microsoft.com/office/drawing/2014/main" id="{191ABC02-9421-201F-E7BD-5A44CADAB20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838200" y="1329268"/>
            <a:ext cx="10515599" cy="4279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947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FF86EC9-126F-A242-000A-F9DE8A973764}"/>
              </a:ext>
            </a:extLst>
          </p:cNvPr>
          <p:cNvPicPr>
            <a:picLocks noGrp="1" noChangeAspect="1"/>
          </p:cNvPicPr>
          <p:nvPr>
            <p:ph idx="1"/>
          </p:nvPr>
        </p:nvPicPr>
        <p:blipFill>
          <a:blip r:embed="rId2"/>
          <a:stretch>
            <a:fillRect/>
          </a:stretch>
        </p:blipFill>
        <p:spPr>
          <a:xfrm>
            <a:off x="548640" y="355600"/>
            <a:ext cx="10805160" cy="5821363"/>
          </a:xfrm>
          <a:prstGeom prst="rect">
            <a:avLst/>
          </a:prstGeom>
        </p:spPr>
      </p:pic>
    </p:spTree>
    <p:extLst>
      <p:ext uri="{BB962C8B-B14F-4D97-AF65-F5344CB8AC3E}">
        <p14:creationId xmlns:p14="http://schemas.microsoft.com/office/powerpoint/2010/main" val="39004346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82006-9688-3E9A-5703-6FD4500D40A6}"/>
              </a:ext>
            </a:extLst>
          </p:cNvPr>
          <p:cNvSpPr>
            <a:spLocks noGrp="1"/>
          </p:cNvSpPr>
          <p:nvPr>
            <p:ph type="title"/>
          </p:nvPr>
        </p:nvSpPr>
        <p:spPr/>
        <p:txBody>
          <a:bodyPr/>
          <a:lstStyle/>
          <a:p>
            <a:r>
              <a:rPr lang="en-US" dirty="0"/>
              <a:t>The EU and Ukraine</a:t>
            </a:r>
            <a:br>
              <a:rPr lang="en-US" dirty="0"/>
            </a:br>
            <a:endParaRPr lang="en-US" dirty="0"/>
          </a:p>
        </p:txBody>
      </p:sp>
      <p:sp>
        <p:nvSpPr>
          <p:cNvPr id="3" name="Content Placeholder 2">
            <a:extLst>
              <a:ext uri="{FF2B5EF4-FFF2-40B4-BE49-F238E27FC236}">
                <a16:creationId xmlns:a16="http://schemas.microsoft.com/office/drawing/2014/main" id="{2FBF5375-7115-08D7-284D-8A5DEBCF6124}"/>
              </a:ext>
            </a:extLst>
          </p:cNvPr>
          <p:cNvSpPr>
            <a:spLocks noGrp="1"/>
          </p:cNvSpPr>
          <p:nvPr>
            <p:ph idx="1"/>
          </p:nvPr>
        </p:nvSpPr>
        <p:spPr/>
        <p:txBody>
          <a:bodyPr>
            <a:noAutofit/>
          </a:bodyPr>
          <a:lstStyle/>
          <a:p>
            <a:r>
              <a:rPr lang="en-US" sz="1800" b="0" i="0" u="none" strike="noStrike" dirty="0">
                <a:solidFill>
                  <a:srgbClr val="404040"/>
                </a:solidFill>
                <a:effectLst/>
                <a:latin typeface="Times" panose="02020603050405020304" pitchFamily="18" charset="0"/>
                <a:cs typeface="Times" panose="02020603050405020304" pitchFamily="18" charset="0"/>
              </a:rPr>
              <a:t>The AA/DCFTA (t</a:t>
            </a:r>
            <a:r>
              <a:rPr lang="en-US" sz="1800" dirty="0">
                <a:latin typeface="Times" panose="02020603050405020304" pitchFamily="18" charset="0"/>
                <a:cs typeface="Times" panose="02020603050405020304" pitchFamily="18" charset="0"/>
              </a:rPr>
              <a:t>he Association Agreement/Deep and Comprehensive Free Trade Area)to bring Ukraine and the EU closer together: it promotes deeper political ties, stronger economic links and the respect for common values.</a:t>
            </a:r>
          </a:p>
          <a:p>
            <a:pPr algn="l"/>
            <a:r>
              <a:rPr lang="en-US" sz="1800" b="0" i="0" u="none" strike="noStrike" dirty="0">
                <a:solidFill>
                  <a:srgbClr val="404040"/>
                </a:solidFill>
                <a:effectLst/>
                <a:latin typeface="Times" panose="02020603050405020304" pitchFamily="18" charset="0"/>
                <a:cs typeface="Times" panose="02020603050405020304" pitchFamily="18" charset="0"/>
              </a:rPr>
              <a:t>This aims to boost trade in goods and services between the EU and Ukraine by gradually cutting tariffs and bringing Ukraine's rules in line with those of the EU in certain industrial sectors and agricultural products.</a:t>
            </a:r>
          </a:p>
          <a:p>
            <a:pPr algn="l"/>
            <a:r>
              <a:rPr lang="en-US" sz="1800" b="0" i="0" u="none" strike="noStrike" dirty="0">
                <a:solidFill>
                  <a:srgbClr val="404040"/>
                </a:solidFill>
                <a:effectLst/>
                <a:latin typeface="Times" panose="02020603050405020304" pitchFamily="18" charset="0"/>
                <a:cs typeface="Times" panose="02020603050405020304" pitchFamily="18" charset="0"/>
              </a:rPr>
              <a:t>To better integrate with the EU market, Ukraine is aligning its legislation to the EU's norms and standards for industrial and agri-food products. </a:t>
            </a:r>
          </a:p>
          <a:p>
            <a:pPr algn="l"/>
            <a:r>
              <a:rPr lang="en-US" sz="1800" b="0" i="0" u="none" strike="noStrike" dirty="0">
                <a:solidFill>
                  <a:srgbClr val="404040"/>
                </a:solidFill>
                <a:effectLst/>
                <a:latin typeface="Times" panose="02020603050405020304" pitchFamily="18" charset="0"/>
                <a:cs typeface="Times" panose="02020603050405020304" pitchFamily="18" charset="0"/>
              </a:rPr>
              <a:t>Ukraine is also approximating its legislation to the EU's in trade-related areas such as:</a:t>
            </a:r>
          </a:p>
          <a:p>
            <a:pPr lvl="1"/>
            <a:endParaRPr lang="en-US" sz="1800" b="0" i="0" u="none" strike="noStrike" dirty="0">
              <a:solidFill>
                <a:srgbClr val="404040"/>
              </a:solidFill>
              <a:effectLst/>
              <a:latin typeface="Times" panose="02020603050405020304" pitchFamily="18" charset="0"/>
              <a:cs typeface="Times" panose="02020603050405020304" pitchFamily="18" charset="0"/>
            </a:endParaRPr>
          </a:p>
          <a:p>
            <a:pPr lvl="1"/>
            <a:r>
              <a:rPr lang="en-US" sz="1800" b="0" i="0" u="none" strike="noStrike" dirty="0">
                <a:solidFill>
                  <a:srgbClr val="404040"/>
                </a:solidFill>
                <a:effectLst/>
                <a:latin typeface="Times" panose="02020603050405020304" pitchFamily="18" charset="0"/>
                <a:cs typeface="Times" panose="02020603050405020304" pitchFamily="18" charset="0"/>
              </a:rPr>
              <a:t>Competition</a:t>
            </a:r>
          </a:p>
          <a:p>
            <a:pPr lvl="1"/>
            <a:r>
              <a:rPr lang="en-US" sz="1800" b="0" i="0" u="none" strike="noStrike" dirty="0">
                <a:solidFill>
                  <a:srgbClr val="404040"/>
                </a:solidFill>
                <a:effectLst/>
                <a:latin typeface="Times" panose="02020603050405020304" pitchFamily="18" charset="0"/>
                <a:cs typeface="Times" panose="02020603050405020304" pitchFamily="18" charset="0"/>
              </a:rPr>
              <a:t>Technical barriers to trade (TBT)</a:t>
            </a:r>
          </a:p>
          <a:p>
            <a:pPr lvl="1"/>
            <a:r>
              <a:rPr lang="en-US" sz="1800" b="0" i="0" u="none" strike="noStrike" dirty="0">
                <a:solidFill>
                  <a:srgbClr val="404040"/>
                </a:solidFill>
                <a:effectLst/>
                <a:latin typeface="Times" panose="02020603050405020304" pitchFamily="18" charset="0"/>
                <a:cs typeface="Times" panose="02020603050405020304" pitchFamily="18" charset="0"/>
              </a:rPr>
              <a:t>Sanitary and phytosanitary (SPS)</a:t>
            </a:r>
          </a:p>
          <a:p>
            <a:pPr lvl="1"/>
            <a:r>
              <a:rPr lang="en-US" sz="1800" b="0" i="0" u="none" strike="noStrike" dirty="0">
                <a:solidFill>
                  <a:srgbClr val="404040"/>
                </a:solidFill>
                <a:effectLst/>
                <a:latin typeface="Times" panose="02020603050405020304" pitchFamily="18" charset="0"/>
                <a:cs typeface="Times" panose="02020603050405020304" pitchFamily="18" charset="0"/>
              </a:rPr>
              <a:t>Customs and trade facilitation</a:t>
            </a:r>
          </a:p>
          <a:p>
            <a:pPr lvl="1"/>
            <a:r>
              <a:rPr lang="en-US" sz="1800" b="0" i="0" u="none" strike="noStrike" dirty="0">
                <a:solidFill>
                  <a:srgbClr val="404040"/>
                </a:solidFill>
                <a:effectLst/>
                <a:latin typeface="Times" panose="02020603050405020304" pitchFamily="18" charset="0"/>
                <a:cs typeface="Times" panose="02020603050405020304" pitchFamily="18" charset="0"/>
              </a:rPr>
              <a:t>Protection of intellectual property rights</a:t>
            </a:r>
            <a:endParaRPr lang="en-US" sz="18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8074562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5" name="Rectangle 4104">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Chart: The Countries Pulling Their Weight in Ukraine Aid | Statista">
            <a:extLst>
              <a:ext uri="{FF2B5EF4-FFF2-40B4-BE49-F238E27FC236}">
                <a16:creationId xmlns:a16="http://schemas.microsoft.com/office/drawing/2014/main" id="{B7DC4F30-71C8-82A3-00B9-1262B1E7F3E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304"/>
          <a:stretch/>
        </p:blipFill>
        <p:spPr bwMode="auto">
          <a:xfrm>
            <a:off x="321731" y="557189"/>
            <a:ext cx="5668684" cy="574361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hart: Where Most Aid to Ukraine Comes From | Statista">
            <a:extLst>
              <a:ext uri="{FF2B5EF4-FFF2-40B4-BE49-F238E27FC236}">
                <a16:creationId xmlns:a16="http://schemas.microsoft.com/office/drawing/2014/main" id="{3062187A-44D0-E7E6-5F86-42640D6A04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96"/>
          <a:stretch/>
        </p:blipFill>
        <p:spPr bwMode="auto">
          <a:xfrm>
            <a:off x="6195375" y="557189"/>
            <a:ext cx="5674893" cy="5743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2961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A55DACAB-8E4E-4175-B417-9D0C6C75B141}"/>
              </a:ext>
            </a:extLst>
          </p:cNvPr>
          <p:cNvSpPr>
            <a:spLocks noGrp="1" noChangeArrowheads="1"/>
          </p:cNvSpPr>
          <p:nvPr>
            <p:ph type="ctrTitle"/>
          </p:nvPr>
        </p:nvSpPr>
        <p:spPr>
          <a:xfrm>
            <a:off x="1011948" y="857251"/>
            <a:ext cx="6219582" cy="4254576"/>
          </a:xfrm>
        </p:spPr>
        <p:txBody>
          <a:bodyPr anchor="b">
            <a:normAutofit/>
          </a:bodyPr>
          <a:lstStyle/>
          <a:p>
            <a:pPr algn="l" eaLnBrk="1" hangingPunct="1"/>
            <a:r>
              <a:rPr lang="en-GB" altLang="en-US" sz="4800" dirty="0">
                <a:latin typeface="Times" panose="02020603050405020304" pitchFamily="18" charset="0"/>
                <a:cs typeface="Times" panose="02020603050405020304" pitchFamily="18" charset="0"/>
              </a:rPr>
              <a:t>Thank you for your attention.</a:t>
            </a:r>
            <a:endParaRPr lang="en-US" altLang="en-US" sz="4800" dirty="0">
              <a:latin typeface="Times" panose="02020603050405020304" pitchFamily="18" charset="0"/>
              <a:cs typeface="Times" panose="02020603050405020304" pitchFamily="18" charset="0"/>
            </a:endParaRPr>
          </a:p>
        </p:txBody>
      </p:sp>
      <p:sp>
        <p:nvSpPr>
          <p:cNvPr id="33795" name="Rectangle 3">
            <a:extLst>
              <a:ext uri="{FF2B5EF4-FFF2-40B4-BE49-F238E27FC236}">
                <a16:creationId xmlns:a16="http://schemas.microsoft.com/office/drawing/2014/main" id="{DD721C96-37CA-4AE2-B71C-C15C6DD4682E}"/>
              </a:ext>
            </a:extLst>
          </p:cNvPr>
          <p:cNvSpPr>
            <a:spLocks noGrp="1" noChangeArrowheads="1"/>
          </p:cNvSpPr>
          <p:nvPr>
            <p:ph type="subTitle" idx="1"/>
          </p:nvPr>
        </p:nvSpPr>
        <p:spPr>
          <a:xfrm>
            <a:off x="1105661" y="5173133"/>
            <a:ext cx="5179879" cy="827616"/>
          </a:xfrm>
        </p:spPr>
        <p:txBody>
          <a:bodyPr anchor="t">
            <a:normAutofit/>
          </a:bodyPr>
          <a:lstStyle/>
          <a:p>
            <a:pPr algn="l">
              <a:spcAft>
                <a:spcPts val="544"/>
              </a:spcAft>
            </a:pPr>
            <a:r>
              <a:rPr lang="en-US" altLang="en-US" i="1" dirty="0"/>
              <a:t>bsergi@unime.it</a:t>
            </a:r>
          </a:p>
          <a:p>
            <a:pPr algn="l">
              <a:spcAft>
                <a:spcPts val="544"/>
              </a:spcAft>
            </a:pPr>
            <a:endParaRPr lang="en-US" altLang="en-US" i="1" dirty="0">
              <a:solidFill>
                <a:srgbClr val="FFFFFF"/>
              </a:solidFill>
            </a:endParaRPr>
          </a:p>
        </p:txBody>
      </p:sp>
      <p:pic>
        <p:nvPicPr>
          <p:cNvPr id="71" name="Graphic 70" descr="Sunglasses Face with Solid Fill">
            <a:extLst>
              <a:ext uri="{FF2B5EF4-FFF2-40B4-BE49-F238E27FC236}">
                <a16:creationId xmlns:a16="http://schemas.microsoft.com/office/drawing/2014/main" id="{97CAD08D-3B62-4B60-B7C0-EB8C53E55FF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60981" y="1842090"/>
            <a:ext cx="3173819" cy="3173819"/>
          </a:xfrm>
          <a:prstGeom prst="rect">
            <a:avLst/>
          </a:prstGeom>
        </p:spPr>
      </p:pic>
    </p:spTree>
    <p:extLst>
      <p:ext uri="{BB962C8B-B14F-4D97-AF65-F5344CB8AC3E}">
        <p14:creationId xmlns:p14="http://schemas.microsoft.com/office/powerpoint/2010/main" val="1071544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3248503A-DB80-E773-8F5C-DD407E378BB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0054" y="1532467"/>
            <a:ext cx="10242732" cy="471593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73D0B43-3A7A-FFBF-780C-3661C1294347}"/>
              </a:ext>
            </a:extLst>
          </p:cNvPr>
          <p:cNvSpPr txBox="1"/>
          <p:nvPr/>
        </p:nvSpPr>
        <p:spPr>
          <a:xfrm>
            <a:off x="477012" y="6461023"/>
            <a:ext cx="3561588" cy="246221"/>
          </a:xfrm>
          <a:prstGeom prst="rect">
            <a:avLst/>
          </a:prstGeom>
          <a:noFill/>
        </p:spPr>
        <p:txBody>
          <a:bodyPr wrap="square">
            <a:spAutoFit/>
          </a:bodyPr>
          <a:lstStyle/>
          <a:p>
            <a:r>
              <a:rPr lang="en-US" sz="1000" dirty="0"/>
              <a:t>Source: http://</a:t>
            </a:r>
            <a:r>
              <a:rPr lang="en-US" sz="1000" dirty="0" err="1"/>
              <a:t>dimiter.eu</a:t>
            </a:r>
            <a:r>
              <a:rPr lang="en-US" sz="1000" dirty="0"/>
              <a:t>/</a:t>
            </a:r>
            <a:r>
              <a:rPr lang="en-US" sz="1000" dirty="0" err="1"/>
              <a:t>Visualizations_files</a:t>
            </a:r>
            <a:r>
              <a:rPr lang="en-US" sz="1000" dirty="0"/>
              <a:t>/</a:t>
            </a:r>
            <a:r>
              <a:rPr lang="en-US" sz="1000" dirty="0" err="1"/>
              <a:t>CEE.html</a:t>
            </a:r>
            <a:endParaRPr lang="en-US" sz="1000" dirty="0"/>
          </a:p>
        </p:txBody>
      </p:sp>
    </p:spTree>
    <p:extLst>
      <p:ext uri="{BB962C8B-B14F-4D97-AF65-F5344CB8AC3E}">
        <p14:creationId xmlns:p14="http://schemas.microsoft.com/office/powerpoint/2010/main" val="1098050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Slide Number Placeholder 3">
            <a:extLst>
              <a:ext uri="{FF2B5EF4-FFF2-40B4-BE49-F238E27FC236}">
                <a16:creationId xmlns:a16="http://schemas.microsoft.com/office/drawing/2014/main" id="{7D4CA558-1733-4B31-B5EF-298AC3D89C9B}"/>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r" eaLnBrk="0" fontAlgn="base" hangingPunct="0">
              <a:spcBef>
                <a:spcPct val="0"/>
              </a:spcBef>
              <a:spcAft>
                <a:spcPct val="0"/>
              </a:spcAft>
              <a:defRPr>
                <a:solidFill>
                  <a:schemeClr val="tx1"/>
                </a:solidFill>
                <a:latin typeface="Arial" panose="020B0604020202020204" pitchFamily="34" charset="0"/>
              </a:defRPr>
            </a:lvl6pPr>
            <a:lvl7pPr marL="2971800" indent="-228600" algn="r" eaLnBrk="0" fontAlgn="base" hangingPunct="0">
              <a:spcBef>
                <a:spcPct val="0"/>
              </a:spcBef>
              <a:spcAft>
                <a:spcPct val="0"/>
              </a:spcAft>
              <a:defRPr>
                <a:solidFill>
                  <a:schemeClr val="tx1"/>
                </a:solidFill>
                <a:latin typeface="Arial" panose="020B0604020202020204" pitchFamily="34" charset="0"/>
              </a:defRPr>
            </a:lvl7pPr>
            <a:lvl8pPr marL="3429000" indent="-228600" algn="r" eaLnBrk="0" fontAlgn="base" hangingPunct="0">
              <a:spcBef>
                <a:spcPct val="0"/>
              </a:spcBef>
              <a:spcAft>
                <a:spcPct val="0"/>
              </a:spcAft>
              <a:defRPr>
                <a:solidFill>
                  <a:schemeClr val="tx1"/>
                </a:solidFill>
                <a:latin typeface="Arial" panose="020B0604020202020204" pitchFamily="34" charset="0"/>
              </a:defRPr>
            </a:lvl8pPr>
            <a:lvl9pPr marL="3886200" indent="-228600" algn="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4020116-38D0-481F-BCE2-7038646F3428}" type="slidenum">
              <a:rPr kumimoji="0" lang="en-GB" altLang="en-US" sz="1200" b="0" i="0" u="none" strike="noStrike" kern="1200" cap="none" spc="0" normalizeH="0" baseline="0" noProof="0">
                <a:ln>
                  <a:noFill/>
                </a:ln>
                <a:solidFill>
                  <a:srgbClr val="8D817B"/>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altLang="en-US" sz="1200" b="0" i="0" u="none" strike="noStrike" kern="1200" cap="none" spc="0" normalizeH="0" baseline="0" noProof="0">
              <a:ln>
                <a:noFill/>
              </a:ln>
              <a:solidFill>
                <a:srgbClr val="8D817B"/>
              </a:solidFill>
              <a:effectLst/>
              <a:uLnTx/>
              <a:uFillTx/>
              <a:latin typeface="Arial" panose="020B0604020202020204" pitchFamily="34" charset="0"/>
              <a:ea typeface="+mn-ea"/>
              <a:cs typeface="+mn-cs"/>
            </a:endParaRPr>
          </a:p>
        </p:txBody>
      </p:sp>
      <p:sp>
        <p:nvSpPr>
          <p:cNvPr id="17411" name="Foliennummernplatzhalter 5">
            <a:extLst>
              <a:ext uri="{FF2B5EF4-FFF2-40B4-BE49-F238E27FC236}">
                <a16:creationId xmlns:a16="http://schemas.microsoft.com/office/drawing/2014/main" id="{B9A3C01D-85E8-4C1C-B704-953CCE3A8CED}"/>
              </a:ext>
            </a:extLst>
          </p:cNvPr>
          <p:cNvSpPr txBox="1">
            <a:spLocks noGrp="1"/>
          </p:cNvSpPr>
          <p:nvPr/>
        </p:nvSpPr>
        <p:spPr bwMode="auto">
          <a:xfrm>
            <a:off x="1608139" y="6242050"/>
            <a:ext cx="5873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r" eaLnBrk="0" fontAlgn="base" hangingPunct="0">
              <a:spcBef>
                <a:spcPct val="0"/>
              </a:spcBef>
              <a:spcAft>
                <a:spcPct val="0"/>
              </a:spcAft>
              <a:defRPr>
                <a:solidFill>
                  <a:schemeClr val="tx1"/>
                </a:solidFill>
                <a:latin typeface="Arial" panose="020B0604020202020204" pitchFamily="34" charset="0"/>
              </a:defRPr>
            </a:lvl6pPr>
            <a:lvl7pPr marL="2971800" indent="-228600" algn="r" eaLnBrk="0" fontAlgn="base" hangingPunct="0">
              <a:spcBef>
                <a:spcPct val="0"/>
              </a:spcBef>
              <a:spcAft>
                <a:spcPct val="0"/>
              </a:spcAft>
              <a:defRPr>
                <a:solidFill>
                  <a:schemeClr val="tx1"/>
                </a:solidFill>
                <a:latin typeface="Arial" panose="020B0604020202020204" pitchFamily="34" charset="0"/>
              </a:defRPr>
            </a:lvl7pPr>
            <a:lvl8pPr marL="3429000" indent="-228600" algn="r" eaLnBrk="0" fontAlgn="base" hangingPunct="0">
              <a:spcBef>
                <a:spcPct val="0"/>
              </a:spcBef>
              <a:spcAft>
                <a:spcPct val="0"/>
              </a:spcAft>
              <a:defRPr>
                <a:solidFill>
                  <a:schemeClr val="tx1"/>
                </a:solidFill>
                <a:latin typeface="Arial" panose="020B0604020202020204" pitchFamily="34" charset="0"/>
              </a:defRPr>
            </a:lvl8pPr>
            <a:lvl9pPr marL="3886200" indent="-228600" algn="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B24C75E-0374-4597-9945-4761EB883C41}" type="slidenum">
              <a:rPr kumimoji="0" lang="en-US" altLang="en-US" sz="2600" b="1" i="0" u="none" strike="noStrike" kern="1200" cap="none" spc="0" normalizeH="0" baseline="0" noProof="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altLang="en-US" sz="26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244" name="AutoShape 2">
            <a:extLst>
              <a:ext uri="{FF2B5EF4-FFF2-40B4-BE49-F238E27FC236}">
                <a16:creationId xmlns:a16="http://schemas.microsoft.com/office/drawing/2014/main" id="{37E914B3-FE9E-4AC6-99C8-FBCEAB236DBE}"/>
              </a:ext>
            </a:extLst>
          </p:cNvPr>
          <p:cNvSpPr>
            <a:spLocks noGrp="1" noChangeArrowheads="1"/>
          </p:cNvSpPr>
          <p:nvPr>
            <p:ph type="title" idx="4294967295"/>
          </p:nvPr>
        </p:nvSpPr>
        <p:spPr>
          <a:xfrm>
            <a:off x="1523999" y="1"/>
            <a:ext cx="10203543" cy="836613"/>
          </a:xfrm>
        </p:spPr>
        <p:txBody>
          <a:bodyPr vert="horz" lIns="91440" tIns="45720" rIns="91440" bIns="45720" rtlCol="0" anchor="b">
            <a:normAutofit/>
          </a:bodyPr>
          <a:lstStyle/>
          <a:p>
            <a:pPr algn="ctr" eaLnBrk="1" hangingPunct="1"/>
            <a:r>
              <a:rPr lang="en-GB" altLang="en-US" sz="4000" b="1" dirty="0">
                <a:solidFill>
                  <a:schemeClr val="tx1"/>
                </a:solidFill>
              </a:rPr>
              <a:t>Export dependence in CEE, in % of GDP</a:t>
            </a:r>
            <a:r>
              <a:rPr lang="zh-CN" altLang="en-US" sz="4000" b="1" dirty="0">
                <a:solidFill>
                  <a:schemeClr val="tx1"/>
                </a:solidFill>
              </a:rPr>
              <a:t> </a:t>
            </a:r>
            <a:r>
              <a:rPr lang="en-US" altLang="zh-CN" sz="4000" b="1" dirty="0">
                <a:solidFill>
                  <a:schemeClr val="tx1"/>
                </a:solidFill>
              </a:rPr>
              <a:t>in</a:t>
            </a:r>
            <a:r>
              <a:rPr lang="zh-CN" altLang="en-US" sz="4000" b="1" dirty="0">
                <a:solidFill>
                  <a:schemeClr val="tx1"/>
                </a:solidFill>
              </a:rPr>
              <a:t> </a:t>
            </a:r>
            <a:r>
              <a:rPr lang="en-US" altLang="zh-CN" sz="4000" b="1" dirty="0">
                <a:solidFill>
                  <a:schemeClr val="tx1"/>
                </a:solidFill>
              </a:rPr>
              <a:t>2018</a:t>
            </a:r>
            <a:endParaRPr lang="en-GB" altLang="en-US" sz="4000" b="1" dirty="0"/>
          </a:p>
        </p:txBody>
      </p:sp>
      <p:sp>
        <p:nvSpPr>
          <p:cNvPr id="10245" name="Rectangle 3">
            <a:extLst>
              <a:ext uri="{FF2B5EF4-FFF2-40B4-BE49-F238E27FC236}">
                <a16:creationId xmlns:a16="http://schemas.microsoft.com/office/drawing/2014/main" id="{EA356158-4734-4E43-84E5-54416AD3CBAE}"/>
              </a:ext>
            </a:extLst>
          </p:cNvPr>
          <p:cNvSpPr>
            <a:spLocks noGrp="1" noChangeArrowheads="1"/>
          </p:cNvSpPr>
          <p:nvPr>
            <p:ph type="body" idx="4294967295"/>
          </p:nvPr>
        </p:nvSpPr>
        <p:spPr>
          <a:xfrm>
            <a:off x="2362200" y="2362200"/>
            <a:ext cx="8763000" cy="4495800"/>
          </a:xfrm>
        </p:spPr>
        <p:txBody>
          <a:bodyPr vert="horz" lIns="91440" tIns="45720" rIns="91440" bIns="45720" rtlCol="0">
            <a:normAutofit/>
          </a:bodyPr>
          <a:lstStyle/>
          <a:p>
            <a:pPr eaLnBrk="1" hangingPunct="1"/>
            <a:endParaRPr lang="en-US" altLang="en-US" sz="2000"/>
          </a:p>
          <a:p>
            <a:pPr eaLnBrk="1" hangingPunct="1">
              <a:buFont typeface="Arial" panose="020B0604020202020204" pitchFamily="34" charset="0"/>
              <a:buNone/>
            </a:pPr>
            <a:endParaRPr lang="en-US" altLang="en-US" sz="2000"/>
          </a:p>
        </p:txBody>
      </p:sp>
      <p:pic>
        <p:nvPicPr>
          <p:cNvPr id="17414" name="Picture 5">
            <a:extLst>
              <a:ext uri="{FF2B5EF4-FFF2-40B4-BE49-F238E27FC236}">
                <a16:creationId xmlns:a16="http://schemas.microsoft.com/office/drawing/2014/main" id="{5B99269F-09EE-4A5E-A082-412D29AD4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125538"/>
            <a:ext cx="9956801" cy="560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13694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wipe(left)">
                                      <p:cBhvr>
                                        <p:cTn id="7" dur="500"/>
                                        <p:tgtEl>
                                          <p:spTgt spid="10244"/>
                                        </p:tgtEl>
                                      </p:cBhvr>
                                    </p:animEffect>
                                  </p:childTnLst>
                                </p:cTn>
                              </p:par>
                            </p:childTnLst>
                          </p:cTn>
                        </p:par>
                        <p:par>
                          <p:cTn id="8" fill="hold" nodeType="afterGroup">
                            <p:stCondLst>
                              <p:cond delay="500"/>
                            </p:stCondLst>
                            <p:childTnLst>
                              <p:par>
                                <p:cTn id="9" presetID="22" presetClass="entr" presetSubtype="8" fill="hold" grpId="0" nodeType="afterEffect" nodePh="1">
                                  <p:stCondLst>
                                    <p:cond delay="0"/>
                                  </p:stCondLst>
                                  <p:endCondLst>
                                    <p:cond evt="begin" delay="0">
                                      <p:tn val="9"/>
                                    </p:cond>
                                  </p:endCondLst>
                                  <p:childTnLst>
                                    <p:set>
                                      <p:cBhvr>
                                        <p:cTn id="10" dur="1" fill="hold">
                                          <p:stCondLst>
                                            <p:cond delay="0"/>
                                          </p:stCondLst>
                                        </p:cTn>
                                        <p:tgtEl>
                                          <p:spTgt spid="10245">
                                            <p:txEl>
                                              <p:pRg st="0" end="0"/>
                                            </p:txEl>
                                          </p:spTgt>
                                        </p:tgtEl>
                                        <p:attrNameLst>
                                          <p:attrName>style.visibility</p:attrName>
                                        </p:attrNameLst>
                                      </p:cBhvr>
                                      <p:to>
                                        <p:strVal val="visible"/>
                                      </p:to>
                                    </p:set>
                                    <p:animEffect transition="in" filter="wipe(left)">
                                      <p:cBhvr>
                                        <p:cTn id="11" dur="500"/>
                                        <p:tgtEl>
                                          <p:spTgt spid="102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animBg="1"/>
      <p:bldP spid="1024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5DD82-8BA7-2A86-5657-08A13B380ABE}"/>
              </a:ext>
            </a:extLst>
          </p:cNvPr>
          <p:cNvSpPr>
            <a:spLocks noGrp="1"/>
          </p:cNvSpPr>
          <p:nvPr>
            <p:ph type="title"/>
          </p:nvPr>
        </p:nvSpPr>
        <p:spPr>
          <a:xfrm>
            <a:off x="6412121" y="321734"/>
            <a:ext cx="5136412" cy="1135737"/>
          </a:xfrm>
        </p:spPr>
        <p:txBody>
          <a:bodyPr>
            <a:normAutofit fontScale="90000"/>
          </a:bodyPr>
          <a:lstStyle/>
          <a:p>
            <a:r>
              <a:rPr lang="en-US" sz="2800" b="1" dirty="0">
                <a:latin typeface="Times" panose="02020603050405020304" pitchFamily="18" charset="0"/>
                <a:cs typeface="Times" panose="02020603050405020304" pitchFamily="18" charset="0"/>
              </a:rPr>
              <a:t>Exports contributed to GDP—</a:t>
            </a:r>
            <a:r>
              <a:rPr lang="en-US" sz="2800" b="1" i="0" u="none" strike="noStrike" dirty="0">
                <a:solidFill>
                  <a:srgbClr val="000000"/>
                </a:solidFill>
                <a:effectLst/>
                <a:latin typeface="Times" panose="02020603050405020304" pitchFamily="18" charset="0"/>
                <a:cs typeface="Times" panose="02020603050405020304" pitchFamily="18" charset="0"/>
              </a:rPr>
              <a:t>1995 and 2014 </a:t>
            </a:r>
            <a:br>
              <a:rPr lang="en-US" sz="3600" dirty="0"/>
            </a:br>
            <a:endParaRPr lang="en-US" sz="3600" dirty="0"/>
          </a:p>
        </p:txBody>
      </p:sp>
      <p:pic>
        <p:nvPicPr>
          <p:cNvPr id="6146" name="Picture 2">
            <a:extLst>
              <a:ext uri="{FF2B5EF4-FFF2-40B4-BE49-F238E27FC236}">
                <a16:creationId xmlns:a16="http://schemas.microsoft.com/office/drawing/2014/main" id="{AEBC5FB8-224E-23B2-DB7F-F3A3CC8A6EF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467" y="1484547"/>
            <a:ext cx="5290720" cy="388890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C09BE5C-E74F-EE28-122A-05FC74E5E76A}"/>
              </a:ext>
            </a:extLst>
          </p:cNvPr>
          <p:cNvSpPr>
            <a:spLocks noGrp="1"/>
          </p:cNvSpPr>
          <p:nvPr>
            <p:ph idx="1"/>
          </p:nvPr>
        </p:nvSpPr>
        <p:spPr>
          <a:xfrm>
            <a:off x="6412120" y="1097280"/>
            <a:ext cx="5136412" cy="5079683"/>
          </a:xfrm>
        </p:spPr>
        <p:txBody>
          <a:bodyPr>
            <a:noAutofit/>
          </a:bodyPr>
          <a:lstStyle/>
          <a:p>
            <a:r>
              <a:rPr lang="en-US" sz="1800" dirty="0">
                <a:latin typeface="Times" panose="02020603050405020304" pitchFamily="18" charset="0"/>
                <a:cs typeface="Times" panose="02020603050405020304" pitchFamily="18" charset="0"/>
              </a:rPr>
              <a:t>The role of exports and vertical specialization was substantial for period between 1995 and 2014. </a:t>
            </a:r>
          </a:p>
          <a:p>
            <a:r>
              <a:rPr lang="en-US" sz="1800" dirty="0">
                <a:latin typeface="Times" panose="02020603050405020304" pitchFamily="18" charset="0"/>
                <a:cs typeface="Times" panose="02020603050405020304" pitchFamily="18" charset="0"/>
              </a:rPr>
              <a:t>The role of exports over this period varied across Europe. On one hand, in the CEEC economies that converged over time to the EU15, exports were dominant. The average share of exports in overall economic growth in Slovakia, Hungary, and Czechia were 87%, 78%, and 70%, respectively (see figure). </a:t>
            </a:r>
          </a:p>
          <a:p>
            <a:r>
              <a:rPr lang="en-US" sz="1800" dirty="0">
                <a:latin typeface="Times" panose="02020603050405020304" pitchFamily="18" charset="0"/>
                <a:cs typeface="Times" panose="02020603050405020304" pitchFamily="18" charset="0"/>
              </a:rPr>
              <a:t>On the other hand, in </a:t>
            </a:r>
            <a:r>
              <a:rPr lang="en-US" sz="1800" b="1" dirty="0">
                <a:latin typeface="Times" panose="02020603050405020304" pitchFamily="18" charset="0"/>
                <a:cs typeface="Times" panose="02020603050405020304" pitchFamily="18" charset="0"/>
              </a:rPr>
              <a:t>the West </a:t>
            </a:r>
            <a:r>
              <a:rPr lang="en-US" sz="1800" dirty="0">
                <a:latin typeface="Times" panose="02020603050405020304" pitchFamily="18" charset="0"/>
                <a:cs typeface="Times" panose="02020603050405020304" pitchFamily="18" charset="0"/>
              </a:rPr>
              <a:t>the contribution of exports to growth was much lower: 34% in France, 26% in the UK and 32% in Spain. </a:t>
            </a:r>
            <a:r>
              <a:rPr lang="en-US" sz="1800" b="1" dirty="0">
                <a:latin typeface="Times" panose="02020603050405020304" pitchFamily="18" charset="0"/>
                <a:cs typeface="Times" panose="02020603050405020304" pitchFamily="18" charset="0"/>
              </a:rPr>
              <a:t>Only in Germany were exports a predominant growth component.</a:t>
            </a:r>
          </a:p>
          <a:p>
            <a:r>
              <a:rPr lang="en-US" sz="1800" dirty="0">
                <a:latin typeface="Times" panose="02020603050405020304" pitchFamily="18" charset="0"/>
                <a:cs typeface="Times" panose="02020603050405020304" pitchFamily="18" charset="0"/>
              </a:rPr>
              <a:t>The average annual export contribution to the GDP growth in </a:t>
            </a:r>
            <a:r>
              <a:rPr lang="en-US" sz="1800" b="1" dirty="0">
                <a:latin typeface="Times" panose="02020603050405020304" pitchFamily="18" charset="0"/>
                <a:cs typeface="Times" panose="02020603050405020304" pitchFamily="18" charset="0"/>
              </a:rPr>
              <a:t>Poland</a:t>
            </a:r>
            <a:r>
              <a:rPr lang="en-US" sz="1800" dirty="0">
                <a:latin typeface="Times" panose="02020603050405020304" pitchFamily="18" charset="0"/>
                <a:cs typeface="Times" panose="02020603050405020304" pitchFamily="18" charset="0"/>
              </a:rPr>
              <a:t> was 1.8 percentage points.  Considering the average annual GDP growth over that period was 3.7%, exports were responsible for around half of GDP growth.</a:t>
            </a:r>
          </a:p>
        </p:txBody>
      </p:sp>
      <p:sp>
        <p:nvSpPr>
          <p:cNvPr id="6" name="TextBox 5">
            <a:extLst>
              <a:ext uri="{FF2B5EF4-FFF2-40B4-BE49-F238E27FC236}">
                <a16:creationId xmlns:a16="http://schemas.microsoft.com/office/drawing/2014/main" id="{71A48644-C570-248D-389D-044C85D02A25}"/>
              </a:ext>
            </a:extLst>
          </p:cNvPr>
          <p:cNvSpPr txBox="1"/>
          <p:nvPr/>
        </p:nvSpPr>
        <p:spPr>
          <a:xfrm>
            <a:off x="643467" y="884382"/>
            <a:ext cx="6097978" cy="1200329"/>
          </a:xfrm>
          <a:prstGeom prst="rect">
            <a:avLst/>
          </a:prstGeom>
          <a:noFill/>
        </p:spPr>
        <p:txBody>
          <a:bodyPr wrap="square">
            <a:spAutoFit/>
          </a:bodyPr>
          <a:lstStyle/>
          <a:p>
            <a:pPr algn="l" fontAlgn="base"/>
            <a:r>
              <a:rPr lang="en-US" b="0" i="0" u="none" strike="noStrike" dirty="0">
                <a:solidFill>
                  <a:srgbClr val="000000"/>
                </a:solidFill>
                <a:effectLst/>
                <a:latin typeface="Source Serif Pro" panose="02040603050405020204" pitchFamily="18" charset="0"/>
              </a:rPr>
              <a:t>Value added growth and its components for European countries, average between 1995 and 2014 (%)</a:t>
            </a:r>
          </a:p>
          <a:p>
            <a:br>
              <a:rPr lang="en-US" dirty="0"/>
            </a:br>
            <a:endParaRPr lang="en-US" dirty="0"/>
          </a:p>
        </p:txBody>
      </p:sp>
      <p:sp>
        <p:nvSpPr>
          <p:cNvPr id="8" name="TextBox 7">
            <a:extLst>
              <a:ext uri="{FF2B5EF4-FFF2-40B4-BE49-F238E27FC236}">
                <a16:creationId xmlns:a16="http://schemas.microsoft.com/office/drawing/2014/main" id="{BBB80BDC-0705-D3F3-41C9-04E468053BC6}"/>
              </a:ext>
            </a:extLst>
          </p:cNvPr>
          <p:cNvSpPr txBox="1"/>
          <p:nvPr/>
        </p:nvSpPr>
        <p:spPr>
          <a:xfrm>
            <a:off x="643467" y="5948885"/>
            <a:ext cx="6097978" cy="276999"/>
          </a:xfrm>
          <a:prstGeom prst="rect">
            <a:avLst/>
          </a:prstGeom>
          <a:noFill/>
        </p:spPr>
        <p:txBody>
          <a:bodyPr wrap="square">
            <a:spAutoFit/>
          </a:bodyPr>
          <a:lstStyle/>
          <a:p>
            <a:r>
              <a:rPr lang="en-US" sz="1200" dirty="0"/>
              <a:t>https://</a:t>
            </a:r>
            <a:r>
              <a:rPr lang="en-US" sz="1200" dirty="0" err="1"/>
              <a:t>cepr.org</a:t>
            </a:r>
            <a:r>
              <a:rPr lang="en-US" sz="1200" dirty="0"/>
              <a:t>/</a:t>
            </a:r>
            <a:r>
              <a:rPr lang="en-US" sz="1200" dirty="0" err="1"/>
              <a:t>voxeu</a:t>
            </a:r>
            <a:r>
              <a:rPr lang="en-US" sz="1200" dirty="0"/>
              <a:t>/columns/export-led-growth-central-and-eastern-</a:t>
            </a:r>
            <a:r>
              <a:rPr lang="en-US" sz="1200" dirty="0" err="1"/>
              <a:t>europe</a:t>
            </a:r>
            <a:endParaRPr lang="en-US" sz="1200" dirty="0"/>
          </a:p>
        </p:txBody>
      </p:sp>
    </p:spTree>
    <p:extLst>
      <p:ext uri="{BB962C8B-B14F-4D97-AF65-F5344CB8AC3E}">
        <p14:creationId xmlns:p14="http://schemas.microsoft.com/office/powerpoint/2010/main" val="1956053474"/>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10768</TotalTime>
  <Words>4248</Words>
  <Application>Microsoft Office PowerPoint</Application>
  <PresentationFormat>Widescreen</PresentationFormat>
  <Paragraphs>388</Paragraphs>
  <Slides>66</Slides>
  <Notes>0</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66</vt:i4>
      </vt:variant>
    </vt:vector>
  </HeadingPairs>
  <TitlesOfParts>
    <vt:vector size="82" baseType="lpstr">
      <vt:lpstr>Arial</vt:lpstr>
      <vt:lpstr>Arial</vt:lpstr>
      <vt:lpstr>Arial Black</vt:lpstr>
      <vt:lpstr>Calibri</vt:lpstr>
      <vt:lpstr>Calibri Light</vt:lpstr>
      <vt:lpstr>Mallory</vt:lpstr>
      <vt:lpstr>MuseoSans-300</vt:lpstr>
      <vt:lpstr>Rosart</vt:lpstr>
      <vt:lpstr>SegoeUI</vt:lpstr>
      <vt:lpstr>Source Serif Pro</vt:lpstr>
      <vt:lpstr>Times</vt:lpstr>
      <vt:lpstr>Times New Roman</vt:lpstr>
      <vt:lpstr>Wingdings</vt:lpstr>
      <vt:lpstr>1_Office Theme</vt:lpstr>
      <vt:lpstr>1_Essential</vt:lpstr>
      <vt:lpstr>2_Office Theme</vt:lpstr>
      <vt:lpstr>PERC ILO Trade Union Economic experts meeting  For Trade Unions from the Western Balkans, Ukraine, Moldova, and Georgia  8-9 June 2023, Belgrade Serbia     To join the EU soon, and what does that mean?   Bruno S. Sergi</vt:lpstr>
      <vt:lpstr> </vt:lpstr>
      <vt:lpstr>PowerPoint Presentation</vt:lpstr>
      <vt:lpstr>Different stage of regional integration </vt:lpstr>
      <vt:lpstr>BREXIT</vt:lpstr>
      <vt:lpstr>PowerPoint Presentation</vt:lpstr>
      <vt:lpstr>PowerPoint Presentation</vt:lpstr>
      <vt:lpstr>Export dependence in CEE, in % of GDP in 2018</vt:lpstr>
      <vt:lpstr>Exports contributed to GDP—1995 and 2014  </vt:lpstr>
      <vt:lpstr>Multinational affiliates make up varying but very significant shares of these economies.</vt:lpstr>
      <vt:lpstr>Growth of wealth in prior to the pandemic</vt:lpstr>
      <vt:lpstr>PowerPoint Presentation</vt:lpstr>
      <vt:lpstr>Wealth inequality from transition </vt:lpstr>
      <vt:lpstr>Obstacles on the Road of Further Convergence </vt:lpstr>
      <vt:lpstr>Outflow of human capital from CESEE countries – 1990-2012</vt:lpstr>
      <vt:lpstr>The outflow of human capital from CESEE countries affects local economies' growth prospects since those left are younger and better educated.</vt:lpstr>
      <vt:lpstr>Human capital outflow </vt:lpstr>
      <vt:lpstr>Outward migration has significantly reduced population growth.   https://population.un.org/wpp/Graphs/DemographicProfiles/Line/923  Serbia: https://population.un.org/wpp/Graphs/DemographicProfiles/Line/688  Bosnia and Herzegovina: https://population.un.org/wpp/Graphs/DemographicProfiles/Line/70  </vt:lpstr>
      <vt:lpstr>PowerPoint Presentation</vt:lpstr>
      <vt:lpstr>34 years of integration</vt:lpstr>
      <vt:lpstr>34 years of integration</vt:lpstr>
      <vt:lpstr>Integration and income convergence</vt:lpstr>
      <vt:lpstr>PowerPoint Presentation</vt:lpstr>
      <vt:lpstr>From the Collapse of the Former Soviet Bloc onward.</vt:lpstr>
      <vt:lpstr>Why are nations in CEE referred to as transitional economies?</vt:lpstr>
      <vt:lpstr>Political and Economic Integration</vt:lpstr>
      <vt:lpstr>Common Features of Transition Economies at the Beginning of Transition.</vt:lpstr>
      <vt:lpstr>PowerPoint Presentation</vt:lpstr>
      <vt:lpstr>PowerPoint Presentation</vt:lpstr>
      <vt:lpstr>Political and Economic Integration</vt:lpstr>
      <vt:lpstr>PowerPoint Presentation</vt:lpstr>
      <vt:lpstr>Real money on the ground matters.</vt:lpstr>
      <vt:lpstr>PowerPoint Presentation</vt:lpstr>
      <vt:lpstr>Average annual FDI inflows in 17 CESEE economies during 1990s, 2010s and 2020s (% of GDP)  </vt:lpstr>
      <vt:lpstr>The Role of Germany in Central Europe.</vt:lpstr>
      <vt:lpstr>The Role of Germany</vt:lpstr>
      <vt:lpstr>German’s production possibility frontier has expanded.</vt:lpstr>
      <vt:lpstr>The Model of Dependency Economy in Central and Eastern Europe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Sustainable Development? Current decisions should not impair the prospects for maintaining or improving future living standards!</vt:lpstr>
      <vt:lpstr>PowerPoint Presentation</vt:lpstr>
      <vt:lpstr>UNEP: Integrating the Three Dimensions of Sustainable Development: Economic aspect </vt:lpstr>
      <vt:lpstr>PowerPoint Presentation</vt:lpstr>
      <vt:lpstr>PowerPoint Presentation</vt:lpstr>
      <vt:lpstr>The Environmental Performance Index is produced jointly by Yale University and Columbia University. </vt:lpstr>
      <vt:lpstr>EPI Measuring Framework:  https://epi.yale.edu/epi-results/2022/component/epi  </vt:lpstr>
      <vt:lpstr>A Comprehensive Environmental Index  </vt:lpstr>
      <vt:lpstr>PowerPoint Presentation</vt:lpstr>
      <vt:lpstr>PowerPoint Presentation</vt:lpstr>
      <vt:lpstr>  The 2020 EPI score shows a positive correlation between EPI score and GDP per capita </vt:lpstr>
      <vt:lpstr>Ukraine and the EU</vt:lpstr>
      <vt:lpstr>Ukraine</vt:lpstr>
      <vt:lpstr>Deep and Comprehensive Free Trade Area (DCFTA)</vt:lpstr>
      <vt:lpstr>Trade </vt:lpstr>
      <vt:lpstr>PowerPoint Presentation</vt:lpstr>
      <vt:lpstr>Before the War, the EU trade in goods with Ukraine was growing </vt:lpstr>
      <vt:lpstr>PowerPoint Presentation</vt:lpstr>
      <vt:lpstr>The EU and Ukraine </vt:lpstr>
      <vt:lpstr>PowerPoint Presentation</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Sergi, Bruno S.</cp:lastModifiedBy>
  <cp:revision>163</cp:revision>
  <dcterms:created xsi:type="dcterms:W3CDTF">2023-01-20T15:22:12Z</dcterms:created>
  <dcterms:modified xsi:type="dcterms:W3CDTF">2023-06-16T17:45:48Z</dcterms:modified>
</cp:coreProperties>
</file>