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5" r:id="rId2"/>
    <p:sldMasterId id="2147483693" r:id="rId3"/>
  </p:sldMasterIdLst>
  <p:notesMasterIdLst>
    <p:notesMasterId r:id="rId70"/>
  </p:notesMasterIdLst>
  <p:sldIdLst>
    <p:sldId id="310" r:id="rId4"/>
    <p:sldId id="1415" r:id="rId5"/>
    <p:sldId id="1483" r:id="rId6"/>
    <p:sldId id="1491" r:id="rId7"/>
    <p:sldId id="1485" r:id="rId8"/>
    <p:sldId id="1544" r:id="rId9"/>
    <p:sldId id="1546" r:id="rId10"/>
    <p:sldId id="367" r:id="rId11"/>
    <p:sldId id="1529" r:id="rId12"/>
    <p:sldId id="1198" r:id="rId13"/>
    <p:sldId id="1524" r:id="rId14"/>
    <p:sldId id="1554" r:id="rId15"/>
    <p:sldId id="1535" r:id="rId16"/>
    <p:sldId id="269" r:id="rId17"/>
    <p:sldId id="1536" r:id="rId18"/>
    <p:sldId id="1537" r:id="rId19"/>
    <p:sldId id="1539" r:id="rId20"/>
    <p:sldId id="1538" r:id="rId21"/>
    <p:sldId id="1525" r:id="rId22"/>
    <p:sldId id="1526" r:id="rId23"/>
    <p:sldId id="1527" r:id="rId24"/>
    <p:sldId id="1462" r:id="rId25"/>
    <p:sldId id="281" r:id="rId26"/>
    <p:sldId id="1493" r:id="rId27"/>
    <p:sldId id="1492" r:id="rId28"/>
    <p:sldId id="1469" r:id="rId29"/>
    <p:sldId id="266" r:id="rId30"/>
    <p:sldId id="1472" r:id="rId31"/>
    <p:sldId id="1473" r:id="rId32"/>
    <p:sldId id="1474" r:id="rId33"/>
    <p:sldId id="1314" r:id="rId34"/>
    <p:sldId id="1477" r:id="rId35"/>
    <p:sldId id="1509" r:id="rId36"/>
    <p:sldId id="1510" r:id="rId37"/>
    <p:sldId id="1463" r:id="rId38"/>
    <p:sldId id="1508" r:id="rId39"/>
    <p:sldId id="1464" r:id="rId40"/>
    <p:sldId id="1503" r:id="rId41"/>
    <p:sldId id="283" r:id="rId42"/>
    <p:sldId id="256" r:id="rId43"/>
    <p:sldId id="1547" r:id="rId44"/>
    <p:sldId id="1548" r:id="rId45"/>
    <p:sldId id="260" r:id="rId46"/>
    <p:sldId id="278" r:id="rId47"/>
    <p:sldId id="280" r:id="rId48"/>
    <p:sldId id="963" r:id="rId49"/>
    <p:sldId id="968" r:id="rId50"/>
    <p:sldId id="1302" r:id="rId51"/>
    <p:sldId id="961" r:id="rId52"/>
    <p:sldId id="962" r:id="rId53"/>
    <p:sldId id="1011" r:id="rId54"/>
    <p:sldId id="1013" r:id="rId55"/>
    <p:sldId id="1580" r:id="rId56"/>
    <p:sldId id="1581" r:id="rId57"/>
    <p:sldId id="1583" r:id="rId58"/>
    <p:sldId id="1588" r:id="rId59"/>
    <p:sldId id="1512" r:id="rId60"/>
    <p:sldId id="1552" r:id="rId61"/>
    <p:sldId id="1513" r:id="rId62"/>
    <p:sldId id="1514" r:id="rId63"/>
    <p:sldId id="1516" r:id="rId64"/>
    <p:sldId id="1521" r:id="rId65"/>
    <p:sldId id="1515" r:id="rId66"/>
    <p:sldId id="1517" r:id="rId67"/>
    <p:sldId id="1553" r:id="rId68"/>
    <p:sldId id="1222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23"/>
    <p:restoredTop sz="96405"/>
  </p:normalViewPr>
  <p:slideViewPr>
    <p:cSldViewPr snapToGrid="0">
      <p:cViewPr>
        <p:scale>
          <a:sx n="123" d="100"/>
          <a:sy n="123" d="100"/>
        </p:scale>
        <p:origin x="1512" y="720"/>
      </p:cViewPr>
      <p:guideLst/>
    </p:cSldViewPr>
  </p:slideViewPr>
  <p:outlineViewPr>
    <p:cViewPr>
      <p:scale>
        <a:sx n="33" d="100"/>
        <a:sy n="33" d="100"/>
      </p:scale>
      <p:origin x="0" y="-3835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F283E"/>
            </a:solidFill>
            <a:ln>
              <a:solidFill>
                <a:srgbClr val="0F283E"/>
              </a:solidFill>
            </a:ln>
          </c:spPr>
          <c:invertIfNegative val="0"/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AEC-4F2C-B33F-2D2EC2F61D3F}"/>
                </c:ext>
              </c:extLst>
            </c:dLbl>
            <c:dLbl>
              <c:idx val="1"/>
              <c:numFmt formatCode="#,##0.0%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EC-4F2C-B33F-2D2EC2F61D3F}"/>
                </c:ext>
              </c:extLst>
            </c:dLbl>
            <c:dLbl>
              <c:idx val="2"/>
              <c:numFmt formatCode="#,##0.0%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AEC-4F2C-B33F-2D2EC2F61D3F}"/>
                </c:ext>
              </c:extLst>
            </c:dLbl>
            <c:dLbl>
              <c:idx val="3"/>
              <c:numFmt formatCode="#,##0.0%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EC-4F2C-B33F-2D2EC2F61D3F}"/>
                </c:ext>
              </c:extLst>
            </c:dLbl>
            <c:dLbl>
              <c:idx val="4"/>
              <c:numFmt formatCode="#,##0.0%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AEC-4F2C-B33F-2D2EC2F61D3F}"/>
                </c:ext>
              </c:extLst>
            </c:dLbl>
            <c:dLbl>
              <c:idx val="5"/>
              <c:numFmt formatCode="#,##0.0%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AEC-4F2C-B33F-2D2EC2F61D3F}"/>
                </c:ext>
              </c:extLst>
            </c:dLbl>
            <c:dLbl>
              <c:idx val="6"/>
              <c:numFmt formatCode="#,##0.0%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AEC-4F2C-B33F-2D2EC2F61D3F}"/>
                </c:ext>
              </c:extLst>
            </c:dLbl>
            <c:dLbl>
              <c:idx val="7"/>
              <c:numFmt formatCode="#,##0.0%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AEC-4F2C-B33F-2D2EC2F61D3F}"/>
                </c:ext>
              </c:extLst>
            </c:dLbl>
            <c:dLbl>
              <c:idx val="8"/>
              <c:numFmt formatCode="#,##0.0%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AEC-4F2C-B33F-2D2EC2F61D3F}"/>
                </c:ext>
              </c:extLst>
            </c:dLbl>
            <c:dLbl>
              <c:idx val="9"/>
              <c:numFmt formatCode="#,##0.0%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AEC-4F2C-B33F-2D2EC2F61D3F}"/>
                </c:ext>
              </c:extLst>
            </c:dLbl>
            <c:dLbl>
              <c:idx val="10"/>
              <c:numFmt formatCode="#,##0.0%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AEC-4F2C-B33F-2D2EC2F61D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0" smtId="4294967295">
                    <a:solidFill>
                      <a:srgbClr val="000000"/>
                    </a:solidFill>
                    <a:latin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Sheet1!$A$2:$A$12</c:f>
              <c:strCache>
                <c:ptCount val="11"/>
                <c:pt idx="0">
                  <c:v>Poland</c:v>
                </c:pt>
                <c:pt idx="1">
                  <c:v>Romania</c:v>
                </c:pt>
                <c:pt idx="2">
                  <c:v>Czechia</c:v>
                </c:pt>
                <c:pt idx="3">
                  <c:v>Hungary</c:v>
                </c:pt>
                <c:pt idx="4">
                  <c:v>Slovakia</c:v>
                </c:pt>
                <c:pt idx="5">
                  <c:v>Bulgaria</c:v>
                </c:pt>
                <c:pt idx="6">
                  <c:v>Lithuania</c:v>
                </c:pt>
                <c:pt idx="7">
                  <c:v>Croatia</c:v>
                </c:pt>
                <c:pt idx="8">
                  <c:v>Slovenia</c:v>
                </c:pt>
                <c:pt idx="9">
                  <c:v>Latvia</c:v>
                </c:pt>
                <c:pt idx="10">
                  <c:v>Estonia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0.04</c:v>
                </c:pt>
                <c:pt idx="1">
                  <c:v>1.7000000000000001E-2</c:v>
                </c:pt>
                <c:pt idx="2">
                  <c:v>1.6E-2</c:v>
                </c:pt>
                <c:pt idx="3">
                  <c:v>1.0999999999999999E-2</c:v>
                </c:pt>
                <c:pt idx="4">
                  <c:v>7.0000000000000001E-3</c:v>
                </c:pt>
                <c:pt idx="5">
                  <c:v>5.0000000000000001E-3</c:v>
                </c:pt>
                <c:pt idx="6">
                  <c:v>4.0000000000000001E-3</c:v>
                </c:pt>
                <c:pt idx="7">
                  <c:v>4.0000000000000001E-3</c:v>
                </c:pt>
                <c:pt idx="8">
                  <c:v>4.0000000000000001E-3</c:v>
                </c:pt>
                <c:pt idx="9">
                  <c:v>2E-3</c:v>
                </c:pt>
                <c:pt idx="10">
                  <c:v>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AEC-4F2C-B33F-2D2EC2F61D3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2876DD"/>
            </a:solidFill>
            <a:ln>
              <a:solidFill>
                <a:srgbClr val="2876DD"/>
              </a:solidFill>
            </a:ln>
          </c:spPr>
          <c:invertIfNegative val="0"/>
          <c:dLbls>
            <c:dLbl>
              <c:idx val="0"/>
              <c:numFmt formatCode="#,##0.0%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AEC-4F2C-B33F-2D2EC2F61D3F}"/>
                </c:ext>
              </c:extLst>
            </c:dLbl>
            <c:dLbl>
              <c:idx val="1"/>
              <c:numFmt formatCode="#,##0.0%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AEC-4F2C-B33F-2D2EC2F61D3F}"/>
                </c:ext>
              </c:extLst>
            </c:dLbl>
            <c:dLbl>
              <c:idx val="2"/>
              <c:numFmt formatCode="#,##0.0%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AEC-4F2C-B33F-2D2EC2F61D3F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AEC-4F2C-B33F-2D2EC2F61D3F}"/>
                </c:ext>
              </c:extLst>
            </c:dLbl>
            <c:dLbl>
              <c:idx val="4"/>
              <c:numFmt formatCode="#,##0.0%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AEC-4F2C-B33F-2D2EC2F61D3F}"/>
                </c:ext>
              </c:extLst>
            </c:dLbl>
            <c:dLbl>
              <c:idx val="5"/>
              <c:numFmt formatCode="#,##0.0%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AEC-4F2C-B33F-2D2EC2F61D3F}"/>
                </c:ext>
              </c:extLst>
            </c:dLbl>
            <c:dLbl>
              <c:idx val="6"/>
              <c:numFmt formatCode="#,##0.0%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AEC-4F2C-B33F-2D2EC2F61D3F}"/>
                </c:ext>
              </c:extLst>
            </c:dLbl>
            <c:dLbl>
              <c:idx val="7"/>
              <c:numFmt formatCode="#,##0.0%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AEC-4F2C-B33F-2D2EC2F61D3F}"/>
                </c:ext>
              </c:extLst>
            </c:dLbl>
            <c:dLbl>
              <c:idx val="8"/>
              <c:numFmt formatCode="#,##0.0%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AEC-4F2C-B33F-2D2EC2F61D3F}"/>
                </c:ext>
              </c:extLst>
            </c:dLbl>
            <c:dLbl>
              <c:idx val="9"/>
              <c:numFmt formatCode="#,##0.0%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AEC-4F2C-B33F-2D2EC2F61D3F}"/>
                </c:ext>
              </c:extLst>
            </c:dLbl>
            <c:dLbl>
              <c:idx val="10"/>
              <c:numFmt formatCode="#,##0.0%" sourceLinked="0"/>
              <c:spPr/>
              <c:txPr>
                <a:bodyPr/>
                <a:lstStyle/>
                <a:p>
                  <a:pPr>
                    <a:defRPr sz="8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AEC-4F2C-B33F-2D2EC2F61D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0" smtId="4294967295">
                    <a:solidFill>
                      <a:srgbClr val="000000"/>
                    </a:solidFill>
                    <a:latin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Sheet1!$A$2:$A$12</c:f>
              <c:strCache>
                <c:ptCount val="11"/>
                <c:pt idx="0">
                  <c:v>Poland</c:v>
                </c:pt>
                <c:pt idx="1">
                  <c:v>Romania</c:v>
                </c:pt>
                <c:pt idx="2">
                  <c:v>Czechia</c:v>
                </c:pt>
                <c:pt idx="3">
                  <c:v>Hungary</c:v>
                </c:pt>
                <c:pt idx="4">
                  <c:v>Slovakia</c:v>
                </c:pt>
                <c:pt idx="5">
                  <c:v>Bulgaria</c:v>
                </c:pt>
                <c:pt idx="6">
                  <c:v>Lithuania</c:v>
                </c:pt>
                <c:pt idx="7">
                  <c:v>Croatia</c:v>
                </c:pt>
                <c:pt idx="8">
                  <c:v>Slovenia</c:v>
                </c:pt>
                <c:pt idx="9">
                  <c:v>Latvia</c:v>
                </c:pt>
                <c:pt idx="10">
                  <c:v>Estonia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3.9E-2</c:v>
                </c:pt>
                <c:pt idx="1">
                  <c:v>1.6E-2</c:v>
                </c:pt>
                <c:pt idx="2">
                  <c:v>1.6E-2</c:v>
                </c:pt>
                <c:pt idx="3">
                  <c:v>0.01</c:v>
                </c:pt>
                <c:pt idx="4">
                  <c:v>7.0000000000000001E-3</c:v>
                </c:pt>
                <c:pt idx="5">
                  <c:v>5.0000000000000001E-3</c:v>
                </c:pt>
                <c:pt idx="6">
                  <c:v>4.0000000000000001E-3</c:v>
                </c:pt>
                <c:pt idx="7">
                  <c:v>4.0000000000000001E-3</c:v>
                </c:pt>
                <c:pt idx="8">
                  <c:v>3.0000000000000001E-3</c:v>
                </c:pt>
                <c:pt idx="9">
                  <c:v>2E-3</c:v>
                </c:pt>
                <c:pt idx="10">
                  <c:v>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9AEC-4F2C-B33F-2D2EC2F61D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30"/>
        <c:axId val="67451136"/>
        <c:axId val="66437120"/>
      </c:barChart>
      <c:catAx>
        <c:axId val="67451136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low"/>
        <c:spPr>
          <a:ln w="9525">
            <a:solidFill>
              <a:srgbClr val="2F2F2F"/>
            </a:solidFill>
          </a:ln>
        </c:spPr>
        <c:txPr>
          <a:bodyPr/>
          <a:lstStyle/>
          <a:p>
            <a:pPr>
              <a:defRPr sz="1000" b="0" smtId="4294967295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ax val="4.3799999999999999E-2"/>
          <c:min val="0"/>
        </c:scaling>
        <c:delete val="0"/>
        <c:axPos val="t"/>
        <c:majorGridlines>
          <c:spPr>
            <a:ln w="9525">
              <a:solidFill>
                <a:srgbClr val="2F2F2F"/>
              </a:solidFill>
              <a:prstDash val="dot"/>
            </a:ln>
          </c:spPr>
        </c:majorGridlines>
        <c:numFmt formatCode="#,##0.0%" sourceLinked="0"/>
        <c:majorTickMark val="none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000" b="0" smtId="4294967295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67451136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000" smtId="4294967295">
              <a:solidFill>
                <a:srgbClr val="000000"/>
              </a:solidFill>
              <a:latin typeface="Calibri"/>
            </a:defRPr>
          </a:pPr>
          <a:endParaRPr lang="en-US"/>
        </a:p>
      </c:txPr>
    </c:legend>
    <c:plotVisOnly val="1"/>
    <c:dispBlanksAs val="gap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2876DD"/>
            </a:solidFill>
            <a:ln>
              <a:solidFill>
                <a:srgbClr val="2876DD"/>
              </a:solidFill>
            </a:ln>
          </c:spPr>
          <c:invertIfNegative val="0"/>
          <c:cat>
            <c:strRef>
              <c:f>Sheet1!$A$2:$A$28</c:f>
              <c:strCache>
                <c:ptCount val="27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 (May, 4)</c:v>
                </c:pt>
              </c:strCache>
            </c:strRef>
          </c:cat>
          <c:val>
            <c:numRef>
              <c:f>Sheet1!$B$2:$B$28</c:f>
              <c:numCache>
                <c:formatCode>General</c:formatCode>
                <c:ptCount val="27"/>
                <c:pt idx="0">
                  <c:v>8.64</c:v>
                </c:pt>
                <c:pt idx="1">
                  <c:v>5.05</c:v>
                </c:pt>
                <c:pt idx="2">
                  <c:v>8.69</c:v>
                </c:pt>
                <c:pt idx="3">
                  <c:v>11.8</c:v>
                </c:pt>
                <c:pt idx="4">
                  <c:v>23.44</c:v>
                </c:pt>
                <c:pt idx="5">
                  <c:v>21.04</c:v>
                </c:pt>
                <c:pt idx="6">
                  <c:v>24.43</c:v>
                </c:pt>
                <c:pt idx="7">
                  <c:v>19.96</c:v>
                </c:pt>
                <c:pt idx="8">
                  <c:v>13.03</c:v>
                </c:pt>
                <c:pt idx="9">
                  <c:v>23.2</c:v>
                </c:pt>
                <c:pt idx="10">
                  <c:v>77.75</c:v>
                </c:pt>
                <c:pt idx="11">
                  <c:v>73.16</c:v>
                </c:pt>
                <c:pt idx="12">
                  <c:v>91.87</c:v>
                </c:pt>
                <c:pt idx="13">
                  <c:v>48.9</c:v>
                </c:pt>
                <c:pt idx="14">
                  <c:v>33.96</c:v>
                </c:pt>
                <c:pt idx="15">
                  <c:v>52.69</c:v>
                </c:pt>
                <c:pt idx="16">
                  <c:v>49.53</c:v>
                </c:pt>
                <c:pt idx="17">
                  <c:v>49.12</c:v>
                </c:pt>
                <c:pt idx="18">
                  <c:v>47.33</c:v>
                </c:pt>
                <c:pt idx="19">
                  <c:v>34.49</c:v>
                </c:pt>
                <c:pt idx="20">
                  <c:v>40.17</c:v>
                </c:pt>
                <c:pt idx="21">
                  <c:v>43.91</c:v>
                </c:pt>
                <c:pt idx="22">
                  <c:v>37.869999999999997</c:v>
                </c:pt>
                <c:pt idx="23">
                  <c:v>42.62</c:v>
                </c:pt>
                <c:pt idx="24">
                  <c:v>49.11</c:v>
                </c:pt>
                <c:pt idx="25">
                  <c:v>30.28</c:v>
                </c:pt>
                <c:pt idx="26">
                  <c:v>13.56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526D-4BB0-9584-5CC143576D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30"/>
        <c:axId val="67451136"/>
        <c:axId val="66437120"/>
      </c:barChart>
      <c:catAx>
        <c:axId val="674511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25400">
            <a:solidFill>
              <a:srgbClr val="000000"/>
            </a:solidFill>
          </a:ln>
        </c:spPr>
        <c:txPr>
          <a:bodyPr/>
          <a:lstStyle/>
          <a:p>
            <a:pPr>
              <a:defRPr sz="1000" b="0" smtId="4294967295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0"/>
        <c:axPos val="l"/>
        <c:majorGridlines>
          <c:spPr>
            <a:ln w="9525">
              <a:solidFill>
                <a:srgbClr val="2F2F2F"/>
              </a:solidFill>
              <a:prstDash val="dot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sz="1000" b="0" dirty="0" err="1">
                    <a:solidFill>
                      <a:srgbClr val="000000"/>
                    </a:solidFill>
                    <a:latin typeface="Calibri"/>
                  </a:rPr>
                  <a:t>Vrijednost</a:t>
                </a:r>
                <a:r>
                  <a:rPr lang="en-US" sz="1000" b="0" dirty="0">
                    <a:solidFill>
                      <a:srgbClr val="000000"/>
                    </a:solidFill>
                    <a:latin typeface="Calibri"/>
                  </a:rPr>
                  <a:t> M&amp;A u </a:t>
                </a:r>
                <a:r>
                  <a:rPr lang="en-US" sz="1000" b="0" dirty="0" err="1">
                    <a:solidFill>
                      <a:srgbClr val="000000"/>
                    </a:solidFill>
                    <a:latin typeface="Calibri"/>
                  </a:rPr>
                  <a:t>milijardama</a:t>
                </a:r>
                <a:r>
                  <a:rPr lang="en-US" sz="1000" b="0" dirty="0">
                    <a:solidFill>
                      <a:srgbClr val="000000"/>
                    </a:solidFill>
                    <a:latin typeface="Calibri"/>
                  </a:rPr>
                  <a:t> </a:t>
                </a:r>
                <a:r>
                  <a:rPr lang="en-US" sz="1000" b="0" dirty="0" err="1">
                    <a:solidFill>
                      <a:srgbClr val="000000"/>
                    </a:solidFill>
                    <a:latin typeface="Calibri"/>
                  </a:rPr>
                  <a:t>eura</a:t>
                </a:r>
                <a:endParaRPr lang="en-US" sz="1000" b="0" dirty="0">
                  <a:solidFill>
                    <a:srgbClr val="000000"/>
                  </a:solidFill>
                  <a:latin typeface="Calibri"/>
                </a:endParaRPr>
              </a:p>
            </c:rich>
          </c:tx>
          <c:overlay val="0"/>
        </c:title>
        <c:numFmt formatCode="#,##0" sourceLinked="0"/>
        <c:majorTickMark val="none"/>
        <c:minorTickMark val="none"/>
        <c:tickLblPos val="low"/>
        <c:spPr>
          <a:ln>
            <a:noFill/>
          </a:ln>
        </c:spPr>
        <c:txPr>
          <a:bodyPr/>
          <a:lstStyle/>
          <a:p>
            <a:pPr>
              <a:defRPr sz="1000" b="0" smtId="4294967295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67451136"/>
        <c:crosses val="autoZero"/>
        <c:crossBetween val="between"/>
      </c:valAx>
    </c:plotArea>
    <c:plotVisOnly val="1"/>
    <c:dispBlanksAs val="gap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CAGR 2015-2020</c:v>
                </c:pt>
              </c:strCache>
            </c:strRef>
          </c:tx>
          <c:spPr>
            <a:solidFill>
              <a:srgbClr val="2876DD"/>
            </a:solidFill>
            <a:ln>
              <a:solidFill>
                <a:srgbClr val="2876DD"/>
              </a:solidFill>
            </a:ln>
          </c:spPr>
          <c:invertIfNegative val="0"/>
          <c:dLbls>
            <c:dLbl>
              <c:idx val="0"/>
              <c:numFmt formatCode="#,##0.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9FA-4B1E-8942-4903E5985599}"/>
                </c:ext>
              </c:extLst>
            </c:dLbl>
            <c:dLbl>
              <c:idx val="1"/>
              <c:numFmt formatCode="#,##0.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9FA-4B1E-8942-4903E5985599}"/>
                </c:ext>
              </c:extLst>
            </c:dLbl>
            <c:dLbl>
              <c:idx val="2"/>
              <c:numFmt formatCode="#,##0.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9FA-4B1E-8942-4903E5985599}"/>
                </c:ext>
              </c:extLst>
            </c:dLbl>
            <c:dLbl>
              <c:idx val="3"/>
              <c:numFmt formatCode="#,##0.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9FA-4B1E-8942-4903E5985599}"/>
                </c:ext>
              </c:extLst>
            </c:dLbl>
            <c:dLbl>
              <c:idx val="4"/>
              <c:numFmt formatCode="#,##0.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9FA-4B1E-8942-4903E5985599}"/>
                </c:ext>
              </c:extLst>
            </c:dLbl>
            <c:dLbl>
              <c:idx val="5"/>
              <c:numFmt formatCode="#,##0.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9FA-4B1E-8942-4903E5985599}"/>
                </c:ext>
              </c:extLst>
            </c:dLbl>
            <c:dLbl>
              <c:idx val="6"/>
              <c:numFmt formatCode="#,##0.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9FA-4B1E-8942-4903E59855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mtId="4294967295">
                    <a:solidFill>
                      <a:srgbClr val="000000"/>
                    </a:solidFill>
                    <a:latin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Warsaw</c:v>
                </c:pt>
                <c:pt idx="1">
                  <c:v>Budapest</c:v>
                </c:pt>
                <c:pt idx="2">
                  <c:v>Bucharest</c:v>
                </c:pt>
                <c:pt idx="3">
                  <c:v>Sofia</c:v>
                </c:pt>
                <c:pt idx="4">
                  <c:v>Bratislava</c:v>
                </c:pt>
                <c:pt idx="5">
                  <c:v>Prague</c:v>
                </c:pt>
                <c:pt idx="6">
                  <c:v>CEE-6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3.5999999999999997E-2</c:v>
                </c:pt>
                <c:pt idx="1">
                  <c:v>1.4999999999999999E-2</c:v>
                </c:pt>
                <c:pt idx="2">
                  <c:v>1.6E-2</c:v>
                </c:pt>
                <c:pt idx="3">
                  <c:v>1.0999999999999999E-2</c:v>
                </c:pt>
                <c:pt idx="4">
                  <c:v>5.0000000000000001E-3</c:v>
                </c:pt>
                <c:pt idx="5">
                  <c:v>4.0000000000000001E-3</c:v>
                </c:pt>
                <c:pt idx="6">
                  <c:v>1.4E-2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9FA-4B1E-8942-4903E598559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CAGR 2020-2023*</c:v>
                </c:pt>
              </c:strCache>
            </c:strRef>
          </c:tx>
          <c:spPr>
            <a:solidFill>
              <a:srgbClr val="0F283E"/>
            </a:solidFill>
            <a:ln>
              <a:solidFill>
                <a:srgbClr val="0F283E"/>
              </a:solidFill>
            </a:ln>
          </c:spPr>
          <c:invertIfNegative val="0"/>
          <c:dLbls>
            <c:dLbl>
              <c:idx val="0"/>
              <c:numFmt formatCode="#,##0.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9FA-4B1E-8942-4903E5985599}"/>
                </c:ext>
              </c:extLst>
            </c:dLbl>
            <c:dLbl>
              <c:idx val="1"/>
              <c:numFmt formatCode="#,##0.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9FA-4B1E-8942-4903E5985599}"/>
                </c:ext>
              </c:extLst>
            </c:dLbl>
            <c:dLbl>
              <c:idx val="2"/>
              <c:numFmt formatCode="#,##0.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9FA-4B1E-8942-4903E5985599}"/>
                </c:ext>
              </c:extLst>
            </c:dLbl>
            <c:dLbl>
              <c:idx val="3"/>
              <c:numFmt formatCode="#,##0.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9FA-4B1E-8942-4903E5985599}"/>
                </c:ext>
              </c:extLst>
            </c:dLbl>
            <c:dLbl>
              <c:idx val="4"/>
              <c:numFmt formatCode="#,##0.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9FA-4B1E-8942-4903E5985599}"/>
                </c:ext>
              </c:extLst>
            </c:dLbl>
            <c:dLbl>
              <c:idx val="5"/>
              <c:numFmt formatCode="#,##0.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9FA-4B1E-8942-4903E5985599}"/>
                </c:ext>
              </c:extLst>
            </c:dLbl>
            <c:dLbl>
              <c:idx val="6"/>
              <c:numFmt formatCode="#,##0.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9FA-4B1E-8942-4903E59855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mtId="4294967295">
                    <a:solidFill>
                      <a:srgbClr val="000000"/>
                    </a:solidFill>
                    <a:latin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Warsaw</c:v>
                </c:pt>
                <c:pt idx="1">
                  <c:v>Budapest</c:v>
                </c:pt>
                <c:pt idx="2">
                  <c:v>Bucharest</c:v>
                </c:pt>
                <c:pt idx="3">
                  <c:v>Sofia</c:v>
                </c:pt>
                <c:pt idx="4">
                  <c:v>Bratislava</c:v>
                </c:pt>
                <c:pt idx="5">
                  <c:v>Prague</c:v>
                </c:pt>
                <c:pt idx="6">
                  <c:v>CEE-6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6.5000000000000002E-2</c:v>
                </c:pt>
                <c:pt idx="1">
                  <c:v>5.8999999999999997E-2</c:v>
                </c:pt>
                <c:pt idx="2">
                  <c:v>4.2999999999999997E-2</c:v>
                </c:pt>
                <c:pt idx="3">
                  <c:v>4.2999999999999997E-2</c:v>
                </c:pt>
                <c:pt idx="4">
                  <c:v>1.2999999999999999E-2</c:v>
                </c:pt>
                <c:pt idx="5">
                  <c:v>1.0999999999999999E-2</c:v>
                </c:pt>
                <c:pt idx="6">
                  <c:v>3.7999999999999999E-2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89FA-4B1E-8942-4903E59855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30"/>
        <c:axId val="67451136"/>
        <c:axId val="66437120"/>
      </c:barChart>
      <c:catAx>
        <c:axId val="674511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25400">
            <a:solidFill>
              <a:srgbClr val="000000"/>
            </a:solidFill>
          </a:ln>
        </c:spPr>
        <c:txPr>
          <a:bodyPr/>
          <a:lstStyle/>
          <a:p>
            <a:pPr>
              <a:defRPr sz="1000" b="0" smtId="4294967295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0"/>
        <c:axPos val="l"/>
        <c:majorGridlines>
          <c:spPr>
            <a:ln w="9525">
              <a:solidFill>
                <a:srgbClr val="2F2F2F"/>
              </a:solidFill>
              <a:prstDash val="dot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sz="1000" b="0">
                    <a:solidFill>
                      <a:srgbClr val="000000"/>
                    </a:solidFill>
                    <a:latin typeface="Calibri"/>
                  </a:rPr>
                  <a:t>Change in supply</a:t>
                </a:r>
              </a:p>
            </c:rich>
          </c:tx>
          <c:overlay val="0"/>
        </c:title>
        <c:numFmt formatCode="#,##0%" sourceLinked="0"/>
        <c:majorTickMark val="none"/>
        <c:minorTickMark val="none"/>
        <c:tickLblPos val="low"/>
        <c:spPr>
          <a:ln>
            <a:noFill/>
          </a:ln>
        </c:spPr>
        <c:txPr>
          <a:bodyPr/>
          <a:lstStyle/>
          <a:p>
            <a:pPr>
              <a:defRPr sz="1000" b="0" smtId="4294967295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67451136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000" smtId="4294967295">
              <a:solidFill>
                <a:srgbClr val="000000"/>
              </a:solidFill>
              <a:latin typeface="Calibri"/>
            </a:defRPr>
          </a:pPr>
          <a:endParaRPr lang="en-US"/>
        </a:p>
      </c:txPr>
    </c:legend>
    <c:plotVisOnly val="1"/>
    <c:dispBlanksAs val="gap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1347D7-BE53-4B49-AF77-194A63088653}" type="doc">
      <dgm:prSet loTypeId="urn:microsoft.com/office/officeart/2005/8/layout/chevron2" loCatId="process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E4FED746-73CB-43BB-A248-DA4737FFA837}">
      <dgm:prSet/>
      <dgm:spPr/>
      <dgm:t>
        <a:bodyPr/>
        <a:lstStyle/>
        <a:p>
          <a:endParaRPr lang="en-US" dirty="0"/>
        </a:p>
      </dgm:t>
    </dgm:pt>
    <dgm:pt modelId="{E7ED4441-7258-4AB2-9010-BDFB9FC3793E}" type="parTrans" cxnId="{ECF4E0F1-2AE5-4A95-985D-8ADD7652DA89}">
      <dgm:prSet/>
      <dgm:spPr/>
      <dgm:t>
        <a:bodyPr/>
        <a:lstStyle/>
        <a:p>
          <a:endParaRPr lang="en-US"/>
        </a:p>
      </dgm:t>
    </dgm:pt>
    <dgm:pt modelId="{5C9198EB-6962-4B41-8266-DEEA330BFBF4}" type="sibTrans" cxnId="{ECF4E0F1-2AE5-4A95-985D-8ADD7652DA89}">
      <dgm:prSet/>
      <dgm:spPr/>
      <dgm:t>
        <a:bodyPr/>
        <a:lstStyle/>
        <a:p>
          <a:endParaRPr lang="en-US"/>
        </a:p>
      </dgm:t>
    </dgm:pt>
    <dgm:pt modelId="{6445B80D-C87C-4CA1-B06C-738B3A1ABB0A}">
      <dgm:prSet custT="1"/>
      <dgm:spPr/>
      <dgm:t>
        <a:bodyPr/>
        <a:lstStyle/>
        <a:p>
          <a:r>
            <a:rPr lang="hr-HR" sz="2600" b="1" noProof="0" dirty="0">
              <a:latin typeface="Times" panose="02020603050405020304" pitchFamily="18" charset="0"/>
              <a:cs typeface="Times" panose="02020603050405020304" pitchFamily="18" charset="0"/>
            </a:rPr>
            <a:t>Transformacija CEEC (Države Srednje i Istočne Evrope) ekonomija</a:t>
          </a:r>
        </a:p>
      </dgm:t>
    </dgm:pt>
    <dgm:pt modelId="{62AA1471-CEC2-4A24-B8B2-5BEA93441D5C}" type="parTrans" cxnId="{8B05C4F3-1506-4C28-BC82-26269EFB6A3B}">
      <dgm:prSet/>
      <dgm:spPr/>
      <dgm:t>
        <a:bodyPr/>
        <a:lstStyle/>
        <a:p>
          <a:endParaRPr lang="en-US"/>
        </a:p>
      </dgm:t>
    </dgm:pt>
    <dgm:pt modelId="{20C18515-5272-417C-BD21-D541F54A6A74}" type="sibTrans" cxnId="{8B05C4F3-1506-4C28-BC82-26269EFB6A3B}">
      <dgm:prSet/>
      <dgm:spPr/>
      <dgm:t>
        <a:bodyPr/>
        <a:lstStyle/>
        <a:p>
          <a:endParaRPr lang="en-US"/>
        </a:p>
      </dgm:t>
    </dgm:pt>
    <dgm:pt modelId="{8B9F9BE0-DF41-405D-9D69-81B589FE83FE}">
      <dgm:prSet custT="1"/>
      <dgm:spPr/>
      <dgm:t>
        <a:bodyPr/>
        <a:lstStyle/>
        <a:p>
          <a:r>
            <a:rPr lang="hr-HR" sz="2600" b="1" noProof="0" dirty="0">
              <a:latin typeface="Times" panose="02020603050405020304" pitchFamily="18" charset="0"/>
              <a:cs typeface="Times" panose="02020603050405020304" pitchFamily="18" charset="0"/>
            </a:rPr>
            <a:t>Ukrajina i EU</a:t>
          </a:r>
        </a:p>
      </dgm:t>
    </dgm:pt>
    <dgm:pt modelId="{558FA88C-715B-4E9A-9063-90D08BAFFAB3}" type="parTrans" cxnId="{3B7E294C-9D95-4F36-9277-0C0082C98E95}">
      <dgm:prSet/>
      <dgm:spPr/>
      <dgm:t>
        <a:bodyPr/>
        <a:lstStyle/>
        <a:p>
          <a:endParaRPr lang="en-US"/>
        </a:p>
      </dgm:t>
    </dgm:pt>
    <dgm:pt modelId="{9C42EE80-B670-4F16-8D9F-9D26ABF6953C}" type="sibTrans" cxnId="{3B7E294C-9D95-4F36-9277-0C0082C98E95}">
      <dgm:prSet/>
      <dgm:spPr/>
      <dgm:t>
        <a:bodyPr/>
        <a:lstStyle/>
        <a:p>
          <a:endParaRPr lang="en-US"/>
        </a:p>
      </dgm:t>
    </dgm:pt>
    <dgm:pt modelId="{69416678-38DA-4DE0-809E-32C3777E3DA8}">
      <dgm:prSet custT="1"/>
      <dgm:spPr/>
      <dgm:t>
        <a:bodyPr/>
        <a:lstStyle/>
        <a:p>
          <a:r>
            <a:rPr lang="hr-HR" sz="2600" b="1" noProof="0" dirty="0">
              <a:latin typeface="Times" panose="02020603050405020304" pitchFamily="18" charset="0"/>
              <a:cs typeface="Times" panose="02020603050405020304" pitchFamily="18" charset="0"/>
            </a:rPr>
            <a:t>U pravcu proširene EU? 27 + 9?</a:t>
          </a:r>
        </a:p>
      </dgm:t>
    </dgm:pt>
    <dgm:pt modelId="{6E760848-04E0-4BCD-A26C-579889C447DF}" type="parTrans" cxnId="{4DBE0098-C665-404B-8C36-9513ED0944FC}">
      <dgm:prSet/>
      <dgm:spPr/>
      <dgm:t>
        <a:bodyPr/>
        <a:lstStyle/>
        <a:p>
          <a:endParaRPr lang="en-US"/>
        </a:p>
      </dgm:t>
    </dgm:pt>
    <dgm:pt modelId="{286ACB10-9DAF-4227-8761-8D1B6AD17621}" type="sibTrans" cxnId="{4DBE0098-C665-404B-8C36-9513ED0944FC}">
      <dgm:prSet/>
      <dgm:spPr/>
      <dgm:t>
        <a:bodyPr/>
        <a:lstStyle/>
        <a:p>
          <a:endParaRPr lang="en-US"/>
        </a:p>
      </dgm:t>
    </dgm:pt>
    <dgm:pt modelId="{61D6CB9E-DC7F-4885-B2B1-813EBE4BBE4B}">
      <dgm:prSet custT="1"/>
      <dgm:spPr/>
      <dgm:t>
        <a:bodyPr/>
        <a:lstStyle/>
        <a:p>
          <a:r>
            <a:rPr lang="hr-HR" sz="2600" b="1" noProof="0" dirty="0">
              <a:latin typeface="Times" panose="02020603050405020304" pitchFamily="18" charset="0"/>
              <a:cs typeface="Times" panose="02020603050405020304" pitchFamily="18" charset="0"/>
            </a:rPr>
            <a:t>34 godina tranzicije i nedavna pandemija i rat u Ukrajini</a:t>
          </a:r>
        </a:p>
      </dgm:t>
    </dgm:pt>
    <dgm:pt modelId="{87362B7A-2290-437F-BAF5-7715B763D0DE}" type="parTrans" cxnId="{82890A09-4C9E-4CB8-B1F0-A804D8498581}">
      <dgm:prSet/>
      <dgm:spPr/>
      <dgm:t>
        <a:bodyPr/>
        <a:lstStyle/>
        <a:p>
          <a:endParaRPr lang="en-US"/>
        </a:p>
      </dgm:t>
    </dgm:pt>
    <dgm:pt modelId="{FD581D07-53EE-4B26-8614-968D18D67F27}" type="sibTrans" cxnId="{82890A09-4C9E-4CB8-B1F0-A804D8498581}">
      <dgm:prSet/>
      <dgm:spPr/>
      <dgm:t>
        <a:bodyPr/>
        <a:lstStyle/>
        <a:p>
          <a:endParaRPr lang="en-US"/>
        </a:p>
      </dgm:t>
    </dgm:pt>
    <dgm:pt modelId="{81D02393-AB51-4284-8251-CCC1F585F05B}">
      <dgm:prSet custT="1"/>
      <dgm:spPr/>
      <dgm:t>
        <a:bodyPr/>
        <a:lstStyle/>
        <a:p>
          <a:r>
            <a:rPr lang="hr-HR" sz="2600" b="1" noProof="0" dirty="0">
              <a:latin typeface="Times" panose="02020603050405020304" pitchFamily="18" charset="0"/>
              <a:cs typeface="Times" panose="02020603050405020304" pitchFamily="18" charset="0"/>
            </a:rPr>
            <a:t>Odlazak ljudskog kapitala</a:t>
          </a:r>
        </a:p>
      </dgm:t>
    </dgm:pt>
    <dgm:pt modelId="{0CF11B9F-4B26-4C8E-BCE9-3DBA970E65C7}" type="parTrans" cxnId="{03C36DC4-4F52-45D0-871D-E8007AD5D5F2}">
      <dgm:prSet/>
      <dgm:spPr/>
      <dgm:t>
        <a:bodyPr/>
        <a:lstStyle/>
        <a:p>
          <a:endParaRPr lang="en-US"/>
        </a:p>
      </dgm:t>
    </dgm:pt>
    <dgm:pt modelId="{B5884F87-ED4B-49AE-B24A-8C1E803280D2}" type="sibTrans" cxnId="{03C36DC4-4F52-45D0-871D-E8007AD5D5F2}">
      <dgm:prSet/>
      <dgm:spPr/>
      <dgm:t>
        <a:bodyPr/>
        <a:lstStyle/>
        <a:p>
          <a:endParaRPr lang="en-US"/>
        </a:p>
      </dgm:t>
    </dgm:pt>
    <dgm:pt modelId="{4C87D89B-E5E2-41AB-AAD2-A151DDC97284}">
      <dgm:prSet custT="1"/>
      <dgm:spPr/>
      <dgm:t>
        <a:bodyPr/>
        <a:lstStyle/>
        <a:p>
          <a:r>
            <a:rPr lang="hr-HR" sz="2600" b="1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Značajna trgovinske i investicione veze</a:t>
          </a:r>
          <a:endParaRPr lang="hr-HR" sz="2600" b="1" noProof="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D48A0EAD-3747-4A79-9676-8A6058CF53E9}" type="parTrans" cxnId="{6658F1E6-A071-4C2A-BCA5-69044036E595}">
      <dgm:prSet/>
      <dgm:spPr/>
    </dgm:pt>
    <dgm:pt modelId="{FFE1EA48-2B27-48DA-B646-8B002AE1E9F8}" type="sibTrans" cxnId="{6658F1E6-A071-4C2A-BCA5-69044036E595}">
      <dgm:prSet/>
      <dgm:spPr/>
    </dgm:pt>
    <dgm:pt modelId="{AEA7D83D-4024-4785-9E5B-837F1DDBD8C9}">
      <dgm:prSet custT="1"/>
      <dgm:spPr/>
      <dgm:t>
        <a:bodyPr/>
        <a:lstStyle/>
        <a:p>
          <a:r>
            <a:rPr lang="hr-HR" sz="2600" b="1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Stepen institucionalnog kvaliteta i institucionalnih i upravljačkih standarda</a:t>
          </a:r>
          <a:endParaRPr lang="hr-HR" sz="2600" b="1" noProof="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5EAEC03A-0323-4168-A924-1B5895376226}" type="parTrans" cxnId="{1F000654-032F-4482-BAAF-E48091CFA991}">
      <dgm:prSet/>
      <dgm:spPr/>
    </dgm:pt>
    <dgm:pt modelId="{6319CEC0-89EE-495B-A537-D578F6B22C6A}" type="sibTrans" cxnId="{1F000654-032F-4482-BAAF-E48091CFA991}">
      <dgm:prSet/>
      <dgm:spPr/>
    </dgm:pt>
    <dgm:pt modelId="{C48CFE1A-0154-448C-873E-8B4D4D7C6268}">
      <dgm:prSet custT="1"/>
      <dgm:spPr/>
      <dgm:t>
        <a:bodyPr/>
        <a:lstStyle/>
        <a:p>
          <a:r>
            <a:rPr lang="hr-HR" sz="2600" b="1" noProof="0" dirty="0">
              <a:latin typeface="Times" panose="02020603050405020304" pitchFamily="18" charset="0"/>
              <a:cs typeface="Times" panose="02020603050405020304" pitchFamily="18" charset="0"/>
            </a:rPr>
            <a:t>Uloga direktnih strnih ulaganja i izvoza u približavanju CEEC Zapadnoj Evropi</a:t>
          </a:r>
        </a:p>
      </dgm:t>
    </dgm:pt>
    <dgm:pt modelId="{1B05EB5F-2A3E-4C8A-8E7E-B1DF6C276CDE}" type="parTrans" cxnId="{C5E3A499-E2E3-491C-A368-A0B540D7B12D}">
      <dgm:prSet/>
      <dgm:spPr/>
    </dgm:pt>
    <dgm:pt modelId="{26E8E7AB-7F67-4509-99BF-29486739FFFB}" type="sibTrans" cxnId="{C5E3A499-E2E3-491C-A368-A0B540D7B12D}">
      <dgm:prSet/>
      <dgm:spPr/>
    </dgm:pt>
    <dgm:pt modelId="{C6C9BF13-54EC-4479-B5AE-3560AFF0097C}" type="pres">
      <dgm:prSet presAssocID="{9B1347D7-BE53-4B49-AF77-194A63088653}" presName="linearFlow" presStyleCnt="0">
        <dgm:presLayoutVars>
          <dgm:dir/>
          <dgm:animLvl val="lvl"/>
          <dgm:resizeHandles val="exact"/>
        </dgm:presLayoutVars>
      </dgm:prSet>
      <dgm:spPr/>
    </dgm:pt>
    <dgm:pt modelId="{0C8EF92D-7448-4D48-A6A4-33697AC87628}" type="pres">
      <dgm:prSet presAssocID="{E4FED746-73CB-43BB-A248-DA4737FFA837}" presName="composite" presStyleCnt="0"/>
      <dgm:spPr/>
    </dgm:pt>
    <dgm:pt modelId="{7BD1FA69-8FF0-4D03-9EFD-FD29BB73E410}" type="pres">
      <dgm:prSet presAssocID="{E4FED746-73CB-43BB-A248-DA4737FFA83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09BCEDFB-7820-4465-8B6F-E8635163E7D3}" type="pres">
      <dgm:prSet presAssocID="{E4FED746-73CB-43BB-A248-DA4737FFA837}" presName="descendantText" presStyleLbl="alignAcc1" presStyleIdx="0" presStyleCnt="1" custScaleY="194035">
        <dgm:presLayoutVars>
          <dgm:bulletEnabled val="1"/>
        </dgm:presLayoutVars>
      </dgm:prSet>
      <dgm:spPr/>
    </dgm:pt>
  </dgm:ptLst>
  <dgm:cxnLst>
    <dgm:cxn modelId="{82890A09-4C9E-4CB8-B1F0-A804D8498581}" srcId="{E4FED746-73CB-43BB-A248-DA4737FFA837}" destId="{61D6CB9E-DC7F-4885-B2B1-813EBE4BBE4B}" srcOrd="1" destOrd="0" parTransId="{87362B7A-2290-437F-BAF5-7715B763D0DE}" sibTransId="{FD581D07-53EE-4B26-8614-968D18D67F27}"/>
    <dgm:cxn modelId="{88896D0A-7788-4D5D-AC29-F9D7F5270A5F}" type="presOf" srcId="{69416678-38DA-4DE0-809E-32C3777E3DA8}" destId="{09BCEDFB-7820-4465-8B6F-E8635163E7D3}" srcOrd="0" destOrd="0" presId="urn:microsoft.com/office/officeart/2005/8/layout/chevron2"/>
    <dgm:cxn modelId="{83FC5D1C-E458-4870-A619-5DF9319CC86A}" type="presOf" srcId="{4C87D89B-E5E2-41AB-AAD2-A151DDC97284}" destId="{09BCEDFB-7820-4465-8B6F-E8635163E7D3}" srcOrd="0" destOrd="4" presId="urn:microsoft.com/office/officeart/2005/8/layout/chevron2"/>
    <dgm:cxn modelId="{BAB48331-C613-44A3-8191-0AEC186165A7}" type="presOf" srcId="{E4FED746-73CB-43BB-A248-DA4737FFA837}" destId="{7BD1FA69-8FF0-4D03-9EFD-FD29BB73E410}" srcOrd="0" destOrd="0" presId="urn:microsoft.com/office/officeart/2005/8/layout/chevron2"/>
    <dgm:cxn modelId="{6CCA8636-5CCD-4DC4-B8D3-D4178A2ED823}" type="presOf" srcId="{9B1347D7-BE53-4B49-AF77-194A63088653}" destId="{C6C9BF13-54EC-4479-B5AE-3560AFF0097C}" srcOrd="0" destOrd="0" presId="urn:microsoft.com/office/officeart/2005/8/layout/chevron2"/>
    <dgm:cxn modelId="{3B7E294C-9D95-4F36-9277-0C0082C98E95}" srcId="{E4FED746-73CB-43BB-A248-DA4737FFA837}" destId="{8B9F9BE0-DF41-405D-9D69-81B589FE83FE}" srcOrd="7" destOrd="0" parTransId="{558FA88C-715B-4E9A-9063-90D08BAFFAB3}" sibTransId="{9C42EE80-B670-4F16-8D9F-9D26ABF6953C}"/>
    <dgm:cxn modelId="{A6109A52-C06D-4684-8636-7C44D7E6F326}" type="presOf" srcId="{61D6CB9E-DC7F-4885-B2B1-813EBE4BBE4B}" destId="{09BCEDFB-7820-4465-8B6F-E8635163E7D3}" srcOrd="0" destOrd="1" presId="urn:microsoft.com/office/officeart/2005/8/layout/chevron2"/>
    <dgm:cxn modelId="{1F000654-032F-4482-BAAF-E48091CFA991}" srcId="{E4FED746-73CB-43BB-A248-DA4737FFA837}" destId="{AEA7D83D-4024-4785-9E5B-837F1DDBD8C9}" srcOrd="5" destOrd="0" parTransId="{5EAEC03A-0323-4168-A924-1B5895376226}" sibTransId="{6319CEC0-89EE-495B-A537-D578F6B22C6A}"/>
    <dgm:cxn modelId="{BE2B7056-30BD-4CFE-ACA3-BE5AA2AA0084}" type="presOf" srcId="{C48CFE1A-0154-448C-873E-8B4D4D7C6268}" destId="{09BCEDFB-7820-4465-8B6F-E8635163E7D3}" srcOrd="0" destOrd="6" presId="urn:microsoft.com/office/officeart/2005/8/layout/chevron2"/>
    <dgm:cxn modelId="{00519D58-94A3-4DF0-952B-0638EC43E1E9}" type="presOf" srcId="{8B9F9BE0-DF41-405D-9D69-81B589FE83FE}" destId="{09BCEDFB-7820-4465-8B6F-E8635163E7D3}" srcOrd="0" destOrd="7" presId="urn:microsoft.com/office/officeart/2005/8/layout/chevron2"/>
    <dgm:cxn modelId="{0493A074-265B-4D38-A1B7-CCFCBF916112}" type="presOf" srcId="{81D02393-AB51-4284-8251-CCC1F585F05B}" destId="{09BCEDFB-7820-4465-8B6F-E8635163E7D3}" srcOrd="0" destOrd="2" presId="urn:microsoft.com/office/officeart/2005/8/layout/chevron2"/>
    <dgm:cxn modelId="{4DBE0098-C665-404B-8C36-9513ED0944FC}" srcId="{E4FED746-73CB-43BB-A248-DA4737FFA837}" destId="{69416678-38DA-4DE0-809E-32C3777E3DA8}" srcOrd="0" destOrd="0" parTransId="{6E760848-04E0-4BCD-A26C-579889C447DF}" sibTransId="{286ACB10-9DAF-4227-8761-8D1B6AD17621}"/>
    <dgm:cxn modelId="{C5E3A499-E2E3-491C-A368-A0B540D7B12D}" srcId="{E4FED746-73CB-43BB-A248-DA4737FFA837}" destId="{C48CFE1A-0154-448C-873E-8B4D4D7C6268}" srcOrd="6" destOrd="0" parTransId="{1B05EB5F-2A3E-4C8A-8E7E-B1DF6C276CDE}" sibTransId="{26E8E7AB-7F67-4509-99BF-29486739FFFB}"/>
    <dgm:cxn modelId="{43DB1B9F-990F-44D9-A36D-3DBE2CA4D256}" type="presOf" srcId="{6445B80D-C87C-4CA1-B06C-738B3A1ABB0A}" destId="{09BCEDFB-7820-4465-8B6F-E8635163E7D3}" srcOrd="0" destOrd="3" presId="urn:microsoft.com/office/officeart/2005/8/layout/chevron2"/>
    <dgm:cxn modelId="{03C36DC4-4F52-45D0-871D-E8007AD5D5F2}" srcId="{E4FED746-73CB-43BB-A248-DA4737FFA837}" destId="{81D02393-AB51-4284-8251-CCC1F585F05B}" srcOrd="2" destOrd="0" parTransId="{0CF11B9F-4B26-4C8E-BCE9-3DBA970E65C7}" sibTransId="{B5884F87-ED4B-49AE-B24A-8C1E803280D2}"/>
    <dgm:cxn modelId="{7056D9E4-B2D9-4880-998F-A2763530140A}" type="presOf" srcId="{AEA7D83D-4024-4785-9E5B-837F1DDBD8C9}" destId="{09BCEDFB-7820-4465-8B6F-E8635163E7D3}" srcOrd="0" destOrd="5" presId="urn:microsoft.com/office/officeart/2005/8/layout/chevron2"/>
    <dgm:cxn modelId="{6658F1E6-A071-4C2A-BCA5-69044036E595}" srcId="{E4FED746-73CB-43BB-A248-DA4737FFA837}" destId="{4C87D89B-E5E2-41AB-AAD2-A151DDC97284}" srcOrd="4" destOrd="0" parTransId="{D48A0EAD-3747-4A79-9676-8A6058CF53E9}" sibTransId="{FFE1EA48-2B27-48DA-B646-8B002AE1E9F8}"/>
    <dgm:cxn modelId="{ECF4E0F1-2AE5-4A95-985D-8ADD7652DA89}" srcId="{9B1347D7-BE53-4B49-AF77-194A63088653}" destId="{E4FED746-73CB-43BB-A248-DA4737FFA837}" srcOrd="0" destOrd="0" parTransId="{E7ED4441-7258-4AB2-9010-BDFB9FC3793E}" sibTransId="{5C9198EB-6962-4B41-8266-DEEA330BFBF4}"/>
    <dgm:cxn modelId="{8B05C4F3-1506-4C28-BC82-26269EFB6A3B}" srcId="{E4FED746-73CB-43BB-A248-DA4737FFA837}" destId="{6445B80D-C87C-4CA1-B06C-738B3A1ABB0A}" srcOrd="3" destOrd="0" parTransId="{62AA1471-CEC2-4A24-B8B2-5BEA93441D5C}" sibTransId="{20C18515-5272-417C-BD21-D541F54A6A74}"/>
    <dgm:cxn modelId="{542D14E8-CC0D-4F6F-AAE2-F2EE72597893}" type="presParOf" srcId="{C6C9BF13-54EC-4479-B5AE-3560AFF0097C}" destId="{0C8EF92D-7448-4D48-A6A4-33697AC87628}" srcOrd="0" destOrd="0" presId="urn:microsoft.com/office/officeart/2005/8/layout/chevron2"/>
    <dgm:cxn modelId="{F6E8B05E-92FB-447D-8531-4B1EF639F634}" type="presParOf" srcId="{0C8EF92D-7448-4D48-A6A4-33697AC87628}" destId="{7BD1FA69-8FF0-4D03-9EFD-FD29BB73E410}" srcOrd="0" destOrd="0" presId="urn:microsoft.com/office/officeart/2005/8/layout/chevron2"/>
    <dgm:cxn modelId="{0EC96CD3-B44D-4D12-900D-1071DAF35BA2}" type="presParOf" srcId="{0C8EF92D-7448-4D48-A6A4-33697AC87628}" destId="{09BCEDFB-7820-4465-8B6F-E8635163E7D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D1FA69-8FF0-4D03-9EFD-FD29BB73E410}">
      <dsp:nvSpPr>
        <dsp:cNvPr id="0" name=""/>
        <dsp:cNvSpPr/>
      </dsp:nvSpPr>
      <dsp:spPr>
        <a:xfrm rot="5400000">
          <a:off x="-504128" y="1534253"/>
          <a:ext cx="3360857" cy="2352600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 rot="-5400000">
        <a:off x="1" y="2206424"/>
        <a:ext cx="2352600" cy="1008257"/>
      </dsp:txXfrm>
    </dsp:sp>
    <dsp:sp modelId="{09BCEDFB-7820-4465-8B6F-E8635163E7D3}">
      <dsp:nvSpPr>
        <dsp:cNvPr id="0" name=""/>
        <dsp:cNvSpPr/>
      </dsp:nvSpPr>
      <dsp:spPr>
        <a:xfrm rot="5400000">
          <a:off x="4533708" y="-2178107"/>
          <a:ext cx="4238805" cy="86010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600" b="1" kern="1200" noProof="0" dirty="0">
              <a:latin typeface="Times" panose="02020603050405020304" pitchFamily="18" charset="0"/>
              <a:cs typeface="Times" panose="02020603050405020304" pitchFamily="18" charset="0"/>
            </a:rPr>
            <a:t>U pravcu proširene EU? 27 + 9?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600" b="1" kern="1200" noProof="0" dirty="0">
              <a:latin typeface="Times" panose="02020603050405020304" pitchFamily="18" charset="0"/>
              <a:cs typeface="Times" panose="02020603050405020304" pitchFamily="18" charset="0"/>
            </a:rPr>
            <a:t>34 godina tranzicije i nedavna pandemija i rat u Ukrajini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600" b="1" kern="1200" noProof="0" dirty="0">
              <a:latin typeface="Times" panose="02020603050405020304" pitchFamily="18" charset="0"/>
              <a:cs typeface="Times" panose="02020603050405020304" pitchFamily="18" charset="0"/>
            </a:rPr>
            <a:t>Odlazak ljudskog kapitala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600" b="1" kern="1200" noProof="0" dirty="0">
              <a:latin typeface="Times" panose="02020603050405020304" pitchFamily="18" charset="0"/>
              <a:cs typeface="Times" panose="02020603050405020304" pitchFamily="18" charset="0"/>
            </a:rPr>
            <a:t>Transformacija CEEC (Države Srednje i Istočne Evrope) ekonomija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600" b="1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Značajna trgovinske i investicione veze</a:t>
          </a:r>
          <a:endParaRPr lang="hr-HR" sz="2600" b="1" kern="1200" noProof="0" dirty="0">
            <a:latin typeface="Times" panose="02020603050405020304" pitchFamily="18" charset="0"/>
            <a:cs typeface="Times" panose="02020603050405020304" pitchFamily="18" charset="0"/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600" b="1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Stepen institucionalnog kvaliteta i institucionalnih i upravljačkih standarda</a:t>
          </a:r>
          <a:endParaRPr lang="hr-HR" sz="2600" b="1" kern="1200" noProof="0" dirty="0">
            <a:latin typeface="Times" panose="02020603050405020304" pitchFamily="18" charset="0"/>
            <a:cs typeface="Times" panose="02020603050405020304" pitchFamily="18" charset="0"/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600" b="1" kern="1200" noProof="0" dirty="0">
              <a:latin typeface="Times" panose="02020603050405020304" pitchFamily="18" charset="0"/>
              <a:cs typeface="Times" panose="02020603050405020304" pitchFamily="18" charset="0"/>
            </a:rPr>
            <a:t>Uloga direktnih strnih ulaganja i izvoza u približavanju CEEC Zapadnoj Evropi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600" b="1" kern="1200" noProof="0" dirty="0">
              <a:latin typeface="Times" panose="02020603050405020304" pitchFamily="18" charset="0"/>
              <a:cs typeface="Times" panose="02020603050405020304" pitchFamily="18" charset="0"/>
            </a:rPr>
            <a:t>Ukrajina i EU</a:t>
          </a:r>
        </a:p>
      </dsp:txBody>
      <dsp:txXfrm rot="-5400000">
        <a:off x="2352601" y="209921"/>
        <a:ext cx="8394100" cy="38249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99D21-CD20-7A48-8224-FBDA5613A8E0}" type="datetimeFigureOut">
              <a:rPr lang="en-US" smtClean="0"/>
              <a:t>6/21/23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B1F65-0AF2-7043-BB4D-A56DDBD84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57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B1F65-0AF2-7043-BB4D-A56DDBD845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06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B1F65-0AF2-7043-BB4D-A56DDBD845A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29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8651B-D3A4-AD49-8686-17E97FECE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B1A4B9-2C45-0340-ACBC-AAB0167EBE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8653-CC49-A64C-9701-D7581219C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78DD-0CF8-6140-B85F-4BBFCBE1EE0A}" type="datetime1">
              <a:rPr lang="en-US" smtClean="0"/>
              <a:t>6/21/23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05B74-88B6-DE46-9C7D-70899A06B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ENVR E-172: CASE STUDIES IN DEVELOPMENT ECONOMICS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B4FA3-060D-E54E-A74C-D91156682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97578-EFA8-7540-8B91-822ACAAEEB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942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6A27B-FC87-8D47-B6F5-9D61E98CA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CD618F-3F37-2649-8FF0-2C90FB365D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5E86B-23AC-6748-A35E-A23B5A5F7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77363-54AE-1749-81A7-73E8275D748F}" type="datetime1">
              <a:rPr lang="en-US" smtClean="0"/>
              <a:t>6/21/23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E6A67-8C50-1541-AB01-6BBF3D01E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ENVR E-172: CASE STUDIES IN DEVELOPMENT ECONOMICS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6BCA3-AE4F-A04E-9223-D128C60FA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97578-EFA8-7540-8B91-822ACAAEEB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168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7D23B8-9D52-0242-8311-253A84EE37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079D4-6B9C-A048-9BBE-EBAD9CAF8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70BF5-3AB2-EE4B-9AD6-A4BC856C7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E5D96-589F-2C45-BB00-576D539B424D}" type="datetime1">
              <a:rPr lang="en-US" smtClean="0"/>
              <a:t>6/21/23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5457D-9355-6C4A-BCC3-63CFFAB1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ENVR E-172: CASE STUDIES IN DEVELOPMENT ECONOMICS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C270C-29D0-D54C-8515-B16D48A7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97578-EFA8-7540-8B91-822ACAAEEB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892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111735"/>
            <a:ext cx="10363200" cy="2167452"/>
          </a:xfrm>
        </p:spPr>
        <p:txBody>
          <a:bodyPr anchor="ctr" anchorCtr="0">
            <a:normAutofit/>
          </a:bodyPr>
          <a:lstStyle>
            <a:lvl1pPr marL="0" indent="0" algn="ctr" eaLnBrk="1" hangingPunct="1">
              <a:buNone/>
              <a:defRPr sz="4800" b="0" cap="none" spc="120" baseline="0">
                <a:solidFill>
                  <a:srgbClr val="B30034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ctr" eaLnBrk="1" hangingPunct="1"/>
            <a:r>
              <a:rPr lang="en-US" altLang="zh-CN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Subtitle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30034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" y="173784"/>
            <a:ext cx="9585158" cy="39499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91789" y="2921003"/>
            <a:ext cx="6481011" cy="1028974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6000" spc="-80" baseline="0">
                <a:solidFill>
                  <a:srgbClr val="B30034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15054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10160000" cy="769703"/>
          </a:xfrm>
        </p:spPr>
        <p:txBody>
          <a:bodyPr anchor="t" anchorCtr="0"/>
          <a:lstStyle>
            <a:lvl1pPr>
              <a:defRPr cap="none">
                <a:solidFill>
                  <a:srgbClr val="B3003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63053"/>
            <a:ext cx="10160000" cy="4963111"/>
          </a:xfrm>
        </p:spPr>
        <p:txBody>
          <a:bodyPr/>
          <a:lstStyle>
            <a:lvl2pPr>
              <a:buClr>
                <a:srgbClr val="B30034"/>
              </a:buCl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18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two-column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99" y="1211954"/>
            <a:ext cx="4871957" cy="4525963"/>
          </a:xfrm>
        </p:spPr>
        <p:txBody>
          <a:bodyPr/>
          <a:lstStyle>
            <a:lvl1pPr>
              <a:defRPr sz="2400"/>
            </a:lvl1pPr>
            <a:lvl2pPr>
              <a:buClr>
                <a:srgbClr val="B30034"/>
              </a:buCl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7643" y="1211954"/>
            <a:ext cx="4871957" cy="4525963"/>
          </a:xfrm>
        </p:spPr>
        <p:txBody>
          <a:bodyPr/>
          <a:lstStyle>
            <a:lvl1pPr>
              <a:defRPr sz="2400"/>
            </a:lvl1pPr>
            <a:lvl2pPr>
              <a:buClr>
                <a:srgbClr val="B30034"/>
              </a:buCl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65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87875"/>
            <a:ext cx="6815667" cy="448056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187875"/>
            <a:ext cx="4011084" cy="4480560"/>
          </a:xfrm>
          <a:solidFill>
            <a:srgbClr val="B30034"/>
          </a:solidFill>
        </p:spPr>
        <p:txBody>
          <a:bodyPr lIns="182880" tIns="91440" rIns="182880" bIns="91440">
            <a:normAutofit/>
          </a:bodyPr>
          <a:lstStyle>
            <a:lvl1pPr marL="0" indent="0">
              <a:buNone/>
              <a:defRPr sz="2000" b="1" i="0" normalizeH="0" baseline="0">
                <a:ln w="6350" cap="rnd" cmpd="sng">
                  <a:noFill/>
                </a:ln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7325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end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3"/>
          </p:nvPr>
        </p:nvSpPr>
        <p:spPr>
          <a:xfrm>
            <a:off x="609600" y="3044125"/>
            <a:ext cx="5057766" cy="1572467"/>
          </a:xfrm>
          <a:solidFill>
            <a:srgbClr val="B30034"/>
          </a:solidFill>
        </p:spPr>
        <p:txBody>
          <a:bodyPr tIns="91440" bIns="91440" anchor="ctr" anchorCtr="1">
            <a:normAutofit/>
          </a:bodyPr>
          <a:lstStyle>
            <a:lvl1pPr marL="0" indent="0">
              <a:buNone/>
              <a:defRPr sz="2000" b="1" i="0" normalizeH="0" baseline="0">
                <a:ln w="6350" cap="rnd" cmpd="sng">
                  <a:noFill/>
                </a:ln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87499" y="3044125"/>
            <a:ext cx="5057766" cy="1572467"/>
          </a:xfrm>
          <a:solidFill>
            <a:srgbClr val="B30034"/>
          </a:solidFill>
        </p:spPr>
        <p:txBody>
          <a:bodyPr tIns="91440" bIns="91440" anchor="ctr" anchorCtr="1">
            <a:normAutofit/>
          </a:bodyPr>
          <a:lstStyle>
            <a:lvl1pPr marL="0" indent="0">
              <a:buNone/>
              <a:defRPr sz="2000" b="1" i="0" normalizeH="0" baseline="0">
                <a:ln w="6350" cap="rnd" cmpd="sng">
                  <a:noFill/>
                </a:ln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87499" y="1195480"/>
            <a:ext cx="5057766" cy="1572467"/>
          </a:xfrm>
          <a:solidFill>
            <a:srgbClr val="B30034"/>
          </a:solidFill>
        </p:spPr>
        <p:txBody>
          <a:bodyPr tIns="91440" bIns="91440" anchor="ctr" anchorCtr="1">
            <a:normAutofit/>
          </a:bodyPr>
          <a:lstStyle>
            <a:lvl1pPr marL="0" indent="0">
              <a:buNone/>
              <a:defRPr sz="2000" b="1" i="0" normalizeH="0" baseline="0">
                <a:ln w="6350" cap="rnd" cmpd="sng">
                  <a:noFill/>
                </a:ln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9600" y="1195480"/>
            <a:ext cx="5057766" cy="1572467"/>
          </a:xfrm>
          <a:solidFill>
            <a:srgbClr val="B30034"/>
          </a:solidFill>
        </p:spPr>
        <p:txBody>
          <a:bodyPr tIns="91440" bIns="91440" anchor="ctr" anchorCtr="1">
            <a:normAutofit/>
          </a:bodyPr>
          <a:lstStyle>
            <a:lvl1pPr marL="0" indent="0">
              <a:buNone/>
              <a:defRPr sz="2000" b="1" i="0" normalizeH="0" baseline="0">
                <a:ln w="6350" cap="rnd" cmpd="sng">
                  <a:noFill/>
                </a:ln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9600" y="4892771"/>
            <a:ext cx="5057766" cy="1572467"/>
          </a:xfrm>
          <a:solidFill>
            <a:srgbClr val="B30034"/>
          </a:solidFill>
        </p:spPr>
        <p:txBody>
          <a:bodyPr tIns="91440" bIns="91440" anchor="ctr" anchorCtr="1">
            <a:normAutofit/>
          </a:bodyPr>
          <a:lstStyle>
            <a:lvl1pPr marL="0" indent="0">
              <a:buNone/>
              <a:defRPr sz="2000" b="1" i="0" normalizeH="0" baseline="0">
                <a:ln w="6350" cap="rnd" cmpd="sng">
                  <a:noFill/>
                </a:ln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87499" y="4892771"/>
            <a:ext cx="5057766" cy="1572467"/>
          </a:xfrm>
          <a:solidFill>
            <a:srgbClr val="B30034"/>
          </a:solidFill>
        </p:spPr>
        <p:txBody>
          <a:bodyPr tIns="91440" bIns="91440" anchor="ctr" anchorCtr="1">
            <a:normAutofit/>
          </a:bodyPr>
          <a:lstStyle>
            <a:lvl1pPr marL="0" indent="0">
              <a:buNone/>
              <a:defRPr sz="2000" b="1" i="0" normalizeH="0" baseline="0">
                <a:ln w="6350" cap="rnd" cmpd="sng">
                  <a:noFill/>
                </a:ln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918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image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2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DA85-75CD-0642-A9DB-6AADD0383798}" type="datetime1">
              <a:rPr lang="en-US" smtClean="0"/>
              <a:t>6/21/23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ENVR E-172: Case Studies in Development Economics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41B9-D830-7345-996A-EC577E9ECA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1860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CAE6-37EC-6344-8127-AF58C1BB57C9}" type="datetime1">
              <a:rPr lang="en-US" smtClean="0"/>
              <a:t>6/21/23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ENVR E-172: Case Studies in Development Economics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41B9-D830-7345-996A-EC577E9ECA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065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85A85-DB03-0146-B7BE-10CBC497B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37AB5-5DA1-294B-83E8-8F74E1943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86BBC-CC5D-D74F-AD6C-3906392F4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1895-99C9-2F47-9993-72A859D70D17}" type="datetime1">
              <a:rPr lang="en-US" smtClean="0"/>
              <a:t>6/21/23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0C84A-89FF-2840-8313-04443560C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ENVR E-172: CASE STUDIES IN DEVELOPMENT ECONOMICS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719F0-65EB-E849-A5A5-7F51F1EEF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97578-EFA8-7540-8B91-822ACAAEEB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0442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9A80-4722-8044-9514-1183FF4F0949}" type="datetime1">
              <a:rPr lang="en-US" smtClean="0"/>
              <a:t>6/21/23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ENVR E-172: Case Studies in Development Economics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41B9-D830-7345-996A-EC577E9ECA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769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71E5-3C05-3E44-9428-6C273F2E763A}" type="datetime1">
              <a:rPr lang="en-US" smtClean="0"/>
              <a:t>6/21/23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ENVR E-172: Case Studies in Development Economics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41B9-D830-7345-996A-EC577E9ECA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574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DC94-ACF7-1842-AFA1-FD9BF49E26B3}" type="datetime1">
              <a:rPr lang="en-US" smtClean="0"/>
              <a:t>6/21/23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ENVR E-172: Case Studies in Development Economics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41B9-D830-7345-996A-EC577E9ECA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04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8FFBE-A154-7F47-BBB3-B1270741E59A}" type="datetime1">
              <a:rPr lang="en-US" smtClean="0"/>
              <a:t>6/21/23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ENVR E-172: Case Studies in Development Economics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41B9-D830-7345-996A-EC577E9ECA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045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BB6C-8084-3C4F-BDC1-B14E64D07FB6}" type="datetime1">
              <a:rPr lang="en-US" smtClean="0"/>
              <a:t>6/21/23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ENVR E-172: Case Studies in Development Economics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41B9-D830-7345-996A-EC577E9ECA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727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AD0B-3B1D-1B48-AE9E-E6A157A7CB28}" type="datetime1">
              <a:rPr lang="en-US" smtClean="0"/>
              <a:t>6/21/23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ENVR E-172: Case Studies in Development Economics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41B9-D830-7345-996A-EC577E9ECA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092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0892B-9D1E-7D44-B9A9-27C13739D30E}" type="datetime1">
              <a:rPr lang="en-US" smtClean="0"/>
              <a:t>6/21/23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ENVR E-172: Case Studies in Development Economics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41B9-D830-7345-996A-EC577E9ECA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5126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5BDE-2BF8-8146-8471-3196090C1E09}" type="datetime1">
              <a:rPr lang="en-US" smtClean="0"/>
              <a:t>6/21/23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ENVR E-172: Case Studies in Development Economics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41B9-D830-7345-996A-EC577E9ECA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74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B7390-92CE-8346-B944-3642ED0FC6AC}" type="datetime1">
              <a:rPr lang="en-US" smtClean="0"/>
              <a:t>6/21/23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ENVR E-172: Case Studies in Development Economics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41B9-D830-7345-996A-EC577E9ECA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5517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Upravte štýly predlohy textu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Upravte štýl predlohy textu.</a:t>
            </a:r>
          </a:p>
          <a:p>
            <a:pPr lvl="1">
              <a:defRPr sz="1800"/>
            </a:pPr>
            <a:r>
              <a:rPr sz="3200"/>
              <a:t>Druhá úroveň</a:t>
            </a:r>
          </a:p>
          <a:p>
            <a:pPr lvl="2">
              <a:defRPr sz="1800"/>
            </a:pPr>
            <a:r>
              <a:rPr sz="3200"/>
              <a:t>Tretia úroveň</a:t>
            </a:r>
          </a:p>
          <a:p>
            <a:pPr lvl="3">
              <a:defRPr sz="1800"/>
            </a:pPr>
            <a:r>
              <a:rPr sz="3200"/>
              <a:t>Štvrtá úroveň</a:t>
            </a:r>
          </a:p>
          <a:p>
            <a:pPr lvl="4">
              <a:defRPr sz="1800"/>
            </a:pPr>
            <a:r>
              <a:rPr sz="3200"/>
              <a:t>Piata úroveň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013503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8E4F7-43AF-8249-9572-CAEB5AD50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8AEA9D-3491-BC44-B3A1-737F629E3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7D086-91A6-7044-89B2-24308935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E49C-3363-1344-B14F-7DCFA42C543F}" type="datetime1">
              <a:rPr lang="en-US" smtClean="0"/>
              <a:t>6/21/23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CBCCF-F8B5-B141-9BC7-0BFA74A7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ENVR E-172: CASE STUDIES IN DEVELOPMENT ECONOMICS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2D386-8943-BE4D-B24D-2881F4E1C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97578-EFA8-7540-8B91-822ACAAEEB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36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A78EB-7C03-8541-9288-DE4E72A41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C8EA7-E656-7742-A405-5E821E7635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CAFF37-C233-6347-B11B-A78D37345F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820BAD-6C44-5A44-8F20-D5A4FC2DA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C684-043B-2648-B654-5BC199E34075}" type="datetime1">
              <a:rPr lang="en-US" smtClean="0"/>
              <a:t>6/21/23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017558-C236-A744-92DC-82CC15ECB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ENVR E-172: CASE STUDIES IN DEVELOPMENT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74057-D890-2A47-BD09-0F96E77AC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97578-EFA8-7540-8B91-822ACAAEEB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509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652EC-F117-8448-B8D7-48D7C0157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75D84-FA5F-7A46-96B1-6CF622903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DB3DE5-9C55-114B-95BD-9E3804870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7D36C1-8DAD-F64F-B78A-0879F0C17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9197FA-E661-874A-B103-BD56033B76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0C87B2-1768-9646-AA6D-E762AAAB9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3C2E-848A-1240-81F9-F6D880871DE2}" type="datetime1">
              <a:rPr lang="en-US" smtClean="0"/>
              <a:t>6/21/23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96414A-2F38-434D-8B0D-EADF92500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ENVR E-172: CASE STUDIES IN DEVELOPMENT ECONOMICS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E43F28-1A44-5540-9F2E-B4D172061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97578-EFA8-7540-8B91-822ACAAEEB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502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249D7-0A74-3B44-A7F9-86B85BF3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9675D8-7341-B541-ACCF-F8859DD05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72336-E0D5-4345-98C5-42171848E74E}" type="datetime1">
              <a:rPr lang="en-US" smtClean="0"/>
              <a:t>6/21/23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B3E916-F6E4-544A-A5FB-54DFE131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ENVR E-172: CASE STUDIES IN DEVELOPMENT ECONOMICS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ADB736-D83C-404A-9117-0B4D5BFCF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97578-EFA8-7540-8B91-822ACAAEEB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942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463BA7-A73B-E849-A26C-231664999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9FE1C-0C7C-8B44-966F-31BAEEEE0C61}" type="datetime1">
              <a:rPr lang="en-US" smtClean="0"/>
              <a:t>6/21/23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7EDCA7-3C7B-B547-9036-2316F4BF5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ENVR E-172: CASE STUDIES IN DEVELOPMENT ECONOMICS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A66034-5E85-184D-8E61-08EC7A4AB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97578-EFA8-7540-8B91-822ACAAEEB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000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CF04A-A060-3642-BF4F-6D4A28177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BB30A-FB85-0A4A-845D-2AD59D93B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FA1A5-C287-6748-A34A-BA6440DB1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5B69E-3290-C84B-BDC5-DC0D6C61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85C1A-EC59-A747-8D4B-33A8CF7FFBFB}" type="datetime1">
              <a:rPr lang="en-US" smtClean="0"/>
              <a:t>6/21/23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BB379A-237B-DB4B-8327-F24140FB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ENVR E-172: CASE STUDIES IN DEVELOPMENT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EEBCAE-A325-774B-86ED-747AC30AD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97578-EFA8-7540-8B91-822ACAAEEB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886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19878-7FF6-8C4C-8F71-715B6E506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443213-9029-1E44-AEBC-47F3BAC842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2D0CB-3132-544F-8A13-CC6D955EAB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7D65C-8223-CC41-896F-D3048CFE6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7B452-05F9-824E-B7B3-8950A77CB779}" type="datetime1">
              <a:rPr lang="en-US" smtClean="0"/>
              <a:t>6/21/23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71CB66-4B78-F04D-B4BE-38F6BFBC6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ENVR E-172: CASE STUDIES IN DEVELOPMENT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EF12EB-B0A6-7B4A-B9AA-2118EC2C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97578-EFA8-7540-8B91-822ACAAEEB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964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3889C4-CA18-4E45-B21A-40C451D0B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2B6A8-3432-2349-B468-3B7A6E0DF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22800-1DEF-9646-A9F1-6BD9644F61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8A30F-8C13-AB47-9C75-5430DDE9496F}" type="datetime1">
              <a:rPr lang="en-US" smtClean="0"/>
              <a:t>6/21/23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164A5-3782-B347-A6A0-D9EA3A8610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ENVR E-172: CASE STUDIES IN DEVELOPMENT ECONOMICS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81F8D-5E32-7B40-8BFF-D168C26EE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97578-EFA8-7540-8B91-822ACAAEEB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86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10160000" cy="8499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63053"/>
            <a:ext cx="10160000" cy="4963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65238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976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3369" y="6371167"/>
            <a:ext cx="74863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rgbClr val="B30034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89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none" spc="-60" baseline="0">
          <a:solidFill>
            <a:srgbClr val="B30034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457200" indent="-182880" algn="l" defTabSz="914400" rtl="0" eaLnBrk="1" latinLnBrk="0" hangingPunct="1">
        <a:spcBef>
          <a:spcPts val="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Times New Roman"/>
          <a:ea typeface="+mn-ea"/>
          <a:cs typeface="Times New Roman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Times New Roman"/>
          <a:ea typeface="+mn-ea"/>
          <a:cs typeface="Times New Roman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Times New Roman"/>
          <a:ea typeface="+mn-ea"/>
          <a:cs typeface="Times New Roman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Times New Roman"/>
          <a:ea typeface="+mn-ea"/>
          <a:cs typeface="Times New Roman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F7CB3-B1FB-E945-8290-FA5562B9E890}" type="datetime1">
              <a:rPr lang="en-US" smtClean="0"/>
              <a:t>6/21/23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ENVR E-172: Case Studies in Development Economics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141B9-D830-7345-996A-EC577E9ECA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716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opulation.un.org/wpp/Graphs/DemographicProfiles/Line/688" TargetMode="External"/><Relationship Id="rId2" Type="http://schemas.openxmlformats.org/officeDocument/2006/relationships/hyperlink" Target="https://population.un.org/wpp/Graphs/DemographicProfiles/Line/923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emf"/><Relationship Id="rId4" Type="http://schemas.openxmlformats.org/officeDocument/2006/relationships/hyperlink" Target="https://population.un.org/wpp/Graphs/DemographicProfiles/Line/7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ista.com/statistics/1303466/cee-contribution-to-eu-gdp" TargetMode="Externa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hyperlink" Target="http://www.statista.com/statistics/912942/merger-and-acquisitions-eastern-europe-value-of-deals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hyperlink" Target="http://www.statista.com/statistics/1148165/growth-in-hotel-room-supply-in-cee-markets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epi.yale.edu/epi-results/2022/component/epi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94B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D5743F-B301-49D3-8E86-35AC2BC9B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629" y="640080"/>
            <a:ext cx="4225290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z="2800" kern="1200" noProof="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PERV MOR Sastanak sindikalnih ekonomskih stručnjaka za sindikate sa Zapadnog Balkana, iz Ukrajine, Moldavije i Gruzije</a:t>
            </a:r>
            <a:br>
              <a:rPr lang="hr-HR" sz="2800" kern="1200" noProof="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hr-HR" sz="2800" kern="1200" noProof="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8-9. jun 2023., Beograd Srbija</a:t>
            </a:r>
            <a:br>
              <a:rPr lang="hr-HR" sz="2800" kern="1200" noProof="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hr-HR" sz="2800" b="1" kern="1200" noProof="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 </a:t>
            </a:r>
            <a:br>
              <a:rPr lang="hr-HR" sz="2800" kern="1200" noProof="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hr-HR" sz="2800" b="1" kern="1200" noProof="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 </a:t>
            </a:r>
            <a:br>
              <a:rPr lang="hr-HR" sz="2800" kern="1200" noProof="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hr-HR" sz="2800" kern="1200" noProof="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Uskoro se priključiti </a:t>
            </a:r>
            <a:r>
              <a:rPr lang="hr-HR" sz="2800" b="1" kern="1200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EU, a šta to znači?</a:t>
            </a:r>
            <a:br>
              <a:rPr lang="hr-HR" sz="2800" kern="1200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hr-HR" sz="2800" kern="1200" noProof="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hr-HR" sz="2800" kern="1200" noProof="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Bruno S. </a:t>
            </a:r>
            <a:r>
              <a:rPr lang="hr-HR" sz="2800" kern="1200" noProof="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Sergi</a:t>
            </a:r>
            <a:endParaRPr lang="hr-HR" sz="2800" kern="1200" noProof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51302DF-D774-950B-9B65-41FD79A67E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5" r="14795"/>
          <a:stretch/>
        </p:blipFill>
        <p:spPr>
          <a:xfrm>
            <a:off x="6400438" y="640080"/>
            <a:ext cx="4850594" cy="55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2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BC4A8-A4AA-794F-B929-437DA9EB6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29" y="1500995"/>
            <a:ext cx="3367928" cy="39077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360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Sastav multinacionalnih kompanija je različit ali je znatan udio ovih ekonomija</a:t>
            </a:r>
          </a:p>
        </p:txBody>
      </p:sp>
      <p:pic>
        <p:nvPicPr>
          <p:cNvPr id="3" name="Picture 2" descr="Foreign-controlled enterprises">
            <a:extLst>
              <a:ext uri="{FF2B5EF4-FFF2-40B4-BE49-F238E27FC236}">
                <a16:creationId xmlns:a16="http://schemas.microsoft.com/office/drawing/2014/main" id="{251FF0A2-B3CB-E24E-07EE-7C74D4BFC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81"/>
          <a:stretch/>
        </p:blipFill>
        <p:spPr bwMode="auto">
          <a:xfrm>
            <a:off x="3433156" y="812740"/>
            <a:ext cx="8537171" cy="505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06905E-085E-0FC2-7753-9396F778AE1E}"/>
              </a:ext>
            </a:extLst>
          </p:cNvPr>
          <p:cNvSpPr txBox="1"/>
          <p:nvPr/>
        </p:nvSpPr>
        <p:spPr>
          <a:xfrm>
            <a:off x="4234249" y="345707"/>
            <a:ext cx="7488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Udio dodane vrijednosti </a:t>
            </a:r>
            <a:r>
              <a:rPr lang="hr-HR" sz="1400" dirty="0" err="1"/>
              <a:t>preduzeća</a:t>
            </a:r>
            <a:r>
              <a:rPr lang="hr-HR" sz="1400" dirty="0"/>
              <a:t> pod kontrolom stranaca u </a:t>
            </a:r>
            <a:r>
              <a:rPr lang="hr-HR" sz="1400" dirty="0" err="1"/>
              <a:t>nefinansijskoj</a:t>
            </a:r>
            <a:r>
              <a:rPr lang="hr-HR" sz="1400" dirty="0"/>
              <a:t> poslovnoj ekonomiji, 2016. (%) </a:t>
            </a:r>
          </a:p>
        </p:txBody>
      </p:sp>
    </p:spTree>
    <p:extLst>
      <p:ext uri="{BB962C8B-B14F-4D97-AF65-F5344CB8AC3E}">
        <p14:creationId xmlns:p14="http://schemas.microsoft.com/office/powerpoint/2010/main" val="541570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29B5E-F3C3-D69F-1A0F-A18BFE794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725" y="640081"/>
            <a:ext cx="3206143" cy="54890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z="480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Rast bogatstva prije pandemije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005B41B-33F4-9F88-1048-50A665574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0698" y="698846"/>
            <a:ext cx="7799559" cy="543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3D19E9-7E40-13D1-E2D4-F45E83B07333}"/>
              </a:ext>
            </a:extLst>
          </p:cNvPr>
          <p:cNvSpPr txBox="1"/>
          <p:nvPr/>
        </p:nvSpPr>
        <p:spPr>
          <a:xfrm>
            <a:off x="606132" y="329514"/>
            <a:ext cx="564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Ekonomsko bogatstvo u Evropi, po </a:t>
            </a:r>
            <a:r>
              <a:rPr lang="hr-HR" dirty="0" err="1"/>
              <a:t>regionima</a:t>
            </a:r>
            <a:r>
              <a:rPr lang="hr-HR" dirty="0"/>
              <a:t> (1990-2018.)</a:t>
            </a:r>
          </a:p>
        </p:txBody>
      </p:sp>
    </p:spTree>
    <p:extLst>
      <p:ext uri="{BB962C8B-B14F-4D97-AF65-F5344CB8AC3E}">
        <p14:creationId xmlns:p14="http://schemas.microsoft.com/office/powerpoint/2010/main" val="3903096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E9748C08-2FB3-A476-8390-25445B7BF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012" y="516791"/>
            <a:ext cx="10199455" cy="558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3D0B43-3A7A-FFBF-780C-3661C1294347}"/>
              </a:ext>
            </a:extLst>
          </p:cNvPr>
          <p:cNvSpPr txBox="1"/>
          <p:nvPr/>
        </p:nvSpPr>
        <p:spPr>
          <a:xfrm>
            <a:off x="477012" y="6461023"/>
            <a:ext cx="356158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/>
              <a:t>Izvor</a:t>
            </a:r>
            <a:r>
              <a:rPr lang="en-US" sz="1000" dirty="0"/>
              <a:t>: http://</a:t>
            </a:r>
            <a:r>
              <a:rPr lang="en-US" sz="1000" dirty="0" err="1"/>
              <a:t>dimiter.eu</a:t>
            </a:r>
            <a:r>
              <a:rPr lang="en-US" sz="1000" dirty="0"/>
              <a:t>/</a:t>
            </a:r>
            <a:r>
              <a:rPr lang="en-US" sz="1000" dirty="0" err="1"/>
              <a:t>Visualizations_files</a:t>
            </a:r>
            <a:r>
              <a:rPr lang="en-US" sz="1000" dirty="0"/>
              <a:t>/</a:t>
            </a:r>
            <a:r>
              <a:rPr lang="en-US" sz="1000" dirty="0" err="1"/>
              <a:t>CEE.html</a:t>
            </a:r>
            <a:endParaRPr lang="en-US" sz="1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37534F-EE9A-39D2-22AA-3C83BDFA85E6}"/>
              </a:ext>
            </a:extLst>
          </p:cNvPr>
          <p:cNvSpPr txBox="1"/>
          <p:nvPr/>
        </p:nvSpPr>
        <p:spPr>
          <a:xfrm>
            <a:off x="1721708" y="240267"/>
            <a:ext cx="4778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Nejednakost u Evropi, po </a:t>
            </a:r>
            <a:r>
              <a:rPr lang="hr-HR" dirty="0" err="1"/>
              <a:t>regionima</a:t>
            </a:r>
            <a:r>
              <a:rPr lang="hr-HR" dirty="0"/>
              <a:t> (2003-2015.)</a:t>
            </a:r>
          </a:p>
        </p:txBody>
      </p:sp>
    </p:spTree>
    <p:extLst>
      <p:ext uri="{BB962C8B-B14F-4D97-AF65-F5344CB8AC3E}">
        <p14:creationId xmlns:p14="http://schemas.microsoft.com/office/powerpoint/2010/main" val="475291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A3BDC-40A9-D175-C309-A7258508A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noProof="0" dirty="0"/>
              <a:t>Nejednakost u bogatstvu nastala tranzicijom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318D5-67C4-3B02-DBD5-433FDBA7E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hr-HR" sz="2000" b="0" i="0" u="none" strike="noStrike" noProof="0" dirty="0">
                <a:effectLst/>
                <a:latin typeface="Rosart"/>
              </a:rPr>
              <a:t>Nejednakost u prihodima je radikalno rasla u Istočnoj Evropi tokom tranzicije u tržišnu ekonomiju.</a:t>
            </a:r>
          </a:p>
          <a:p>
            <a:r>
              <a:rPr lang="hr-HR" sz="2000" b="0" i="0" u="none" strike="noStrike" noProof="0" dirty="0">
                <a:effectLst/>
                <a:latin typeface="Rosart"/>
              </a:rPr>
              <a:t>U nekim državama, sve veća razlika u bogatstvu sa manjinom stanovništva koje kupi najviše ekonomske dobiti.</a:t>
            </a:r>
          </a:p>
          <a:p>
            <a:r>
              <a:rPr lang="hr-HR" sz="2000" b="0" i="0" u="none" strike="noStrike" noProof="0" dirty="0">
                <a:effectLst/>
                <a:latin typeface="Rosart"/>
              </a:rPr>
              <a:t>U nekim državama </a:t>
            </a:r>
            <a:r>
              <a:rPr lang="hr-HR" sz="2000" b="0" i="0" u="none" strike="noStrike" noProof="0" dirty="0" err="1">
                <a:effectLst/>
                <a:latin typeface="Rosart"/>
              </a:rPr>
              <a:t>sljednicama</a:t>
            </a:r>
            <a:r>
              <a:rPr lang="hr-HR" sz="2000" b="0" i="0" u="none" strike="noStrike" noProof="0" dirty="0">
                <a:effectLst/>
                <a:latin typeface="Rosart"/>
              </a:rPr>
              <a:t> Sovjetskog Saveza i Jugoslavije, nastala nejednakost je bila naročito snažna. Jedna država se ističe s tim u vezi: resursima bogata Rusija. Najbogatijih 1 procent zarada u Rusiji je </a:t>
            </a:r>
            <a:r>
              <a:rPr lang="hr-HR" sz="2000" b="0" i="0" u="none" strike="noStrike" noProof="0" dirty="0" err="1">
                <a:effectLst/>
                <a:latin typeface="Rosart"/>
              </a:rPr>
              <a:t>dobijao</a:t>
            </a:r>
            <a:r>
              <a:rPr lang="hr-HR" sz="2000" b="0" i="0" u="none" strike="noStrike" noProof="0" dirty="0">
                <a:effectLst/>
                <a:latin typeface="Rosart"/>
              </a:rPr>
              <a:t> 20,2 procenta svih zarada.</a:t>
            </a:r>
          </a:p>
          <a:p>
            <a:r>
              <a:rPr lang="hr-HR" sz="2000" b="0" i="0" u="none" strike="noStrike" noProof="0" dirty="0">
                <a:effectLst/>
                <a:latin typeface="Rosart"/>
              </a:rPr>
              <a:t>Također treba primijetiti da je veliki dio nacionalnog bogatstva prenese građanima prilično ravnomjernoj putem privatizacije stanova po cijeni ispod tržišne. Na primjer, stope vlasništva nad stanovima u periodu 1980-2010. rasla je sa 26% na 86% u Estoniji, sa 36% na 81% u Poljskoj, sa 53% na 79% u Češkoj, sa 69% na 78% u Sloveniji i sa 71% na 90% u Mađarskoj. Tako da rastuće stope vlasništva nad stanovima mogu imati ulogu ublažavanja za rastuću nejednakost.</a:t>
            </a:r>
            <a:endParaRPr lang="hr-HR" sz="2000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EAF529-95F2-D9F8-0EB2-077CC5D59CC4}"/>
              </a:ext>
            </a:extLst>
          </p:cNvPr>
          <p:cNvSpPr txBox="1"/>
          <p:nvPr/>
        </p:nvSpPr>
        <p:spPr>
          <a:xfrm>
            <a:off x="1027176" y="607935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Izvor</a:t>
            </a:r>
            <a:r>
              <a:rPr lang="en-US" sz="1200" dirty="0"/>
              <a:t>: https://</a:t>
            </a:r>
            <a:r>
              <a:rPr lang="en-US" sz="1200" dirty="0" err="1"/>
              <a:t>www.econstor.eu</a:t>
            </a:r>
            <a:r>
              <a:rPr lang="en-US" sz="1200" dirty="0"/>
              <a:t>/bitstream/10419/260730/1/iza-wol-496.pdf</a:t>
            </a:r>
          </a:p>
        </p:txBody>
      </p:sp>
    </p:spTree>
    <p:extLst>
      <p:ext uri="{BB962C8B-B14F-4D97-AF65-F5344CB8AC3E}">
        <p14:creationId xmlns:p14="http://schemas.microsoft.com/office/powerpoint/2010/main" val="2451565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03E19-82E0-1742-B196-663A65878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62400"/>
            <a:ext cx="11455400" cy="1325563"/>
          </a:xfrm>
        </p:spPr>
        <p:txBody>
          <a:bodyPr anchor="t">
            <a:normAutofit/>
          </a:bodyPr>
          <a:lstStyle/>
          <a:p>
            <a:r>
              <a:rPr lang="hr-HR" altLang="zh-CN" noProof="0" dirty="0">
                <a:latin typeface="Calibri" panose="020F0502020204030204" pitchFamily="34" charset="0"/>
                <a:cs typeface="Calibri" panose="020F0502020204030204" pitchFamily="34" charset="0"/>
              </a:rPr>
              <a:t>Prepreke na putu budućeg približavanja</a:t>
            </a:r>
            <a:endParaRPr lang="hr-HR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C3891-A23D-C042-AFF8-1C947FCB5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10089112" cy="3909599"/>
          </a:xfrm>
        </p:spPr>
        <p:txBody>
          <a:bodyPr>
            <a:normAutofit/>
          </a:bodyPr>
          <a:lstStyle/>
          <a:p>
            <a:r>
              <a:rPr lang="hr-HR" sz="1700" noProof="0" dirty="0">
                <a:solidFill>
                  <a:schemeClr val="tx1">
                    <a:alpha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Fragmentirana tržišta.</a:t>
            </a:r>
          </a:p>
          <a:p>
            <a:r>
              <a:rPr lang="hr-HR" sz="1700" noProof="0" dirty="0">
                <a:solidFill>
                  <a:schemeClr val="tx1">
                    <a:alpha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Jezik i kulturološke razlike, institucionalne razlike.</a:t>
            </a:r>
          </a:p>
          <a:p>
            <a:r>
              <a:rPr lang="hr-HR" sz="1700" noProof="0" dirty="0">
                <a:solidFill>
                  <a:schemeClr val="tx1">
                    <a:alpha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Ograničena dostupnost i </a:t>
            </a:r>
            <a:r>
              <a:rPr lang="hr-HR" sz="1700" noProof="0" dirty="0" err="1">
                <a:solidFill>
                  <a:schemeClr val="tx1">
                    <a:alpha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prihvatanje</a:t>
            </a:r>
            <a:r>
              <a:rPr lang="hr-HR" sz="1700" noProof="0" dirty="0">
                <a:solidFill>
                  <a:schemeClr val="tx1">
                    <a:alpha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700" noProof="0" dirty="0" err="1">
                <a:solidFill>
                  <a:schemeClr val="tx1">
                    <a:alpha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finansijskih</a:t>
            </a:r>
            <a:r>
              <a:rPr lang="hr-HR" sz="1700" noProof="0" dirty="0">
                <a:solidFill>
                  <a:schemeClr val="tx1">
                    <a:alpha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mehanizama.</a:t>
            </a:r>
          </a:p>
          <a:p>
            <a:r>
              <a:rPr lang="hr-HR" sz="1700" noProof="0" dirty="0">
                <a:solidFill>
                  <a:schemeClr val="tx1">
                    <a:alpha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Neke države mogu pristupiti većim </a:t>
            </a:r>
            <a:r>
              <a:rPr lang="hr-HR" sz="1700" noProof="0" dirty="0" err="1">
                <a:solidFill>
                  <a:schemeClr val="tx1">
                    <a:alpha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finansijskim</a:t>
            </a:r>
            <a:r>
              <a:rPr lang="hr-HR" sz="1700" noProof="0" dirty="0">
                <a:solidFill>
                  <a:schemeClr val="tx1">
                    <a:alpha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resursima, dok druge ne mogu.</a:t>
            </a:r>
          </a:p>
          <a:p>
            <a:r>
              <a:rPr lang="hr-HR" sz="1700" noProof="0" dirty="0">
                <a:solidFill>
                  <a:schemeClr val="tx1">
                    <a:alpha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Manje sazrele prakse upravljanja tržištem:</a:t>
            </a:r>
          </a:p>
          <a:p>
            <a:pPr lvl="1"/>
            <a:r>
              <a:rPr lang="hr-HR" sz="1300" noProof="0" dirty="0">
                <a:solidFill>
                  <a:schemeClr val="tx1">
                    <a:alpha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Primjer: korupcija u nekim državama.</a:t>
            </a:r>
          </a:p>
          <a:p>
            <a:r>
              <a:rPr lang="hr-HR" sz="1700" noProof="0" dirty="0">
                <a:solidFill>
                  <a:schemeClr val="tx1">
                    <a:alpha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Odlazak stanovništva.</a:t>
            </a:r>
          </a:p>
          <a:p>
            <a:r>
              <a:rPr lang="hr-HR" sz="1700" noProof="0" dirty="0">
                <a:solidFill>
                  <a:schemeClr val="tx1">
                    <a:alpha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 je poznata po svom tehničkom znanju, zbog popularnosti tehničkih studija – obrazovno iskustvo velikog broja najuspješnijih svjetskih poduzetnika i poslovnih ljudi. Zabrinjava što veliki broj najtalentiranijih </a:t>
            </a:r>
            <a:r>
              <a:rPr lang="hr-HR" sz="1700" noProof="0" dirty="0" err="1">
                <a:solidFill>
                  <a:schemeClr val="tx1">
                    <a:alpha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inžinjera</a:t>
            </a:r>
            <a:r>
              <a:rPr lang="hr-HR" sz="1700" noProof="0" dirty="0">
                <a:solidFill>
                  <a:schemeClr val="tx1">
                    <a:alpha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napušta </a:t>
            </a:r>
            <a:r>
              <a:rPr lang="hr-HR" sz="1700" noProof="0" dirty="0" err="1">
                <a:solidFill>
                  <a:schemeClr val="tx1">
                    <a:alpha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region</a:t>
            </a:r>
            <a:r>
              <a:rPr lang="hr-HR" sz="1700" noProof="0" dirty="0">
                <a:solidFill>
                  <a:schemeClr val="tx1">
                    <a:alpha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 potrazi za diplomskim studijem ili većom platom, boljim poduzetničkim prilikama u inostranstvu.</a:t>
            </a:r>
          </a:p>
        </p:txBody>
      </p:sp>
    </p:spTree>
    <p:extLst>
      <p:ext uri="{BB962C8B-B14F-4D97-AF65-F5344CB8AC3E}">
        <p14:creationId xmlns:p14="http://schemas.microsoft.com/office/powerpoint/2010/main" val="3211128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7B5AA-84E1-7425-03E3-AA8BBBA2B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3387437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hr-HR" sz="480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Odlazak ljudskog kapitala iz država SIJIE – 1990-2012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895D00-DB20-E08C-29F3-6C112F0E5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055" y="666440"/>
            <a:ext cx="7542137" cy="53738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E591FD-F835-1079-1270-7CE35FCF27F1}"/>
              </a:ext>
            </a:extLst>
          </p:cNvPr>
          <p:cNvSpPr txBox="1"/>
          <p:nvPr/>
        </p:nvSpPr>
        <p:spPr>
          <a:xfrm>
            <a:off x="6236044" y="297108"/>
            <a:ext cx="334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Geografija emigracije, 1990-2012.</a:t>
            </a:r>
          </a:p>
        </p:txBody>
      </p:sp>
    </p:spTree>
    <p:extLst>
      <p:ext uri="{BB962C8B-B14F-4D97-AF65-F5344CB8AC3E}">
        <p14:creationId xmlns:p14="http://schemas.microsoft.com/office/powerpoint/2010/main" val="4137941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02C06-3AE4-38D6-F13B-DFAC4E7A4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689" y="405575"/>
            <a:ext cx="10503373" cy="13716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 sz="280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Odlazak ljudskog kapitala iz država SIJIE utječe na prospekte rasta lokalnih ekonomija budući da su oni koji odlaze mlađi i obrazovaniji.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578CBD-3DB4-EBE5-6F6F-20929B10C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85" y="2091095"/>
            <a:ext cx="10875895" cy="42062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BC61C6-3E64-B709-A96C-9D296B6DA25A}"/>
              </a:ext>
            </a:extLst>
          </p:cNvPr>
          <p:cNvSpPr txBox="1"/>
          <p:nvPr/>
        </p:nvSpPr>
        <p:spPr>
          <a:xfrm>
            <a:off x="622800" y="6077247"/>
            <a:ext cx="98060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SegoeUI"/>
              </a:rPr>
              <a:t>Sources: OECD International Migration Database, Eurostat, World Bank World Development Indicators, and IMF staff calculations.</a:t>
            </a:r>
            <a:br>
              <a:rPr lang="en-US" sz="1200" dirty="0">
                <a:effectLst/>
                <a:latin typeface="SegoeUI"/>
              </a:rPr>
            </a:b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6061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16137-DCD3-37B5-49C9-B595E5128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hr-HR" sz="4800" noProof="0" dirty="0"/>
              <a:t>Odlazak ljudskog kapitala</a:t>
            </a:r>
            <a:endParaRPr lang="hr-HR" sz="4800" kern="1200" noProof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F4CA88-8864-0EA4-0367-32629B267DE3}"/>
              </a:ext>
            </a:extLst>
          </p:cNvPr>
          <p:cNvSpPr txBox="1"/>
          <p:nvPr/>
        </p:nvSpPr>
        <p:spPr>
          <a:xfrm>
            <a:off x="4425695" y="502920"/>
            <a:ext cx="7561750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200" dirty="0"/>
              <a:t>Emigranti su generalno mlađi od onih koji ostaju.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200" dirty="0"/>
              <a:t>Nivo obrazovanja emigranata je veći od prosjeka onih u zemlji.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FD000C-8BDC-5C6B-D6D1-E28A0AEF2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578" y="2290936"/>
            <a:ext cx="8734651" cy="395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90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13E97-A021-577F-F46B-76FF40D5A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243648" cy="44624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370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Odlazne migracije su značajno smanjile rast stanovništva. </a:t>
            </a:r>
            <a:br>
              <a:rPr lang="hr-HR" sz="370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hr-HR" sz="370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hr-HR" sz="1600" kern="1200" noProof="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hlinkClick r:id="rId2"/>
              </a:rPr>
              <a:t>https://population.un.org/wpp/Graphs/DemographicProfiles/Line/923</a:t>
            </a:r>
            <a:br>
              <a:rPr lang="hr-HR" sz="1600" kern="1200" noProof="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</a:br>
            <a:br>
              <a:rPr lang="hr-HR" sz="1600" kern="1200" noProof="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hr-HR" sz="1600" kern="1200" noProof="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Srbija: </a:t>
            </a:r>
            <a:r>
              <a:rPr lang="hr-HR" sz="1600" kern="1200" noProof="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hlinkClick r:id="rId3"/>
              </a:rPr>
              <a:t>https://population.un.org/wpp/Graphs/DemographicProfiles/Line/688</a:t>
            </a:r>
            <a:br>
              <a:rPr lang="hr-HR" sz="1600" kern="1200" noProof="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</a:br>
            <a:br>
              <a:rPr lang="hr-HR" sz="1600" kern="1200" noProof="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hr-HR" sz="1600" kern="1200" noProof="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Bosna i Hercegovina: </a:t>
            </a:r>
            <a:r>
              <a:rPr lang="hr-HR" sz="1600" kern="1200" noProof="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hlinkClick r:id="rId4"/>
              </a:rPr>
              <a:t>https://population.un.org/wpp/Graphs/DemographicProfiles/Line/70</a:t>
            </a:r>
            <a:endParaRPr lang="hr-HR" sz="3700" kern="1200" noProof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B9AAEE-8EA7-7FBE-F49C-9CEB8419E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2782" y="1121907"/>
            <a:ext cx="7118190" cy="44629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F96547-46EB-7830-3156-1592B151AAEC}"/>
              </a:ext>
            </a:extLst>
          </p:cNvPr>
          <p:cNvSpPr txBox="1"/>
          <p:nvPr/>
        </p:nvSpPr>
        <p:spPr>
          <a:xfrm>
            <a:off x="477980" y="5956766"/>
            <a:ext cx="76851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200" dirty="0">
                <a:effectLst/>
                <a:latin typeface="SegoeUI"/>
              </a:rPr>
              <a:t>Izvor: OECD Međunarodna baza podataka migracija, Eurostat, Indikatori svjetskog razvoja Svjetske banke i Izračun osoblja MMF-a.</a:t>
            </a:r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val="2043006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C64ACE6-1991-7967-1D25-A28D592AF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1035" y="1377087"/>
            <a:ext cx="5129784" cy="410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DDC621-4B24-8757-7E48-A00A77F56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ENVR E-172: CASE STUDIES IN DEVELOPMENT ECONOMICS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F25557-6E75-B795-543E-8748F7EEE9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180" y="1377087"/>
            <a:ext cx="5129784" cy="410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3DE98D-132F-7F47-68B6-A016DD6142FB}"/>
              </a:ext>
            </a:extLst>
          </p:cNvPr>
          <p:cNvSpPr txBox="1"/>
          <p:nvPr/>
        </p:nvSpPr>
        <p:spPr>
          <a:xfrm>
            <a:off x="477012" y="6461023"/>
            <a:ext cx="356158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/>
              <a:t>Izvor</a:t>
            </a:r>
            <a:r>
              <a:rPr lang="en-US" sz="1000" dirty="0"/>
              <a:t>: http://</a:t>
            </a:r>
            <a:r>
              <a:rPr lang="en-US" sz="1000" dirty="0" err="1"/>
              <a:t>dimiter.eu</a:t>
            </a:r>
            <a:r>
              <a:rPr lang="en-US" sz="1000" dirty="0"/>
              <a:t>/</a:t>
            </a:r>
            <a:r>
              <a:rPr lang="en-US" sz="1000" dirty="0" err="1"/>
              <a:t>Visualizations_files</a:t>
            </a:r>
            <a:r>
              <a:rPr lang="en-US" sz="1000" dirty="0"/>
              <a:t>/</a:t>
            </a:r>
            <a:r>
              <a:rPr lang="en-US" sz="1000" dirty="0" err="1"/>
              <a:t>CEE.html</a:t>
            </a:r>
            <a:endParaRPr lang="en-US" sz="1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74D6D6-1B2B-95CA-3B32-A01D1FA9BF57}"/>
              </a:ext>
            </a:extLst>
          </p:cNvPr>
          <p:cNvSpPr txBox="1"/>
          <p:nvPr/>
        </p:nvSpPr>
        <p:spPr>
          <a:xfrm>
            <a:off x="840260" y="955419"/>
            <a:ext cx="3654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Produktivnost u Evropi, po </a:t>
            </a:r>
            <a:r>
              <a:rPr lang="hr-HR" dirty="0" err="1"/>
              <a:t>regionima</a:t>
            </a:r>
            <a:endParaRPr lang="hr-H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C71553-05B3-24EE-BCB1-0114BFFED59D}"/>
              </a:ext>
            </a:extLst>
          </p:cNvPr>
          <p:cNvSpPr txBox="1"/>
          <p:nvPr/>
        </p:nvSpPr>
        <p:spPr>
          <a:xfrm>
            <a:off x="7018638" y="996778"/>
            <a:ext cx="372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Nezaposlenost u Evropi, po </a:t>
            </a:r>
            <a:r>
              <a:rPr lang="hr-HR" dirty="0" err="1"/>
              <a:t>regionima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88502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B0417A-2D0B-1A4B-BC6B-7F626A9DA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hr-HR" sz="3600" noProof="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Isosceles Triangle 6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D7E191-9D84-664B-8EB8-FF7614E2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ENVR E-172: Case Studies in Development Economics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9267B0-C848-FA48-9973-B32E72E3AB8F}"/>
              </a:ext>
            </a:extLst>
          </p:cNvPr>
          <p:cNvSpPr txBox="1"/>
          <p:nvPr/>
        </p:nvSpPr>
        <p:spPr>
          <a:xfrm>
            <a:off x="926757" y="5949176"/>
            <a:ext cx="4460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6420D640-3784-0489-2139-933330ED40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0329856"/>
              </p:ext>
            </p:extLst>
          </p:nvPr>
        </p:nvGraphicFramePr>
        <p:xfrm>
          <a:off x="594911" y="1782981"/>
          <a:ext cx="10953622" cy="439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9598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640A-55FF-8FF5-CC8B-45C1651D5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sz="6600" noProof="0" dirty="0"/>
              <a:t>34 godine integracija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E9748C08-2FB3-A476-8390-25445B7BF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633" y="2642616"/>
            <a:ext cx="4507230" cy="360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3248503A-DB80-E773-8F5C-DD407E37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8089" y="2642616"/>
            <a:ext cx="4507230" cy="360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3D0B43-3A7A-FFBF-780C-3661C1294347}"/>
              </a:ext>
            </a:extLst>
          </p:cNvPr>
          <p:cNvSpPr txBox="1"/>
          <p:nvPr/>
        </p:nvSpPr>
        <p:spPr>
          <a:xfrm>
            <a:off x="477012" y="6461023"/>
            <a:ext cx="356158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/>
              <a:t>Izvor</a:t>
            </a:r>
            <a:r>
              <a:rPr lang="en-US" sz="1000" dirty="0"/>
              <a:t>: http://</a:t>
            </a:r>
            <a:r>
              <a:rPr lang="en-US" sz="1000" dirty="0" err="1"/>
              <a:t>dimiter.eu</a:t>
            </a:r>
            <a:r>
              <a:rPr lang="en-US" sz="1000" dirty="0"/>
              <a:t>/</a:t>
            </a:r>
            <a:r>
              <a:rPr lang="en-US" sz="1000" dirty="0" err="1"/>
              <a:t>Visualizations_files</a:t>
            </a:r>
            <a:r>
              <a:rPr lang="en-US" sz="1000" dirty="0"/>
              <a:t>/</a:t>
            </a:r>
            <a:r>
              <a:rPr lang="en-US" sz="1000" dirty="0" err="1"/>
              <a:t>CEE.html</a:t>
            </a:r>
            <a:endParaRPr lang="en-US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1A107-0BF0-D546-A27E-DCA27F4A8FA7}"/>
              </a:ext>
            </a:extLst>
          </p:cNvPr>
          <p:cNvSpPr txBox="1"/>
          <p:nvPr/>
        </p:nvSpPr>
        <p:spPr>
          <a:xfrm>
            <a:off x="1046205" y="2273284"/>
            <a:ext cx="3528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Nejednakost u Evropi, po </a:t>
            </a:r>
            <a:r>
              <a:rPr lang="hr-HR" dirty="0" err="1"/>
              <a:t>regionima</a:t>
            </a:r>
            <a:endParaRPr lang="hr-H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45D6B6-F0CA-F7E5-4C5B-59D662E9E270}"/>
              </a:ext>
            </a:extLst>
          </p:cNvPr>
          <p:cNvSpPr txBox="1"/>
          <p:nvPr/>
        </p:nvSpPr>
        <p:spPr>
          <a:xfrm>
            <a:off x="6808089" y="2203262"/>
            <a:ext cx="2808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Izvoz u Evropi, po </a:t>
            </a:r>
            <a:r>
              <a:rPr lang="hr-HR" dirty="0" err="1"/>
              <a:t>regionima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68143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DC0F2-B01C-D623-6F21-8BF20E56C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hr-HR" sz="4000" noProof="0" dirty="0"/>
              <a:t>34 godine integracija</a:t>
            </a:r>
          </a:p>
        </p:txBody>
      </p:sp>
      <p:pic>
        <p:nvPicPr>
          <p:cNvPr id="5122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86DFEA52-6E05-A9C6-6022-646D7B9FF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012" y="1737099"/>
            <a:ext cx="4706704" cy="429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43081D6B-A9CB-DD65-B43E-23706C31D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2160" y="1737099"/>
            <a:ext cx="5270924" cy="429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52AFA9-646C-F9A6-8D1E-7AA1494A8661}"/>
              </a:ext>
            </a:extLst>
          </p:cNvPr>
          <p:cNvSpPr txBox="1"/>
          <p:nvPr/>
        </p:nvSpPr>
        <p:spPr>
          <a:xfrm>
            <a:off x="477012" y="6461023"/>
            <a:ext cx="356158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Source: http://</a:t>
            </a:r>
            <a:r>
              <a:rPr lang="en-US" sz="1000" dirty="0" err="1"/>
              <a:t>dimiter.eu</a:t>
            </a:r>
            <a:r>
              <a:rPr lang="en-US" sz="1000" dirty="0"/>
              <a:t>/</a:t>
            </a:r>
            <a:r>
              <a:rPr lang="en-US" sz="1000" dirty="0" err="1"/>
              <a:t>Visualizations_files</a:t>
            </a:r>
            <a:r>
              <a:rPr lang="en-US" sz="1000" dirty="0"/>
              <a:t>/</a:t>
            </a:r>
            <a:r>
              <a:rPr lang="en-US" sz="1000" dirty="0" err="1"/>
              <a:t>CEE.html</a:t>
            </a:r>
            <a:endParaRPr lang="en-US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2BAD57-9FE5-A2E9-E998-2DAC6834A515}"/>
              </a:ext>
            </a:extLst>
          </p:cNvPr>
          <p:cNvSpPr txBox="1"/>
          <p:nvPr/>
        </p:nvSpPr>
        <p:spPr>
          <a:xfrm>
            <a:off x="576648" y="1474774"/>
            <a:ext cx="3519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Siromaštvo u Evropi, po </a:t>
            </a:r>
            <a:r>
              <a:rPr lang="hr-HR" dirty="0" err="1"/>
              <a:t>regionima</a:t>
            </a:r>
            <a:endParaRPr lang="hr-H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5D994F-EF7E-DF95-9B92-E856D85C6ACA}"/>
              </a:ext>
            </a:extLst>
          </p:cNvPr>
          <p:cNvSpPr txBox="1"/>
          <p:nvPr/>
        </p:nvSpPr>
        <p:spPr>
          <a:xfrm>
            <a:off x="5914767" y="1474774"/>
            <a:ext cx="3815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Smrtnost djece u Evropi, po </a:t>
            </a:r>
            <a:r>
              <a:rPr lang="hr-HR" dirty="0" err="1"/>
              <a:t>regionima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88146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5B083-2BAC-FD65-A863-6FAD7EDF0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3966"/>
          </a:xfrm>
        </p:spPr>
        <p:txBody>
          <a:bodyPr>
            <a:normAutofit fontScale="90000"/>
          </a:bodyPr>
          <a:lstStyle/>
          <a:p>
            <a:r>
              <a:rPr lang="hr-HR" noProof="0" dirty="0"/>
              <a:t>Integracije i približavanja prihoda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B7C98-CB38-C226-C99A-934DDBBF4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829" y="1238596"/>
            <a:ext cx="10746971" cy="4938367"/>
          </a:xfrm>
        </p:spPr>
        <p:txBody>
          <a:bodyPr>
            <a:normAutofit lnSpcReduction="10000"/>
          </a:bodyPr>
          <a:lstStyle/>
          <a:p>
            <a:r>
              <a:rPr lang="hr-HR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Integracije su doprinijele solidnom približavanju prihoda.</a:t>
            </a:r>
          </a:p>
          <a:p>
            <a:r>
              <a:rPr lang="hr-HR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Prosječan BDP po glavi stanovništva u državama u razvoju u Evropi u odnosu na razvijene ekonomije u Evropi porasla je za oko 50% u periodu 1995-2013.</a:t>
            </a:r>
          </a:p>
          <a:p>
            <a:r>
              <a:rPr lang="hr-HR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Značajne trgovačke i investicione veze </a:t>
            </a:r>
            <a:r>
              <a:rPr lang="hr-HR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 Zapadnom Evropom su bile ključne za rast i približavanje koje su podigle nivoe prihoda u državama u razvoju u Evropi na tek nešto ispod polovine prihoda 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razvijenim državama u susjedstvu</a:t>
            </a:r>
            <a:r>
              <a:rPr lang="hr-HR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hr-HR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Nedostatak potpunog približavanja prihoda je često praćen niskim </a:t>
            </a:r>
            <a:r>
              <a:rPr lang="hr-HR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stepenom</a:t>
            </a:r>
            <a:r>
              <a:rPr lang="hr-HR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kvaliteta institucija, standardima institucionalnog rada i upravljanja </a:t>
            </a:r>
            <a:r>
              <a:rPr lang="hr-HR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koji omogućavaju ekonomski rast države i čine ga otpornijim na šokove.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CF375B-7A49-06F8-CF5A-1D6D26A553A4}"/>
              </a:ext>
            </a:extLst>
          </p:cNvPr>
          <p:cNvSpPr txBox="1"/>
          <p:nvPr/>
        </p:nvSpPr>
        <p:spPr>
          <a:xfrm>
            <a:off x="694944" y="598873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Izvor</a:t>
            </a:r>
            <a:r>
              <a:rPr lang="en-US" sz="1200" dirty="0"/>
              <a:t>: https://</a:t>
            </a:r>
            <a:r>
              <a:rPr lang="en-US" sz="1200" dirty="0" err="1"/>
              <a:t>www.imf.org</a:t>
            </a:r>
            <a:r>
              <a:rPr lang="en-US" sz="1200" dirty="0"/>
              <a:t>/external/pubs/ft/</a:t>
            </a:r>
            <a:r>
              <a:rPr lang="en-US" sz="1200" dirty="0" err="1"/>
              <a:t>fandd</a:t>
            </a:r>
            <a:r>
              <a:rPr lang="en-US" sz="1200" dirty="0"/>
              <a:t>/2014/03/</a:t>
            </a:r>
            <a:r>
              <a:rPr lang="en-US" sz="1200" dirty="0" err="1"/>
              <a:t>moghadam.htm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88930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ew shape"/>
          <p:cNvSpPr/>
          <p:nvPr/>
        </p:nvSpPr>
        <p:spPr>
          <a:xfrm>
            <a:off x="8239801" y="6157800"/>
            <a:ext cx="1904400" cy="5832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New shape"/>
          <p:cNvSpPr/>
          <p:nvPr/>
        </p:nvSpPr>
        <p:spPr>
          <a:xfrm>
            <a:off x="736599" y="457200"/>
            <a:ext cx="10854267" cy="86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rmAutofit/>
          </a:bodyPr>
          <a:lstStyle/>
          <a:p>
            <a:pPr algn="l">
              <a:lnSpc>
                <a:spcPct val="100000"/>
              </a:lnSpc>
              <a:spcAft>
                <a:spcPct val="20000"/>
              </a:spcAft>
            </a:pPr>
            <a:r>
              <a:rPr lang="hr-HR" b="1" dirty="0">
                <a:solidFill>
                  <a:srgbClr val="4F4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Doprinos država Srednje i Istočne Evrope BDP-u </a:t>
            </a:r>
            <a:r>
              <a:rPr lang="hr-H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EU: Poljska je najviše doprinijela rastu BDP-a u EU od država SIE. Četiri procenta BDP-a EU je stvorila ova država u 2021.</a:t>
            </a:r>
          </a:p>
        </p:txBody>
      </p:sp>
      <p:sp>
        <p:nvSpPr>
          <p:cNvPr id="4" name="New shape"/>
          <p:cNvSpPr/>
          <p:nvPr/>
        </p:nvSpPr>
        <p:spPr>
          <a:xfrm>
            <a:off x="2064000" y="5380062"/>
            <a:ext cx="8064000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>
            <a:normAutofit/>
          </a:bodyPr>
          <a:lstStyle/>
          <a:p>
            <a:pPr algn="l">
              <a:lnSpc>
                <a:spcPct val="100000"/>
              </a:lnSpc>
              <a:spcAft>
                <a:spcPct val="20000"/>
              </a:spcAft>
            </a:pPr>
            <a:r>
              <a:rPr sz="700" b="1" dirty="0">
                <a:solidFill>
                  <a:srgbClr val="808080"/>
                </a:solidFill>
                <a:latin typeface="Arial"/>
              </a:rPr>
              <a:t>N</a:t>
            </a:r>
            <a:r>
              <a:rPr lang="hr-HR" sz="700" b="1" dirty="0" err="1">
                <a:solidFill>
                  <a:srgbClr val="808080"/>
                </a:solidFill>
                <a:latin typeface="Arial"/>
              </a:rPr>
              <a:t>opmena</a:t>
            </a:r>
            <a:r>
              <a:rPr sz="700" b="1" dirty="0">
                <a:solidFill>
                  <a:srgbClr val="808080"/>
                </a:solidFill>
                <a:latin typeface="Arial"/>
              </a:rPr>
              <a:t>:</a:t>
            </a:r>
            <a:r>
              <a:rPr sz="700" dirty="0">
                <a:solidFill>
                  <a:srgbClr val="808080"/>
                </a:solidFill>
                <a:latin typeface="Arial"/>
              </a:rPr>
              <a:t> </a:t>
            </a:r>
            <a:r>
              <a:rPr lang="hr-HR" sz="700" dirty="0">
                <a:solidFill>
                  <a:srgbClr val="808080"/>
                </a:solidFill>
                <a:latin typeface="Arial"/>
              </a:rPr>
              <a:t>SI</a:t>
            </a:r>
            <a:r>
              <a:rPr sz="700" dirty="0">
                <a:solidFill>
                  <a:srgbClr val="808080"/>
                </a:solidFill>
                <a:latin typeface="Arial"/>
              </a:rPr>
              <a:t>E; 2020 </a:t>
            </a:r>
            <a:r>
              <a:rPr lang="hr-HR" sz="700" dirty="0">
                <a:solidFill>
                  <a:srgbClr val="808080"/>
                </a:solidFill>
                <a:latin typeface="Arial"/>
              </a:rPr>
              <a:t>d</a:t>
            </a:r>
            <a:r>
              <a:rPr sz="700" dirty="0">
                <a:solidFill>
                  <a:srgbClr val="808080"/>
                </a:solidFill>
                <a:latin typeface="Arial"/>
              </a:rPr>
              <a:t>o 2021</a:t>
            </a:r>
          </a:p>
          <a:p>
            <a:pPr algn="l"/>
            <a:r>
              <a:rPr lang="hr-HR" sz="700" dirty="0">
                <a:solidFill>
                  <a:srgbClr val="808080"/>
                </a:solidFill>
                <a:latin typeface="Arial"/>
              </a:rPr>
              <a:t>Ostale informacije o statistici mogu se naći na </a:t>
            </a:r>
            <a:r>
              <a:rPr lang="hr-HR" sz="700" dirty="0">
                <a:solidFill>
                  <a:srgbClr val="808080"/>
                </a:solidFill>
                <a:latin typeface="Aria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stranici </a:t>
            </a:r>
            <a:r>
              <a:rPr sz="700" dirty="0">
                <a:solidFill>
                  <a:srgbClr val="808080"/>
                </a:solidFill>
                <a:latin typeface="Aria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</a:t>
            </a:r>
            <a:r>
              <a:rPr sz="700" dirty="0">
                <a:solidFill>
                  <a:srgbClr val="808080"/>
                </a:solidFill>
                <a:latin typeface="Arial"/>
              </a:rPr>
              <a:t>.</a:t>
            </a:r>
          </a:p>
          <a:p>
            <a:pPr algn="l"/>
            <a:r>
              <a:rPr lang="hr-HR" sz="700" b="1" dirty="0">
                <a:solidFill>
                  <a:srgbClr val="808080"/>
                </a:solidFill>
                <a:latin typeface="Arial"/>
              </a:rPr>
              <a:t>Izvor</a:t>
            </a:r>
            <a:r>
              <a:rPr sz="700" b="1" dirty="0">
                <a:solidFill>
                  <a:srgbClr val="808080"/>
                </a:solidFill>
                <a:latin typeface="Arial"/>
              </a:rPr>
              <a:t>: </a:t>
            </a:r>
            <a:r>
              <a:rPr sz="700" dirty="0">
                <a:solidFill>
                  <a:srgbClr val="808080"/>
                </a:solidFill>
                <a:latin typeface="Arial"/>
              </a:rPr>
              <a:t>Eurostat; </a:t>
            </a:r>
            <a:r>
              <a:rPr sz="700" dirty="0">
                <a:solidFill>
                  <a:srgbClr val="808080"/>
                </a:solidFill>
                <a:latin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 1303466</a:t>
            </a:r>
          </a:p>
        </p:txBody>
      </p:sp>
      <p:graphicFrame>
        <p:nvGraphicFramePr>
          <p:cNvPr id="5" name="ChartObject"/>
          <p:cNvGraphicFramePr/>
          <p:nvPr/>
        </p:nvGraphicFramePr>
        <p:xfrm>
          <a:off x="838200" y="1677500"/>
          <a:ext cx="10566400" cy="3702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New shape"/>
          <p:cNvSpPr/>
          <p:nvPr/>
        </p:nvSpPr>
        <p:spPr>
          <a:xfrm>
            <a:off x="5715000" y="1461600"/>
            <a:ext cx="7620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170" tIns="46990" rIns="90170" bIns="46990" rtlCol="0" anchor="t"/>
          <a:lstStyle/>
          <a:p>
            <a:pPr algn="ctr">
              <a:spcAft>
                <a:spcPct val="20000"/>
              </a:spcAft>
            </a:pPr>
            <a:r>
              <a:rPr sz="1000">
                <a:solidFill>
                  <a:srgbClr val="000000"/>
                </a:solidFill>
                <a:latin typeface="Calibri"/>
              </a:rPr>
              <a:t>Share</a:t>
            </a:r>
          </a:p>
        </p:txBody>
      </p:sp>
      <p:sp>
        <p:nvSpPr>
          <p:cNvPr id="7" name="New shape"/>
          <p:cNvSpPr/>
          <p:nvPr/>
        </p:nvSpPr>
        <p:spPr>
          <a:xfrm>
            <a:off x="10034400" y="0"/>
            <a:ext cx="442800" cy="20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r">
              <a:spcAft>
                <a:spcPct val="20000"/>
              </a:spcAft>
            </a:pPr>
            <a:r>
              <a:rPr sz="700">
                <a:solidFill>
                  <a:srgbClr val="808080"/>
                </a:solidFill>
                <a:latin typeface="Arial"/>
              </a:rPr>
              <a:t>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67" name="Rectangle 2766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69" name="Rectangle 2766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671" name="Rectangle 2767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53D749-9F8E-DD58-D4E6-71D7CD9B1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sz="720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Od pada bivšeg sovjetskog bloka pa dalje.</a:t>
            </a:r>
          </a:p>
        </p:txBody>
      </p:sp>
      <p:cxnSp>
        <p:nvCxnSpPr>
          <p:cNvPr id="27673" name="Straight Connector 2767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861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076E7-D752-5BD9-CA6C-5C81BD38D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noProof="0" dirty="0"/>
              <a:t>Zašto se države u SIE nazivaju ekonomijama u tranziciji?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EA6D8-3B9C-E4B6-676A-756CB0F9B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1333"/>
            <a:ext cx="10515600" cy="3975630"/>
          </a:xfrm>
        </p:spPr>
        <p:txBody>
          <a:bodyPr/>
          <a:lstStyle/>
          <a:p>
            <a:r>
              <a:rPr lang="hr-HR" noProof="0" dirty="0"/>
              <a:t>Tranzicija se razlikuje od razvoja:</a:t>
            </a:r>
          </a:p>
          <a:p>
            <a:endParaRPr lang="hr-HR" noProof="0" dirty="0"/>
          </a:p>
          <a:p>
            <a:pPr lvl="2"/>
            <a:r>
              <a:rPr lang="hr-HR" b="1" noProof="0" dirty="0"/>
              <a:t>Razvoj </a:t>
            </a:r>
            <a:r>
              <a:rPr lang="hr-HR" noProof="0" dirty="0"/>
              <a:t>je proces pretvaranja manje složene u složeniju ekonomiju</a:t>
            </a:r>
          </a:p>
          <a:p>
            <a:pPr lvl="2"/>
            <a:endParaRPr lang="hr-HR" noProof="0" dirty="0"/>
          </a:p>
          <a:p>
            <a:pPr lvl="2"/>
            <a:r>
              <a:rPr lang="hr-HR" b="1" noProof="0" dirty="0"/>
              <a:t>Tranzicija</a:t>
            </a:r>
            <a:r>
              <a:rPr lang="hr-HR" noProof="0" dirty="0"/>
              <a:t> se može povezati sa promjenom organizma iz jednog tipa u drugi. Tranzicija stoga obuhvata analizu stvaranja tržišta i upravljačkih institucija; dakle, treba da bude predmet interesa svih ekonomista.</a:t>
            </a:r>
          </a:p>
        </p:txBody>
      </p:sp>
    </p:spTree>
    <p:extLst>
      <p:ext uri="{BB962C8B-B14F-4D97-AF65-F5344CB8AC3E}">
        <p14:creationId xmlns:p14="http://schemas.microsoft.com/office/powerpoint/2010/main" val="191149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3CDB30C-1F82-41E6-A067-831D6E891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DDA86DD-F997-4F66-A87C-5B58AB6D1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241B827-437E-40A3-A732-669230D6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5D3361-C46E-9A89-21B0-D42405950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84" y="1054121"/>
            <a:ext cx="9465131" cy="1184111"/>
          </a:xfrm>
        </p:spPr>
        <p:txBody>
          <a:bodyPr>
            <a:normAutofit/>
          </a:bodyPr>
          <a:lstStyle/>
          <a:p>
            <a:r>
              <a:rPr lang="hr-HR" sz="3700" kern="1200" noProof="0" dirty="0">
                <a:latin typeface="+mj-lt"/>
                <a:ea typeface="+mj-ea"/>
                <a:cs typeface="+mj-cs"/>
              </a:rPr>
              <a:t>Političke i ekonomske integracije</a:t>
            </a:r>
            <a:endParaRPr lang="hr-HR" sz="3700" noProof="0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A5D9C64-21CD-B710-0D45-77A2956C7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399099"/>
            <a:ext cx="9465564" cy="34009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3300" noProof="0" dirty="0">
                <a:latin typeface="Times" panose="02020603050405020304" pitchFamily="18" charset="0"/>
                <a:cs typeface="Times" panose="02020603050405020304" pitchFamily="18" charset="0"/>
              </a:rPr>
              <a:t>Ubrzavanje i održavanje približavanja u </a:t>
            </a:r>
            <a:r>
              <a:rPr lang="hr-HR" sz="3300" noProof="0" dirty="0" err="1">
                <a:latin typeface="Times" panose="02020603050405020304" pitchFamily="18" charset="0"/>
                <a:cs typeface="Times" panose="02020603050405020304" pitchFamily="18" charset="0"/>
              </a:rPr>
              <a:t>regionu</a:t>
            </a:r>
            <a:r>
              <a:rPr lang="hr-HR" sz="3300" noProof="0" dirty="0">
                <a:latin typeface="Times" panose="02020603050405020304" pitchFamily="18" charset="0"/>
                <a:cs typeface="Times" panose="02020603050405020304" pitchFamily="18" charset="0"/>
              </a:rPr>
              <a:t> će zahtijevati dalje napore usmjerene na jačanje kvaliteta institucija i inovacija, ojačana ulaganja, rješavanje negativnih </a:t>
            </a:r>
            <a:r>
              <a:rPr lang="hr-HR" sz="3300" noProof="0" dirty="0" err="1">
                <a:latin typeface="Times" panose="02020603050405020304" pitchFamily="18" charset="0"/>
                <a:cs typeface="Times" panose="02020603050405020304" pitchFamily="18" charset="0"/>
              </a:rPr>
              <a:t>dejstava</a:t>
            </a:r>
            <a:r>
              <a:rPr lang="hr-HR" sz="3300" noProof="0" dirty="0">
                <a:latin typeface="Times" panose="02020603050405020304" pitchFamily="18" charset="0"/>
                <a:cs typeface="Times" panose="02020603050405020304" pitchFamily="18" charset="0"/>
              </a:rPr>
              <a:t> starenja stanovništva i podrška dugoročnim prospektima razvoja ovih država stvarno približavanje.</a:t>
            </a:r>
          </a:p>
        </p:txBody>
      </p:sp>
    </p:spTree>
    <p:extLst>
      <p:ext uri="{BB962C8B-B14F-4D97-AF65-F5344CB8AC3E}">
        <p14:creationId xmlns:p14="http://schemas.microsoft.com/office/powerpoint/2010/main" val="16604842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607DA0-45D2-7540-81B3-7A9835AEB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hr-HR" noProof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Zajedničke karakteristike ekonomija u tranziciji na početku tranzicije.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FA784-FAE3-5B4E-B03C-B668D5744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hr-HR" sz="2600" noProof="0" dirty="0">
                <a:latin typeface="Times" panose="02020603050405020304" pitchFamily="18" charset="0"/>
                <a:cs typeface="Times" panose="02020603050405020304" pitchFamily="18" charset="0"/>
              </a:rPr>
              <a:t>Dominacija državnog vlasništva prije tranzicije.</a:t>
            </a:r>
          </a:p>
          <a:p>
            <a:r>
              <a:rPr lang="hr-HR" sz="2600" noProof="0" dirty="0">
                <a:latin typeface="Times" panose="02020603050405020304" pitchFamily="18" charset="0"/>
                <a:cs typeface="Times" panose="02020603050405020304" pitchFamily="18" charset="0"/>
              </a:rPr>
              <a:t>Mali udio privatnog sektora—Bivši Sovjetski Savez (FSU) &lt;10%, SIE &lt;20%.</a:t>
            </a:r>
          </a:p>
          <a:p>
            <a:r>
              <a:rPr lang="hr-HR" sz="2600" noProof="0" dirty="0">
                <a:latin typeface="Times" panose="02020603050405020304" pitchFamily="18" charset="0"/>
                <a:cs typeface="Times" panose="02020603050405020304" pitchFamily="18" charset="0"/>
              </a:rPr>
              <a:t>Međunarodna razmjena pod kontrolom države.</a:t>
            </a:r>
          </a:p>
          <a:p>
            <a:r>
              <a:rPr lang="hr-HR" sz="2600" noProof="0" dirty="0">
                <a:latin typeface="Times" panose="02020603050405020304" pitchFamily="18" charset="0"/>
                <a:cs typeface="Times" panose="02020603050405020304" pitchFamily="18" charset="0"/>
              </a:rPr>
              <a:t>Visok stepen upisanih u srednje škole; za razliku od država u razvoju, ekonomije u razvoju su relativno mnog ulagale u obrazovanje.</a:t>
            </a:r>
          </a:p>
          <a:p>
            <a:r>
              <a:rPr lang="hr-HR" sz="2600" noProof="0" dirty="0">
                <a:latin typeface="Times" panose="02020603050405020304" pitchFamily="18" charset="0"/>
                <a:cs typeface="Times" panose="02020603050405020304" pitchFamily="18" charset="0"/>
              </a:rPr>
              <a:t>Zastarjeli </a:t>
            </a:r>
            <a:r>
              <a:rPr lang="hr-HR" sz="2600" noProof="0" dirty="0" err="1">
                <a:latin typeface="Times" panose="02020603050405020304" pitchFamily="18" charset="0"/>
                <a:cs typeface="Times" panose="02020603050405020304" pitchFamily="18" charset="0"/>
              </a:rPr>
              <a:t>finansijski</a:t>
            </a:r>
            <a:r>
              <a:rPr lang="hr-HR" sz="2600" noProof="0" dirty="0">
                <a:latin typeface="Times" panose="02020603050405020304" pitchFamily="18" charset="0"/>
                <a:cs typeface="Times" panose="02020603050405020304" pitchFamily="18" charset="0"/>
              </a:rPr>
              <a:t> sistemi. Veliki broj bankarskih sektora Istočne Evrope podsjećaju na banke sa početka 19. vijeka. Glavne tačke bilanca stanja su kratkoročni krediti i depoziti.</a:t>
            </a:r>
          </a:p>
        </p:txBody>
      </p:sp>
    </p:spTree>
    <p:extLst>
      <p:ext uri="{BB962C8B-B14F-4D97-AF65-F5344CB8AC3E}">
        <p14:creationId xmlns:p14="http://schemas.microsoft.com/office/powerpoint/2010/main" val="5055184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DECE8D-8382-072D-3EE5-0A46A8E08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ENVR E-172: ANALIZA SLUČAJA U EKONOMIJAMA U RAZVOJU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FA7A0DB-A05D-3F8F-6130-49BD9C8B65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7344101"/>
              </p:ext>
            </p:extLst>
          </p:nvPr>
        </p:nvGraphicFramePr>
        <p:xfrm>
          <a:off x="725856" y="403733"/>
          <a:ext cx="11334369" cy="6135179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2184714">
                  <a:extLst>
                    <a:ext uri="{9D8B030D-6E8A-4147-A177-3AD203B41FA5}">
                      <a16:colId xmlns:a16="http://schemas.microsoft.com/office/drawing/2014/main" val="3863714189"/>
                    </a:ext>
                  </a:extLst>
                </a:gridCol>
                <a:gridCol w="2689345">
                  <a:extLst>
                    <a:ext uri="{9D8B030D-6E8A-4147-A177-3AD203B41FA5}">
                      <a16:colId xmlns:a16="http://schemas.microsoft.com/office/drawing/2014/main" val="1488827726"/>
                    </a:ext>
                  </a:extLst>
                </a:gridCol>
                <a:gridCol w="2121528">
                  <a:extLst>
                    <a:ext uri="{9D8B030D-6E8A-4147-A177-3AD203B41FA5}">
                      <a16:colId xmlns:a16="http://schemas.microsoft.com/office/drawing/2014/main" val="4174751140"/>
                    </a:ext>
                  </a:extLst>
                </a:gridCol>
                <a:gridCol w="2217254">
                  <a:extLst>
                    <a:ext uri="{9D8B030D-6E8A-4147-A177-3AD203B41FA5}">
                      <a16:colId xmlns:a16="http://schemas.microsoft.com/office/drawing/2014/main" val="3422087707"/>
                    </a:ext>
                  </a:extLst>
                </a:gridCol>
                <a:gridCol w="2121528">
                  <a:extLst>
                    <a:ext uri="{9D8B030D-6E8A-4147-A177-3AD203B41FA5}">
                      <a16:colId xmlns:a16="http://schemas.microsoft.com/office/drawing/2014/main" val="3630569183"/>
                    </a:ext>
                  </a:extLst>
                </a:gridCol>
              </a:tblGrid>
              <a:tr h="614388">
                <a:tc>
                  <a:txBody>
                    <a:bodyPr/>
                    <a:lstStyle/>
                    <a:p>
                      <a:r>
                        <a:rPr lang="hr-HR" sz="1400" b="1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Država </a:t>
                      </a:r>
                    </a:p>
                  </a:txBody>
                  <a:tcPr marL="137989" marR="82793" marT="82793" marB="82793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400" b="1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Zvanična status u EU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400" b="1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Stanovništvo 2023.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400" b="1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Realni BDP po glavi stanovnika, 2021, u $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400" b="1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BDP po glavi stanovnika kao procent EU prosjeka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377536"/>
                  </a:ext>
                </a:extLst>
              </a:tr>
              <a:tr h="487922">
                <a:tc>
                  <a:txBody>
                    <a:bodyPr/>
                    <a:lstStyle/>
                    <a:p>
                      <a:r>
                        <a:rPr lang="hr-HR" sz="2000" b="1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Euro zona</a:t>
                      </a:r>
                    </a:p>
                  </a:txBody>
                  <a:tcPr marL="137989" marR="82793" marT="82793" marB="82793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100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 sz="1000" noProof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 sz="1000" noProof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EU BDP po glavni stanovnika u 2021. iznosio je $48,480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319277"/>
                  </a:ext>
                </a:extLst>
              </a:tr>
              <a:tr h="386715">
                <a:tc>
                  <a:txBody>
                    <a:bodyPr/>
                    <a:lstStyle/>
                    <a:p>
                      <a:r>
                        <a:rPr lang="hr-HR" sz="10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Slovenija</a:t>
                      </a:r>
                    </a:p>
                  </a:txBody>
                  <a:tcPr marL="137989" marR="82793" marT="82793" marB="82793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Član od 2004; u euro zoni od 2007 </a:t>
                      </a:r>
                      <a:endParaRPr lang="hr-HR" sz="100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2,078,938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40036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0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82.6%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386270"/>
                  </a:ext>
                </a:extLst>
              </a:tr>
              <a:tr h="386715">
                <a:tc>
                  <a:txBody>
                    <a:bodyPr/>
                    <a:lstStyle/>
                    <a:p>
                      <a:r>
                        <a:rPr lang="hr-HR" sz="10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Slovačka</a:t>
                      </a:r>
                    </a:p>
                  </a:txBody>
                  <a:tcPr marL="137989" marR="82793" marT="82793" marB="82793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Član od 2004; u euro zoni od 2009 </a:t>
                      </a:r>
                      <a:endParaRPr lang="hr-HR" sz="100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5,459,642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31498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0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64.97%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51321"/>
                  </a:ext>
                </a:extLst>
              </a:tr>
              <a:tr h="386715">
                <a:tc>
                  <a:txBody>
                    <a:bodyPr/>
                    <a:lstStyle/>
                    <a:p>
                      <a:r>
                        <a:rPr lang="hr-HR" sz="10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Estonija</a:t>
                      </a:r>
                    </a:p>
                  </a:txBody>
                  <a:tcPr marL="137989" marR="82793" marT="82793" marB="82793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Član od 2004; u euro zoni od 2011 </a:t>
                      </a:r>
                      <a:endParaRPr lang="hr-HR" sz="100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1,326,535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38718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0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79.8%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933124"/>
                  </a:ext>
                </a:extLst>
              </a:tr>
              <a:tr h="386715">
                <a:tc>
                  <a:txBody>
                    <a:bodyPr/>
                    <a:lstStyle/>
                    <a:p>
                      <a:r>
                        <a:rPr lang="hr-HR" sz="10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Latvija</a:t>
                      </a:r>
                    </a:p>
                  </a:txBody>
                  <a:tcPr marL="137989" marR="82793" marT="82793" marB="82793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Član od 2004; u euro zoni od 2014 </a:t>
                      </a:r>
                      <a:endParaRPr lang="hr-HR" sz="100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1,886,198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32081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0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66%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387675"/>
                  </a:ext>
                </a:extLst>
              </a:tr>
              <a:tr h="386715">
                <a:tc>
                  <a:txBody>
                    <a:bodyPr/>
                    <a:lstStyle/>
                    <a:p>
                      <a:r>
                        <a:rPr lang="hr-HR" sz="1000" noProof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Litvanija</a:t>
                      </a:r>
                      <a:r>
                        <a:rPr lang="hr-HR" sz="10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</a:p>
                  </a:txBody>
                  <a:tcPr marL="137989" marR="82793" marT="82793" marB="82793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Član od 2004; </a:t>
                      </a:r>
                      <a:r>
                        <a:rPr lang="hr-HR" sz="1000" kern="1200" noProof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iu</a:t>
                      </a:r>
                      <a:r>
                        <a:rPr lang="hr-HR" sz="1000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euro zoni od 2015 </a:t>
                      </a:r>
                      <a:endParaRPr lang="hr-HR" sz="100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2,722,289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39306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0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81%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596697"/>
                  </a:ext>
                </a:extLst>
              </a:tr>
              <a:tr h="1120248">
                <a:tc>
                  <a:txBody>
                    <a:bodyPr/>
                    <a:lstStyle/>
                    <a:p>
                      <a:r>
                        <a:rPr lang="hr-HR" sz="10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Hrvatska</a:t>
                      </a:r>
                    </a:p>
                    <a:p>
                      <a:endParaRPr lang="hr-HR" sz="100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endParaRPr lang="hr-HR" sz="100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endParaRPr lang="hr-HR" sz="100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r>
                        <a:rPr lang="hr-HR" sz="2000" b="1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Izvan euro zone</a:t>
                      </a:r>
                    </a:p>
                  </a:txBody>
                  <a:tcPr marL="137989" marR="82793" marT="82793" marB="82793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Član od</a:t>
                      </a:r>
                      <a:r>
                        <a:rPr lang="hr-HR" sz="10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2013 </a:t>
                      </a:r>
                    </a:p>
                    <a:p>
                      <a:endParaRPr lang="hr-HR" sz="100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4,105,267</a:t>
                      </a:r>
                    </a:p>
                    <a:p>
                      <a:endParaRPr lang="hr-HR" sz="1000" noProof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31636</a:t>
                      </a:r>
                    </a:p>
                    <a:p>
                      <a:endParaRPr lang="hr-HR" sz="1000" noProof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65%</a:t>
                      </a:r>
                    </a:p>
                    <a:p>
                      <a:endParaRPr lang="hr-HR" sz="100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038763"/>
                  </a:ext>
                </a:extLst>
              </a:tr>
              <a:tr h="3298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Češka Republika</a:t>
                      </a:r>
                      <a:endParaRPr lang="hr-HR" sz="100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37989" marR="82793" marT="82793" marB="82793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000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Član od</a:t>
                      </a:r>
                      <a:r>
                        <a:rPr lang="hr-HR" sz="10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2004 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10,708,981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40741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0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84%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605110"/>
                  </a:ext>
                </a:extLst>
              </a:tr>
              <a:tr h="3298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Mađarska</a:t>
                      </a:r>
                      <a:endParaRPr lang="hr-HR" sz="100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37989" marR="82793" marT="82793" marB="82793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000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Član od</a:t>
                      </a:r>
                      <a:r>
                        <a:rPr lang="hr-HR" sz="10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2004 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9,660,351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33593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0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69%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271082"/>
                  </a:ext>
                </a:extLst>
              </a:tr>
              <a:tr h="3298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Poljska</a:t>
                      </a:r>
                      <a:endParaRPr lang="hr-HR" sz="100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37989" marR="82793" marT="82793" marB="82793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000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Član od</a:t>
                      </a:r>
                      <a:r>
                        <a:rPr lang="hr-HR" sz="10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2004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37,846,611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34916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0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72%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361701"/>
                  </a:ext>
                </a:extLst>
              </a:tr>
              <a:tr h="3298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Bugarska </a:t>
                      </a:r>
                    </a:p>
                  </a:txBody>
                  <a:tcPr marL="137989" marR="82793" marT="82793" marB="82793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000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Član od</a:t>
                      </a:r>
                      <a:r>
                        <a:rPr lang="hr-HR" sz="10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2007 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6,948,445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24398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0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50%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060872"/>
                  </a:ext>
                </a:extLst>
              </a:tr>
              <a:tr h="3298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noProof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Rumunija</a:t>
                      </a:r>
                      <a:endParaRPr lang="hr-HR" sz="100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37989" marR="82793" marT="82793" marB="82793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000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Član od</a:t>
                      </a:r>
                      <a:r>
                        <a:rPr lang="hr-HR" sz="10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2007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19,237,691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30777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0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63%</a:t>
                      </a: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0675756"/>
                  </a:ext>
                </a:extLst>
              </a:tr>
              <a:tr h="3298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100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37989" marR="82793" marT="82793" marB="82793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 sz="100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100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100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 sz="100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37989" marR="82793" marT="82793" marB="8279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81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6042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FA9752-6C52-12CD-0117-5C24E3188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ENVR E-172: CASE STUDIES IN DEVELOPMENT ECONOMICS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2598D5A-A7DE-6572-BEB5-78FF51F2AD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654132"/>
              </p:ext>
            </p:extLst>
          </p:nvPr>
        </p:nvGraphicFramePr>
        <p:xfrm>
          <a:off x="643467" y="643852"/>
          <a:ext cx="10905069" cy="6053394"/>
        </p:xfrm>
        <a:graphic>
          <a:graphicData uri="http://schemas.openxmlformats.org/drawingml/2006/table">
            <a:tbl>
              <a:tblPr firstRow="1" bandRow="1">
                <a:solidFill>
                  <a:srgbClr val="F2F2F2">
                    <a:alpha val="30196"/>
                  </a:srgbClr>
                </a:solidFill>
                <a:tableStyleId>{5C22544A-7EE6-4342-B048-85BDC9FD1C3A}</a:tableStyleId>
              </a:tblPr>
              <a:tblGrid>
                <a:gridCol w="1533725">
                  <a:extLst>
                    <a:ext uri="{9D8B030D-6E8A-4147-A177-3AD203B41FA5}">
                      <a16:colId xmlns:a16="http://schemas.microsoft.com/office/drawing/2014/main" val="1772615968"/>
                    </a:ext>
                  </a:extLst>
                </a:gridCol>
                <a:gridCol w="3906528">
                  <a:extLst>
                    <a:ext uri="{9D8B030D-6E8A-4147-A177-3AD203B41FA5}">
                      <a16:colId xmlns:a16="http://schemas.microsoft.com/office/drawing/2014/main" val="4039496350"/>
                    </a:ext>
                  </a:extLst>
                </a:gridCol>
                <a:gridCol w="1033032">
                  <a:extLst>
                    <a:ext uri="{9D8B030D-6E8A-4147-A177-3AD203B41FA5}">
                      <a16:colId xmlns:a16="http://schemas.microsoft.com/office/drawing/2014/main" val="3961918103"/>
                    </a:ext>
                  </a:extLst>
                </a:gridCol>
                <a:gridCol w="1816411">
                  <a:extLst>
                    <a:ext uri="{9D8B030D-6E8A-4147-A177-3AD203B41FA5}">
                      <a16:colId xmlns:a16="http://schemas.microsoft.com/office/drawing/2014/main" val="4214165775"/>
                    </a:ext>
                  </a:extLst>
                </a:gridCol>
                <a:gridCol w="2615373">
                  <a:extLst>
                    <a:ext uri="{9D8B030D-6E8A-4147-A177-3AD203B41FA5}">
                      <a16:colId xmlns:a16="http://schemas.microsoft.com/office/drawing/2014/main" val="303170980"/>
                    </a:ext>
                  </a:extLst>
                </a:gridCol>
              </a:tblGrid>
              <a:tr h="757153">
                <a:tc>
                  <a:txBody>
                    <a:bodyPr/>
                    <a:lstStyle/>
                    <a:p>
                      <a:r>
                        <a:rPr lang="hr-HR" sz="1200" b="0" cap="none" spc="0" noProof="0" dirty="0">
                          <a:solidFill>
                            <a:schemeClr val="bg1"/>
                          </a:solidFill>
                        </a:rPr>
                        <a:t>Država</a:t>
                      </a:r>
                    </a:p>
                  </a:txBody>
                  <a:tcPr marL="106075" marR="73880" marT="81596" marB="81596" anchor="ctr">
                    <a:lnL w="19050" cap="flat" cmpd="sng" algn="ctr">
                      <a:noFill/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b="0" cap="none" spc="0" noProof="0" dirty="0">
                          <a:solidFill>
                            <a:schemeClr val="bg1"/>
                          </a:solidFill>
                        </a:rPr>
                        <a:t>Zvaničan status za članstvo u EU</a:t>
                      </a:r>
                    </a:p>
                  </a:txBody>
                  <a:tcPr marL="106075" marR="73880" marT="81596" marB="81596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b="0" cap="none" spc="0" noProof="0" dirty="0">
                          <a:solidFill>
                            <a:schemeClr val="bg1"/>
                          </a:solidFill>
                        </a:rPr>
                        <a:t>Stanovništvo 2023</a:t>
                      </a:r>
                    </a:p>
                  </a:txBody>
                  <a:tcPr marL="106075" marR="73880" marT="81596" marB="81596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b="0" cap="none" spc="0" noProof="0" dirty="0">
                          <a:solidFill>
                            <a:schemeClr val="bg1"/>
                          </a:solidFill>
                        </a:rPr>
                        <a:t>Realni BDP po glavi stanovnika, 2021, u $</a:t>
                      </a:r>
                    </a:p>
                  </a:txBody>
                  <a:tcPr marL="106075" marR="73880" marT="81596" marB="81596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b="0" cap="none" spc="0" noProof="0" dirty="0">
                          <a:solidFill>
                            <a:schemeClr val="bg1"/>
                          </a:solidFill>
                        </a:rPr>
                        <a:t>Realni BDP kao procent EU prosjeka</a:t>
                      </a:r>
                    </a:p>
                  </a:txBody>
                  <a:tcPr marL="106075" marR="73880" marT="81596" marB="81596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355382"/>
                  </a:ext>
                </a:extLst>
              </a:tr>
              <a:tr h="757153">
                <a:tc>
                  <a:txBody>
                    <a:bodyPr/>
                    <a:lstStyle/>
                    <a:p>
                      <a:r>
                        <a:rPr lang="hr-HR" sz="1200" cap="none" spc="0" noProof="0" dirty="0">
                          <a:solidFill>
                            <a:schemeClr val="tx1"/>
                          </a:solidFill>
                        </a:rPr>
                        <a:t>Albanija </a:t>
                      </a:r>
                    </a:p>
                  </a:txBody>
                  <a:tcPr marL="106075" marR="81596" marT="81596" marB="81596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kern="1200" cap="none" spc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Kandidat od juna 2014 (</a:t>
                      </a:r>
                      <a:r>
                        <a:rPr lang="hr-HR" sz="1200" noProof="0" dirty="0"/>
                        <a:t>EU održala prvu međuvladinu konferenciju sa Albanijom u julu 2022</a:t>
                      </a:r>
                      <a:r>
                        <a:rPr lang="hr-HR" sz="1200" kern="1200" cap="none" spc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endParaRPr lang="hr-HR" sz="12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06075" marR="81596" marT="81596" marB="81596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cap="none" spc="0" noProof="0">
                          <a:solidFill>
                            <a:schemeClr val="tx1"/>
                          </a:solidFill>
                        </a:rPr>
                        <a:t>2,877,797</a:t>
                      </a:r>
                    </a:p>
                  </a:txBody>
                  <a:tcPr marL="106075" marR="81596" marT="81596" marB="81596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cap="none" spc="0" noProof="0">
                          <a:solidFill>
                            <a:schemeClr val="tx1"/>
                          </a:solidFill>
                        </a:rPr>
                        <a:t>14519</a:t>
                      </a:r>
                    </a:p>
                  </a:txBody>
                  <a:tcPr marL="106075" marR="81596" marT="81596" marB="81596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cap="none" spc="0" noProof="0">
                          <a:solidFill>
                            <a:schemeClr val="tx1"/>
                          </a:solidFill>
                        </a:rPr>
                        <a:t>29%</a:t>
                      </a:r>
                    </a:p>
                  </a:txBody>
                  <a:tcPr marL="106075" marR="81596" marT="81596" marB="81596">
                    <a:lnL w="635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998399"/>
                  </a:ext>
                </a:extLst>
              </a:tr>
              <a:tr h="757153">
                <a:tc>
                  <a:txBody>
                    <a:bodyPr/>
                    <a:lstStyle/>
                    <a:p>
                      <a:r>
                        <a:rPr lang="hr-HR" sz="1200" cap="none" spc="0" noProof="0" dirty="0">
                          <a:solidFill>
                            <a:schemeClr val="tx1"/>
                          </a:solidFill>
                        </a:rPr>
                        <a:t>Sjeverna Makedonija </a:t>
                      </a:r>
                    </a:p>
                    <a:p>
                      <a:endParaRPr lang="hr-HR" sz="12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06075" marR="81596" marT="81596" marB="81596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kern="1200" cap="none" spc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Kandidat od decembra 2005 (početak pregovora zvanično pokrenut 19. jula </a:t>
                      </a:r>
                      <a:r>
                        <a:rPr lang="hr-HR" sz="1200" noProof="0" dirty="0"/>
                        <a:t>2022</a:t>
                      </a:r>
                      <a:r>
                        <a:rPr lang="hr-HR" sz="1200" kern="1200" cap="none" spc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endParaRPr lang="hr-HR" sz="12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06075" marR="81596" marT="81596" marB="8159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cap="none" spc="0" noProof="0">
                          <a:solidFill>
                            <a:schemeClr val="tx1"/>
                          </a:solidFill>
                        </a:rPr>
                        <a:t>2,083,374</a:t>
                      </a:r>
                    </a:p>
                  </a:txBody>
                  <a:tcPr marL="106075" marR="81596" marT="81596" marB="8159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cap="none" spc="0" noProof="0">
                          <a:solidFill>
                            <a:schemeClr val="tx1"/>
                          </a:solidFill>
                        </a:rPr>
                        <a:t>16464</a:t>
                      </a:r>
                    </a:p>
                  </a:txBody>
                  <a:tcPr marL="106075" marR="81596" marT="81596" marB="8159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cap="none" spc="0" noProof="0">
                          <a:solidFill>
                            <a:schemeClr val="tx1"/>
                          </a:solidFill>
                        </a:rPr>
                        <a:t>33%</a:t>
                      </a:r>
                    </a:p>
                  </a:txBody>
                  <a:tcPr marL="106075" marR="81596" marT="81596" marB="8159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201756"/>
                  </a:ext>
                </a:extLst>
              </a:tr>
              <a:tr h="757153">
                <a:tc>
                  <a:txBody>
                    <a:bodyPr/>
                    <a:lstStyle/>
                    <a:p>
                      <a:r>
                        <a:rPr lang="hr-HR" sz="1200" cap="none" spc="0" noProof="0" dirty="0">
                          <a:solidFill>
                            <a:schemeClr val="tx1"/>
                          </a:solidFill>
                        </a:rPr>
                        <a:t>Crna Gora</a:t>
                      </a:r>
                    </a:p>
                  </a:txBody>
                  <a:tcPr marL="106075" marR="81596" marT="81596" marB="81596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kern="1200" cap="none" spc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Kandidat od decembra 2010 (pregovori otvoreni u junu 2012) </a:t>
                      </a:r>
                      <a:endParaRPr lang="hr-HR" sz="12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06075" marR="81596" marT="81596" marB="81596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cap="none" spc="0" noProof="0">
                          <a:solidFill>
                            <a:schemeClr val="tx1"/>
                          </a:solidFill>
                        </a:rPr>
                        <a:t>628,066</a:t>
                      </a:r>
                    </a:p>
                  </a:txBody>
                  <a:tcPr marL="106075" marR="81596" marT="81596" marB="81596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cap="none" spc="0" noProof="0">
                          <a:solidFill>
                            <a:schemeClr val="tx1"/>
                          </a:solidFill>
                        </a:rPr>
                        <a:t>20602</a:t>
                      </a:r>
                    </a:p>
                  </a:txBody>
                  <a:tcPr marL="106075" marR="81596" marT="81596" marB="81596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cap="none" spc="0" noProof="0">
                          <a:solidFill>
                            <a:schemeClr val="tx1"/>
                          </a:solidFill>
                        </a:rPr>
                        <a:t>42%</a:t>
                      </a:r>
                    </a:p>
                  </a:txBody>
                  <a:tcPr marL="106075" marR="81596" marT="81596" marB="81596">
                    <a:lnL w="635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122993"/>
                  </a:ext>
                </a:extLst>
              </a:tr>
              <a:tr h="7571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kern="1200" cap="none" spc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Srbija</a:t>
                      </a:r>
                      <a:br>
                        <a:rPr lang="hr-HR" sz="1200" kern="1200" cap="none" spc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hr-HR" sz="12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06075" marR="81596" marT="81596" marB="81596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kern="1200" cap="none" spc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Kandidat od marta 2012 (pregovori otvoreni u januaru 2014) </a:t>
                      </a:r>
                      <a:endParaRPr lang="hr-HR" sz="12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06075" marR="81596" marT="81596" marB="8159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cap="none" spc="0" noProof="0">
                          <a:solidFill>
                            <a:schemeClr val="tx1"/>
                          </a:solidFill>
                        </a:rPr>
                        <a:t>8,737,371</a:t>
                      </a:r>
                    </a:p>
                  </a:txBody>
                  <a:tcPr marL="106075" marR="81596" marT="81596" marB="8159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cap="none" spc="0" noProof="0">
                          <a:solidFill>
                            <a:schemeClr val="tx1"/>
                          </a:solidFill>
                        </a:rPr>
                        <a:t>19831</a:t>
                      </a:r>
                    </a:p>
                  </a:txBody>
                  <a:tcPr marL="106075" marR="81596" marT="81596" marB="8159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cap="none" spc="0" noProof="0">
                          <a:solidFill>
                            <a:schemeClr val="tx1"/>
                          </a:solidFill>
                        </a:rPr>
                        <a:t>40%</a:t>
                      </a:r>
                    </a:p>
                  </a:txBody>
                  <a:tcPr marL="106075" marR="81596" marT="81596" marB="8159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104155"/>
                  </a:ext>
                </a:extLst>
              </a:tr>
              <a:tr h="10071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kern="1200" cap="none" spc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Bosna i Hercegovina </a:t>
                      </a:r>
                      <a:endParaRPr lang="hr-HR" sz="12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endParaRPr lang="hr-HR" sz="12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endParaRPr lang="hr-HR" sz="12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hr-HR" sz="1200" cap="none" spc="0" noProof="0" dirty="0">
                          <a:solidFill>
                            <a:schemeClr val="tx1"/>
                          </a:solidFill>
                        </a:rPr>
                        <a:t>Kosovo</a:t>
                      </a:r>
                    </a:p>
                  </a:txBody>
                  <a:tcPr marL="106075" marR="81596" marT="81596" marB="81596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kern="1200" cap="none" spc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Mogući kandidat (zahtjev za članstvo u EU podnesen u februaru 2016)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1200" kern="1200" cap="none" spc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1200" kern="1200" cap="none" spc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kern="1200" cap="none" spc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Mogući kandidat</a:t>
                      </a:r>
                      <a:endParaRPr lang="hr-HR" sz="120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06075" marR="81596" marT="81596" marB="81596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cap="none" spc="0" noProof="0">
                          <a:solidFill>
                            <a:schemeClr val="tx1"/>
                          </a:solidFill>
                        </a:rPr>
                        <a:t>3,280,819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1200" cap="none" spc="0" noProof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1200" cap="none" spc="0" noProof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1200" cap="none" spc="0" noProof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noProof="0"/>
                        <a:t>1,873 (2020)</a:t>
                      </a:r>
                      <a:endParaRPr lang="hr-HR" sz="1200" cap="none" spc="0" noProof="0">
                        <a:solidFill>
                          <a:schemeClr val="tx1"/>
                        </a:solidFill>
                      </a:endParaRPr>
                    </a:p>
                  </a:txBody>
                  <a:tcPr marL="106075" marR="81596" marT="81596" marB="81596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cap="none" spc="0" noProof="0" dirty="0">
                          <a:solidFill>
                            <a:schemeClr val="tx1"/>
                          </a:solidFill>
                        </a:rPr>
                        <a:t>15667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12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12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12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b="0" noProof="0" dirty="0"/>
                        <a:t>13056 (2021, Svjetska banka)</a:t>
                      </a:r>
                      <a:endParaRPr lang="hr-HR" sz="1200" b="0" cap="none" spc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06075" marR="81596" marT="81596" marB="81596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cap="none" spc="0" noProof="0">
                          <a:solidFill>
                            <a:schemeClr val="tx1"/>
                          </a:solidFill>
                        </a:rPr>
                        <a:t>27%</a:t>
                      </a:r>
                    </a:p>
                    <a:p>
                      <a:endParaRPr lang="hr-HR" sz="1200" cap="none" spc="0" noProof="0">
                        <a:solidFill>
                          <a:schemeClr val="tx1"/>
                        </a:solidFill>
                      </a:endParaRPr>
                    </a:p>
                    <a:p>
                      <a:endParaRPr lang="hr-HR" sz="1200" cap="none" spc="0" noProof="0">
                        <a:solidFill>
                          <a:schemeClr val="tx1"/>
                        </a:solidFill>
                      </a:endParaRPr>
                    </a:p>
                    <a:p>
                      <a:endParaRPr lang="hr-HR" sz="1200" cap="none" spc="0" noProof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hr-HR" sz="1200" cap="none" spc="0" noProof="0">
                          <a:solidFill>
                            <a:schemeClr val="tx1"/>
                          </a:solidFill>
                        </a:rPr>
                        <a:t>32%</a:t>
                      </a:r>
                    </a:p>
                  </a:txBody>
                  <a:tcPr marL="106075" marR="81596" marT="81596" marB="81596">
                    <a:lnL w="635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859419"/>
                  </a:ext>
                </a:extLst>
              </a:tr>
              <a:tr h="1007157">
                <a:tc>
                  <a:txBody>
                    <a:bodyPr/>
                    <a:lstStyle/>
                    <a:p>
                      <a:endParaRPr lang="hr-HR" sz="12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endParaRPr lang="hr-HR" sz="12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hr-HR" sz="1200" cap="none" spc="0" noProof="0" dirty="0">
                          <a:solidFill>
                            <a:schemeClr val="tx1"/>
                          </a:solidFill>
                        </a:rPr>
                        <a:t>Ukrajina </a:t>
                      </a:r>
                    </a:p>
                  </a:txBody>
                  <a:tcPr marL="106075" marR="81596" marT="81596" marB="81596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12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12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cap="none" spc="0" noProof="0" dirty="0">
                          <a:solidFill>
                            <a:schemeClr val="tx1"/>
                          </a:solidFill>
                        </a:rPr>
                        <a:t>Ukrajina podnijela zahtjev za članstvo u EU u februaru 2022. i dobila status države kandidata u junu 2022.</a:t>
                      </a:r>
                    </a:p>
                  </a:txBody>
                  <a:tcPr marL="106075" marR="81596" marT="81596" marB="81596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1200" cap="none" spc="0" noProof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1200" cap="none" spc="0" noProof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cap="none" spc="0" noProof="0">
                          <a:solidFill>
                            <a:schemeClr val="tx1"/>
                          </a:solidFill>
                        </a:rPr>
                        <a:t>43,733,762 (2020)</a:t>
                      </a:r>
                    </a:p>
                  </a:txBody>
                  <a:tcPr marL="106075" marR="81596" marT="81596" marB="81596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1200" cap="none" spc="0" noProof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1200" cap="none" spc="0" noProof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cap="none" spc="0" noProof="0">
                          <a:solidFill>
                            <a:schemeClr val="tx1"/>
                          </a:solidFill>
                        </a:rPr>
                        <a:t>12944</a:t>
                      </a:r>
                    </a:p>
                  </a:txBody>
                  <a:tcPr marL="106075" marR="81596" marT="81596" marB="81596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 sz="12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endParaRPr lang="hr-HR" sz="1200" cap="none" spc="0" noProof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hr-HR" sz="1200" cap="none" spc="0" noProof="0" dirty="0">
                          <a:solidFill>
                            <a:schemeClr val="tx1"/>
                          </a:solidFill>
                        </a:rPr>
                        <a:t>26%</a:t>
                      </a:r>
                    </a:p>
                  </a:txBody>
                  <a:tcPr marL="106075" marR="81596" marT="81596" marB="81596">
                    <a:lnL w="635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426577"/>
                  </a:ext>
                </a:extLst>
              </a:tr>
            </a:tbl>
          </a:graphicData>
        </a:graphic>
      </p:graphicFrame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107F5AEB-D74A-DA0B-5FEC-DD52CE5F2889}"/>
              </a:ext>
            </a:extLst>
          </p:cNvPr>
          <p:cNvSpPr txBox="1">
            <a:spLocks/>
          </p:cNvSpPr>
          <p:nvPr/>
        </p:nvSpPr>
        <p:spPr>
          <a:xfrm>
            <a:off x="4191000" y="6508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/>
              <a:t>ENVR E-172: ANALIZA SLUČAJA U EKONOMIJAMA U RAZVOJU</a:t>
            </a:r>
          </a:p>
        </p:txBody>
      </p:sp>
    </p:spTree>
    <p:extLst>
      <p:ext uri="{BB962C8B-B14F-4D97-AF65-F5344CB8AC3E}">
        <p14:creationId xmlns:p14="http://schemas.microsoft.com/office/powerpoint/2010/main" val="1136836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U and eurozone over time - German Federal Statistical Office">
            <a:extLst>
              <a:ext uri="{FF2B5EF4-FFF2-40B4-BE49-F238E27FC236}">
                <a16:creationId xmlns:a16="http://schemas.microsoft.com/office/drawing/2014/main" id="{6E25B3DF-97D0-0DE1-E799-79DE4B76F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30"/>
          <a:stretch/>
        </p:blipFill>
        <p:spPr bwMode="auto">
          <a:xfrm>
            <a:off x="703182" y="2000499"/>
            <a:ext cx="4777381" cy="2687258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Content Placeholder 7173">
            <a:extLst>
              <a:ext uri="{FF2B5EF4-FFF2-40B4-BE49-F238E27FC236}">
                <a16:creationId xmlns:a16="http://schemas.microsoft.com/office/drawing/2014/main" id="{80DA8E60-0CD9-FDD8-FD65-EB63E75DB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0213" y="1293880"/>
            <a:ext cx="5458838" cy="41925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b="0" i="0" u="none" strike="noStrike" dirty="0">
                <a:effectLst/>
                <a:latin typeface="arial" panose="020B0604020202020204" pitchFamily="34" charset="0"/>
              </a:rPr>
              <a:t>1. maj 2004. – 10 novih država se pridružilo EU: Kipar, Malta, i 8 država Srednje i Istočne Evrope: Češka, Estonija, Mađarska, Latvija, </a:t>
            </a:r>
            <a:r>
              <a:rPr lang="hr-HR" b="0" i="0" u="none" strike="noStrike" dirty="0" err="1">
                <a:effectLst/>
                <a:latin typeface="arial" panose="020B0604020202020204" pitchFamily="34" charset="0"/>
              </a:rPr>
              <a:t>Litvanija</a:t>
            </a:r>
            <a:r>
              <a:rPr lang="hr-HR" b="0" i="0" u="none" strike="noStrike" dirty="0">
                <a:effectLst/>
                <a:latin typeface="arial" panose="020B0604020202020204" pitchFamily="34" charset="0"/>
              </a:rPr>
              <a:t>, Poljska, Slovačka i Slovenija.</a:t>
            </a:r>
          </a:p>
          <a:p>
            <a:pPr marL="0" indent="0">
              <a:buNone/>
            </a:pPr>
            <a:endParaRPr lang="hr-HR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hr-HR" b="0" i="0" u="none" strike="noStrike" dirty="0">
                <a:effectLst/>
                <a:latin typeface="arial" panose="020B0604020202020204" pitchFamily="34" charset="0"/>
              </a:rPr>
              <a:t>Ovaj korak je konačno zaustavio podjelu koju je stvorio hladni rat i početak je nove ere približavanja država Istočne i Srednje Evrope.</a:t>
            </a:r>
            <a:endParaRPr lang="hr-H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E4A863-8243-EDCC-6D32-2B3234BDC0FC}"/>
              </a:ext>
            </a:extLst>
          </p:cNvPr>
          <p:cNvSpPr txBox="1"/>
          <p:nvPr/>
        </p:nvSpPr>
        <p:spPr>
          <a:xfrm>
            <a:off x="703182" y="1043797"/>
            <a:ext cx="2261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Rokovi Evropske unije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66AE78-5E2F-2EF3-ED70-3A600C17259F}"/>
              </a:ext>
            </a:extLst>
          </p:cNvPr>
          <p:cNvSpPr txBox="1"/>
          <p:nvPr/>
        </p:nvSpPr>
        <p:spPr>
          <a:xfrm>
            <a:off x="760095" y="1605915"/>
            <a:ext cx="4305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Godina pristupanja Evropskoj zajednici/Uniji</a:t>
            </a:r>
          </a:p>
        </p:txBody>
      </p:sp>
    </p:spTree>
    <p:extLst>
      <p:ext uri="{BB962C8B-B14F-4D97-AF65-F5344CB8AC3E}">
        <p14:creationId xmlns:p14="http://schemas.microsoft.com/office/powerpoint/2010/main" val="40089178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C2BE5-78F8-1446-A889-8006E1BDB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406731" cy="1481328"/>
          </a:xfrm>
        </p:spPr>
        <p:txBody>
          <a:bodyPr anchor="b">
            <a:normAutofit fontScale="90000"/>
          </a:bodyPr>
          <a:lstStyle/>
          <a:p>
            <a:r>
              <a:rPr lang="hr-HR" sz="4200" kern="1200" noProof="0" dirty="0">
                <a:latin typeface="+mj-lt"/>
                <a:ea typeface="+mj-ea"/>
                <a:cs typeface="+mj-cs"/>
              </a:rPr>
              <a:t>Političke i ekonomske integracije</a:t>
            </a:r>
            <a:endParaRPr lang="hr-HR" sz="42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D301B-31AC-0A47-B017-F8B46401D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5117931" cy="3547872"/>
          </a:xfrm>
        </p:spPr>
        <p:txBody>
          <a:bodyPr anchor="t"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noProof="0" dirty="0">
                <a:solidFill>
                  <a:srgbClr val="0E101A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CEEC države nisu jednake.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noProof="0" dirty="0" err="1">
                <a:solidFill>
                  <a:srgbClr val="0E101A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Region</a:t>
            </a:r>
            <a:r>
              <a:rPr lang="hr-HR" noProof="0" dirty="0">
                <a:solidFill>
                  <a:srgbClr val="0E101A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 ima značajne varijacije i fragmentaciju.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noProof="0" dirty="0">
                <a:solidFill>
                  <a:srgbClr val="0E101A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SIE države se također razlikuju po upravljanju, moći institucija i poslovnoj klimi.</a:t>
            </a:r>
            <a:endParaRPr lang="hr-HR" noProof="0" dirty="0"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F81EA5-605E-E0BD-43D6-858AA1730457}"/>
              </a:ext>
            </a:extLst>
          </p:cNvPr>
          <p:cNvSpPr/>
          <p:nvPr/>
        </p:nvSpPr>
        <p:spPr>
          <a:xfrm>
            <a:off x="716692" y="6086388"/>
            <a:ext cx="5802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hr-HR" altLang="zh-CN" sz="18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Ukupno stanovništvo: 291,857,761 od 3. marta 2023.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94B2F2-A852-0B15-9F30-4AA9024AF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789" y="92368"/>
            <a:ext cx="5288277" cy="304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602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324F21-D6E9-A544-B7EA-3177D604705A}"/>
              </a:ext>
            </a:extLst>
          </p:cNvPr>
          <p:cNvSpPr txBox="1"/>
          <p:nvPr/>
        </p:nvSpPr>
        <p:spPr>
          <a:xfrm>
            <a:off x="323088" y="639193"/>
            <a:ext cx="3705703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hr-HR" altLang="zh-CN" sz="5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Oživljavanje Istočne Evrope</a:t>
            </a:r>
            <a:endParaRPr kumimoji="0" lang="hr-HR" sz="56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DC9110-5290-F67F-8382-1F1785AA1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187771"/>
            <a:ext cx="7754112" cy="445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78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06FA4E-8325-A719-0CAE-D7B071680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noProof="0" dirty="0"/>
              <a:t>Bitan je stvarni novac na terenu.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E25BC-213D-7CEC-ECCC-607D26DC9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hr-HR" b="1" noProof="0" dirty="0"/>
              <a:t>Visoke stope ulaganja </a:t>
            </a:r>
            <a:r>
              <a:rPr lang="hr-HR" noProof="0" dirty="0"/>
              <a:t>su ključne za približavanje EU ekonomijama sa višim primanjima.</a:t>
            </a:r>
          </a:p>
          <a:p>
            <a:r>
              <a:rPr lang="hr-HR" noProof="0" dirty="0"/>
              <a:t>Dok su ulaganja cvjetala u SIJIE ekonomijama do 2008., stope domaće štednje nisu bile dovoljne za </a:t>
            </a:r>
            <a:r>
              <a:rPr lang="hr-HR" noProof="0" dirty="0" err="1"/>
              <a:t>finansiranje</a:t>
            </a:r>
            <a:r>
              <a:rPr lang="hr-HR" noProof="0" dirty="0"/>
              <a:t> investicionih rashoda.</a:t>
            </a:r>
          </a:p>
          <a:p>
            <a:r>
              <a:rPr lang="hr-HR" b="1" noProof="0" dirty="0"/>
              <a:t>Veliki nedostaci u štednji </a:t>
            </a:r>
            <a:r>
              <a:rPr lang="hr-HR" noProof="0" dirty="0"/>
              <a:t>(tj. Razlika između domaće štednje i stope ulaganja u donosu na BDP) predstavljaju zajedničku karakteristiku države SIJIE. Ovi nedostaci su bili veliki na jugoistoku Evrope, uključujući u onim ekonomijama koje trenutno imaju status države kandidata i mogućeg kandidata za članstvo u EU, i u baltičkim državama, u kojima u nekim slučajevima nedostatak prelazi 10 procentnih poena.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0518FB-AA92-C57A-2BED-8E38BB483DB1}"/>
              </a:ext>
            </a:extLst>
          </p:cNvPr>
          <p:cNvSpPr txBox="1"/>
          <p:nvPr/>
        </p:nvSpPr>
        <p:spPr>
          <a:xfrm>
            <a:off x="4504859" y="603450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Izvor</a:t>
            </a:r>
            <a:r>
              <a:rPr lang="en-US" sz="1200" dirty="0"/>
              <a:t>: https://</a:t>
            </a:r>
            <a:r>
              <a:rPr lang="en-US" sz="1200" dirty="0" err="1"/>
              <a:t>www.ecb.europa.eu</a:t>
            </a:r>
            <a:r>
              <a:rPr lang="en-US" sz="1200" dirty="0"/>
              <a:t>/pub/pdf/other/ecb.ebart201803_01.en.pdf</a:t>
            </a:r>
          </a:p>
        </p:txBody>
      </p:sp>
    </p:spTree>
    <p:extLst>
      <p:ext uri="{BB962C8B-B14F-4D97-AF65-F5344CB8AC3E}">
        <p14:creationId xmlns:p14="http://schemas.microsoft.com/office/powerpoint/2010/main" val="18630986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8DC18C-6092-E3D6-A7EE-9E3EA7D47D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645936"/>
            <a:ext cx="10905066" cy="55661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84EE7A-0C7A-00B7-58D8-829B632BDEF1}"/>
              </a:ext>
            </a:extLst>
          </p:cNvPr>
          <p:cNvSpPr txBox="1"/>
          <p:nvPr/>
        </p:nvSpPr>
        <p:spPr>
          <a:xfrm>
            <a:off x="1339913" y="398352"/>
            <a:ext cx="4548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Ukupna</a:t>
            </a:r>
            <a:r>
              <a:rPr lang="en-US" dirty="0"/>
              <a:t> </a:t>
            </a:r>
            <a:r>
              <a:rPr lang="en-US" dirty="0" err="1"/>
              <a:t>direktna</a:t>
            </a:r>
            <a:r>
              <a:rPr lang="en-US" dirty="0"/>
              <a:t> </a:t>
            </a:r>
            <a:r>
              <a:rPr lang="en-US" dirty="0" err="1"/>
              <a:t>strana</a:t>
            </a:r>
            <a:r>
              <a:rPr lang="en-US" dirty="0"/>
              <a:t> </a:t>
            </a:r>
            <a:r>
              <a:rPr lang="en-US" dirty="0" err="1"/>
              <a:t>ulaganja</a:t>
            </a:r>
            <a:r>
              <a:rPr lang="en-US" dirty="0"/>
              <a:t> u SIJIE u 2020</a:t>
            </a:r>
          </a:p>
        </p:txBody>
      </p:sp>
    </p:spTree>
    <p:extLst>
      <p:ext uri="{BB962C8B-B14F-4D97-AF65-F5344CB8AC3E}">
        <p14:creationId xmlns:p14="http://schemas.microsoft.com/office/powerpoint/2010/main" val="21923326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275D6C10-B5A7-4715-803E-0501C9C2C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1FF115-2D80-4B8E-EB27-00A308E97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05785"/>
            <a:ext cx="3272828" cy="334682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hr-HR" sz="360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Prosječan priliv stranih direktnih ulaganja u 17 ekonomija SIJIE tokom 1990-ih, 2010-ih i 2020-ih (% BDP-a) </a:t>
            </a:r>
            <a:br>
              <a:rPr lang="hr-HR" sz="360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hr-HR" sz="3600" kern="1200" noProof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6EC27F-9234-FD20-9E7F-18968C4EB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589" y="1025757"/>
            <a:ext cx="7002393" cy="48064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E53C4C-287F-D1ED-DCDF-8FC5E54B1460}"/>
              </a:ext>
            </a:extLst>
          </p:cNvPr>
          <p:cNvSpPr txBox="1"/>
          <p:nvPr/>
        </p:nvSpPr>
        <p:spPr>
          <a:xfrm>
            <a:off x="922018" y="5319721"/>
            <a:ext cx="33455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Izvor</a:t>
            </a:r>
            <a:r>
              <a:rPr lang="en-US" sz="1200" dirty="0"/>
              <a:t>: https://</a:t>
            </a:r>
            <a:r>
              <a:rPr lang="en-US" sz="1200" dirty="0" err="1"/>
              <a:t>wiiw.ac.at</a:t>
            </a:r>
            <a:r>
              <a:rPr lang="en-US" sz="1200" dirty="0"/>
              <a:t>/economic-and-social-impacts-of-fdi-in-central-east-and-southeast-europe-dlp-6407.pdf</a:t>
            </a:r>
          </a:p>
        </p:txBody>
      </p:sp>
    </p:spTree>
    <p:extLst>
      <p:ext uri="{BB962C8B-B14F-4D97-AF65-F5344CB8AC3E}">
        <p14:creationId xmlns:p14="http://schemas.microsoft.com/office/powerpoint/2010/main" val="2474288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67940-4EA7-C3E5-D31F-B77800F5F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sz="5400" noProof="0" dirty="0"/>
              <a:t>Uloga Njemačke u Srednjoj Evropi.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2CD96-4915-FA00-4810-703EFDA3B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16762"/>
            <a:ext cx="10515600" cy="3264582"/>
          </a:xfrm>
        </p:spPr>
        <p:txBody>
          <a:bodyPr>
            <a:normAutofit/>
          </a:bodyPr>
          <a:lstStyle/>
          <a:p>
            <a:r>
              <a:rPr lang="hr-HR" sz="2600" b="0" i="0" u="none" strike="noStrike" noProof="0" dirty="0">
                <a:effectLst/>
                <a:latin typeface="MuseoSans-300"/>
              </a:rPr>
              <a:t>Pojava njemačkog-centralno evropskog lanca snabdijevanja je dobar primjer uspješne ekonomske integracije.</a:t>
            </a:r>
          </a:p>
          <a:p>
            <a:r>
              <a:rPr lang="hr-HR" sz="2600" b="0" i="0" u="none" strike="noStrike" noProof="0" dirty="0">
                <a:effectLst/>
                <a:latin typeface="MuseoSans-300"/>
              </a:rPr>
              <a:t>Od 1990-ih, Češka Republika, Mađarska, Poljska i Slovačka Republika su se pojavili kao veliki proizvodni sateliti – naročito u automobilskoj industriji – proizvodnih sistema u kojima je Njemačka središte.</a:t>
            </a:r>
          </a:p>
          <a:p>
            <a:r>
              <a:rPr lang="hr-HR" sz="2600" b="0" i="0" u="none" strike="noStrike" noProof="0" dirty="0">
                <a:effectLst/>
                <a:latin typeface="MuseoSans-300"/>
              </a:rPr>
              <a:t>Razvoj izvozno orijentiranih sistema je usporen velikim razlikama troškova rada, geografske blizine i </a:t>
            </a:r>
            <a:r>
              <a:rPr lang="hr-HR" sz="2600" b="0" i="0" u="none" strike="noStrike" noProof="0" dirty="0" err="1">
                <a:effectLst/>
                <a:latin typeface="MuseoSans-300"/>
              </a:rPr>
              <a:t>istorijskih</a:t>
            </a:r>
            <a:r>
              <a:rPr lang="hr-HR" sz="2600" b="0" i="0" u="none" strike="noStrike" noProof="0" dirty="0">
                <a:effectLst/>
                <a:latin typeface="MuseoSans-300"/>
              </a:rPr>
              <a:t> i kulturnih afiniteta, podržanih velikim prilivom direktnih stranih ulaganja iz Njemačke.</a:t>
            </a:r>
            <a:endParaRPr lang="hr-HR" sz="2600" noProof="0" dirty="0"/>
          </a:p>
        </p:txBody>
      </p:sp>
    </p:spTree>
    <p:extLst>
      <p:ext uri="{BB962C8B-B14F-4D97-AF65-F5344CB8AC3E}">
        <p14:creationId xmlns:p14="http://schemas.microsoft.com/office/powerpoint/2010/main" val="2461772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49733-A2E0-5A44-24EC-75E14ACC0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hr-HR" sz="5400" noProof="0" dirty="0"/>
              <a:t>Uloga Njemačke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A090E-0A73-6E8D-8BD5-0A69BF2B6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0230" y="552091"/>
            <a:ext cx="6570523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r-HR" noProof="0" dirty="0"/>
              <a:t>Do 2020., njemačka </a:t>
            </a:r>
            <a:r>
              <a:rPr lang="hr-HR" noProof="0" dirty="0" err="1"/>
              <a:t>preduzeća</a:t>
            </a:r>
            <a:r>
              <a:rPr lang="hr-HR" noProof="0" dirty="0"/>
              <a:t> su uložila </a:t>
            </a:r>
            <a:r>
              <a:rPr lang="hr-HR" b="1" noProof="0" dirty="0"/>
              <a:t>najmanje 109 milijardi eura u 17 </a:t>
            </a:r>
            <a:r>
              <a:rPr lang="hr-HR" noProof="0" dirty="0"/>
              <a:t>država (Albanija, Bosna i Hercegovina, Bugarska, Hrvatska, Češka, Estonija, Mađarska, Kosovo, Latvija, </a:t>
            </a:r>
            <a:r>
              <a:rPr lang="hr-HR" noProof="0" dirty="0" err="1"/>
              <a:t>Litvanija</a:t>
            </a:r>
            <a:r>
              <a:rPr lang="hr-HR" noProof="0" dirty="0"/>
              <a:t>, Crna Gora, Sjeverna Makedonija, Poljska, </a:t>
            </a:r>
            <a:r>
              <a:rPr lang="hr-HR" noProof="0" dirty="0" err="1"/>
              <a:t>Rumunija</a:t>
            </a:r>
            <a:r>
              <a:rPr lang="hr-HR" noProof="0" dirty="0"/>
              <a:t>, Srbija, Slovačka, Slovenija), a </a:t>
            </a:r>
            <a:r>
              <a:rPr lang="hr-HR" b="1" noProof="0" dirty="0"/>
              <a:t>austrijska 76 milijardi.</a:t>
            </a:r>
          </a:p>
          <a:p>
            <a:endParaRPr lang="hr-HR" sz="2200" b="1" noProof="0" dirty="0"/>
          </a:p>
          <a:p>
            <a:pPr marL="0" indent="0">
              <a:buNone/>
            </a:pPr>
            <a:endParaRPr lang="hr-HR" sz="1800" b="1" noProof="0" dirty="0"/>
          </a:p>
          <a:p>
            <a:pPr marL="0" indent="0">
              <a:buNone/>
            </a:pPr>
            <a:endParaRPr lang="hr-HR" sz="1800" b="1" noProof="0" dirty="0"/>
          </a:p>
          <a:p>
            <a:pPr marL="0" indent="0">
              <a:spcBef>
                <a:spcPts val="0"/>
              </a:spcBef>
              <a:buNone/>
            </a:pPr>
            <a:r>
              <a:rPr lang="hr-HR" sz="1800" b="1" noProof="0" dirty="0"/>
              <a:t>Izvor:</a:t>
            </a:r>
            <a:r>
              <a:rPr lang="hr-HR" sz="1800" noProof="0" dirty="0"/>
              <a:t> „Ekonomska i društvena </a:t>
            </a:r>
            <a:r>
              <a:rPr lang="hr-HR" sz="1800" noProof="0" dirty="0" err="1"/>
              <a:t>dejstva</a:t>
            </a:r>
            <a:r>
              <a:rPr lang="hr-HR" sz="1800" noProof="0" dirty="0"/>
              <a:t> direktnih stranih ulaganja u Srednjoj, Istočnoj i Jugoistočnoj Evropi”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hr-HR" sz="1800" noProof="0" dirty="0"/>
              <a:t>(</a:t>
            </a:r>
            <a:r>
              <a:rPr lang="hr-HR" sz="1800" noProof="0" dirty="0" err="1"/>
              <a:t>https</a:t>
            </a:r>
            <a:r>
              <a:rPr lang="hr-HR" sz="1800" noProof="0" dirty="0"/>
              <a:t>://</a:t>
            </a:r>
            <a:r>
              <a:rPr lang="hr-HR" sz="1800" noProof="0" dirty="0" err="1"/>
              <a:t>wiiw.ac.at</a:t>
            </a:r>
            <a:r>
              <a:rPr lang="hr-HR" sz="1800" noProof="0" dirty="0"/>
              <a:t>/p-6407.html)</a:t>
            </a:r>
            <a:endParaRPr lang="hr-HR" sz="1800" b="1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33E5A-1B9A-DFF9-4066-99A6AF9D2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ENVR E-172: ANALIZA SLUČAJA U EKONOMIJAMA U RAZVOJU</a:t>
            </a:r>
          </a:p>
        </p:txBody>
      </p:sp>
    </p:spTree>
    <p:extLst>
      <p:ext uri="{BB962C8B-B14F-4D97-AF65-F5344CB8AC3E}">
        <p14:creationId xmlns:p14="http://schemas.microsoft.com/office/powerpoint/2010/main" val="25320072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9551-D79C-FC9C-F1EC-C1F7C935C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7791"/>
          </a:xfrm>
        </p:spPr>
        <p:txBody>
          <a:bodyPr>
            <a:normAutofit/>
          </a:bodyPr>
          <a:lstStyle/>
          <a:p>
            <a:r>
              <a:rPr lang="hr-HR" sz="3300" b="1" noProof="0" dirty="0">
                <a:latin typeface="Times" panose="02020603050405020304" pitchFamily="18" charset="0"/>
                <a:cs typeface="Times" panose="02020603050405020304" pitchFamily="18" charset="0"/>
              </a:rPr>
              <a:t>Njemačke granice proizvodnih mogućnosti su se proširile.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A1E1C-4916-8F38-B1F6-598309C8D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noProof="0" dirty="0"/>
              <a:t>Lanci snabdijevanja pomažu Njemačkoj tako što omogućavaju proizvodnju </a:t>
            </a:r>
            <a:r>
              <a:rPr lang="hr-HR" dirty="0"/>
              <a:t>i izvoz roba iz susjednih država gdje su troškovi rada konkurentniji</a:t>
            </a:r>
            <a:endParaRPr lang="hr-HR" noProof="0" dirty="0"/>
          </a:p>
          <a:p>
            <a:r>
              <a:rPr lang="hr-HR" noProof="0" dirty="0"/>
              <a:t>U međuvremenu, u lancu snabdijevanja su dobili veliki tehnološki transfer, što je naročito omogućilo brzo približavanje prihoda.</a:t>
            </a:r>
          </a:p>
          <a:p>
            <a:r>
              <a:rPr lang="hr-HR" noProof="0" dirty="0"/>
              <a:t>Rast zasnovan na brzom izvozu u ovim državama je bio usporen jačanjem sektora kojima dominira intenzivno znanje.</a:t>
            </a:r>
          </a:p>
          <a:p>
            <a:r>
              <a:rPr lang="hr-HR" b="1" noProof="0" dirty="0"/>
              <a:t>Lanac snabdijevanja </a:t>
            </a:r>
            <a:r>
              <a:rPr lang="hr-HR" b="1" dirty="0"/>
              <a:t>predvodi veću potražnju za kvalificiranim radom i stvaranje prilika za države da vremenom ojačaju vrijednosni lanac</a:t>
            </a:r>
            <a:r>
              <a:rPr lang="hr-HR" b="1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58004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A1428-B235-08D0-6AB1-23B6CF0D7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noProof="0" dirty="0">
                <a:latin typeface="Times" panose="02020603050405020304" pitchFamily="18" charset="0"/>
                <a:cs typeface="Times" panose="02020603050405020304" pitchFamily="18" charset="0"/>
              </a:rPr>
              <a:t>Model zavisne ekonomije u Srednjoj i Istočnoj Evropi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96F95-5AF8-C7AE-72A2-466D8007D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sz="3200" noProof="0" dirty="0">
                <a:latin typeface="Times" panose="02020603050405020304" pitchFamily="18" charset="0"/>
                <a:cs typeface="Times" panose="02020603050405020304" pitchFamily="18" charset="0"/>
              </a:rPr>
              <a:t>Pokretač ekonomskog rasta dolazi od direktnih stranih ulaganja i troškova rada.</a:t>
            </a:r>
          </a:p>
          <a:p>
            <a:r>
              <a:rPr lang="hr-HR" sz="3200" noProof="0" dirty="0">
                <a:latin typeface="Times" panose="02020603050405020304" pitchFamily="18" charset="0"/>
                <a:cs typeface="Times" panose="02020603050405020304" pitchFamily="18" charset="0"/>
              </a:rPr>
              <a:t>Veliki broj domaćih </a:t>
            </a:r>
            <a:r>
              <a:rPr lang="hr-HR" sz="3200" noProof="0" dirty="0" err="1">
                <a:latin typeface="Times" panose="02020603050405020304" pitchFamily="18" charset="0"/>
                <a:cs typeface="Times" panose="02020603050405020304" pitchFamily="18" charset="0"/>
              </a:rPr>
              <a:t>preduzeća</a:t>
            </a:r>
            <a:r>
              <a:rPr lang="hr-HR" sz="3200" noProof="0" dirty="0">
                <a:latin typeface="Times" panose="02020603050405020304" pitchFamily="18" charset="0"/>
                <a:cs typeface="Times" panose="02020603050405020304" pitchFamily="18" charset="0"/>
              </a:rPr>
              <a:t> je propao zbog direktnih stranih ulaganja.</a:t>
            </a:r>
          </a:p>
          <a:p>
            <a:r>
              <a:rPr lang="hr-HR" sz="3200" noProof="0" dirty="0">
                <a:latin typeface="Times" panose="02020603050405020304" pitchFamily="18" charset="0"/>
                <a:cs typeface="Times" panose="02020603050405020304" pitchFamily="18" charset="0"/>
              </a:rPr>
              <a:t>Plan domaćeg razvoja sa politikama koje ne podržavaju aktivnu ulogu države (vs. Istočna Azija).</a:t>
            </a:r>
          </a:p>
          <a:p>
            <a:r>
              <a:rPr lang="hr-HR" sz="3200" noProof="0" dirty="0">
                <a:latin typeface="Times" panose="02020603050405020304" pitchFamily="18" charset="0"/>
                <a:cs typeface="Times" panose="02020603050405020304" pitchFamily="18" charset="0"/>
              </a:rPr>
              <a:t>Sporiji ekonomski rast ako je spor priliv direktnih stranih ulaganja.</a:t>
            </a:r>
          </a:p>
          <a:p>
            <a:r>
              <a:rPr lang="hr-HR" sz="3200" noProof="0" dirty="0">
                <a:latin typeface="Times" panose="02020603050405020304" pitchFamily="18" charset="0"/>
                <a:cs typeface="Times" panose="02020603050405020304" pitchFamily="18" charset="0"/>
              </a:rPr>
              <a:t>Multinacionalne kompanije su unaprijedile države SIJIE, dok tehnološki nivoi malo zaostaju za Zapadnom Evropom.</a:t>
            </a:r>
          </a:p>
        </p:txBody>
      </p:sp>
    </p:spTree>
    <p:extLst>
      <p:ext uri="{BB962C8B-B14F-4D97-AF65-F5344CB8AC3E}">
        <p14:creationId xmlns:p14="http://schemas.microsoft.com/office/powerpoint/2010/main" val="2005893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626533" y="457200"/>
            <a:ext cx="11032067" cy="86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rmAutofit/>
          </a:bodyPr>
          <a:lstStyle/>
          <a:p>
            <a:pPr algn="l">
              <a:lnSpc>
                <a:spcPct val="100000"/>
              </a:lnSpc>
              <a:spcAft>
                <a:spcPct val="20000"/>
              </a:spcAft>
            </a:pPr>
            <a:r>
              <a:rPr lang="hr-HR" b="1" dirty="0">
                <a:solidFill>
                  <a:srgbClr val="4F4F4F"/>
                </a:solidFill>
                <a:latin typeface="Arial"/>
              </a:rPr>
              <a:t>Ukupna vrijednost Dogovora o Preuzimanju i Spajanju (M&amp;A) u Istočnoj Evropi u periodu </a:t>
            </a:r>
            <a:r>
              <a:rPr b="1" dirty="0">
                <a:solidFill>
                  <a:srgbClr val="4F4F4F"/>
                </a:solidFill>
                <a:latin typeface="Arial"/>
              </a:rPr>
              <a:t>1995</a:t>
            </a:r>
            <a:r>
              <a:rPr lang="hr-HR" b="1" dirty="0">
                <a:solidFill>
                  <a:srgbClr val="4F4F4F"/>
                </a:solidFill>
                <a:latin typeface="Arial"/>
              </a:rPr>
              <a:t>-</a:t>
            </a:r>
            <a:r>
              <a:rPr b="1" dirty="0">
                <a:solidFill>
                  <a:srgbClr val="4F4F4F"/>
                </a:solidFill>
                <a:latin typeface="Arial"/>
              </a:rPr>
              <a:t>2021* (</a:t>
            </a:r>
            <a:r>
              <a:rPr lang="hr-HR" b="1" dirty="0">
                <a:solidFill>
                  <a:srgbClr val="4F4F4F"/>
                </a:solidFill>
                <a:latin typeface="Arial"/>
              </a:rPr>
              <a:t>u milijardama eura</a:t>
            </a:r>
            <a:r>
              <a:rPr b="1" dirty="0">
                <a:solidFill>
                  <a:srgbClr val="4F4F4F"/>
                </a:solidFill>
                <a:latin typeface="Arial"/>
              </a:rPr>
              <a:t>)</a:t>
            </a:r>
          </a:p>
        </p:txBody>
      </p:sp>
      <p:sp>
        <p:nvSpPr>
          <p:cNvPr id="4" name="New shape"/>
          <p:cNvSpPr/>
          <p:nvPr/>
        </p:nvSpPr>
        <p:spPr>
          <a:xfrm>
            <a:off x="382772" y="5996762"/>
            <a:ext cx="5135526" cy="478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>
            <a:normAutofit/>
          </a:bodyPr>
          <a:lstStyle/>
          <a:p>
            <a:pPr algn="l">
              <a:lnSpc>
                <a:spcPct val="100000"/>
              </a:lnSpc>
              <a:spcAft>
                <a:spcPct val="20000"/>
              </a:spcAft>
            </a:pPr>
            <a:r>
              <a:rPr sz="700" b="1" dirty="0">
                <a:solidFill>
                  <a:srgbClr val="808080"/>
                </a:solidFill>
                <a:latin typeface="Arial"/>
              </a:rPr>
              <a:t>N</a:t>
            </a:r>
            <a:r>
              <a:rPr lang="hr-HR" sz="700" b="1" dirty="0" err="1">
                <a:solidFill>
                  <a:srgbClr val="808080"/>
                </a:solidFill>
                <a:latin typeface="Arial"/>
              </a:rPr>
              <a:t>apomena</a:t>
            </a:r>
            <a:r>
              <a:rPr sz="700" b="1" dirty="0">
                <a:solidFill>
                  <a:srgbClr val="808080"/>
                </a:solidFill>
                <a:latin typeface="Arial"/>
              </a:rPr>
              <a:t>:</a:t>
            </a:r>
            <a:r>
              <a:rPr sz="700" dirty="0">
                <a:solidFill>
                  <a:srgbClr val="808080"/>
                </a:solidFill>
                <a:latin typeface="Arial"/>
              </a:rPr>
              <a:t> </a:t>
            </a:r>
            <a:r>
              <a:rPr lang="hr-HR" sz="700" dirty="0">
                <a:solidFill>
                  <a:srgbClr val="808080"/>
                </a:solidFill>
                <a:latin typeface="Arial"/>
              </a:rPr>
              <a:t>SI</a:t>
            </a:r>
            <a:r>
              <a:rPr sz="700" dirty="0">
                <a:solidFill>
                  <a:srgbClr val="808080"/>
                </a:solidFill>
                <a:latin typeface="Arial"/>
              </a:rPr>
              <a:t>E; 1995</a:t>
            </a:r>
            <a:r>
              <a:rPr lang="hr-HR" sz="700" dirty="0">
                <a:solidFill>
                  <a:srgbClr val="808080"/>
                </a:solidFill>
                <a:latin typeface="Arial"/>
              </a:rPr>
              <a:t>-</a:t>
            </a:r>
            <a:r>
              <a:rPr sz="700" dirty="0">
                <a:solidFill>
                  <a:srgbClr val="808080"/>
                </a:solidFill>
                <a:latin typeface="Arial"/>
              </a:rPr>
              <a:t>2021</a:t>
            </a:r>
          </a:p>
          <a:p>
            <a:pPr algn="l"/>
            <a:r>
              <a:rPr lang="hr-HR" sz="700" dirty="0">
                <a:solidFill>
                  <a:srgbClr val="808080"/>
                </a:solidFill>
                <a:latin typeface="Arial"/>
              </a:rPr>
              <a:t>Ostale informacije o statistici možete naći na </a:t>
            </a:r>
            <a:r>
              <a:rPr lang="hr-HR" sz="700" dirty="0">
                <a:solidFill>
                  <a:srgbClr val="808080"/>
                </a:solidFill>
                <a:latin typeface="Aria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stranici </a:t>
            </a:r>
            <a:r>
              <a:rPr sz="700" dirty="0">
                <a:solidFill>
                  <a:srgbClr val="808080"/>
                </a:solidFill>
                <a:latin typeface="Aria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</a:t>
            </a:r>
            <a:r>
              <a:rPr sz="700" dirty="0">
                <a:solidFill>
                  <a:srgbClr val="808080"/>
                </a:solidFill>
                <a:latin typeface="Arial"/>
              </a:rPr>
              <a:t>.</a:t>
            </a:r>
          </a:p>
          <a:p>
            <a:pPr algn="l"/>
            <a:r>
              <a:rPr lang="hr-HR" sz="700" b="1" dirty="0">
                <a:solidFill>
                  <a:srgbClr val="808080"/>
                </a:solidFill>
                <a:latin typeface="Arial"/>
              </a:rPr>
              <a:t>Izvor</a:t>
            </a:r>
            <a:r>
              <a:rPr sz="700" b="1" dirty="0">
                <a:solidFill>
                  <a:srgbClr val="808080"/>
                </a:solidFill>
                <a:latin typeface="Arial"/>
              </a:rPr>
              <a:t>: </a:t>
            </a:r>
            <a:r>
              <a:rPr sz="700" dirty="0" err="1">
                <a:solidFill>
                  <a:srgbClr val="808080"/>
                </a:solidFill>
                <a:latin typeface="Arial"/>
              </a:rPr>
              <a:t>Institut</a:t>
            </a:r>
            <a:r>
              <a:rPr lang="hr-HR" sz="700" dirty="0">
                <a:solidFill>
                  <a:srgbClr val="808080"/>
                </a:solidFill>
                <a:latin typeface="Arial"/>
              </a:rPr>
              <a:t> za spajanje, preuzimanje i saveze </a:t>
            </a:r>
            <a:r>
              <a:rPr sz="700" dirty="0">
                <a:solidFill>
                  <a:srgbClr val="808080"/>
                </a:solidFill>
                <a:latin typeface="Arial"/>
              </a:rPr>
              <a:t>(IMAA); </a:t>
            </a:r>
            <a:r>
              <a:rPr sz="700" dirty="0">
                <a:solidFill>
                  <a:srgbClr val="808080"/>
                </a:solidFill>
                <a:latin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 912942</a:t>
            </a:r>
          </a:p>
        </p:txBody>
      </p:sp>
      <p:graphicFrame>
        <p:nvGraphicFramePr>
          <p:cNvPr id="5" name="ChartObject"/>
          <p:cNvGraphicFramePr/>
          <p:nvPr>
            <p:extLst>
              <p:ext uri="{D42A27DB-BD31-4B8C-83A1-F6EECF244321}">
                <p14:modId xmlns:p14="http://schemas.microsoft.com/office/powerpoint/2010/main" val="853964829"/>
              </p:ext>
            </p:extLst>
          </p:nvPr>
        </p:nvGraphicFramePr>
        <p:xfrm>
          <a:off x="520995" y="839973"/>
          <a:ext cx="11137605" cy="5156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New shape"/>
          <p:cNvSpPr/>
          <p:nvPr/>
        </p:nvSpPr>
        <p:spPr>
          <a:xfrm>
            <a:off x="10034400" y="0"/>
            <a:ext cx="442800" cy="20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r">
              <a:spcAft>
                <a:spcPct val="20000"/>
              </a:spcAft>
            </a:pPr>
            <a:r>
              <a:rPr sz="700">
                <a:solidFill>
                  <a:srgbClr val="808080"/>
                </a:solidFill>
                <a:latin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72858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06C0C-1681-1724-D221-06BA2BFB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59" y="640081"/>
            <a:ext cx="3494341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460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Različite faze regionalnih integracija</a:t>
            </a:r>
          </a:p>
        </p:txBody>
      </p:sp>
      <p:pic>
        <p:nvPicPr>
          <p:cNvPr id="8" name="Content Placeholder 7" descr="Chart, bar chart&#10;&#10;Description automatically generated">
            <a:extLst>
              <a:ext uri="{FF2B5EF4-FFF2-40B4-BE49-F238E27FC236}">
                <a16:creationId xmlns:a16="http://schemas.microsoft.com/office/drawing/2014/main" id="{F0E85B4E-6C3B-20AD-442F-D301D41AD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1735" y="1889355"/>
            <a:ext cx="5934456" cy="3079290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FE985C-DE0C-53DB-058A-A8200D6C9272}"/>
              </a:ext>
            </a:extLst>
          </p:cNvPr>
          <p:cNvSpPr txBox="1"/>
          <p:nvPr/>
        </p:nvSpPr>
        <p:spPr>
          <a:xfrm>
            <a:off x="5903843" y="576470"/>
            <a:ext cx="25116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Slobodna trgovačka zona</a:t>
            </a:r>
          </a:p>
          <a:p>
            <a:r>
              <a:rPr lang="hr-HR" dirty="0"/>
              <a:t>Carinska unija</a:t>
            </a:r>
          </a:p>
          <a:p>
            <a:r>
              <a:rPr lang="hr-HR" dirty="0"/>
              <a:t>Zajedničko tržište</a:t>
            </a:r>
          </a:p>
          <a:p>
            <a:r>
              <a:rPr lang="hr-HR" dirty="0"/>
              <a:t>Ekonomska unija</a:t>
            </a:r>
          </a:p>
          <a:p>
            <a:r>
              <a:rPr lang="hr-HR" dirty="0"/>
              <a:t>Politička unija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8060F2-1974-D2C3-528B-7E24AFB6FF12}"/>
              </a:ext>
            </a:extLst>
          </p:cNvPr>
          <p:cNvSpPr txBox="1"/>
          <p:nvPr/>
        </p:nvSpPr>
        <p:spPr>
          <a:xfrm>
            <a:off x="7692887" y="4968645"/>
            <a:ext cx="41321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Integracija ekonomskih i političkih poslova</a:t>
            </a:r>
          </a:p>
          <a:p>
            <a:r>
              <a:rPr lang="hr-HR" dirty="0"/>
              <a:t>Zajedničke ekonomske politike</a:t>
            </a:r>
          </a:p>
          <a:p>
            <a:r>
              <a:rPr lang="hr-HR" dirty="0"/>
              <a:t>Slobodno kretanje roba, ljudi i kapitala</a:t>
            </a:r>
          </a:p>
          <a:p>
            <a:r>
              <a:rPr lang="hr-HR" dirty="0"/>
              <a:t>Zajedničke vanjske tarife</a:t>
            </a:r>
          </a:p>
          <a:p>
            <a:r>
              <a:rPr lang="hr-HR" dirty="0"/>
              <a:t>Ukidanje tarifa unutar grupe</a:t>
            </a:r>
          </a:p>
        </p:txBody>
      </p:sp>
    </p:spTree>
    <p:extLst>
      <p:ext uri="{BB962C8B-B14F-4D97-AF65-F5344CB8AC3E}">
        <p14:creationId xmlns:p14="http://schemas.microsoft.com/office/powerpoint/2010/main" val="40138659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16037D-FBDF-F5A0-7557-C4681A88E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1" y="629921"/>
            <a:ext cx="3931920" cy="5341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BF0FAA-E411-D8CA-7D65-D7461845B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082" y="721360"/>
            <a:ext cx="3799834" cy="4968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D05D42-7A1E-DBFA-3168-245AB567F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335" y="812800"/>
            <a:ext cx="3860029" cy="49682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FEFDC0-6C18-6605-377F-08AED340D69E}"/>
              </a:ext>
            </a:extLst>
          </p:cNvPr>
          <p:cNvSpPr txBox="1"/>
          <p:nvPr/>
        </p:nvSpPr>
        <p:spPr>
          <a:xfrm>
            <a:off x="1515287" y="260589"/>
            <a:ext cx="1368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M&amp;A </a:t>
            </a:r>
            <a:r>
              <a:rPr lang="en-US" dirty="0" err="1"/>
              <a:t>Poljska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618A2D-B587-1F70-074C-79BDF2559C35}"/>
              </a:ext>
            </a:extLst>
          </p:cNvPr>
          <p:cNvSpPr txBox="1"/>
          <p:nvPr/>
        </p:nvSpPr>
        <p:spPr>
          <a:xfrm>
            <a:off x="5242991" y="260589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M&amp;A </a:t>
            </a:r>
            <a:r>
              <a:rPr lang="en-US" dirty="0" err="1"/>
              <a:t>Rusija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ACA373-495A-7EC9-B04F-77CF6C09A8FF}"/>
              </a:ext>
            </a:extLst>
          </p:cNvPr>
          <p:cNvSpPr txBox="1"/>
          <p:nvPr/>
        </p:nvSpPr>
        <p:spPr>
          <a:xfrm>
            <a:off x="9309238" y="184389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M&amp;A </a:t>
            </a:r>
            <a:r>
              <a:rPr lang="en-US" dirty="0" err="1"/>
              <a:t>Indija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9547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275D6C10-B5A7-4715-803E-0501C9C2C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53C4C-287F-D1ED-DCDF-8FC5E54B1460}"/>
              </a:ext>
            </a:extLst>
          </p:cNvPr>
          <p:cNvSpPr txBox="1"/>
          <p:nvPr/>
        </p:nvSpPr>
        <p:spPr>
          <a:xfrm>
            <a:off x="432392" y="5600927"/>
            <a:ext cx="74180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/>
          </a:p>
          <a:p>
            <a:endParaRPr lang="en-US" sz="1200" dirty="0"/>
          </a:p>
          <a:p>
            <a:r>
              <a:rPr lang="en-US" sz="1200" dirty="0" err="1"/>
              <a:t>Izvor</a:t>
            </a:r>
            <a:r>
              <a:rPr lang="en-US" sz="1200" dirty="0"/>
              <a:t>: https://wiiw.ac.at/economic-and-social-impacts-of-fdi-in-central-east-and-southeast-europe-dlp-6407.pdf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AE3019-9E28-F1DE-C825-6DB4481D6C89}"/>
              </a:ext>
            </a:extLst>
          </p:cNvPr>
          <p:cNvSpPr txBox="1"/>
          <p:nvPr/>
        </p:nvSpPr>
        <p:spPr>
          <a:xfrm>
            <a:off x="304800" y="541867"/>
            <a:ext cx="11454808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b="1" dirty="0">
                <a:latin typeface="Times" panose="02020603050405020304" pitchFamily="18" charset="0"/>
                <a:cs typeface="Times" panose="02020603050405020304" pitchFamily="18" charset="0"/>
              </a:rPr>
              <a:t>Najavljen je veliki broj zelenih projekata u mnogim državama EU-SIE i na Zapadnom Balkanu.</a:t>
            </a:r>
          </a:p>
          <a:p>
            <a:endParaRPr lang="hr-HR" b="1" dirty="0"/>
          </a:p>
          <a:p>
            <a:endParaRPr lang="hr-HR" dirty="0"/>
          </a:p>
          <a:p>
            <a:r>
              <a:rPr lang="hr-HR" dirty="0"/>
              <a:t>Najbrže povećanje se dešava u </a:t>
            </a:r>
            <a:r>
              <a:rPr lang="hr-HR" b="1" dirty="0"/>
              <a:t>Crnoj Gori</a:t>
            </a:r>
            <a:r>
              <a:rPr lang="hr-HR" dirty="0"/>
              <a:t> (gdje je pet projekata najavljenih u periodu januar-avgust 2022. značilo povećanje od 400% u odnosu na isti period prethodne godine), </a:t>
            </a:r>
            <a:r>
              <a:rPr lang="hr-HR" b="1" dirty="0"/>
              <a:t>Srbiji</a:t>
            </a:r>
            <a:r>
              <a:rPr lang="hr-HR" dirty="0"/>
              <a:t> (povećanje 100%), </a:t>
            </a:r>
            <a:r>
              <a:rPr lang="hr-HR" b="1" dirty="0"/>
              <a:t>Hrvatskoj</a:t>
            </a:r>
            <a:r>
              <a:rPr lang="hr-HR" dirty="0"/>
              <a:t> (92%) i </a:t>
            </a:r>
            <a:r>
              <a:rPr lang="hr-HR" b="1" dirty="0"/>
              <a:t>Latviji</a:t>
            </a:r>
            <a:r>
              <a:rPr lang="hr-HR" dirty="0"/>
              <a:t> (88%). </a:t>
            </a:r>
          </a:p>
          <a:p>
            <a:r>
              <a:rPr lang="hr-HR" dirty="0"/>
              <a:t>Broj zelenih projekata je u padu samo u </a:t>
            </a:r>
            <a:r>
              <a:rPr lang="hr-HR" b="1" dirty="0"/>
              <a:t>Mađarskoj</a:t>
            </a:r>
            <a:r>
              <a:rPr lang="hr-HR" dirty="0"/>
              <a:t> (-44%), </a:t>
            </a:r>
            <a:r>
              <a:rPr lang="hr-HR" b="1" dirty="0"/>
              <a:t>Estoniji</a:t>
            </a:r>
            <a:r>
              <a:rPr lang="hr-HR" dirty="0"/>
              <a:t> (-33%), </a:t>
            </a:r>
            <a:r>
              <a:rPr lang="hr-HR" b="1" dirty="0"/>
              <a:t>Češkoj</a:t>
            </a:r>
            <a:r>
              <a:rPr lang="hr-HR" dirty="0"/>
              <a:t> (-17%), </a:t>
            </a:r>
            <a:r>
              <a:rPr lang="hr-HR" b="1" dirty="0"/>
              <a:t>Slovačkoj</a:t>
            </a:r>
            <a:r>
              <a:rPr lang="hr-HR" dirty="0"/>
              <a:t> (-10%) i </a:t>
            </a:r>
            <a:r>
              <a:rPr lang="hr-HR" b="1" dirty="0"/>
              <a:t>Bosni i Hercegovini </a:t>
            </a:r>
            <a:r>
              <a:rPr lang="hr-HR" dirty="0"/>
              <a:t>(-10%).</a:t>
            </a:r>
          </a:p>
          <a:p>
            <a:endParaRPr lang="hr-HR" dirty="0"/>
          </a:p>
          <a:p>
            <a:r>
              <a:rPr lang="hr-HR" b="1" dirty="0"/>
              <a:t>Značajan pad ulaganja u zelene projekte u </a:t>
            </a:r>
            <a:r>
              <a:rPr lang="hr-HR" b="1" dirty="0" err="1"/>
              <a:t>regionu</a:t>
            </a:r>
            <a:r>
              <a:rPr lang="hr-HR" b="1" dirty="0"/>
              <a:t> CIS i Ukrajini.</a:t>
            </a:r>
            <a:endParaRPr lang="hr-HR" dirty="0"/>
          </a:p>
          <a:p>
            <a:endParaRPr lang="hr-HR" b="1" dirty="0"/>
          </a:p>
          <a:p>
            <a:r>
              <a:rPr lang="hr-HR" b="1" dirty="0"/>
              <a:t>Rusija </a:t>
            </a:r>
            <a:r>
              <a:rPr lang="hr-HR" dirty="0"/>
              <a:t>se suočila sa padom od 91% u periodu januar-avgust 2021. – januar- avgust 2022. po broju zelenih projekata.</a:t>
            </a:r>
          </a:p>
          <a:p>
            <a:endParaRPr lang="hr-HR" dirty="0"/>
          </a:p>
          <a:p>
            <a:r>
              <a:rPr lang="hr-HR" b="1" dirty="0"/>
              <a:t>Turska i Rusija </a:t>
            </a:r>
            <a:r>
              <a:rPr lang="hr-HR" dirty="0"/>
              <a:t>se ističu kao države gdje je marketing prodaje i logistike postao važniji u strukturi ulaganja u zelene projekte.</a:t>
            </a:r>
          </a:p>
        </p:txBody>
      </p:sp>
    </p:spTree>
    <p:extLst>
      <p:ext uri="{BB962C8B-B14F-4D97-AF65-F5344CB8AC3E}">
        <p14:creationId xmlns:p14="http://schemas.microsoft.com/office/powerpoint/2010/main" val="40573241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2E53C4C-287F-D1ED-DCDF-8FC5E54B1460}"/>
              </a:ext>
            </a:extLst>
          </p:cNvPr>
          <p:cNvSpPr txBox="1"/>
          <p:nvPr/>
        </p:nvSpPr>
        <p:spPr>
          <a:xfrm>
            <a:off x="289932" y="5319721"/>
            <a:ext cx="75605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Izvor</a:t>
            </a:r>
            <a:r>
              <a:rPr lang="en-US" sz="1200" dirty="0"/>
              <a:t>: https://</a:t>
            </a:r>
            <a:r>
              <a:rPr lang="en-US" sz="1200" dirty="0" err="1"/>
              <a:t>wiiw.ac.at</a:t>
            </a:r>
            <a:r>
              <a:rPr lang="en-US" sz="1200" dirty="0"/>
              <a:t>/economic-and-social-impacts-of-fdi-in-central-east-and-southeast-europe-dlp-6407.pdf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AE3019-9E28-F1DE-C825-6DB4481D6C89}"/>
              </a:ext>
            </a:extLst>
          </p:cNvPr>
          <p:cNvSpPr txBox="1"/>
          <p:nvPr/>
        </p:nvSpPr>
        <p:spPr>
          <a:xfrm>
            <a:off x="627321" y="903768"/>
            <a:ext cx="1130448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200" dirty="0"/>
              <a:t>Analiza sektorske strukture </a:t>
            </a:r>
            <a:r>
              <a:rPr lang="hr-HR" sz="2200" dirty="0" err="1"/>
              <a:t>preduzeća</a:t>
            </a:r>
            <a:r>
              <a:rPr lang="hr-HR" sz="2200" dirty="0"/>
              <a:t> koja ulažu u zelene projekte u </a:t>
            </a:r>
            <a:r>
              <a:rPr lang="hr-HR" sz="2200" dirty="0" err="1"/>
              <a:t>regionu</a:t>
            </a:r>
            <a:r>
              <a:rPr lang="hr-HR" sz="2200" dirty="0"/>
              <a:t>:</a:t>
            </a:r>
          </a:p>
          <a:p>
            <a:endParaRPr lang="hr-HR" sz="22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 sz="2200" dirty="0"/>
              <a:t>	</a:t>
            </a:r>
            <a:r>
              <a:rPr lang="hr-HR" sz="2200" dirty="0" err="1"/>
              <a:t>preduzeća</a:t>
            </a:r>
            <a:r>
              <a:rPr lang="hr-HR" sz="2200" dirty="0"/>
              <a:t> koja ulažu iz sektora </a:t>
            </a:r>
            <a:r>
              <a:rPr lang="hr-HR" sz="2200" b="1" dirty="0"/>
              <a:t>softverskih i IKT usluga </a:t>
            </a:r>
            <a:r>
              <a:rPr lang="hr-HR" sz="2200" dirty="0"/>
              <a:t>imaju najveći udio u zelenim</a:t>
            </a:r>
          </a:p>
          <a:p>
            <a:r>
              <a:rPr lang="hr-HR" sz="2200" dirty="0"/>
              <a:t>              projektima u SIJIE, sa povećanjem tokom 2022 u svim </a:t>
            </a:r>
            <a:r>
              <a:rPr lang="hr-HR" sz="2200" dirty="0" err="1"/>
              <a:t>subregionima</a:t>
            </a:r>
            <a:r>
              <a:rPr lang="hr-HR" sz="22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 sz="2200" dirty="0"/>
              <a:t>	u </a:t>
            </a:r>
            <a:r>
              <a:rPr lang="hr-HR" sz="2200" dirty="0" err="1"/>
              <a:t>regionu</a:t>
            </a:r>
            <a:r>
              <a:rPr lang="hr-HR" sz="2200" dirty="0"/>
              <a:t> </a:t>
            </a:r>
            <a:r>
              <a:rPr lang="hr-HR" sz="2200" b="1" dirty="0"/>
              <a:t>CIS i Ukrajini</a:t>
            </a:r>
            <a:r>
              <a:rPr lang="hr-HR" sz="2200" dirty="0"/>
              <a:t>, </a:t>
            </a:r>
            <a:r>
              <a:rPr lang="hr-HR" sz="2200" dirty="0" err="1"/>
              <a:t>preduzeća</a:t>
            </a:r>
            <a:r>
              <a:rPr lang="hr-HR" sz="2200" dirty="0"/>
              <a:t> iz ovog sektora koja ulažu predstavlja gotovo</a:t>
            </a:r>
          </a:p>
          <a:p>
            <a:r>
              <a:rPr lang="hr-HR" sz="2200" dirty="0"/>
              <a:t> 	jednu polovinu svih zelenih projekata u periodu januar-avgust 2022. (ali, najavljeni</a:t>
            </a:r>
          </a:p>
          <a:p>
            <a:r>
              <a:rPr lang="hr-HR" sz="2200" dirty="0"/>
              <a:t>              projekti za podršku softverskim i IKT kompanijama koje pružaju usluge su mali);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 sz="2200" b="1" dirty="0"/>
              <a:t>	CIS i Ukrajina</a:t>
            </a:r>
            <a:r>
              <a:rPr lang="hr-HR" sz="2200" dirty="0"/>
              <a:t>, priliv direktnih stranih ulaganja je dao slabe rezultate.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 sz="2200" dirty="0"/>
              <a:t>	</a:t>
            </a:r>
            <a:r>
              <a:rPr lang="hr-HR" sz="2200" b="1" dirty="0"/>
              <a:t>Kazahstan i Moldavija</a:t>
            </a:r>
            <a:r>
              <a:rPr lang="hr-HR" sz="2200" dirty="0"/>
              <a:t> su uspjeli neznatno povećati priliv direktnih stranih ulaganja</a:t>
            </a:r>
          </a:p>
          <a:p>
            <a:r>
              <a:rPr lang="hr-HR" sz="2200" dirty="0"/>
              <a:t>              u drugom tromjesečju 2022., uglavnom po osnovu </a:t>
            </a:r>
            <a:r>
              <a:rPr lang="hr-HR" sz="2200" dirty="0" err="1"/>
              <a:t>reinvestiranja</a:t>
            </a:r>
            <a:r>
              <a:rPr lang="hr-HR" sz="2200" dirty="0"/>
              <a:t> dobiti.</a:t>
            </a:r>
          </a:p>
        </p:txBody>
      </p:sp>
    </p:spTree>
    <p:extLst>
      <p:ext uri="{BB962C8B-B14F-4D97-AF65-F5344CB8AC3E}">
        <p14:creationId xmlns:p14="http://schemas.microsoft.com/office/powerpoint/2010/main" val="33406869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ew shape"/>
          <p:cNvSpPr/>
          <p:nvPr/>
        </p:nvSpPr>
        <p:spPr>
          <a:xfrm>
            <a:off x="2000500" y="5480762"/>
            <a:ext cx="8191000" cy="255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New shape"/>
          <p:cNvSpPr/>
          <p:nvPr/>
        </p:nvSpPr>
        <p:spPr>
          <a:xfrm>
            <a:off x="10034400" y="0"/>
            <a:ext cx="442800" cy="20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r">
              <a:spcAft>
                <a:spcPct val="20000"/>
              </a:spcAft>
            </a:pPr>
            <a:r>
              <a:rPr sz="700">
                <a:solidFill>
                  <a:srgbClr val="808080"/>
                </a:solidFill>
                <a:latin typeface="Arial"/>
              </a:rPr>
              <a:t>2</a:t>
            </a:r>
          </a:p>
        </p:txBody>
      </p:sp>
      <p:pic>
        <p:nvPicPr>
          <p:cNvPr id="15" name="Picture 14" descr="Chart, bar chart&#10;&#10;Description automatically generated">
            <a:extLst>
              <a:ext uri="{FF2B5EF4-FFF2-40B4-BE49-F238E27FC236}">
                <a16:creationId xmlns:a16="http://schemas.microsoft.com/office/drawing/2014/main" id="{DD7F2AC3-0F40-F781-A9F7-1CD9ECD7B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47" y="482293"/>
            <a:ext cx="5308600" cy="5265107"/>
          </a:xfrm>
          <a:prstGeom prst="rect">
            <a:avLst/>
          </a:prstGeom>
        </p:spPr>
      </p:pic>
      <p:pic>
        <p:nvPicPr>
          <p:cNvPr id="17" name="Picture 16" descr="Chart, bar chart&#10;&#10;Description automatically generated">
            <a:extLst>
              <a:ext uri="{FF2B5EF4-FFF2-40B4-BE49-F238E27FC236}">
                <a16:creationId xmlns:a16="http://schemas.microsoft.com/office/drawing/2014/main" id="{DC930B21-B9ED-2631-4E6F-1879F6DF9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026" y="528365"/>
            <a:ext cx="6070600" cy="52651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FC662E-8FD4-AF5E-0EF7-7DF179D5C494}"/>
              </a:ext>
            </a:extLst>
          </p:cNvPr>
          <p:cNvSpPr txBox="1"/>
          <p:nvPr/>
        </p:nvSpPr>
        <p:spPr>
          <a:xfrm>
            <a:off x="1483743" y="102600"/>
            <a:ext cx="3874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dirty="0"/>
              <a:t>Luksuzna roba – prihod po segmentima</a:t>
            </a:r>
          </a:p>
          <a:p>
            <a:pPr algn="ctr"/>
            <a:r>
              <a:rPr lang="hr-HR" dirty="0"/>
              <a:t>Istočna Evropa (milijarde USD)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EC9276-1428-3C77-A8C0-D29918256A85}"/>
              </a:ext>
            </a:extLst>
          </p:cNvPr>
          <p:cNvSpPr txBox="1"/>
          <p:nvPr/>
        </p:nvSpPr>
        <p:spPr>
          <a:xfrm>
            <a:off x="6967267" y="205200"/>
            <a:ext cx="4125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dirty="0"/>
              <a:t>Luksuzna roba – prihod po segmentima</a:t>
            </a:r>
          </a:p>
          <a:p>
            <a:pPr algn="ctr"/>
            <a:r>
              <a:rPr lang="hr-HR" dirty="0"/>
              <a:t>Srednja i Zapadna Evropa (milijarde USD)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ew shape"/>
          <p:cNvSpPr/>
          <p:nvPr/>
        </p:nvSpPr>
        <p:spPr>
          <a:xfrm>
            <a:off x="2000500" y="5480762"/>
            <a:ext cx="8191000" cy="255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New shape"/>
          <p:cNvSpPr/>
          <p:nvPr/>
        </p:nvSpPr>
        <p:spPr>
          <a:xfrm>
            <a:off x="10034400" y="0"/>
            <a:ext cx="442800" cy="20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r">
              <a:spcAft>
                <a:spcPct val="20000"/>
              </a:spcAft>
            </a:pPr>
            <a:r>
              <a:rPr sz="700">
                <a:solidFill>
                  <a:srgbClr val="808080"/>
                </a:solidFill>
                <a:latin typeface="Arial"/>
              </a:rPr>
              <a:t>2</a:t>
            </a:r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087CC799-38B2-C5DC-81E3-201071A88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400093"/>
            <a:ext cx="5664200" cy="6263014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39D96F3A-A94C-5EB2-45F9-D6EA496A4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00093"/>
            <a:ext cx="5969000" cy="62630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5999E7-DB18-D566-D559-AD74D5CBFF93}"/>
              </a:ext>
            </a:extLst>
          </p:cNvPr>
          <p:cNvSpPr txBox="1"/>
          <p:nvPr/>
        </p:nvSpPr>
        <p:spPr>
          <a:xfrm>
            <a:off x="1370731" y="102600"/>
            <a:ext cx="3874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dirty="0"/>
              <a:t>Luksuzna roba – prihod po segmentima</a:t>
            </a:r>
          </a:p>
          <a:p>
            <a:pPr algn="ctr"/>
            <a:r>
              <a:rPr lang="hr-HR" dirty="0"/>
              <a:t>Rusija (milijarde USD)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BD273F-4006-A1A1-BD5D-DE2C644634F0}"/>
              </a:ext>
            </a:extLst>
          </p:cNvPr>
          <p:cNvSpPr txBox="1"/>
          <p:nvPr/>
        </p:nvSpPr>
        <p:spPr>
          <a:xfrm>
            <a:off x="7051777" y="102600"/>
            <a:ext cx="36488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Luksuzna roba – prihod po segment</a:t>
            </a:r>
          </a:p>
          <a:p>
            <a:pPr algn="ctr"/>
            <a:r>
              <a:rPr lang="hr-HR" dirty="0"/>
              <a:t>Poljska (milijarde USD)</a:t>
            </a:r>
          </a:p>
        </p:txBody>
      </p:sp>
    </p:spTree>
    <p:extLst>
      <p:ext uri="{BB962C8B-B14F-4D97-AF65-F5344CB8AC3E}">
        <p14:creationId xmlns:p14="http://schemas.microsoft.com/office/powerpoint/2010/main" val="3590934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393405" y="457200"/>
            <a:ext cx="11197462" cy="86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rmAutofit/>
          </a:bodyPr>
          <a:lstStyle/>
          <a:p>
            <a:pPr algn="l">
              <a:lnSpc>
                <a:spcPct val="100000"/>
              </a:lnSpc>
              <a:spcAft>
                <a:spcPct val="20000"/>
              </a:spcAft>
            </a:pPr>
            <a:r>
              <a:rPr lang="hr-HR" b="1" dirty="0">
                <a:solidFill>
                  <a:srgbClr val="4F4F4F"/>
                </a:solidFill>
                <a:latin typeface="Arial"/>
              </a:rPr>
              <a:t>Rast broja hotelskih soba u odabranim gradovima Srednje i Istočne Evrope u periodu </a:t>
            </a:r>
            <a:r>
              <a:rPr b="1" dirty="0">
                <a:solidFill>
                  <a:srgbClr val="4F4F4F"/>
                </a:solidFill>
                <a:latin typeface="Arial"/>
              </a:rPr>
              <a:t>2015</a:t>
            </a:r>
            <a:r>
              <a:rPr lang="hr-HR" b="1" dirty="0">
                <a:solidFill>
                  <a:srgbClr val="4F4F4F"/>
                </a:solidFill>
                <a:latin typeface="Arial"/>
              </a:rPr>
              <a:t>-</a:t>
            </a:r>
            <a:r>
              <a:rPr b="1" dirty="0">
                <a:solidFill>
                  <a:srgbClr val="4F4F4F"/>
                </a:solidFill>
                <a:latin typeface="Arial"/>
              </a:rPr>
              <a:t>2023</a:t>
            </a:r>
          </a:p>
        </p:txBody>
      </p:sp>
      <p:sp>
        <p:nvSpPr>
          <p:cNvPr id="4" name="New shape"/>
          <p:cNvSpPr/>
          <p:nvPr/>
        </p:nvSpPr>
        <p:spPr>
          <a:xfrm>
            <a:off x="2064000" y="5380062"/>
            <a:ext cx="8064000" cy="527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>
            <a:normAutofit/>
          </a:bodyPr>
          <a:lstStyle/>
          <a:p>
            <a:pPr algn="l">
              <a:lnSpc>
                <a:spcPct val="100000"/>
              </a:lnSpc>
              <a:spcAft>
                <a:spcPct val="20000"/>
              </a:spcAft>
            </a:pPr>
            <a:r>
              <a:rPr sz="700" b="1" dirty="0">
                <a:solidFill>
                  <a:srgbClr val="808080"/>
                </a:solidFill>
                <a:latin typeface="Arial"/>
              </a:rPr>
              <a:t>N</a:t>
            </a:r>
            <a:r>
              <a:rPr lang="hr-HR" sz="700" b="1" dirty="0" err="1">
                <a:solidFill>
                  <a:srgbClr val="808080"/>
                </a:solidFill>
                <a:latin typeface="Arial"/>
              </a:rPr>
              <a:t>apomene</a:t>
            </a:r>
            <a:r>
              <a:rPr sz="700" b="1" dirty="0">
                <a:solidFill>
                  <a:srgbClr val="808080"/>
                </a:solidFill>
                <a:latin typeface="Arial"/>
              </a:rPr>
              <a:t>:</a:t>
            </a:r>
            <a:r>
              <a:rPr sz="700" dirty="0">
                <a:solidFill>
                  <a:srgbClr val="808080"/>
                </a:solidFill>
                <a:latin typeface="Arial"/>
              </a:rPr>
              <a:t> </a:t>
            </a:r>
            <a:r>
              <a:rPr sz="700" dirty="0" err="1">
                <a:solidFill>
                  <a:srgbClr val="808080"/>
                </a:solidFill>
                <a:latin typeface="Arial"/>
              </a:rPr>
              <a:t>Bular</a:t>
            </a:r>
            <a:r>
              <a:rPr lang="hr-HR" sz="700" dirty="0" err="1">
                <a:solidFill>
                  <a:srgbClr val="808080"/>
                </a:solidFill>
                <a:latin typeface="Arial"/>
              </a:rPr>
              <a:t>sk</a:t>
            </a:r>
            <a:r>
              <a:rPr sz="700" dirty="0">
                <a:solidFill>
                  <a:srgbClr val="808080"/>
                </a:solidFill>
                <a:latin typeface="Arial"/>
              </a:rPr>
              <a:t>a, </a:t>
            </a:r>
            <a:r>
              <a:rPr lang="hr-HR" sz="700" dirty="0">
                <a:solidFill>
                  <a:srgbClr val="808080"/>
                </a:solidFill>
                <a:latin typeface="Arial"/>
              </a:rPr>
              <a:t>Češka</a:t>
            </a:r>
            <a:r>
              <a:rPr sz="700" dirty="0">
                <a:solidFill>
                  <a:srgbClr val="808080"/>
                </a:solidFill>
                <a:latin typeface="Arial"/>
              </a:rPr>
              <a:t>, </a:t>
            </a:r>
            <a:r>
              <a:rPr lang="hr-HR" sz="700" dirty="0">
                <a:solidFill>
                  <a:srgbClr val="808080"/>
                </a:solidFill>
                <a:latin typeface="Arial"/>
              </a:rPr>
              <a:t>Mađarska</a:t>
            </a:r>
            <a:r>
              <a:rPr sz="700" dirty="0">
                <a:solidFill>
                  <a:srgbClr val="808080"/>
                </a:solidFill>
                <a:latin typeface="Arial"/>
              </a:rPr>
              <a:t>, Pol</a:t>
            </a:r>
            <a:r>
              <a:rPr lang="hr-HR" sz="700" dirty="0" err="1">
                <a:solidFill>
                  <a:srgbClr val="808080"/>
                </a:solidFill>
                <a:latin typeface="Arial"/>
              </a:rPr>
              <a:t>jska</a:t>
            </a:r>
            <a:r>
              <a:rPr sz="700" dirty="0">
                <a:solidFill>
                  <a:srgbClr val="808080"/>
                </a:solidFill>
                <a:latin typeface="Arial"/>
              </a:rPr>
              <a:t>, R</a:t>
            </a:r>
            <a:r>
              <a:rPr lang="hr-HR" sz="700" dirty="0">
                <a:solidFill>
                  <a:srgbClr val="808080"/>
                </a:solidFill>
                <a:latin typeface="Arial"/>
              </a:rPr>
              <a:t>u</a:t>
            </a:r>
            <a:r>
              <a:rPr sz="700" dirty="0">
                <a:solidFill>
                  <a:srgbClr val="808080"/>
                </a:solidFill>
                <a:latin typeface="Arial"/>
              </a:rPr>
              <a:t>m</a:t>
            </a:r>
            <a:r>
              <a:rPr lang="hr-HR" sz="700" dirty="0">
                <a:solidFill>
                  <a:srgbClr val="808080"/>
                </a:solidFill>
                <a:latin typeface="Arial"/>
              </a:rPr>
              <a:t>u</a:t>
            </a:r>
            <a:r>
              <a:rPr sz="700" dirty="0" err="1">
                <a:solidFill>
                  <a:srgbClr val="808080"/>
                </a:solidFill>
                <a:latin typeface="Arial"/>
              </a:rPr>
              <a:t>ni</a:t>
            </a:r>
            <a:r>
              <a:rPr lang="hr-HR" sz="700" dirty="0">
                <a:solidFill>
                  <a:srgbClr val="808080"/>
                </a:solidFill>
                <a:latin typeface="Arial"/>
              </a:rPr>
              <a:t>j</a:t>
            </a:r>
            <a:r>
              <a:rPr sz="700" dirty="0">
                <a:solidFill>
                  <a:srgbClr val="808080"/>
                </a:solidFill>
                <a:latin typeface="Arial"/>
              </a:rPr>
              <a:t>a, </a:t>
            </a:r>
            <a:r>
              <a:rPr sz="700" dirty="0" err="1">
                <a:solidFill>
                  <a:srgbClr val="808080"/>
                </a:solidFill>
                <a:latin typeface="Arial"/>
              </a:rPr>
              <a:t>Slova</a:t>
            </a:r>
            <a:r>
              <a:rPr lang="hr-HR" sz="700" dirty="0" err="1">
                <a:solidFill>
                  <a:srgbClr val="808080"/>
                </a:solidFill>
                <a:latin typeface="Arial"/>
              </a:rPr>
              <a:t>č</a:t>
            </a:r>
            <a:r>
              <a:rPr sz="700" dirty="0">
                <a:solidFill>
                  <a:srgbClr val="808080"/>
                </a:solidFill>
                <a:latin typeface="Arial"/>
              </a:rPr>
              <a:t>ka, </a:t>
            </a:r>
            <a:r>
              <a:rPr lang="hr-HR" sz="700" dirty="0">
                <a:solidFill>
                  <a:srgbClr val="808080"/>
                </a:solidFill>
                <a:latin typeface="Arial"/>
              </a:rPr>
              <a:t>SI</a:t>
            </a:r>
            <a:r>
              <a:rPr sz="700" dirty="0">
                <a:solidFill>
                  <a:srgbClr val="808080"/>
                </a:solidFill>
                <a:latin typeface="Arial"/>
              </a:rPr>
              <a:t>E; 2015</a:t>
            </a:r>
            <a:r>
              <a:rPr lang="hr-HR" sz="700" dirty="0">
                <a:solidFill>
                  <a:srgbClr val="808080"/>
                </a:solidFill>
                <a:latin typeface="Arial"/>
              </a:rPr>
              <a:t>-</a:t>
            </a:r>
            <a:r>
              <a:rPr sz="700" dirty="0">
                <a:solidFill>
                  <a:srgbClr val="808080"/>
                </a:solidFill>
                <a:latin typeface="Arial"/>
              </a:rPr>
              <a:t>2020</a:t>
            </a:r>
          </a:p>
          <a:p>
            <a:pPr algn="l"/>
            <a:r>
              <a:rPr lang="hr-HR" sz="700" dirty="0">
                <a:solidFill>
                  <a:srgbClr val="808080"/>
                </a:solidFill>
                <a:latin typeface="Arial"/>
              </a:rPr>
              <a:t>Ostale informacije o statistici možete naći na </a:t>
            </a:r>
            <a:r>
              <a:rPr lang="hr-HR" sz="700" dirty="0">
                <a:solidFill>
                  <a:srgbClr val="808080"/>
                </a:solidFill>
                <a:latin typeface="Aria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stranici </a:t>
            </a:r>
            <a:r>
              <a:rPr sz="700" dirty="0">
                <a:solidFill>
                  <a:srgbClr val="808080"/>
                </a:solidFill>
                <a:latin typeface="Aria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</a:t>
            </a:r>
            <a:r>
              <a:rPr sz="700" dirty="0">
                <a:solidFill>
                  <a:srgbClr val="808080"/>
                </a:solidFill>
                <a:latin typeface="Arial"/>
              </a:rPr>
              <a:t>.</a:t>
            </a:r>
          </a:p>
          <a:p>
            <a:pPr algn="l"/>
            <a:r>
              <a:rPr lang="hr-HR" sz="700" b="1" dirty="0">
                <a:solidFill>
                  <a:srgbClr val="808080"/>
                </a:solidFill>
                <a:latin typeface="Arial"/>
              </a:rPr>
              <a:t>Izvor</a:t>
            </a:r>
            <a:r>
              <a:rPr sz="700" b="1" dirty="0">
                <a:solidFill>
                  <a:srgbClr val="808080"/>
                </a:solidFill>
                <a:latin typeface="Arial"/>
              </a:rPr>
              <a:t>: </a:t>
            </a:r>
            <a:r>
              <a:rPr sz="700" dirty="0">
                <a:solidFill>
                  <a:srgbClr val="808080"/>
                </a:solidFill>
                <a:latin typeface="Arial"/>
              </a:rPr>
              <a:t>Cushman &amp; Wakefield; </a:t>
            </a:r>
            <a:r>
              <a:rPr sz="700" dirty="0">
                <a:solidFill>
                  <a:srgbClr val="808080"/>
                </a:solidFill>
                <a:latin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 1148165</a:t>
            </a:r>
          </a:p>
        </p:txBody>
      </p:sp>
      <p:graphicFrame>
        <p:nvGraphicFramePr>
          <p:cNvPr id="5" name="ChartObject"/>
          <p:cNvGraphicFramePr/>
          <p:nvPr>
            <p:extLst>
              <p:ext uri="{D42A27DB-BD31-4B8C-83A1-F6EECF244321}">
                <p14:modId xmlns:p14="http://schemas.microsoft.com/office/powerpoint/2010/main" val="1570535636"/>
              </p:ext>
            </p:extLst>
          </p:nvPr>
        </p:nvGraphicFramePr>
        <p:xfrm>
          <a:off x="872067" y="1461600"/>
          <a:ext cx="10718800" cy="3918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New shape"/>
          <p:cNvSpPr/>
          <p:nvPr/>
        </p:nvSpPr>
        <p:spPr>
          <a:xfrm>
            <a:off x="10034400" y="0"/>
            <a:ext cx="442800" cy="20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r">
              <a:spcAft>
                <a:spcPct val="20000"/>
              </a:spcAft>
            </a:pPr>
            <a:r>
              <a:rPr sz="700">
                <a:solidFill>
                  <a:srgbClr val="808080"/>
                </a:solidFill>
                <a:latin typeface="Arial"/>
              </a:rPr>
              <a:t>2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4" name="Rectangle 19463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466" name="Rectangle 19465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468" name="Rectangle 19467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57" name="Title 1">
            <a:extLst>
              <a:ext uri="{FF2B5EF4-FFF2-40B4-BE49-F238E27FC236}">
                <a16:creationId xmlns:a16="http://schemas.microsoft.com/office/drawing/2014/main" id="{CCEC3B28-F722-4760-B5BB-9EC3EA7E1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hr-HR" altLang="en-US" sz="2800" b="1" noProof="0" dirty="0"/>
              <a:t>Šta je održiv razvoj? Trenutne odluke ne bi smjele ometati prosperitet za održavanje ili poboljšanje budućeg standarda života!</a:t>
            </a:r>
          </a:p>
        </p:txBody>
      </p:sp>
      <p:sp>
        <p:nvSpPr>
          <p:cNvPr id="19470" name="Rectangle 19469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00AC18C9-C4E3-4500-9415-4F2B9E8297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" r="-1" b="-1"/>
          <a:stretch/>
        </p:blipFill>
        <p:spPr bwMode="auto">
          <a:xfrm>
            <a:off x="908304" y="2478024"/>
            <a:ext cx="6009855" cy="369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9F65DAC-C01D-4E3E-94DE-C2E99AF3CA1B}"/>
              </a:ext>
            </a:extLst>
          </p:cNvPr>
          <p:cNvSpPr txBox="1">
            <a:spLocks/>
          </p:cNvSpPr>
          <p:nvPr/>
        </p:nvSpPr>
        <p:spPr>
          <a:xfrm>
            <a:off x="7411453" y="2478024"/>
            <a:ext cx="3872243" cy="3694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487363" indent="-487363" algn="l" defTabSz="6492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1055688" indent="-404813" algn="l" defTabSz="6492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624013" indent="-323850" algn="l" defTabSz="6492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2274888" indent="-323850" algn="l" defTabSz="6492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924175" indent="-323850" algn="l" defTabSz="64928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3575717" indent="-325064" algn="l" defTabSz="65013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845" indent="-325064" algn="l" defTabSz="65013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977" indent="-325064" algn="l" defTabSz="65013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105" indent="-325064" algn="l" defTabSz="65013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665" marR="0" lvl="0" indent="-228600"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8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ea typeface="+mn-ea"/>
                <a:sym typeface="Gill Sans" charset="0"/>
              </a:rPr>
              <a:t>Održivi razvoj je pristup koji </a:t>
            </a:r>
            <a:r>
              <a:rPr kumimoji="0" lang="hr-HR" sz="1800" b="1" i="0" u="none" strike="noStrike" cap="none" spc="0" normalizeH="0" baseline="0" dirty="0">
                <a:ln>
                  <a:noFill/>
                </a:ln>
                <a:effectLst/>
                <a:uLnTx/>
                <a:uFillTx/>
                <a:ea typeface="+mn-ea"/>
                <a:sym typeface="Gill Sans" charset="0"/>
              </a:rPr>
              <a:t>će omogućiti nastavak poboljšanja kvaliteta života uz upotrebu manjeg intenziteta resursa</a:t>
            </a:r>
            <a:r>
              <a:rPr kumimoji="0" lang="hr-HR" sz="1800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ea typeface="+mn-ea"/>
                <a:sym typeface="Gill Sans" charset="0"/>
              </a:rPr>
              <a:t>, čime se budućim generacijama ostavljaju neoštećene ili čak ojačane rezerve prirodnih resursa i druge aktive.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D174C4D8-49E1-4F0D-B74F-81A7231BD5B2}"/>
              </a:ext>
            </a:extLst>
          </p:cNvPr>
          <p:cNvSpPr txBox="1">
            <a:spLocks/>
          </p:cNvSpPr>
          <p:nvPr/>
        </p:nvSpPr>
        <p:spPr bwMode="auto">
          <a:xfrm>
            <a:off x="1912857" y="1326469"/>
            <a:ext cx="3416347" cy="255020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4294" tIns="32147" rIns="64294" bIns="32147" rtlCol="0" anchor="t">
            <a:normAutofit/>
          </a:bodyPr>
          <a:lstStyle>
            <a:lvl1pPr marL="487363" indent="-487363" defTabSz="649288">
              <a:spcBef>
                <a:spcPct val="20000"/>
              </a:spcBef>
              <a:buFont typeface="Arial" panose="020B0604020202020204" pitchFamily="34" charset="0"/>
              <a:buChar char="•"/>
              <a:defRPr sz="4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1055688" indent="-404813" defTabSz="649288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624013" indent="-323850" defTabSz="649288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2274888" indent="-323850" defTabSz="6492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924175" indent="-323850" defTabSz="649288"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3381375" indent="-323850" defTabSz="6492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838575" indent="-323850" defTabSz="6492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4295775" indent="-323850" defTabSz="6492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4752975" indent="-323850" defTabSz="6492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2665" marR="0" lvl="0" indent="-160729" algn="l" defTabSz="642915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33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5352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71B9B6B0-C4CE-4AFC-836B-A5FBC6A6E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646" y="1409886"/>
            <a:ext cx="4519613" cy="4038600"/>
          </a:xfrm>
          <a:prstGeom prst="triangle">
            <a:avLst>
              <a:gd name="adj" fmla="val 50000"/>
            </a:avLst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1429" tIns="45715" rIns="91429" bIns="45715" anchor="ctr"/>
          <a:lstStyle/>
          <a:p>
            <a:pPr marL="0" marR="0" lvl="0" indent="0" algn="ctr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34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Gill Sans" charset="0"/>
              </a:rPr>
              <a:t>Održivost</a:t>
            </a:r>
            <a:endParaRPr kumimoji="0" lang="en-US" sz="3234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sp>
        <p:nvSpPr>
          <p:cNvPr id="20482" name="Text Box 5">
            <a:extLst>
              <a:ext uri="{FF2B5EF4-FFF2-40B4-BE49-F238E27FC236}">
                <a16:creationId xmlns:a16="http://schemas.microsoft.com/office/drawing/2014/main" id="{30D71E2A-E9A2-4730-AD91-1178D10F02E2}"/>
              </a:ext>
            </a:extLst>
          </p:cNvPr>
          <p:cNvSpPr txBox="1">
            <a:spLocks noChangeArrowheads="1"/>
          </p:cNvSpPr>
          <p:nvPr/>
        </p:nvSpPr>
        <p:spPr bwMode="auto">
          <a:xfrm rot="-3514490">
            <a:off x="1608185" y="3207170"/>
            <a:ext cx="2091958" cy="54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994" tIns="25196" rIns="53994" bIns="2519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altLang="en-US" sz="3234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charset="-128"/>
                <a:cs typeface="+mn-cs"/>
                <a:sym typeface="Gill Sans" charset="0"/>
              </a:rPr>
              <a:t>Okolinska</a:t>
            </a:r>
            <a:endParaRPr kumimoji="0" lang="de-DE" altLang="en-US" sz="3234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Arial" panose="020B0604020202020204" pitchFamily="34" charset="0"/>
              <a:ea typeface="ヒラギノ角ゴ ProN W3" charset="-128"/>
              <a:cs typeface="+mn-cs"/>
              <a:sym typeface="Gill Sans" charset="0"/>
            </a:endParaRPr>
          </a:p>
        </p:txBody>
      </p:sp>
      <p:sp>
        <p:nvSpPr>
          <p:cNvPr id="20483" name="Text Box 4">
            <a:extLst>
              <a:ext uri="{FF2B5EF4-FFF2-40B4-BE49-F238E27FC236}">
                <a16:creationId xmlns:a16="http://schemas.microsoft.com/office/drawing/2014/main" id="{4FDD9447-85D9-4D55-AE2E-6CC09892AABF}"/>
              </a:ext>
            </a:extLst>
          </p:cNvPr>
          <p:cNvSpPr txBox="1">
            <a:spLocks noChangeArrowheads="1"/>
          </p:cNvSpPr>
          <p:nvPr/>
        </p:nvSpPr>
        <p:spPr bwMode="auto">
          <a:xfrm rot="3594724">
            <a:off x="4793492" y="3007368"/>
            <a:ext cx="2138444" cy="54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994" tIns="25196" rIns="53994" bIns="2519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altLang="en-US" sz="3234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charset="-128"/>
                <a:cs typeface="+mn-cs"/>
                <a:sym typeface="Gill Sans" charset="0"/>
              </a:rPr>
              <a:t>Društvena</a:t>
            </a:r>
            <a:endParaRPr kumimoji="0" lang="de-DE" altLang="en-US" sz="3234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Arial" panose="020B0604020202020204" pitchFamily="34" charset="0"/>
              <a:ea typeface="ヒラギノ角ゴ ProN W3" charset="-128"/>
              <a:cs typeface="+mn-cs"/>
              <a:sym typeface="Gill Sans" charset="0"/>
            </a:endParaRPr>
          </a:p>
        </p:txBody>
      </p:sp>
      <p:sp>
        <p:nvSpPr>
          <p:cNvPr id="20484" name="Text Box 3">
            <a:extLst>
              <a:ext uri="{FF2B5EF4-FFF2-40B4-BE49-F238E27FC236}">
                <a16:creationId xmlns:a16="http://schemas.microsoft.com/office/drawing/2014/main" id="{990BD78E-5F87-4406-9EB9-16D03FCB3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5151" y="5984007"/>
            <a:ext cx="2438205" cy="54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994" tIns="25196" rIns="53994" bIns="2519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altLang="en-US" sz="3234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charset="-128"/>
                <a:cs typeface="+mn-cs"/>
                <a:sym typeface="Gill Sans" charset="0"/>
              </a:rPr>
              <a:t>Ekonomska</a:t>
            </a:r>
            <a:endParaRPr kumimoji="0" lang="de-DE" altLang="en-US" sz="3234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Arial" panose="020B0604020202020204" pitchFamily="34" charset="0"/>
              <a:ea typeface="ヒラギノ角ゴ ProN W3" charset="-128"/>
              <a:cs typeface="+mn-cs"/>
              <a:sym typeface="Gill Sans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E12F68-B2F4-4EC7-B479-5E931D81C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380" y="644054"/>
            <a:ext cx="3338478" cy="52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6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0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812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-128"/>
                <a:cs typeface="+mn-cs"/>
                <a:sym typeface="Gill Sans" charset="0"/>
              </a:rPr>
              <a:t>Trostruka</a:t>
            </a:r>
            <a:r>
              <a:rPr kumimoji="0" lang="en-US" altLang="en-US" sz="281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-128"/>
                <a:cs typeface="+mn-cs"/>
                <a:sym typeface="Gill Sans" charset="0"/>
              </a:rPr>
              <a:t> </a:t>
            </a:r>
            <a:r>
              <a:rPr kumimoji="0" lang="en-US" altLang="en-US" sz="2812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-128"/>
                <a:cs typeface="+mn-cs"/>
                <a:sym typeface="Gill Sans" charset="0"/>
              </a:rPr>
              <a:t>donja</a:t>
            </a:r>
            <a:r>
              <a:rPr kumimoji="0" lang="en-US" altLang="en-US" sz="281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-128"/>
                <a:cs typeface="+mn-cs"/>
                <a:sym typeface="Gill Sans" charset="0"/>
              </a:rPr>
              <a:t> </a:t>
            </a:r>
            <a:r>
              <a:rPr kumimoji="0" lang="en-US" altLang="en-US" sz="2812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-128"/>
                <a:cs typeface="+mn-cs"/>
                <a:sym typeface="Gill Sans" charset="0"/>
              </a:rPr>
              <a:t>linija</a:t>
            </a:r>
            <a:endParaRPr kumimoji="0" lang="en-US" altLang="en-US" sz="281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-128"/>
              <a:cs typeface="+mn-cs"/>
              <a:sym typeface="Gill Sans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0BE453-E84F-C148-BBED-657B82B92369}"/>
              </a:ext>
            </a:extLst>
          </p:cNvPr>
          <p:cNvSpPr txBox="1">
            <a:spLocks/>
          </p:cNvSpPr>
          <p:nvPr/>
        </p:nvSpPr>
        <p:spPr bwMode="auto">
          <a:xfrm>
            <a:off x="6430073" y="537704"/>
            <a:ext cx="4013895" cy="49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87363" indent="-487363" defTabSz="649288">
              <a:spcBef>
                <a:spcPct val="20000"/>
              </a:spcBef>
              <a:buFont typeface="Arial" panose="020B0604020202020204" pitchFamily="34" charset="0"/>
              <a:buChar char="•"/>
              <a:defRPr sz="4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1055688" indent="-404813" defTabSz="649288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624013" indent="-323850" defTabSz="649288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2274888" indent="-323850" defTabSz="6492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924175" indent="-323850" defTabSz="649288"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3381375" indent="-323850" defTabSz="6492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838575" indent="-323850" defTabSz="6492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4295775" indent="-323850" defTabSz="6492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4752975" indent="-323850" defTabSz="6492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2665" marR="0" lvl="0" indent="-342665" algn="l" defTabSz="45651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altLang="en-US" sz="2531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Gill Sans" charset="0"/>
              </a:rPr>
              <a:t>Mohan</a:t>
            </a:r>
            <a:r>
              <a:rPr kumimoji="0" lang="hr-HR" altLang="en-US" sz="2531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Gill Sans" charset="0"/>
              </a:rPr>
              <a:t> </a:t>
            </a:r>
            <a:r>
              <a:rPr kumimoji="0" lang="hr-HR" altLang="en-US" sz="2531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Gill Sans" charset="0"/>
              </a:rPr>
              <a:t>Munasinghe</a:t>
            </a:r>
            <a:r>
              <a:rPr kumimoji="0" lang="hr-HR" altLang="en-US" sz="2531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Gill Sans" charset="0"/>
              </a:rPr>
              <a:t> – tri pristupa</a:t>
            </a:r>
          </a:p>
          <a:p>
            <a:pPr marL="342665" marR="0" lvl="0" indent="-342665" algn="l" defTabSz="45651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altLang="en-US" sz="2531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Gill Sans" charset="0"/>
              </a:rPr>
              <a:t>	Ekonomski: </a:t>
            </a:r>
            <a:r>
              <a:rPr kumimoji="0" lang="hr-HR" altLang="en-US" sz="2531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Gill Sans" charset="0"/>
              </a:rPr>
              <a:t>Povećati prihode na maksimum, a zadržati stalne ili povećavati rezerve kapitala</a:t>
            </a:r>
          </a:p>
          <a:p>
            <a:pPr marL="342665" marR="0" lvl="0" indent="-342665" algn="l" defTabSz="45651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altLang="en-US" sz="2531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Gill Sans" charset="0"/>
              </a:rPr>
              <a:t>	Okolinski: </a:t>
            </a:r>
            <a:r>
              <a:rPr kumimoji="0" lang="hr-HR" altLang="en-US" sz="2531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Gill Sans" charset="0"/>
              </a:rPr>
              <a:t>Održati otpornost i glomaznost bioloških i fizičkih sistema</a:t>
            </a:r>
          </a:p>
          <a:p>
            <a:pPr marL="342665" marR="0" lvl="0" indent="-342665" algn="l" defTabSz="45651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altLang="en-US" sz="2531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Gill Sans" charset="0"/>
              </a:rPr>
              <a:t>	Društveno-kulturni: </a:t>
            </a:r>
            <a:r>
              <a:rPr kumimoji="0" lang="hr-HR" altLang="en-US" sz="2531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Gill Sans" charset="0"/>
              </a:rPr>
              <a:t>Održati stabilnost društvenih i kulturnih sistema</a:t>
            </a:r>
          </a:p>
        </p:txBody>
      </p:sp>
    </p:spTree>
    <p:extLst>
      <p:ext uri="{BB962C8B-B14F-4D97-AF65-F5344CB8AC3E}">
        <p14:creationId xmlns:p14="http://schemas.microsoft.com/office/powerpoint/2010/main" val="6228170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276398-8170-5A40-94ED-E478557B3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hr-HR" altLang="en-US" sz="3700" noProof="0" dirty="0"/>
              <a:t>UNEP: Integracija tri dimenzije održivog razvoja</a:t>
            </a:r>
            <a:r>
              <a:rPr lang="hr-HR" altLang="zh-CN" sz="3700" noProof="0" dirty="0"/>
              <a:t>: Ekonomski aspekt</a:t>
            </a:r>
            <a:endParaRPr lang="hr-HR" sz="3700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1E975-0A1E-DD48-8454-1145BBCBC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anchor="ctr">
            <a:normAutofit/>
          </a:bodyPr>
          <a:lstStyle/>
          <a:p>
            <a:pPr marL="522368" indent="-522368">
              <a:buAutoNum type="arabicPeriod"/>
            </a:pPr>
            <a:r>
              <a:rPr lang="hr-HR" sz="2000" b="1" noProof="0" dirty="0"/>
              <a:t>Nikoga ne zaboraviti i osigurati dostojanstven život za sve</a:t>
            </a:r>
            <a:r>
              <a:rPr lang="hr-HR" altLang="zh-CN" sz="2000" b="1" noProof="0" dirty="0"/>
              <a:t>.</a:t>
            </a:r>
          </a:p>
          <a:p>
            <a:pPr marL="921957" lvl="1" indent="-522368"/>
            <a:r>
              <a:rPr lang="hr-HR" sz="2000" noProof="0" dirty="0"/>
              <a:t>Siromašne, ranjive i marginalizirane grupe trebaju prilike za održiv život i moraju imati minimalne nivoe društvene i okolinske zaštite.</a:t>
            </a:r>
            <a:r>
              <a:rPr lang="hr-HR" altLang="zh-CN" sz="2000" noProof="0" dirty="0"/>
              <a:t> Osobe koje žive u ekstremnom siromaštvu moraju moći uživati u dostojanstvenom životu</a:t>
            </a:r>
            <a:r>
              <a:rPr lang="hr-HR" sz="2000" noProof="0" dirty="0"/>
              <a:t>.</a:t>
            </a:r>
            <a:r>
              <a:rPr lang="hr-HR" altLang="zh-CN" sz="2000" noProof="0" dirty="0"/>
              <a:t> </a:t>
            </a:r>
            <a:r>
              <a:rPr lang="hr-HR" sz="2000" noProof="0" dirty="0"/>
              <a:t>Inovativne i zelene tehnologije mogu istovremeno povećati zaposlenost, ojačati bolje korištenje nauke i tradicionalnog znanja, povećati broj osnovnih usluga, a u sito vrijeme štititi okolinu.</a:t>
            </a:r>
          </a:p>
        </p:txBody>
      </p:sp>
    </p:spTree>
    <p:extLst>
      <p:ext uri="{BB962C8B-B14F-4D97-AF65-F5344CB8AC3E}">
        <p14:creationId xmlns:p14="http://schemas.microsoft.com/office/powerpoint/2010/main" val="253460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58" name="Rectangle 2355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560" name="Freeform: Shape 2355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562" name="Freeform: Shape 2356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FF5C875-3F44-0448-9597-44C24C171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792" y="1161288"/>
            <a:ext cx="3602736" cy="45262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fontAlgn="base">
              <a:lnSpc>
                <a:spcPct val="90000"/>
              </a:lnSpc>
              <a:spcBef>
                <a:spcPct val="0"/>
              </a:spcBef>
              <a:spcAft>
                <a:spcPts val="422"/>
              </a:spcAft>
              <a:buClrTx/>
              <a:buSzTx/>
              <a:buNone/>
              <a:tabLst/>
              <a:defRPr/>
            </a:pPr>
            <a:r>
              <a:rPr kumimoji="0" lang="hr-HR" altLang="en-US" sz="4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Gill Sans" charset="0"/>
              </a:rPr>
              <a:t>UNEP: Integracija tri dimenzije održivog razvoja</a:t>
            </a:r>
            <a:r>
              <a:rPr kumimoji="0" lang="hr-HR" altLang="zh-CN" sz="4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Gill Sans" charset="0"/>
              </a:rPr>
              <a:t>: Okolinski aspekt</a:t>
            </a:r>
            <a:endParaRPr kumimoji="0" lang="hr-HR" altLang="en-US" sz="40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  <a:sym typeface="Gill Sans" charset="0"/>
            </a:endParaRPr>
          </a:p>
        </p:txBody>
      </p:sp>
      <p:sp>
        <p:nvSpPr>
          <p:cNvPr id="23564" name="Rectangle 2356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553" name="Segnaposto contenuto 2">
            <a:extLst>
              <a:ext uri="{FF2B5EF4-FFF2-40B4-BE49-F238E27FC236}">
                <a16:creationId xmlns:a16="http://schemas.microsoft.com/office/drawing/2014/main" id="{84EB528F-3A51-4F37-98AA-F4B69FA91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181936"/>
            <a:r>
              <a:rPr lang="hr-HR" altLang="en-US" sz="1900" b="1" noProof="0" dirty="0"/>
              <a:t>2. Postići veći prosperitet na inkluzivan način u okviru kapaciteta sistema za održavanje života na planeti</a:t>
            </a:r>
          </a:p>
          <a:p>
            <a:endParaRPr lang="hr-HR" altLang="en-US" sz="1900" noProof="0" dirty="0"/>
          </a:p>
          <a:p>
            <a:pPr lvl="1"/>
            <a:r>
              <a:rPr lang="hr-HR" altLang="en-US" sz="1900" noProof="0" dirty="0"/>
              <a:t>Budući prosperitet zahtijeva da </a:t>
            </a:r>
            <a:r>
              <a:rPr lang="hr-HR" altLang="en-US" sz="1900" b="1" noProof="0" dirty="0"/>
              <a:t>ekonomski rast ne uništava okolinu.</a:t>
            </a:r>
          </a:p>
          <a:p>
            <a:pPr lvl="1"/>
            <a:r>
              <a:rPr lang="hr-HR" altLang="en-US" sz="1900" noProof="0" dirty="0"/>
              <a:t>Moramo u svim državama mijenjati sistem proizvodnje, modele zapošljavanja i tehnologije. </a:t>
            </a:r>
          </a:p>
          <a:p>
            <a:pPr lvl="1"/>
            <a:r>
              <a:rPr lang="hr-HR" altLang="en-US" sz="1900" b="1" noProof="0" dirty="0"/>
              <a:t>Održiva potrošnja </a:t>
            </a:r>
            <a:r>
              <a:rPr lang="hr-HR" altLang="en-US" sz="1900" noProof="0" dirty="0"/>
              <a:t>ne znači manju potrošnju, već </a:t>
            </a:r>
            <a:r>
              <a:rPr lang="hr-HR" altLang="en-US" sz="1900" b="1" noProof="0" dirty="0"/>
              <a:t>pametniju potrošnju – </a:t>
            </a:r>
            <a:r>
              <a:rPr lang="hr-HR" altLang="en-US" sz="1900" noProof="0" dirty="0"/>
              <a:t>ono što kupujemo i kako živom na inteligentan, siguran i okolinski održiv način.</a:t>
            </a:r>
          </a:p>
          <a:p>
            <a:pPr lvl="1"/>
            <a:r>
              <a:rPr lang="hr-HR" altLang="en-US" sz="1900" noProof="0" dirty="0"/>
              <a:t>Održiva potrošnja može rezultirati nizom povezanih ekonomskih, društvenih i zdravih koristi, uključujući većem pristupu tržištima, društvenoj inovativnosti, novim radnim mjestima.</a:t>
            </a:r>
          </a:p>
        </p:txBody>
      </p:sp>
    </p:spTree>
    <p:extLst>
      <p:ext uri="{BB962C8B-B14F-4D97-AF65-F5344CB8AC3E}">
        <p14:creationId xmlns:p14="http://schemas.microsoft.com/office/powerpoint/2010/main" val="1974518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ABA58-9B16-D662-C494-D727FF8AE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hr-HR" sz="5400" noProof="0" dirty="0"/>
              <a:t>BREXIT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AED33-7F67-0135-D62B-B29A7566C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hr-HR" sz="2200" noProof="0" dirty="0"/>
              <a:t>31. januara 2020., UK se formalno povukla iz Evropske unije nakon članstava u Uniji od 1973.</a:t>
            </a:r>
          </a:p>
        </p:txBody>
      </p:sp>
      <p:pic>
        <p:nvPicPr>
          <p:cNvPr id="9218" name="Picture 2" descr="Brexit">
            <a:extLst>
              <a:ext uri="{FF2B5EF4-FFF2-40B4-BE49-F238E27FC236}">
                <a16:creationId xmlns:a16="http://schemas.microsoft.com/office/drawing/2014/main" id="{21AD2955-29AD-0B26-A4F0-A1CC81120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504588"/>
            <a:ext cx="6903720" cy="384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4768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83" name="Rectangle 24582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585" name="Freeform: Shape 24584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587" name="Freeform: Shape 24586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B88128FE-3C14-493E-B148-2A3ADBA53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792" y="1161288"/>
            <a:ext cx="3602736" cy="45262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fontAlgn="base">
              <a:lnSpc>
                <a:spcPct val="90000"/>
              </a:lnSpc>
              <a:spcBef>
                <a:spcPct val="0"/>
              </a:spcBef>
              <a:spcAft>
                <a:spcPts val="422"/>
              </a:spcAft>
              <a:buClrTx/>
              <a:buSzTx/>
              <a:buNone/>
              <a:tabLst/>
              <a:defRPr/>
            </a:pPr>
            <a:r>
              <a:rPr kumimoji="0" lang="hr-HR" altLang="en-US" sz="4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Gill Sans" charset="0"/>
              </a:rPr>
              <a:t>UNEP: Integracija tri dimenzije održivog razvoja</a:t>
            </a:r>
            <a:r>
              <a:rPr kumimoji="0" lang="hr-HR" altLang="zh-CN" sz="4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Gill Sans" charset="0"/>
              </a:rPr>
              <a:t>:</a:t>
            </a:r>
          </a:p>
          <a:p>
            <a:pPr marL="0" marR="0" lvl="0" indent="0" fontAlgn="base">
              <a:lnSpc>
                <a:spcPct val="90000"/>
              </a:lnSpc>
              <a:spcBef>
                <a:spcPct val="0"/>
              </a:spcBef>
              <a:spcAft>
                <a:spcPts val="422"/>
              </a:spcAft>
              <a:buClrTx/>
              <a:buSzTx/>
              <a:buNone/>
              <a:tabLst/>
              <a:defRPr/>
            </a:pPr>
            <a:r>
              <a:rPr kumimoji="0" lang="hr-HR" altLang="zh-CN" sz="4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Gill Sans" charset="0"/>
              </a:rPr>
              <a:t>Društveni aspekt</a:t>
            </a:r>
            <a:endParaRPr kumimoji="0" lang="hr-HR" altLang="en-US" sz="40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  <a:sym typeface="Gill Sans" charset="0"/>
            </a:endParaRPr>
          </a:p>
        </p:txBody>
      </p:sp>
      <p:sp>
        <p:nvSpPr>
          <p:cNvPr id="24589" name="Rectangle 24588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577" name="Segnaposto contenuto 2">
            <a:extLst>
              <a:ext uri="{FF2B5EF4-FFF2-40B4-BE49-F238E27FC236}">
                <a16:creationId xmlns:a16="http://schemas.microsoft.com/office/drawing/2014/main" id="{3CE84E91-5A9C-4216-889B-3F2D2A3DD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295786" lvl="1"/>
            <a:r>
              <a:rPr lang="hr-HR" altLang="en-US" sz="2000" b="1" noProof="0" dirty="0"/>
              <a:t>3. Povećati kapital za stvaranje veće otpornosti i osiguranje života za buduće generacije</a:t>
            </a:r>
            <a:endParaRPr lang="hr-HR" altLang="en-US" sz="2000" noProof="0" dirty="0"/>
          </a:p>
          <a:p>
            <a:pPr marL="456514" lvl="1"/>
            <a:endParaRPr lang="hr-HR" altLang="en-US" sz="2000" noProof="0" dirty="0"/>
          </a:p>
          <a:p>
            <a:pPr marL="456514" lvl="1"/>
            <a:r>
              <a:rPr lang="hr-HR" altLang="en-US" sz="2000" noProof="0" dirty="0"/>
              <a:t>Ulaganja u prirodni kapital, društveni kapital (tj., znanje, društvene sisteme ) i osigurati sredstva za djelotvoran ekonomski kapital (tj., infrastruktura i proizvodni kapaciteti) će pomoći dugoročnom razvoju.</a:t>
            </a:r>
          </a:p>
          <a:p>
            <a:pPr marL="456514" lvl="1"/>
            <a:endParaRPr lang="hr-HR" altLang="en-US" sz="2000" noProof="0" dirty="0"/>
          </a:p>
          <a:p>
            <a:pPr marL="456514" lvl="1"/>
            <a:r>
              <a:rPr lang="hr-HR" altLang="en-US" sz="2000" noProof="0" dirty="0"/>
              <a:t>Upravljanje otpadom, djelotvornost resursa, obnova ekosistema i </a:t>
            </a:r>
            <a:r>
              <a:rPr lang="hr-HR" altLang="en-US" sz="2000" noProof="0" dirty="0" err="1"/>
              <a:t>čiščenje</a:t>
            </a:r>
            <a:r>
              <a:rPr lang="hr-HR" altLang="en-US" sz="2000" noProof="0" dirty="0"/>
              <a:t> vodenih puteva šire opseg naših resursa i prilika za zapošljavanje i život.</a:t>
            </a:r>
          </a:p>
        </p:txBody>
      </p:sp>
    </p:spTree>
    <p:extLst>
      <p:ext uri="{BB962C8B-B14F-4D97-AF65-F5344CB8AC3E}">
        <p14:creationId xmlns:p14="http://schemas.microsoft.com/office/powerpoint/2010/main" val="6364097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103D65-43B5-A749-9BAC-F4375FDBA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hr-HR" altLang="en-US" sz="3400" b="1" dirty="0">
                <a:latin typeface="Times" panose="02020603050405020304" pitchFamily="18" charset="0"/>
                <a:cs typeface="Times" panose="02020603050405020304" pitchFamily="18" charset="0"/>
              </a:rPr>
              <a:t>Indeks okolinskih rezultata (EPI) </a:t>
            </a:r>
            <a:r>
              <a:rPr lang="hr-HR" altLang="en-US" sz="3400" b="1" dirty="0" err="1">
                <a:latin typeface="Times" panose="02020603050405020304" pitchFamily="18" charset="0"/>
                <a:cs typeface="Times" panose="02020603050405020304" pitchFamily="18" charset="0"/>
              </a:rPr>
              <a:t>zajendički</a:t>
            </a:r>
            <a:r>
              <a:rPr lang="hr-HR" altLang="en-US" sz="3400" b="1" dirty="0">
                <a:latin typeface="Times" panose="02020603050405020304" pitchFamily="18" charset="0"/>
                <a:cs typeface="Times" panose="02020603050405020304" pitchFamily="18" charset="0"/>
              </a:rPr>
              <a:t> Univerzitet </a:t>
            </a:r>
            <a:r>
              <a:rPr lang="hr-HR" sz="3400" b="1" dirty="0">
                <a:latin typeface="Times" panose="02020603050405020304" pitchFamily="18" charset="0"/>
                <a:cs typeface="Times" panose="02020603050405020304" pitchFamily="18" charset="0"/>
              </a:rPr>
              <a:t>Yale i Columbia.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91D9B-5E27-6240-B707-42F50F3E4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lang="hr-HR" sz="2000" noProof="0" dirty="0">
                <a:latin typeface="Times" panose="02020603050405020304" pitchFamily="18" charset="0"/>
                <a:cs typeface="Times" panose="02020603050405020304" pitchFamily="18" charset="0"/>
              </a:rPr>
              <a:t>Indeks okolinskih rezultata rangira uspješnost država po pitanju prioritetnih okolinskih pitanja u dvije oblasti: </a:t>
            </a:r>
          </a:p>
          <a:p>
            <a:pPr marL="0" indent="0">
              <a:buNone/>
              <a:defRPr/>
            </a:pPr>
            <a:r>
              <a:rPr lang="hr-HR" sz="2000" noProof="0" dirty="0">
                <a:latin typeface="Times" panose="02020603050405020304" pitchFamily="18" charset="0"/>
                <a:cs typeface="Times" panose="02020603050405020304" pitchFamily="18" charset="0"/>
              </a:rPr>
              <a:t>	- zaštita zdravlja ljudi i </a:t>
            </a:r>
          </a:p>
          <a:p>
            <a:pPr marL="0" indent="0">
              <a:buNone/>
              <a:defRPr/>
            </a:pPr>
            <a:r>
              <a:rPr lang="hr-HR" sz="2000" noProof="0" dirty="0">
                <a:latin typeface="Times" panose="02020603050405020304" pitchFamily="18" charset="0"/>
                <a:cs typeface="Times" panose="02020603050405020304" pitchFamily="18" charset="0"/>
              </a:rPr>
              <a:t>	- zaštita ekosistema.</a:t>
            </a:r>
          </a:p>
        </p:txBody>
      </p:sp>
    </p:spTree>
    <p:extLst>
      <p:ext uri="{BB962C8B-B14F-4D97-AF65-F5344CB8AC3E}">
        <p14:creationId xmlns:p14="http://schemas.microsoft.com/office/powerpoint/2010/main" val="2564580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130BCC-4DED-9847-98A5-F09620A0B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64" y="834888"/>
            <a:ext cx="4314645" cy="1268958"/>
          </a:xfrm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r>
              <a:rPr lang="hr-HR" altLang="zh-CN" sz="1500" noProof="0" dirty="0"/>
              <a:t>EPI mjerni okvir:</a:t>
            </a:r>
            <a:br>
              <a:rPr lang="hr-HR" altLang="zh-CN" sz="1500" noProof="0" dirty="0"/>
            </a:br>
            <a:br>
              <a:rPr lang="hr-HR" altLang="zh-CN" sz="1500" noProof="0" dirty="0"/>
            </a:br>
            <a:r>
              <a:rPr lang="hr-HR" altLang="zh-CN" sz="1500" noProof="0" dirty="0">
                <a:hlinkClick r:id="rId2"/>
              </a:rPr>
              <a:t>https://epi.yale.edu/epi-results/2022/component/epi</a:t>
            </a:r>
            <a:br>
              <a:rPr lang="hr-HR" altLang="zh-CN" sz="1500" noProof="0" dirty="0"/>
            </a:br>
            <a:br>
              <a:rPr lang="hr-HR" sz="1500" noProof="0" dirty="0"/>
            </a:br>
            <a:endParaRPr lang="hr-HR" sz="1500" noProof="0" dirty="0"/>
          </a:p>
        </p:txBody>
      </p:sp>
      <p:pic>
        <p:nvPicPr>
          <p:cNvPr id="10" name="Picture 9" descr="Locator flag on a city map">
            <a:extLst>
              <a:ext uri="{FF2B5EF4-FFF2-40B4-BE49-F238E27FC236}">
                <a16:creationId xmlns:a16="http://schemas.microsoft.com/office/drawing/2014/main" id="{CB048626-4282-77B3-1C03-ADE660AED0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617" b="-1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8BF18F-3F59-5040-A6EB-D60F7C4CE215}"/>
              </a:ext>
            </a:extLst>
          </p:cNvPr>
          <p:cNvSpPr/>
          <p:nvPr/>
        </p:nvSpPr>
        <p:spPr>
          <a:xfrm>
            <a:off x="7255563" y="2557587"/>
            <a:ext cx="4314645" cy="37173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422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sym typeface="Gill Sans" charset="0"/>
              </a:rPr>
              <a:t>EPI koristi </a:t>
            </a:r>
            <a:r>
              <a:rPr kumimoji="0" lang="hr-HR" b="1" i="0" u="none" strike="noStrike" cap="none" spc="0" normalizeH="0" baseline="0" dirty="0">
                <a:ln>
                  <a:noFill/>
                </a:ln>
                <a:effectLst/>
                <a:uLnTx/>
                <a:uFillTx/>
                <a:sym typeface="Gill Sans" charset="0"/>
              </a:rPr>
              <a:t>hijerarhijski okvir </a:t>
            </a:r>
            <a:r>
              <a:rPr kumimoji="0" lang="hr-HR" b="0" i="0" u="none" strike="noStrike" cap="none" spc="0" normalizeH="0" baseline="0" dirty="0">
                <a:ln>
                  <a:noFill/>
                </a:ln>
                <a:effectLst/>
                <a:uLnTx/>
                <a:uFillTx/>
              </a:rPr>
              <a:t>da </a:t>
            </a:r>
            <a:r>
              <a:rPr kumimoji="0" lang="hr-HR" b="0" i="0" u="none" strike="noStrike" cap="none" spc="0" normalizeH="0" baseline="0" dirty="0" err="1">
                <a:ln>
                  <a:noFill/>
                </a:ln>
                <a:effectLst/>
                <a:uLnTx/>
                <a:uFillTx/>
              </a:rPr>
              <a:t>uporedi</a:t>
            </a:r>
            <a:r>
              <a:rPr kumimoji="0" lang="hr-HR" b="0" i="0" u="none" strike="noStrike" cap="none" spc="0" normalizeH="0" baseline="0" dirty="0">
                <a:ln>
                  <a:noFill/>
                </a:ln>
                <a:effectLst/>
                <a:uLnTx/>
                <a:uFillTx/>
              </a:rPr>
              <a:t> i razumije okolinske rezultate za </a:t>
            </a:r>
            <a:r>
              <a:rPr kumimoji="0" lang="hr-HR" b="1" i="0" u="none" strike="noStrike" cap="none" spc="0" normalizeH="0" baseline="0" dirty="0">
                <a:ln>
                  <a:noFill/>
                </a:ln>
                <a:effectLst/>
                <a:uLnTx/>
                <a:uFillTx/>
                <a:sym typeface="Gill Sans" charset="0"/>
              </a:rPr>
              <a:t>180 država </a:t>
            </a:r>
            <a:r>
              <a:rPr kumimoji="0" lang="hr-HR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sym typeface="Gill Sans" charset="0"/>
              </a:rPr>
              <a:t>i ponudi mjeru o tome koliko su države blizu utvrđenih političkih ciljeva zaštite okoline.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422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b="0" i="0" u="none" strike="noStrike" cap="none" spc="0" normalizeH="0" baseline="0" dirty="0">
              <a:ln>
                <a:noFill/>
              </a:ln>
              <a:effectLst/>
              <a:uLnTx/>
              <a:uFillTx/>
              <a:sym typeface="Gill Sans" charset="0"/>
            </a:endParaRP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422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b="1" i="0" u="none" strike="noStrike" cap="none" spc="0" normalizeH="0" baseline="0" dirty="0">
                <a:ln>
                  <a:noFill/>
                </a:ln>
                <a:effectLst/>
                <a:uLnTx/>
                <a:uFillTx/>
                <a:sym typeface="Gill Sans" charset="0"/>
              </a:rPr>
              <a:t>40 indikatora uspješnosti </a:t>
            </a:r>
            <a:r>
              <a:rPr kumimoji="0" lang="hr-HR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sym typeface="Gill Sans" charset="0"/>
              </a:rPr>
              <a:t>se grupirano u </a:t>
            </a:r>
            <a:r>
              <a:rPr kumimoji="0" lang="hr-HR" b="1" i="0" u="none" strike="noStrike" cap="none" spc="0" normalizeH="0" baseline="0" dirty="0">
                <a:ln>
                  <a:noFill/>
                </a:ln>
                <a:effectLst/>
                <a:uLnTx/>
                <a:uFillTx/>
                <a:sym typeface="Gill Sans" charset="0"/>
              </a:rPr>
              <a:t>11 kategorija pitanja.</a:t>
            </a:r>
            <a:endParaRPr kumimoji="0" lang="hr-HR" b="0" i="0" u="none" strike="noStrike" cap="none" spc="0" normalizeH="0" baseline="0" dirty="0">
              <a:ln>
                <a:noFill/>
              </a:ln>
              <a:effectLst/>
              <a:uLnTx/>
              <a:uFillTx/>
              <a:sym typeface="Gill Sans" charset="0"/>
            </a:endParaRP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422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b="0" i="0" u="none" strike="noStrike" cap="none" spc="0" normalizeH="0" baseline="0" dirty="0">
              <a:ln>
                <a:noFill/>
              </a:ln>
              <a:effectLst/>
              <a:uLnTx/>
              <a:uFillTx/>
              <a:sym typeface="Gill Sans" charset="0"/>
            </a:endParaRP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422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sym typeface="Gill Sans" charset="0"/>
              </a:rPr>
              <a:t>EPI grupira indikatore u okviru kategorija pitanja, usvaja kategorije u okviru političkih ciljeva, a političke ciljeve u okviru ukupnog indeksa.</a:t>
            </a:r>
          </a:p>
        </p:txBody>
      </p:sp>
    </p:spTree>
    <p:extLst>
      <p:ext uri="{BB962C8B-B14F-4D97-AF65-F5344CB8AC3E}">
        <p14:creationId xmlns:p14="http://schemas.microsoft.com/office/powerpoint/2010/main" val="13544165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C4DC6-84B9-3CB5-2B7E-38FFDE7A3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>
            <a:normAutofit/>
          </a:bodyPr>
          <a:lstStyle/>
          <a:p>
            <a:r>
              <a:rPr lang="hr-HR" sz="2400" noProof="0" dirty="0"/>
              <a:t>Sveobuhvatan okolinski indeks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093976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A6A39-330B-CBEE-87EA-EB98718FE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252870"/>
            <a:ext cx="3412219" cy="3560251"/>
          </a:xfrm>
        </p:spPr>
        <p:txBody>
          <a:bodyPr>
            <a:normAutofit/>
          </a:bodyPr>
          <a:lstStyle/>
          <a:p>
            <a:r>
              <a:rPr lang="hr-HR" sz="1600" noProof="0" dirty="0">
                <a:latin typeface="Times" panose="02020603050405020304" pitchFamily="18" charset="0"/>
                <a:cs typeface="Times" panose="02020603050405020304" pitchFamily="18" charset="0"/>
              </a:rPr>
              <a:t>Yale je izradio Indeks okolinskih rezultata, koji kombinira podatke o pitanjima održivosti i svakoj državi dodjeljuje jedan rezultat.</a:t>
            </a:r>
          </a:p>
          <a:p>
            <a:r>
              <a:rPr lang="hr-HR" sz="1600" noProof="0" dirty="0">
                <a:latin typeface="Times" panose="02020603050405020304" pitchFamily="18" charset="0"/>
                <a:cs typeface="Times" panose="02020603050405020304" pitchFamily="18" charset="0"/>
              </a:rPr>
              <a:t>Ovaj indeks nudi detaljan presjek okolinskih problema, kao što su </a:t>
            </a:r>
            <a:r>
              <a:rPr lang="hr-HR" sz="1600" noProof="0" dirty="0" err="1">
                <a:latin typeface="Times" panose="02020603050405020304" pitchFamily="18" charset="0"/>
                <a:cs typeface="Times" panose="02020603050405020304" pitchFamily="18" charset="0"/>
              </a:rPr>
              <a:t>kvalitet</a:t>
            </a:r>
            <a:r>
              <a:rPr lang="hr-HR" sz="1600" noProof="0" dirty="0">
                <a:latin typeface="Times" panose="02020603050405020304" pitchFamily="18" charset="0"/>
                <a:cs typeface="Times" panose="02020603050405020304" pitchFamily="18" charset="0"/>
              </a:rPr>
              <a:t> zraka, vode i </a:t>
            </a:r>
            <a:r>
              <a:rPr lang="hr-HR" sz="1600" noProof="0" dirty="0" err="1">
                <a:latin typeface="Times" panose="02020603050405020304" pitchFamily="18" charset="0"/>
                <a:cs typeface="Times" panose="02020603050405020304" pitchFamily="18" charset="0"/>
              </a:rPr>
              <a:t>sanitacije</a:t>
            </a:r>
            <a:r>
              <a:rPr lang="hr-HR" sz="1600" noProof="0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hr-HR" sz="1600" noProof="0" dirty="0" err="1">
                <a:latin typeface="Times" panose="02020603050405020304" pitchFamily="18" charset="0"/>
                <a:cs typeface="Times" panose="02020603050405020304" pitchFamily="18" charset="0"/>
              </a:rPr>
              <a:t>biodiverzitet</a:t>
            </a:r>
            <a:r>
              <a:rPr lang="hr-HR" sz="1600" noProof="0" dirty="0">
                <a:latin typeface="Times" panose="02020603050405020304" pitchFamily="18" charset="0"/>
                <a:cs typeface="Times" panose="02020603050405020304" pitchFamily="18" charset="0"/>
              </a:rPr>
              <a:t> i staništa, te kima i energija.</a:t>
            </a:r>
          </a:p>
          <a:p>
            <a:r>
              <a:rPr lang="hr-HR" sz="1600" noProof="0" dirty="0">
                <a:latin typeface="Times" panose="02020603050405020304" pitchFamily="18" charset="0"/>
                <a:cs typeface="Times" panose="02020603050405020304" pitchFamily="18" charset="0"/>
              </a:rPr>
              <a:t>EPI ocjenjuje države prema njihovoj uspješnosti u ovim oblastima, gdje svaki indikator svoju vrijednost prema važnosti za ciljeve države u oblasti zaštite okoline.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B32A9D-5ADA-3885-8BA0-01D180352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092" y="630936"/>
            <a:ext cx="6275927" cy="54955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66AF37-B9E3-ED84-5FC5-0A0EA0AA9C8D}"/>
              </a:ext>
            </a:extLst>
          </p:cNvPr>
          <p:cNvSpPr txBox="1"/>
          <p:nvPr/>
        </p:nvSpPr>
        <p:spPr>
          <a:xfrm>
            <a:off x="8094563" y="274586"/>
            <a:ext cx="3487240" cy="5356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7937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B9F1E8-DF05-E497-6BC4-A18D0409B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647" y="207818"/>
            <a:ext cx="8054268" cy="66501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C9609D-57F7-286F-2943-2F744941C1F4}"/>
              </a:ext>
            </a:extLst>
          </p:cNvPr>
          <p:cNvSpPr txBox="1"/>
          <p:nvPr/>
        </p:nvSpPr>
        <p:spPr>
          <a:xfrm>
            <a:off x="306730" y="944262"/>
            <a:ext cx="301691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lory"/>
                <a:ea typeface="+mn-ea"/>
                <a:cs typeface="+mn-cs"/>
              </a:rPr>
              <a:t>EPI rang lista za 2022., rezultat i Regionalna rang lista (REG) za 180 država.</a:t>
            </a:r>
            <a:endParaRPr kumimoji="0" lang="hr-HR" sz="4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5104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F715BD-6616-B641-1C1D-35B2F5393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8254" y="471668"/>
            <a:ext cx="10303265" cy="59146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9CEE5D-974A-AAF4-25E0-95D23F033092}"/>
              </a:ext>
            </a:extLst>
          </p:cNvPr>
          <p:cNvSpPr txBox="1"/>
          <p:nvPr/>
        </p:nvSpPr>
        <p:spPr>
          <a:xfrm>
            <a:off x="2861733" y="186267"/>
            <a:ext cx="667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Rang lista za 2022. prema Indeksu okolinskih rezultata za 180 država</a:t>
            </a:r>
          </a:p>
        </p:txBody>
      </p:sp>
    </p:spTree>
    <p:extLst>
      <p:ext uri="{BB962C8B-B14F-4D97-AF65-F5344CB8AC3E}">
        <p14:creationId xmlns:p14="http://schemas.microsoft.com/office/powerpoint/2010/main" val="9690581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678" name="Rectangle 28677">
            <a:extLst>
              <a:ext uri="{FF2B5EF4-FFF2-40B4-BE49-F238E27FC236}">
                <a16:creationId xmlns:a16="http://schemas.microsoft.com/office/drawing/2014/main" id="{FB33DC6A-1F1C-4A06-834E-CFF88F1C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680" name="Freeform: Shape 28679">
            <a:extLst>
              <a:ext uri="{FF2B5EF4-FFF2-40B4-BE49-F238E27FC236}">
                <a16:creationId xmlns:a16="http://schemas.microsoft.com/office/drawing/2014/main" id="{0FE1D5CF-87B8-4A8A-AD3C-01D06A607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208641" cy="6858000"/>
          </a:xfrm>
          <a:custGeom>
            <a:avLst/>
            <a:gdLst>
              <a:gd name="connsiteX0" fmla="*/ 0 w 6208641"/>
              <a:gd name="connsiteY0" fmla="*/ 0 h 6858000"/>
              <a:gd name="connsiteX1" fmla="*/ 5464181 w 6208641"/>
              <a:gd name="connsiteY1" fmla="*/ 0 h 6858000"/>
              <a:gd name="connsiteX2" fmla="*/ 5538086 w 6208641"/>
              <a:gd name="connsiteY2" fmla="*/ 159684 h 6858000"/>
              <a:gd name="connsiteX3" fmla="*/ 6208641 w 6208641"/>
              <a:gd name="connsiteY3" fmla="*/ 3706589 h 6858000"/>
              <a:gd name="connsiteX4" fmla="*/ 5734754 w 6208641"/>
              <a:gd name="connsiteY4" fmla="*/ 6730443 h 6858000"/>
              <a:gd name="connsiteX5" fmla="*/ 5689361 w 6208641"/>
              <a:gd name="connsiteY5" fmla="*/ 6858000 h 6858000"/>
              <a:gd name="connsiteX6" fmla="*/ 0 w 620864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8641" h="6858000">
                <a:moveTo>
                  <a:pt x="0" y="0"/>
                </a:moveTo>
                <a:lnTo>
                  <a:pt x="5464181" y="0"/>
                </a:lnTo>
                <a:lnTo>
                  <a:pt x="5538086" y="159684"/>
                </a:lnTo>
                <a:cubicBezTo>
                  <a:pt x="5961440" y="1172168"/>
                  <a:pt x="6208641" y="2392735"/>
                  <a:pt x="6208641" y="3706589"/>
                </a:cubicBezTo>
                <a:cubicBezTo>
                  <a:pt x="6208641" y="4801467"/>
                  <a:pt x="6036974" y="5831563"/>
                  <a:pt x="5734754" y="6730443"/>
                </a:cubicBezTo>
                <a:lnTo>
                  <a:pt x="568936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682" name="Freeform: Shape 28681">
            <a:extLst>
              <a:ext uri="{FF2B5EF4-FFF2-40B4-BE49-F238E27FC236}">
                <a16:creationId xmlns:a16="http://schemas.microsoft.com/office/drawing/2014/main" id="{60926200-45C2-41E9-839F-31CD5FE4C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03325" cy="6858000"/>
          </a:xfrm>
          <a:custGeom>
            <a:avLst/>
            <a:gdLst>
              <a:gd name="connsiteX0" fmla="*/ 0 w 6203325"/>
              <a:gd name="connsiteY0" fmla="*/ 0 h 6858000"/>
              <a:gd name="connsiteX1" fmla="*/ 5458865 w 6203325"/>
              <a:gd name="connsiteY1" fmla="*/ 0 h 6858000"/>
              <a:gd name="connsiteX2" fmla="*/ 5532770 w 6203325"/>
              <a:gd name="connsiteY2" fmla="*/ 159684 h 6858000"/>
              <a:gd name="connsiteX3" fmla="*/ 6203325 w 6203325"/>
              <a:gd name="connsiteY3" fmla="*/ 3706589 h 6858000"/>
              <a:gd name="connsiteX4" fmla="*/ 5729438 w 6203325"/>
              <a:gd name="connsiteY4" fmla="*/ 6730443 h 6858000"/>
              <a:gd name="connsiteX5" fmla="*/ 5684045 w 6203325"/>
              <a:gd name="connsiteY5" fmla="*/ 6858000 h 6858000"/>
              <a:gd name="connsiteX6" fmla="*/ 0 w 620332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3325" h="6858000">
                <a:moveTo>
                  <a:pt x="0" y="0"/>
                </a:moveTo>
                <a:lnTo>
                  <a:pt x="5458865" y="0"/>
                </a:lnTo>
                <a:lnTo>
                  <a:pt x="5532770" y="159684"/>
                </a:lnTo>
                <a:cubicBezTo>
                  <a:pt x="5956124" y="1172168"/>
                  <a:pt x="6203325" y="2392735"/>
                  <a:pt x="6203325" y="3706589"/>
                </a:cubicBezTo>
                <a:cubicBezTo>
                  <a:pt x="6203325" y="4801467"/>
                  <a:pt x="6031658" y="5831563"/>
                  <a:pt x="5729438" y="6730443"/>
                </a:cubicBezTo>
                <a:lnTo>
                  <a:pt x="568404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73" name="Title 1">
            <a:extLst>
              <a:ext uri="{FF2B5EF4-FFF2-40B4-BE49-F238E27FC236}">
                <a16:creationId xmlns:a16="http://schemas.microsoft.com/office/drawing/2014/main" id="{24125426-B9FB-4714-B830-81178D446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98" y="1106034"/>
            <a:ext cx="5019074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hr-HR" altLang="en-US" sz="3400" noProof="0" dirty="0"/>
            </a:br>
            <a:r>
              <a:rPr lang="hr-HR" altLang="en-US" sz="3400" noProof="0" dirty="0"/>
              <a:t>EPI rezultati za </a:t>
            </a:r>
            <a:r>
              <a:rPr lang="hr-HR" altLang="zh-CN" sz="3400" noProof="0" dirty="0"/>
              <a:t>2020. pokazuju pozitivnu korelaciju između EPI rezultata i BDP-a po glavi stanovnika</a:t>
            </a:r>
            <a:endParaRPr lang="hr-HR" altLang="en-US" sz="3400" noProof="0" dirty="0"/>
          </a:p>
        </p:txBody>
      </p:sp>
      <p:sp>
        <p:nvSpPr>
          <p:cNvPr id="28684" name="Rectangle 2868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49FCC1-0007-4CDA-BEF1-74F74B14B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266" y="625683"/>
            <a:ext cx="3108441" cy="2743200"/>
          </a:xfrm>
          <a:prstGeom prst="rect">
            <a:avLst/>
          </a:prstGeom>
        </p:spPr>
      </p:pic>
      <p:sp>
        <p:nvSpPr>
          <p:cNvPr id="28686" name="Rectangle 2868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546920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4E489-BA17-6741-8335-51D7DB918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071" y="3605757"/>
            <a:ext cx="4708833" cy="263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329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6" name="Rectangle 30735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6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165BB6-2723-8A63-503B-237A98108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z="3600" noProof="0" dirty="0">
                <a:solidFill>
                  <a:srgbClr val="FFFFFF"/>
                </a:solidFill>
              </a:rPr>
              <a:t>Ukrajina i EU</a:t>
            </a:r>
          </a:p>
        </p:txBody>
      </p:sp>
      <p:sp>
        <p:nvSpPr>
          <p:cNvPr id="30738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22" name="Picture 2" descr="How the EU has been supporting Ukraine | News | European Parliament">
            <a:extLst>
              <a:ext uri="{FF2B5EF4-FFF2-40B4-BE49-F238E27FC236}">
                <a16:creationId xmlns:a16="http://schemas.microsoft.com/office/drawing/2014/main" id="{265A36A7-E953-C468-A41B-62FBAD6D24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4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7190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9" name="Rectangle 3098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1" name="Freeform: Shape 3100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3DE744-ED1F-F796-42B9-387F73C72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24" y="643467"/>
            <a:ext cx="4772975" cy="1800526"/>
          </a:xfrm>
        </p:spPr>
        <p:txBody>
          <a:bodyPr>
            <a:normAutofit/>
          </a:bodyPr>
          <a:lstStyle/>
          <a:p>
            <a:r>
              <a:rPr lang="hr-HR" noProof="0" dirty="0"/>
              <a:t>Ukrajina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59FA8-12B1-A202-E97C-FDD1BFAC0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749" y="2867121"/>
            <a:ext cx="5089875" cy="3309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noProof="0" dirty="0"/>
              <a:t>Položaj države na strateškom geografskom prostoru, na vratima Evrope, Rusije i Azije, ima obilje mineralnih resursa i najplodniju crnicu na planeti.</a:t>
            </a:r>
          </a:p>
          <a:p>
            <a:pPr marL="0" indent="0">
              <a:buNone/>
            </a:pPr>
            <a:r>
              <a:rPr lang="hr-HR" sz="2000" noProof="0" dirty="0"/>
              <a:t>Država sa visoko obrazovanom radnom snagom, bogatim industrijskim naslijeđem još od sovjetske ere.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C875C-0AC1-A5C9-3E68-72CC214AE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366" y="220338"/>
            <a:ext cx="6084167" cy="2898234"/>
          </a:xfrm>
          <a:prstGeom prst="rect">
            <a:avLst/>
          </a:prstGeom>
        </p:spPr>
      </p:pic>
      <p:pic>
        <p:nvPicPr>
          <p:cNvPr id="6" name="Picture 2" descr="Infographic shows a loss of 45% to Ukraine's GDP since Russia's invasion began ">
            <a:extLst>
              <a:ext uri="{FF2B5EF4-FFF2-40B4-BE49-F238E27FC236}">
                <a16:creationId xmlns:a16="http://schemas.microsoft.com/office/drawing/2014/main" id="{736EB93E-8B41-6DCB-C789-959BE8BE6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4366" y="3297960"/>
            <a:ext cx="6455885" cy="294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7279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C317F-9FDA-C60B-8F09-ED580F130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noProof="0" dirty="0"/>
              <a:t>Duboka i sveobuhvatna zona slobodne trgovine (DCFTA)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57110-F163-5FE2-393B-E5AFC87FD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6479"/>
            <a:ext cx="10515600" cy="3860483"/>
          </a:xfrm>
        </p:spPr>
        <p:txBody>
          <a:bodyPr>
            <a:normAutofit/>
          </a:bodyPr>
          <a:lstStyle/>
          <a:p>
            <a:pPr algn="l"/>
            <a:r>
              <a:rPr lang="hr-HR" b="0" i="0" u="none" strike="noStrike" noProof="0" dirty="0">
                <a:effectLst/>
                <a:latin typeface="Times" panose="02020603050405020304" pitchFamily="18" charset="0"/>
                <a:cs typeface="Times" panose="02020603050405020304" pitchFamily="18" charset="0"/>
              </a:rPr>
              <a:t>Sporazum o pridruživanju, uključujući Duboku i sveobuhvatnu zonu slobodne trgovine (DCFTA) između EU i Ukrajine, je </a:t>
            </a:r>
            <a:r>
              <a:rPr lang="hr-HR" b="0" i="0" u="none" strike="noStrike" noProof="0" dirty="0" err="1">
                <a:effectLst/>
                <a:latin typeface="Times" panose="02020603050405020304" pitchFamily="18" charset="0"/>
                <a:cs typeface="Times" panose="02020603050405020304" pitchFamily="18" charset="0"/>
              </a:rPr>
              <a:t>pregovaran</a:t>
            </a:r>
            <a:r>
              <a:rPr lang="hr-HR" b="0" i="0" u="none" strike="noStrike" noProof="0" dirty="0">
                <a:effectLst/>
                <a:latin typeface="Times" panose="02020603050405020304" pitchFamily="18" charset="0"/>
                <a:cs typeface="Times" panose="02020603050405020304" pitchFamily="18" charset="0"/>
              </a:rPr>
              <a:t> između 2007. i 2011., a potpisan je 21. marta i 27. juna 2014</a:t>
            </a:r>
            <a:r>
              <a:rPr lang="hr-HR" sz="2800" noProof="0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algn="l"/>
            <a:r>
              <a:rPr lang="hr-HR" sz="2800" noProof="0" dirty="0">
                <a:latin typeface="Times" panose="02020603050405020304" pitchFamily="18" charset="0"/>
                <a:cs typeface="Times" panose="02020603050405020304" pitchFamily="18" charset="0"/>
              </a:rPr>
              <a:t>DCFTA je bio u privremenoj primjeni od 1. januara 2016. Sporazum o pridruživanju (AA) formalno je stupio na snagu 1. septembra 2017., nakon što su ga ratificirale sve države članice EU.</a:t>
            </a:r>
            <a:endParaRPr lang="hr-HR" b="0" i="0" u="none" strike="noStrike" noProof="0" dirty="0"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l"/>
            <a:r>
              <a:rPr lang="hr-HR" b="0" i="0" u="none" strike="noStrike" noProof="0" dirty="0">
                <a:effectLst/>
                <a:latin typeface="Times" panose="02020603050405020304" pitchFamily="18" charset="0"/>
                <a:cs typeface="Times" panose="02020603050405020304" pitchFamily="18" charset="0"/>
              </a:rPr>
              <a:t>Sporazum o pridruživanju je glavno sredstvo za približavanje Ukrajine EU: promovira dublje političke veze, snažnije ekonomske veze i poštivanje zajedničkih vrijednosti.</a:t>
            </a:r>
          </a:p>
        </p:txBody>
      </p:sp>
    </p:spTree>
    <p:extLst>
      <p:ext uri="{BB962C8B-B14F-4D97-AF65-F5344CB8AC3E}">
        <p14:creationId xmlns:p14="http://schemas.microsoft.com/office/powerpoint/2010/main" val="2168150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B64C8-2248-048C-6516-24ABC0176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6066"/>
            <a:ext cx="10515600" cy="3785277"/>
          </a:xfrm>
        </p:spPr>
        <p:txBody>
          <a:bodyPr>
            <a:normAutofit/>
          </a:bodyPr>
          <a:lstStyle/>
          <a:p>
            <a:r>
              <a:rPr lang="hr-HR" sz="2200" noProof="0" dirty="0">
                <a:latin typeface="Times" panose="02020603050405020304" pitchFamily="18" charset="0"/>
                <a:cs typeface="Times" panose="02020603050405020304" pitchFamily="18" charset="0"/>
              </a:rPr>
              <a:t>Postepeno, CEEC ekonomije su postale </a:t>
            </a:r>
            <a:r>
              <a:rPr lang="hr-HR" sz="2200" b="1" noProof="0" dirty="0">
                <a:latin typeface="Times" panose="02020603050405020304" pitchFamily="18" charset="0"/>
                <a:cs typeface="Times" panose="02020603050405020304" pitchFamily="18" charset="0"/>
              </a:rPr>
              <a:t>proizvodna kičma evropske ekonomije</a:t>
            </a:r>
            <a:r>
              <a:rPr lang="hr-HR" sz="2200" noProof="0" dirty="0">
                <a:latin typeface="Times" panose="02020603050405020304" pitchFamily="18" charset="0"/>
                <a:cs typeface="Times" panose="02020603050405020304" pitchFamily="18" charset="0"/>
              </a:rPr>
              <a:t>, zbog njihovih čvrstih veza sa regionalnim i </a:t>
            </a:r>
            <a:r>
              <a:rPr lang="hr-HR" sz="2200" b="1" noProof="0" dirty="0">
                <a:latin typeface="Times" panose="02020603050405020304" pitchFamily="18" charset="0"/>
                <a:cs typeface="Times" panose="02020603050405020304" pitchFamily="18" charset="0"/>
              </a:rPr>
              <a:t>globalnim vrijednosnim lancima</a:t>
            </a:r>
            <a:r>
              <a:rPr lang="hr-HR" sz="2200" noProof="0" dirty="0">
                <a:latin typeface="Times" panose="02020603050405020304" pitchFamily="18" charset="0"/>
                <a:cs typeface="Times" panose="02020603050405020304" pitchFamily="18" charset="0"/>
              </a:rPr>
              <a:t>, visokim </a:t>
            </a:r>
            <a:r>
              <a:rPr lang="hr-HR" sz="2200" noProof="0" dirty="0" err="1">
                <a:latin typeface="Times" panose="02020603050405020304" pitchFamily="18" charset="0"/>
                <a:cs typeface="Times" panose="02020603050405020304" pitchFamily="18" charset="0"/>
              </a:rPr>
              <a:t>stepenom</a:t>
            </a:r>
            <a:r>
              <a:rPr lang="hr-HR" sz="2200" noProof="0" dirty="0">
                <a:latin typeface="Times" panose="02020603050405020304" pitchFamily="18" charset="0"/>
                <a:cs typeface="Times" panose="02020603050405020304" pitchFamily="18" charset="0"/>
              </a:rPr>
              <a:t> vertikalne specijalizacije za proizvodnju polugotovih proizvoda.</a:t>
            </a:r>
          </a:p>
          <a:p>
            <a:r>
              <a:rPr lang="hr-HR" sz="2200" b="1" noProof="0" dirty="0">
                <a:latin typeface="Times" panose="02020603050405020304" pitchFamily="18" charset="0"/>
                <a:cs typeface="Times" panose="02020603050405020304" pitchFamily="18" charset="0"/>
              </a:rPr>
              <a:t>Izvoz iz CEEC ekonomija </a:t>
            </a:r>
            <a:r>
              <a:rPr lang="hr-HR" sz="2200" noProof="0" dirty="0">
                <a:latin typeface="Times" panose="02020603050405020304" pitchFamily="18" charset="0"/>
                <a:cs typeface="Times" panose="02020603050405020304" pitchFamily="18" charset="0"/>
              </a:rPr>
              <a:t>se više nego udvostručio u odnosu na BDP u prethodne dvije decenije.</a:t>
            </a:r>
          </a:p>
          <a:p>
            <a:r>
              <a:rPr lang="hr-HR" sz="2200" noProof="0" dirty="0">
                <a:latin typeface="Times" panose="02020603050405020304" pitchFamily="18" charset="0"/>
                <a:cs typeface="Times" panose="02020603050405020304" pitchFamily="18" charset="0"/>
              </a:rPr>
              <a:t>Ove države su povećale svoju domaću dodanu vrijednost putem proizvoda i izvoza u svim kategorijama u periodu </a:t>
            </a:r>
            <a:r>
              <a:rPr lang="hr-HR" sz="2200" b="1" noProof="0" dirty="0">
                <a:latin typeface="Times" panose="02020603050405020304" pitchFamily="18" charset="0"/>
                <a:cs typeface="Times" panose="02020603050405020304" pitchFamily="18" charset="0"/>
              </a:rPr>
              <a:t>1995–2008. </a:t>
            </a:r>
            <a:r>
              <a:rPr lang="hr-HR" sz="2200" noProof="0" dirty="0">
                <a:latin typeface="Times" panose="02020603050405020304" pitchFamily="18" charset="0"/>
                <a:cs typeface="Times" panose="02020603050405020304" pitchFamily="18" charset="0"/>
              </a:rPr>
              <a:t>Povećanje proizvodnog sektora koji zahtijeva intenziviranje znanja, kao što je oprema za mašine i transport, bilo je spektakularno. U periodu 1995-2008., izvoz iz ovih devet sektora u ovim državama se povećao više puta.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EEDF36-E171-BB20-4F5B-53A325816A66}"/>
              </a:ext>
            </a:extLst>
          </p:cNvPr>
          <p:cNvSpPr txBox="1"/>
          <p:nvPr/>
        </p:nvSpPr>
        <p:spPr>
          <a:xfrm>
            <a:off x="524933" y="330200"/>
            <a:ext cx="113199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3200" b="1" dirty="0">
                <a:latin typeface="Times" panose="02020603050405020304" pitchFamily="18" charset="0"/>
                <a:cs typeface="Times" panose="02020603050405020304" pitchFamily="18" charset="0"/>
              </a:rPr>
              <a:t>U prethodnih 30 godina, ekonomska tranzicija država CEEC i integracija u EU uključila je postepeno ukidanje prepreka za trgovinu i međunarodne tokove kapitala.</a:t>
            </a:r>
          </a:p>
        </p:txBody>
      </p:sp>
    </p:spTree>
    <p:extLst>
      <p:ext uri="{BB962C8B-B14F-4D97-AF65-F5344CB8AC3E}">
        <p14:creationId xmlns:p14="http://schemas.microsoft.com/office/powerpoint/2010/main" val="3821941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101A4-B60B-FB60-FCAC-4D11C1E22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Trgovina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D955C-B0AB-F9E8-472D-F7A24EDD5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0960"/>
            <a:ext cx="10515600" cy="4846003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r-HR" sz="1800" b="0" i="0" u="none" strike="noStrike" noProof="0" dirty="0">
                <a:solidFill>
                  <a:srgbClr val="40404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EU je najveći trgovački partner Ukrajine, te čini 39,5% trgovine u 2021. Ukrajina je 15. najveći trgovački partner EU, što čini oko 1,2% ukupne trgovine EU. Ukupna razmjena između EU i Ukrajine je dosegla gotovo €52,4 milijarde u 2021., i gotovo se udvostručila od stupanja DCFTA na snagu 2016.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r-HR" sz="1800" b="0" i="0" u="none" strike="noStrike" noProof="0" dirty="0">
                <a:solidFill>
                  <a:srgbClr val="40404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Izvoz iz Ukrajine u EU iznosila je €24,1 milijardi u 2021., što je znatno povećanje za više od 47% u odnosu na 2020. 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r-HR" sz="1800" b="0" i="0" u="none" strike="noStrike" noProof="0" dirty="0">
                <a:solidFill>
                  <a:srgbClr val="40404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Ukrajina najviše izvozi željezo i čelik u EU (20,8% ukupnog izvoza), zatim rude, jelene i jasen (12,5%), masnoće i ulja životinjskog i biljnog porijekla (8,5%) – naročito suncokretovo ulje, električne mašine (7,8%) i žitarice (7,3%).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r-HR" sz="1800" b="0" i="0" u="none" strike="noStrike" noProof="0" dirty="0">
                <a:solidFill>
                  <a:srgbClr val="40404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Izvoz i EU u Ukrajinu je iznosio €28,3 milijardi u 2021., što je povećanje za 22,4% od 2020.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r-HR" sz="1800" b="0" i="0" u="none" strike="noStrike" noProof="0" dirty="0">
                <a:solidFill>
                  <a:srgbClr val="40404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EU najviše izvozi mašineriju u Ukrajinu (14,8% ukupnog izvoza), opremu za transport i vozila (10,2%), mineralna goriva (9,4%), električne mašine (9,3%) i farmaceutske proizvode (5,9%).</a:t>
            </a:r>
            <a:endParaRPr lang="hr-HR" sz="1800" noProof="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C30709-E956-CD3C-FBCF-31B0E19B91B2}"/>
              </a:ext>
            </a:extLst>
          </p:cNvPr>
          <p:cNvSpPr txBox="1"/>
          <p:nvPr/>
        </p:nvSpPr>
        <p:spPr>
          <a:xfrm>
            <a:off x="850392" y="5899964"/>
            <a:ext cx="73030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policy.trade.ec.europa.eu</a:t>
            </a:r>
            <a:r>
              <a:rPr lang="en-US" sz="1200" dirty="0"/>
              <a:t>/</a:t>
            </a:r>
            <a:r>
              <a:rPr lang="en-US" sz="1200" dirty="0" err="1"/>
              <a:t>eu</a:t>
            </a:r>
            <a:r>
              <a:rPr lang="en-US" sz="1200" dirty="0"/>
              <a:t>-trade-relationships-country-and-region/countries-and-regions/</a:t>
            </a:r>
            <a:r>
              <a:rPr lang="en-US" sz="1200" dirty="0" err="1"/>
              <a:t>ukraine_en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572199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FBE62A-CFBB-F86A-080E-98F2D5E02FD0}"/>
              </a:ext>
            </a:extLst>
          </p:cNvPr>
          <p:cNvSpPr txBox="1"/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r-HR" sz="3600" dirty="0">
                <a:latin typeface="+mj-lt"/>
                <a:ea typeface="+mj-ea"/>
                <a:cs typeface="+mj-cs"/>
              </a:rPr>
              <a:t>Direktna strana ulaganja u Ukrajinu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00FA3D5-FB23-C32C-048E-915A2DDE0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hr-HR" sz="2000" b="0" i="0" u="none" strike="noStrike" noProof="0" dirty="0">
                <a:effectLst/>
              </a:rPr>
              <a:t>Priliv direktnih stranih ulaganja u Ukrajinu se povećao na US$ 6,5 milijardi u 2021. </a:t>
            </a:r>
          </a:p>
          <a:p>
            <a:r>
              <a:rPr lang="hr-HR" sz="2000" b="0" i="0" u="none" strike="noStrike" noProof="0" dirty="0">
                <a:effectLst/>
              </a:rPr>
              <a:t>Rezerve direktnih stranih ulaganja su iznosile oko US$ 62 milijardi u 2021. </a:t>
            </a:r>
          </a:p>
          <a:p>
            <a:r>
              <a:rPr lang="hr-HR" sz="2000" b="0" i="0" u="none" strike="noStrike" noProof="0" dirty="0">
                <a:effectLst/>
              </a:rPr>
              <a:t>Multinacionalne kompanije imaju imovinu u čeliku, IKT, farmaceutskoj proizvodnji i poljoprivrednim robama.</a:t>
            </a:r>
          </a:p>
          <a:p>
            <a:r>
              <a:rPr lang="hr-HR" sz="2000" noProof="0" dirty="0"/>
              <a:t>Arcelor </a:t>
            </a:r>
            <a:r>
              <a:rPr lang="hr-HR" sz="2000" noProof="0" dirty="0" err="1"/>
              <a:t>Mittal</a:t>
            </a:r>
            <a:r>
              <a:rPr lang="hr-HR" sz="2000" noProof="0" dirty="0"/>
              <a:t> je bio najveću ulagač, sa imovinom od US$ 6,5 milijardi.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9D41968A-06B1-26F2-CC2A-9089A74E0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531" y="1782982"/>
            <a:ext cx="5798787" cy="211655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1B290BF-8F0D-83E5-A9D2-5816F9BBD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320" y="4149025"/>
            <a:ext cx="6253212" cy="19072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0D399C-F9FA-D943-C452-44AB8A0FCF5C}"/>
              </a:ext>
            </a:extLst>
          </p:cNvPr>
          <p:cNvSpPr txBox="1"/>
          <p:nvPr/>
        </p:nvSpPr>
        <p:spPr>
          <a:xfrm>
            <a:off x="876567" y="6516710"/>
            <a:ext cx="2459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Izvor</a:t>
            </a:r>
            <a:r>
              <a:rPr lang="en-US" dirty="0"/>
              <a:t>: UNCTAD</a:t>
            </a:r>
          </a:p>
        </p:txBody>
      </p:sp>
    </p:spTree>
    <p:extLst>
      <p:ext uri="{BB962C8B-B14F-4D97-AF65-F5344CB8AC3E}">
        <p14:creationId xmlns:p14="http://schemas.microsoft.com/office/powerpoint/2010/main" val="39247444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18EF5-560F-C561-3638-361D5CF74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538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3000" noProof="0" dirty="0"/>
              <a:t>Prije rata, rasla je trgovina robom između </a:t>
            </a:r>
            <a:r>
              <a:rPr lang="hr-HR" sz="300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EU i Ukrajine</a:t>
            </a:r>
          </a:p>
        </p:txBody>
      </p:sp>
      <p:pic>
        <p:nvPicPr>
          <p:cNvPr id="31748" name="Picture 4" descr="Russia's war on Ukraine: EU-Ukraine trade in agri-food products |  Epthinktank | European Parliament">
            <a:extLst>
              <a:ext uri="{FF2B5EF4-FFF2-40B4-BE49-F238E27FC236}">
                <a16:creationId xmlns:a16="http://schemas.microsoft.com/office/drawing/2014/main" id="{191ABC02-9421-201F-E7BD-5A44CADAB2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1329268"/>
            <a:ext cx="10515599" cy="427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947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F86EC9-126F-A242-000A-F9DE8A9737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640" y="355600"/>
            <a:ext cx="10805160" cy="5821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684FAB-E10C-CE62-859D-E4919E741A53}"/>
              </a:ext>
            </a:extLst>
          </p:cNvPr>
          <p:cNvSpPr txBox="1"/>
          <p:nvPr/>
        </p:nvSpPr>
        <p:spPr>
          <a:xfrm>
            <a:off x="7180118" y="311705"/>
            <a:ext cx="1813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Trgovina</a:t>
            </a:r>
            <a:r>
              <a:rPr lang="en-US" dirty="0"/>
              <a:t>. </a:t>
            </a:r>
            <a:r>
              <a:rPr lang="en-US" dirty="0" err="1"/>
              <a:t>robama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F3B3F7-D4FE-1206-C076-2386B694F370}"/>
              </a:ext>
            </a:extLst>
          </p:cNvPr>
          <p:cNvSpPr txBox="1"/>
          <p:nvPr/>
        </p:nvSpPr>
        <p:spPr>
          <a:xfrm>
            <a:off x="7315200" y="3244334"/>
            <a:ext cx="192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Trgovina</a:t>
            </a:r>
            <a:r>
              <a:rPr lang="en-US" dirty="0"/>
              <a:t> </a:t>
            </a:r>
            <a:r>
              <a:rPr lang="en-US" dirty="0" err="1"/>
              <a:t>uslugama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4346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82006-9688-3E9A-5703-6FD4500D4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EU i Ukrajina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F5375-7115-08D7-284D-8A5DEBCF6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hr-HR" sz="1800" b="0" i="0" u="none" strike="noStrike" noProof="0" dirty="0">
                <a:solidFill>
                  <a:srgbClr val="40404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AA/DCFTA (Sporazum o pridruživanju</a:t>
            </a:r>
            <a:r>
              <a:rPr lang="hr-HR" sz="1800" noProof="0" dirty="0">
                <a:latin typeface="Times" panose="02020603050405020304" pitchFamily="18" charset="0"/>
                <a:cs typeface="Times" panose="02020603050405020304" pitchFamily="18" charset="0"/>
              </a:rPr>
              <a:t>/Duboka i sveobuhvatna zona slobodne trgovine) približavaju Ukrajinu i EU: promoviraju dublje političke veze, snažnije ekonomske veze i poštivanje zajedničkih vrijednosti.</a:t>
            </a:r>
          </a:p>
          <a:p>
            <a:pPr algn="l"/>
            <a:r>
              <a:rPr lang="hr-HR" sz="1800" b="0" i="0" u="none" strike="noStrike" noProof="0" dirty="0">
                <a:solidFill>
                  <a:srgbClr val="40404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Ovim se nastoji ojačati trgovina robama i uslugama između EU i Ukrajine postepenim smanjenjem tarifa i </a:t>
            </a:r>
            <a:r>
              <a:rPr lang="hr-HR" sz="1800" b="0" i="0" u="none" strike="noStrike" noProof="0" dirty="0" err="1">
                <a:solidFill>
                  <a:srgbClr val="40404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usaglašavanjem</a:t>
            </a:r>
            <a:r>
              <a:rPr lang="hr-HR" sz="1800" b="0" i="0" u="none" strike="noStrike" noProof="0" dirty="0">
                <a:solidFill>
                  <a:srgbClr val="40404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 propisa u Ukrajini sa onima u EU u određenim industrijskim sektorima i poljoprivrednim proizvodima.</a:t>
            </a:r>
          </a:p>
          <a:p>
            <a:pPr algn="l"/>
            <a:r>
              <a:rPr lang="hr-HR" sz="1800" b="0" i="0" u="none" strike="noStrike" noProof="0" dirty="0">
                <a:solidFill>
                  <a:srgbClr val="40404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Za bolju integraciju u EU tržište, Ukrajina </a:t>
            </a:r>
            <a:r>
              <a:rPr lang="hr-HR" sz="1800" b="0" i="0" u="none" strike="noStrike" noProof="0" dirty="0" err="1">
                <a:solidFill>
                  <a:srgbClr val="40404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usaglašava</a:t>
            </a:r>
            <a:r>
              <a:rPr lang="hr-HR" sz="1800" b="0" i="0" u="none" strike="noStrike" noProof="0" dirty="0">
                <a:solidFill>
                  <a:srgbClr val="40404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 svoje zakone sa EU normama i standardima za industrijske i poljoprivredne prehrambene proizvode. </a:t>
            </a:r>
          </a:p>
          <a:p>
            <a:pPr algn="l"/>
            <a:r>
              <a:rPr lang="hr-HR" sz="1800" b="0" i="0" u="none" strike="noStrike" noProof="0" dirty="0">
                <a:solidFill>
                  <a:srgbClr val="40404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Ukrajina također </a:t>
            </a:r>
            <a:r>
              <a:rPr lang="hr-HR" sz="1800" b="0" i="0" u="none" strike="noStrike" noProof="0" dirty="0" err="1">
                <a:solidFill>
                  <a:srgbClr val="40404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usaglašava</a:t>
            </a:r>
            <a:r>
              <a:rPr lang="hr-HR" sz="1800" b="0" i="0" u="none" strike="noStrike" noProof="0" dirty="0">
                <a:solidFill>
                  <a:srgbClr val="40404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 svoje propise sa EU propisima u vezi trgovine, kao što su:</a:t>
            </a:r>
          </a:p>
          <a:p>
            <a:pPr lvl="1"/>
            <a:endParaRPr lang="hr-HR" sz="1800" b="0" i="0" u="none" strike="noStrike" noProof="0" dirty="0">
              <a:solidFill>
                <a:srgbClr val="404040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/>
            <a:r>
              <a:rPr lang="hr-HR" sz="1800" b="0" i="0" u="none" strike="noStrike" noProof="0" dirty="0">
                <a:solidFill>
                  <a:srgbClr val="40404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Konkurencija</a:t>
            </a:r>
          </a:p>
          <a:p>
            <a:pPr lvl="1"/>
            <a:r>
              <a:rPr lang="hr-HR" sz="1800" b="0" i="0" u="none" strike="noStrike" noProof="0" dirty="0">
                <a:solidFill>
                  <a:srgbClr val="40404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Tehničke prepreke trgovini (TBT)</a:t>
            </a:r>
          </a:p>
          <a:p>
            <a:pPr lvl="1"/>
            <a:r>
              <a:rPr lang="hr-HR" sz="1800" b="0" i="0" u="none" strike="noStrike" noProof="0" dirty="0">
                <a:solidFill>
                  <a:srgbClr val="40404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Sanitarna i </a:t>
            </a:r>
            <a:r>
              <a:rPr lang="hr-HR" sz="1800" b="0" i="0" u="none" strike="noStrike" noProof="0" dirty="0" err="1">
                <a:solidFill>
                  <a:srgbClr val="40404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fitosanitarna</a:t>
            </a:r>
            <a:r>
              <a:rPr lang="hr-HR" sz="1800" b="0" i="0" u="none" strike="noStrike" noProof="0" dirty="0">
                <a:solidFill>
                  <a:srgbClr val="40404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 zaštita (SPS)</a:t>
            </a:r>
          </a:p>
          <a:p>
            <a:pPr lvl="1"/>
            <a:r>
              <a:rPr lang="hr-HR" sz="1800" b="0" i="0" u="none" strike="noStrike" noProof="0" dirty="0">
                <a:solidFill>
                  <a:srgbClr val="40404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Carine i olakšavanje trgovine</a:t>
            </a:r>
          </a:p>
          <a:p>
            <a:pPr lvl="1"/>
            <a:r>
              <a:rPr lang="hr-HR" sz="1800" b="0" i="0" u="none" strike="noStrike" noProof="0" dirty="0">
                <a:solidFill>
                  <a:srgbClr val="40404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Zaštita intelektualnog vlasništva</a:t>
            </a:r>
            <a:endParaRPr lang="hr-HR" sz="1800" noProof="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4562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Chart: The Countries Pulling Their Weight in Ukraine Aid | Statista">
            <a:extLst>
              <a:ext uri="{FF2B5EF4-FFF2-40B4-BE49-F238E27FC236}">
                <a16:creationId xmlns:a16="http://schemas.microsoft.com/office/drawing/2014/main" id="{B7DC4F30-71C8-82A3-00B9-1262B1E7F3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4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hart: Where Most Aid to Ukraine Comes From | Statista">
            <a:extLst>
              <a:ext uri="{FF2B5EF4-FFF2-40B4-BE49-F238E27FC236}">
                <a16:creationId xmlns:a16="http://schemas.microsoft.com/office/drawing/2014/main" id="{3062187A-44D0-E7E6-5F86-42640D6A0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6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90904F-B180-AD5E-A7C1-5090D6BC0ECC}"/>
              </a:ext>
            </a:extLst>
          </p:cNvPr>
          <p:cNvSpPr txBox="1"/>
          <p:nvPr/>
        </p:nvSpPr>
        <p:spPr>
          <a:xfrm>
            <a:off x="498764" y="280554"/>
            <a:ext cx="4712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Države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najviše</a:t>
            </a:r>
            <a:r>
              <a:rPr lang="en-US" dirty="0"/>
              <a:t> </a:t>
            </a:r>
            <a:r>
              <a:rPr lang="en-US" dirty="0" err="1"/>
              <a:t>odvajaju</a:t>
            </a:r>
            <a:r>
              <a:rPr lang="en-US" dirty="0"/>
              <a:t> za </a:t>
            </a:r>
            <a:r>
              <a:rPr lang="en-US" dirty="0" err="1"/>
              <a:t>pomoć</a:t>
            </a:r>
            <a:r>
              <a:rPr lang="en-US" dirty="0"/>
              <a:t> </a:t>
            </a:r>
            <a:r>
              <a:rPr lang="en-US" dirty="0" err="1"/>
              <a:t>Ukrajini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EAAD01-3849-65B8-D69A-58723BCA2455}"/>
              </a:ext>
            </a:extLst>
          </p:cNvPr>
          <p:cNvSpPr txBox="1"/>
          <p:nvPr/>
        </p:nvSpPr>
        <p:spPr>
          <a:xfrm>
            <a:off x="6357111" y="187857"/>
            <a:ext cx="3995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Odakle</a:t>
            </a:r>
            <a:r>
              <a:rPr lang="en-US" dirty="0"/>
              <a:t> </a:t>
            </a:r>
            <a:r>
              <a:rPr lang="en-US" dirty="0" err="1"/>
              <a:t>dolazi</a:t>
            </a:r>
            <a:r>
              <a:rPr lang="en-US" dirty="0"/>
              <a:t> </a:t>
            </a:r>
            <a:r>
              <a:rPr lang="en-US" dirty="0" err="1"/>
              <a:t>najveća</a:t>
            </a:r>
            <a:r>
              <a:rPr lang="en-US" dirty="0"/>
              <a:t> </a:t>
            </a:r>
            <a:r>
              <a:rPr lang="en-US" dirty="0" err="1"/>
              <a:t>pomoć</a:t>
            </a:r>
            <a:r>
              <a:rPr lang="en-US" dirty="0"/>
              <a:t> za </a:t>
            </a:r>
            <a:r>
              <a:rPr lang="en-US" dirty="0" err="1"/>
              <a:t>Ukrajinu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2961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A55DACAB-8E4E-4175-B417-9D0C6C75B14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1948" y="857251"/>
            <a:ext cx="6219582" cy="4254576"/>
          </a:xfrm>
        </p:spPr>
        <p:txBody>
          <a:bodyPr anchor="b">
            <a:normAutofit/>
          </a:bodyPr>
          <a:lstStyle/>
          <a:p>
            <a:pPr algn="l" eaLnBrk="1" hangingPunct="1"/>
            <a:r>
              <a:rPr lang="hr-HR" altLang="en-US" sz="4800" noProof="0" dirty="0">
                <a:latin typeface="Times" panose="02020603050405020304" pitchFamily="18" charset="0"/>
                <a:cs typeface="Times" panose="02020603050405020304" pitchFamily="18" charset="0"/>
              </a:rPr>
              <a:t>Hvala na pažnji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DD721C96-37CA-4AE2-B71C-C15C6DD4682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05661" y="5173133"/>
            <a:ext cx="5179879" cy="827616"/>
          </a:xfrm>
        </p:spPr>
        <p:txBody>
          <a:bodyPr anchor="t">
            <a:normAutofit/>
          </a:bodyPr>
          <a:lstStyle/>
          <a:p>
            <a:pPr algn="l">
              <a:spcAft>
                <a:spcPts val="544"/>
              </a:spcAft>
            </a:pPr>
            <a:r>
              <a:rPr lang="hr-HR" altLang="en-US" i="1" noProof="0" dirty="0" err="1"/>
              <a:t>bsergi@unime.it</a:t>
            </a:r>
            <a:endParaRPr lang="hr-HR" altLang="en-US" i="1" noProof="0" dirty="0"/>
          </a:p>
          <a:p>
            <a:pPr algn="l">
              <a:spcAft>
                <a:spcPts val="544"/>
              </a:spcAft>
            </a:pPr>
            <a:endParaRPr lang="hr-HR" altLang="en-US" i="1" noProof="0" dirty="0">
              <a:solidFill>
                <a:srgbClr val="FFFFFF"/>
              </a:solidFill>
            </a:endParaRPr>
          </a:p>
        </p:txBody>
      </p:sp>
      <p:pic>
        <p:nvPicPr>
          <p:cNvPr id="71" name="Graphic 70" descr="Sunglasses Face with Solid Fill">
            <a:extLst>
              <a:ext uri="{FF2B5EF4-FFF2-40B4-BE49-F238E27FC236}">
                <a16:creationId xmlns:a16="http://schemas.microsoft.com/office/drawing/2014/main" id="{97CAD08D-3B62-4B60-B7C0-EB8C53E55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60981" y="1842090"/>
            <a:ext cx="3173819" cy="317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44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248503A-DB80-E773-8F5C-DD407E37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0054" y="1532467"/>
            <a:ext cx="10242732" cy="471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3D0B43-3A7A-FFBF-780C-3661C1294347}"/>
              </a:ext>
            </a:extLst>
          </p:cNvPr>
          <p:cNvSpPr txBox="1"/>
          <p:nvPr/>
        </p:nvSpPr>
        <p:spPr>
          <a:xfrm>
            <a:off x="477012" y="6461023"/>
            <a:ext cx="356158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/>
              <a:t>Izvor</a:t>
            </a:r>
            <a:r>
              <a:rPr lang="en-US" sz="1000" dirty="0"/>
              <a:t>: http://</a:t>
            </a:r>
            <a:r>
              <a:rPr lang="en-US" sz="1000" dirty="0" err="1"/>
              <a:t>dimiter.eu</a:t>
            </a:r>
            <a:r>
              <a:rPr lang="en-US" sz="1000" dirty="0"/>
              <a:t>/</a:t>
            </a:r>
            <a:r>
              <a:rPr lang="en-US" sz="1000" dirty="0" err="1"/>
              <a:t>Visualizations_files</a:t>
            </a:r>
            <a:r>
              <a:rPr lang="en-US" sz="1000" dirty="0"/>
              <a:t>/</a:t>
            </a:r>
            <a:r>
              <a:rPr lang="en-US" sz="1000" dirty="0" err="1"/>
              <a:t>CEE.html</a:t>
            </a:r>
            <a:endParaRPr lang="en-US" sz="1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AB2338-B6B0-76A3-64CC-D7A4A30A83F4}"/>
              </a:ext>
            </a:extLst>
          </p:cNvPr>
          <p:cNvSpPr txBox="1"/>
          <p:nvPr/>
        </p:nvSpPr>
        <p:spPr>
          <a:xfrm>
            <a:off x="2471351" y="897924"/>
            <a:ext cx="5198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Izvoz u Evropi, po geografskim </a:t>
            </a:r>
            <a:r>
              <a:rPr lang="hr-HR" dirty="0" err="1"/>
              <a:t>regionima</a:t>
            </a:r>
            <a:r>
              <a:rPr lang="hr-HR" dirty="0"/>
              <a:t> (1990-2018)</a:t>
            </a:r>
          </a:p>
        </p:txBody>
      </p:sp>
    </p:spTree>
    <p:extLst>
      <p:ext uri="{BB962C8B-B14F-4D97-AF65-F5344CB8AC3E}">
        <p14:creationId xmlns:p14="http://schemas.microsoft.com/office/powerpoint/2010/main" val="1098050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>
            <a:extLst>
              <a:ext uri="{FF2B5EF4-FFF2-40B4-BE49-F238E27FC236}">
                <a16:creationId xmlns:a16="http://schemas.microsoft.com/office/drawing/2014/main" id="{7D4CA558-1733-4B31-B5EF-298AC3D89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20116-38D0-481F-BCE2-7038646F3428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D81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8D817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411" name="Foliennummernplatzhalter 5">
            <a:extLst>
              <a:ext uri="{FF2B5EF4-FFF2-40B4-BE49-F238E27FC236}">
                <a16:creationId xmlns:a16="http://schemas.microsoft.com/office/drawing/2014/main" id="{B9A3C01D-85E8-4C1C-B704-953CCE3A8CED}"/>
              </a:ext>
            </a:extLst>
          </p:cNvPr>
          <p:cNvSpPr txBox="1">
            <a:spLocks noGrp="1"/>
          </p:cNvSpPr>
          <p:nvPr/>
        </p:nvSpPr>
        <p:spPr bwMode="auto">
          <a:xfrm>
            <a:off x="1608139" y="6242050"/>
            <a:ext cx="5873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4C75E-0374-4597-9945-4761EB883C41}" type="slidenum">
              <a:rPr kumimoji="0" lang="en-US" altLang="en-US" sz="2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2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4" name="AutoShape 2">
            <a:extLst>
              <a:ext uri="{FF2B5EF4-FFF2-40B4-BE49-F238E27FC236}">
                <a16:creationId xmlns:a16="http://schemas.microsoft.com/office/drawing/2014/main" id="{37E914B3-FE9E-4AC6-99C8-FBCEAB236DB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3999" y="1"/>
            <a:ext cx="10203543" cy="83661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/>
            <a:r>
              <a:rPr lang="hr-HR" altLang="en-US" sz="4000" b="1" noProof="0" dirty="0">
                <a:solidFill>
                  <a:schemeClr val="tx1"/>
                </a:solidFill>
              </a:rPr>
              <a:t>Izvozna zavisnost u SIE, u % BDP-a tokom</a:t>
            </a:r>
            <a:r>
              <a:rPr lang="hr-HR" altLang="zh-CN" sz="4000" b="1" noProof="0" dirty="0">
                <a:solidFill>
                  <a:schemeClr val="tx1"/>
                </a:solidFill>
              </a:rPr>
              <a:t> 2018.</a:t>
            </a:r>
            <a:endParaRPr lang="hr-HR" altLang="en-US" sz="4000" b="1" noProof="0" dirty="0"/>
          </a:p>
        </p:txBody>
      </p:sp>
      <p:sp>
        <p:nvSpPr>
          <p:cNvPr id="10245" name="Rectangle 3">
            <a:extLst>
              <a:ext uri="{FF2B5EF4-FFF2-40B4-BE49-F238E27FC236}">
                <a16:creationId xmlns:a16="http://schemas.microsoft.com/office/drawing/2014/main" id="{EA356158-4734-4E43-84E5-54416AD3CBA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362200" y="2362200"/>
            <a:ext cx="8763000" cy="4495800"/>
          </a:xfrm>
        </p:spPr>
        <p:txBody>
          <a:bodyPr vert="horz" lIns="91440" tIns="45720" rIns="91440" bIns="45720" rtlCol="0">
            <a:normAutofit/>
          </a:bodyPr>
          <a:lstStyle/>
          <a:p>
            <a:pPr eaLnBrk="1" hangingPunct="1"/>
            <a:endParaRPr lang="hr-HR" altLang="en-US" sz="2000" noProof="0" dirty="0"/>
          </a:p>
          <a:p>
            <a:pPr eaLnBrk="1" hangingPunct="1">
              <a:buFont typeface="Arial" panose="020B0604020202020204" pitchFamily="34" charset="0"/>
              <a:buNone/>
            </a:pPr>
            <a:endParaRPr lang="hr-HR" altLang="en-US" sz="2000" noProof="0" dirty="0"/>
          </a:p>
        </p:txBody>
      </p:sp>
      <p:pic>
        <p:nvPicPr>
          <p:cNvPr id="17414" name="Picture 5">
            <a:extLst>
              <a:ext uri="{FF2B5EF4-FFF2-40B4-BE49-F238E27FC236}">
                <a16:creationId xmlns:a16="http://schemas.microsoft.com/office/drawing/2014/main" id="{5B99269F-09EE-4A5E-A082-412D29AD4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25538"/>
            <a:ext cx="9956801" cy="560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136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/>
      <p:bldP spid="1024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5DD82-8BA7-2A86-5657-08A13B38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120" y="321734"/>
            <a:ext cx="5639837" cy="1135737"/>
          </a:xfrm>
        </p:spPr>
        <p:txBody>
          <a:bodyPr>
            <a:normAutofit/>
          </a:bodyPr>
          <a:lstStyle/>
          <a:p>
            <a:r>
              <a:rPr lang="hr-HR" sz="2800" b="1" noProof="0" dirty="0">
                <a:latin typeface="Times" panose="02020603050405020304" pitchFamily="18" charset="0"/>
                <a:cs typeface="Times" panose="02020603050405020304" pitchFamily="18" charset="0"/>
              </a:rPr>
              <a:t>Izvoz doprinio BDP-u – </a:t>
            </a:r>
            <a:r>
              <a:rPr lang="hr-HR" sz="2800" b="1" i="0" u="none" strike="noStrike" noProof="0" dirty="0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1995-2014.</a:t>
            </a:r>
            <a:endParaRPr lang="hr-HR" sz="3600" noProof="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EBC5FB8-224E-23B2-DB7F-F3A3CC8A6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484547"/>
            <a:ext cx="5290720" cy="388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9BE5C-E74F-EE28-122A-05FC74E5E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2120" y="1097280"/>
            <a:ext cx="5136412" cy="5079683"/>
          </a:xfrm>
        </p:spPr>
        <p:txBody>
          <a:bodyPr>
            <a:noAutofit/>
          </a:bodyPr>
          <a:lstStyle/>
          <a:p>
            <a:r>
              <a:rPr lang="hr-HR" sz="1800" noProof="0" dirty="0">
                <a:latin typeface="Times" panose="02020603050405020304" pitchFamily="18" charset="0"/>
                <a:cs typeface="Times" panose="02020603050405020304" pitchFamily="18" charset="0"/>
              </a:rPr>
              <a:t>Uloga izvoza i vertikalne specijalizacije je bila značajna u periodu 1995-2014.</a:t>
            </a:r>
          </a:p>
          <a:p>
            <a:r>
              <a:rPr lang="hr-HR" sz="1800" noProof="0" dirty="0">
                <a:latin typeface="Times" panose="02020603050405020304" pitchFamily="18" charset="0"/>
                <a:cs typeface="Times" panose="02020603050405020304" pitchFamily="18" charset="0"/>
              </a:rPr>
              <a:t>Uloga izvoza u ovom periodu je bila različita u Evropi. Sa jedne strane, u CEEC ekonomijama koje su se vremenom približile EU15, izvoz je bio dominantan. Ukupni udio izvoza u ukupnom ekonomskom rastu u Slovačkoj, Mađarskoj i Češkoj su iznosili 87%, 78% i 70% (vidi pokazatelje). </a:t>
            </a:r>
          </a:p>
          <a:p>
            <a:r>
              <a:rPr lang="hr-HR" sz="1800" noProof="0" dirty="0">
                <a:latin typeface="Times" panose="02020603050405020304" pitchFamily="18" charset="0"/>
                <a:cs typeface="Times" panose="02020603050405020304" pitchFamily="18" charset="0"/>
              </a:rPr>
              <a:t>Sa druge strane, na </a:t>
            </a:r>
            <a:r>
              <a:rPr lang="hr-HR" sz="1800" b="1" noProof="0" dirty="0">
                <a:latin typeface="Times" panose="02020603050405020304" pitchFamily="18" charset="0"/>
                <a:cs typeface="Times" panose="02020603050405020304" pitchFamily="18" charset="0"/>
              </a:rPr>
              <a:t>Zapadu </a:t>
            </a:r>
            <a:r>
              <a:rPr lang="hr-HR" sz="1800" noProof="0" dirty="0">
                <a:latin typeface="Times" panose="02020603050405020304" pitchFamily="18" charset="0"/>
                <a:cs typeface="Times" panose="02020603050405020304" pitchFamily="18" charset="0"/>
              </a:rPr>
              <a:t>doprinos izvoza rastu bio je znatno manji: 34% u Francuskoj, 26% u UK i 32% u Španiji. </a:t>
            </a:r>
            <a:r>
              <a:rPr lang="hr-HR" sz="1800" b="1" noProof="0" dirty="0">
                <a:latin typeface="Times" panose="02020603050405020304" pitchFamily="18" charset="0"/>
                <a:cs typeface="Times" panose="02020603050405020304" pitchFamily="18" charset="0"/>
              </a:rPr>
              <a:t>Samo je u Njemačkoj izvoz bio dominantna komponenta rasta.</a:t>
            </a:r>
          </a:p>
          <a:p>
            <a:r>
              <a:rPr lang="hr-HR" sz="1800" noProof="0" dirty="0">
                <a:latin typeface="Times" panose="02020603050405020304" pitchFamily="18" charset="0"/>
                <a:cs typeface="Times" panose="02020603050405020304" pitchFamily="18" charset="0"/>
              </a:rPr>
              <a:t>Doprinos prosječnog godišnjeg izvoza rastu BDP-a u </a:t>
            </a:r>
            <a:r>
              <a:rPr lang="hr-HR" sz="1800" b="1" noProof="0" dirty="0">
                <a:latin typeface="Times" panose="02020603050405020304" pitchFamily="18" charset="0"/>
                <a:cs typeface="Times" panose="02020603050405020304" pitchFamily="18" charset="0"/>
              </a:rPr>
              <a:t>Poljskoj</a:t>
            </a:r>
            <a:r>
              <a:rPr lang="hr-HR" sz="1800" noProof="0" dirty="0">
                <a:latin typeface="Times" panose="02020603050405020304" pitchFamily="18" charset="0"/>
                <a:cs typeface="Times" panose="02020603050405020304" pitchFamily="18" charset="0"/>
              </a:rPr>
              <a:t> je iznosio 1,8 procentna poena. Imajući na umu da je godišnji rast BDP-a u tom periodu bio 3,7%, izvoz je bio odgovoran za gotovo polovinu rasta BDP-a.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A48644-C570-248D-389D-044C85D02A25}"/>
              </a:ext>
            </a:extLst>
          </p:cNvPr>
          <p:cNvSpPr txBox="1"/>
          <p:nvPr/>
        </p:nvSpPr>
        <p:spPr>
          <a:xfrm>
            <a:off x="643467" y="884382"/>
            <a:ext cx="54525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hr-HR" b="0" i="0" u="none" strike="noStrike" dirty="0">
                <a:solidFill>
                  <a:srgbClr val="000000"/>
                </a:solidFill>
                <a:effectLst/>
                <a:latin typeface="Source Serif Pro" panose="02040603050405020204" pitchFamily="18" charset="0"/>
              </a:rPr>
              <a:t>Rast dodane vrijednosti i njenih komponenti za</a:t>
            </a:r>
          </a:p>
          <a:p>
            <a:pPr algn="l" fontAlgn="base"/>
            <a:r>
              <a:rPr lang="hr-HR" b="0" i="0" u="none" strike="noStrike" dirty="0">
                <a:solidFill>
                  <a:srgbClr val="000000"/>
                </a:solidFill>
                <a:effectLst/>
                <a:latin typeface="Source Serif Pro" panose="02040603050405020204" pitchFamily="18" charset="0"/>
              </a:rPr>
              <a:t>evropske države, prosjek u periodu 1995-2014. (%)</a:t>
            </a:r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B80BDC-0705-D3F3-41C9-04E468053BC6}"/>
              </a:ext>
            </a:extLst>
          </p:cNvPr>
          <p:cNvSpPr txBox="1"/>
          <p:nvPr/>
        </p:nvSpPr>
        <p:spPr>
          <a:xfrm>
            <a:off x="643467" y="5948885"/>
            <a:ext cx="6097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cepr.org</a:t>
            </a:r>
            <a:r>
              <a:rPr lang="en-US" sz="1200" dirty="0"/>
              <a:t>/</a:t>
            </a:r>
            <a:r>
              <a:rPr lang="en-US" sz="1200" dirty="0" err="1"/>
              <a:t>voxeu</a:t>
            </a:r>
            <a:r>
              <a:rPr lang="en-US" sz="1200" dirty="0"/>
              <a:t>/columns/export-led-growth-central-and-eastern-</a:t>
            </a:r>
            <a:r>
              <a:rPr lang="en-US" sz="1200" dirty="0" err="1"/>
              <a:t>europe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5605347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11190</TotalTime>
  <Words>4249</Words>
  <Application>Microsoft Macintosh PowerPoint</Application>
  <PresentationFormat>Widescreen</PresentationFormat>
  <Paragraphs>456</Paragraphs>
  <Slides>66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66</vt:i4>
      </vt:variant>
    </vt:vector>
  </HeadingPairs>
  <TitlesOfParts>
    <vt:vector size="82" baseType="lpstr">
      <vt:lpstr>Arial</vt:lpstr>
      <vt:lpstr>Arial</vt:lpstr>
      <vt:lpstr>Arial Black</vt:lpstr>
      <vt:lpstr>Calibri</vt:lpstr>
      <vt:lpstr>Calibri Light</vt:lpstr>
      <vt:lpstr>Mallory</vt:lpstr>
      <vt:lpstr>MuseoSans-300</vt:lpstr>
      <vt:lpstr>Rosart</vt:lpstr>
      <vt:lpstr>SegoeUI</vt:lpstr>
      <vt:lpstr>Source Serif Pro</vt:lpstr>
      <vt:lpstr>Times</vt:lpstr>
      <vt:lpstr>Times New Roman</vt:lpstr>
      <vt:lpstr>Wingdings</vt:lpstr>
      <vt:lpstr>1_Office Theme</vt:lpstr>
      <vt:lpstr>1_Essential</vt:lpstr>
      <vt:lpstr>2_Office Theme</vt:lpstr>
      <vt:lpstr>PERV MOR Sastanak sindikalnih ekonomskih stručnjaka za sindikate sa Zapadnog Balkana, iz Ukrajine, Moldavije i Gruzije 8-9. jun 2023., Beograd Srbija     Uskoro se priključiti EU, a šta to znači?  Bruno S. Sergi</vt:lpstr>
      <vt:lpstr> </vt:lpstr>
      <vt:lpstr>PowerPoint Presentation</vt:lpstr>
      <vt:lpstr>Različite faze regionalnih integracija</vt:lpstr>
      <vt:lpstr>BREXIT</vt:lpstr>
      <vt:lpstr>PowerPoint Presentation</vt:lpstr>
      <vt:lpstr>PowerPoint Presentation</vt:lpstr>
      <vt:lpstr>Izvozna zavisnost u SIE, u % BDP-a tokom 2018.</vt:lpstr>
      <vt:lpstr>Izvoz doprinio BDP-u – 1995-2014.</vt:lpstr>
      <vt:lpstr>Sastav multinacionalnih kompanija je različit ali je znatan udio ovih ekonomija</vt:lpstr>
      <vt:lpstr>Rast bogatstva prije pandemije</vt:lpstr>
      <vt:lpstr>PowerPoint Presentation</vt:lpstr>
      <vt:lpstr>Nejednakost u bogatstvu nastala tranzicijom</vt:lpstr>
      <vt:lpstr>Prepreke na putu budućeg približavanja</vt:lpstr>
      <vt:lpstr>Odlazak ljudskog kapitala iz država SIJIE – 1990-2012</vt:lpstr>
      <vt:lpstr>Odlazak ljudskog kapitala iz država SIJIE utječe na prospekte rasta lokalnih ekonomija budući da su oni koji odlaze mlađi i obrazovaniji.</vt:lpstr>
      <vt:lpstr>Odlazak ljudskog kapitala</vt:lpstr>
      <vt:lpstr>Odlazne migracije su značajno smanjile rast stanovništva.   https://population.un.org/wpp/Graphs/DemographicProfiles/Line/923  Srbija: https://population.un.org/wpp/Graphs/DemographicProfiles/Line/688  Bosna i Hercegovina: https://population.un.org/wpp/Graphs/DemographicProfiles/Line/70</vt:lpstr>
      <vt:lpstr>PowerPoint Presentation</vt:lpstr>
      <vt:lpstr>34 godine integracija</vt:lpstr>
      <vt:lpstr>34 godine integracija</vt:lpstr>
      <vt:lpstr>Integracije i približavanja prihoda</vt:lpstr>
      <vt:lpstr>PowerPoint Presentation</vt:lpstr>
      <vt:lpstr>Od pada bivšeg sovjetskog bloka pa dalje.</vt:lpstr>
      <vt:lpstr>Zašto se države u SIE nazivaju ekonomijama u tranziciji?</vt:lpstr>
      <vt:lpstr>Političke i ekonomske integracije</vt:lpstr>
      <vt:lpstr>Zajedničke karakteristike ekonomija u tranziciji na početku tranzicije.</vt:lpstr>
      <vt:lpstr>PowerPoint Presentation</vt:lpstr>
      <vt:lpstr>PowerPoint Presentation</vt:lpstr>
      <vt:lpstr>Političke i ekonomske integracije</vt:lpstr>
      <vt:lpstr>PowerPoint Presentation</vt:lpstr>
      <vt:lpstr>Bitan je stvarni novac na terenu.</vt:lpstr>
      <vt:lpstr>PowerPoint Presentation</vt:lpstr>
      <vt:lpstr>Prosječan priliv stranih direktnih ulaganja u 17 ekonomija SIJIE tokom 1990-ih, 2010-ih i 2020-ih (% BDP-a)  </vt:lpstr>
      <vt:lpstr>Uloga Njemačke u Srednjoj Evropi.</vt:lpstr>
      <vt:lpstr>Uloga Njemačke</vt:lpstr>
      <vt:lpstr>Njemačke granice proizvodnih mogućnosti su se proširile.</vt:lpstr>
      <vt:lpstr>Model zavisne ekonomije u Srednjoj i Istočnoj Evropi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Šta je održiv razvoj? Trenutne odluke ne bi smjele ometati prosperitet za održavanje ili poboljšanje budućeg standarda života!</vt:lpstr>
      <vt:lpstr>PowerPoint Presentation</vt:lpstr>
      <vt:lpstr>UNEP: Integracija tri dimenzije održivog razvoja: Ekonomski aspekt</vt:lpstr>
      <vt:lpstr>PowerPoint Presentation</vt:lpstr>
      <vt:lpstr>PowerPoint Presentation</vt:lpstr>
      <vt:lpstr>Indeks okolinskih rezultata (EPI) zajendički Univerzitet Yale i Columbia.</vt:lpstr>
      <vt:lpstr>EPI mjerni okvir:  https://epi.yale.edu/epi-results/2022/component/epi  </vt:lpstr>
      <vt:lpstr>Sveobuhvatan okolinski indeks</vt:lpstr>
      <vt:lpstr>PowerPoint Presentation</vt:lpstr>
      <vt:lpstr>PowerPoint Presentation</vt:lpstr>
      <vt:lpstr> EPI rezultati za 2020. pokazuju pozitivnu korelaciju između EPI rezultata i BDP-a po glavi stanovnika</vt:lpstr>
      <vt:lpstr>Ukrajina i EU</vt:lpstr>
      <vt:lpstr>Ukrajina</vt:lpstr>
      <vt:lpstr>Duboka i sveobuhvatna zona slobodne trgovine (DCFTA)</vt:lpstr>
      <vt:lpstr>Trgovina</vt:lpstr>
      <vt:lpstr>PowerPoint Presentation</vt:lpstr>
      <vt:lpstr>Prije rata, rasla je trgovina robom između EU i Ukrajine</vt:lpstr>
      <vt:lpstr>PowerPoint Presentation</vt:lpstr>
      <vt:lpstr>EU i Ukrajina</vt:lpstr>
      <vt:lpstr>PowerPoint Presentation</vt:lpstr>
      <vt:lpstr>Hvala na pažnji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PERC ILO Trade Union Economic experts meeting  For Trade Unions from the Western Balkans, Ukraine, Moldova, and Georgia  8-9 June 2023, Belgrade Serbia     To join the EU soon, and what does that mean?   Bruno S. Sergi</dc:title>
  <cp:lastModifiedBy>Samir Kulaglic</cp:lastModifiedBy>
  <cp:revision>224</cp:revision>
  <dcterms:created xsi:type="dcterms:W3CDTF">2023-01-20T15:22:12Z</dcterms:created>
  <dcterms:modified xsi:type="dcterms:W3CDTF">2023-06-21T10:56:26Z</dcterms:modified>
</cp:coreProperties>
</file>