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80" r:id="rId3"/>
    <p:sldId id="257" r:id="rId4"/>
    <p:sldId id="283" r:id="rId5"/>
    <p:sldId id="293" r:id="rId6"/>
    <p:sldId id="295" r:id="rId7"/>
    <p:sldId id="300" r:id="rId8"/>
    <p:sldId id="298" r:id="rId9"/>
    <p:sldId id="299" r:id="rId10"/>
    <p:sldId id="296" r:id="rId11"/>
    <p:sldId id="297" r:id="rId12"/>
    <p:sldId id="282" r:id="rId13"/>
    <p:sldId id="284" r:id="rId14"/>
    <p:sldId id="285" r:id="rId15"/>
    <p:sldId id="286" r:id="rId16"/>
    <p:sldId id="287" r:id="rId17"/>
    <p:sldId id="288" r:id="rId18"/>
    <p:sldId id="289" r:id="rId19"/>
    <p:sldId id="290" r:id="rId20"/>
    <p:sldId id="291" r:id="rId21"/>
    <p:sldId id="292" r:id="rId22"/>
    <p:sldId id="29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027"/>
    <a:srgbClr val="EA5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769" autoAdjust="0"/>
  </p:normalViewPr>
  <p:slideViewPr>
    <p:cSldViewPr snapToObjects="1">
      <p:cViewPr varScale="1">
        <p:scale>
          <a:sx n="115" d="100"/>
          <a:sy n="115" d="100"/>
        </p:scale>
        <p:origin x="13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AA2DA9-D1D6-F644-AB7C-CD9DF88E402C}" type="datetime1">
              <a:rPr lang="en-US" smtClean="0"/>
              <a:pPr/>
              <a:t>3/31/2017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115B3-CF1C-354C-97FF-8CF48572D501}" type="slidenum">
              <a:rPr lang="en-US" smtClean="0"/>
              <a:pPr/>
              <a:t>‹#›</a:t>
            </a:fld>
            <a:endParaRPr lang="en-US"/>
          </a:p>
        </p:txBody>
      </p:sp>
    </p:spTree>
    <p:extLst>
      <p:ext uri="{BB962C8B-B14F-4D97-AF65-F5344CB8AC3E}">
        <p14:creationId xmlns:p14="http://schemas.microsoft.com/office/powerpoint/2010/main" val="330658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16690-09DF-674A-A6E4-56034B916E7B}" type="datetime1">
              <a:rPr lang="en-US" smtClean="0"/>
              <a:pPr/>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99BF3-703F-FB4F-97E2-B1265889E382}" type="slidenum">
              <a:rPr lang="en-US" smtClean="0"/>
              <a:pPr/>
              <a:t>‹#›</a:t>
            </a:fld>
            <a:endParaRPr lang="en-US"/>
          </a:p>
        </p:txBody>
      </p:sp>
    </p:spTree>
    <p:extLst>
      <p:ext uri="{BB962C8B-B14F-4D97-AF65-F5344CB8AC3E}">
        <p14:creationId xmlns:p14="http://schemas.microsoft.com/office/powerpoint/2010/main" val="3294934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10125"/>
            <a:ext cx="9144000" cy="6106125"/>
          </a:xfrm>
          <a:prstGeom prst="rect">
            <a:avLst/>
          </a:prstGeom>
        </p:spPr>
      </p:pic>
      <p:sp>
        <p:nvSpPr>
          <p:cNvPr id="2" name="Title 1"/>
          <p:cNvSpPr>
            <a:spLocks noGrp="1"/>
          </p:cNvSpPr>
          <p:nvPr>
            <p:ph type="ctrTitle" hasCustomPrompt="1"/>
          </p:nvPr>
        </p:nvSpPr>
        <p:spPr>
          <a:xfrm>
            <a:off x="381000" y="2703512"/>
            <a:ext cx="8382000" cy="769441"/>
          </a:xfrm>
        </p:spPr>
        <p:txBody>
          <a:bodyPr/>
          <a:lstStyle>
            <a:lvl1pPr algn="ctr">
              <a:defRPr>
                <a:solidFill>
                  <a:schemeClr val="bg1"/>
                </a:solidFill>
              </a:defRPr>
            </a:lvl1pPr>
          </a:lstStyle>
          <a:p>
            <a:r>
              <a:rPr lang="nl-BE" dirty="0" smtClean="0"/>
              <a:t>Click to edit</a:t>
            </a:r>
            <a:endParaRPr lang="en-US" dirty="0"/>
          </a:p>
        </p:txBody>
      </p:sp>
      <p:sp>
        <p:nvSpPr>
          <p:cNvPr id="3" name="Subtitle 2"/>
          <p:cNvSpPr>
            <a:spLocks noGrp="1"/>
          </p:cNvSpPr>
          <p:nvPr>
            <p:ph type="subTitle" idx="1"/>
          </p:nvPr>
        </p:nvSpPr>
        <p:spPr>
          <a:xfrm>
            <a:off x="1371600" y="3506787"/>
            <a:ext cx="6400800" cy="381000"/>
          </a:xfrm>
        </p:spPr>
        <p:txBody>
          <a:bodyPr>
            <a:normAutofit/>
          </a:bodyPr>
          <a:lstStyle>
            <a:lvl1pPr marL="0" indent="0" algn="ctr">
              <a:buNone/>
              <a:defRPr sz="1500" b="0" i="0">
                <a:solidFill>
                  <a:srgbClr val="950027"/>
                </a:solidFill>
                <a:latin typeface="Cera Stencil PRO Medium"/>
                <a:cs typeface="Cera Stencil PRO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nl-BE" dirty="0" smtClean="0"/>
              <a:t>Click to edit</a:t>
            </a:r>
            <a:endParaRPr lang="fr-FR" dirty="0"/>
          </a:p>
        </p:txBody>
      </p:sp>
      <p:sp>
        <p:nvSpPr>
          <p:cNvPr id="3" name="Espace réservé du numéro de diapositive 2"/>
          <p:cNvSpPr>
            <a:spLocks noGrp="1"/>
          </p:cNvSpPr>
          <p:nvPr>
            <p:ph type="sldNum" sz="quarter" idx="10"/>
          </p:nvPr>
        </p:nvSpPr>
        <p:spPr/>
        <p:txBody>
          <a:bodyPr/>
          <a:lstStyle/>
          <a:p>
            <a:fld id="{EF07808B-6A1B-2B44-8E01-5992481392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smtClean="0"/>
              <a:t>Click to edit</a:t>
            </a:r>
            <a:endParaRPr lang="en-US" dirty="0"/>
          </a:p>
        </p:txBody>
      </p:sp>
      <p:sp>
        <p:nvSpPr>
          <p:cNvPr id="3" name="Content Placeholder 2"/>
          <p:cNvSpPr>
            <a:spLocks noGrp="1"/>
          </p:cNvSpPr>
          <p:nvPr>
            <p:ph idx="1" hasCustomPrompt="1"/>
          </p:nvPr>
        </p:nvSpPr>
        <p:spPr/>
        <p:txBody>
          <a:bodyPr/>
          <a:lstStyle>
            <a:lvl1pPr>
              <a:defRPr>
                <a:latin typeface="Proxima Nova"/>
                <a:cs typeface="Proxima Nova"/>
              </a:defRPr>
            </a:lvl1pPr>
            <a:lvl2pPr>
              <a:defRPr>
                <a:latin typeface="Proxima Nova"/>
                <a:cs typeface="Proxima Nova"/>
              </a:defRPr>
            </a:lvl2pPr>
            <a:lvl3pPr>
              <a:defRPr>
                <a:latin typeface="Proxima Nova"/>
                <a:cs typeface="Proxima Nova"/>
              </a:defRPr>
            </a:lvl3pPr>
            <a:lvl4pPr>
              <a:defRPr>
                <a:latin typeface="Proxima Nova"/>
                <a:cs typeface="Proxima Nova"/>
              </a:defRPr>
            </a:lvl4pPr>
            <a:lvl5pPr>
              <a:defRPr>
                <a:latin typeface="Proxima Nova"/>
                <a:cs typeface="Proxima Nova"/>
              </a:defRPr>
            </a:lvl5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707886"/>
          </a:xfrm>
        </p:spPr>
        <p:txBody>
          <a:bodyPr anchor="t"/>
          <a:lstStyle>
            <a:lvl1pPr algn="l">
              <a:defRPr sz="4000" b="1" cap="none"/>
            </a:lvl1pPr>
          </a:lstStyle>
          <a:p>
            <a:r>
              <a:rPr lang="nl-BE" dirty="0" smtClean="0"/>
              <a:t>Click to edit</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Proxima Nova"/>
                <a:cs typeface="Proxima Nov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smtClean="0"/>
              <a:t>Click </a:t>
            </a:r>
            <a:r>
              <a:rPr lang="nl-BE" smtClean="0"/>
              <a:t>to edit</a:t>
            </a:r>
            <a:endParaRPr lang="nl-BE" dirty="0" smtClean="0"/>
          </a:p>
        </p:txBody>
      </p:sp>
      <p:sp>
        <p:nvSpPr>
          <p:cNvPr id="7" name="Slide Number Placeholder 5"/>
          <p:cNvSpPr>
            <a:spLocks noGrp="1"/>
          </p:cNvSpPr>
          <p:nvPr>
            <p:ph type="sldNum" sz="quarter" idx="12"/>
          </p:nvPr>
        </p:nvSpPr>
        <p:spPr>
          <a:xfrm>
            <a:off x="6553200" y="6356350"/>
            <a:ext cx="2133600" cy="365125"/>
          </a:xfrm>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smtClean="0"/>
              <a:t>Click to edit</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nl-BE" dirty="0" smtClean="0"/>
              <a:t>Click to edit</a:t>
            </a:r>
            <a:endParaRPr lang="en-US" dirty="0"/>
          </a:p>
        </p:txBody>
      </p:sp>
      <p:sp>
        <p:nvSpPr>
          <p:cNvPr id="3" name="Text Placeholder 2"/>
          <p:cNvSpPr>
            <a:spLocks noGrp="1"/>
          </p:cNvSpPr>
          <p:nvPr>
            <p:ph type="body" idx="1" hasCustomPrompt="1"/>
          </p:nvPr>
        </p:nvSpPr>
        <p:spPr>
          <a:xfrm>
            <a:off x="457200" y="1535113"/>
            <a:ext cx="4040188"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Click to edit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atin typeface="Proxima Nova"/>
                <a:cs typeface="Proxima Nova"/>
              </a:defRPr>
            </a:lvl1pPr>
            <a:lvl2pPr>
              <a:defRPr sz="2000">
                <a:latin typeface="Proxima Nova"/>
                <a:cs typeface="Proxima Nova"/>
              </a:defRPr>
            </a:lvl2pPr>
            <a:lvl3pPr>
              <a:defRPr sz="1800">
                <a:latin typeface="Proxima Nova"/>
                <a:cs typeface="Proxima Nova"/>
              </a:defRPr>
            </a:lvl3pPr>
            <a:lvl4pPr>
              <a:defRPr sz="1600">
                <a:latin typeface="Proxima Nova"/>
                <a:cs typeface="Proxima Nova"/>
              </a:defRPr>
            </a:lvl4pPr>
            <a:lvl5pPr>
              <a:defRPr sz="1600">
                <a:latin typeface="Proxima Nova"/>
                <a:cs typeface="Proxima Nova"/>
              </a:defRPr>
            </a:lvl5pPr>
            <a:lvl6pPr>
              <a:defRPr sz="1600"/>
            </a:lvl6pPr>
            <a:lvl7pPr>
              <a:defRPr sz="1600"/>
            </a:lvl7pPr>
            <a:lvl8pPr>
              <a:defRPr sz="1600"/>
            </a:lvl8pPr>
            <a:lvl9pPr>
              <a:defRPr sz="16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Click to edit</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b="0" i="0">
                <a:latin typeface="Proxima Nova"/>
                <a:cs typeface="Proxima Nova"/>
              </a:defRPr>
            </a:lvl1pPr>
            <a:lvl2pPr>
              <a:defRPr sz="2000" b="0" i="0">
                <a:latin typeface="Proxima Nova"/>
                <a:cs typeface="Proxima Nova"/>
              </a:defRPr>
            </a:lvl2pPr>
            <a:lvl3pPr>
              <a:defRPr sz="1800" b="0" i="0">
                <a:latin typeface="Proxima Nova"/>
                <a:cs typeface="Proxima Nova"/>
              </a:defRPr>
            </a:lvl3pPr>
            <a:lvl4pPr>
              <a:defRPr sz="1600" b="0" i="0">
                <a:latin typeface="Proxima Nova"/>
                <a:cs typeface="Proxima Nova"/>
              </a:defRPr>
            </a:lvl4pPr>
            <a:lvl5pPr>
              <a:defRPr sz="1600" b="0" i="0">
                <a:latin typeface="Proxima Nova"/>
                <a:cs typeface="Proxima Nova"/>
              </a:defRPr>
            </a:lvl5pPr>
            <a:lvl6pPr>
              <a:defRPr sz="1600"/>
            </a:lvl6pPr>
            <a:lvl7pPr>
              <a:defRPr sz="1600"/>
            </a:lvl7pPr>
            <a:lvl8pPr>
              <a:defRPr sz="1600"/>
            </a:lvl8pPr>
            <a:lvl9pPr>
              <a:defRPr sz="1600"/>
            </a:lvl9pPr>
          </a:lstStyle>
          <a:p>
            <a:pPr lvl="0"/>
            <a:r>
              <a:rPr lang="nl-BE" dirty="0" smtClean="0"/>
              <a:t>Click to edit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9" name="Slide Number Placeholder 8"/>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smtClean="0"/>
              <a:t>Click to edit</a:t>
            </a:r>
            <a:endParaRPr lang="en-US" dirty="0"/>
          </a:p>
        </p:txBody>
      </p:sp>
      <p:sp>
        <p:nvSpPr>
          <p:cNvPr id="5" name="Slide Number Placeholder 4"/>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400110"/>
          </a:xfrm>
        </p:spPr>
        <p:txBody>
          <a:bodyPr anchor="b"/>
          <a:lstStyle>
            <a:lvl1pPr algn="l">
              <a:defRPr sz="2000" b="1"/>
            </a:lvl1pPr>
          </a:lstStyle>
          <a:p>
            <a:r>
              <a:rPr lang="nl-BE" dirty="0" smtClean="0"/>
              <a:t>Click to edit</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atin typeface="Proxima Nova"/>
                <a:cs typeface="Proxima Nova"/>
              </a:defRPr>
            </a:lvl1pPr>
            <a:lvl2pPr>
              <a:defRPr sz="2800">
                <a:latin typeface="Proxima Nova"/>
                <a:cs typeface="Proxima Nova"/>
              </a:defRPr>
            </a:lvl2pPr>
            <a:lvl3pPr>
              <a:defRPr sz="2400">
                <a:latin typeface="Proxima Nova"/>
                <a:cs typeface="Proxima Nova"/>
              </a:defRPr>
            </a:lvl3pPr>
            <a:lvl4pPr>
              <a:defRPr sz="2000">
                <a:latin typeface="Proxima Nova"/>
                <a:cs typeface="Proxima Nova"/>
              </a:defRPr>
            </a:lvl4pPr>
            <a:lvl5pPr>
              <a:defRPr sz="2000">
                <a:latin typeface="Proxima Nova"/>
                <a:cs typeface="Proxima Nova"/>
              </a:defRPr>
            </a:lvl5pPr>
            <a:lvl6pPr>
              <a:defRPr sz="2000"/>
            </a:lvl6pPr>
            <a:lvl7pPr>
              <a:defRPr sz="2000"/>
            </a:lvl7pPr>
            <a:lvl8pPr>
              <a:defRPr sz="2000"/>
            </a:lvl8pPr>
            <a:lvl9pPr>
              <a:defRPr sz="2000"/>
            </a:lvl9pPr>
          </a:lstStyle>
          <a:p>
            <a:pPr lvl="0"/>
            <a:r>
              <a:rPr lang="nl-BE" dirty="0" smtClean="0"/>
              <a:t>Click to edit Master 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Text Placeholder 3"/>
          <p:cNvSpPr>
            <a:spLocks noGrp="1"/>
          </p:cNvSpPr>
          <p:nvPr>
            <p:ph type="body" sz="half" idx="2" hasCustomPrompt="1"/>
          </p:nvPr>
        </p:nvSpPr>
        <p:spPr>
          <a:xfrm>
            <a:off x="457200" y="838200"/>
            <a:ext cx="3008313" cy="5287963"/>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smtClean="0"/>
              <a:t>Click to edit</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0700" y="4851400"/>
            <a:ext cx="5486400" cy="400110"/>
          </a:xfrm>
        </p:spPr>
        <p:txBody>
          <a:bodyPr anchor="ctr"/>
          <a:lstStyle>
            <a:lvl1pPr algn="l">
              <a:defRPr sz="2000" b="1"/>
            </a:lvl1pPr>
          </a:lstStyle>
          <a:p>
            <a:r>
              <a:rPr lang="nl-BE" dirty="0" smtClean="0"/>
              <a:t>Click to edit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59358"/>
            <a:ext cx="8229600" cy="769441"/>
          </a:xfrm>
          <a:prstGeom prst="rect">
            <a:avLst/>
          </a:prstGeom>
        </p:spPr>
        <p:txBody>
          <a:bodyPr vert="horz" wrap="square" lIns="91440" tIns="45720" rIns="91440" bIns="45720" rtlCol="0" anchor="ctr">
            <a:spAutoFit/>
          </a:bodyPr>
          <a:lstStyle/>
          <a:p>
            <a:r>
              <a:rPr lang="nl-BE" dirty="0" smtClean="0"/>
              <a:t>Click to edit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0" i="0">
                <a:solidFill>
                  <a:schemeClr val="tx1"/>
                </a:solidFill>
                <a:latin typeface="Cera Stencil PRO Thin"/>
                <a:cs typeface="Cera Stencil PRO Thin"/>
              </a:defRPr>
            </a:lvl1pPr>
          </a:lstStyle>
          <a:p>
            <a:fld id="{EF07808B-6A1B-2B44-8E01-5992481392B5}" type="slidenum">
              <a:rPr lang="en-US" smtClean="0"/>
              <a:pPr/>
              <a:t>‹#›</a:t>
            </a:fld>
            <a:endParaRPr lang="en-US" dirty="0"/>
          </a:p>
        </p:txBody>
      </p:sp>
      <p:pic>
        <p:nvPicPr>
          <p:cNvPr id="7" name="Imag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62" y="-2937"/>
            <a:ext cx="1417638" cy="1417638"/>
          </a:xfrm>
          <a:prstGeom prst="rect">
            <a:avLst/>
          </a:prstGeom>
        </p:spPr>
      </p:pic>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39" y="6276975"/>
            <a:ext cx="380922" cy="44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l" defTabSz="457200" rtl="0" eaLnBrk="1" latinLnBrk="0" hangingPunct="1">
        <a:spcBef>
          <a:spcPct val="0"/>
        </a:spcBef>
        <a:buNone/>
        <a:defRPr sz="4400" b="0" i="0" kern="1200">
          <a:solidFill>
            <a:srgbClr val="EA5608"/>
          </a:solidFill>
          <a:latin typeface="Cera Stencil PRO Medium"/>
          <a:ea typeface="+mj-ea"/>
          <a:cs typeface="Cera Stencil PRO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roxima Nov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roxima Nov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roxima Nov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65067"/>
            <a:ext cx="8382000" cy="646331"/>
          </a:xfrm>
        </p:spPr>
        <p:txBody>
          <a:bodyPr/>
          <a:lstStyle/>
          <a:p>
            <a:r>
              <a:rPr lang="en-US" sz="3600" dirty="0" smtClean="0"/>
              <a:t>ITUC pre-ILC meeting</a:t>
            </a:r>
            <a:endParaRPr lang="en-US" sz="3600" dirty="0"/>
          </a:p>
        </p:txBody>
      </p:sp>
      <p:sp>
        <p:nvSpPr>
          <p:cNvPr id="3" name="Subtitle 2"/>
          <p:cNvSpPr>
            <a:spLocks noGrp="1"/>
          </p:cNvSpPr>
          <p:nvPr>
            <p:ph type="subTitle" idx="1"/>
          </p:nvPr>
        </p:nvSpPr>
        <p:spPr/>
        <p:txBody>
          <a:bodyPr>
            <a:noAutofit/>
          </a:bodyPr>
          <a:lstStyle/>
          <a:p>
            <a:r>
              <a:rPr lang="en-GB" sz="2800" dirty="0" smtClean="0"/>
              <a:t>Collective </a:t>
            </a:r>
            <a:r>
              <a:rPr lang="en-GB" sz="2800" dirty="0"/>
              <a:t>bargaining for non-standard employment: union examples and practices </a:t>
            </a:r>
            <a:endParaRPr lang="en-US" sz="28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a:t>
            </a:fld>
            <a:endParaRPr lang="en-US"/>
          </a:p>
        </p:txBody>
      </p:sp>
    </p:spTree>
    <p:extLst>
      <p:ext uri="{BB962C8B-B14F-4D97-AF65-F5344CB8AC3E}">
        <p14:creationId xmlns:p14="http://schemas.microsoft.com/office/powerpoint/2010/main" val="429270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 No. 87</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The broad scope of application of Convention No. 87, which allows the exclusion of only the armed forces and the police, is systematically confirmed by the ILO supervisory bodies. </a:t>
            </a:r>
            <a:r>
              <a:rPr lang="en-GB" dirty="0" smtClean="0"/>
              <a:t>The </a:t>
            </a:r>
            <a:r>
              <a:rPr lang="en-GB" dirty="0"/>
              <a:t>right to organize therefore applies to all workers </a:t>
            </a:r>
            <a:r>
              <a:rPr lang="en-GB" b="1" dirty="0"/>
              <a:t>without distinction whatsoever</a:t>
            </a:r>
            <a:r>
              <a:rPr lang="en-GB" dirty="0"/>
              <a:t>, whether they </a:t>
            </a:r>
            <a:r>
              <a:rPr lang="en-GB" dirty="0" smtClean="0"/>
              <a:t>are:</a:t>
            </a:r>
          </a:p>
          <a:p>
            <a:r>
              <a:rPr lang="en-GB" dirty="0" smtClean="0"/>
              <a:t>employed </a:t>
            </a:r>
            <a:r>
              <a:rPr lang="en-GB" dirty="0"/>
              <a:t>on a permanent basis, for a fixed term, or as contract employees; </a:t>
            </a:r>
            <a:endParaRPr lang="en-GB" dirty="0" smtClean="0"/>
          </a:p>
          <a:p>
            <a:r>
              <a:rPr lang="en-GB" dirty="0" smtClean="0"/>
              <a:t>to </a:t>
            </a:r>
            <a:r>
              <a:rPr lang="en-GB" dirty="0"/>
              <a:t>workers undergoing a period of work probation; </a:t>
            </a:r>
            <a:endParaRPr lang="en-GB" dirty="0" smtClean="0"/>
          </a:p>
          <a:p>
            <a:r>
              <a:rPr lang="en-GB" dirty="0" smtClean="0"/>
              <a:t>persons </a:t>
            </a:r>
            <a:r>
              <a:rPr lang="en-GB" dirty="0"/>
              <a:t>hired under training agreements as apprentices or otherwise; </a:t>
            </a:r>
            <a:endParaRPr lang="en-GB" dirty="0" smtClean="0"/>
          </a:p>
          <a:p>
            <a:r>
              <a:rPr lang="en-GB" dirty="0" smtClean="0"/>
              <a:t>persons </a:t>
            </a:r>
            <a:r>
              <a:rPr lang="en-GB" dirty="0"/>
              <a:t>working under community participation programmes intended to combat unemployment; </a:t>
            </a:r>
            <a:endParaRPr lang="en-GB" dirty="0" smtClean="0"/>
          </a:p>
          <a:p>
            <a:r>
              <a:rPr lang="en-GB" dirty="0" smtClean="0"/>
              <a:t>part-time </a:t>
            </a:r>
            <a:r>
              <a:rPr lang="en-GB" dirty="0"/>
              <a:t>workers; </a:t>
            </a:r>
            <a:endParaRPr lang="en-GB" dirty="0" smtClean="0"/>
          </a:p>
          <a:p>
            <a:r>
              <a:rPr lang="en-GB" dirty="0" smtClean="0"/>
              <a:t>workers in </a:t>
            </a:r>
            <a:r>
              <a:rPr lang="en-GB" dirty="0"/>
              <a:t>export processing zones; </a:t>
            </a:r>
            <a:endParaRPr lang="en-GB" dirty="0" smtClean="0"/>
          </a:p>
          <a:p>
            <a:r>
              <a:rPr lang="en-GB" dirty="0" smtClean="0"/>
              <a:t>domestic </a:t>
            </a:r>
            <a:r>
              <a:rPr lang="en-GB" dirty="0"/>
              <a:t>workers; </a:t>
            </a:r>
            <a:endParaRPr lang="en-GB" dirty="0" smtClean="0"/>
          </a:p>
          <a:p>
            <a:r>
              <a:rPr lang="en-GB" dirty="0" smtClean="0"/>
              <a:t>self-employed</a:t>
            </a:r>
            <a:r>
              <a:rPr lang="en-GB" dirty="0"/>
              <a:t>, casual and informal-sector workers; workers in cooperatives; </a:t>
            </a:r>
            <a:endParaRPr lang="en-GB" dirty="0" smtClean="0"/>
          </a:p>
          <a:p>
            <a:r>
              <a:rPr lang="en-GB" dirty="0" smtClean="0"/>
              <a:t>those </a:t>
            </a:r>
            <a:r>
              <a:rPr lang="en-GB" dirty="0"/>
              <a:t>covered by other forms of contracts, irrespective of the existence of a labour relationship; and </a:t>
            </a:r>
            <a:endParaRPr lang="en-GB" dirty="0" smtClean="0"/>
          </a:p>
          <a:p>
            <a:r>
              <a:rPr lang="en-GB" dirty="0" smtClean="0"/>
              <a:t>all </a:t>
            </a:r>
            <a:r>
              <a:rPr lang="en-GB" dirty="0"/>
              <a:t>migrant workers, whether in a regular or irregular situation.</a:t>
            </a:r>
          </a:p>
          <a:p>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10</a:t>
            </a:fld>
            <a:endParaRPr lang="en-US"/>
          </a:p>
        </p:txBody>
      </p:sp>
    </p:spTree>
    <p:extLst>
      <p:ext uri="{BB962C8B-B14F-4D97-AF65-F5344CB8AC3E}">
        <p14:creationId xmlns:p14="http://schemas.microsoft.com/office/powerpoint/2010/main" val="354647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GB" dirty="0"/>
              <a:t>The ILO supervisory bodies have drawn attention to the need to </a:t>
            </a:r>
            <a:r>
              <a:rPr lang="en-GB" dirty="0" smtClean="0"/>
              <a:t>ensure that </a:t>
            </a:r>
            <a:r>
              <a:rPr lang="en-GB" dirty="0"/>
              <a:t>the </a:t>
            </a:r>
            <a:r>
              <a:rPr lang="en-GB" b="1" dirty="0"/>
              <a:t>systematic use</a:t>
            </a:r>
            <a:r>
              <a:rPr lang="en-GB" dirty="0"/>
              <a:t> of short-term temporary contracts does not in </a:t>
            </a:r>
            <a:r>
              <a:rPr lang="en-GB" dirty="0" smtClean="0"/>
              <a:t>practice become </a:t>
            </a:r>
            <a:r>
              <a:rPr lang="en-GB" dirty="0"/>
              <a:t>an obstacle to the exercise of trade union rights. </a:t>
            </a:r>
            <a:endParaRPr lang="en-GB" dirty="0" smtClean="0"/>
          </a:p>
          <a:p>
            <a:r>
              <a:rPr lang="en-GB" dirty="0" smtClean="0"/>
              <a:t>Concerning agency and </a:t>
            </a:r>
            <a:r>
              <a:rPr lang="en-GB" dirty="0"/>
              <a:t>temporary work in particular, the supervisory bodies have </a:t>
            </a:r>
            <a:r>
              <a:rPr lang="en-GB" dirty="0" smtClean="0"/>
              <a:t>indicated that </a:t>
            </a:r>
            <a:r>
              <a:rPr lang="en-GB" b="1" dirty="0"/>
              <a:t>the status </a:t>
            </a:r>
            <a:r>
              <a:rPr lang="en-GB" dirty="0"/>
              <a:t>under which workers are engaged with the employer or the duration of their contracts </a:t>
            </a:r>
            <a:r>
              <a:rPr lang="en-GB" b="1" dirty="0"/>
              <a:t>should not have any effect</a:t>
            </a:r>
            <a:r>
              <a:rPr lang="en-GB" dirty="0"/>
              <a:t> on their right to </a:t>
            </a:r>
            <a:r>
              <a:rPr lang="en-GB" dirty="0" smtClean="0"/>
              <a:t>join workers</a:t>
            </a:r>
            <a:r>
              <a:rPr lang="en-GB" dirty="0"/>
              <a:t>’ organizations of their own choosing and participate in their activities.</a:t>
            </a:r>
          </a:p>
          <a:p>
            <a:r>
              <a:rPr lang="en-GB" b="1" dirty="0"/>
              <a:t>No specific restrictions could be applied on the right to strike</a:t>
            </a:r>
            <a:r>
              <a:rPr lang="en-GB" dirty="0"/>
              <a:t>, </a:t>
            </a:r>
            <a:r>
              <a:rPr lang="en-GB" dirty="0" smtClean="0"/>
              <a:t>including solidarity </a:t>
            </a:r>
            <a:r>
              <a:rPr lang="en-GB" dirty="0"/>
              <a:t>strikes, of the examined categories of workers beyond those </a:t>
            </a:r>
            <a:r>
              <a:rPr lang="en-GB" dirty="0" smtClean="0"/>
              <a:t>admitted for </a:t>
            </a:r>
            <a:r>
              <a:rPr lang="en-GB" dirty="0"/>
              <a:t>any worker.</a:t>
            </a: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11</a:t>
            </a:fld>
            <a:endParaRPr lang="en-US"/>
          </a:p>
        </p:txBody>
      </p:sp>
    </p:spTree>
    <p:extLst>
      <p:ext uri="{BB962C8B-B14F-4D97-AF65-F5344CB8AC3E}">
        <p14:creationId xmlns:p14="http://schemas.microsoft.com/office/powerpoint/2010/main" val="228893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70"/>
            <a:ext cx="8229600" cy="1077218"/>
          </a:xfrm>
        </p:spPr>
        <p:txBody>
          <a:bodyPr/>
          <a:lstStyle/>
          <a:p>
            <a:r>
              <a:rPr lang="en-GB" sz="3200" dirty="0"/>
              <a:t>C</a:t>
            </a:r>
            <a:r>
              <a:rPr lang="en-GB" sz="3200" dirty="0" smtClean="0"/>
              <a:t>. Examples </a:t>
            </a:r>
            <a:r>
              <a:rPr lang="en-GB" sz="3200" dirty="0"/>
              <a:t>of union best </a:t>
            </a:r>
            <a:r>
              <a:rPr lang="en-GB" sz="3200" dirty="0" smtClean="0"/>
              <a:t>practice – (1) representation access</a:t>
            </a:r>
            <a:endParaRPr lang="en-GB" sz="3200" dirty="0"/>
          </a:p>
        </p:txBody>
      </p:sp>
      <p:sp>
        <p:nvSpPr>
          <p:cNvPr id="3" name="Content Placeholder 2"/>
          <p:cNvSpPr>
            <a:spLocks noGrp="1"/>
          </p:cNvSpPr>
          <p:nvPr>
            <p:ph idx="1"/>
          </p:nvPr>
        </p:nvSpPr>
        <p:spPr/>
        <p:txBody>
          <a:bodyPr>
            <a:normAutofit/>
          </a:bodyPr>
          <a:lstStyle/>
          <a:p>
            <a:r>
              <a:rPr lang="en-GB" sz="2800" dirty="0">
                <a:latin typeface="Times New Roman" panose="02020603050405020304" pitchFamily="18" charset="0"/>
                <a:ea typeface="Calibri" panose="020F0502020204030204" pitchFamily="34" charset="0"/>
              </a:rPr>
              <a:t>Trade union representation and bargaining which are </a:t>
            </a:r>
            <a:r>
              <a:rPr lang="en-GB" sz="2800" b="1" dirty="0">
                <a:latin typeface="Times New Roman" panose="02020603050405020304" pitchFamily="18" charset="0"/>
                <a:ea typeface="Calibri" panose="020F0502020204030204" pitchFamily="34" charset="0"/>
              </a:rPr>
              <a:t>not bound to workplaces </a:t>
            </a:r>
            <a:r>
              <a:rPr lang="en-GB" sz="2800" dirty="0">
                <a:latin typeface="Times New Roman" panose="02020603050405020304" pitchFamily="18" charset="0"/>
                <a:ea typeface="Calibri" panose="020F0502020204030204" pitchFamily="34" charset="0"/>
              </a:rPr>
              <a:t>are useful in </a:t>
            </a:r>
            <a:r>
              <a:rPr lang="en-GB" sz="2800" b="1" dirty="0">
                <a:latin typeface="Times New Roman" panose="02020603050405020304" pitchFamily="18" charset="0"/>
                <a:ea typeface="Calibri" panose="020F0502020204030204" pitchFamily="34" charset="0"/>
              </a:rPr>
              <a:t>increasing the proportion </a:t>
            </a:r>
            <a:r>
              <a:rPr lang="en-GB" sz="2800" dirty="0">
                <a:latin typeface="Times New Roman" panose="02020603050405020304" pitchFamily="18" charset="0"/>
                <a:ea typeface="Calibri" panose="020F0502020204030204" pitchFamily="34" charset="0"/>
              </a:rPr>
              <a:t>of the non-standard workforce with </a:t>
            </a:r>
            <a:r>
              <a:rPr lang="en-GB" sz="2800" b="1" dirty="0">
                <a:latin typeface="Times New Roman" panose="02020603050405020304" pitchFamily="18" charset="0"/>
                <a:ea typeface="Calibri" panose="020F0502020204030204" pitchFamily="34" charset="0"/>
              </a:rPr>
              <a:t>access to representation </a:t>
            </a:r>
            <a:r>
              <a:rPr lang="en-GB" sz="2800" dirty="0">
                <a:latin typeface="Times New Roman" panose="02020603050405020304" pitchFamily="18" charset="0"/>
                <a:ea typeface="Calibri" panose="020F0502020204030204" pitchFamily="34" charset="0"/>
              </a:rPr>
              <a:t>and negotiation. </a:t>
            </a:r>
            <a:endParaRPr lang="en-GB" sz="2800" dirty="0" smtClean="0">
              <a:latin typeface="Times New Roman" panose="02020603050405020304" pitchFamily="18" charset="0"/>
              <a:ea typeface="Calibri" panose="020F0502020204030204" pitchFamily="34" charset="0"/>
            </a:endParaRPr>
          </a:p>
          <a:p>
            <a:r>
              <a:rPr lang="en-GB" sz="2800" dirty="0" smtClean="0">
                <a:latin typeface="Times New Roman" panose="02020603050405020304" pitchFamily="18" charset="0"/>
                <a:ea typeface="Calibri" panose="020F0502020204030204" pitchFamily="34" charset="0"/>
              </a:rPr>
              <a:t>Examples </a:t>
            </a:r>
            <a:r>
              <a:rPr lang="en-GB" sz="2800" dirty="0">
                <a:latin typeface="Times New Roman" panose="02020603050405020304" pitchFamily="18" charset="0"/>
                <a:ea typeface="Calibri" panose="020F0502020204030204" pitchFamily="34" charset="0"/>
              </a:rPr>
              <a:t>include not only bargaining at higher levels (e.g. sectoral or national level) but negotiation between an employer/employers and a trade union/unions which is/are established at </a:t>
            </a:r>
            <a:r>
              <a:rPr lang="en-GB" sz="2800" b="1" dirty="0">
                <a:latin typeface="Times New Roman" panose="02020603050405020304" pitchFamily="18" charset="0"/>
                <a:ea typeface="Calibri" panose="020F0502020204030204" pitchFamily="34" charset="0"/>
              </a:rPr>
              <a:t>regional, local or community </a:t>
            </a:r>
            <a:r>
              <a:rPr lang="en-GB" sz="2800" dirty="0">
                <a:latin typeface="Times New Roman" panose="02020603050405020304" pitchFamily="18" charset="0"/>
                <a:ea typeface="Calibri" panose="020F0502020204030204" pitchFamily="34" charset="0"/>
              </a:rPr>
              <a:t>level, or on an </a:t>
            </a:r>
            <a:r>
              <a:rPr lang="en-GB" sz="2800" b="1" dirty="0">
                <a:latin typeface="Times New Roman" panose="02020603050405020304" pitchFamily="18" charset="0"/>
                <a:ea typeface="Calibri" panose="020F0502020204030204" pitchFamily="34" charset="0"/>
              </a:rPr>
              <a:t>occupational</a:t>
            </a:r>
            <a:r>
              <a:rPr lang="en-GB" sz="2800" dirty="0">
                <a:latin typeface="Times New Roman" panose="02020603050405020304" pitchFamily="18" charset="0"/>
                <a:ea typeface="Calibri" panose="020F0502020204030204" pitchFamily="34" charset="0"/>
              </a:rPr>
              <a:t> basis. </a:t>
            </a:r>
            <a:endParaRPr lang="en-US" sz="28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12</a:t>
            </a:fld>
            <a:endParaRPr lang="en-US"/>
          </a:p>
        </p:txBody>
      </p:sp>
    </p:spTree>
    <p:extLst>
      <p:ext uri="{BB962C8B-B14F-4D97-AF65-F5344CB8AC3E}">
        <p14:creationId xmlns:p14="http://schemas.microsoft.com/office/powerpoint/2010/main" val="35288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US" dirty="0" smtClean="0"/>
              <a:t>(2) Extension </a:t>
            </a:r>
            <a:r>
              <a:rPr lang="en-US" dirty="0"/>
              <a:t>of collective agreements</a:t>
            </a:r>
          </a:p>
        </p:txBody>
      </p:sp>
      <p:sp>
        <p:nvSpPr>
          <p:cNvPr id="3" name="Content Placeholder 2"/>
          <p:cNvSpPr>
            <a:spLocks noGrp="1"/>
          </p:cNvSpPr>
          <p:nvPr>
            <p:ph idx="1"/>
          </p:nvPr>
        </p:nvSpPr>
        <p:spPr/>
        <p:txBody>
          <a:bodyPr>
            <a:normAutofit fontScale="92500" lnSpcReduction="20000"/>
          </a:bodyPr>
          <a:lstStyle/>
          <a:p>
            <a:r>
              <a:rPr lang="en-GB" dirty="0" smtClean="0">
                <a:latin typeface="Times New Roman" panose="02020603050405020304" pitchFamily="18" charset="0"/>
                <a:ea typeface="Calibri" panose="020F0502020204030204" pitchFamily="34" charset="0"/>
              </a:rPr>
              <a:t>Facilitates </a:t>
            </a:r>
            <a:r>
              <a:rPr lang="en-GB" b="1" dirty="0" smtClean="0">
                <a:latin typeface="Times New Roman" panose="02020603050405020304" pitchFamily="18" charset="0"/>
                <a:ea typeface="Calibri" panose="020F0502020204030204" pitchFamily="34" charset="0"/>
              </a:rPr>
              <a:t>reaching </a:t>
            </a:r>
            <a:r>
              <a:rPr lang="en-GB" b="1" dirty="0">
                <a:latin typeface="Times New Roman" panose="02020603050405020304" pitchFamily="18" charset="0"/>
                <a:ea typeface="Calibri" panose="020F0502020204030204" pitchFamily="34" charset="0"/>
              </a:rPr>
              <a:t>out </a:t>
            </a:r>
            <a:r>
              <a:rPr lang="en-GB" dirty="0">
                <a:latin typeface="Times New Roman" panose="02020603050405020304" pitchFamily="18" charset="0"/>
                <a:ea typeface="Calibri" panose="020F0502020204030204" pitchFamily="34" charset="0"/>
              </a:rPr>
              <a:t>to unorganized non-standard workers, but its applicability tends to be limited to those who are in employment relationships. </a:t>
            </a:r>
            <a:endParaRPr lang="en-GB" dirty="0" smtClean="0">
              <a:latin typeface="Times New Roman" panose="02020603050405020304" pitchFamily="18" charset="0"/>
              <a:ea typeface="Calibri" panose="020F0502020204030204" pitchFamily="34" charset="0"/>
            </a:endParaRPr>
          </a:p>
          <a:p>
            <a:r>
              <a:rPr lang="en-GB" dirty="0" smtClean="0">
                <a:latin typeface="Times New Roman" panose="02020603050405020304" pitchFamily="18" charset="0"/>
                <a:ea typeface="Calibri" panose="020F0502020204030204" pitchFamily="34" charset="0"/>
              </a:rPr>
              <a:t>Outcomes </a:t>
            </a:r>
            <a:r>
              <a:rPr lang="en-GB" dirty="0">
                <a:latin typeface="Times New Roman" panose="02020603050405020304" pitchFamily="18" charset="0"/>
                <a:ea typeface="Calibri" panose="020F0502020204030204" pitchFamily="34" charset="0"/>
              </a:rPr>
              <a:t>of collective agreements can also be </a:t>
            </a:r>
            <a:r>
              <a:rPr lang="en-GB" b="1" i="1" dirty="0">
                <a:latin typeface="Times New Roman" panose="02020603050405020304" pitchFamily="18" charset="0"/>
                <a:ea typeface="Calibri" panose="020F0502020204030204" pitchFamily="34" charset="0"/>
              </a:rPr>
              <a:t>de facto </a:t>
            </a:r>
            <a:r>
              <a:rPr lang="en-GB" b="1" dirty="0">
                <a:latin typeface="Times New Roman" panose="02020603050405020304" pitchFamily="18" charset="0"/>
                <a:ea typeface="Calibri" panose="020F0502020204030204" pitchFamily="34" charset="0"/>
              </a:rPr>
              <a:t>extended</a:t>
            </a:r>
            <a:r>
              <a:rPr lang="en-GB" dirty="0">
                <a:latin typeface="Times New Roman" panose="02020603050405020304" pitchFamily="18" charset="0"/>
                <a:ea typeface="Calibri" panose="020F0502020204030204" pitchFamily="34" charset="0"/>
              </a:rPr>
              <a:t> to non-bargaining parties as a result of mutual consensus at the workplace level. </a:t>
            </a:r>
            <a:endParaRPr lang="en-GB" dirty="0" smtClean="0">
              <a:latin typeface="Times New Roman" panose="02020603050405020304" pitchFamily="18" charset="0"/>
              <a:ea typeface="Calibri" panose="020F0502020204030204" pitchFamily="34" charset="0"/>
            </a:endParaRPr>
          </a:p>
          <a:p>
            <a:r>
              <a:rPr lang="en-GB" dirty="0" smtClean="0">
                <a:latin typeface="Times New Roman" panose="02020603050405020304" pitchFamily="18" charset="0"/>
                <a:ea typeface="Calibri" panose="020F0502020204030204" pitchFamily="34" charset="0"/>
              </a:rPr>
              <a:t>Step </a:t>
            </a:r>
            <a:r>
              <a:rPr lang="en-GB" dirty="0">
                <a:latin typeface="Times New Roman" panose="02020603050405020304" pitchFamily="18" charset="0"/>
                <a:ea typeface="Calibri" panose="020F0502020204030204" pitchFamily="34" charset="0"/>
              </a:rPr>
              <a:t>toward </a:t>
            </a:r>
            <a:r>
              <a:rPr lang="en-GB" b="1" dirty="0">
                <a:latin typeface="Times New Roman" panose="02020603050405020304" pitchFamily="18" charset="0"/>
                <a:ea typeface="Calibri" panose="020F0502020204030204" pitchFamily="34" charset="0"/>
              </a:rPr>
              <a:t>more solidarity </a:t>
            </a:r>
            <a:r>
              <a:rPr lang="en-GB" dirty="0">
                <a:latin typeface="Times New Roman" panose="02020603050405020304" pitchFamily="18" charset="0"/>
                <a:ea typeface="Calibri" panose="020F0502020204030204" pitchFamily="34" charset="0"/>
              </a:rPr>
              <a:t>and more inclusive dialogue that has the potential to </a:t>
            </a:r>
            <a:r>
              <a:rPr lang="en-GB" b="1" dirty="0">
                <a:latin typeface="Times New Roman" panose="02020603050405020304" pitchFamily="18" charset="0"/>
                <a:ea typeface="Calibri" panose="020F0502020204030204" pitchFamily="34" charset="0"/>
              </a:rPr>
              <a:t>encourage trade union membership </a:t>
            </a:r>
            <a:r>
              <a:rPr lang="en-GB" dirty="0">
                <a:latin typeface="Times New Roman" panose="02020603050405020304" pitchFamily="18" charset="0"/>
                <a:ea typeface="Calibri" panose="020F0502020204030204" pitchFamily="34" charset="0"/>
              </a:rPr>
              <a:t>among non-standard workers. </a:t>
            </a: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13</a:t>
            </a:fld>
            <a:endParaRPr lang="en-US"/>
          </a:p>
        </p:txBody>
      </p:sp>
    </p:spTree>
    <p:extLst>
      <p:ext uri="{BB962C8B-B14F-4D97-AF65-F5344CB8AC3E}">
        <p14:creationId xmlns:p14="http://schemas.microsoft.com/office/powerpoint/2010/main" val="208854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 Joint-employer </a:t>
            </a:r>
            <a:r>
              <a:rPr lang="en-US" dirty="0"/>
              <a:t>bargaining</a:t>
            </a:r>
          </a:p>
        </p:txBody>
      </p:sp>
      <p:sp>
        <p:nvSpPr>
          <p:cNvPr id="3" name="Content Placeholder 2"/>
          <p:cNvSpPr>
            <a:spLocks noGrp="1"/>
          </p:cNvSpPr>
          <p:nvPr>
            <p:ph idx="1"/>
          </p:nvPr>
        </p:nvSpPr>
        <p:spPr/>
        <p:txBody>
          <a:bodyPr>
            <a:normAutofit fontScale="85000" lnSpcReduction="20000"/>
          </a:bodyPr>
          <a:lstStyle/>
          <a:p>
            <a:r>
              <a:rPr lang="en-GB" dirty="0">
                <a:latin typeface="Times New Roman" panose="02020603050405020304" pitchFamily="18" charset="0"/>
                <a:ea typeface="Calibri" panose="020F0502020204030204" pitchFamily="34" charset="0"/>
              </a:rPr>
              <a:t>Involving the </a:t>
            </a:r>
            <a:r>
              <a:rPr lang="en-GB" dirty="0" smtClean="0">
                <a:latin typeface="Times New Roman" panose="02020603050405020304" pitchFamily="18" charset="0"/>
                <a:ea typeface="Calibri" panose="020F0502020204030204" pitchFamily="34" charset="0"/>
              </a:rPr>
              <a:t>“principal” </a:t>
            </a:r>
            <a:r>
              <a:rPr lang="en-GB" dirty="0">
                <a:latin typeface="Times New Roman" panose="02020603050405020304" pitchFamily="18" charset="0"/>
                <a:ea typeface="Calibri" panose="020F0502020204030204" pitchFamily="34" charset="0"/>
              </a:rPr>
              <a:t>or </a:t>
            </a:r>
            <a:r>
              <a:rPr lang="en-GB" dirty="0" smtClean="0">
                <a:latin typeface="Times New Roman" panose="02020603050405020304" pitchFamily="18" charset="0"/>
                <a:ea typeface="Calibri" panose="020F0502020204030204" pitchFamily="34" charset="0"/>
              </a:rPr>
              <a:t>“factual” </a:t>
            </a:r>
            <a:r>
              <a:rPr lang="en-GB" dirty="0">
                <a:latin typeface="Times New Roman" panose="02020603050405020304" pitchFamily="18" charset="0"/>
                <a:ea typeface="Calibri" panose="020F0502020204030204" pitchFamily="34" charset="0"/>
              </a:rPr>
              <a:t>employer in power together with the </a:t>
            </a:r>
            <a:r>
              <a:rPr lang="en-GB" dirty="0" smtClean="0">
                <a:latin typeface="Times New Roman" panose="02020603050405020304" pitchFamily="18" charset="0"/>
                <a:ea typeface="Calibri" panose="020F0502020204030204" pitchFamily="34" charset="0"/>
              </a:rPr>
              <a:t>“legal” employer </a:t>
            </a:r>
            <a:r>
              <a:rPr lang="en-GB" dirty="0">
                <a:latin typeface="Times New Roman" panose="02020603050405020304" pitchFamily="18" charset="0"/>
                <a:ea typeface="Calibri" panose="020F0502020204030204" pitchFamily="34" charset="0"/>
              </a:rPr>
              <a:t>in </a:t>
            </a:r>
            <a:r>
              <a:rPr lang="en-GB" dirty="0" smtClean="0">
                <a:latin typeface="Times New Roman" panose="02020603050405020304" pitchFamily="18" charset="0"/>
                <a:ea typeface="Calibri" panose="020F0502020204030204" pitchFamily="34" charset="0"/>
              </a:rPr>
              <a:t>negotiations.</a:t>
            </a:r>
          </a:p>
          <a:p>
            <a:r>
              <a:rPr lang="en-GB" dirty="0" smtClean="0">
                <a:latin typeface="Times New Roman" panose="02020603050405020304" pitchFamily="18" charset="0"/>
                <a:ea typeface="Calibri" panose="020F0502020204030204" pitchFamily="34" charset="0"/>
              </a:rPr>
              <a:t>A </a:t>
            </a:r>
            <a:r>
              <a:rPr lang="en-GB" dirty="0">
                <a:latin typeface="Times New Roman" panose="02020603050405020304" pitchFamily="18" charset="0"/>
                <a:ea typeface="Calibri" panose="020F0502020204030204" pitchFamily="34" charset="0"/>
              </a:rPr>
              <a:t>powerful tool to allow non-standard workers to exercise substantively meaningful </a:t>
            </a:r>
            <a:r>
              <a:rPr lang="en-GB" dirty="0" smtClean="0">
                <a:latin typeface="Times New Roman" panose="02020603050405020304" pitchFamily="18" charset="0"/>
                <a:ea typeface="Calibri" panose="020F0502020204030204" pitchFamily="34" charset="0"/>
              </a:rPr>
              <a:t>CB, </a:t>
            </a:r>
            <a:r>
              <a:rPr lang="en-GB" dirty="0">
                <a:latin typeface="Times New Roman" panose="02020603050405020304" pitchFamily="18" charset="0"/>
                <a:ea typeface="Calibri" panose="020F0502020204030204" pitchFamily="34" charset="0"/>
              </a:rPr>
              <a:t>when they are </a:t>
            </a:r>
            <a:r>
              <a:rPr lang="en-GB" b="1" dirty="0">
                <a:latin typeface="Times New Roman" panose="02020603050405020304" pitchFamily="18" charset="0"/>
                <a:ea typeface="Calibri" panose="020F0502020204030204" pitchFamily="34" charset="0"/>
              </a:rPr>
              <a:t>workers in subcontracting or temp agency work </a:t>
            </a:r>
            <a:r>
              <a:rPr lang="en-GB" dirty="0">
                <a:latin typeface="Times New Roman" panose="02020603050405020304" pitchFamily="18" charset="0"/>
                <a:ea typeface="Calibri" panose="020F0502020204030204" pitchFamily="34" charset="0"/>
              </a:rPr>
              <a:t>arrangements in which the </a:t>
            </a:r>
            <a:r>
              <a:rPr lang="en-GB" dirty="0" smtClean="0">
                <a:latin typeface="Times New Roman" panose="02020603050405020304" pitchFamily="18" charset="0"/>
                <a:ea typeface="Calibri" panose="020F0502020204030204" pitchFamily="34" charset="0"/>
              </a:rPr>
              <a:t>“legal employer” </a:t>
            </a:r>
            <a:r>
              <a:rPr lang="en-GB" dirty="0">
                <a:latin typeface="Times New Roman" panose="02020603050405020304" pitchFamily="18" charset="0"/>
                <a:ea typeface="Calibri" panose="020F0502020204030204" pitchFamily="34" charset="0"/>
              </a:rPr>
              <a:t>is not influential in determining their working conditions. </a:t>
            </a:r>
            <a:endParaRPr lang="en-GB" dirty="0" smtClean="0">
              <a:latin typeface="Times New Roman" panose="02020603050405020304" pitchFamily="18" charset="0"/>
              <a:ea typeface="Calibri" panose="020F0502020204030204" pitchFamily="34" charset="0"/>
            </a:endParaRPr>
          </a:p>
          <a:p>
            <a:r>
              <a:rPr lang="en-GB" b="1" dirty="0" smtClean="0">
                <a:latin typeface="Times New Roman" panose="02020603050405020304" pitchFamily="18" charset="0"/>
                <a:ea typeface="Calibri" panose="020F0502020204030204" pitchFamily="34" charset="0"/>
              </a:rPr>
              <a:t>Reduces </a:t>
            </a:r>
            <a:r>
              <a:rPr lang="en-GB" b="1" dirty="0">
                <a:latin typeface="Times New Roman" panose="02020603050405020304" pitchFamily="18" charset="0"/>
                <a:ea typeface="Calibri" panose="020F0502020204030204" pitchFamily="34" charset="0"/>
              </a:rPr>
              <a:t>the vulnerability </a:t>
            </a:r>
            <a:r>
              <a:rPr lang="en-GB" dirty="0">
                <a:latin typeface="Times New Roman" panose="02020603050405020304" pitchFamily="18" charset="0"/>
                <a:ea typeface="Calibri" panose="020F0502020204030204" pitchFamily="34" charset="0"/>
              </a:rPr>
              <a:t>of such workers to the risk of abusive cases where triangular settings are intentionally used to avoid </a:t>
            </a:r>
            <a:r>
              <a:rPr lang="en-GB" dirty="0" smtClean="0">
                <a:latin typeface="Times New Roman" panose="02020603050405020304" pitchFamily="18" charset="0"/>
                <a:ea typeface="Calibri" panose="020F0502020204030204" pitchFamily="34" charset="0"/>
              </a:rPr>
              <a:t>employers’ employment </a:t>
            </a:r>
            <a:r>
              <a:rPr lang="en-GB" dirty="0">
                <a:latin typeface="Times New Roman" panose="02020603050405020304" pitchFamily="18" charset="0"/>
                <a:ea typeface="Calibri" panose="020F0502020204030204" pitchFamily="34" charset="0"/>
              </a:rPr>
              <a:t>or labour-related responsibilities. </a:t>
            </a:r>
            <a:endParaRPr lang="en-GB" dirty="0" smtClean="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EF07808B-6A1B-2B44-8E01-5992481392B5}" type="slidenum">
              <a:rPr lang="en-US" smtClean="0"/>
              <a:pPr/>
              <a:t>14</a:t>
            </a:fld>
            <a:endParaRPr lang="en-US"/>
          </a:p>
        </p:txBody>
      </p:sp>
    </p:spTree>
    <p:extLst>
      <p:ext uri="{BB962C8B-B14F-4D97-AF65-F5344CB8AC3E}">
        <p14:creationId xmlns:p14="http://schemas.microsoft.com/office/powerpoint/2010/main" val="315568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3b) </a:t>
            </a:r>
            <a:r>
              <a:rPr lang="en-US" dirty="0"/>
              <a:t>Joint-employer bargaining</a:t>
            </a:r>
          </a:p>
        </p:txBody>
      </p:sp>
      <p:sp>
        <p:nvSpPr>
          <p:cNvPr id="3" name="Content Placeholder 2"/>
          <p:cNvSpPr>
            <a:spLocks noGrp="1"/>
          </p:cNvSpPr>
          <p:nvPr>
            <p:ph idx="1"/>
          </p:nvPr>
        </p:nvSpPr>
        <p:spPr/>
        <p:txBody>
          <a:bodyPr>
            <a:normAutofit fontScale="77500" lnSpcReduction="20000"/>
          </a:bodyPr>
          <a:lstStyle/>
          <a:p>
            <a:r>
              <a:rPr lang="en-GB" dirty="0">
                <a:latin typeface="Times New Roman" panose="02020603050405020304" pitchFamily="18" charset="0"/>
                <a:ea typeface="Calibri" panose="020F0502020204030204" pitchFamily="34" charset="0"/>
              </a:rPr>
              <a:t>May also benefit big brand companies, end-user companies and their suppliers, with a view to </a:t>
            </a:r>
            <a:r>
              <a:rPr lang="en-GB" b="1" dirty="0">
                <a:latin typeface="Times New Roman" panose="02020603050405020304" pitchFamily="18" charset="0"/>
                <a:ea typeface="Calibri" panose="020F0502020204030204" pitchFamily="34" charset="0"/>
              </a:rPr>
              <a:t>better supply-chain management</a:t>
            </a:r>
            <a:r>
              <a:rPr lang="en-GB" dirty="0">
                <a:latin typeface="Times New Roman" panose="02020603050405020304" pitchFamily="18" charset="0"/>
                <a:ea typeface="Calibri" panose="020F0502020204030204" pitchFamily="34" charset="0"/>
              </a:rPr>
              <a:t> and corporate social responsibility (CSR). </a:t>
            </a:r>
          </a:p>
          <a:p>
            <a:r>
              <a:rPr lang="en-GB" dirty="0">
                <a:latin typeface="Times New Roman" panose="02020603050405020304" pitchFamily="18" charset="0"/>
                <a:ea typeface="Calibri" panose="020F0502020204030204" pitchFamily="34" charset="0"/>
              </a:rPr>
              <a:t>To what </a:t>
            </a:r>
            <a:r>
              <a:rPr lang="en-GB" b="1" u="sng" dirty="0">
                <a:latin typeface="Times New Roman" panose="02020603050405020304" pitchFamily="18" charset="0"/>
                <a:ea typeface="Calibri" panose="020F0502020204030204" pitchFamily="34" charset="0"/>
              </a:rPr>
              <a:t>extent a </a:t>
            </a:r>
            <a:r>
              <a:rPr lang="en-GB" b="1" u="sng" dirty="0" smtClean="0">
                <a:latin typeface="Times New Roman" panose="02020603050405020304" pitchFamily="18" charset="0"/>
                <a:ea typeface="Calibri" panose="020F0502020204030204" pitchFamily="34" charset="0"/>
              </a:rPr>
              <a:t>“factual employer” </a:t>
            </a:r>
            <a:r>
              <a:rPr lang="en-GB" b="1" u="sng" dirty="0">
                <a:latin typeface="Times New Roman" panose="02020603050405020304" pitchFamily="18" charset="0"/>
                <a:ea typeface="Calibri" panose="020F0502020204030204" pitchFamily="34" charset="0"/>
              </a:rPr>
              <a:t>can be responsible </a:t>
            </a:r>
            <a:r>
              <a:rPr lang="en-GB" dirty="0">
                <a:latin typeface="Times New Roman" panose="02020603050405020304" pitchFamily="18" charset="0"/>
                <a:ea typeface="Calibri" panose="020F0502020204030204" pitchFamily="34" charset="0"/>
              </a:rPr>
              <a:t>for </a:t>
            </a:r>
            <a:r>
              <a:rPr lang="en-GB" dirty="0" smtClean="0">
                <a:latin typeface="Times New Roman" panose="02020603050405020304" pitchFamily="18" charset="0"/>
                <a:ea typeface="Calibri" panose="020F0502020204030204" pitchFamily="34" charset="0"/>
              </a:rPr>
              <a:t>employers’ </a:t>
            </a:r>
            <a:r>
              <a:rPr lang="en-GB" dirty="0">
                <a:latin typeface="Times New Roman" panose="02020603050405020304" pitchFamily="18" charset="0"/>
                <a:ea typeface="Calibri" panose="020F0502020204030204" pitchFamily="34" charset="0"/>
              </a:rPr>
              <a:t>responsibilities is significantly influenced by laws and legislation, as well as </a:t>
            </a:r>
            <a:r>
              <a:rPr lang="en-GB" dirty="0" smtClean="0">
                <a:latin typeface="Times New Roman" panose="02020603050405020304" pitchFamily="18" charset="0"/>
                <a:ea typeface="Calibri" panose="020F0502020204030204" pitchFamily="34" charset="0"/>
              </a:rPr>
              <a:t>judicial </a:t>
            </a:r>
            <a:r>
              <a:rPr lang="en-GB" dirty="0">
                <a:latin typeface="Times New Roman" panose="02020603050405020304" pitchFamily="18" charset="0"/>
                <a:ea typeface="Calibri" panose="020F0502020204030204" pitchFamily="34" charset="0"/>
              </a:rPr>
              <a:t>developments dealing with </a:t>
            </a:r>
            <a:r>
              <a:rPr lang="en-GB" b="1" u="sng" dirty="0" smtClean="0">
                <a:latin typeface="Times New Roman" panose="02020603050405020304" pitchFamily="18" charset="0"/>
                <a:ea typeface="Calibri" panose="020F0502020204030204" pitchFamily="34" charset="0"/>
              </a:rPr>
              <a:t>allocation of responsibilities between user/client enterprises and legal employers</a:t>
            </a:r>
            <a:r>
              <a:rPr lang="en-GB" dirty="0" smtClean="0">
                <a:latin typeface="Times New Roman" panose="02020603050405020304" pitchFamily="18" charset="0"/>
                <a:ea typeface="Calibri" panose="020F0502020204030204" pitchFamily="34" charset="0"/>
              </a:rPr>
              <a:t>. </a:t>
            </a:r>
          </a:p>
          <a:p>
            <a:r>
              <a:rPr lang="en-GB" dirty="0" smtClean="0">
                <a:latin typeface="Times New Roman" panose="02020603050405020304" pitchFamily="18" charset="0"/>
                <a:ea typeface="Calibri" panose="020F0502020204030204" pitchFamily="34" charset="0"/>
              </a:rPr>
              <a:t>In </a:t>
            </a:r>
            <a:r>
              <a:rPr lang="en-GB" dirty="0">
                <a:latin typeface="Times New Roman" panose="02020603050405020304" pitchFamily="18" charset="0"/>
                <a:ea typeface="Calibri" panose="020F0502020204030204" pitchFamily="34" charset="0"/>
              </a:rPr>
              <a:t>order to </a:t>
            </a:r>
            <a:r>
              <a:rPr lang="en-GB" b="1" dirty="0">
                <a:latin typeface="Times New Roman" panose="02020603050405020304" pitchFamily="18" charset="0"/>
                <a:ea typeface="Calibri" panose="020F0502020204030204" pitchFamily="34" charset="0"/>
              </a:rPr>
              <a:t>prevent workers from bearing risks </a:t>
            </a:r>
            <a:r>
              <a:rPr lang="en-GB" dirty="0">
                <a:latin typeface="Times New Roman" panose="02020603050405020304" pitchFamily="18" charset="0"/>
                <a:ea typeface="Calibri" panose="020F0502020204030204" pitchFamily="34" charset="0"/>
              </a:rPr>
              <a:t>associated with unclear triangular settings, more clarity appears to be necessary to ensure that they are used on one hand to facilitate generating </a:t>
            </a:r>
            <a:r>
              <a:rPr lang="en-GB" b="1" u="sng" dirty="0">
                <a:latin typeface="Times New Roman" panose="02020603050405020304" pitchFamily="18" charset="0"/>
                <a:ea typeface="Calibri" panose="020F0502020204030204" pitchFamily="34" charset="0"/>
              </a:rPr>
              <a:t>more jobs</a:t>
            </a:r>
            <a:r>
              <a:rPr lang="en-GB" dirty="0">
                <a:latin typeface="Times New Roman" panose="02020603050405020304" pitchFamily="18" charset="0"/>
                <a:ea typeface="Calibri" panose="020F0502020204030204" pitchFamily="34" charset="0"/>
              </a:rPr>
              <a:t>, and on the other to </a:t>
            </a:r>
            <a:r>
              <a:rPr lang="en-GB" b="1" u="sng" dirty="0">
                <a:latin typeface="Times New Roman" panose="02020603050405020304" pitchFamily="18" charset="0"/>
                <a:ea typeface="Calibri" panose="020F0502020204030204" pitchFamily="34" charset="0"/>
              </a:rPr>
              <a:t>protect workers</a:t>
            </a:r>
            <a:r>
              <a:rPr lang="en-GB" dirty="0">
                <a:latin typeface="Times New Roman" panose="02020603050405020304" pitchFamily="18" charset="0"/>
                <a:ea typeface="Calibri" panose="020F0502020204030204" pitchFamily="34" charset="0"/>
              </a:rPr>
              <a:t> appropriately.</a:t>
            </a:r>
            <a:endParaRPr lang="en-US" dirty="0"/>
          </a:p>
          <a:p>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15</a:t>
            </a:fld>
            <a:endParaRPr lang="en-US"/>
          </a:p>
        </p:txBody>
      </p:sp>
    </p:spTree>
    <p:extLst>
      <p:ext uri="{BB962C8B-B14F-4D97-AF65-F5344CB8AC3E}">
        <p14:creationId xmlns:p14="http://schemas.microsoft.com/office/powerpoint/2010/main" val="269636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3"/>
            <a:ext cx="8229600" cy="1446550"/>
          </a:xfrm>
        </p:spPr>
        <p:txBody>
          <a:bodyPr/>
          <a:lstStyle/>
          <a:p>
            <a:r>
              <a:rPr lang="en-US" dirty="0" smtClean="0"/>
              <a:t>(4a)</a:t>
            </a:r>
            <a:r>
              <a:rPr lang="en-GB" dirty="0" smtClean="0"/>
              <a:t> </a:t>
            </a:r>
            <a:r>
              <a:rPr lang="en-GB" dirty="0"/>
              <a:t>Equal treatment re pay and other working conditions</a:t>
            </a:r>
            <a:endParaRPr lang="en-US" dirty="0"/>
          </a:p>
        </p:txBody>
      </p:sp>
      <p:sp>
        <p:nvSpPr>
          <p:cNvPr id="3" name="Content Placeholder 2"/>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CB and </a:t>
            </a:r>
            <a:r>
              <a:rPr lang="en-GB" dirty="0">
                <a:latin typeface="Times New Roman" panose="02020603050405020304" pitchFamily="18" charset="0"/>
                <a:ea typeface="Calibri" panose="020F0502020204030204" pitchFamily="34" charset="0"/>
                <a:cs typeface="Times New Roman" panose="02020603050405020304" pitchFamily="18" charset="0"/>
              </a:rPr>
              <a:t>other forms of social dialogue have been used to </a:t>
            </a:r>
            <a:r>
              <a:rPr lang="en-GB" b="1" dirty="0">
                <a:latin typeface="Times New Roman" panose="02020603050405020304" pitchFamily="18" charset="0"/>
                <a:ea typeface="Calibri" panose="020F0502020204030204" pitchFamily="34" charset="0"/>
                <a:cs typeface="Times New Roman" panose="02020603050405020304" pitchFamily="18" charset="0"/>
              </a:rPr>
              <a:t>reduce disparity </a:t>
            </a:r>
            <a:r>
              <a:rPr lang="en-GB" dirty="0">
                <a:latin typeface="Times New Roman" panose="02020603050405020304" pitchFamily="18" charset="0"/>
                <a:ea typeface="Calibri" panose="020F0502020204030204" pitchFamily="34" charset="0"/>
                <a:cs typeface="Times New Roman" panose="02020603050405020304" pitchFamily="18" charset="0"/>
              </a:rPr>
              <a:t>between standard and non-standard workers through pursuing equal treatment either fully or partly, or in a transitional manner, in respect of </a:t>
            </a:r>
            <a:r>
              <a:rPr lang="en-GB" b="1" dirty="0">
                <a:latin typeface="Times New Roman" panose="02020603050405020304" pitchFamily="18" charset="0"/>
                <a:ea typeface="Calibri" panose="020F0502020204030204" pitchFamily="34" charset="0"/>
                <a:cs typeface="Times New Roman" panose="02020603050405020304" pitchFamily="18" charset="0"/>
              </a:rPr>
              <a:t>pay and other working </a:t>
            </a:r>
            <a:r>
              <a:rPr lang="en-GB" b="1" dirty="0" smtClean="0">
                <a:latin typeface="Times New Roman" panose="02020603050405020304" pitchFamily="18" charset="0"/>
                <a:ea typeface="Calibri" panose="020F0502020204030204" pitchFamily="34" charset="0"/>
                <a:cs typeface="Times New Roman" panose="02020603050405020304" pitchFamily="18" charset="0"/>
              </a:rPr>
              <a:t>conditions </a:t>
            </a:r>
            <a:r>
              <a:rPr lang="en-GB" dirty="0" smtClean="0">
                <a:latin typeface="Times New Roman" panose="02020603050405020304" pitchFamily="18" charset="0"/>
                <a:ea typeface="Calibri" panose="020F0502020204030204" pitchFamily="34" charset="0"/>
                <a:cs typeface="Times New Roman" panose="02020603050405020304" pitchFamily="18" charset="0"/>
              </a:rPr>
              <a:t>(non-wage </a:t>
            </a:r>
            <a:r>
              <a:rPr lang="en-GB" dirty="0">
                <a:latin typeface="Times New Roman" panose="02020603050405020304" pitchFamily="18" charset="0"/>
                <a:ea typeface="Calibri" panose="020F0502020204030204" pitchFamily="34" charset="0"/>
                <a:cs typeface="Times New Roman" panose="02020603050405020304" pitchFamily="18" charset="0"/>
              </a:rPr>
              <a:t>benefits, </a:t>
            </a:r>
            <a:r>
              <a:rPr lang="en-GB" dirty="0" smtClean="0">
                <a:latin typeface="Times New Roman" panose="02020603050405020304" pitchFamily="18" charset="0"/>
                <a:ea typeface="Calibri" panose="020F0502020204030204" pitchFamily="34" charset="0"/>
                <a:cs typeface="Times New Roman" panose="02020603050405020304" pitchFamily="18" charset="0"/>
              </a:rPr>
              <a:t>employment/job </a:t>
            </a:r>
            <a:r>
              <a:rPr lang="en-GB" dirty="0">
                <a:latin typeface="Times New Roman" panose="02020603050405020304" pitchFamily="18" charset="0"/>
                <a:ea typeface="Calibri" panose="020F0502020204030204" pitchFamily="34" charset="0"/>
                <a:cs typeface="Times New Roman" panose="02020603050405020304" pitchFamily="18" charset="0"/>
              </a:rPr>
              <a:t>security, </a:t>
            </a:r>
            <a:r>
              <a:rPr lang="en-GB" dirty="0" smtClean="0">
                <a:latin typeface="Times New Roman" panose="02020603050405020304" pitchFamily="18" charset="0"/>
                <a:ea typeface="Calibri" panose="020F0502020204030204" pitchFamily="34" charset="0"/>
                <a:cs typeface="Times New Roman" panose="02020603050405020304" pitchFamily="18" charset="0"/>
              </a:rPr>
              <a:t>access </a:t>
            </a:r>
            <a:r>
              <a:rPr lang="en-GB" dirty="0">
                <a:latin typeface="Times New Roman" panose="02020603050405020304" pitchFamily="18" charset="0"/>
                <a:ea typeface="Calibri" panose="020F0502020204030204" pitchFamily="34" charset="0"/>
                <a:cs typeface="Times New Roman" panose="02020603050405020304" pitchFamily="18" charset="0"/>
              </a:rPr>
              <a:t>to training opportunities, to social security protection and to collective </a:t>
            </a:r>
            <a:r>
              <a:rPr lang="en-GB" dirty="0" smtClean="0">
                <a:latin typeface="Times New Roman" panose="02020603050405020304" pitchFamily="18" charset="0"/>
                <a:ea typeface="Calibri" panose="020F0502020204030204" pitchFamily="34" charset="0"/>
                <a:cs typeface="Times New Roman" panose="02020603050405020304" pitchFamily="18" charset="0"/>
              </a:rPr>
              <a:t>rights). </a:t>
            </a:r>
          </a:p>
          <a:p>
            <a:pPr marL="0" marR="0">
              <a:lnSpc>
                <a:spcPct val="107000"/>
              </a:lnSpc>
              <a:spcBef>
                <a:spcPts val="0"/>
              </a:spcBef>
              <a:spcAft>
                <a:spcPts val="80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Where clear classification for wage determination does not exist, CB can be used to establish </a:t>
            </a:r>
            <a:r>
              <a:rPr lang="en-GB" b="1" dirty="0" smtClean="0">
                <a:latin typeface="Times New Roman" panose="02020603050405020304" pitchFamily="18" charset="0"/>
                <a:ea typeface="Calibri" panose="020F0502020204030204" pitchFamily="34" charset="0"/>
                <a:cs typeface="Times New Roman" panose="02020603050405020304" pitchFamily="18" charset="0"/>
              </a:rPr>
              <a:t>objective indicators</a:t>
            </a:r>
            <a:r>
              <a:rPr lang="en-GB" dirty="0" smtClean="0">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dirty="0">
                <a:latin typeface="Times New Roman" panose="02020603050405020304" pitchFamily="18" charset="0"/>
                <a:ea typeface="Calibri" panose="020F0502020204030204" pitchFamily="34" charset="0"/>
                <a:cs typeface="Times New Roman" panose="02020603050405020304" pitchFamily="18" charset="0"/>
              </a:rPr>
              <a:t>limits and conditions on the use of certain types of non-standard work arrangements are also being used as a bridge to </a:t>
            </a:r>
            <a:r>
              <a:rPr lang="en-GB" b="1" dirty="0">
                <a:latin typeface="Times New Roman" panose="02020603050405020304" pitchFamily="18" charset="0"/>
                <a:ea typeface="Calibri" panose="020F0502020204030204" pitchFamily="34" charset="0"/>
                <a:cs typeface="Times New Roman" panose="02020603050405020304" pitchFamily="18" charset="0"/>
              </a:rPr>
              <a:t>facilitate a shift </a:t>
            </a:r>
            <a:r>
              <a:rPr lang="en-GB" dirty="0">
                <a:latin typeface="Times New Roman" panose="02020603050405020304" pitchFamily="18" charset="0"/>
                <a:ea typeface="Calibri" panose="020F0502020204030204" pitchFamily="34" charset="0"/>
                <a:cs typeface="Times New Roman" panose="02020603050405020304" pitchFamily="18" charset="0"/>
              </a:rPr>
              <a:t>to more stable or standard employment.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F07808B-6A1B-2B44-8E01-5992481392B5}" type="slidenum">
              <a:rPr lang="en-US" smtClean="0"/>
              <a:pPr/>
              <a:t>16</a:t>
            </a:fld>
            <a:endParaRPr lang="en-US"/>
          </a:p>
        </p:txBody>
      </p:sp>
    </p:spTree>
    <p:extLst>
      <p:ext uri="{BB962C8B-B14F-4D97-AF65-F5344CB8AC3E}">
        <p14:creationId xmlns:p14="http://schemas.microsoft.com/office/powerpoint/2010/main" val="408215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US" dirty="0"/>
              <a:t>(</a:t>
            </a:r>
            <a:r>
              <a:rPr lang="en-US" dirty="0" smtClean="0"/>
              <a:t>4b)</a:t>
            </a:r>
            <a:r>
              <a:rPr lang="en-GB" dirty="0" smtClean="0"/>
              <a:t> </a:t>
            </a:r>
            <a:r>
              <a:rPr lang="en-GB" dirty="0"/>
              <a:t>Equal treatment re pay and other working conditions</a:t>
            </a:r>
            <a:endParaRPr lang="en-US" dirty="0"/>
          </a:p>
        </p:txBody>
      </p:sp>
      <p:sp>
        <p:nvSpPr>
          <p:cNvPr id="3" name="Content Placeholder 2"/>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At the enterprise level, many criteria have been established through </a:t>
            </a:r>
            <a:r>
              <a:rPr lang="en-GB" dirty="0" smtClean="0">
                <a:latin typeface="Times New Roman" panose="02020603050405020304" pitchFamily="18" charset="0"/>
                <a:ea typeface="Calibri" panose="020F0502020204030204" pitchFamily="34" charset="0"/>
                <a:cs typeface="Times New Roman" panose="02020603050405020304" pitchFamily="18" charset="0"/>
              </a:rPr>
              <a:t>CB or </a:t>
            </a:r>
            <a:r>
              <a:rPr lang="en-GB" dirty="0">
                <a:latin typeface="Times New Roman" panose="02020603050405020304" pitchFamily="18" charset="0"/>
                <a:ea typeface="Calibri" panose="020F0502020204030204" pitchFamily="34" charset="0"/>
                <a:cs typeface="Times New Roman" panose="02020603050405020304" pitchFamily="18" charset="0"/>
              </a:rPr>
              <a:t>other forms of social dialogue to transform </a:t>
            </a:r>
            <a:r>
              <a:rPr lang="en-GB" dirty="0" smtClean="0">
                <a:latin typeface="Times New Roman" panose="02020603050405020304" pitchFamily="18" charset="0"/>
                <a:ea typeface="Calibri" panose="020F0502020204030204" pitchFamily="34" charset="0"/>
                <a:cs typeface="Times New Roman" panose="02020603050405020304" pitchFamily="18" charset="0"/>
              </a:rPr>
              <a:t>NSE </a:t>
            </a:r>
            <a:r>
              <a:rPr lang="en-GB" dirty="0">
                <a:latin typeface="Times New Roman" panose="02020603050405020304" pitchFamily="18" charset="0"/>
                <a:ea typeface="Calibri" panose="020F0502020204030204" pitchFamily="34" charset="0"/>
                <a:cs typeface="Times New Roman" panose="02020603050405020304" pitchFamily="18" charset="0"/>
              </a:rPr>
              <a:t>to standard employment, </a:t>
            </a:r>
            <a:r>
              <a:rPr lang="en-GB" dirty="0" smtClean="0">
                <a:latin typeface="Times New Roman" panose="02020603050405020304" pitchFamily="18" charset="0"/>
                <a:ea typeface="Calibri" panose="020F0502020204030204" pitchFamily="34" charset="0"/>
                <a:cs typeface="Times New Roman" panose="02020603050405020304" pitchFamily="18" charset="0"/>
              </a:rPr>
              <a:t>e.g. </a:t>
            </a:r>
            <a:r>
              <a:rPr lang="en-GB" b="1" dirty="0" smtClean="0">
                <a:latin typeface="Times New Roman" panose="02020603050405020304" pitchFamily="18" charset="0"/>
                <a:ea typeface="Calibri" panose="020F0502020204030204" pitchFamily="34" charset="0"/>
                <a:cs typeface="Times New Roman" panose="02020603050405020304" pitchFamily="18" charset="0"/>
              </a:rPr>
              <a:t>length </a:t>
            </a:r>
            <a:r>
              <a:rPr lang="en-GB" b="1" dirty="0">
                <a:latin typeface="Times New Roman" panose="02020603050405020304" pitchFamily="18" charset="0"/>
                <a:ea typeface="Calibri" panose="020F0502020204030204" pitchFamily="34" charset="0"/>
                <a:cs typeface="Times New Roman" panose="02020603050405020304" pitchFamily="18" charset="0"/>
              </a:rPr>
              <a:t>of </a:t>
            </a:r>
            <a:r>
              <a:rPr lang="en-GB" b="1" dirty="0">
                <a:latin typeface="Times New Roman" panose="02020603050405020304" pitchFamily="18" charset="0"/>
                <a:ea typeface="Calibri" panose="020F0502020204030204" pitchFamily="34" charset="0"/>
              </a:rPr>
              <a:t>service, appointment tests, promotion screening, or allocated tasks and responsibilities</a:t>
            </a:r>
            <a:r>
              <a:rPr lang="en-GB" dirty="0">
                <a:latin typeface="Times New Roman" panose="02020603050405020304" pitchFamily="18" charset="0"/>
                <a:ea typeface="Calibri" panose="020F0502020204030204" pitchFamily="34" charset="0"/>
              </a:rPr>
              <a:t>. </a:t>
            </a:r>
          </a:p>
          <a:p>
            <a:pPr marL="0" marR="0">
              <a:lnSpc>
                <a:spcPct val="107000"/>
              </a:lnSpc>
              <a:spcBef>
                <a:spcPts val="0"/>
              </a:spcBef>
              <a:spcAft>
                <a:spcPts val="800"/>
              </a:spcAft>
            </a:pPr>
            <a:r>
              <a:rPr lang="en-GB" dirty="0">
                <a:latin typeface="Times New Roman" panose="02020603050405020304" pitchFamily="18" charset="0"/>
                <a:ea typeface="Calibri" panose="020F0502020204030204" pitchFamily="34" charset="0"/>
              </a:rPr>
              <a:t>Innovative attempts have been also made to </a:t>
            </a:r>
            <a:r>
              <a:rPr lang="en-GB" b="1" dirty="0">
                <a:latin typeface="Times New Roman" panose="02020603050405020304" pitchFamily="18" charset="0"/>
                <a:ea typeface="Calibri" panose="020F0502020204030204" pitchFamily="34" charset="0"/>
              </a:rPr>
              <a:t>create new categories of permanent employees</a:t>
            </a:r>
            <a:r>
              <a:rPr lang="en-GB" dirty="0">
                <a:latin typeface="Times New Roman" panose="02020603050405020304" pitchFamily="18" charset="0"/>
                <a:ea typeface="Calibri" panose="020F0502020204030204" pitchFamily="34" charset="0"/>
              </a:rPr>
              <a:t> with fewer duties and responsibilities but reasonably lower terms and conditions of work to those of standard workers. </a:t>
            </a:r>
          </a:p>
          <a:p>
            <a:pPr marL="0" marR="0">
              <a:lnSpc>
                <a:spcPct val="107000"/>
              </a:lnSpc>
              <a:spcBef>
                <a:spcPts val="0"/>
              </a:spcBef>
              <a:spcAft>
                <a:spcPts val="800"/>
              </a:spcAft>
            </a:pPr>
            <a:r>
              <a:rPr lang="en-GB" dirty="0">
                <a:latin typeface="Times New Roman" panose="02020603050405020304" pitchFamily="18" charset="0"/>
                <a:ea typeface="Calibri" panose="020F0502020204030204" pitchFamily="34" charset="0"/>
              </a:rPr>
              <a:t>This has the potential, for example, to respond to the needs of female non-standard workers with </a:t>
            </a:r>
            <a:r>
              <a:rPr lang="en-GB" b="1" dirty="0">
                <a:latin typeface="Times New Roman" panose="02020603050405020304" pitchFamily="18" charset="0"/>
                <a:ea typeface="Calibri" panose="020F0502020204030204" pitchFamily="34" charset="0"/>
              </a:rPr>
              <a:t>care or family responsibilities</a:t>
            </a:r>
            <a:r>
              <a:rPr lang="en-GB" dirty="0">
                <a:latin typeface="Times New Roman" panose="02020603050405020304" pitchFamily="18" charset="0"/>
                <a:ea typeface="Calibri" panose="020F0502020204030204" pitchFamily="34" charset="0"/>
              </a:rPr>
              <a:t>.</a:t>
            </a:r>
            <a:endParaRPr lang="en-US" dirty="0"/>
          </a:p>
          <a:p>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17</a:t>
            </a:fld>
            <a:endParaRPr lang="en-US"/>
          </a:p>
        </p:txBody>
      </p:sp>
    </p:spTree>
    <p:extLst>
      <p:ext uri="{BB962C8B-B14F-4D97-AF65-F5344CB8AC3E}">
        <p14:creationId xmlns:p14="http://schemas.microsoft.com/office/powerpoint/2010/main" val="51889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US" dirty="0" smtClean="0"/>
              <a:t>(5) </a:t>
            </a:r>
            <a:r>
              <a:rPr lang="en-GB" dirty="0" smtClean="0"/>
              <a:t>Different </a:t>
            </a:r>
            <a:r>
              <a:rPr lang="en-GB" dirty="0"/>
              <a:t>categories of non-standard workers</a:t>
            </a:r>
            <a:endParaRPr lang="en-US" dirty="0"/>
          </a:p>
        </p:txBody>
      </p:sp>
      <p:sp>
        <p:nvSpPr>
          <p:cNvPr id="3" name="Content Placeholder 2"/>
          <p:cNvSpPr>
            <a:spLocks noGrp="1"/>
          </p:cNvSpPr>
          <p:nvPr>
            <p:ph idx="1"/>
          </p:nvPr>
        </p:nvSpPr>
        <p:spPr/>
        <p:txBody>
          <a:bodyPr>
            <a:normAutofit fontScale="85000" lnSpcReduction="10000"/>
          </a:bodyPr>
          <a:lstStyle/>
          <a:p>
            <a:pPr marL="0" marR="0">
              <a:lnSpc>
                <a:spcPct val="107000"/>
              </a:lnSpc>
              <a:spcBef>
                <a:spcPts val="0"/>
              </a:spcBef>
              <a:spcAft>
                <a:spcPts val="80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CB can </a:t>
            </a:r>
            <a:r>
              <a:rPr lang="en-GB" dirty="0">
                <a:latin typeface="Times New Roman" panose="02020603050405020304" pitchFamily="18" charset="0"/>
                <a:ea typeface="Calibri" panose="020F0502020204030204" pitchFamily="34" charset="0"/>
                <a:cs typeface="Times New Roman" panose="02020603050405020304" pitchFamily="18" charset="0"/>
              </a:rPr>
              <a:t>also be </a:t>
            </a:r>
            <a:r>
              <a:rPr lang="en-GB" b="1" u="sng" dirty="0">
                <a:latin typeface="Times New Roman" panose="02020603050405020304" pitchFamily="18" charset="0"/>
                <a:ea typeface="Calibri" panose="020F0502020204030204" pitchFamily="34" charset="0"/>
                <a:cs typeface="Times New Roman" panose="02020603050405020304" pitchFamily="18" charset="0"/>
              </a:rPr>
              <a:t>tailored to respond to the diversified needs</a:t>
            </a:r>
            <a:r>
              <a:rPr lang="en-GB" dirty="0">
                <a:latin typeface="Times New Roman" panose="02020603050405020304" pitchFamily="18" charset="0"/>
                <a:ea typeface="Calibri" panose="020F0502020204030204" pitchFamily="34" charset="0"/>
                <a:cs typeface="Times New Roman" panose="02020603050405020304" pitchFamily="18" charset="0"/>
              </a:rPr>
              <a:t> of different categories of non-standard workers.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When </a:t>
            </a:r>
            <a:r>
              <a:rPr lang="en-GB" dirty="0">
                <a:latin typeface="Times New Roman" panose="02020603050405020304" pitchFamily="18" charset="0"/>
                <a:ea typeface="Calibri" panose="020F0502020204030204" pitchFamily="34" charset="0"/>
                <a:cs typeface="Times New Roman" panose="02020603050405020304" pitchFamily="18" charset="0"/>
              </a:rPr>
              <a:t>benefits available in internal labour markets are limited, </a:t>
            </a:r>
            <a:r>
              <a:rPr lang="en-GB" b="1" dirty="0">
                <a:latin typeface="Times New Roman" panose="02020603050405020304" pitchFamily="18" charset="0"/>
                <a:ea typeface="Calibri" panose="020F0502020204030204" pitchFamily="34" charset="0"/>
                <a:cs typeface="Times New Roman" panose="02020603050405020304" pitchFamily="18" charset="0"/>
              </a:rPr>
              <a:t>benefits which are portable </a:t>
            </a:r>
            <a:r>
              <a:rPr lang="en-GB" dirty="0">
                <a:latin typeface="Times New Roman" panose="02020603050405020304" pitchFamily="18" charset="0"/>
                <a:ea typeface="Calibri" panose="020F0502020204030204" pitchFamily="34" charset="0"/>
                <a:cs typeface="Times New Roman" panose="02020603050405020304" pitchFamily="18" charset="0"/>
              </a:rPr>
              <a:t>in external labour markets are favoured for non-standard workers.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Tailored </a:t>
            </a:r>
            <a:r>
              <a:rPr lang="en-GB" dirty="0">
                <a:latin typeface="Times New Roman" panose="02020603050405020304" pitchFamily="18" charset="0"/>
                <a:ea typeface="Calibri" panose="020F0502020204030204" pitchFamily="34" charset="0"/>
                <a:cs typeface="Times New Roman" panose="02020603050405020304" pitchFamily="18" charset="0"/>
              </a:rPr>
              <a:t>agreements can also facilitate </a:t>
            </a:r>
            <a:r>
              <a:rPr lang="en-GB" b="1" u="sng" dirty="0">
                <a:latin typeface="Times New Roman" panose="02020603050405020304" pitchFamily="18" charset="0"/>
                <a:ea typeface="Calibri" panose="020F0502020204030204" pitchFamily="34" charset="0"/>
                <a:cs typeface="Times New Roman" panose="02020603050405020304" pitchFamily="18" charset="0"/>
              </a:rPr>
              <a:t>mutually agreed</a:t>
            </a:r>
            <a:r>
              <a:rPr lang="en-GB" b="1" dirty="0">
                <a:latin typeface="Times New Roman" panose="02020603050405020304" pitchFamily="18" charset="0"/>
                <a:ea typeface="Calibri" panose="020F0502020204030204" pitchFamily="34" charset="0"/>
                <a:cs typeface="Times New Roman" panose="02020603050405020304" pitchFamily="18" charset="0"/>
              </a:rPr>
              <a:t> ways of working flexibly</a:t>
            </a:r>
            <a:r>
              <a:rPr lang="en-GB" dirty="0">
                <a:latin typeface="Times New Roman" panose="02020603050405020304" pitchFamily="18" charset="0"/>
                <a:ea typeface="Calibri" panose="020F0502020204030204" pitchFamily="34" charset="0"/>
                <a:cs typeface="Times New Roman" panose="02020603050405020304" pitchFamily="18" charset="0"/>
              </a:rPr>
              <a:t> while enhancing the general labour market positions of non-standard workers.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18</a:t>
            </a:fld>
            <a:endParaRPr lang="en-US"/>
          </a:p>
        </p:txBody>
      </p:sp>
    </p:spTree>
    <p:extLst>
      <p:ext uri="{BB962C8B-B14F-4D97-AF65-F5344CB8AC3E}">
        <p14:creationId xmlns:p14="http://schemas.microsoft.com/office/powerpoint/2010/main" val="114124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US" dirty="0" smtClean="0"/>
              <a:t>D. Issues – (1) Workers outside employment relationships</a:t>
            </a:r>
            <a:endParaRPr lang="en-US" dirty="0"/>
          </a:p>
        </p:txBody>
      </p:sp>
      <p:sp>
        <p:nvSpPr>
          <p:cNvPr id="3" name="Content Placeholder 2"/>
          <p:cNvSpPr>
            <a:spLocks noGrp="1"/>
          </p:cNvSpPr>
          <p:nvPr>
            <p:ph idx="1"/>
          </p:nvPr>
        </p:nvSpPr>
        <p:spPr/>
        <p:txBody>
          <a:bodyPr>
            <a:normAutofit fontScale="70000" lnSpcReduction="20000"/>
          </a:bodyPr>
          <a:lstStyle/>
          <a:p>
            <a:r>
              <a:rPr lang="en-GB" dirty="0"/>
              <a:t>The role that </a:t>
            </a:r>
            <a:r>
              <a:rPr lang="en-GB" dirty="0" smtClean="0"/>
              <a:t>CB </a:t>
            </a:r>
            <a:r>
              <a:rPr lang="en-GB" dirty="0"/>
              <a:t>can play in regulating those who are outside employment relationships (e.g. economically independent self-employed workers) or informal workers is </a:t>
            </a:r>
            <a:r>
              <a:rPr lang="en-GB" b="1" dirty="0"/>
              <a:t>still </a:t>
            </a:r>
            <a:r>
              <a:rPr lang="en-GB" b="1" dirty="0" smtClean="0"/>
              <a:t>limited </a:t>
            </a:r>
          </a:p>
          <a:p>
            <a:r>
              <a:rPr lang="en-GB" b="1" dirty="0" smtClean="0"/>
              <a:t>Query is it desirable in a trade union context?</a:t>
            </a:r>
            <a:endParaRPr lang="en-GB" dirty="0" smtClean="0"/>
          </a:p>
          <a:p>
            <a:r>
              <a:rPr lang="en-GB" dirty="0" smtClean="0"/>
              <a:t>However</a:t>
            </a:r>
            <a:r>
              <a:rPr lang="en-GB" dirty="0"/>
              <a:t>, some initiatives to engage in </a:t>
            </a:r>
            <a:r>
              <a:rPr lang="en-GB" dirty="0" smtClean="0"/>
              <a:t>CB on </a:t>
            </a:r>
            <a:r>
              <a:rPr lang="en-GB" dirty="0"/>
              <a:t>their behalf have contributed to clarifying their collective rights, including </a:t>
            </a:r>
            <a:r>
              <a:rPr lang="en-GB" b="1" dirty="0"/>
              <a:t>with whom </a:t>
            </a:r>
            <a:r>
              <a:rPr lang="en-GB" dirty="0"/>
              <a:t>they can exercise such rights. </a:t>
            </a:r>
            <a:endParaRPr lang="en-GB" dirty="0" smtClean="0"/>
          </a:p>
          <a:p>
            <a:r>
              <a:rPr lang="en-GB" dirty="0" smtClean="0"/>
              <a:t>In </a:t>
            </a:r>
            <a:r>
              <a:rPr lang="en-GB" dirty="0"/>
              <a:t>most countries, regulating such forms of work outside employment relationships seems to be left largely to national legal and judicial developments in clarifying the scope of the employment relationship and </a:t>
            </a:r>
            <a:r>
              <a:rPr lang="en-GB" b="1" dirty="0"/>
              <a:t>the notion of </a:t>
            </a:r>
            <a:r>
              <a:rPr lang="en-GB" b="1" dirty="0" smtClean="0"/>
              <a:t>“employer”</a:t>
            </a:r>
            <a:r>
              <a:rPr lang="en-GB" dirty="0" smtClean="0"/>
              <a:t>, </a:t>
            </a:r>
            <a:r>
              <a:rPr lang="en-GB" dirty="0"/>
              <a:t>or in using </a:t>
            </a:r>
            <a:r>
              <a:rPr lang="en-GB" b="1" dirty="0"/>
              <a:t>the notion of </a:t>
            </a:r>
            <a:r>
              <a:rPr lang="en-GB" b="1" dirty="0" smtClean="0"/>
              <a:t>“worker” </a:t>
            </a:r>
            <a:r>
              <a:rPr lang="en-GB" dirty="0"/>
              <a:t>for wider coverage of workers. </a:t>
            </a: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19</a:t>
            </a:fld>
            <a:endParaRPr lang="en-US"/>
          </a:p>
        </p:txBody>
      </p:sp>
    </p:spTree>
    <p:extLst>
      <p:ext uri="{BB962C8B-B14F-4D97-AF65-F5344CB8AC3E}">
        <p14:creationId xmlns:p14="http://schemas.microsoft.com/office/powerpoint/2010/main" val="364853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 Definition of non-standard employment</a:t>
            </a:r>
          </a:p>
          <a:p>
            <a:pPr marL="0" indent="0">
              <a:buNone/>
            </a:pPr>
            <a:r>
              <a:rPr lang="en-US" dirty="0" smtClean="0"/>
              <a:t>B. ILO supervisory mechanisms and jurisprudence</a:t>
            </a:r>
          </a:p>
          <a:p>
            <a:pPr marL="0" indent="0">
              <a:buNone/>
            </a:pPr>
            <a:r>
              <a:rPr lang="en-US" dirty="0" smtClean="0"/>
              <a:t>C. Examples of union best practice:</a:t>
            </a:r>
            <a:endParaRPr lang="en-US" dirty="0"/>
          </a:p>
          <a:p>
            <a:pPr marL="514350" indent="-514350">
              <a:buFont typeface="+mj-lt"/>
              <a:buAutoNum type="arabicPeriod"/>
            </a:pPr>
            <a:r>
              <a:rPr lang="en-US" dirty="0" smtClean="0"/>
              <a:t>Recruitment</a:t>
            </a:r>
          </a:p>
          <a:p>
            <a:pPr marL="514350" indent="-514350">
              <a:buFont typeface="+mj-lt"/>
              <a:buAutoNum type="arabicPeriod"/>
            </a:pPr>
            <a:r>
              <a:rPr lang="en-US" dirty="0"/>
              <a:t>Extension of collective </a:t>
            </a:r>
            <a:r>
              <a:rPr lang="en-US" dirty="0" smtClean="0"/>
              <a:t>agreements</a:t>
            </a:r>
          </a:p>
          <a:p>
            <a:pPr marL="514350" indent="-514350">
              <a:buFont typeface="+mj-lt"/>
              <a:buAutoNum type="arabicPeriod"/>
            </a:pPr>
            <a:r>
              <a:rPr lang="en-US" dirty="0" smtClean="0"/>
              <a:t>Joint-employer bargaining</a:t>
            </a:r>
          </a:p>
          <a:p>
            <a:pPr marL="514350" indent="-514350">
              <a:buFont typeface="+mj-lt"/>
              <a:buAutoNum type="arabicPeriod"/>
            </a:pPr>
            <a:r>
              <a:rPr lang="en-GB" dirty="0"/>
              <a:t>Equal treatment re pay and other working </a:t>
            </a:r>
            <a:r>
              <a:rPr lang="en-GB" dirty="0" smtClean="0"/>
              <a:t>conditions</a:t>
            </a:r>
          </a:p>
          <a:p>
            <a:pPr marL="514350" indent="-514350">
              <a:buFont typeface="+mj-lt"/>
              <a:buAutoNum type="arabicPeriod"/>
            </a:pPr>
            <a:r>
              <a:rPr lang="en-GB" dirty="0"/>
              <a:t>Different categories of non-standard </a:t>
            </a:r>
            <a:r>
              <a:rPr lang="en-GB" dirty="0" smtClean="0"/>
              <a:t>workers</a:t>
            </a:r>
          </a:p>
          <a:p>
            <a:pPr marL="0" indent="0">
              <a:buNone/>
            </a:pPr>
            <a:r>
              <a:rPr lang="en-US" dirty="0" smtClean="0"/>
              <a:t>D. Issues</a:t>
            </a:r>
            <a:r>
              <a:rPr lang="en-US" dirty="0"/>
              <a:t>: (1) workers outside employment relationships; (2) information and consultation</a:t>
            </a:r>
          </a:p>
          <a:p>
            <a:pPr marL="514350" indent="-514350">
              <a:buFont typeface="+mj-lt"/>
              <a:buAutoNum type="arabicPeriod"/>
            </a:pPr>
            <a:endParaRPr lang="en-GB"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2</a:t>
            </a:fld>
            <a:endParaRPr lang="en-US"/>
          </a:p>
        </p:txBody>
      </p:sp>
    </p:spTree>
    <p:extLst>
      <p:ext uri="{BB962C8B-B14F-4D97-AF65-F5344CB8AC3E}">
        <p14:creationId xmlns:p14="http://schemas.microsoft.com/office/powerpoint/2010/main" val="277216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US" dirty="0" smtClean="0"/>
              <a:t>Issues – (2a) Information and consultation</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Tripartite </a:t>
            </a:r>
            <a:r>
              <a:rPr lang="en-GB" dirty="0"/>
              <a:t>social dialogue and workplace-level information sharing and consultation play critical roles in </a:t>
            </a:r>
            <a:r>
              <a:rPr lang="en-GB" b="1" dirty="0"/>
              <a:t>influencing and supporting </a:t>
            </a:r>
            <a:r>
              <a:rPr lang="en-GB" dirty="0" smtClean="0"/>
              <a:t>CB </a:t>
            </a:r>
            <a:r>
              <a:rPr lang="en-GB" dirty="0"/>
              <a:t>developments for non-standard </a:t>
            </a:r>
            <a:r>
              <a:rPr lang="en-GB" dirty="0" smtClean="0"/>
              <a:t>workers. </a:t>
            </a:r>
          </a:p>
          <a:p>
            <a:r>
              <a:rPr lang="en-GB" dirty="0" smtClean="0"/>
              <a:t>Trade </a:t>
            </a:r>
            <a:r>
              <a:rPr lang="en-GB" dirty="0"/>
              <a:t>unions have also adopted various strategies that support </a:t>
            </a:r>
            <a:r>
              <a:rPr lang="en-GB" dirty="0" smtClean="0"/>
              <a:t>CB for </a:t>
            </a:r>
            <a:r>
              <a:rPr lang="en-GB" dirty="0"/>
              <a:t>non-standard workers through </a:t>
            </a:r>
            <a:r>
              <a:rPr lang="en-GB" b="1" dirty="0"/>
              <a:t>organizing efforts, political lobbying, coalition and network building </a:t>
            </a:r>
            <a:r>
              <a:rPr lang="en-GB" dirty="0"/>
              <a:t>with other social movements, and </a:t>
            </a:r>
            <a:r>
              <a:rPr lang="en-GB" b="1" dirty="0"/>
              <a:t>advisory or educational activities</a:t>
            </a:r>
            <a:r>
              <a:rPr lang="en-GB" dirty="0"/>
              <a:t>. </a:t>
            </a:r>
            <a:endParaRPr lang="en-GB" dirty="0" smtClean="0"/>
          </a:p>
        </p:txBody>
      </p:sp>
      <p:sp>
        <p:nvSpPr>
          <p:cNvPr id="4" name="Slide Number Placeholder 3"/>
          <p:cNvSpPr>
            <a:spLocks noGrp="1"/>
          </p:cNvSpPr>
          <p:nvPr>
            <p:ph type="sldNum" sz="quarter" idx="12"/>
          </p:nvPr>
        </p:nvSpPr>
        <p:spPr/>
        <p:txBody>
          <a:bodyPr/>
          <a:lstStyle/>
          <a:p>
            <a:fld id="{EF07808B-6A1B-2B44-8E01-5992481392B5}" type="slidenum">
              <a:rPr lang="en-US" smtClean="0"/>
              <a:pPr/>
              <a:t>20</a:t>
            </a:fld>
            <a:endParaRPr lang="en-US"/>
          </a:p>
        </p:txBody>
      </p:sp>
    </p:spTree>
    <p:extLst>
      <p:ext uri="{BB962C8B-B14F-4D97-AF65-F5344CB8AC3E}">
        <p14:creationId xmlns:p14="http://schemas.microsoft.com/office/powerpoint/2010/main" val="372954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US" dirty="0"/>
              <a:t>Issues – (</a:t>
            </a:r>
            <a:r>
              <a:rPr lang="en-US" dirty="0" smtClean="0"/>
              <a:t>2b) </a:t>
            </a:r>
            <a:r>
              <a:rPr lang="en-US" dirty="0"/>
              <a:t>Information and consultation</a:t>
            </a:r>
          </a:p>
        </p:txBody>
      </p:sp>
      <p:sp>
        <p:nvSpPr>
          <p:cNvPr id="3" name="Content Placeholder 2"/>
          <p:cNvSpPr>
            <a:spLocks noGrp="1"/>
          </p:cNvSpPr>
          <p:nvPr>
            <p:ph idx="1"/>
          </p:nvPr>
        </p:nvSpPr>
        <p:spPr/>
        <p:txBody>
          <a:bodyPr>
            <a:normAutofit fontScale="77500" lnSpcReduction="20000"/>
          </a:bodyPr>
          <a:lstStyle/>
          <a:p>
            <a:r>
              <a:rPr lang="en-GB" dirty="0"/>
              <a:t>Increasing trade union membership among non-standard workers is </a:t>
            </a:r>
            <a:r>
              <a:rPr lang="en-GB" b="1" u="sng" dirty="0"/>
              <a:t>a priority enabling condition </a:t>
            </a:r>
            <a:r>
              <a:rPr lang="en-GB" dirty="0"/>
              <a:t>for the effectiveness and sustainability of </a:t>
            </a:r>
            <a:r>
              <a:rPr lang="en-GB" dirty="0" smtClean="0"/>
              <a:t>CB </a:t>
            </a:r>
            <a:r>
              <a:rPr lang="en-GB" dirty="0"/>
              <a:t>in some countries. </a:t>
            </a:r>
          </a:p>
          <a:p>
            <a:r>
              <a:rPr lang="en-GB" dirty="0" smtClean="0"/>
              <a:t>BUT: when </a:t>
            </a:r>
            <a:r>
              <a:rPr lang="en-GB" dirty="0"/>
              <a:t>the proportion of unorganized non-standard workers in a single workplace or in a sector becomes larger, it may also prevent trade unions from obtaining the </a:t>
            </a:r>
            <a:r>
              <a:rPr lang="en-GB" b="1" u="sng" dirty="0"/>
              <a:t>regulatory thresholds of representativeness </a:t>
            </a:r>
            <a:r>
              <a:rPr lang="en-GB" dirty="0"/>
              <a:t>required in many countries to gain recognition as the bargaining agent.</a:t>
            </a:r>
          </a:p>
          <a:p>
            <a:r>
              <a:rPr lang="en-GB" b="1" dirty="0"/>
              <a:t>What have </a:t>
            </a:r>
            <a:r>
              <a:rPr lang="en-GB" b="1" dirty="0" smtClean="0"/>
              <a:t>businesses </a:t>
            </a:r>
            <a:r>
              <a:rPr lang="en-GB" b="1" dirty="0"/>
              <a:t>contributed </a:t>
            </a:r>
            <a:r>
              <a:rPr lang="en-GB" dirty="0"/>
              <a:t>as part of their CSR or supply-chain management initiatives, to promoting more inclusive and equitable </a:t>
            </a:r>
            <a:r>
              <a:rPr lang="en-GB" dirty="0" smtClean="0"/>
              <a:t>CB?</a:t>
            </a:r>
            <a:endParaRPr lang="en-US" dirty="0"/>
          </a:p>
          <a:p>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21</a:t>
            </a:fld>
            <a:endParaRPr lang="en-US"/>
          </a:p>
        </p:txBody>
      </p:sp>
    </p:spTree>
    <p:extLst>
      <p:ext uri="{BB962C8B-B14F-4D97-AF65-F5344CB8AC3E}">
        <p14:creationId xmlns:p14="http://schemas.microsoft.com/office/powerpoint/2010/main" val="1977102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 (3) Segmentation</a:t>
            </a:r>
            <a:endParaRPr lang="en-US" dirty="0"/>
          </a:p>
        </p:txBody>
      </p:sp>
      <p:sp>
        <p:nvSpPr>
          <p:cNvPr id="3" name="Content Placeholder 2"/>
          <p:cNvSpPr>
            <a:spLocks noGrp="1"/>
          </p:cNvSpPr>
          <p:nvPr>
            <p:ph idx="1"/>
          </p:nvPr>
        </p:nvSpPr>
        <p:spPr/>
        <p:txBody>
          <a:bodyPr/>
          <a:lstStyle/>
          <a:p>
            <a:r>
              <a:rPr lang="en-GB" dirty="0"/>
              <a:t>Divergent work arrangements have created different </a:t>
            </a:r>
            <a:r>
              <a:rPr lang="en-GB" dirty="0" smtClean="0"/>
              <a:t>layers </a:t>
            </a:r>
            <a:r>
              <a:rPr lang="en-GB" dirty="0"/>
              <a:t>among non-standard workers themselves, which have then resulted in not only labour market segmentation, but also fragmentation of possible responses.</a:t>
            </a: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22</a:t>
            </a:fld>
            <a:endParaRPr lang="en-US"/>
          </a:p>
        </p:txBody>
      </p:sp>
    </p:spTree>
    <p:extLst>
      <p:ext uri="{BB962C8B-B14F-4D97-AF65-F5344CB8AC3E}">
        <p14:creationId xmlns:p14="http://schemas.microsoft.com/office/powerpoint/2010/main" val="197292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50"/>
            <a:ext cx="8229600" cy="2123658"/>
          </a:xfrm>
        </p:spPr>
        <p:txBody>
          <a:bodyPr/>
          <a:lstStyle/>
          <a:p>
            <a:r>
              <a:rPr lang="en-US" dirty="0"/>
              <a:t>Definition of non-standard </a:t>
            </a:r>
            <a:r>
              <a:rPr lang="en-US" dirty="0" smtClean="0"/>
              <a:t>employment</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lphaLcParenBoth"/>
            </a:pPr>
            <a:r>
              <a:rPr lang="en-GB" dirty="0" smtClean="0"/>
              <a:t>those </a:t>
            </a:r>
            <a:r>
              <a:rPr lang="en-GB" dirty="0"/>
              <a:t>associated with employment relationships in which workers are directly employed but with various types of fixed-term or short-term contracts, or part-time and home-work contracts; or those in which workers are not employed directly by the user company, but by a subcontractor or a temp work agency</a:t>
            </a:r>
            <a:r>
              <a:rPr lang="en-GB" dirty="0" smtClean="0"/>
              <a:t>;</a:t>
            </a:r>
          </a:p>
          <a:p>
            <a:pPr marL="514350" indent="-514350">
              <a:buAutoNum type="alphaLcParenBoth"/>
            </a:pPr>
            <a:r>
              <a:rPr lang="en-GB" dirty="0" smtClean="0"/>
              <a:t>those </a:t>
            </a:r>
            <a:r>
              <a:rPr lang="en-GB" dirty="0"/>
              <a:t>outside employment relationships with civil and commercial contracts, including where employment relationships are disguised as self employment or the existence of an employment relationship is unclear.</a:t>
            </a:r>
            <a:endParaRPr lang="en-US" dirty="0"/>
          </a:p>
          <a:p>
            <a:pPr marR="0" algn="just">
              <a:lnSpc>
                <a:spcPct val="107000"/>
              </a:lnSpc>
              <a:spcBef>
                <a:spcPts val="0"/>
              </a:spcBef>
              <a:spcAft>
                <a:spcPts val="800"/>
              </a:spcAft>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F07808B-6A1B-2B44-8E01-5992481392B5}" type="slidenum">
              <a:rPr lang="en-US" smtClean="0"/>
              <a:pPr/>
              <a:t>3</a:t>
            </a:fld>
            <a:endParaRPr lang="en-US"/>
          </a:p>
        </p:txBody>
      </p:sp>
    </p:spTree>
    <p:extLst>
      <p:ext uri="{BB962C8B-B14F-4D97-AF65-F5344CB8AC3E}">
        <p14:creationId xmlns:p14="http://schemas.microsoft.com/office/powerpoint/2010/main" val="85352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other </a:t>
            </a:r>
            <a:r>
              <a:rPr lang="en-US" dirty="0" smtClean="0"/>
              <a:t>words …</a:t>
            </a:r>
            <a:endParaRPr lang="en-US" dirty="0"/>
          </a:p>
        </p:txBody>
      </p:sp>
      <p:sp>
        <p:nvSpPr>
          <p:cNvPr id="3" name="Content Placeholder 2"/>
          <p:cNvSpPr>
            <a:spLocks noGrp="1"/>
          </p:cNvSpPr>
          <p:nvPr>
            <p:ph idx="1"/>
          </p:nvPr>
        </p:nvSpPr>
        <p:spPr/>
        <p:txBody>
          <a:bodyPr/>
          <a:lstStyle/>
          <a:p>
            <a:r>
              <a:rPr lang="en-GB" dirty="0" smtClean="0"/>
              <a:t>The </a:t>
            </a:r>
            <a:r>
              <a:rPr lang="en-GB" dirty="0"/>
              <a:t>term </a:t>
            </a:r>
            <a:r>
              <a:rPr lang="en-GB" dirty="0" smtClean="0"/>
              <a:t>“non-standard work” </a:t>
            </a:r>
            <a:r>
              <a:rPr lang="en-GB" dirty="0"/>
              <a:t>is used to distinguish such work from the standard or regular model of full-time, permanent and direct employment with a single employer, recognizing that in many countries the latter is no longer being seen as </a:t>
            </a:r>
            <a:r>
              <a:rPr lang="en-GB" dirty="0" smtClean="0"/>
              <a:t>standard.</a:t>
            </a:r>
          </a:p>
          <a:p>
            <a:r>
              <a:rPr lang="en-GB" dirty="0" smtClean="0"/>
              <a:t>BUT: no agreed definition – divergence in each national legislation and IR practices</a:t>
            </a:r>
            <a:endParaRPr lang="en-US" dirty="0"/>
          </a:p>
          <a:p>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4</a:t>
            </a:fld>
            <a:endParaRPr lang="en-US"/>
          </a:p>
        </p:txBody>
      </p:sp>
    </p:spTree>
    <p:extLst>
      <p:ext uri="{BB962C8B-B14F-4D97-AF65-F5344CB8AC3E}">
        <p14:creationId xmlns:p14="http://schemas.microsoft.com/office/powerpoint/2010/main" val="379921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ILO jurisprudence</a:t>
            </a:r>
            <a:endParaRPr lang="en-US" dirty="0"/>
          </a:p>
        </p:txBody>
      </p:sp>
      <p:sp>
        <p:nvSpPr>
          <p:cNvPr id="3" name="Content Placeholder 2"/>
          <p:cNvSpPr>
            <a:spLocks noGrp="1"/>
          </p:cNvSpPr>
          <p:nvPr>
            <p:ph idx="1"/>
          </p:nvPr>
        </p:nvSpPr>
        <p:spPr/>
        <p:txBody>
          <a:bodyPr/>
          <a:lstStyle/>
          <a:p>
            <a:pPr marL="0" indent="0">
              <a:buNone/>
            </a:pPr>
            <a:r>
              <a:rPr lang="en-US" dirty="0" smtClean="0"/>
              <a:t>Low ratification levels of the ILO Conventions dealing with specific categories of non-standard workers:</a:t>
            </a:r>
          </a:p>
          <a:p>
            <a:r>
              <a:rPr lang="en-GB" dirty="0"/>
              <a:t>Part-Time Work Convention, No. 175 (1994</a:t>
            </a:r>
            <a:r>
              <a:rPr lang="en-GB" dirty="0" smtClean="0"/>
              <a:t>)</a:t>
            </a:r>
          </a:p>
          <a:p>
            <a:r>
              <a:rPr lang="en-GB" dirty="0" smtClean="0"/>
              <a:t>Private </a:t>
            </a:r>
            <a:r>
              <a:rPr lang="en-GB" dirty="0"/>
              <a:t>Employment Agencies Convention, No. 181 (1997) </a:t>
            </a:r>
            <a:endParaRPr lang="en-GB" dirty="0" smtClean="0"/>
          </a:p>
          <a:p>
            <a:r>
              <a:rPr lang="en-GB" dirty="0" smtClean="0"/>
              <a:t>Termination </a:t>
            </a:r>
            <a:r>
              <a:rPr lang="en-GB" dirty="0"/>
              <a:t>of Employment Contract, No. 158 (1992)</a:t>
            </a: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5</a:t>
            </a:fld>
            <a:endParaRPr lang="en-US"/>
          </a:p>
        </p:txBody>
      </p:sp>
    </p:spTree>
    <p:extLst>
      <p:ext uri="{BB962C8B-B14F-4D97-AF65-F5344CB8AC3E}">
        <p14:creationId xmlns:p14="http://schemas.microsoft.com/office/powerpoint/2010/main" val="92280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136"/>
            <a:ext cx="8229600" cy="707886"/>
          </a:xfrm>
        </p:spPr>
        <p:txBody>
          <a:bodyPr/>
          <a:lstStyle/>
          <a:p>
            <a:r>
              <a:rPr lang="en-US" sz="4000" dirty="0" smtClean="0"/>
              <a:t>The </a:t>
            </a:r>
            <a:r>
              <a:rPr lang="en-US" sz="4000" dirty="0"/>
              <a:t>ILO supervisory mechanisms</a:t>
            </a:r>
          </a:p>
        </p:txBody>
      </p:sp>
      <p:sp>
        <p:nvSpPr>
          <p:cNvPr id="3" name="Content Placeholder 2"/>
          <p:cNvSpPr>
            <a:spLocks noGrp="1"/>
          </p:cNvSpPr>
          <p:nvPr>
            <p:ph idx="1"/>
          </p:nvPr>
        </p:nvSpPr>
        <p:spPr/>
        <p:txBody>
          <a:bodyPr>
            <a:normAutofit fontScale="85000" lnSpcReduction="10000"/>
          </a:bodyPr>
          <a:lstStyle/>
          <a:p>
            <a:r>
              <a:rPr lang="en-GB" dirty="0" smtClean="0"/>
              <a:t>Trade </a:t>
            </a:r>
            <a:r>
              <a:rPr lang="en-GB" dirty="0"/>
              <a:t>unions </a:t>
            </a:r>
            <a:r>
              <a:rPr lang="en-GB" dirty="0" smtClean="0"/>
              <a:t>- repeated recourse (denial </a:t>
            </a:r>
            <a:r>
              <a:rPr lang="en-GB" dirty="0"/>
              <a:t>of </a:t>
            </a:r>
            <a:r>
              <a:rPr lang="en-GB" dirty="0" err="1" smtClean="0"/>
              <a:t>FoA</a:t>
            </a:r>
            <a:r>
              <a:rPr lang="en-GB" dirty="0" smtClean="0"/>
              <a:t> and CB rights </a:t>
            </a:r>
            <a:r>
              <a:rPr lang="en-GB" dirty="0"/>
              <a:t>to workers in </a:t>
            </a:r>
            <a:r>
              <a:rPr lang="en-GB" dirty="0" smtClean="0"/>
              <a:t>NSE). </a:t>
            </a:r>
          </a:p>
          <a:p>
            <a:r>
              <a:rPr lang="en-GB" dirty="0" smtClean="0"/>
              <a:t>Uncertain impact </a:t>
            </a:r>
            <a:r>
              <a:rPr lang="en-GB" dirty="0"/>
              <a:t>of these actions at national </a:t>
            </a:r>
            <a:r>
              <a:rPr lang="en-GB" dirty="0" smtClean="0"/>
              <a:t>level</a:t>
            </a:r>
          </a:p>
          <a:p>
            <a:r>
              <a:rPr lang="en-GB" dirty="0" smtClean="0"/>
              <a:t>At </a:t>
            </a:r>
            <a:r>
              <a:rPr lang="en-GB" dirty="0"/>
              <a:t>the </a:t>
            </a:r>
            <a:r>
              <a:rPr lang="en-GB" dirty="0" smtClean="0"/>
              <a:t>international level: development of </a:t>
            </a:r>
            <a:r>
              <a:rPr lang="en-GB" dirty="0"/>
              <a:t>specific case law </a:t>
            </a:r>
            <a:r>
              <a:rPr lang="en-GB" dirty="0" smtClean="0"/>
              <a:t>affirming that </a:t>
            </a:r>
            <a:r>
              <a:rPr lang="en-GB" dirty="0"/>
              <a:t>the protection afforded by both </a:t>
            </a:r>
            <a:r>
              <a:rPr lang="en-GB" dirty="0" smtClean="0"/>
              <a:t>C87 </a:t>
            </a:r>
            <a:r>
              <a:rPr lang="en-GB" dirty="0"/>
              <a:t>and </a:t>
            </a:r>
            <a:r>
              <a:rPr lang="en-GB" dirty="0" smtClean="0"/>
              <a:t>C98</a:t>
            </a:r>
            <a:r>
              <a:rPr lang="en-GB" dirty="0"/>
              <a:t>, </a:t>
            </a:r>
            <a:r>
              <a:rPr lang="en-GB" dirty="0" smtClean="0"/>
              <a:t>and more </a:t>
            </a:r>
            <a:r>
              <a:rPr lang="en-GB" dirty="0"/>
              <a:t>broadly by ILO principles on </a:t>
            </a:r>
            <a:r>
              <a:rPr lang="en-GB" dirty="0" err="1" smtClean="0"/>
              <a:t>FoA</a:t>
            </a:r>
            <a:r>
              <a:rPr lang="en-GB" dirty="0" smtClean="0"/>
              <a:t>, </a:t>
            </a:r>
            <a:r>
              <a:rPr lang="en-GB" dirty="0"/>
              <a:t>covers the </a:t>
            </a:r>
            <a:r>
              <a:rPr lang="en-GB" dirty="0" smtClean="0"/>
              <a:t>various forms </a:t>
            </a:r>
            <a:r>
              <a:rPr lang="en-GB" dirty="0"/>
              <a:t>of </a:t>
            </a:r>
            <a:r>
              <a:rPr lang="en-GB" dirty="0" smtClean="0"/>
              <a:t>NSE. </a:t>
            </a:r>
          </a:p>
          <a:p>
            <a:r>
              <a:rPr lang="en-GB" dirty="0" smtClean="0"/>
              <a:t>Recognition that </a:t>
            </a:r>
            <a:r>
              <a:rPr lang="en-GB" dirty="0"/>
              <a:t>some forms of precariousness often deprive workers of access </a:t>
            </a:r>
            <a:r>
              <a:rPr lang="en-GB" dirty="0" smtClean="0"/>
              <a:t>to </a:t>
            </a:r>
            <a:r>
              <a:rPr lang="en-GB" dirty="0" err="1" smtClean="0"/>
              <a:t>FoA</a:t>
            </a:r>
            <a:r>
              <a:rPr lang="en-GB" dirty="0" smtClean="0"/>
              <a:t> </a:t>
            </a:r>
            <a:r>
              <a:rPr lang="en-GB" dirty="0"/>
              <a:t>and </a:t>
            </a:r>
            <a:r>
              <a:rPr lang="en-GB" dirty="0" smtClean="0"/>
              <a:t>CB </a:t>
            </a:r>
            <a:r>
              <a:rPr lang="en-GB" dirty="0"/>
              <a:t>rights or can dissuade </a:t>
            </a:r>
            <a:r>
              <a:rPr lang="en-GB" dirty="0" smtClean="0"/>
              <a:t>them from </a:t>
            </a:r>
            <a:r>
              <a:rPr lang="en-GB" dirty="0"/>
              <a:t>trade union membership.</a:t>
            </a: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6</a:t>
            </a:fld>
            <a:endParaRPr lang="en-US"/>
          </a:p>
        </p:txBody>
      </p:sp>
    </p:spTree>
    <p:extLst>
      <p:ext uri="{BB962C8B-B14F-4D97-AF65-F5344CB8AC3E}">
        <p14:creationId xmlns:p14="http://schemas.microsoft.com/office/powerpoint/2010/main" val="120241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US" dirty="0" smtClean="0"/>
              <a:t>Category of cases before the CFA and CEACR</a:t>
            </a:r>
            <a:endParaRPr lang="en-US" dirty="0"/>
          </a:p>
        </p:txBody>
      </p:sp>
      <p:sp>
        <p:nvSpPr>
          <p:cNvPr id="3" name="Content Placeholder 2"/>
          <p:cNvSpPr>
            <a:spLocks noGrp="1"/>
          </p:cNvSpPr>
          <p:nvPr>
            <p:ph idx="1"/>
          </p:nvPr>
        </p:nvSpPr>
        <p:spPr/>
        <p:txBody>
          <a:bodyPr>
            <a:normAutofit fontScale="85000" lnSpcReduction="20000"/>
          </a:bodyPr>
          <a:lstStyle/>
          <a:p>
            <a:r>
              <a:rPr lang="en-GB" dirty="0"/>
              <a:t>Right to establish and join </a:t>
            </a:r>
            <a:r>
              <a:rPr lang="en-GB" dirty="0" smtClean="0"/>
              <a:t>organizations (C87)</a:t>
            </a:r>
          </a:p>
          <a:p>
            <a:r>
              <a:rPr lang="en-GB" dirty="0"/>
              <a:t>Right to establish organizations of their own </a:t>
            </a:r>
            <a:r>
              <a:rPr lang="en-GB" dirty="0" smtClean="0"/>
              <a:t>choosing (C87)</a:t>
            </a:r>
          </a:p>
          <a:p>
            <a:r>
              <a:rPr lang="en-US" dirty="0"/>
              <a:t>Right to </a:t>
            </a:r>
            <a:r>
              <a:rPr lang="en-US" dirty="0" smtClean="0"/>
              <a:t>strike (C87)</a:t>
            </a:r>
          </a:p>
          <a:p>
            <a:r>
              <a:rPr lang="en-GB" dirty="0"/>
              <a:t>Right to be protected against </a:t>
            </a:r>
            <a:r>
              <a:rPr lang="en-GB" dirty="0" smtClean="0"/>
              <a:t>acts </a:t>
            </a:r>
            <a:r>
              <a:rPr lang="en-US" dirty="0" smtClean="0"/>
              <a:t>of </a:t>
            </a:r>
            <a:r>
              <a:rPr lang="en-US" dirty="0"/>
              <a:t>anti-union </a:t>
            </a:r>
            <a:r>
              <a:rPr lang="en-US" dirty="0" smtClean="0"/>
              <a:t>discrimination (C98)</a:t>
            </a:r>
          </a:p>
          <a:p>
            <a:r>
              <a:rPr lang="en-US" dirty="0"/>
              <a:t>Right to bargain </a:t>
            </a:r>
            <a:r>
              <a:rPr lang="en-US" dirty="0" smtClean="0"/>
              <a:t>collectively (C98)</a:t>
            </a:r>
          </a:p>
          <a:p>
            <a:r>
              <a:rPr lang="en-US" dirty="0"/>
              <a:t>Consultation and employment flexibility (ILO, 2006, para. 1078</a:t>
            </a:r>
            <a:r>
              <a:rPr lang="en-US" dirty="0" smtClean="0"/>
              <a:t>): </a:t>
            </a:r>
            <a:r>
              <a:rPr lang="en-GB" dirty="0"/>
              <a:t>The CFA has also developed an important principle concerning the need </a:t>
            </a:r>
            <a:r>
              <a:rPr lang="en-GB" dirty="0" smtClean="0"/>
              <a:t>to consult </a:t>
            </a:r>
            <a:r>
              <a:rPr lang="en-GB" dirty="0"/>
              <a:t>workers’ organizations regarding employment flexibility</a:t>
            </a:r>
            <a:r>
              <a:rPr lang="en-US" dirty="0" smtClean="0"/>
              <a:t>.</a:t>
            </a:r>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7</a:t>
            </a:fld>
            <a:endParaRPr lang="en-US"/>
          </a:p>
        </p:txBody>
      </p:sp>
    </p:spTree>
    <p:extLst>
      <p:ext uri="{BB962C8B-B14F-4D97-AF65-F5344CB8AC3E}">
        <p14:creationId xmlns:p14="http://schemas.microsoft.com/office/powerpoint/2010/main" val="190265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GB" dirty="0" smtClean="0"/>
              <a:t>Right </a:t>
            </a:r>
            <a:r>
              <a:rPr lang="en-GB" dirty="0"/>
              <a:t>to establish and join </a:t>
            </a:r>
            <a:r>
              <a:rPr lang="en-GB" dirty="0" smtClean="0"/>
              <a:t>organizations - </a:t>
            </a:r>
            <a:r>
              <a:rPr lang="en-US" dirty="0" smtClean="0"/>
              <a:t>CFA </a:t>
            </a:r>
            <a:r>
              <a:rPr lang="en-US" dirty="0"/>
              <a:t>cases</a:t>
            </a:r>
          </a:p>
        </p:txBody>
      </p:sp>
      <p:sp>
        <p:nvSpPr>
          <p:cNvPr id="3" name="Content Placeholder 2"/>
          <p:cNvSpPr>
            <a:spLocks noGrp="1"/>
          </p:cNvSpPr>
          <p:nvPr>
            <p:ph idx="1"/>
          </p:nvPr>
        </p:nvSpPr>
        <p:spPr/>
        <p:txBody>
          <a:bodyPr>
            <a:normAutofit fontScale="85000" lnSpcReduction="10000"/>
          </a:bodyPr>
          <a:lstStyle/>
          <a:p>
            <a:r>
              <a:rPr lang="en-GB" dirty="0" smtClean="0"/>
              <a:t>CFA: Peru </a:t>
            </a:r>
            <a:r>
              <a:rPr lang="en-GB" dirty="0"/>
              <a:t>(No. 2675); Mexico (No. 2013</a:t>
            </a:r>
            <a:r>
              <a:rPr lang="en-GB" dirty="0" smtClean="0"/>
              <a:t>)</a:t>
            </a:r>
          </a:p>
          <a:p>
            <a:r>
              <a:rPr lang="en-GB" dirty="0"/>
              <a:t>A case related to the Republic of Korea (No. 2620) concerned the </a:t>
            </a:r>
            <a:r>
              <a:rPr lang="en-GB" dirty="0" smtClean="0"/>
              <a:t>refusal by </a:t>
            </a:r>
            <a:r>
              <a:rPr lang="en-GB" dirty="0"/>
              <a:t>the Government to register the Migrants’ Trade Union (MTU), </a:t>
            </a:r>
            <a:r>
              <a:rPr lang="en-GB" dirty="0" smtClean="0"/>
              <a:t>as well </a:t>
            </a:r>
            <a:r>
              <a:rPr lang="en-GB" dirty="0"/>
              <a:t>as allegations of generalized discrimination against and repression </a:t>
            </a:r>
            <a:r>
              <a:rPr lang="en-GB" dirty="0" smtClean="0"/>
              <a:t>of migrant </a:t>
            </a:r>
            <a:r>
              <a:rPr lang="en-GB" dirty="0"/>
              <a:t>workers. </a:t>
            </a:r>
            <a:endParaRPr lang="en-GB" dirty="0" smtClean="0"/>
          </a:p>
          <a:p>
            <a:r>
              <a:rPr lang="en-GB" dirty="0" smtClean="0"/>
              <a:t>The </a:t>
            </a:r>
            <a:r>
              <a:rPr lang="en-GB" dirty="0"/>
              <a:t>CFA considered that all workers, regardless of </a:t>
            </a:r>
            <a:r>
              <a:rPr lang="en-GB" dirty="0" smtClean="0"/>
              <a:t>their status</a:t>
            </a:r>
            <a:r>
              <a:rPr lang="en-GB" dirty="0"/>
              <a:t>, should be guaranteed their freedom of association rights so as </a:t>
            </a:r>
            <a:r>
              <a:rPr lang="en-GB" dirty="0" smtClean="0"/>
              <a:t>to avoid </a:t>
            </a:r>
            <a:r>
              <a:rPr lang="en-GB" dirty="0"/>
              <a:t>the possibility of having their precarious situation taken advantage of.</a:t>
            </a:r>
            <a:endParaRPr lang="en-GB" dirty="0" smtClean="0"/>
          </a:p>
          <a:p>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8</a:t>
            </a:fld>
            <a:endParaRPr lang="en-US"/>
          </a:p>
        </p:txBody>
      </p:sp>
    </p:spTree>
    <p:extLst>
      <p:ext uri="{BB962C8B-B14F-4D97-AF65-F5344CB8AC3E}">
        <p14:creationId xmlns:p14="http://schemas.microsoft.com/office/powerpoint/2010/main" val="338927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04"/>
            <a:ext cx="8229600" cy="1446550"/>
          </a:xfrm>
        </p:spPr>
        <p:txBody>
          <a:bodyPr/>
          <a:lstStyle/>
          <a:p>
            <a:r>
              <a:rPr lang="en-GB" dirty="0"/>
              <a:t>Right to establish and join organizations - </a:t>
            </a:r>
            <a:r>
              <a:rPr lang="en-US" dirty="0" smtClean="0"/>
              <a:t>CEACR </a:t>
            </a:r>
            <a:r>
              <a:rPr lang="en-US" dirty="0"/>
              <a:t>cases</a:t>
            </a:r>
          </a:p>
        </p:txBody>
      </p:sp>
      <p:sp>
        <p:nvSpPr>
          <p:cNvPr id="3" name="Content Placeholder 2"/>
          <p:cNvSpPr>
            <a:spLocks noGrp="1"/>
          </p:cNvSpPr>
          <p:nvPr>
            <p:ph idx="1"/>
          </p:nvPr>
        </p:nvSpPr>
        <p:spPr/>
        <p:txBody>
          <a:bodyPr>
            <a:normAutofit fontScale="85000" lnSpcReduction="20000"/>
          </a:bodyPr>
          <a:lstStyle/>
          <a:p>
            <a:r>
              <a:rPr lang="en-GB" dirty="0"/>
              <a:t>The CEACR (2008) addressed the right to organize of casual workers in Bangladesh.</a:t>
            </a:r>
          </a:p>
          <a:p>
            <a:r>
              <a:rPr lang="en-GB" dirty="0"/>
              <a:t>In an observation regarding Colombia, the CEACR (2009) referred to the use of various types of contractual arrangements, such as associated work cooperatives, service contracts and civil or commercial contracts which cover actual employment relationships and are used for the performance of functions and work that are within the normal activities of the establishment and under which workers may not establish or join trade unions.</a:t>
            </a:r>
          </a:p>
          <a:p>
            <a:endParaRPr lang="en-US"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9</a:t>
            </a:fld>
            <a:endParaRPr lang="en-US"/>
          </a:p>
        </p:txBody>
      </p:sp>
    </p:spTree>
    <p:extLst>
      <p:ext uri="{BB962C8B-B14F-4D97-AF65-F5344CB8AC3E}">
        <p14:creationId xmlns:p14="http://schemas.microsoft.com/office/powerpoint/2010/main" val="2892872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ITUC-PPT</Template>
  <TotalTime>14996</TotalTime>
  <Words>1938</Words>
  <Application>Microsoft Office PowerPoint</Application>
  <PresentationFormat>On-screen Show (4:3)</PresentationFormat>
  <Paragraphs>124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Cera Stencil PRO Medium</vt:lpstr>
      <vt:lpstr>Cera Stencil PRO Thin</vt:lpstr>
      <vt:lpstr>Proxima Nova</vt:lpstr>
      <vt:lpstr>Times New Roman</vt:lpstr>
      <vt:lpstr>Wingdings</vt:lpstr>
      <vt:lpstr>Office Theme</vt:lpstr>
      <vt:lpstr>ITUC pre-ILC meeting</vt:lpstr>
      <vt:lpstr>Overview</vt:lpstr>
      <vt:lpstr>Definition of non-standard employment </vt:lpstr>
      <vt:lpstr>In other words …</vt:lpstr>
      <vt:lpstr>ILO jurisprudence</vt:lpstr>
      <vt:lpstr>The ILO supervisory mechanisms</vt:lpstr>
      <vt:lpstr>Category of cases before the CFA and CEACR</vt:lpstr>
      <vt:lpstr>Right to establish and join organizations - CFA cases</vt:lpstr>
      <vt:lpstr>Right to establish and join organizations - CEACR cases</vt:lpstr>
      <vt:lpstr>Convention No. 87</vt:lpstr>
      <vt:lpstr>Conclusion</vt:lpstr>
      <vt:lpstr>C. Examples of union best practice – (1) representation access</vt:lpstr>
      <vt:lpstr>(2) Extension of collective agreements</vt:lpstr>
      <vt:lpstr>(3a) Joint-employer bargaining</vt:lpstr>
      <vt:lpstr>(3b) Joint-employer bargaining</vt:lpstr>
      <vt:lpstr>(4a) Equal treatment re pay and other working conditions</vt:lpstr>
      <vt:lpstr>(4b) Equal treatment re pay and other working conditions</vt:lpstr>
      <vt:lpstr>(5) Different categories of non-standard workers</vt:lpstr>
      <vt:lpstr>D. Issues – (1) Workers outside employment relationships</vt:lpstr>
      <vt:lpstr>Issues – (2a) Information and consultation</vt:lpstr>
      <vt:lpstr>Issues – (2b) Information and consultation</vt:lpstr>
      <vt:lpstr>Issues - (3) Segmentation</vt:lpstr>
    </vt:vector>
  </TitlesOfParts>
  <Company>International Trade Union Confederation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ITUC Strategic Litigation Workshop</dc:title>
  <dc:creator>Declan Owens</dc:creator>
  <cp:lastModifiedBy>Winkler, Petra</cp:lastModifiedBy>
  <cp:revision>55</cp:revision>
  <dcterms:created xsi:type="dcterms:W3CDTF">2017-01-23T15:38:31Z</dcterms:created>
  <dcterms:modified xsi:type="dcterms:W3CDTF">2017-03-31T08:53:49Z</dcterms:modified>
</cp:coreProperties>
</file>