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3.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4.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notesMasterIdLst>
    <p:notesMasterId r:id="rId36"/>
  </p:notesMasterIdLst>
  <p:sldIdLst>
    <p:sldId id="260" r:id="rId6"/>
    <p:sldId id="280" r:id="rId7"/>
    <p:sldId id="261" r:id="rId8"/>
    <p:sldId id="258" r:id="rId9"/>
    <p:sldId id="263" r:id="rId10"/>
    <p:sldId id="265" r:id="rId11"/>
    <p:sldId id="264" r:id="rId12"/>
    <p:sldId id="262" r:id="rId13"/>
    <p:sldId id="267" r:id="rId14"/>
    <p:sldId id="266" r:id="rId15"/>
    <p:sldId id="268" r:id="rId16"/>
    <p:sldId id="269" r:id="rId17"/>
    <p:sldId id="270" r:id="rId18"/>
    <p:sldId id="271" r:id="rId19"/>
    <p:sldId id="272" r:id="rId20"/>
    <p:sldId id="273" r:id="rId21"/>
    <p:sldId id="288" r:id="rId22"/>
    <p:sldId id="287" r:id="rId23"/>
    <p:sldId id="274" r:id="rId24"/>
    <p:sldId id="275" r:id="rId25"/>
    <p:sldId id="277" r:id="rId26"/>
    <p:sldId id="278" r:id="rId27"/>
    <p:sldId id="279" r:id="rId28"/>
    <p:sldId id="281" r:id="rId29"/>
    <p:sldId id="282" r:id="rId30"/>
    <p:sldId id="283" r:id="rId31"/>
    <p:sldId id="284" r:id="rId32"/>
    <p:sldId id="289" r:id="rId33"/>
    <p:sldId id="285" r:id="rId34"/>
    <p:sldId id="28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bbel, Lejo" initials="SL" lastIdx="1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71" autoAdjust="0"/>
    <p:restoredTop sz="85912" autoAdjust="0"/>
  </p:normalViewPr>
  <p:slideViewPr>
    <p:cSldViewPr snapToGrid="0">
      <p:cViewPr>
        <p:scale>
          <a:sx n="75" d="100"/>
          <a:sy n="75" d="100"/>
        </p:scale>
        <p:origin x="-1310" y="-37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9-14T11:53:47.078" idx="1">
    <p:pos x="10" y="10"/>
    <p:text>May I suggest you leave this slaide to me, as I will talk about standards and their ratification/ Otherwise, we can both use it.</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9-14T11:57:14.590" idx="3">
    <p:pos x="10" y="10"/>
    <p:text>I would add here a phrase that indciates that the results of these reforms were due to a lack of understanding of the function of inspection.</p:text>
    <p:extLst>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9-14T11:59:02.134" idx="5">
    <p:pos x="1455" y="3729"/>
    <p:text>I am not sure if the required information for each country is available to do this, but it may be good to folow the same bulleted structure for each country.</p:text>
    <p:extLst>
      <p:ext uri="{C676402C-5697-4E1C-873F-D02D1690AC5C}">
        <p15:threadingInfo xmlns:p15="http://schemas.microsoft.com/office/powerpoint/2012/main" timeZoneBias="-1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09-14T12:01:13.722" idx="8">
    <p:pos x="10" y="10"/>
    <p:text>Refere to ILO projects that work to gardually restore necessary legislation and the establishment of a fully -fledged inspection.</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A58C47-8CDF-4284-8D77-B0FE23311D77}" type="datetimeFigureOut">
              <a:rPr lang="en-GB" smtClean="0"/>
              <a:t>15/09/2018</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E786E4-81A0-4133-B1A1-B57C3E359884}" type="slidenum">
              <a:rPr lang="en-GB" smtClean="0"/>
              <a:t>‹#›</a:t>
            </a:fld>
            <a:endParaRPr lang="en-GB" dirty="0"/>
          </a:p>
        </p:txBody>
      </p:sp>
    </p:spTree>
    <p:extLst>
      <p:ext uri="{BB962C8B-B14F-4D97-AF65-F5344CB8AC3E}">
        <p14:creationId xmlns:p14="http://schemas.microsoft.com/office/powerpoint/2010/main" val="3316605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B23C86-DD07-401A-B5B7-3156BA823E6A}" type="slidenum">
              <a:rPr lang="en-GB">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449110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B23C86-DD07-401A-B5B7-3156BA823E6A}" type="slidenum">
              <a:rPr lang="en-GB">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2538697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B23C86-DD07-401A-B5B7-3156BA823E6A}" type="slidenum">
              <a:rPr lang="en-GB">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3040155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B23C86-DD07-401A-B5B7-3156BA823E6A}" type="slidenum">
              <a:rPr lang="en-GB">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1586264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B23C86-DD07-401A-B5B7-3156BA823E6A}" type="slidenum">
              <a:rPr lang="en-GB">
                <a:solidFill>
                  <a:prstClr val="black"/>
                </a:solidFill>
              </a:rPr>
              <a:pPr/>
              <a:t>13</a:t>
            </a:fld>
            <a:endParaRPr lang="en-GB" dirty="0">
              <a:solidFill>
                <a:prstClr val="black"/>
              </a:solidFill>
            </a:endParaRPr>
          </a:p>
        </p:txBody>
      </p:sp>
    </p:spTree>
    <p:extLst>
      <p:ext uri="{BB962C8B-B14F-4D97-AF65-F5344CB8AC3E}">
        <p14:creationId xmlns:p14="http://schemas.microsoft.com/office/powerpoint/2010/main" val="297706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B23C86-DD07-401A-B5B7-3156BA823E6A}" type="slidenum">
              <a:rPr lang="en-GB">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2373310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B23C86-DD07-401A-B5B7-3156BA823E6A}" type="slidenum">
              <a:rPr lang="en-GB">
                <a:solidFill>
                  <a:prstClr val="black"/>
                </a:solidFill>
              </a:rPr>
              <a:pPr/>
              <a:t>15</a:t>
            </a:fld>
            <a:endParaRPr lang="en-GB" dirty="0">
              <a:solidFill>
                <a:prstClr val="black"/>
              </a:solidFill>
            </a:endParaRPr>
          </a:p>
        </p:txBody>
      </p:sp>
    </p:spTree>
    <p:extLst>
      <p:ext uri="{BB962C8B-B14F-4D97-AF65-F5344CB8AC3E}">
        <p14:creationId xmlns:p14="http://schemas.microsoft.com/office/powerpoint/2010/main" val="1554578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B23C86-DD07-401A-B5B7-3156BA823E6A}" type="slidenum">
              <a:rPr lang="en-GB">
                <a:solidFill>
                  <a:prstClr val="black"/>
                </a:solidFill>
              </a:rPr>
              <a:pPr/>
              <a:t>16</a:t>
            </a:fld>
            <a:endParaRPr lang="en-GB" dirty="0">
              <a:solidFill>
                <a:prstClr val="black"/>
              </a:solidFill>
            </a:endParaRPr>
          </a:p>
        </p:txBody>
      </p:sp>
    </p:spTree>
    <p:extLst>
      <p:ext uri="{BB962C8B-B14F-4D97-AF65-F5344CB8AC3E}">
        <p14:creationId xmlns:p14="http://schemas.microsoft.com/office/powerpoint/2010/main" val="2018550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B23C86-DD07-401A-B5B7-3156BA823E6A}" type="slidenum">
              <a:rPr lang="en-GB">
                <a:solidFill>
                  <a:prstClr val="black"/>
                </a:solidFill>
              </a:rPr>
              <a:pPr/>
              <a:t>17</a:t>
            </a:fld>
            <a:endParaRPr lang="en-GB" dirty="0">
              <a:solidFill>
                <a:prstClr val="black"/>
              </a:solidFill>
            </a:endParaRPr>
          </a:p>
        </p:txBody>
      </p:sp>
    </p:spTree>
    <p:extLst>
      <p:ext uri="{BB962C8B-B14F-4D97-AF65-F5344CB8AC3E}">
        <p14:creationId xmlns:p14="http://schemas.microsoft.com/office/powerpoint/2010/main" val="2003727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B23C86-DD07-401A-B5B7-3156BA823E6A}" type="slidenum">
              <a:rPr lang="en-GB">
                <a:solidFill>
                  <a:prstClr val="black"/>
                </a:solidFill>
              </a:rPr>
              <a:pPr/>
              <a:t>18</a:t>
            </a:fld>
            <a:endParaRPr lang="en-GB" dirty="0">
              <a:solidFill>
                <a:prstClr val="black"/>
              </a:solidFill>
            </a:endParaRPr>
          </a:p>
        </p:txBody>
      </p:sp>
    </p:spTree>
    <p:extLst>
      <p:ext uri="{BB962C8B-B14F-4D97-AF65-F5344CB8AC3E}">
        <p14:creationId xmlns:p14="http://schemas.microsoft.com/office/powerpoint/2010/main" val="1849053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B23C86-DD07-401A-B5B7-3156BA823E6A}" type="slidenum">
              <a:rPr lang="en-GB">
                <a:solidFill>
                  <a:prstClr val="black"/>
                </a:solidFill>
              </a:rPr>
              <a:pPr/>
              <a:t>19</a:t>
            </a:fld>
            <a:endParaRPr lang="en-GB" dirty="0">
              <a:solidFill>
                <a:prstClr val="black"/>
              </a:solidFill>
            </a:endParaRPr>
          </a:p>
        </p:txBody>
      </p:sp>
    </p:spTree>
    <p:extLst>
      <p:ext uri="{BB962C8B-B14F-4D97-AF65-F5344CB8AC3E}">
        <p14:creationId xmlns:p14="http://schemas.microsoft.com/office/powerpoint/2010/main" val="1479877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B23C86-DD07-401A-B5B7-3156BA823E6A}" type="slidenum">
              <a:rPr lang="en-GB">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1712118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B23C86-DD07-401A-B5B7-3156BA823E6A}" type="slidenum">
              <a:rPr lang="en-GB">
                <a:solidFill>
                  <a:prstClr val="black"/>
                </a:solidFill>
              </a:rPr>
              <a:pPr/>
              <a:t>20</a:t>
            </a:fld>
            <a:endParaRPr lang="en-GB" dirty="0">
              <a:solidFill>
                <a:prstClr val="black"/>
              </a:solidFill>
            </a:endParaRPr>
          </a:p>
        </p:txBody>
      </p:sp>
    </p:spTree>
    <p:extLst>
      <p:ext uri="{BB962C8B-B14F-4D97-AF65-F5344CB8AC3E}">
        <p14:creationId xmlns:p14="http://schemas.microsoft.com/office/powerpoint/2010/main" val="3828154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B23C86-DD07-401A-B5B7-3156BA823E6A}" type="slidenum">
              <a:rPr lang="en-GB">
                <a:solidFill>
                  <a:prstClr val="black"/>
                </a:solidFill>
              </a:rPr>
              <a:pPr/>
              <a:t>21</a:t>
            </a:fld>
            <a:endParaRPr lang="en-GB" dirty="0">
              <a:solidFill>
                <a:prstClr val="black"/>
              </a:solidFill>
            </a:endParaRPr>
          </a:p>
        </p:txBody>
      </p:sp>
    </p:spTree>
    <p:extLst>
      <p:ext uri="{BB962C8B-B14F-4D97-AF65-F5344CB8AC3E}">
        <p14:creationId xmlns:p14="http://schemas.microsoft.com/office/powerpoint/2010/main" val="26171904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B23C86-DD07-401A-B5B7-3156BA823E6A}" type="slidenum">
              <a:rPr lang="en-GB">
                <a:solidFill>
                  <a:prstClr val="black"/>
                </a:solidFill>
              </a:rPr>
              <a:pPr/>
              <a:t>22</a:t>
            </a:fld>
            <a:endParaRPr lang="en-GB" dirty="0">
              <a:solidFill>
                <a:prstClr val="black"/>
              </a:solidFill>
            </a:endParaRPr>
          </a:p>
        </p:txBody>
      </p:sp>
    </p:spTree>
    <p:extLst>
      <p:ext uri="{BB962C8B-B14F-4D97-AF65-F5344CB8AC3E}">
        <p14:creationId xmlns:p14="http://schemas.microsoft.com/office/powerpoint/2010/main" val="2939680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B23C86-DD07-401A-B5B7-3156BA823E6A}" type="slidenum">
              <a:rPr lang="en-GB">
                <a:solidFill>
                  <a:prstClr val="black"/>
                </a:solidFill>
              </a:rPr>
              <a:pPr/>
              <a:t>23</a:t>
            </a:fld>
            <a:endParaRPr lang="en-GB" dirty="0">
              <a:solidFill>
                <a:prstClr val="black"/>
              </a:solidFill>
            </a:endParaRPr>
          </a:p>
        </p:txBody>
      </p:sp>
    </p:spTree>
    <p:extLst>
      <p:ext uri="{BB962C8B-B14F-4D97-AF65-F5344CB8AC3E}">
        <p14:creationId xmlns:p14="http://schemas.microsoft.com/office/powerpoint/2010/main" val="38115077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E97D1F2-39A2-4553-862E-E0F2528A10E4}" type="slidenum">
              <a:rPr lang="en-GB" smtClean="0">
                <a:solidFill>
                  <a:prstClr val="black"/>
                </a:solidFill>
              </a:rPr>
              <a:pPr/>
              <a:t>24</a:t>
            </a:fld>
            <a:endParaRPr lang="en-GB" dirty="0">
              <a:solidFill>
                <a:prstClr val="black"/>
              </a:solidFill>
            </a:endParaRPr>
          </a:p>
        </p:txBody>
      </p:sp>
    </p:spTree>
    <p:extLst>
      <p:ext uri="{BB962C8B-B14F-4D97-AF65-F5344CB8AC3E}">
        <p14:creationId xmlns:p14="http://schemas.microsoft.com/office/powerpoint/2010/main" val="11528676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s-ES_tradnl" sz="1400" dirty="0"/>
          </a:p>
        </p:txBody>
      </p:sp>
      <p:sp>
        <p:nvSpPr>
          <p:cNvPr id="4" name="Slide Number Placeholder 3"/>
          <p:cNvSpPr>
            <a:spLocks noGrp="1"/>
          </p:cNvSpPr>
          <p:nvPr>
            <p:ph type="sldNum" sz="quarter" idx="10"/>
          </p:nvPr>
        </p:nvSpPr>
        <p:spPr/>
        <p:txBody>
          <a:bodyPr/>
          <a:lstStyle/>
          <a:p>
            <a:fld id="{4E97D1F2-39A2-4553-862E-E0F2528A10E4}" type="slidenum">
              <a:rPr lang="en-GB" smtClean="0">
                <a:solidFill>
                  <a:prstClr val="black"/>
                </a:solidFill>
              </a:rPr>
              <a:pPr/>
              <a:t>25</a:t>
            </a:fld>
            <a:endParaRPr lang="en-GB" dirty="0">
              <a:solidFill>
                <a:prstClr val="black"/>
              </a:solidFill>
            </a:endParaRPr>
          </a:p>
        </p:txBody>
      </p:sp>
    </p:spTree>
    <p:extLst>
      <p:ext uri="{BB962C8B-B14F-4D97-AF65-F5344CB8AC3E}">
        <p14:creationId xmlns:p14="http://schemas.microsoft.com/office/powerpoint/2010/main" val="462283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s-ES_tradnl" sz="1400" dirty="0"/>
          </a:p>
        </p:txBody>
      </p:sp>
      <p:sp>
        <p:nvSpPr>
          <p:cNvPr id="4" name="Slide Number Placeholder 3"/>
          <p:cNvSpPr>
            <a:spLocks noGrp="1"/>
          </p:cNvSpPr>
          <p:nvPr>
            <p:ph type="sldNum" sz="quarter" idx="10"/>
          </p:nvPr>
        </p:nvSpPr>
        <p:spPr/>
        <p:txBody>
          <a:bodyPr/>
          <a:lstStyle/>
          <a:p>
            <a:fld id="{4E97D1F2-39A2-4553-862E-E0F2528A10E4}" type="slidenum">
              <a:rPr lang="en-GB" smtClean="0">
                <a:solidFill>
                  <a:prstClr val="black"/>
                </a:solidFill>
              </a:rPr>
              <a:pPr/>
              <a:t>26</a:t>
            </a:fld>
            <a:endParaRPr lang="en-GB" dirty="0">
              <a:solidFill>
                <a:prstClr val="black"/>
              </a:solidFill>
            </a:endParaRPr>
          </a:p>
        </p:txBody>
      </p:sp>
    </p:spTree>
    <p:extLst>
      <p:ext uri="{BB962C8B-B14F-4D97-AF65-F5344CB8AC3E}">
        <p14:creationId xmlns:p14="http://schemas.microsoft.com/office/powerpoint/2010/main" val="40084811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s-ES_tradnl" sz="1400" b="1" i="1" u="sng" dirty="0"/>
          </a:p>
        </p:txBody>
      </p:sp>
      <p:sp>
        <p:nvSpPr>
          <p:cNvPr id="4" name="Slide Number Placeholder 3"/>
          <p:cNvSpPr>
            <a:spLocks noGrp="1"/>
          </p:cNvSpPr>
          <p:nvPr>
            <p:ph type="sldNum" sz="quarter" idx="10"/>
          </p:nvPr>
        </p:nvSpPr>
        <p:spPr/>
        <p:txBody>
          <a:bodyPr/>
          <a:lstStyle/>
          <a:p>
            <a:fld id="{4E97D1F2-39A2-4553-862E-E0F2528A10E4}" type="slidenum">
              <a:rPr lang="en-GB" smtClean="0">
                <a:solidFill>
                  <a:prstClr val="black"/>
                </a:solidFill>
              </a:rPr>
              <a:pPr/>
              <a:t>27</a:t>
            </a:fld>
            <a:endParaRPr lang="en-GB" dirty="0">
              <a:solidFill>
                <a:prstClr val="black"/>
              </a:solidFill>
            </a:endParaRPr>
          </a:p>
        </p:txBody>
      </p:sp>
    </p:spTree>
    <p:extLst>
      <p:ext uri="{BB962C8B-B14F-4D97-AF65-F5344CB8AC3E}">
        <p14:creationId xmlns:p14="http://schemas.microsoft.com/office/powerpoint/2010/main" val="6882994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B23C86-DD07-401A-B5B7-3156BA823E6A}" type="slidenum">
              <a:rPr lang="en-GB">
                <a:solidFill>
                  <a:prstClr val="black"/>
                </a:solidFill>
              </a:rPr>
              <a:pPr/>
              <a:t>28</a:t>
            </a:fld>
            <a:endParaRPr lang="en-GB" dirty="0">
              <a:solidFill>
                <a:prstClr val="black"/>
              </a:solidFill>
            </a:endParaRPr>
          </a:p>
        </p:txBody>
      </p:sp>
    </p:spTree>
    <p:extLst>
      <p:ext uri="{BB962C8B-B14F-4D97-AF65-F5344CB8AC3E}">
        <p14:creationId xmlns:p14="http://schemas.microsoft.com/office/powerpoint/2010/main" val="18728941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s-ES_tradnl" sz="1400" b="1" i="1" u="sng" dirty="0"/>
          </a:p>
        </p:txBody>
      </p:sp>
      <p:sp>
        <p:nvSpPr>
          <p:cNvPr id="4" name="Slide Number Placeholder 3"/>
          <p:cNvSpPr>
            <a:spLocks noGrp="1"/>
          </p:cNvSpPr>
          <p:nvPr>
            <p:ph type="sldNum" sz="quarter" idx="10"/>
          </p:nvPr>
        </p:nvSpPr>
        <p:spPr/>
        <p:txBody>
          <a:bodyPr/>
          <a:lstStyle/>
          <a:p>
            <a:fld id="{4E97D1F2-39A2-4553-862E-E0F2528A10E4}" type="slidenum">
              <a:rPr lang="en-GB" smtClean="0">
                <a:solidFill>
                  <a:prstClr val="black"/>
                </a:solidFill>
              </a:rPr>
              <a:pPr/>
              <a:t>29</a:t>
            </a:fld>
            <a:endParaRPr lang="en-GB" dirty="0">
              <a:solidFill>
                <a:prstClr val="black"/>
              </a:solidFill>
            </a:endParaRPr>
          </a:p>
        </p:txBody>
      </p:sp>
    </p:spTree>
    <p:extLst>
      <p:ext uri="{BB962C8B-B14F-4D97-AF65-F5344CB8AC3E}">
        <p14:creationId xmlns:p14="http://schemas.microsoft.com/office/powerpoint/2010/main" val="2676184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B23C86-DD07-401A-B5B7-3156BA823E6A}" type="slidenum">
              <a:rPr lang="en-GB">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36578702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s-ES_tradnl" sz="1400" b="1" i="1" u="sng" dirty="0"/>
          </a:p>
        </p:txBody>
      </p:sp>
      <p:sp>
        <p:nvSpPr>
          <p:cNvPr id="4" name="Slide Number Placeholder 3"/>
          <p:cNvSpPr>
            <a:spLocks noGrp="1"/>
          </p:cNvSpPr>
          <p:nvPr>
            <p:ph type="sldNum" sz="quarter" idx="10"/>
          </p:nvPr>
        </p:nvSpPr>
        <p:spPr/>
        <p:txBody>
          <a:bodyPr/>
          <a:lstStyle/>
          <a:p>
            <a:fld id="{4E97D1F2-39A2-4553-862E-E0F2528A10E4}" type="slidenum">
              <a:rPr lang="en-GB" smtClean="0">
                <a:solidFill>
                  <a:prstClr val="black"/>
                </a:solidFill>
              </a:rPr>
              <a:pPr/>
              <a:t>30</a:t>
            </a:fld>
            <a:endParaRPr lang="en-GB" dirty="0">
              <a:solidFill>
                <a:prstClr val="black"/>
              </a:solidFill>
            </a:endParaRPr>
          </a:p>
        </p:txBody>
      </p:sp>
    </p:spTree>
    <p:extLst>
      <p:ext uri="{BB962C8B-B14F-4D97-AF65-F5344CB8AC3E}">
        <p14:creationId xmlns:p14="http://schemas.microsoft.com/office/powerpoint/2010/main" val="893844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B23C86-DD07-401A-B5B7-3156BA823E6A}" type="slidenum">
              <a:rPr lang="en-GB">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1260962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B23C86-DD07-401A-B5B7-3156BA823E6A}" type="slidenum">
              <a:rPr lang="en-GB">
                <a:solidFill>
                  <a:prstClr val="black"/>
                </a:solidFill>
              </a:rPr>
              <a:pPr/>
              <a:t>5</a:t>
            </a:fld>
            <a:endParaRPr lang="en-GB" dirty="0">
              <a:solidFill>
                <a:prstClr val="black"/>
              </a:solidFill>
            </a:endParaRPr>
          </a:p>
        </p:txBody>
      </p:sp>
    </p:spTree>
    <p:extLst>
      <p:ext uri="{BB962C8B-B14F-4D97-AF65-F5344CB8AC3E}">
        <p14:creationId xmlns:p14="http://schemas.microsoft.com/office/powerpoint/2010/main" val="1315094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B23C86-DD07-401A-B5B7-3156BA823E6A}" type="slidenum">
              <a:rPr lang="en-GB">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3320511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B23C86-DD07-401A-B5B7-3156BA823E6A}" type="slidenum">
              <a:rPr lang="en-GB">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245522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B23C86-DD07-401A-B5B7-3156BA823E6A}" type="slidenum">
              <a:rPr lang="en-GB">
                <a:solidFill>
                  <a:prstClr val="black"/>
                </a:solidFill>
              </a:rPr>
              <a:pPr/>
              <a:t>8</a:t>
            </a:fld>
            <a:endParaRPr lang="en-GB" dirty="0">
              <a:solidFill>
                <a:prstClr val="black"/>
              </a:solidFill>
            </a:endParaRPr>
          </a:p>
        </p:txBody>
      </p:sp>
    </p:spTree>
    <p:extLst>
      <p:ext uri="{BB962C8B-B14F-4D97-AF65-F5344CB8AC3E}">
        <p14:creationId xmlns:p14="http://schemas.microsoft.com/office/powerpoint/2010/main" val="1898996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B23C86-DD07-401A-B5B7-3156BA823E6A}" type="slidenum">
              <a:rPr lang="en-GB">
                <a:solidFill>
                  <a:prstClr val="black"/>
                </a:solidFill>
              </a:rPr>
              <a:pPr/>
              <a:t>9</a:t>
            </a:fld>
            <a:endParaRPr lang="en-GB" dirty="0">
              <a:solidFill>
                <a:prstClr val="black"/>
              </a:solidFill>
            </a:endParaRPr>
          </a:p>
        </p:txBody>
      </p:sp>
    </p:spTree>
    <p:extLst>
      <p:ext uri="{BB962C8B-B14F-4D97-AF65-F5344CB8AC3E}">
        <p14:creationId xmlns:p14="http://schemas.microsoft.com/office/powerpoint/2010/main" val="942260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E57F6DB6-8F02-41CB-BC6B-C0436FB259D0}" type="datetime1">
              <a:rPr lang="fr-FR" smtClean="0">
                <a:solidFill>
                  <a:prstClr val="black">
                    <a:tint val="75000"/>
                  </a:prstClr>
                </a:solidFill>
              </a:rPr>
              <a:pPr/>
              <a:t>15/09/2018</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E4E2995-125C-3B4A-AEED-6770730663D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2743108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E8FF3A2-D9E2-4B01-89D5-C18A6A756257}" type="datetime1">
              <a:rPr lang="fr-FR" smtClean="0">
                <a:solidFill>
                  <a:prstClr val="black">
                    <a:tint val="75000"/>
                  </a:prstClr>
                </a:solidFill>
              </a:rPr>
              <a:pPr/>
              <a:t>15/09/2018</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E4E2995-125C-3B4A-AEED-6770730663D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1882056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74F6C2-D1D6-4F2B-8E86-72191108E49C}" type="datetime1">
              <a:rPr lang="fr-FR" smtClean="0">
                <a:solidFill>
                  <a:prstClr val="black">
                    <a:tint val="75000"/>
                  </a:prstClr>
                </a:solidFill>
              </a:rPr>
              <a:pPr/>
              <a:t>15/09/2018</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E4E2995-125C-3B4A-AEED-6770730663D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3006848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CC29E427-9ED1-4BAE-8F07-4601B5DEE129}" type="datetime1">
              <a:rPr lang="fr-FR" smtClean="0">
                <a:solidFill>
                  <a:prstClr val="black">
                    <a:tint val="75000"/>
                  </a:prstClr>
                </a:solidFill>
              </a:rPr>
              <a:pPr/>
              <a:t>15/09/2018</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E4E2995-125C-3B4A-AEED-6770730663D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575888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69406AF-756D-4491-BC69-30AE0A6822EA}" type="datetime1">
              <a:rPr lang="fr-FR" smtClean="0">
                <a:solidFill>
                  <a:prstClr val="black">
                    <a:tint val="75000"/>
                  </a:prstClr>
                </a:solidFill>
              </a:rPr>
              <a:pPr/>
              <a:t>15/09/2018</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E4E2995-125C-3B4A-AEED-6770730663D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2370658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DA6787D-8C25-41F8-A4BE-8E8F02C4305F}" type="datetime1">
              <a:rPr lang="fr-FR" smtClean="0">
                <a:solidFill>
                  <a:prstClr val="black">
                    <a:tint val="75000"/>
                  </a:prstClr>
                </a:solidFill>
              </a:rPr>
              <a:pPr/>
              <a:t>15/09/2018</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E4E2995-125C-3B4A-AEED-6770730663D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1103005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0AC4BEA-8CEE-40C4-A691-C40B69B9A5BA}" type="datetime1">
              <a:rPr lang="fr-FR" smtClean="0">
                <a:solidFill>
                  <a:prstClr val="black">
                    <a:tint val="75000"/>
                  </a:prstClr>
                </a:solidFill>
              </a:rPr>
              <a:pPr/>
              <a:t>15/09/2018</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7E4E2995-125C-3B4A-AEED-6770730663D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2420665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C62B845-3AA1-498F-8CC8-A06E695815DE}" type="datetime1">
              <a:rPr lang="fr-FR" smtClean="0">
                <a:solidFill>
                  <a:prstClr val="black">
                    <a:tint val="75000"/>
                  </a:prstClr>
                </a:solidFill>
              </a:rPr>
              <a:pPr/>
              <a:t>15/09/2018</a:t>
            </a:fld>
            <a:endParaRPr lang="fr-FR" dirty="0">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dirty="0">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7E4E2995-125C-3B4A-AEED-6770730663D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3742201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787E3143-523B-4BD5-9AE7-97A468D20F50}" type="datetime1">
              <a:rPr lang="fr-FR" smtClean="0">
                <a:solidFill>
                  <a:prstClr val="black">
                    <a:tint val="75000"/>
                  </a:prstClr>
                </a:solidFill>
              </a:rPr>
              <a:pPr/>
              <a:t>15/09/2018</a:t>
            </a:fld>
            <a:endParaRPr lang="fr-FR" dirty="0">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dirty="0">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7E4E2995-125C-3B4A-AEED-6770730663D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17470415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D368249-232B-4FB4-AAFA-113A6520183B}" type="datetime1">
              <a:rPr lang="fr-FR" smtClean="0">
                <a:solidFill>
                  <a:prstClr val="black">
                    <a:tint val="75000"/>
                  </a:prstClr>
                </a:solidFill>
              </a:rPr>
              <a:pPr/>
              <a:t>15/09/2018</a:t>
            </a:fld>
            <a:endParaRPr lang="fr-FR" dirty="0">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dirty="0">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7E4E2995-125C-3B4A-AEED-6770730663D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251616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25674A0-6A47-4BED-A640-93910303B1A3}" type="datetime1">
              <a:rPr lang="fr-FR" smtClean="0">
                <a:solidFill>
                  <a:prstClr val="black">
                    <a:tint val="75000"/>
                  </a:prstClr>
                </a:solidFill>
              </a:rPr>
              <a:pPr/>
              <a:t>15/09/2018</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7E4E2995-125C-3B4A-AEED-6770730663D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2559329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3DFFA17-47D9-419A-8FC5-8364673FC75A}" type="datetime1">
              <a:rPr lang="fr-FR" smtClean="0">
                <a:solidFill>
                  <a:prstClr val="black">
                    <a:tint val="75000"/>
                  </a:prstClr>
                </a:solidFill>
              </a:rPr>
              <a:pPr/>
              <a:t>15/09/2018</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E4E2995-125C-3B4A-AEED-6770730663D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3514305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B6F7B6C-07EF-4081-87A5-DCF5B7CF8ABE}" type="datetime1">
              <a:rPr lang="fr-FR" smtClean="0">
                <a:solidFill>
                  <a:prstClr val="black">
                    <a:tint val="75000"/>
                  </a:prstClr>
                </a:solidFill>
              </a:rPr>
              <a:pPr/>
              <a:t>15/09/2018</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7E4E2995-125C-3B4A-AEED-6770730663D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6212807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1E53343-B6FF-46AA-B700-95B90F1FAAE3}" type="datetime1">
              <a:rPr lang="fr-FR" smtClean="0">
                <a:solidFill>
                  <a:prstClr val="black">
                    <a:tint val="75000"/>
                  </a:prstClr>
                </a:solidFill>
              </a:rPr>
              <a:pPr/>
              <a:t>15/09/2018</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E4E2995-125C-3B4A-AEED-6770730663D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3568039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C37DE0E-1EED-4560-A5B7-21E57A789F4E}" type="datetime1">
              <a:rPr lang="fr-FR" smtClean="0">
                <a:solidFill>
                  <a:prstClr val="black">
                    <a:tint val="75000"/>
                  </a:prstClr>
                </a:solidFill>
              </a:rPr>
              <a:pPr/>
              <a:t>15/09/2018</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E4E2995-125C-3B4A-AEED-6770730663D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37497576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CC29E427-9ED1-4BAE-8F07-4601B5DEE129}" type="datetime1">
              <a:rPr lang="fr-FR" smtClean="0">
                <a:solidFill>
                  <a:prstClr val="black">
                    <a:tint val="75000"/>
                  </a:prstClr>
                </a:solidFill>
              </a:rPr>
              <a:pPr/>
              <a:t>15/09/2018</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E4E2995-125C-3B4A-AEED-6770730663D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39062608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69406AF-756D-4491-BC69-30AE0A6822EA}" type="datetime1">
              <a:rPr lang="fr-FR" smtClean="0">
                <a:solidFill>
                  <a:prstClr val="black">
                    <a:tint val="75000"/>
                  </a:prstClr>
                </a:solidFill>
              </a:rPr>
              <a:pPr/>
              <a:t>15/09/2018</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E4E2995-125C-3B4A-AEED-6770730663D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16309416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DA6787D-8C25-41F8-A4BE-8E8F02C4305F}" type="datetime1">
              <a:rPr lang="fr-FR" smtClean="0">
                <a:solidFill>
                  <a:prstClr val="black">
                    <a:tint val="75000"/>
                  </a:prstClr>
                </a:solidFill>
              </a:rPr>
              <a:pPr/>
              <a:t>15/09/2018</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E4E2995-125C-3B4A-AEED-6770730663D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1746507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0AC4BEA-8CEE-40C4-A691-C40B69B9A5BA}" type="datetime1">
              <a:rPr lang="fr-FR" smtClean="0">
                <a:solidFill>
                  <a:prstClr val="black">
                    <a:tint val="75000"/>
                  </a:prstClr>
                </a:solidFill>
              </a:rPr>
              <a:pPr/>
              <a:t>15/09/2018</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7E4E2995-125C-3B4A-AEED-6770730663D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8669566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C62B845-3AA1-498F-8CC8-A06E695815DE}" type="datetime1">
              <a:rPr lang="fr-FR" smtClean="0">
                <a:solidFill>
                  <a:prstClr val="black">
                    <a:tint val="75000"/>
                  </a:prstClr>
                </a:solidFill>
              </a:rPr>
              <a:pPr/>
              <a:t>15/09/2018</a:t>
            </a:fld>
            <a:endParaRPr lang="fr-FR" dirty="0">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dirty="0">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7E4E2995-125C-3B4A-AEED-6770730663D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13847038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787E3143-523B-4BD5-9AE7-97A468D20F50}" type="datetime1">
              <a:rPr lang="fr-FR" smtClean="0">
                <a:solidFill>
                  <a:prstClr val="black">
                    <a:tint val="75000"/>
                  </a:prstClr>
                </a:solidFill>
              </a:rPr>
              <a:pPr/>
              <a:t>15/09/2018</a:t>
            </a:fld>
            <a:endParaRPr lang="fr-FR" dirty="0">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dirty="0">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7E4E2995-125C-3B4A-AEED-6770730663D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292251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D368249-232B-4FB4-AAFA-113A6520183B}" type="datetime1">
              <a:rPr lang="fr-FR" smtClean="0">
                <a:solidFill>
                  <a:prstClr val="black">
                    <a:tint val="75000"/>
                  </a:prstClr>
                </a:solidFill>
              </a:rPr>
              <a:pPr/>
              <a:t>15/09/2018</a:t>
            </a:fld>
            <a:endParaRPr lang="fr-FR" dirty="0">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dirty="0">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7E4E2995-125C-3B4A-AEED-6770730663D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2224511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EE9AC297-D2AE-4A4D-B847-F5CCE08A2002}" type="datetime1">
              <a:rPr lang="fr-FR" smtClean="0">
                <a:solidFill>
                  <a:prstClr val="black">
                    <a:tint val="75000"/>
                  </a:prstClr>
                </a:solidFill>
              </a:rPr>
              <a:pPr/>
              <a:t>15/09/2018</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E4E2995-125C-3B4A-AEED-6770730663D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7480260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25674A0-6A47-4BED-A640-93910303B1A3}" type="datetime1">
              <a:rPr lang="fr-FR" smtClean="0">
                <a:solidFill>
                  <a:prstClr val="black">
                    <a:tint val="75000"/>
                  </a:prstClr>
                </a:solidFill>
              </a:rPr>
              <a:pPr/>
              <a:t>15/09/2018</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7E4E2995-125C-3B4A-AEED-6770730663D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18672918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B6F7B6C-07EF-4081-87A5-DCF5B7CF8ABE}" type="datetime1">
              <a:rPr lang="fr-FR" smtClean="0">
                <a:solidFill>
                  <a:prstClr val="black">
                    <a:tint val="75000"/>
                  </a:prstClr>
                </a:solidFill>
              </a:rPr>
              <a:pPr/>
              <a:t>15/09/2018</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7E4E2995-125C-3B4A-AEED-6770730663D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11372169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1E53343-B6FF-46AA-B700-95B90F1FAAE3}" type="datetime1">
              <a:rPr lang="fr-FR" smtClean="0">
                <a:solidFill>
                  <a:prstClr val="black">
                    <a:tint val="75000"/>
                  </a:prstClr>
                </a:solidFill>
              </a:rPr>
              <a:pPr/>
              <a:t>15/09/2018</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E4E2995-125C-3B4A-AEED-6770730663D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1101005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C37DE0E-1EED-4560-A5B7-21E57A789F4E}" type="datetime1">
              <a:rPr lang="fr-FR" smtClean="0">
                <a:solidFill>
                  <a:prstClr val="black">
                    <a:tint val="75000"/>
                  </a:prstClr>
                </a:solidFill>
              </a:rPr>
              <a:pPr/>
              <a:t>15/09/2018</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E4E2995-125C-3B4A-AEED-6770730663D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12561455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CC29E427-9ED1-4BAE-8F07-4601B5DEE129}" type="datetime1">
              <a:rPr lang="fr-FR" smtClean="0">
                <a:solidFill>
                  <a:prstClr val="black">
                    <a:tint val="75000"/>
                  </a:prstClr>
                </a:solidFill>
              </a:rPr>
              <a:pPr/>
              <a:t>15/09/2018</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E4E2995-125C-3B4A-AEED-6770730663D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34680896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69406AF-756D-4491-BC69-30AE0A6822EA}" type="datetime1">
              <a:rPr lang="fr-FR" smtClean="0">
                <a:solidFill>
                  <a:prstClr val="black">
                    <a:tint val="75000"/>
                  </a:prstClr>
                </a:solidFill>
              </a:rPr>
              <a:pPr/>
              <a:t>15/09/2018</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E4E2995-125C-3B4A-AEED-6770730663D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24241641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DA6787D-8C25-41F8-A4BE-8E8F02C4305F}" type="datetime1">
              <a:rPr lang="fr-FR" smtClean="0">
                <a:solidFill>
                  <a:prstClr val="black">
                    <a:tint val="75000"/>
                  </a:prstClr>
                </a:solidFill>
              </a:rPr>
              <a:pPr/>
              <a:t>15/09/2018</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E4E2995-125C-3B4A-AEED-6770730663D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37739364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0AC4BEA-8CEE-40C4-A691-C40B69B9A5BA}" type="datetime1">
              <a:rPr lang="fr-FR" smtClean="0">
                <a:solidFill>
                  <a:prstClr val="black">
                    <a:tint val="75000"/>
                  </a:prstClr>
                </a:solidFill>
              </a:rPr>
              <a:pPr/>
              <a:t>15/09/2018</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7E4E2995-125C-3B4A-AEED-6770730663D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22318727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C62B845-3AA1-498F-8CC8-A06E695815DE}" type="datetime1">
              <a:rPr lang="fr-FR" smtClean="0">
                <a:solidFill>
                  <a:prstClr val="black">
                    <a:tint val="75000"/>
                  </a:prstClr>
                </a:solidFill>
              </a:rPr>
              <a:pPr/>
              <a:t>15/09/2018</a:t>
            </a:fld>
            <a:endParaRPr lang="fr-FR" dirty="0">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dirty="0">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7E4E2995-125C-3B4A-AEED-6770730663D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19102179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787E3143-523B-4BD5-9AE7-97A468D20F50}" type="datetime1">
              <a:rPr lang="fr-FR" smtClean="0">
                <a:solidFill>
                  <a:prstClr val="black">
                    <a:tint val="75000"/>
                  </a:prstClr>
                </a:solidFill>
              </a:rPr>
              <a:pPr/>
              <a:t>15/09/2018</a:t>
            </a:fld>
            <a:endParaRPr lang="fr-FR" dirty="0">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dirty="0">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7E4E2995-125C-3B4A-AEED-6770730663D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2659807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56A9AD2-F41C-49B2-BB36-D8747DBC017A}" type="datetime1">
              <a:rPr lang="fr-FR" smtClean="0">
                <a:solidFill>
                  <a:prstClr val="black">
                    <a:tint val="75000"/>
                  </a:prstClr>
                </a:solidFill>
              </a:rPr>
              <a:pPr/>
              <a:t>15/09/2018</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7E4E2995-125C-3B4A-AEED-6770730663D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38574624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D368249-232B-4FB4-AAFA-113A6520183B}" type="datetime1">
              <a:rPr lang="fr-FR" smtClean="0">
                <a:solidFill>
                  <a:prstClr val="black">
                    <a:tint val="75000"/>
                  </a:prstClr>
                </a:solidFill>
              </a:rPr>
              <a:pPr/>
              <a:t>15/09/2018</a:t>
            </a:fld>
            <a:endParaRPr lang="fr-FR" dirty="0">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dirty="0">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7E4E2995-125C-3B4A-AEED-6770730663D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4745519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25674A0-6A47-4BED-A640-93910303B1A3}" type="datetime1">
              <a:rPr lang="fr-FR" smtClean="0">
                <a:solidFill>
                  <a:prstClr val="black">
                    <a:tint val="75000"/>
                  </a:prstClr>
                </a:solidFill>
              </a:rPr>
              <a:pPr/>
              <a:t>15/09/2018</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7E4E2995-125C-3B4A-AEED-6770730663D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39499277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B6F7B6C-07EF-4081-87A5-DCF5B7CF8ABE}" type="datetime1">
              <a:rPr lang="fr-FR" smtClean="0">
                <a:solidFill>
                  <a:prstClr val="black">
                    <a:tint val="75000"/>
                  </a:prstClr>
                </a:solidFill>
              </a:rPr>
              <a:pPr/>
              <a:t>15/09/2018</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7E4E2995-125C-3B4A-AEED-6770730663D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26768057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1E53343-B6FF-46AA-B700-95B90F1FAAE3}" type="datetime1">
              <a:rPr lang="fr-FR" smtClean="0">
                <a:solidFill>
                  <a:prstClr val="black">
                    <a:tint val="75000"/>
                  </a:prstClr>
                </a:solidFill>
              </a:rPr>
              <a:pPr/>
              <a:t>15/09/2018</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E4E2995-125C-3B4A-AEED-6770730663D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17824255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C37DE0E-1EED-4560-A5B7-21E57A789F4E}" type="datetime1">
              <a:rPr lang="fr-FR" smtClean="0">
                <a:solidFill>
                  <a:prstClr val="black">
                    <a:tint val="75000"/>
                  </a:prstClr>
                </a:solidFill>
              </a:rPr>
              <a:pPr/>
              <a:t>15/09/2018</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E4E2995-125C-3B4A-AEED-6770730663D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42580679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CC29E427-9ED1-4BAE-8F07-4601B5DEE129}" type="datetime1">
              <a:rPr lang="fr-FR" smtClean="0">
                <a:solidFill>
                  <a:prstClr val="black">
                    <a:tint val="75000"/>
                  </a:prstClr>
                </a:solidFill>
              </a:rPr>
              <a:pPr/>
              <a:t>15/09/2018</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E4E2995-125C-3B4A-AEED-6770730663D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29886709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69406AF-756D-4491-BC69-30AE0A6822EA}" type="datetime1">
              <a:rPr lang="fr-FR" smtClean="0">
                <a:solidFill>
                  <a:prstClr val="black">
                    <a:tint val="75000"/>
                  </a:prstClr>
                </a:solidFill>
              </a:rPr>
              <a:pPr/>
              <a:t>15/09/2018</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E4E2995-125C-3B4A-AEED-6770730663D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17568996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DA6787D-8C25-41F8-A4BE-8E8F02C4305F}" type="datetime1">
              <a:rPr lang="fr-FR" smtClean="0">
                <a:solidFill>
                  <a:prstClr val="black">
                    <a:tint val="75000"/>
                  </a:prstClr>
                </a:solidFill>
              </a:rPr>
              <a:pPr/>
              <a:t>15/09/2018</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E4E2995-125C-3B4A-AEED-6770730663D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26901493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0AC4BEA-8CEE-40C4-A691-C40B69B9A5BA}" type="datetime1">
              <a:rPr lang="fr-FR" smtClean="0">
                <a:solidFill>
                  <a:prstClr val="black">
                    <a:tint val="75000"/>
                  </a:prstClr>
                </a:solidFill>
              </a:rPr>
              <a:pPr/>
              <a:t>15/09/2018</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7E4E2995-125C-3B4A-AEED-6770730663D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33274236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C62B845-3AA1-498F-8CC8-A06E695815DE}" type="datetime1">
              <a:rPr lang="fr-FR" smtClean="0">
                <a:solidFill>
                  <a:prstClr val="black">
                    <a:tint val="75000"/>
                  </a:prstClr>
                </a:solidFill>
              </a:rPr>
              <a:pPr/>
              <a:t>15/09/2018</a:t>
            </a:fld>
            <a:endParaRPr lang="fr-FR" dirty="0">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dirty="0">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7E4E2995-125C-3B4A-AEED-6770730663D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411374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BDF571B-B55C-420E-81AA-38260DAF990C}" type="datetime1">
              <a:rPr lang="fr-FR" smtClean="0">
                <a:solidFill>
                  <a:prstClr val="black">
                    <a:tint val="75000"/>
                  </a:prstClr>
                </a:solidFill>
              </a:rPr>
              <a:pPr/>
              <a:t>15/09/2018</a:t>
            </a:fld>
            <a:endParaRPr lang="fr-FR" dirty="0">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dirty="0">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7E4E2995-125C-3B4A-AEED-6770730663D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33247199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787E3143-523B-4BD5-9AE7-97A468D20F50}" type="datetime1">
              <a:rPr lang="fr-FR" smtClean="0">
                <a:solidFill>
                  <a:prstClr val="black">
                    <a:tint val="75000"/>
                  </a:prstClr>
                </a:solidFill>
              </a:rPr>
              <a:pPr/>
              <a:t>15/09/2018</a:t>
            </a:fld>
            <a:endParaRPr lang="fr-FR" dirty="0">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dirty="0">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7E4E2995-125C-3B4A-AEED-6770730663D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19505204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D368249-232B-4FB4-AAFA-113A6520183B}" type="datetime1">
              <a:rPr lang="fr-FR" smtClean="0">
                <a:solidFill>
                  <a:prstClr val="black">
                    <a:tint val="75000"/>
                  </a:prstClr>
                </a:solidFill>
              </a:rPr>
              <a:pPr/>
              <a:t>15/09/2018</a:t>
            </a:fld>
            <a:endParaRPr lang="fr-FR" dirty="0">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dirty="0">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7E4E2995-125C-3B4A-AEED-6770730663D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24788524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25674A0-6A47-4BED-A640-93910303B1A3}" type="datetime1">
              <a:rPr lang="fr-FR" smtClean="0">
                <a:solidFill>
                  <a:prstClr val="black">
                    <a:tint val="75000"/>
                  </a:prstClr>
                </a:solidFill>
              </a:rPr>
              <a:pPr/>
              <a:t>15/09/2018</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7E4E2995-125C-3B4A-AEED-6770730663D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23245374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B6F7B6C-07EF-4081-87A5-DCF5B7CF8ABE}" type="datetime1">
              <a:rPr lang="fr-FR" smtClean="0">
                <a:solidFill>
                  <a:prstClr val="black">
                    <a:tint val="75000"/>
                  </a:prstClr>
                </a:solidFill>
              </a:rPr>
              <a:pPr/>
              <a:t>15/09/2018</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7E4E2995-125C-3B4A-AEED-6770730663D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4399787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1E53343-B6FF-46AA-B700-95B90F1FAAE3}" type="datetime1">
              <a:rPr lang="fr-FR" smtClean="0">
                <a:solidFill>
                  <a:prstClr val="black">
                    <a:tint val="75000"/>
                  </a:prstClr>
                </a:solidFill>
              </a:rPr>
              <a:pPr/>
              <a:t>15/09/2018</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E4E2995-125C-3B4A-AEED-6770730663D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305092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C37DE0E-1EED-4560-A5B7-21E57A789F4E}" type="datetime1">
              <a:rPr lang="fr-FR" smtClean="0">
                <a:solidFill>
                  <a:prstClr val="black">
                    <a:tint val="75000"/>
                  </a:prstClr>
                </a:solidFill>
              </a:rPr>
              <a:pPr/>
              <a:t>15/09/2018</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E4E2995-125C-3B4A-AEED-6770730663D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1517978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1545B701-B297-444F-B7B1-37E9E8A1B8E7}" type="datetime1">
              <a:rPr lang="fr-FR" smtClean="0">
                <a:solidFill>
                  <a:prstClr val="black">
                    <a:tint val="75000"/>
                  </a:prstClr>
                </a:solidFill>
              </a:rPr>
              <a:pPr/>
              <a:t>15/09/2018</a:t>
            </a:fld>
            <a:endParaRPr lang="fr-FR" dirty="0">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dirty="0">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7E4E2995-125C-3B4A-AEED-6770730663D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859630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00189F8-CA69-4F7A-A34A-ED5EB40BF96A}" type="datetime1">
              <a:rPr lang="fr-FR" smtClean="0">
                <a:solidFill>
                  <a:prstClr val="black">
                    <a:tint val="75000"/>
                  </a:prstClr>
                </a:solidFill>
              </a:rPr>
              <a:pPr/>
              <a:t>15/09/2018</a:t>
            </a:fld>
            <a:endParaRPr lang="fr-FR" dirty="0">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dirty="0">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7E4E2995-125C-3B4A-AEED-6770730663D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2583397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779037D-8F7B-4230-8B37-A36150C41362}" type="datetime1">
              <a:rPr lang="fr-FR" smtClean="0">
                <a:solidFill>
                  <a:prstClr val="black">
                    <a:tint val="75000"/>
                  </a:prstClr>
                </a:solidFill>
              </a:rPr>
              <a:pPr/>
              <a:t>15/09/2018</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7E4E2995-125C-3B4A-AEED-6770730663D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2888237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BBD1042-765F-4AED-B576-F1D51463C9D1}" type="datetime1">
              <a:rPr lang="fr-FR" smtClean="0">
                <a:solidFill>
                  <a:prstClr val="black">
                    <a:tint val="75000"/>
                  </a:prstClr>
                </a:solidFill>
              </a:rPr>
              <a:pPr/>
              <a:t>15/09/2018</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7E4E2995-125C-3B4A-AEED-6770730663D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555894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A2B066C2-2036-40EE-A4BA-8BB10DD996B5}" type="datetime1">
              <a:rPr lang="fr-FR" smtClean="0">
                <a:solidFill>
                  <a:prstClr val="black">
                    <a:tint val="75000"/>
                  </a:prstClr>
                </a:solidFill>
              </a:rPr>
              <a:pPr defTabSz="457200"/>
              <a:t>15/09/2018</a:t>
            </a:fld>
            <a:endParaRPr lang="fr-FR" dirty="0">
              <a:solidFill>
                <a:prstClr val="black">
                  <a:tint val="75000"/>
                </a:prstClr>
              </a:solidFill>
            </a:endParaRP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fr-FR" dirty="0">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E4E2995-125C-3B4A-AEED-6770730663DA}" type="slidenum">
              <a:rPr lang="fr-FR" smtClean="0">
                <a:solidFill>
                  <a:prstClr val="black">
                    <a:tint val="75000"/>
                  </a:prstClr>
                </a:solidFill>
              </a:rPr>
              <a:pPr defTabSz="457200"/>
              <a:t>‹#›</a:t>
            </a:fld>
            <a:endParaRPr lang="fr-FR" dirty="0">
              <a:solidFill>
                <a:prstClr val="black">
                  <a:tint val="75000"/>
                </a:prstClr>
              </a:solidFill>
            </a:endParaRPr>
          </a:p>
        </p:txBody>
      </p:sp>
    </p:spTree>
    <p:extLst>
      <p:ext uri="{BB962C8B-B14F-4D97-AF65-F5344CB8AC3E}">
        <p14:creationId xmlns:p14="http://schemas.microsoft.com/office/powerpoint/2010/main" val="17815609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F2CB8216-C2D2-4C2E-A8E3-98886B2DA367}" type="datetime1">
              <a:rPr lang="fr-FR" smtClean="0">
                <a:solidFill>
                  <a:prstClr val="black">
                    <a:tint val="75000"/>
                  </a:prstClr>
                </a:solidFill>
              </a:rPr>
              <a:pPr defTabSz="457200"/>
              <a:t>15/09/2018</a:t>
            </a:fld>
            <a:endParaRPr lang="fr-FR" dirty="0">
              <a:solidFill>
                <a:prstClr val="black">
                  <a:tint val="75000"/>
                </a:prstClr>
              </a:solidFill>
            </a:endParaRP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fr-FR" dirty="0">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E4E2995-125C-3B4A-AEED-6770730663DA}" type="slidenum">
              <a:rPr lang="fr-FR" smtClean="0">
                <a:solidFill>
                  <a:prstClr val="black">
                    <a:tint val="75000"/>
                  </a:prstClr>
                </a:solidFill>
              </a:rPr>
              <a:pPr defTabSz="457200"/>
              <a:t>‹#›</a:t>
            </a:fld>
            <a:endParaRPr lang="fr-FR" dirty="0">
              <a:solidFill>
                <a:prstClr val="black">
                  <a:tint val="75000"/>
                </a:prstClr>
              </a:solidFill>
            </a:endParaRPr>
          </a:p>
        </p:txBody>
      </p:sp>
    </p:spTree>
    <p:extLst>
      <p:ext uri="{BB962C8B-B14F-4D97-AF65-F5344CB8AC3E}">
        <p14:creationId xmlns:p14="http://schemas.microsoft.com/office/powerpoint/2010/main" val="8364030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F2CB8216-C2D2-4C2E-A8E3-98886B2DA367}" type="datetime1">
              <a:rPr lang="fr-FR" smtClean="0">
                <a:solidFill>
                  <a:prstClr val="black">
                    <a:tint val="75000"/>
                  </a:prstClr>
                </a:solidFill>
              </a:rPr>
              <a:pPr defTabSz="457200"/>
              <a:t>15/09/2018</a:t>
            </a:fld>
            <a:endParaRPr lang="fr-FR" dirty="0">
              <a:solidFill>
                <a:prstClr val="black">
                  <a:tint val="75000"/>
                </a:prstClr>
              </a:solidFill>
            </a:endParaRP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fr-FR" dirty="0">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E4E2995-125C-3B4A-AEED-6770730663DA}" type="slidenum">
              <a:rPr lang="fr-FR" smtClean="0">
                <a:solidFill>
                  <a:prstClr val="black">
                    <a:tint val="75000"/>
                  </a:prstClr>
                </a:solidFill>
              </a:rPr>
              <a:pPr defTabSz="457200"/>
              <a:t>‹#›</a:t>
            </a:fld>
            <a:endParaRPr lang="fr-FR" dirty="0">
              <a:solidFill>
                <a:prstClr val="black">
                  <a:tint val="75000"/>
                </a:prstClr>
              </a:solidFill>
            </a:endParaRPr>
          </a:p>
        </p:txBody>
      </p:sp>
    </p:spTree>
    <p:extLst>
      <p:ext uri="{BB962C8B-B14F-4D97-AF65-F5344CB8AC3E}">
        <p14:creationId xmlns:p14="http://schemas.microsoft.com/office/powerpoint/2010/main" val="809713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F2CB8216-C2D2-4C2E-A8E3-98886B2DA367}" type="datetime1">
              <a:rPr lang="fr-FR" smtClean="0">
                <a:solidFill>
                  <a:prstClr val="black">
                    <a:tint val="75000"/>
                  </a:prstClr>
                </a:solidFill>
              </a:rPr>
              <a:pPr defTabSz="457200"/>
              <a:t>15/09/2018</a:t>
            </a:fld>
            <a:endParaRPr lang="fr-FR" dirty="0">
              <a:solidFill>
                <a:prstClr val="black">
                  <a:tint val="75000"/>
                </a:prstClr>
              </a:solidFill>
            </a:endParaRP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fr-FR" dirty="0">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E4E2995-125C-3B4A-AEED-6770730663DA}" type="slidenum">
              <a:rPr lang="fr-FR" smtClean="0">
                <a:solidFill>
                  <a:prstClr val="black">
                    <a:tint val="75000"/>
                  </a:prstClr>
                </a:solidFill>
              </a:rPr>
              <a:pPr defTabSz="457200"/>
              <a:t>‹#›</a:t>
            </a:fld>
            <a:endParaRPr lang="fr-FR" dirty="0">
              <a:solidFill>
                <a:prstClr val="black">
                  <a:tint val="75000"/>
                </a:prstClr>
              </a:solidFill>
            </a:endParaRPr>
          </a:p>
        </p:txBody>
      </p:sp>
    </p:spTree>
    <p:extLst>
      <p:ext uri="{BB962C8B-B14F-4D97-AF65-F5344CB8AC3E}">
        <p14:creationId xmlns:p14="http://schemas.microsoft.com/office/powerpoint/2010/main" val="272945770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F2CB8216-C2D2-4C2E-A8E3-98886B2DA367}" type="datetime1">
              <a:rPr lang="fr-FR" smtClean="0">
                <a:solidFill>
                  <a:prstClr val="black">
                    <a:tint val="75000"/>
                  </a:prstClr>
                </a:solidFill>
              </a:rPr>
              <a:pPr defTabSz="457200"/>
              <a:t>15/09/2018</a:t>
            </a:fld>
            <a:endParaRPr lang="fr-FR" dirty="0">
              <a:solidFill>
                <a:prstClr val="black">
                  <a:tint val="75000"/>
                </a:prstClr>
              </a:solidFill>
            </a:endParaRP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fr-FR" dirty="0">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E4E2995-125C-3B4A-AEED-6770730663DA}" type="slidenum">
              <a:rPr lang="fr-FR" smtClean="0">
                <a:solidFill>
                  <a:prstClr val="black">
                    <a:tint val="75000"/>
                  </a:prstClr>
                </a:solidFill>
              </a:rPr>
              <a:pPr defTabSz="457200"/>
              <a:t>‹#›</a:t>
            </a:fld>
            <a:endParaRPr lang="fr-FR" dirty="0">
              <a:solidFill>
                <a:prstClr val="black">
                  <a:tint val="75000"/>
                </a:prstClr>
              </a:solidFill>
            </a:endParaRPr>
          </a:p>
        </p:txBody>
      </p:sp>
    </p:spTree>
    <p:extLst>
      <p:ext uri="{BB962C8B-B14F-4D97-AF65-F5344CB8AC3E}">
        <p14:creationId xmlns:p14="http://schemas.microsoft.com/office/powerpoint/2010/main" val="37500662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comments" Target="../comments/comment4.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comments" Target="../comments/commen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7.xml"/><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comments" Target="../comments/commen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omments" Target="../comments/comment3.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3"/>
              <a:stretch>
                <a:fillRect/>
              </a:stretch>
            </a:blipFill>
          </mc:Choice>
          <mc:Fallback>
            <a:blipFill rotWithShape="1">
              <a:blip r:embed="rId4"/>
              <a:stretch>
                <a:fillRect/>
              </a:stretch>
            </a:blipFill>
          </mc:Fallback>
        </mc:AlternateContent>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2862"/>
            <a:ext cx="10972800" cy="1143000"/>
          </a:xfrm>
        </p:spPr>
        <p:txBody>
          <a:bodyPr>
            <a:noAutofit/>
          </a:bodyPr>
          <a:lstStyle/>
          <a:p>
            <a:r>
              <a:rPr lang="en-GB" sz="2400" dirty="0">
                <a:solidFill>
                  <a:schemeClr val="bg1"/>
                </a:solidFill>
              </a:rPr>
              <a:t>ILO DWT and Country Office for Eastern Europe and Central Asia </a:t>
            </a:r>
            <a:r>
              <a:rPr lang="ru-RU" sz="2400" dirty="0">
                <a:solidFill>
                  <a:schemeClr val="bg1"/>
                </a:solidFill>
              </a:rPr>
              <a:t/>
            </a:r>
            <a:br>
              <a:rPr lang="ru-RU" sz="2400" dirty="0">
                <a:solidFill>
                  <a:schemeClr val="bg1"/>
                </a:solidFill>
              </a:rPr>
            </a:br>
            <a:r>
              <a:rPr lang="ru-RU" sz="2000" b="1" dirty="0">
                <a:solidFill>
                  <a:srgbClr val="FF0000"/>
                </a:solidFill>
                <a:latin typeface="Calibri Light" panose="020F0302020204030204"/>
              </a:rPr>
              <a:t>Группа технической поддержки по вопросам достойного труда </a:t>
            </a:r>
            <a:br>
              <a:rPr lang="ru-RU" sz="2000" b="1" dirty="0">
                <a:solidFill>
                  <a:srgbClr val="FF0000"/>
                </a:solidFill>
                <a:latin typeface="Calibri Light" panose="020F0302020204030204"/>
              </a:rPr>
            </a:br>
            <a:r>
              <a:rPr lang="ru-RU" sz="2000" b="1" dirty="0">
                <a:solidFill>
                  <a:srgbClr val="FF0000"/>
                </a:solidFill>
                <a:latin typeface="Calibri Light" panose="020F0302020204030204"/>
              </a:rPr>
              <a:t>и Бюро МОТ для стран Восточной Европы и Центральной </a:t>
            </a:r>
            <a:r>
              <a:rPr lang="ru-RU" sz="2000" b="1" dirty="0" smtClean="0">
                <a:solidFill>
                  <a:srgbClr val="FF0000"/>
                </a:solidFill>
                <a:latin typeface="Calibri Light" panose="020F0302020204030204"/>
              </a:rPr>
              <a:t>Азии</a:t>
            </a:r>
            <a:endParaRPr lang="en-GB" sz="1800" dirty="0">
              <a:solidFill>
                <a:schemeClr val="bg1"/>
              </a:solidFill>
            </a:endParaRPr>
          </a:p>
        </p:txBody>
      </p:sp>
      <p:sp>
        <p:nvSpPr>
          <p:cNvPr id="5" name="Content Placeholder 4"/>
          <p:cNvSpPr>
            <a:spLocks noGrp="1"/>
          </p:cNvSpPr>
          <p:nvPr>
            <p:ph idx="1"/>
          </p:nvPr>
        </p:nvSpPr>
        <p:spPr>
          <a:xfrm>
            <a:off x="609600" y="1792224"/>
            <a:ext cx="10972800" cy="3968495"/>
          </a:xfrm>
        </p:spPr>
        <p:txBody>
          <a:bodyPr anchor="ctr">
            <a:noAutofit/>
          </a:bodyPr>
          <a:lstStyle/>
          <a:p>
            <a:pPr marL="0" lvl="0" indent="0" algn="ctr">
              <a:spcBef>
                <a:spcPts val="0"/>
              </a:spcBef>
              <a:buNone/>
            </a:pPr>
            <a:r>
              <a:rPr lang="fr-FR" sz="4000" dirty="0">
                <a:solidFill>
                  <a:prstClr val="black"/>
                </a:solidFill>
              </a:rPr>
              <a:t>LABOUR INSPECTION IN THE EASTERN EUROPE AND CENTRAL </a:t>
            </a:r>
            <a:r>
              <a:rPr lang="fr-FR" sz="4000" dirty="0" smtClean="0">
                <a:solidFill>
                  <a:prstClr val="black"/>
                </a:solidFill>
              </a:rPr>
              <a:t>ASIA</a:t>
            </a:r>
            <a:endParaRPr lang="fr-FR" sz="4000" dirty="0">
              <a:solidFill>
                <a:prstClr val="black"/>
              </a:solidFill>
            </a:endParaRPr>
          </a:p>
          <a:p>
            <a:pPr marL="0" lvl="0" indent="0" algn="ctr" defTabSz="914400">
              <a:spcBef>
                <a:spcPts val="0"/>
              </a:spcBef>
              <a:buNone/>
            </a:pPr>
            <a:r>
              <a:rPr lang="ru-RU" sz="4000" dirty="0">
                <a:solidFill>
                  <a:srgbClr val="FF0000"/>
                </a:solidFill>
              </a:rPr>
              <a:t>ИНСПЕКЦИЯ ТРУДА В СТРАНАХ </a:t>
            </a:r>
          </a:p>
          <a:p>
            <a:pPr marL="0" lvl="0" indent="0" algn="ctr" defTabSz="914400">
              <a:spcBef>
                <a:spcPts val="0"/>
              </a:spcBef>
              <a:buNone/>
            </a:pPr>
            <a:r>
              <a:rPr lang="ru-RU" sz="4000" dirty="0">
                <a:solidFill>
                  <a:srgbClr val="FF0000"/>
                </a:solidFill>
              </a:rPr>
              <a:t>ВОСТОЧНОЙ ЕВРОПЫ И ЦЕНТРАЛЬНОЙ </a:t>
            </a:r>
            <a:r>
              <a:rPr lang="ru-RU" sz="4000" dirty="0" smtClean="0">
                <a:solidFill>
                  <a:srgbClr val="FF0000"/>
                </a:solidFill>
              </a:rPr>
              <a:t>АЗИИ</a:t>
            </a:r>
            <a:endParaRPr lang="en-GB" sz="4000" dirty="0">
              <a:solidFill>
                <a:srgbClr val="FF0000"/>
              </a:solidFill>
            </a:endParaRPr>
          </a:p>
        </p:txBody>
      </p:sp>
      <p:sp>
        <p:nvSpPr>
          <p:cNvPr id="4" name="Slide Number Placeholder 3"/>
          <p:cNvSpPr>
            <a:spLocks noGrp="1"/>
          </p:cNvSpPr>
          <p:nvPr>
            <p:ph type="sldNum" sz="quarter" idx="12"/>
          </p:nvPr>
        </p:nvSpPr>
        <p:spPr/>
        <p:txBody>
          <a:bodyPr/>
          <a:lstStyle/>
          <a:p>
            <a:fld id="{7E4E2995-125C-3B4A-AEED-6770730663DA}" type="slidenum">
              <a:rPr lang="fr-FR" smtClean="0">
                <a:solidFill>
                  <a:prstClr val="black">
                    <a:tint val="75000"/>
                  </a:prstClr>
                </a:solidFill>
              </a:rPr>
              <a:pPr/>
              <a:t>1</a:t>
            </a:fld>
            <a:endParaRPr lang="fr-FR" dirty="0">
              <a:solidFill>
                <a:prstClr val="black">
                  <a:tint val="75000"/>
                </a:prstClr>
              </a:solidFill>
            </a:endParaRPr>
          </a:p>
        </p:txBody>
      </p:sp>
    </p:spTree>
    <p:extLst>
      <p:ext uri="{BB962C8B-B14F-4D97-AF65-F5344CB8AC3E}">
        <p14:creationId xmlns:p14="http://schemas.microsoft.com/office/powerpoint/2010/main" val="2217157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3"/>
              <a:stretch>
                <a:fillRect/>
              </a:stretch>
            </a:blipFill>
          </mc:Choice>
          <mc:Fallback>
            <a:blipFill rotWithShape="1">
              <a:blip r:embed="rId4"/>
              <a:stretch>
                <a:fillRect/>
              </a:stretch>
            </a:blipFill>
          </mc:Fallback>
        </mc:AlternateContent>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0100" y="-17462"/>
            <a:ext cx="10972800" cy="1143000"/>
          </a:xfrm>
        </p:spPr>
        <p:txBody>
          <a:bodyPr>
            <a:normAutofit fontScale="90000"/>
          </a:bodyPr>
          <a:lstStyle/>
          <a:p>
            <a:r>
              <a:rPr lang="fr-CH" sz="4000" dirty="0" smtClean="0">
                <a:solidFill>
                  <a:schemeClr val="bg1"/>
                </a:solidFill>
              </a:rPr>
              <a:t>ILO STRATEGY FOR THE REGION</a:t>
            </a:r>
            <a:r>
              <a:rPr lang="fr-CH" sz="4000" smtClean="0">
                <a:solidFill>
                  <a:schemeClr val="bg1"/>
                </a:solidFill>
              </a:rPr>
              <a:t/>
            </a:r>
            <a:br>
              <a:rPr lang="fr-CH" sz="4000" smtClean="0">
                <a:solidFill>
                  <a:schemeClr val="bg1"/>
                </a:solidFill>
              </a:rPr>
            </a:br>
            <a:r>
              <a:rPr lang="ru-RU" sz="4000" dirty="0">
                <a:solidFill>
                  <a:srgbClr val="FF0000"/>
                </a:solidFill>
                <a:latin typeface="Calibri Light" panose="020F0302020204030204"/>
              </a:rPr>
              <a:t>СТРАТЕГИЯ ДЕЯТЕЛЬНОСТИ МОТ В РЕГИОНЕ</a:t>
            </a:r>
            <a:endParaRPr lang="en-GB" sz="5300" dirty="0">
              <a:solidFill>
                <a:schemeClr val="bg1"/>
              </a:solidFill>
            </a:endParaRPr>
          </a:p>
        </p:txBody>
      </p:sp>
      <p:sp>
        <p:nvSpPr>
          <p:cNvPr id="5" name="Content Placeholder 4"/>
          <p:cNvSpPr>
            <a:spLocks noGrp="1"/>
          </p:cNvSpPr>
          <p:nvPr>
            <p:ph sz="half" idx="1"/>
          </p:nvPr>
        </p:nvSpPr>
        <p:spPr/>
        <p:txBody>
          <a:bodyPr anchor="ctr">
            <a:noAutofit/>
          </a:bodyPr>
          <a:lstStyle/>
          <a:p>
            <a:pPr marL="0" lvl="1" indent="0">
              <a:buNone/>
            </a:pPr>
            <a:r>
              <a:rPr lang="en-GB" sz="1400" b="1" dirty="0" smtClean="0"/>
              <a:t>ARMENIA. ILO </a:t>
            </a:r>
            <a:r>
              <a:rPr lang="en-GB" sz="1400" b="1" dirty="0"/>
              <a:t>technical cooperation.</a:t>
            </a:r>
            <a:endParaRPr lang="en-GB" sz="1400" b="1" dirty="0" smtClean="0"/>
          </a:p>
          <a:p>
            <a:pPr marL="0" lvl="1" indent="0">
              <a:buNone/>
            </a:pPr>
            <a:r>
              <a:rPr lang="en-GB" sz="1400" b="1" dirty="0"/>
              <a:t>Support the promotion and application of ILO fundamental Conventions in Armenia by assisting the country in conducting the on-going labour inspection reform process with a focus on ensuring that inspection services have the mandate, structure, resources and capacity to effectively improve compliance with national labour laws and provisions. </a:t>
            </a:r>
            <a:endParaRPr lang="en-GB" sz="1400" b="1" dirty="0" smtClean="0"/>
          </a:p>
          <a:p>
            <a:pPr marL="0" lvl="1" indent="0">
              <a:buNone/>
            </a:pPr>
            <a:r>
              <a:rPr lang="en-GB" sz="1400" b="1" dirty="0"/>
              <a:t>It would be achieved by assisting the country in meeting its obligations under the Labour Inspection Convention, 1947 (No. 81), and furthermore, strengthen the institutional capacity of the Armenian Government and the social partners with regard to addressing the comments made by the ILO supervisory bodies on the application of the Labour Inspection Convention, 1947 (No. 81), as well as the fundamental Conventions of the ILO</a:t>
            </a:r>
            <a:r>
              <a:rPr lang="en-GB" sz="1400" b="1" dirty="0" smtClean="0"/>
              <a:t>.</a:t>
            </a:r>
          </a:p>
          <a:p>
            <a:pPr marL="0" lvl="1" indent="0">
              <a:buNone/>
            </a:pPr>
            <a:r>
              <a:rPr lang="en-GB" sz="1400" b="1" dirty="0" smtClean="0"/>
              <a:t>Recently the supervisory body was transferred from the Ministry of Health under coordination of the Government, together with other five inspectorates. The world “labour” was added to the title of the new institution and a new legal framework regarding the mandate of the new institution is to be drafted and approved accordingly. </a:t>
            </a:r>
            <a:endParaRPr lang="en-GB" sz="1400" b="1" dirty="0"/>
          </a:p>
        </p:txBody>
      </p:sp>
      <p:sp>
        <p:nvSpPr>
          <p:cNvPr id="3" name="Content Placeholder 2"/>
          <p:cNvSpPr>
            <a:spLocks noGrp="1"/>
          </p:cNvSpPr>
          <p:nvPr>
            <p:ph sz="half" idx="2"/>
          </p:nvPr>
        </p:nvSpPr>
        <p:spPr>
          <a:xfrm>
            <a:off x="6197600" y="1600201"/>
            <a:ext cx="5727700" cy="4525963"/>
          </a:xfrm>
        </p:spPr>
        <p:txBody>
          <a:bodyPr>
            <a:noAutofit/>
          </a:bodyPr>
          <a:lstStyle/>
          <a:p>
            <a:pPr marL="0" indent="0">
              <a:buNone/>
            </a:pPr>
            <a:r>
              <a:rPr lang="ru-RU" sz="1400" b="1" dirty="0" smtClean="0">
                <a:solidFill>
                  <a:srgbClr val="FF0000"/>
                </a:solidFill>
                <a:latin typeface="Calibri Light" panose="020F0302020204030204"/>
              </a:rPr>
              <a:t>АРМЕНИЯ. Техническое сотрудничество МОТ</a:t>
            </a:r>
            <a:endParaRPr lang="ru-RU" sz="1400" b="1" dirty="0">
              <a:solidFill>
                <a:srgbClr val="FF0000"/>
              </a:solidFill>
              <a:latin typeface="Calibri Light" panose="020F0302020204030204"/>
            </a:endParaRPr>
          </a:p>
          <a:p>
            <a:pPr marL="0" indent="0">
              <a:buNone/>
            </a:pPr>
            <a:r>
              <a:rPr lang="ru-RU" sz="1400" b="1" dirty="0">
                <a:solidFill>
                  <a:srgbClr val="FF0000"/>
                </a:solidFill>
                <a:latin typeface="Calibri Light" panose="020F0302020204030204"/>
              </a:rPr>
              <a:t>Содействие продвижению и применению основополагающих конвенций МОТ в Армении путем оказания стране поддержки в проведении реформы инспекции труда, ориентированной на наделение инспекционных служб соответствующими полномочиями, структурой, ресурсами и потенциалом для успешного обеспечения соблюдения национального трудового законодательства. </a:t>
            </a:r>
          </a:p>
          <a:p>
            <a:pPr marL="0" indent="0">
              <a:buNone/>
            </a:pPr>
            <a:r>
              <a:rPr lang="ru-RU" sz="1400" b="1" dirty="0">
                <a:solidFill>
                  <a:srgbClr val="FF0000"/>
                </a:solidFill>
                <a:latin typeface="Calibri Light" panose="020F0302020204030204"/>
              </a:rPr>
              <a:t>Это будет достигаться путем оказания стране </a:t>
            </a:r>
            <a:r>
              <a:rPr lang="ru-RU" sz="1400" b="1" dirty="0">
                <a:solidFill>
                  <a:srgbClr val="FF0000"/>
                </a:solidFill>
                <a:latin typeface="Calibri Light" panose="020F0302020204030204"/>
              </a:rPr>
              <a:t>содействия </a:t>
            </a:r>
            <a:r>
              <a:rPr lang="ru-RU" sz="1400" b="1" dirty="0">
                <a:solidFill>
                  <a:srgbClr val="FF0000"/>
                </a:solidFill>
                <a:latin typeface="Calibri Light" panose="020F0302020204030204"/>
              </a:rPr>
              <a:t>в выполнении ее обязательств по Конвенции 1947 года об инспекции труда (№ 81), а также в укреплении институционального потенциала армянского правительства и социальных партнеров с учетом замечаний, высказанных контрольными органами МОТ относительно применения </a:t>
            </a:r>
            <a:r>
              <a:rPr lang="ru-RU" sz="1400" b="1" dirty="0">
                <a:solidFill>
                  <a:srgbClr val="FF0000"/>
                </a:solidFill>
                <a:latin typeface="Calibri Light" panose="020F0302020204030204"/>
              </a:rPr>
              <a:t>Конвенции 1947 года об инспекции труда (№ 81) и основополагающих конвенций МОТ</a:t>
            </a:r>
            <a:r>
              <a:rPr lang="ru-RU" sz="1400" b="1" dirty="0" smtClean="0">
                <a:solidFill>
                  <a:srgbClr val="FF0000"/>
                </a:solidFill>
                <a:latin typeface="Calibri Light" panose="020F0302020204030204"/>
              </a:rPr>
              <a:t>.</a:t>
            </a:r>
          </a:p>
          <a:p>
            <a:pPr marL="0" indent="0">
              <a:buNone/>
            </a:pPr>
            <a:r>
              <a:rPr lang="ru-RU" sz="1400" b="1" dirty="0" smtClean="0">
                <a:solidFill>
                  <a:srgbClr val="FF0000"/>
                </a:solidFill>
                <a:latin typeface="Calibri Light" panose="020F0302020204030204"/>
              </a:rPr>
              <a:t>Недавно надзорный орган был выведен из состава Министерства здравоохранения и наряду с пятью другими инспекциями передан в ведение Правительства. К названию нового учреждения было добавлено слово «труда», и теперь предстоит разработать и принять соответствующую нормативно-правовую базу, касающуюся его полномочий.</a:t>
            </a:r>
            <a:endParaRPr lang="en-GB" sz="1400" b="1" dirty="0">
              <a:solidFill>
                <a:srgbClr val="FF0000"/>
              </a:solidFill>
              <a:latin typeface="Calibri Light" panose="020F0302020204030204"/>
            </a:endParaRPr>
          </a:p>
        </p:txBody>
      </p:sp>
      <p:sp>
        <p:nvSpPr>
          <p:cNvPr id="4" name="Slide Number Placeholder 3"/>
          <p:cNvSpPr>
            <a:spLocks noGrp="1"/>
          </p:cNvSpPr>
          <p:nvPr>
            <p:ph type="sldNum" sz="quarter" idx="12"/>
          </p:nvPr>
        </p:nvSpPr>
        <p:spPr/>
        <p:txBody>
          <a:bodyPr/>
          <a:lstStyle/>
          <a:p>
            <a:fld id="{7E4E2995-125C-3B4A-AEED-6770730663DA}" type="slidenum">
              <a:rPr lang="fr-FR" smtClean="0">
                <a:solidFill>
                  <a:prstClr val="black">
                    <a:tint val="75000"/>
                  </a:prstClr>
                </a:solidFill>
              </a:rPr>
              <a:pPr/>
              <a:t>10</a:t>
            </a:fld>
            <a:endParaRPr lang="fr-FR" dirty="0">
              <a:solidFill>
                <a:prstClr val="black">
                  <a:tint val="75000"/>
                </a:prstClr>
              </a:solidFill>
            </a:endParaRPr>
          </a:p>
        </p:txBody>
      </p:sp>
    </p:spTree>
    <p:extLst>
      <p:ext uri="{BB962C8B-B14F-4D97-AF65-F5344CB8AC3E}">
        <p14:creationId xmlns:p14="http://schemas.microsoft.com/office/powerpoint/2010/main" val="4221412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3"/>
              <a:stretch>
                <a:fillRect/>
              </a:stretch>
            </a:blipFill>
          </mc:Choice>
          <mc:Fallback>
            <a:blipFill rotWithShape="1">
              <a:blip r:embed="rId4"/>
              <a:stretch>
                <a:fillRect/>
              </a:stretch>
            </a:blipFill>
          </mc:Fallback>
        </mc:AlternateContent>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6600" y="-42862"/>
            <a:ext cx="10972800" cy="1143000"/>
          </a:xfrm>
        </p:spPr>
        <p:txBody>
          <a:bodyPr>
            <a:noAutofit/>
          </a:bodyPr>
          <a:lstStyle/>
          <a:p>
            <a:r>
              <a:rPr lang="fr-CH" sz="3600" dirty="0" smtClean="0">
                <a:solidFill>
                  <a:schemeClr val="bg1"/>
                </a:solidFill>
              </a:rPr>
              <a:t>ILO STRATEGY FOR THE REGION</a:t>
            </a:r>
            <a:r>
              <a:rPr lang="fr-CH" sz="3600" smtClean="0">
                <a:solidFill>
                  <a:schemeClr val="bg1"/>
                </a:solidFill>
              </a:rPr>
              <a:t/>
            </a:r>
            <a:br>
              <a:rPr lang="fr-CH" sz="3600" smtClean="0">
                <a:solidFill>
                  <a:schemeClr val="bg1"/>
                </a:solidFill>
              </a:rPr>
            </a:br>
            <a:r>
              <a:rPr lang="ru-RU" sz="3600" dirty="0">
                <a:solidFill>
                  <a:srgbClr val="FF0000"/>
                </a:solidFill>
                <a:latin typeface="Calibri Light" panose="020F0302020204030204"/>
              </a:rPr>
              <a:t>СТРАТЕГИЯ ДЕЯТЕЛЬНОСТИ МОТ В РЕГИОНЕ</a:t>
            </a:r>
            <a:endParaRPr lang="en-GB" sz="3600" dirty="0">
              <a:solidFill>
                <a:schemeClr val="bg1"/>
              </a:solidFill>
            </a:endParaRPr>
          </a:p>
        </p:txBody>
      </p:sp>
      <p:sp>
        <p:nvSpPr>
          <p:cNvPr id="5" name="Content Placeholder 4"/>
          <p:cNvSpPr>
            <a:spLocks noGrp="1"/>
          </p:cNvSpPr>
          <p:nvPr>
            <p:ph sz="half" idx="1"/>
          </p:nvPr>
        </p:nvSpPr>
        <p:spPr/>
        <p:txBody>
          <a:bodyPr anchor="ctr">
            <a:noAutofit/>
          </a:bodyPr>
          <a:lstStyle/>
          <a:p>
            <a:pPr marL="0" lvl="1" indent="0">
              <a:buNone/>
            </a:pPr>
            <a:r>
              <a:rPr lang="en-GB" sz="1600" b="1" dirty="0" smtClean="0"/>
              <a:t>AZERBAIJAN</a:t>
            </a:r>
            <a:r>
              <a:rPr lang="en-GB" sz="1600" b="1" dirty="0"/>
              <a:t>. LI Background</a:t>
            </a:r>
            <a:r>
              <a:rPr lang="en-GB" sz="1600" b="1" dirty="0" smtClean="0"/>
              <a:t>.</a:t>
            </a:r>
          </a:p>
          <a:p>
            <a:pPr marL="0" lvl="1" indent="0">
              <a:buNone/>
            </a:pPr>
            <a:r>
              <a:rPr lang="en-GB" sz="1600" b="1" dirty="0" smtClean="0"/>
              <a:t>The </a:t>
            </a:r>
            <a:r>
              <a:rPr lang="en-GB" sz="1600" b="1" dirty="0"/>
              <a:t>Inspectorate is tasked with the implementation of state control over compliance with labour legislation and participates in the development of public policy within its powers in order to ensure the implementation of that policy. Its mission included the supervision of OSH and the implementation of the legislation on working conditions; and investigation of cases of non-compliance with the law and prevention of work-related accidents.</a:t>
            </a:r>
          </a:p>
          <a:p>
            <a:pPr marL="0" lvl="1" indent="0">
              <a:buNone/>
            </a:pPr>
            <a:r>
              <a:rPr lang="en-GB" sz="1600" b="1" dirty="0"/>
              <a:t>In October 20, 2015, the Law of the Azerbaijan Republic No. 1410-IVQ introduced a suspension of inspections in the field of entrepreneurship. </a:t>
            </a:r>
          </a:p>
          <a:p>
            <a:pPr marL="0" lvl="1" indent="0">
              <a:buNone/>
            </a:pPr>
            <a:r>
              <a:rPr lang="en-GB" sz="1600" b="1" dirty="0"/>
              <a:t>This moratorium was extended in November 2017 for a period of 4 years.</a:t>
            </a:r>
          </a:p>
        </p:txBody>
      </p:sp>
      <p:sp>
        <p:nvSpPr>
          <p:cNvPr id="3" name="Content Placeholder 2"/>
          <p:cNvSpPr>
            <a:spLocks noGrp="1"/>
          </p:cNvSpPr>
          <p:nvPr>
            <p:ph sz="half" idx="2"/>
          </p:nvPr>
        </p:nvSpPr>
        <p:spPr>
          <a:xfrm>
            <a:off x="6197600" y="2044701"/>
            <a:ext cx="5638800" cy="4190999"/>
          </a:xfrm>
        </p:spPr>
        <p:txBody>
          <a:bodyPr>
            <a:noAutofit/>
          </a:bodyPr>
          <a:lstStyle/>
          <a:p>
            <a:pPr marL="0" indent="0">
              <a:buNone/>
            </a:pPr>
            <a:r>
              <a:rPr lang="ru-RU" sz="1600" b="1" dirty="0" smtClean="0">
                <a:solidFill>
                  <a:srgbClr val="FF0000"/>
                </a:solidFill>
                <a:latin typeface="Calibri Light" panose="020F0302020204030204"/>
              </a:rPr>
              <a:t>АЗЕРБАЙДЖАН. </a:t>
            </a:r>
            <a:r>
              <a:rPr lang="ru-RU" sz="1600" b="1" dirty="0">
                <a:solidFill>
                  <a:srgbClr val="FF0000"/>
                </a:solidFill>
                <a:latin typeface="Calibri Light" panose="020F0302020204030204"/>
              </a:rPr>
              <a:t>Общая информация об инспекции труда</a:t>
            </a:r>
            <a:endParaRPr lang="ru-RU" sz="1600" b="1" dirty="0">
              <a:solidFill>
                <a:srgbClr val="FF0000"/>
              </a:solidFill>
              <a:latin typeface="Calibri Light" panose="020F0302020204030204"/>
            </a:endParaRPr>
          </a:p>
          <a:p>
            <a:pPr marL="0" indent="0">
              <a:buNone/>
            </a:pPr>
            <a:r>
              <a:rPr lang="ru-RU" sz="1600" b="1" dirty="0">
                <a:solidFill>
                  <a:srgbClr val="FF0000"/>
                </a:solidFill>
                <a:latin typeface="Calibri Light" panose="020F0302020204030204"/>
              </a:rPr>
              <a:t>Инспекция выполняет задачу по осуществлению государственного контроля за соблюдением трудового законодательства и участвует, в пределах своих полномочий, в разработке государственной политики, чтобы обеспечивать реализацию последней. В ее функции входит надзор за состоянием охраны труда и за применением законодательства об условиях труда, а также расследование случаев нарушения закона и предупреждение несчастных случаев на производстве. </a:t>
            </a:r>
          </a:p>
          <a:p>
            <a:pPr marL="0" indent="0">
              <a:buNone/>
            </a:pPr>
            <a:r>
              <a:rPr lang="ru-RU" sz="1600" b="1" dirty="0">
                <a:solidFill>
                  <a:srgbClr val="FF0000"/>
                </a:solidFill>
                <a:latin typeface="Calibri Light" panose="020F0302020204030204"/>
              </a:rPr>
              <a:t>20 октября 2015 года законом Азербайджанской Республики № 1410-</a:t>
            </a:r>
            <a:r>
              <a:rPr lang="en-US" sz="1600" b="1" dirty="0">
                <a:solidFill>
                  <a:srgbClr val="FF0000"/>
                </a:solidFill>
                <a:latin typeface="Calibri Light" panose="020F0302020204030204"/>
              </a:rPr>
              <a:t>IVQ </a:t>
            </a:r>
            <a:r>
              <a:rPr lang="ru-RU" sz="1600" b="1" dirty="0">
                <a:solidFill>
                  <a:srgbClr val="FF0000"/>
                </a:solidFill>
                <a:latin typeface="Calibri Light" panose="020F0302020204030204"/>
              </a:rPr>
              <a:t>было приостановлено проведение проверок в сфере предпринимательства. </a:t>
            </a:r>
          </a:p>
          <a:p>
            <a:pPr marL="0" indent="0">
              <a:buNone/>
            </a:pPr>
            <a:r>
              <a:rPr lang="ru-RU" sz="1600" b="1" dirty="0">
                <a:solidFill>
                  <a:srgbClr val="FF0000"/>
                </a:solidFill>
                <a:latin typeface="Calibri Light" panose="020F0302020204030204"/>
              </a:rPr>
              <a:t>В ноябре 2017 года данный мораторий был продлен на 4 года. </a:t>
            </a:r>
            <a:endParaRPr lang="en-GB" sz="1600" b="1" dirty="0">
              <a:solidFill>
                <a:srgbClr val="FF0000"/>
              </a:solidFill>
              <a:latin typeface="Calibri Light" panose="020F0302020204030204"/>
            </a:endParaRPr>
          </a:p>
        </p:txBody>
      </p:sp>
      <p:sp>
        <p:nvSpPr>
          <p:cNvPr id="4" name="Slide Number Placeholder 3"/>
          <p:cNvSpPr>
            <a:spLocks noGrp="1"/>
          </p:cNvSpPr>
          <p:nvPr>
            <p:ph type="sldNum" sz="quarter" idx="12"/>
          </p:nvPr>
        </p:nvSpPr>
        <p:spPr/>
        <p:txBody>
          <a:bodyPr/>
          <a:lstStyle/>
          <a:p>
            <a:fld id="{7E4E2995-125C-3B4A-AEED-6770730663DA}" type="slidenum">
              <a:rPr lang="fr-FR" smtClean="0">
                <a:solidFill>
                  <a:prstClr val="black">
                    <a:tint val="75000"/>
                  </a:prstClr>
                </a:solidFill>
              </a:rPr>
              <a:pPr/>
              <a:t>11</a:t>
            </a:fld>
            <a:endParaRPr lang="fr-FR" dirty="0">
              <a:solidFill>
                <a:prstClr val="black">
                  <a:tint val="75000"/>
                </a:prstClr>
              </a:solidFill>
            </a:endParaRPr>
          </a:p>
        </p:txBody>
      </p:sp>
    </p:spTree>
    <p:extLst>
      <p:ext uri="{BB962C8B-B14F-4D97-AF65-F5344CB8AC3E}">
        <p14:creationId xmlns:p14="http://schemas.microsoft.com/office/powerpoint/2010/main" val="28621395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3"/>
              <a:stretch>
                <a:fillRect/>
              </a:stretch>
            </a:blipFill>
          </mc:Choice>
          <mc:Fallback>
            <a:blipFill rotWithShape="1">
              <a:blip r:embed="rId4"/>
              <a:stretch>
                <a:fillRect/>
              </a:stretch>
            </a:blipFill>
          </mc:Fallback>
        </mc:AlternateContent>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6300" y="-42862"/>
            <a:ext cx="10972800" cy="1143000"/>
          </a:xfrm>
        </p:spPr>
        <p:txBody>
          <a:bodyPr>
            <a:normAutofit fontScale="90000"/>
          </a:bodyPr>
          <a:lstStyle/>
          <a:p>
            <a:r>
              <a:rPr lang="fr-CH" sz="4000">
                <a:solidFill>
                  <a:schemeClr val="bg1"/>
                </a:solidFill>
              </a:rPr>
              <a:t>ILO STRATEGY FOR THE REGION</a:t>
            </a:r>
            <a:br>
              <a:rPr lang="fr-CH" sz="4000">
                <a:solidFill>
                  <a:schemeClr val="bg1"/>
                </a:solidFill>
              </a:rPr>
            </a:br>
            <a:r>
              <a:rPr lang="ru-RU" sz="4000" dirty="0">
                <a:solidFill>
                  <a:srgbClr val="FF0000"/>
                </a:solidFill>
                <a:latin typeface="Calibri Light" panose="020F0302020204030204"/>
              </a:rPr>
              <a:t>СТРАТЕГИЯ ДЕЯТЕЛЬНОСТИ МОТ В РЕГИОНЕ</a:t>
            </a:r>
            <a:endParaRPr lang="en-GB" sz="3600" dirty="0">
              <a:solidFill>
                <a:schemeClr val="bg1"/>
              </a:solidFill>
            </a:endParaRPr>
          </a:p>
        </p:txBody>
      </p:sp>
      <p:sp>
        <p:nvSpPr>
          <p:cNvPr id="5" name="Content Placeholder 4"/>
          <p:cNvSpPr>
            <a:spLocks noGrp="1"/>
          </p:cNvSpPr>
          <p:nvPr>
            <p:ph sz="half" idx="1"/>
          </p:nvPr>
        </p:nvSpPr>
        <p:spPr/>
        <p:txBody>
          <a:bodyPr anchor="ctr">
            <a:noAutofit/>
          </a:bodyPr>
          <a:lstStyle/>
          <a:p>
            <a:pPr marL="0" lvl="1" indent="0">
              <a:buNone/>
            </a:pPr>
            <a:r>
              <a:rPr lang="en-GB" sz="1600" b="1" dirty="0"/>
              <a:t>AZERBAIJAN. ILO technical cooperation.</a:t>
            </a:r>
            <a:endParaRPr lang="en-GB" sz="1600" b="1" dirty="0" smtClean="0"/>
          </a:p>
          <a:p>
            <a:pPr marL="0" lvl="1" indent="0">
              <a:buNone/>
            </a:pPr>
            <a:r>
              <a:rPr lang="en-GB" sz="1600" b="1" dirty="0"/>
              <a:t>Azeri constituents positively appreciated that the activities already carried out under the </a:t>
            </a:r>
            <a:r>
              <a:rPr lang="en-GB" sz="1600" b="1" dirty="0" smtClean="0"/>
              <a:t>ILO project</a:t>
            </a:r>
            <a:r>
              <a:rPr lang="en-GB" sz="1600" b="1" dirty="0"/>
              <a:t>, particularly the assessment of the situation of the Labour Inspection System, together with the technical assistance offered to the Labour Inspection and social partners. </a:t>
            </a:r>
            <a:endParaRPr lang="en-GB" sz="1600" b="1" dirty="0" smtClean="0"/>
          </a:p>
          <a:p>
            <a:pPr marL="0" lvl="1" indent="0">
              <a:buNone/>
            </a:pPr>
            <a:r>
              <a:rPr lang="en-GB" sz="1600" b="1" dirty="0"/>
              <a:t>These activities created the necessary background for development of a new National Strategy to enhance capacity of the Labour Administration System for improving working conditions in Azerbaijan</a:t>
            </a:r>
            <a:r>
              <a:rPr lang="en-GB" sz="1600" b="1" dirty="0" smtClean="0"/>
              <a:t>.</a:t>
            </a:r>
          </a:p>
          <a:p>
            <a:pPr marL="0" lvl="1" indent="0">
              <a:buNone/>
            </a:pPr>
            <a:r>
              <a:rPr lang="en-GB" sz="1600" b="1" dirty="0" smtClean="0"/>
              <a:t>Part of the strategy is development and implementation of e-inspection system. Workshop on the topic was already carried on.</a:t>
            </a:r>
          </a:p>
          <a:p>
            <a:pPr marL="0" lvl="1" indent="0">
              <a:buNone/>
            </a:pPr>
            <a:r>
              <a:rPr lang="en-GB" sz="1600" b="1" dirty="0" smtClean="0"/>
              <a:t>Activities dedicated to institutional </a:t>
            </a:r>
            <a:r>
              <a:rPr lang="en-GB" sz="1600" b="1" dirty="0"/>
              <a:t>capacity-building for Labour Inspection, workers’ and employers’ organizations </a:t>
            </a:r>
            <a:r>
              <a:rPr lang="en-GB" sz="1600" b="1" dirty="0" smtClean="0"/>
              <a:t>are implemented as well.</a:t>
            </a:r>
            <a:endParaRPr lang="en-GB" sz="1600" b="1" dirty="0"/>
          </a:p>
        </p:txBody>
      </p:sp>
      <p:sp>
        <p:nvSpPr>
          <p:cNvPr id="3" name="Content Placeholder 2"/>
          <p:cNvSpPr>
            <a:spLocks noGrp="1"/>
          </p:cNvSpPr>
          <p:nvPr>
            <p:ph sz="half" idx="2"/>
          </p:nvPr>
        </p:nvSpPr>
        <p:spPr>
          <a:xfrm>
            <a:off x="6197600" y="1600201"/>
            <a:ext cx="5740400" cy="4597399"/>
          </a:xfrm>
        </p:spPr>
        <p:txBody>
          <a:bodyPr>
            <a:noAutofit/>
          </a:bodyPr>
          <a:lstStyle/>
          <a:p>
            <a:pPr marL="0" indent="0">
              <a:buNone/>
            </a:pPr>
            <a:r>
              <a:rPr lang="ru-RU" sz="1600" b="1" dirty="0" smtClean="0">
                <a:solidFill>
                  <a:srgbClr val="FF0000"/>
                </a:solidFill>
                <a:latin typeface="Calibri Light" panose="020F0302020204030204"/>
              </a:rPr>
              <a:t>АЗЕРБАЙДЖАН. Техническое сотрудничество МОТ</a:t>
            </a:r>
            <a:endParaRPr lang="ru-RU" sz="1600" b="1" dirty="0">
              <a:solidFill>
                <a:srgbClr val="FF0000"/>
              </a:solidFill>
              <a:latin typeface="Calibri Light" panose="020F0302020204030204"/>
            </a:endParaRPr>
          </a:p>
          <a:p>
            <a:pPr marL="0" indent="0">
              <a:buNone/>
            </a:pPr>
            <a:r>
              <a:rPr lang="ru-RU" sz="1600" b="1" dirty="0">
                <a:solidFill>
                  <a:srgbClr val="FF0000"/>
                </a:solidFill>
                <a:latin typeface="Calibri Light" panose="020F0302020204030204"/>
              </a:rPr>
              <a:t>Трехсторонние участники МОТ в Азербайджане положительно оценивают деятельность, осуществленную в рамках проекта МОТ, в частности оценку состояния, в котором находится система инспекции труда, а также техническое содействие, оказанное инспекции труда и социальным партнерам. </a:t>
            </a:r>
          </a:p>
          <a:p>
            <a:pPr marL="0" indent="0">
              <a:buNone/>
            </a:pPr>
            <a:r>
              <a:rPr lang="ru-RU" sz="1600" b="1" dirty="0">
                <a:solidFill>
                  <a:srgbClr val="FF0000"/>
                </a:solidFill>
                <a:latin typeface="Calibri Light" panose="020F0302020204030204"/>
              </a:rPr>
              <a:t>Эта деятельность создала необходимые предпосылки для разработки новой национальной стратегии по укреплению потенциала системы регулирования вопросов труда в целях улучшения условий труда в Азербайджане. </a:t>
            </a:r>
          </a:p>
          <a:p>
            <a:pPr marL="0" indent="0">
              <a:buNone/>
            </a:pPr>
            <a:r>
              <a:rPr lang="ru-RU" sz="1600" b="1" dirty="0">
                <a:solidFill>
                  <a:srgbClr val="FF0000"/>
                </a:solidFill>
                <a:latin typeface="Calibri Light" panose="020F0302020204030204"/>
              </a:rPr>
              <a:t>Одним из элементов данной стратегии является разработка и внедрение системы электронной инспекции. Уже был проведен специальный семинар, посвященный этой теме.</a:t>
            </a:r>
          </a:p>
          <a:p>
            <a:pPr marL="0" indent="0">
              <a:buNone/>
            </a:pPr>
            <a:r>
              <a:rPr lang="ru-RU" sz="1600" b="1" dirty="0">
                <a:solidFill>
                  <a:srgbClr val="FF0000"/>
                </a:solidFill>
                <a:latin typeface="Calibri Light" panose="020F0302020204030204"/>
              </a:rPr>
              <a:t>Кроме того, в стране осуществляется деятельность, направленная на наращивание институционального потенциала инспекции труда, организаций работников и работодателей. </a:t>
            </a:r>
          </a:p>
        </p:txBody>
      </p:sp>
      <p:sp>
        <p:nvSpPr>
          <p:cNvPr id="4" name="Slide Number Placeholder 3"/>
          <p:cNvSpPr>
            <a:spLocks noGrp="1"/>
          </p:cNvSpPr>
          <p:nvPr>
            <p:ph type="sldNum" sz="quarter" idx="12"/>
          </p:nvPr>
        </p:nvSpPr>
        <p:spPr/>
        <p:txBody>
          <a:bodyPr/>
          <a:lstStyle/>
          <a:p>
            <a:fld id="{7E4E2995-125C-3B4A-AEED-6770730663DA}" type="slidenum">
              <a:rPr lang="fr-FR" smtClean="0">
                <a:solidFill>
                  <a:prstClr val="black">
                    <a:tint val="75000"/>
                  </a:prstClr>
                </a:solidFill>
              </a:rPr>
              <a:pPr/>
              <a:t>12</a:t>
            </a:fld>
            <a:endParaRPr lang="fr-FR" dirty="0">
              <a:solidFill>
                <a:prstClr val="black">
                  <a:tint val="75000"/>
                </a:prstClr>
              </a:solidFill>
            </a:endParaRPr>
          </a:p>
        </p:txBody>
      </p:sp>
    </p:spTree>
    <p:extLst>
      <p:ext uri="{BB962C8B-B14F-4D97-AF65-F5344CB8AC3E}">
        <p14:creationId xmlns:p14="http://schemas.microsoft.com/office/powerpoint/2010/main" val="203163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3"/>
              <a:stretch>
                <a:fillRect/>
              </a:stretch>
            </a:blipFill>
          </mc:Choice>
          <mc:Fallback>
            <a:blipFill rotWithShape="1">
              <a:blip r:embed="rId4"/>
              <a:stretch>
                <a:fillRect/>
              </a:stretch>
            </a:blipFill>
          </mc:Fallback>
        </mc:AlternateContent>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9300" y="-42862"/>
            <a:ext cx="10972800" cy="1143000"/>
          </a:xfrm>
        </p:spPr>
        <p:txBody>
          <a:bodyPr>
            <a:normAutofit fontScale="90000"/>
          </a:bodyPr>
          <a:lstStyle/>
          <a:p>
            <a:r>
              <a:rPr lang="fr-CH" sz="4000">
                <a:solidFill>
                  <a:schemeClr val="bg1"/>
                </a:solidFill>
              </a:rPr>
              <a:t>ILO STRATEGY FOR THE REGION</a:t>
            </a:r>
            <a:br>
              <a:rPr lang="fr-CH" sz="4000">
                <a:solidFill>
                  <a:schemeClr val="bg1"/>
                </a:solidFill>
              </a:rPr>
            </a:br>
            <a:r>
              <a:rPr lang="ru-RU" sz="4000" dirty="0">
                <a:solidFill>
                  <a:srgbClr val="FF0000"/>
                </a:solidFill>
                <a:latin typeface="Calibri Light" panose="020F0302020204030204"/>
              </a:rPr>
              <a:t>СТРАТЕГИЯ ДЕЯТЕЛЬНОСТИ МОТ В РЕГИОНЕ</a:t>
            </a:r>
            <a:endParaRPr lang="en-GB" sz="3600" dirty="0">
              <a:solidFill>
                <a:schemeClr val="bg1"/>
              </a:solidFill>
            </a:endParaRPr>
          </a:p>
        </p:txBody>
      </p:sp>
      <p:sp>
        <p:nvSpPr>
          <p:cNvPr id="5" name="Content Placeholder 4"/>
          <p:cNvSpPr>
            <a:spLocks noGrp="1"/>
          </p:cNvSpPr>
          <p:nvPr>
            <p:ph sz="half" idx="1"/>
          </p:nvPr>
        </p:nvSpPr>
        <p:spPr/>
        <p:txBody>
          <a:bodyPr anchor="ctr">
            <a:noAutofit/>
          </a:bodyPr>
          <a:lstStyle/>
          <a:p>
            <a:pPr marL="0" lvl="1" indent="0">
              <a:buNone/>
            </a:pPr>
            <a:r>
              <a:rPr lang="en-GB" sz="1400" b="1" dirty="0"/>
              <a:t>GEORGIA. LI Background.  </a:t>
            </a:r>
            <a:endParaRPr lang="en-GB" sz="1400" b="1" dirty="0" smtClean="0"/>
          </a:p>
          <a:p>
            <a:pPr marL="0" lvl="1" indent="0">
              <a:buNone/>
            </a:pPr>
            <a:r>
              <a:rPr lang="en-GB" sz="1400" b="1" dirty="0"/>
              <a:t>The institutional system of Labour administration in Georgia isn’t considered as comprehensive according to core ILO standards. Georgia has not ratified any ILO Convention related to Labour inspection or </a:t>
            </a:r>
            <a:r>
              <a:rPr lang="en-GB" sz="1400" b="1" dirty="0" smtClean="0"/>
              <a:t>OSH. State </a:t>
            </a:r>
            <a:r>
              <a:rPr lang="en-GB" sz="1400" b="1" dirty="0"/>
              <a:t>intervention on workplace compliance is only limited </a:t>
            </a:r>
            <a:r>
              <a:rPr lang="en-GB" sz="1400" b="1" dirty="0" smtClean="0"/>
              <a:t>to OSH supervision. </a:t>
            </a:r>
            <a:r>
              <a:rPr lang="en-GB" sz="1400" b="1" dirty="0"/>
              <a:t>Aggressive liberalising reforms and enactment of the new labour code in 2006 was considered as diverging from the ILO core standards and the European Social Charter. In addition, Labour inspection was fully abolished in </a:t>
            </a:r>
            <a:r>
              <a:rPr lang="en-GB" sz="1400" b="1" dirty="0" smtClean="0"/>
              <a:t>2009. Georgia </a:t>
            </a:r>
            <a:r>
              <a:rPr lang="en-GB" sz="1400" b="1" dirty="0"/>
              <a:t>has recently committed to gradually </a:t>
            </a:r>
            <a:r>
              <a:rPr lang="en-GB" sz="1400" b="1" dirty="0" smtClean="0"/>
              <a:t>align </a:t>
            </a:r>
            <a:r>
              <a:rPr lang="en-GB" sz="1400" b="1" dirty="0"/>
              <a:t>its legislation with that of the EU and with international instruments. As a result, a labour inspection body was created in 2015, </a:t>
            </a:r>
            <a:r>
              <a:rPr lang="en-GB" sz="1400" b="1" dirty="0" smtClean="0"/>
              <a:t>as a unit of </a:t>
            </a:r>
            <a:r>
              <a:rPr lang="en-GB" sz="1400" b="1" dirty="0"/>
              <a:t>the Ministry of Labour, Health and Social Affairs. The </a:t>
            </a:r>
            <a:r>
              <a:rPr lang="en-GB" sz="1400" b="1" dirty="0" smtClean="0"/>
              <a:t>unit carries </a:t>
            </a:r>
            <a:r>
              <a:rPr lang="en-GB" sz="1400" b="1" dirty="0"/>
              <a:t>out its responsibilities by means of its central apparatus. Indications on its territorial and functional structures are missing</a:t>
            </a:r>
            <a:r>
              <a:rPr lang="en-GB" sz="1400" b="1" dirty="0" smtClean="0"/>
              <a:t>. In 2018 Georgia adopted a new OSH Law. The implementation of its provisions is still in process, considering the existing gaps in the complementary legal and institutional frameworks </a:t>
            </a:r>
            <a:endParaRPr lang="en-GB" sz="1400" b="1" dirty="0"/>
          </a:p>
        </p:txBody>
      </p:sp>
      <p:sp>
        <p:nvSpPr>
          <p:cNvPr id="3" name="Content Placeholder 2"/>
          <p:cNvSpPr>
            <a:spLocks noGrp="1"/>
          </p:cNvSpPr>
          <p:nvPr>
            <p:ph sz="half" idx="2"/>
          </p:nvPr>
        </p:nvSpPr>
        <p:spPr/>
        <p:txBody>
          <a:bodyPr>
            <a:normAutofit lnSpcReduction="10000"/>
          </a:bodyPr>
          <a:lstStyle/>
          <a:p>
            <a:pPr marL="0" indent="0">
              <a:buNone/>
            </a:pPr>
            <a:r>
              <a:rPr lang="ru-RU" sz="1400" b="1" dirty="0" smtClean="0">
                <a:solidFill>
                  <a:srgbClr val="FF0000"/>
                </a:solidFill>
                <a:latin typeface="Calibri Light" panose="020F0302020204030204"/>
              </a:rPr>
              <a:t>ГРУЗИЯ. Общая информация об инспекции труда</a:t>
            </a:r>
            <a:endParaRPr lang="ru-RU" sz="1400" b="1" dirty="0">
              <a:solidFill>
                <a:srgbClr val="FF0000"/>
              </a:solidFill>
              <a:latin typeface="Calibri Light" panose="020F0302020204030204"/>
            </a:endParaRPr>
          </a:p>
          <a:p>
            <a:pPr marL="0" indent="0">
              <a:buNone/>
            </a:pPr>
            <a:r>
              <a:rPr lang="ru-RU" sz="1400" b="1" dirty="0">
                <a:solidFill>
                  <a:srgbClr val="FF0000"/>
                </a:solidFill>
                <a:latin typeface="Calibri Light" panose="020F0302020204030204"/>
              </a:rPr>
              <a:t>Институциональная система регулирования вопросов труда в Грузии не считается полноценной в соответствии с основными нормами МОТ. Грузия не ратифицировала ни одной конвенции МОТ, касающейся инспекции труда и охраны </a:t>
            </a:r>
            <a:r>
              <a:rPr lang="ru-RU" sz="1400" b="1" dirty="0" smtClean="0">
                <a:solidFill>
                  <a:srgbClr val="FF0000"/>
                </a:solidFill>
                <a:latin typeface="Calibri Light" panose="020F0302020204030204"/>
              </a:rPr>
              <a:t>труда. Меры </a:t>
            </a:r>
            <a:r>
              <a:rPr lang="ru-RU" sz="1400" b="1" dirty="0">
                <a:solidFill>
                  <a:srgbClr val="FF0000"/>
                </a:solidFill>
                <a:latin typeface="Calibri Light" panose="020F0302020204030204"/>
              </a:rPr>
              <a:t>государственного воздействия на правовую дисциплину предприятий </a:t>
            </a:r>
            <a:r>
              <a:rPr lang="ru-RU" sz="1400" b="1" dirty="0" smtClean="0">
                <a:solidFill>
                  <a:srgbClr val="FF0000"/>
                </a:solidFill>
                <a:latin typeface="Calibri Light" panose="020F0302020204030204"/>
              </a:rPr>
              <a:t>ограничиваются лишь надзором за охраной труда. </a:t>
            </a:r>
            <a:r>
              <a:rPr lang="ru-RU" sz="1400" b="1" dirty="0">
                <a:solidFill>
                  <a:srgbClr val="FF0000"/>
                </a:solidFill>
                <a:latin typeface="Calibri Light" panose="020F0302020204030204"/>
              </a:rPr>
              <a:t>Агрессивные либеральные реформы и принятие нового трудового кодекса в 2006 году расцениваются как отход от основных норм МОТ и Европейской социальной хартии. Ко всему прочему, в 2009 году в стране была полностью упразднена инспекция труда. Некоторое время назад Грузия обязалась постепенно привести свое законодательство в соответствие с законодательством ЕС и положениями международных договоров. В результате этого в 2015 году в стране был создан орган инспекции труда в составе Министерства труда, здравоохранения и социальных дел. Этот орган исполняет свои обязанности через центральный аппарат. Данные о его территориальных и функциональных структурах отсутствуют</a:t>
            </a:r>
            <a:r>
              <a:rPr lang="ru-RU" sz="1400" b="1" dirty="0" smtClean="0">
                <a:solidFill>
                  <a:srgbClr val="FF0000"/>
                </a:solidFill>
                <a:latin typeface="Calibri Light" panose="020F0302020204030204"/>
              </a:rPr>
              <a:t>. В 2018 году Грузия приняла новый закон об охране труда. Реализация его положений еще не закончена, если учесть существующие пробелы в дополнительной правовой и институциональной основе. </a:t>
            </a:r>
            <a:endParaRPr lang="en-GB" sz="1400" dirty="0"/>
          </a:p>
        </p:txBody>
      </p:sp>
      <p:sp>
        <p:nvSpPr>
          <p:cNvPr id="4" name="Slide Number Placeholder 3"/>
          <p:cNvSpPr>
            <a:spLocks noGrp="1"/>
          </p:cNvSpPr>
          <p:nvPr>
            <p:ph type="sldNum" sz="quarter" idx="12"/>
          </p:nvPr>
        </p:nvSpPr>
        <p:spPr/>
        <p:txBody>
          <a:bodyPr/>
          <a:lstStyle/>
          <a:p>
            <a:fld id="{7E4E2995-125C-3B4A-AEED-6770730663DA}" type="slidenum">
              <a:rPr lang="fr-FR" smtClean="0">
                <a:solidFill>
                  <a:prstClr val="black">
                    <a:tint val="75000"/>
                  </a:prstClr>
                </a:solidFill>
              </a:rPr>
              <a:pPr/>
              <a:t>13</a:t>
            </a:fld>
            <a:endParaRPr lang="fr-FR" dirty="0">
              <a:solidFill>
                <a:prstClr val="black">
                  <a:tint val="75000"/>
                </a:prstClr>
              </a:solidFill>
            </a:endParaRPr>
          </a:p>
        </p:txBody>
      </p:sp>
    </p:spTree>
    <p:extLst>
      <p:ext uri="{BB962C8B-B14F-4D97-AF65-F5344CB8AC3E}">
        <p14:creationId xmlns:p14="http://schemas.microsoft.com/office/powerpoint/2010/main" val="12339876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3"/>
              <a:stretch>
                <a:fillRect/>
              </a:stretch>
            </a:blipFill>
          </mc:Choice>
          <mc:Fallback>
            <a:blipFill rotWithShape="1">
              <a:blip r:embed="rId4"/>
              <a:stretch>
                <a:fillRect/>
              </a:stretch>
            </a:blipFill>
          </mc:Fallback>
        </mc:AlternateContent>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9000" y="-30162"/>
            <a:ext cx="10972800" cy="1143000"/>
          </a:xfrm>
        </p:spPr>
        <p:txBody>
          <a:bodyPr>
            <a:normAutofit fontScale="90000"/>
          </a:bodyPr>
          <a:lstStyle/>
          <a:p>
            <a:r>
              <a:rPr lang="fr-CH" sz="4000">
                <a:solidFill>
                  <a:schemeClr val="bg1"/>
                </a:solidFill>
              </a:rPr>
              <a:t>ILO STRATEGY FOR THE REGION</a:t>
            </a:r>
            <a:br>
              <a:rPr lang="fr-CH" sz="4000">
                <a:solidFill>
                  <a:schemeClr val="bg1"/>
                </a:solidFill>
              </a:rPr>
            </a:br>
            <a:r>
              <a:rPr lang="ru-RU" sz="4000" dirty="0">
                <a:solidFill>
                  <a:srgbClr val="FF0000"/>
                </a:solidFill>
                <a:latin typeface="Calibri Light" panose="020F0302020204030204"/>
              </a:rPr>
              <a:t>СТРАТЕГИЯ ДЕЯТЕЛЬНОСТИ МОТ В РЕГИОНЕ</a:t>
            </a:r>
            <a:endParaRPr lang="en-GB" sz="3600" dirty="0">
              <a:solidFill>
                <a:schemeClr val="bg1"/>
              </a:solidFill>
            </a:endParaRPr>
          </a:p>
        </p:txBody>
      </p:sp>
      <p:sp>
        <p:nvSpPr>
          <p:cNvPr id="5" name="Content Placeholder 4"/>
          <p:cNvSpPr>
            <a:spLocks noGrp="1"/>
          </p:cNvSpPr>
          <p:nvPr>
            <p:ph sz="half" idx="1"/>
          </p:nvPr>
        </p:nvSpPr>
        <p:spPr/>
        <p:txBody>
          <a:bodyPr anchor="ctr">
            <a:noAutofit/>
          </a:bodyPr>
          <a:lstStyle/>
          <a:p>
            <a:pPr marL="0" lvl="1" indent="0">
              <a:buNone/>
            </a:pPr>
            <a:r>
              <a:rPr lang="en-GB" sz="1600" b="1" dirty="0"/>
              <a:t>GEORGIA. ILO technical cooperation.</a:t>
            </a:r>
            <a:r>
              <a:rPr lang="en-GB" sz="1600" b="1" dirty="0" smtClean="0"/>
              <a:t> </a:t>
            </a:r>
          </a:p>
          <a:p>
            <a:pPr marL="0" lvl="1" indent="0">
              <a:buNone/>
            </a:pPr>
            <a:r>
              <a:rPr lang="en-GB" sz="1600" b="1" dirty="0" smtClean="0"/>
              <a:t>Under the USDoL and EU projects, ILO is continuously offering support to the Georgian constituents </a:t>
            </a:r>
            <a:r>
              <a:rPr lang="en-GB" sz="1600" b="1" dirty="0"/>
              <a:t>to revised their laws, regulations, policies or strategies </a:t>
            </a:r>
            <a:r>
              <a:rPr lang="en-GB" sz="1600" b="1" dirty="0" smtClean="0"/>
              <a:t>and strengthen </a:t>
            </a:r>
            <a:r>
              <a:rPr lang="en-GB" sz="1600" b="1" dirty="0"/>
              <a:t>their institutions’ and systems’ capacity to ensure workplace compliance with national labour laws and collective </a:t>
            </a:r>
            <a:r>
              <a:rPr lang="en-GB" sz="1600" b="1" dirty="0" smtClean="0"/>
              <a:t>agreements.</a:t>
            </a:r>
          </a:p>
          <a:p>
            <a:pPr marL="0" lvl="1" indent="0">
              <a:buNone/>
            </a:pPr>
            <a:r>
              <a:rPr lang="en-GB" sz="1600" b="1" dirty="0" smtClean="0"/>
              <a:t>ILO also offers technical assistance to the constituents to improve their capacity and strengthen the institutions </a:t>
            </a:r>
            <a:r>
              <a:rPr lang="en-GB" sz="1600" b="1" dirty="0"/>
              <a:t>for tripartite social dialogue, collective bargaining and industrial relations with a view to addressing inequality and enhancing workplace </a:t>
            </a:r>
            <a:r>
              <a:rPr lang="en-GB" sz="1600" b="1" dirty="0" smtClean="0"/>
              <a:t>compliance.</a:t>
            </a:r>
            <a:endParaRPr lang="en-GB" sz="1600" b="1" dirty="0"/>
          </a:p>
        </p:txBody>
      </p:sp>
      <p:sp>
        <p:nvSpPr>
          <p:cNvPr id="3" name="Content Placeholder 2"/>
          <p:cNvSpPr>
            <a:spLocks noGrp="1"/>
          </p:cNvSpPr>
          <p:nvPr>
            <p:ph sz="half" idx="2"/>
          </p:nvPr>
        </p:nvSpPr>
        <p:spPr>
          <a:xfrm>
            <a:off x="6197600" y="1778001"/>
            <a:ext cx="5384800" cy="4525963"/>
          </a:xfrm>
        </p:spPr>
        <p:txBody>
          <a:bodyPr>
            <a:normAutofit/>
          </a:bodyPr>
          <a:lstStyle/>
          <a:p>
            <a:pPr marL="0" indent="0">
              <a:buNone/>
            </a:pPr>
            <a:r>
              <a:rPr lang="ru-RU" sz="1600" b="1" dirty="0" smtClean="0">
                <a:solidFill>
                  <a:srgbClr val="FF0000"/>
                </a:solidFill>
                <a:latin typeface="Calibri Light" panose="020F0302020204030204"/>
              </a:rPr>
              <a:t>ГРУЗИЯ. Техническое сотрудничество МОТ</a:t>
            </a:r>
            <a:endParaRPr lang="ru-RU" sz="1600" b="1" dirty="0">
              <a:solidFill>
                <a:srgbClr val="FF0000"/>
              </a:solidFill>
              <a:latin typeface="Calibri Light" panose="020F0302020204030204"/>
            </a:endParaRPr>
          </a:p>
          <a:p>
            <a:pPr marL="0" indent="0">
              <a:buNone/>
            </a:pPr>
            <a:r>
              <a:rPr lang="ru-RU" sz="1600" b="1" dirty="0">
                <a:solidFill>
                  <a:srgbClr val="FF0000"/>
                </a:solidFill>
                <a:latin typeface="Calibri Light" panose="020F0302020204030204"/>
              </a:rPr>
              <a:t>В рамках проектов, реализуемых Министерством труда США и ЕС, МОТ постоянно оказывает поддержку своим трехсторонним участникам в Грузии в пересмотре законов, нормативных актов, политики и стратегии и в укреплении потенциала национальных учреждений и систем в целях обеспечения соблюдения предприятиями положений национального трудового законодательства и коллективных договоров. </a:t>
            </a:r>
          </a:p>
          <a:p>
            <a:pPr marL="0" indent="0">
              <a:buNone/>
            </a:pPr>
            <a:r>
              <a:rPr lang="ru-RU" sz="1600" b="1" dirty="0">
                <a:solidFill>
                  <a:srgbClr val="FF0000"/>
                </a:solidFill>
                <a:latin typeface="Calibri Light" panose="020F0302020204030204"/>
              </a:rPr>
              <a:t>Кроме того, МОТ оказывает трехсторонним участникам техническое содействие для наращивания их потенциала и укрепления институтов, необходимых для ведения трехстороннего социального диалога, коллективных переговоров и развития трудовых отношений в целях устранения неравенства и повышения правовой дисциплины предприятий. </a:t>
            </a:r>
            <a:endParaRPr lang="en-GB" sz="1600" dirty="0"/>
          </a:p>
        </p:txBody>
      </p:sp>
      <p:sp>
        <p:nvSpPr>
          <p:cNvPr id="4" name="Slide Number Placeholder 3"/>
          <p:cNvSpPr>
            <a:spLocks noGrp="1"/>
          </p:cNvSpPr>
          <p:nvPr>
            <p:ph type="sldNum" sz="quarter" idx="12"/>
          </p:nvPr>
        </p:nvSpPr>
        <p:spPr/>
        <p:txBody>
          <a:bodyPr/>
          <a:lstStyle/>
          <a:p>
            <a:fld id="{7E4E2995-125C-3B4A-AEED-6770730663DA}" type="slidenum">
              <a:rPr lang="fr-FR" smtClean="0">
                <a:solidFill>
                  <a:prstClr val="black">
                    <a:tint val="75000"/>
                  </a:prstClr>
                </a:solidFill>
              </a:rPr>
              <a:pPr/>
              <a:t>14</a:t>
            </a:fld>
            <a:endParaRPr lang="fr-FR" dirty="0">
              <a:solidFill>
                <a:prstClr val="black">
                  <a:tint val="75000"/>
                </a:prstClr>
              </a:solidFill>
            </a:endParaRPr>
          </a:p>
        </p:txBody>
      </p:sp>
    </p:spTree>
    <p:extLst>
      <p:ext uri="{BB962C8B-B14F-4D97-AF65-F5344CB8AC3E}">
        <p14:creationId xmlns:p14="http://schemas.microsoft.com/office/powerpoint/2010/main" val="23067755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3"/>
              <a:stretch>
                <a:fillRect/>
              </a:stretch>
            </a:blipFill>
          </mc:Choice>
          <mc:Fallback>
            <a:blipFill rotWithShape="1">
              <a:blip r:embed="rId4"/>
              <a:stretch>
                <a:fillRect/>
              </a:stretch>
            </a:blipFill>
          </mc:Fallback>
        </mc:AlternateContent>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9300" y="-30162"/>
            <a:ext cx="10972800" cy="1143000"/>
          </a:xfrm>
        </p:spPr>
        <p:txBody>
          <a:bodyPr>
            <a:normAutofit fontScale="90000"/>
          </a:bodyPr>
          <a:lstStyle/>
          <a:p>
            <a:r>
              <a:rPr lang="fr-CH" sz="4000">
                <a:solidFill>
                  <a:schemeClr val="bg1"/>
                </a:solidFill>
              </a:rPr>
              <a:t>ILO STRATEGY FOR THE REGION</a:t>
            </a:r>
            <a:br>
              <a:rPr lang="fr-CH" sz="4000">
                <a:solidFill>
                  <a:schemeClr val="bg1"/>
                </a:solidFill>
              </a:rPr>
            </a:br>
            <a:r>
              <a:rPr lang="ru-RU" sz="4000" dirty="0">
                <a:solidFill>
                  <a:srgbClr val="FF0000"/>
                </a:solidFill>
                <a:latin typeface="Calibri Light" panose="020F0302020204030204"/>
              </a:rPr>
              <a:t>СТРАТЕГИЯ ДЕЯТЕЛЬНОСТИ МОТ В РЕГИОНЕ</a:t>
            </a:r>
            <a:endParaRPr lang="en-GB" sz="3600" dirty="0">
              <a:solidFill>
                <a:schemeClr val="bg1"/>
              </a:solidFill>
            </a:endParaRPr>
          </a:p>
        </p:txBody>
      </p:sp>
      <p:sp>
        <p:nvSpPr>
          <p:cNvPr id="5" name="Content Placeholder 4"/>
          <p:cNvSpPr>
            <a:spLocks noGrp="1"/>
          </p:cNvSpPr>
          <p:nvPr>
            <p:ph sz="half" idx="1"/>
          </p:nvPr>
        </p:nvSpPr>
        <p:spPr>
          <a:xfrm>
            <a:off x="279400" y="1600201"/>
            <a:ext cx="5715000" cy="4635499"/>
          </a:xfrm>
        </p:spPr>
        <p:txBody>
          <a:bodyPr anchor="ctr">
            <a:noAutofit/>
          </a:bodyPr>
          <a:lstStyle/>
          <a:p>
            <a:pPr marL="0" lvl="1" indent="0">
              <a:buNone/>
            </a:pPr>
            <a:r>
              <a:rPr lang="en-GB" sz="1200" b="1" dirty="0"/>
              <a:t>KAZAKHSTAN. LI Background</a:t>
            </a:r>
            <a:r>
              <a:rPr lang="en-GB" sz="1200" b="1" dirty="0" smtClean="0"/>
              <a:t>.</a:t>
            </a:r>
          </a:p>
          <a:p>
            <a:pPr marL="0" lvl="1" indent="0">
              <a:buNone/>
            </a:pPr>
            <a:r>
              <a:rPr lang="en-GB" sz="1200" b="1" dirty="0" smtClean="0"/>
              <a:t>Beginning </a:t>
            </a:r>
            <a:r>
              <a:rPr lang="en-GB" sz="1200" b="1" dirty="0"/>
              <a:t>from July 1, 2013, state labour inspectors are in the structure of local government offices of Almaty and Astana. Functions of state control over the observance of labour legislation were transferred to local city councils. The local labour inspection refers to the structural units of local executive bodies exercising state control over the observance of labour legislation of the Republic of Kazakhstan, including the requirements for health and safety in the respective territory of the region, the city and the capital city</a:t>
            </a:r>
            <a:r>
              <a:rPr lang="en-GB" sz="1200" b="1" dirty="0" smtClean="0"/>
              <a:t>.</a:t>
            </a:r>
          </a:p>
          <a:p>
            <a:pPr marL="0" lvl="1" indent="0">
              <a:buNone/>
            </a:pPr>
            <a:r>
              <a:rPr lang="en-GB" sz="1200" b="1" dirty="0" smtClean="0"/>
              <a:t>New reforms, dated </a:t>
            </a:r>
            <a:r>
              <a:rPr lang="en-GB" sz="1200" b="1" dirty="0"/>
              <a:t>29 December </a:t>
            </a:r>
            <a:r>
              <a:rPr lang="en-GB" sz="1200" b="1" dirty="0" smtClean="0"/>
              <a:t>2014, </a:t>
            </a:r>
            <a:r>
              <a:rPr lang="en-GB" sz="1200" b="1" dirty="0"/>
              <a:t>came into effect on 1 January 2015, and introduced amendments to 119 laws of the Republic of Kazakhstan. The overall objectives of these amendments are the creation of more favourable conditions for the development of entrepreneurship. In the area of State control and supervision, scheduled inspections are replaced with inspections based on risk assessment and, in certain cases, the possibility of liability insurance of business entities is provided </a:t>
            </a:r>
            <a:r>
              <a:rPr lang="en-GB" sz="1200" b="1" dirty="0" smtClean="0"/>
              <a:t>for,  </a:t>
            </a:r>
            <a:r>
              <a:rPr lang="en-GB" sz="1200" b="1" dirty="0"/>
              <a:t>as an alternative to inspections</a:t>
            </a:r>
            <a:r>
              <a:rPr lang="en-GB" sz="1200" b="1" dirty="0" smtClean="0"/>
              <a:t>.</a:t>
            </a:r>
          </a:p>
          <a:p>
            <a:pPr marL="0" lvl="1" indent="0">
              <a:buNone/>
            </a:pPr>
            <a:r>
              <a:rPr lang="en-GB" sz="1200" b="1" dirty="0"/>
              <a:t>Federation of the Trade Unions of Kazakhstan noted the new Labour Code allowed employers higher number of short term contracts and more flexibility in hiring and firing procedures. In this sense, the Federation of Trade Unions of Kazakhstan noted in the Labour Code, support was given to employers, instead of protecting workers’ </a:t>
            </a:r>
            <a:r>
              <a:rPr lang="en-GB" sz="1200" b="1" dirty="0" smtClean="0"/>
              <a:t>rights.</a:t>
            </a:r>
            <a:endParaRPr lang="en-GB" sz="1200" b="1" dirty="0"/>
          </a:p>
        </p:txBody>
      </p:sp>
      <p:sp>
        <p:nvSpPr>
          <p:cNvPr id="3" name="Content Placeholder 2"/>
          <p:cNvSpPr>
            <a:spLocks noGrp="1"/>
          </p:cNvSpPr>
          <p:nvPr>
            <p:ph sz="half" idx="2"/>
          </p:nvPr>
        </p:nvSpPr>
        <p:spPr>
          <a:xfrm>
            <a:off x="6197600" y="1778001"/>
            <a:ext cx="5664200" cy="4800599"/>
          </a:xfrm>
        </p:spPr>
        <p:txBody>
          <a:bodyPr>
            <a:noAutofit/>
          </a:bodyPr>
          <a:lstStyle/>
          <a:p>
            <a:pPr marL="0" indent="0">
              <a:buNone/>
            </a:pPr>
            <a:r>
              <a:rPr lang="ru-RU" sz="1200" b="1" dirty="0" smtClean="0">
                <a:solidFill>
                  <a:srgbClr val="FF0000"/>
                </a:solidFill>
                <a:latin typeface="Calibri Light" panose="020F0302020204030204"/>
              </a:rPr>
              <a:t>КАЗАХСТАН. Общая информация об инспекции труда</a:t>
            </a:r>
            <a:endParaRPr lang="ru-RU" sz="1200" dirty="0"/>
          </a:p>
          <a:p>
            <a:pPr marL="0" indent="0">
              <a:buNone/>
            </a:pPr>
            <a:r>
              <a:rPr lang="ru-RU" sz="1200" b="1" dirty="0">
                <a:solidFill>
                  <a:srgbClr val="FF0000"/>
                </a:solidFill>
                <a:latin typeface="Calibri Light" panose="020F0302020204030204"/>
              </a:rPr>
              <a:t>С 1 июля 2013 года государственные инспекторы труда включены в структуру местных исполнительных органов Алматы и Астаны. Функции государственного контроля за соблюдением трудового законодательства были переданы местным муниципальным советам. Инспекции труда на местах относятся к структурным подразделениям местных исполнительных органов, осуществляющих государственный контроль за соблюдением трудового законодательства Республики Казахстан, в том числе за соблюдением требований по охране труда, в пределах соответствующих территорий региона, в городах и столице. </a:t>
            </a:r>
          </a:p>
          <a:p>
            <a:pPr marL="0" indent="0">
              <a:buNone/>
            </a:pPr>
            <a:r>
              <a:rPr lang="ru-RU" sz="1200" b="1" dirty="0">
                <a:solidFill>
                  <a:srgbClr val="FF0000"/>
                </a:solidFill>
                <a:latin typeface="Calibri Light" panose="020F0302020204030204"/>
              </a:rPr>
              <a:t>1 января 2015 года вступили в силу н</a:t>
            </a:r>
            <a:r>
              <a:rPr lang="ru-RU" sz="1200" b="1" dirty="0">
                <a:solidFill>
                  <a:srgbClr val="FF0000"/>
                </a:solidFill>
                <a:latin typeface="Calibri Light" panose="020F0302020204030204"/>
              </a:rPr>
              <a:t>овые реформы от 29 декабря 2014 года, которые повлекли за собой внесение изменений в 119 законов Республики Казахстан. Общая цель этих изменений – создание более благоприятных условий для развития предпринимательства. Что касается государственного контроля и надзора, то п</a:t>
            </a:r>
            <a:r>
              <a:rPr lang="ru-RU" sz="1200" b="1" dirty="0">
                <a:solidFill>
                  <a:srgbClr val="FF0000"/>
                </a:solidFill>
                <a:latin typeface="Calibri Light" panose="020F0302020204030204"/>
              </a:rPr>
              <a:t>роверки теперь проводятся не на плановой основе, а на основе оценки рисков, и в некоторых случаях в качестве альтернативы им предусматривается возможность страхования гражданской ответственности хозяйствующих субъектов. </a:t>
            </a:r>
          </a:p>
          <a:p>
            <a:pPr marL="0" indent="0">
              <a:buNone/>
            </a:pPr>
            <a:r>
              <a:rPr lang="ru-RU" sz="1200" b="1" dirty="0">
                <a:solidFill>
                  <a:srgbClr val="FF0000"/>
                </a:solidFill>
                <a:latin typeface="Calibri Light" panose="020F0302020204030204"/>
              </a:rPr>
              <a:t>Федерация профсоюзов Казахстана отметила, что новый трудовой кодекс разрешает работодателям заключать большее число краткосрочных трудовых договоров и допускает большую гибкость при найме и увольнении работников. В этом смысле, как указывает Федерация, данный кодекс оказывает поддержку работодателям вместо того, чтобы защищать права работников. </a:t>
            </a:r>
          </a:p>
        </p:txBody>
      </p:sp>
      <p:sp>
        <p:nvSpPr>
          <p:cNvPr id="4" name="Slide Number Placeholder 3"/>
          <p:cNvSpPr>
            <a:spLocks noGrp="1"/>
          </p:cNvSpPr>
          <p:nvPr>
            <p:ph type="sldNum" sz="quarter" idx="12"/>
          </p:nvPr>
        </p:nvSpPr>
        <p:spPr/>
        <p:txBody>
          <a:bodyPr/>
          <a:lstStyle/>
          <a:p>
            <a:fld id="{7E4E2995-125C-3B4A-AEED-6770730663DA}" type="slidenum">
              <a:rPr lang="fr-FR" smtClean="0">
                <a:solidFill>
                  <a:prstClr val="black">
                    <a:tint val="75000"/>
                  </a:prstClr>
                </a:solidFill>
              </a:rPr>
              <a:pPr/>
              <a:t>15</a:t>
            </a:fld>
            <a:endParaRPr lang="fr-FR" dirty="0">
              <a:solidFill>
                <a:prstClr val="black">
                  <a:tint val="75000"/>
                </a:prstClr>
              </a:solidFill>
            </a:endParaRPr>
          </a:p>
        </p:txBody>
      </p:sp>
    </p:spTree>
    <p:extLst>
      <p:ext uri="{BB962C8B-B14F-4D97-AF65-F5344CB8AC3E}">
        <p14:creationId xmlns:p14="http://schemas.microsoft.com/office/powerpoint/2010/main" val="1718275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3"/>
              <a:stretch>
                <a:fillRect/>
              </a:stretch>
            </a:blipFill>
          </mc:Choice>
          <mc:Fallback>
            <a:blipFill rotWithShape="1">
              <a:blip r:embed="rId4"/>
              <a:stretch>
                <a:fillRect/>
              </a:stretch>
            </a:blipFill>
          </mc:Fallback>
        </mc:AlternateContent>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8500" y="-42862"/>
            <a:ext cx="10972800" cy="1143000"/>
          </a:xfrm>
        </p:spPr>
        <p:txBody>
          <a:bodyPr>
            <a:normAutofit fontScale="90000"/>
          </a:bodyPr>
          <a:lstStyle/>
          <a:p>
            <a:r>
              <a:rPr lang="fr-CH" sz="4000">
                <a:solidFill>
                  <a:schemeClr val="bg1"/>
                </a:solidFill>
              </a:rPr>
              <a:t>ILO STRATEGY FOR THE REGION</a:t>
            </a:r>
            <a:br>
              <a:rPr lang="fr-CH" sz="4000">
                <a:solidFill>
                  <a:schemeClr val="bg1"/>
                </a:solidFill>
              </a:rPr>
            </a:br>
            <a:r>
              <a:rPr lang="ru-RU" sz="4000" dirty="0">
                <a:solidFill>
                  <a:srgbClr val="FF0000"/>
                </a:solidFill>
                <a:latin typeface="Calibri Light" panose="020F0302020204030204"/>
              </a:rPr>
              <a:t>СТРАТЕГИЯ ДЕЯТЕЛЬНОСТИ МОТ В РЕГИОНЕ</a:t>
            </a:r>
            <a:endParaRPr lang="en-GB" sz="3600" dirty="0">
              <a:solidFill>
                <a:schemeClr val="bg1"/>
              </a:solidFill>
            </a:endParaRPr>
          </a:p>
        </p:txBody>
      </p:sp>
      <p:sp>
        <p:nvSpPr>
          <p:cNvPr id="5" name="Content Placeholder 4"/>
          <p:cNvSpPr>
            <a:spLocks noGrp="1"/>
          </p:cNvSpPr>
          <p:nvPr>
            <p:ph sz="half" idx="1"/>
          </p:nvPr>
        </p:nvSpPr>
        <p:spPr/>
        <p:txBody>
          <a:bodyPr anchor="ctr">
            <a:noAutofit/>
          </a:bodyPr>
          <a:lstStyle/>
          <a:p>
            <a:pPr marL="0" lvl="1" indent="0">
              <a:buNone/>
            </a:pPr>
            <a:r>
              <a:rPr lang="en-GB" sz="1600" b="1" dirty="0"/>
              <a:t>KAZAKHSTAN. ILO technical cooperation. </a:t>
            </a:r>
            <a:endParaRPr lang="en-GB" sz="1600" b="1" dirty="0" smtClean="0"/>
          </a:p>
          <a:p>
            <a:pPr marL="0" lvl="1" indent="0">
              <a:buNone/>
            </a:pPr>
            <a:r>
              <a:rPr lang="en-GB" sz="1600" b="1" dirty="0" smtClean="0"/>
              <a:t>ILO suggested and offered support to the national constituents of Kazakhstan to  </a:t>
            </a:r>
            <a:r>
              <a:rPr lang="en-GB" sz="1600" b="1" dirty="0"/>
              <a:t>organise a tripartite workshop and </a:t>
            </a:r>
            <a:r>
              <a:rPr lang="en-GB" sz="1600" b="1" dirty="0" smtClean="0"/>
              <a:t>discussions in order to evaluate the result of these reforms, particularly on the policy and strategic aspects related to effectiveness and efficiency of the labour inspection </a:t>
            </a:r>
            <a:r>
              <a:rPr lang="en-GB" sz="1600" b="1" dirty="0"/>
              <a:t>system </a:t>
            </a:r>
            <a:r>
              <a:rPr lang="en-GB" sz="1600" b="1" dirty="0" smtClean="0"/>
              <a:t>to </a:t>
            </a:r>
            <a:r>
              <a:rPr lang="en-GB" sz="1600" b="1" dirty="0"/>
              <a:t>ensure workplace compliance with national labour laws and collective </a:t>
            </a:r>
            <a:r>
              <a:rPr lang="en-GB" sz="1600" b="1" dirty="0" smtClean="0"/>
              <a:t>agreements</a:t>
            </a:r>
          </a:p>
          <a:p>
            <a:pPr marL="0" lvl="1" indent="0">
              <a:buNone/>
            </a:pPr>
            <a:r>
              <a:rPr lang="en-GB" sz="1600" b="1" dirty="0" smtClean="0"/>
              <a:t>On the basis of the official request submitted by the Ministry of Labour and Social Protection of the Population on 2</a:t>
            </a:r>
            <a:r>
              <a:rPr lang="en-GB" sz="1600" b="1" baseline="30000" dirty="0" smtClean="0"/>
              <a:t>nd</a:t>
            </a:r>
            <a:r>
              <a:rPr lang="en-GB" sz="1600" b="1" dirty="0" smtClean="0"/>
              <a:t> of August 2018, ILO will develop an assessment of the Labour Inspection system.</a:t>
            </a:r>
            <a:endParaRPr lang="en-GB" sz="1600" b="1" dirty="0"/>
          </a:p>
        </p:txBody>
      </p:sp>
      <p:sp>
        <p:nvSpPr>
          <p:cNvPr id="3" name="Content Placeholder 2"/>
          <p:cNvSpPr>
            <a:spLocks noGrp="1"/>
          </p:cNvSpPr>
          <p:nvPr>
            <p:ph sz="half" idx="2"/>
          </p:nvPr>
        </p:nvSpPr>
        <p:spPr>
          <a:xfrm>
            <a:off x="6197600" y="2197101"/>
            <a:ext cx="5384800" cy="4025899"/>
          </a:xfrm>
        </p:spPr>
        <p:txBody>
          <a:bodyPr>
            <a:normAutofit/>
          </a:bodyPr>
          <a:lstStyle/>
          <a:p>
            <a:pPr marL="0" indent="0">
              <a:buNone/>
            </a:pPr>
            <a:r>
              <a:rPr lang="ru-RU" sz="1600" b="1" dirty="0" smtClean="0">
                <a:solidFill>
                  <a:srgbClr val="FF0000"/>
                </a:solidFill>
                <a:latin typeface="Calibri Light" panose="020F0302020204030204"/>
              </a:rPr>
              <a:t>КАЗАХСТАН. Техническое сотрудничество МОТ</a:t>
            </a:r>
            <a:endParaRPr lang="ru-RU" sz="1600" b="1" dirty="0">
              <a:solidFill>
                <a:srgbClr val="FF0000"/>
              </a:solidFill>
              <a:latin typeface="Calibri Light" panose="020F0302020204030204"/>
            </a:endParaRPr>
          </a:p>
          <a:p>
            <a:pPr marL="0" indent="0">
              <a:buNone/>
            </a:pPr>
            <a:r>
              <a:rPr lang="ru-RU" sz="1600" b="1" dirty="0">
                <a:solidFill>
                  <a:srgbClr val="FF0000"/>
                </a:solidFill>
                <a:latin typeface="Calibri Light" panose="020F0302020204030204"/>
              </a:rPr>
              <a:t>МОТ предложила и оказала поддержку своим трехсторонним участникам в Казахстане в организации трехстороннего семинара и дискуссии для оценки результатов этих реформ и, в частности, политических и стратегических аспектов, касающихся эффективности деятельности инспекции труда по обеспечению соблюдения национального трудового законодательства и положений коллективных договоров. </a:t>
            </a:r>
          </a:p>
          <a:p>
            <a:pPr marL="0" indent="0">
              <a:buNone/>
            </a:pPr>
            <a:r>
              <a:rPr lang="ru-RU" sz="1600" b="1" dirty="0">
                <a:solidFill>
                  <a:srgbClr val="FF0000"/>
                </a:solidFill>
                <a:latin typeface="Calibri Light" panose="020F0302020204030204"/>
              </a:rPr>
              <a:t>В ответ на официальный запрос Министерства труда и социальной защиты населения от 2 августа 2018 года МОТ произведет оценку существующей в республике системы инспекции труда.</a:t>
            </a:r>
            <a:endParaRPr lang="en-GB" sz="1600" dirty="0"/>
          </a:p>
        </p:txBody>
      </p:sp>
      <p:sp>
        <p:nvSpPr>
          <p:cNvPr id="4" name="Slide Number Placeholder 3"/>
          <p:cNvSpPr>
            <a:spLocks noGrp="1"/>
          </p:cNvSpPr>
          <p:nvPr>
            <p:ph type="sldNum" sz="quarter" idx="12"/>
          </p:nvPr>
        </p:nvSpPr>
        <p:spPr/>
        <p:txBody>
          <a:bodyPr/>
          <a:lstStyle/>
          <a:p>
            <a:fld id="{7E4E2995-125C-3B4A-AEED-6770730663DA}" type="slidenum">
              <a:rPr lang="fr-FR" smtClean="0">
                <a:solidFill>
                  <a:prstClr val="black">
                    <a:tint val="75000"/>
                  </a:prstClr>
                </a:solidFill>
              </a:rPr>
              <a:pPr/>
              <a:t>16</a:t>
            </a:fld>
            <a:endParaRPr lang="fr-FR" dirty="0">
              <a:solidFill>
                <a:prstClr val="black">
                  <a:tint val="75000"/>
                </a:prstClr>
              </a:solidFill>
            </a:endParaRPr>
          </a:p>
        </p:txBody>
      </p:sp>
    </p:spTree>
    <p:extLst>
      <p:ext uri="{BB962C8B-B14F-4D97-AF65-F5344CB8AC3E}">
        <p14:creationId xmlns:p14="http://schemas.microsoft.com/office/powerpoint/2010/main" val="218879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3"/>
              <a:stretch>
                <a:fillRect/>
              </a:stretch>
            </a:blipFill>
          </mc:Choice>
          <mc:Fallback>
            <a:blipFill rotWithShape="1">
              <a:blip r:embed="rId4"/>
              <a:stretch>
                <a:fillRect/>
              </a:stretch>
            </a:blipFill>
          </mc:Fallback>
        </mc:AlternateContent>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800" y="-55562"/>
            <a:ext cx="10972800" cy="1143000"/>
          </a:xfrm>
        </p:spPr>
        <p:txBody>
          <a:bodyPr>
            <a:normAutofit fontScale="90000"/>
          </a:bodyPr>
          <a:lstStyle/>
          <a:p>
            <a:r>
              <a:rPr lang="fr-CH" sz="4000">
                <a:solidFill>
                  <a:schemeClr val="bg1"/>
                </a:solidFill>
              </a:rPr>
              <a:t>ILO STRATEGY FOR THE REGION</a:t>
            </a:r>
            <a:br>
              <a:rPr lang="fr-CH" sz="4000">
                <a:solidFill>
                  <a:schemeClr val="bg1"/>
                </a:solidFill>
              </a:rPr>
            </a:br>
            <a:r>
              <a:rPr lang="ru-RU" sz="4000" dirty="0">
                <a:solidFill>
                  <a:srgbClr val="FF0000"/>
                </a:solidFill>
                <a:latin typeface="Calibri Light" panose="020F0302020204030204"/>
              </a:rPr>
              <a:t>СТРАТЕГИЯ ДЕЯТЕЛЬНОСТИ МОТ В РЕГИОНЕ</a:t>
            </a:r>
            <a:endParaRPr lang="en-GB" sz="3600" dirty="0">
              <a:solidFill>
                <a:schemeClr val="bg1"/>
              </a:solidFill>
            </a:endParaRPr>
          </a:p>
        </p:txBody>
      </p:sp>
      <p:sp>
        <p:nvSpPr>
          <p:cNvPr id="5" name="Content Placeholder 4"/>
          <p:cNvSpPr>
            <a:spLocks noGrp="1"/>
          </p:cNvSpPr>
          <p:nvPr>
            <p:ph sz="half" idx="1"/>
          </p:nvPr>
        </p:nvSpPr>
        <p:spPr/>
        <p:txBody>
          <a:bodyPr anchor="ctr">
            <a:noAutofit/>
          </a:bodyPr>
          <a:lstStyle/>
          <a:p>
            <a:pPr marL="0" lvl="1" indent="0">
              <a:buNone/>
            </a:pPr>
            <a:r>
              <a:rPr lang="en-GB" sz="1200" b="1" dirty="0" smtClean="0"/>
              <a:t>RUSSIAN FEDERATION. </a:t>
            </a:r>
            <a:r>
              <a:rPr lang="en-GB" sz="1200" b="1" dirty="0"/>
              <a:t>LI Background</a:t>
            </a:r>
            <a:r>
              <a:rPr lang="en-GB" sz="1200" b="1" dirty="0" smtClean="0"/>
              <a:t>.</a:t>
            </a:r>
          </a:p>
          <a:p>
            <a:pPr marL="0" lvl="1" indent="0">
              <a:buNone/>
            </a:pPr>
            <a:r>
              <a:rPr lang="en-GB" sz="1200" b="1" dirty="0"/>
              <a:t>The Federal Service for Labour and Employment (Rostrud) is the Russian regulator in charge of supervision under the authority of the Ministry of Labour and Social Protection.  It exercises control over employers with regards to their compliance with Russian labour legislation, but has no power to check compliance with legislation on public administrations.  This body is also responsible for the implementation of the state policy for employment. The collection of information related to occupational diseases is the responsibility of a different federal supervisory body, the Federal Service for the Supervision of Consumers Rights Protection and Human Well-Being</a:t>
            </a:r>
            <a:r>
              <a:rPr lang="en-GB" sz="1200" b="1" dirty="0" smtClean="0"/>
              <a:t>.</a:t>
            </a:r>
          </a:p>
          <a:p>
            <a:pPr marL="0" lvl="1" indent="0">
              <a:buNone/>
            </a:pPr>
            <a:endParaRPr lang="en-GB" sz="1200" b="1" dirty="0" smtClean="0"/>
          </a:p>
          <a:p>
            <a:pPr marL="0" lvl="1" indent="0">
              <a:buNone/>
            </a:pPr>
            <a:r>
              <a:rPr lang="en-GB" sz="1200" b="1" dirty="0" smtClean="0"/>
              <a:t>Limitations on </a:t>
            </a:r>
            <a:r>
              <a:rPr lang="en-GB" sz="1200" b="1" dirty="0"/>
              <a:t>the federal state supervision over the observance of labour legislation and other normative legal acts concerning to the employment and labour </a:t>
            </a:r>
            <a:r>
              <a:rPr lang="en-GB" sz="1200" b="1" dirty="0" smtClean="0"/>
              <a:t>law were introduced by </a:t>
            </a:r>
            <a:r>
              <a:rPr lang="en-GB" sz="1200" b="1" dirty="0"/>
              <a:t>the </a:t>
            </a:r>
            <a:r>
              <a:rPr lang="en-GB" sz="1200" b="1" dirty="0" smtClean="0"/>
              <a:t>Federal Law No. </a:t>
            </a:r>
            <a:r>
              <a:rPr lang="en-GB" sz="1200" b="1" dirty="0"/>
              <a:t>294-FZ </a:t>
            </a:r>
            <a:r>
              <a:rPr lang="en-GB" sz="1200" b="1" dirty="0" smtClean="0"/>
              <a:t>of December </a:t>
            </a:r>
            <a:r>
              <a:rPr lang="en-GB" sz="1200" b="1" dirty="0"/>
              <a:t>26, 2008 </a:t>
            </a:r>
            <a:r>
              <a:rPr lang="en-GB" sz="1200" b="1" dirty="0" smtClean="0"/>
              <a:t>on the Protection of Legal Entities’ and individual  Entrepreneurs’ Rights in the Course of State Control (Supervision) and Municipal Control.</a:t>
            </a:r>
          </a:p>
          <a:p>
            <a:pPr marL="171450" lvl="1" indent="-171450">
              <a:buFont typeface="Arial" panose="020B0604020202020204" pitchFamily="34" charset="0"/>
              <a:buChar char="•"/>
            </a:pPr>
            <a:r>
              <a:rPr lang="en-GB" sz="1200" b="1" dirty="0" smtClean="0"/>
              <a:t>Scheduled control with approval of the prosecutor’s office and three working days</a:t>
            </a:r>
            <a:r>
              <a:rPr lang="en-GB" sz="1200" b="1" dirty="0">
                <a:solidFill>
                  <a:prstClr val="black"/>
                </a:solidFill>
              </a:rPr>
              <a:t> prior notice</a:t>
            </a:r>
            <a:r>
              <a:rPr lang="en-GB" sz="1200" b="1" dirty="0" smtClean="0"/>
              <a:t>.</a:t>
            </a:r>
          </a:p>
          <a:p>
            <a:pPr marL="171450" lvl="1" indent="-171450">
              <a:buFont typeface="Arial" panose="020B0604020202020204" pitchFamily="34" charset="0"/>
              <a:buChar char="•"/>
            </a:pPr>
            <a:r>
              <a:rPr lang="en-GB" sz="1200" b="1" dirty="0"/>
              <a:t>Off-Schedule </a:t>
            </a:r>
            <a:r>
              <a:rPr lang="en-GB" sz="1200" b="1" dirty="0" smtClean="0"/>
              <a:t>Inspections can be carried out in very strict conditions. </a:t>
            </a:r>
            <a:endParaRPr lang="en-GB" sz="1200" b="1" dirty="0"/>
          </a:p>
          <a:p>
            <a:pPr marL="0" lvl="1" indent="0">
              <a:buNone/>
            </a:pPr>
            <a:endParaRPr lang="en-GB" sz="1200" b="1" dirty="0"/>
          </a:p>
          <a:p>
            <a:pPr marL="0" lvl="1" indent="0">
              <a:buNone/>
            </a:pPr>
            <a:endParaRPr lang="en-GB" sz="1200" b="1" dirty="0" smtClean="0"/>
          </a:p>
        </p:txBody>
      </p:sp>
      <p:sp>
        <p:nvSpPr>
          <p:cNvPr id="3" name="Content Placeholder 2"/>
          <p:cNvSpPr>
            <a:spLocks noGrp="1"/>
          </p:cNvSpPr>
          <p:nvPr>
            <p:ph sz="half" idx="2"/>
          </p:nvPr>
        </p:nvSpPr>
        <p:spPr/>
        <p:txBody>
          <a:bodyPr>
            <a:normAutofit/>
          </a:bodyPr>
          <a:lstStyle/>
          <a:p>
            <a:pPr marL="0" indent="0">
              <a:buNone/>
            </a:pPr>
            <a:r>
              <a:rPr lang="ru-RU" sz="1200" b="1" dirty="0" smtClean="0">
                <a:solidFill>
                  <a:srgbClr val="FF0000"/>
                </a:solidFill>
                <a:latin typeface="Calibri Light" panose="020F0302020204030204"/>
                <a:ea typeface="+mj-ea"/>
                <a:cs typeface="+mj-cs"/>
              </a:rPr>
              <a:t>РОССИЙСКАЯ ФЕДЕРАЦИЯ. Общая информация об инспекции труда</a:t>
            </a:r>
            <a:endParaRPr lang="ru-RU" sz="1200" dirty="0"/>
          </a:p>
          <a:p>
            <a:pPr marL="0" indent="0">
              <a:buNone/>
            </a:pPr>
            <a:r>
              <a:rPr lang="ru-RU" sz="1200" b="1" dirty="0" smtClean="0">
                <a:solidFill>
                  <a:srgbClr val="FF0000"/>
                </a:solidFill>
                <a:latin typeface="Calibri Light" panose="020F0302020204030204"/>
                <a:ea typeface="+mj-ea"/>
                <a:cs typeface="+mj-cs"/>
              </a:rPr>
              <a:t>В России функции регулятора, осуществляющего надзор, выполняет Федеральная служба по труду и занятости (Роструд), находящаяся в ведении Министерства труда и социальной защиты. Она контролирует соблюдение российского трудового законодательства работодателями, но не имеет полномочий проверять соблюдение законодательства государственными административными органами. Эта служба отвечает также за реализацию государственной политики в сфере занятости. Сбором информации, касающейся профессиональных заболеваний, занимается другой федеральный надзорный орган – Федеральная служба по надзору в сфере защиты прав потребителей и благополучия человека.</a:t>
            </a:r>
          </a:p>
          <a:p>
            <a:pPr marL="0" indent="0">
              <a:buNone/>
            </a:pPr>
            <a:endParaRPr lang="ru-RU" sz="1200" b="1" dirty="0">
              <a:solidFill>
                <a:srgbClr val="FF0000"/>
              </a:solidFill>
              <a:latin typeface="Calibri Light" panose="020F0302020204030204"/>
              <a:ea typeface="+mj-ea"/>
              <a:cs typeface="+mj-cs"/>
            </a:endParaRPr>
          </a:p>
          <a:p>
            <a:pPr marL="0" indent="0">
              <a:buNone/>
            </a:pPr>
            <a:r>
              <a:rPr lang="ru-RU" sz="1200" b="1" dirty="0" smtClean="0">
                <a:solidFill>
                  <a:srgbClr val="FF0000"/>
                </a:solidFill>
                <a:latin typeface="Calibri Light" panose="020F0302020204030204"/>
                <a:ea typeface="+mj-ea"/>
                <a:cs typeface="+mj-cs"/>
              </a:rPr>
              <a:t>Федеральным законом от 26 декабря 2008 года № 294-ФЗ «О </a:t>
            </a:r>
            <a:r>
              <a:rPr lang="ru-RU" sz="1200" b="1" dirty="0">
                <a:solidFill>
                  <a:srgbClr val="FF0000"/>
                </a:solidFill>
                <a:latin typeface="Calibri Light" panose="020F0302020204030204"/>
                <a:ea typeface="+mj-ea"/>
                <a:cs typeface="+mj-cs"/>
              </a:rPr>
              <a:t>защите прав юридических лиц и индивидуальных </a:t>
            </a:r>
            <a:r>
              <a:rPr lang="ru-RU" sz="1200" b="1" dirty="0">
                <a:solidFill>
                  <a:srgbClr val="FF0000"/>
                </a:solidFill>
                <a:latin typeface="Calibri Light" panose="020F0302020204030204"/>
                <a:ea typeface="+mj-ea"/>
                <a:cs typeface="+mj-cs"/>
              </a:rPr>
              <a:t>предпринимателей при </a:t>
            </a:r>
            <a:r>
              <a:rPr lang="ru-RU" sz="1200" b="1" dirty="0">
                <a:solidFill>
                  <a:srgbClr val="FF0000"/>
                </a:solidFill>
                <a:latin typeface="Calibri Light" panose="020F0302020204030204"/>
                <a:ea typeface="+mj-ea"/>
                <a:cs typeface="+mj-cs"/>
              </a:rPr>
              <a:t>осуществлении государственного контроля (надзора) </a:t>
            </a:r>
            <a:r>
              <a:rPr lang="ru-RU" sz="1200" b="1" dirty="0">
                <a:solidFill>
                  <a:srgbClr val="FF0000"/>
                </a:solidFill>
                <a:latin typeface="Calibri Light" panose="020F0302020204030204"/>
                <a:ea typeface="+mj-ea"/>
                <a:cs typeface="+mj-cs"/>
              </a:rPr>
              <a:t>и муниципального </a:t>
            </a:r>
            <a:r>
              <a:rPr lang="ru-RU" sz="1200" b="1" dirty="0" smtClean="0">
                <a:solidFill>
                  <a:srgbClr val="FF0000"/>
                </a:solidFill>
                <a:latin typeface="Calibri Light" panose="020F0302020204030204"/>
                <a:ea typeface="+mj-ea"/>
                <a:cs typeface="+mj-cs"/>
              </a:rPr>
              <a:t>контроля» были введены ограничения на федеральный государственный надзор за соблюдением трудового законодательства и других нормативно-правовых актов, касающихся занятости и вопросов труда.</a:t>
            </a:r>
          </a:p>
          <a:p>
            <a:r>
              <a:rPr lang="ru-RU" sz="1200" b="1" dirty="0">
                <a:solidFill>
                  <a:srgbClr val="FF0000"/>
                </a:solidFill>
                <a:latin typeface="Calibri Light" panose="020F0302020204030204"/>
                <a:ea typeface="+mj-ea"/>
                <a:cs typeface="+mj-cs"/>
              </a:rPr>
              <a:t>Плановые проверки по согласованию с прокуратурой с предварительным уведомлением за три рабочих дня.</a:t>
            </a:r>
          </a:p>
          <a:p>
            <a:r>
              <a:rPr lang="ru-RU" sz="1200" b="1" dirty="0">
                <a:solidFill>
                  <a:srgbClr val="FF0000"/>
                </a:solidFill>
                <a:latin typeface="Calibri Light" panose="020F0302020204030204"/>
                <a:ea typeface="+mj-ea"/>
                <a:cs typeface="+mj-cs"/>
              </a:rPr>
              <a:t>Внеплановые проверки могут проводиться только в очень ограниченных условиях.</a:t>
            </a:r>
            <a:endParaRPr lang="ru-RU" sz="1200" b="1" dirty="0">
              <a:solidFill>
                <a:srgbClr val="FF0000"/>
              </a:solidFill>
              <a:latin typeface="Calibri Light" panose="020F0302020204030204"/>
              <a:ea typeface="+mj-ea"/>
              <a:cs typeface="+mj-cs"/>
            </a:endParaRPr>
          </a:p>
          <a:p>
            <a:pPr marL="0" indent="0">
              <a:buNone/>
            </a:pPr>
            <a:endParaRPr lang="ru-RU" sz="1200" b="1" dirty="0">
              <a:solidFill>
                <a:srgbClr val="FF0000"/>
              </a:solidFill>
              <a:latin typeface="Calibri Light" panose="020F0302020204030204"/>
              <a:ea typeface="+mj-ea"/>
              <a:cs typeface="+mj-cs"/>
            </a:endParaRPr>
          </a:p>
        </p:txBody>
      </p:sp>
      <p:sp>
        <p:nvSpPr>
          <p:cNvPr id="4" name="Slide Number Placeholder 3"/>
          <p:cNvSpPr>
            <a:spLocks noGrp="1"/>
          </p:cNvSpPr>
          <p:nvPr>
            <p:ph type="sldNum" sz="quarter" idx="12"/>
          </p:nvPr>
        </p:nvSpPr>
        <p:spPr/>
        <p:txBody>
          <a:bodyPr/>
          <a:lstStyle/>
          <a:p>
            <a:fld id="{7E4E2995-125C-3B4A-AEED-6770730663DA}" type="slidenum">
              <a:rPr lang="fr-FR" smtClean="0">
                <a:solidFill>
                  <a:prstClr val="black">
                    <a:tint val="75000"/>
                  </a:prstClr>
                </a:solidFill>
              </a:rPr>
              <a:pPr/>
              <a:t>17</a:t>
            </a:fld>
            <a:endParaRPr lang="fr-FR" dirty="0">
              <a:solidFill>
                <a:prstClr val="black">
                  <a:tint val="75000"/>
                </a:prstClr>
              </a:solidFill>
            </a:endParaRPr>
          </a:p>
        </p:txBody>
      </p:sp>
    </p:spTree>
    <p:extLst>
      <p:ext uri="{BB962C8B-B14F-4D97-AF65-F5344CB8AC3E}">
        <p14:creationId xmlns:p14="http://schemas.microsoft.com/office/powerpoint/2010/main" val="9886751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3"/>
              <a:stretch>
                <a:fillRect/>
              </a:stretch>
            </a:blipFill>
          </mc:Choice>
          <mc:Fallback>
            <a:blipFill rotWithShape="1">
              <a:blip r:embed="rId4"/>
              <a:stretch>
                <a:fillRect/>
              </a:stretch>
            </a:blipFill>
          </mc:Fallback>
        </mc:AlternateContent>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9066" y="-67202"/>
            <a:ext cx="10972800" cy="1143000"/>
          </a:xfrm>
        </p:spPr>
        <p:txBody>
          <a:bodyPr>
            <a:normAutofit fontScale="90000"/>
          </a:bodyPr>
          <a:lstStyle/>
          <a:p>
            <a:r>
              <a:rPr lang="fr-CH" sz="4000">
                <a:solidFill>
                  <a:schemeClr val="bg1"/>
                </a:solidFill>
              </a:rPr>
              <a:t>ILO STRATEGY FOR THE REGION</a:t>
            </a:r>
            <a:br>
              <a:rPr lang="fr-CH" sz="4000">
                <a:solidFill>
                  <a:schemeClr val="bg1"/>
                </a:solidFill>
              </a:rPr>
            </a:br>
            <a:r>
              <a:rPr lang="ru-RU" sz="4000" dirty="0">
                <a:solidFill>
                  <a:srgbClr val="FF0000"/>
                </a:solidFill>
                <a:latin typeface="Calibri Light" panose="020F0302020204030204"/>
              </a:rPr>
              <a:t>СТРАТЕГИЯ ДЕЯТЕЛЬНОСТИ МОТ В РЕГИОНЕ</a:t>
            </a:r>
            <a:endParaRPr lang="en-GB" sz="3600" dirty="0">
              <a:solidFill>
                <a:schemeClr val="bg1"/>
              </a:solidFill>
            </a:endParaRPr>
          </a:p>
        </p:txBody>
      </p:sp>
      <p:sp>
        <p:nvSpPr>
          <p:cNvPr id="5" name="Content Placeholder 4"/>
          <p:cNvSpPr>
            <a:spLocks noGrp="1"/>
          </p:cNvSpPr>
          <p:nvPr>
            <p:ph sz="half" idx="1"/>
          </p:nvPr>
        </p:nvSpPr>
        <p:spPr/>
        <p:txBody>
          <a:bodyPr anchor="ctr">
            <a:noAutofit/>
          </a:bodyPr>
          <a:lstStyle/>
          <a:p>
            <a:pPr marL="0" lvl="1" indent="0">
              <a:buNone/>
            </a:pPr>
            <a:r>
              <a:rPr lang="en-GB" sz="1200" b="1" dirty="0" smtClean="0"/>
              <a:t>RUSSIAN FEDERATION. </a:t>
            </a:r>
            <a:r>
              <a:rPr lang="en-GB" sz="1200" b="1" dirty="0"/>
              <a:t>ILO technical </a:t>
            </a:r>
            <a:r>
              <a:rPr lang="en-GB" sz="1200" b="1" dirty="0" smtClean="0"/>
              <a:t>cooperation. </a:t>
            </a:r>
          </a:p>
          <a:p>
            <a:pPr marL="0" lvl="1" indent="0">
              <a:buNone/>
            </a:pPr>
            <a:r>
              <a:rPr lang="en-GB" sz="1200" b="1" dirty="0"/>
              <a:t>In the frameworks of the Programme of Cooperation the joint efforts of tripartite constituents and of the ILO </a:t>
            </a:r>
            <a:r>
              <a:rPr lang="en-GB" sz="1200" b="1" dirty="0" smtClean="0"/>
              <a:t>are focused </a:t>
            </a:r>
            <a:r>
              <a:rPr lang="en-GB" sz="1200" b="1" dirty="0"/>
              <a:t>on the following areas:</a:t>
            </a:r>
          </a:p>
          <a:p>
            <a:pPr marL="171450" lvl="1" indent="-171450">
              <a:buFont typeface="Arial" panose="020B0604020202020204" pitchFamily="34" charset="0"/>
              <a:buChar char="•"/>
            </a:pPr>
            <a:r>
              <a:rPr lang="en-GB" sz="1200" b="1" dirty="0" smtClean="0"/>
              <a:t>Developing </a:t>
            </a:r>
            <a:r>
              <a:rPr lang="en-GB" sz="1200" b="1" dirty="0"/>
              <a:t>and implementing initiatives to improve workplace compliance in priority sectors.</a:t>
            </a:r>
          </a:p>
          <a:p>
            <a:pPr marL="171450" lvl="1" indent="-171450">
              <a:buFont typeface="Arial" panose="020B0604020202020204" pitchFamily="34" charset="0"/>
              <a:buChar char="•"/>
            </a:pPr>
            <a:r>
              <a:rPr lang="en-GB" sz="1200" b="1" dirty="0" smtClean="0"/>
              <a:t>Further </a:t>
            </a:r>
            <a:r>
              <a:rPr lang="en-GB" sz="1200" b="1" dirty="0"/>
              <a:t>modernizing</a:t>
            </a:r>
            <a:r>
              <a:rPr lang="en-GB" sz="1200" b="1" dirty="0"/>
              <a:t> the national occupational safety and health system to develop </a:t>
            </a:r>
            <a:r>
              <a:rPr lang="en-GB" sz="1200" b="1" dirty="0" smtClean="0"/>
              <a:t>safety </a:t>
            </a:r>
            <a:r>
              <a:rPr lang="en-GB" sz="1200" b="1" dirty="0"/>
              <a:t>culture and increase effectiveness of measures to preserve workers' life and </a:t>
            </a:r>
            <a:r>
              <a:rPr lang="en-GB" sz="1200" b="1" dirty="0" smtClean="0"/>
              <a:t>health</a:t>
            </a:r>
            <a:r>
              <a:rPr lang="en-GB" sz="1200" b="1" dirty="0"/>
              <a:t>; </a:t>
            </a:r>
          </a:p>
          <a:p>
            <a:pPr marL="171450" lvl="1" indent="-171450">
              <a:buFont typeface="Arial" panose="020B0604020202020204" pitchFamily="34" charset="0"/>
              <a:buChar char="•"/>
            </a:pPr>
            <a:r>
              <a:rPr lang="en-GB" sz="1200" b="1" dirty="0" smtClean="0"/>
              <a:t>Promoting </a:t>
            </a:r>
            <a:r>
              <a:rPr lang="en-GB" sz="1200" b="1" dirty="0"/>
              <a:t>the preventive approach to the improvement of working conditions: support </a:t>
            </a:r>
            <a:r>
              <a:rPr lang="en-GB" sz="1200" b="1" dirty="0" smtClean="0"/>
              <a:t>to </a:t>
            </a:r>
            <a:r>
              <a:rPr lang="en-GB" sz="1200" b="1" dirty="0"/>
              <a:t>application of OSH and occupational risk management system in enterprises; </a:t>
            </a:r>
            <a:r>
              <a:rPr lang="en-GB" sz="1200" b="1" dirty="0" smtClean="0"/>
              <a:t>development </a:t>
            </a:r>
            <a:r>
              <a:rPr lang="en-GB" sz="1200" b="1" dirty="0"/>
              <a:t>of OSH services in enterprises; capacity-building for OSH specialists;</a:t>
            </a:r>
          </a:p>
          <a:p>
            <a:pPr marL="0" lvl="1" indent="0">
              <a:buNone/>
            </a:pPr>
            <a:r>
              <a:rPr lang="en-GB" sz="1200" b="1" dirty="0" smtClean="0"/>
              <a:t>Examples: </a:t>
            </a:r>
          </a:p>
          <a:p>
            <a:pPr marL="0" lvl="1" indent="0">
              <a:buNone/>
            </a:pPr>
            <a:r>
              <a:rPr lang="en-GB" sz="1200" b="1" dirty="0"/>
              <a:t>11th-13th September 2018: LI Academy for Russian labour inspectors was carried on in Moscow to introduce the ILO Approach to Strategic Compliance Planning for Labour Inspectorates. </a:t>
            </a:r>
            <a:endParaRPr lang="en-GB" sz="1200" b="1" dirty="0" smtClean="0"/>
          </a:p>
          <a:p>
            <a:pPr marL="0" lvl="1" indent="0">
              <a:buNone/>
            </a:pPr>
            <a:r>
              <a:rPr lang="en-GB" sz="1200" b="1" dirty="0" smtClean="0"/>
              <a:t>Meeting </a:t>
            </a:r>
            <a:r>
              <a:rPr lang="en-GB" sz="1200" b="1" dirty="0"/>
              <a:t>with MINTRUD, 27th Jan </a:t>
            </a:r>
            <a:r>
              <a:rPr lang="en-GB" sz="1200" b="1" dirty="0" smtClean="0"/>
              <a:t>2017. Discussion based on a </a:t>
            </a:r>
            <a:r>
              <a:rPr lang="en-GB" sz="1200" b="1" dirty="0"/>
              <a:t>comparative analysis </a:t>
            </a:r>
            <a:r>
              <a:rPr lang="en-GB" sz="1200" b="1" dirty="0" smtClean="0"/>
              <a:t>on how </a:t>
            </a:r>
            <a:r>
              <a:rPr lang="en-GB" sz="1200" b="1" dirty="0"/>
              <a:t>the </a:t>
            </a:r>
            <a:r>
              <a:rPr lang="en-GB" sz="1200" b="1" dirty="0" smtClean="0"/>
              <a:t>labour </a:t>
            </a:r>
            <a:r>
              <a:rPr lang="en-GB" sz="1200" b="1" dirty="0"/>
              <a:t>laws in foreign countries contributes to higher productivity and economic growth</a:t>
            </a:r>
            <a:r>
              <a:rPr lang="en-GB" sz="1200" b="1" dirty="0" smtClean="0"/>
              <a:t>. The recent </a:t>
            </a:r>
            <a:r>
              <a:rPr lang="en-GB" sz="1200" b="1" dirty="0"/>
              <a:t>reforms in the </a:t>
            </a:r>
            <a:r>
              <a:rPr lang="en-GB" sz="1200" b="1" dirty="0" smtClean="0"/>
              <a:t>French labour legislation were “compensated” by measures taken to strengthen capacity of the labour inspection system to promote compliance and enforce legislation. </a:t>
            </a:r>
          </a:p>
        </p:txBody>
      </p:sp>
      <p:sp>
        <p:nvSpPr>
          <p:cNvPr id="3" name="Content Placeholder 2"/>
          <p:cNvSpPr>
            <a:spLocks noGrp="1"/>
          </p:cNvSpPr>
          <p:nvPr>
            <p:ph sz="half" idx="2"/>
          </p:nvPr>
        </p:nvSpPr>
        <p:spPr>
          <a:xfrm>
            <a:off x="6197599" y="1600201"/>
            <a:ext cx="5723783" cy="4525963"/>
          </a:xfrm>
        </p:spPr>
        <p:txBody>
          <a:bodyPr>
            <a:normAutofit lnSpcReduction="10000"/>
          </a:bodyPr>
          <a:lstStyle/>
          <a:p>
            <a:pPr marL="0" indent="0">
              <a:buNone/>
            </a:pPr>
            <a:r>
              <a:rPr lang="ru-RU" sz="1200" b="1" dirty="0" smtClean="0">
                <a:solidFill>
                  <a:srgbClr val="FF0000"/>
                </a:solidFill>
                <a:latin typeface="Calibri Light" panose="020F0302020204030204"/>
                <a:ea typeface="+mj-ea"/>
                <a:cs typeface="+mj-cs"/>
              </a:rPr>
              <a:t>РОССИЙСКАЯ ФЕДЕРАЦИЯ. Техническое сотрудничество МОТ</a:t>
            </a:r>
            <a:endParaRPr lang="ru-RU" sz="1200" b="1" dirty="0">
              <a:solidFill>
                <a:srgbClr val="FF0000"/>
              </a:solidFill>
              <a:latin typeface="Calibri Light" panose="020F0302020204030204"/>
              <a:ea typeface="+mj-ea"/>
              <a:cs typeface="+mj-cs"/>
            </a:endParaRPr>
          </a:p>
          <a:p>
            <a:pPr marL="0" indent="0">
              <a:buNone/>
            </a:pPr>
            <a:r>
              <a:rPr lang="ru-RU" sz="1200" b="1" dirty="0" smtClean="0">
                <a:solidFill>
                  <a:srgbClr val="FF0000"/>
                </a:solidFill>
                <a:latin typeface="Calibri Light" panose="020F0302020204030204"/>
                <a:ea typeface="+mj-ea"/>
                <a:cs typeface="+mj-cs"/>
              </a:rPr>
              <a:t>Совместные усилия трехсторонних участников и МОТ </a:t>
            </a:r>
            <a:r>
              <a:rPr lang="ru-RU" sz="1200" b="1" dirty="0" smtClean="0">
                <a:solidFill>
                  <a:srgbClr val="FF0000"/>
                </a:solidFill>
                <a:latin typeface="Calibri Light" panose="020F0302020204030204"/>
              </a:rPr>
              <a:t>в рамках </a:t>
            </a:r>
            <a:r>
              <a:rPr lang="ru-RU" sz="1200" b="1" dirty="0">
                <a:solidFill>
                  <a:srgbClr val="FF0000"/>
                </a:solidFill>
                <a:latin typeface="Calibri Light" panose="020F0302020204030204"/>
              </a:rPr>
              <a:t>программы сотрудничества </a:t>
            </a:r>
            <a:r>
              <a:rPr lang="ru-RU" sz="1200" b="1" dirty="0" smtClean="0">
                <a:solidFill>
                  <a:srgbClr val="FF0000"/>
                </a:solidFill>
                <a:latin typeface="Calibri Light" panose="020F0302020204030204"/>
                <a:ea typeface="+mj-ea"/>
                <a:cs typeface="+mj-cs"/>
              </a:rPr>
              <a:t>сосредоточены на следующих направлениях:</a:t>
            </a:r>
          </a:p>
          <a:p>
            <a:pPr marL="179388" indent="-179388"/>
            <a:r>
              <a:rPr lang="ru-RU" sz="1200" b="1" dirty="0" smtClean="0">
                <a:solidFill>
                  <a:srgbClr val="FF0000"/>
                </a:solidFill>
                <a:latin typeface="Calibri Light" panose="020F0302020204030204"/>
              </a:rPr>
              <a:t>разработка и реализация инициатив по повышению правовой дисциплины предприятий в приоритетных секторах;</a:t>
            </a:r>
          </a:p>
          <a:p>
            <a:pPr marL="179388" indent="-179388"/>
            <a:r>
              <a:rPr lang="ru-RU" sz="1200" b="1" dirty="0" smtClean="0">
                <a:solidFill>
                  <a:srgbClr val="FF0000"/>
                </a:solidFill>
                <a:latin typeface="Calibri Light" panose="020F0302020204030204"/>
              </a:rPr>
              <a:t>дальнейшее совершенствование национальной системы охраны труда в целях формирования культуры безопасности и повышения эффективности мер, принимаемых для охраны жизни и здоровья работников;</a:t>
            </a:r>
          </a:p>
          <a:p>
            <a:pPr marL="179388" indent="-179388"/>
            <a:r>
              <a:rPr lang="ru-RU" sz="1200" b="1" dirty="0" smtClean="0">
                <a:solidFill>
                  <a:srgbClr val="FF0000"/>
                </a:solidFill>
                <a:latin typeface="Calibri Light" panose="020F0302020204030204"/>
              </a:rPr>
              <a:t>продвижение профилактического подхода к улучшению условий труда: содействие внедрению на предприятиях системы управления охраной труда и профессиональными рисками; создание на предприятиях</a:t>
            </a:r>
            <a:r>
              <a:rPr lang="ru-RU" sz="1200" b="1" dirty="0">
                <a:solidFill>
                  <a:srgbClr val="FF0000"/>
                </a:solidFill>
                <a:latin typeface="Calibri Light" panose="020F0302020204030204"/>
              </a:rPr>
              <a:t> служб охраны труда</a:t>
            </a:r>
            <a:r>
              <a:rPr lang="ru-RU" sz="1200" b="1" dirty="0" smtClean="0">
                <a:solidFill>
                  <a:srgbClr val="FF0000"/>
                </a:solidFill>
                <a:latin typeface="Calibri Light" panose="020F0302020204030204"/>
              </a:rPr>
              <a:t>; наращивание потенциала специалистов в области охраны труда.</a:t>
            </a:r>
          </a:p>
          <a:p>
            <a:pPr marL="0" indent="0">
              <a:buNone/>
            </a:pPr>
            <a:r>
              <a:rPr lang="ru-RU" sz="1200" b="1" dirty="0" smtClean="0">
                <a:solidFill>
                  <a:srgbClr val="FF0000"/>
                </a:solidFill>
                <a:latin typeface="Calibri Light" panose="020F0302020204030204"/>
              </a:rPr>
              <a:t>Примеры:</a:t>
            </a:r>
          </a:p>
          <a:p>
            <a:pPr marL="0" indent="0">
              <a:buNone/>
            </a:pPr>
            <a:r>
              <a:rPr lang="ru-RU" sz="1200" b="1" dirty="0" smtClean="0">
                <a:solidFill>
                  <a:srgbClr val="FF0000"/>
                </a:solidFill>
                <a:latin typeface="Calibri Light" panose="020F0302020204030204"/>
              </a:rPr>
              <a:t>11-13 сентября 2018 года: в Москве </a:t>
            </a:r>
            <a:r>
              <a:rPr lang="ru-RU" sz="1200" b="1" dirty="0">
                <a:solidFill>
                  <a:srgbClr val="FF0000"/>
                </a:solidFill>
                <a:latin typeface="Calibri Light" panose="020F0302020204030204"/>
              </a:rPr>
              <a:t>для российских инспекторов труда </a:t>
            </a:r>
            <a:r>
              <a:rPr lang="ru-RU" sz="1200" b="1" dirty="0" smtClean="0">
                <a:solidFill>
                  <a:srgbClr val="FF0000"/>
                </a:solidFill>
                <a:latin typeface="Calibri Light" panose="020F0302020204030204"/>
              </a:rPr>
              <a:t>проведен учебный курс «Академия инспекции труда», в ходе которого участникам был представлен подход </a:t>
            </a:r>
            <a:r>
              <a:rPr lang="ru-RU" sz="1200" b="1" dirty="0">
                <a:solidFill>
                  <a:srgbClr val="FF0000"/>
                </a:solidFill>
                <a:latin typeface="Calibri Light" panose="020F0302020204030204"/>
              </a:rPr>
              <a:t>МОТ к стратегическому планированию деятельности инспекций труда по обеспечению соответствия требованиям трудового </a:t>
            </a:r>
            <a:r>
              <a:rPr lang="ru-RU" sz="1200" b="1" dirty="0">
                <a:solidFill>
                  <a:srgbClr val="FF0000"/>
                </a:solidFill>
                <a:latin typeface="Calibri Light" panose="020F0302020204030204"/>
              </a:rPr>
              <a:t>законодательства. </a:t>
            </a:r>
            <a:endParaRPr lang="ru-RU" sz="1200" b="1" dirty="0" smtClean="0">
              <a:solidFill>
                <a:srgbClr val="FF0000"/>
              </a:solidFill>
              <a:latin typeface="Calibri Light" panose="020F0302020204030204"/>
            </a:endParaRPr>
          </a:p>
          <a:p>
            <a:pPr marL="0" indent="0">
              <a:buNone/>
            </a:pPr>
            <a:r>
              <a:rPr lang="ru-RU" sz="1200" b="1" dirty="0" smtClean="0">
                <a:solidFill>
                  <a:srgbClr val="FF0000"/>
                </a:solidFill>
                <a:latin typeface="Calibri Light" panose="020F0302020204030204"/>
              </a:rPr>
              <a:t>Встреча в МИНТРУДе, 27 января 2017 года. Дискуссия на основе сравнительного анализа того, как трудовое законодательство в зарубежных странах способствует повышению производительности и росту экономики. Недавние реформы в трудовом законодательстве Франции были «скомпенсированы» мерами, направленными на укрепление потенциала системы инспекции труда в целях повышения правовой дисциплины и обеспечения соблюдения законодательства. </a:t>
            </a:r>
            <a:endParaRPr lang="ru-RU" sz="1200" b="1" dirty="0">
              <a:solidFill>
                <a:srgbClr val="FF0000"/>
              </a:solidFill>
              <a:latin typeface="Calibri Light" panose="020F0302020204030204"/>
            </a:endParaRPr>
          </a:p>
        </p:txBody>
      </p:sp>
      <p:sp>
        <p:nvSpPr>
          <p:cNvPr id="4" name="Slide Number Placeholder 3"/>
          <p:cNvSpPr>
            <a:spLocks noGrp="1"/>
          </p:cNvSpPr>
          <p:nvPr>
            <p:ph type="sldNum" sz="quarter" idx="12"/>
          </p:nvPr>
        </p:nvSpPr>
        <p:spPr/>
        <p:txBody>
          <a:bodyPr/>
          <a:lstStyle/>
          <a:p>
            <a:fld id="{7E4E2995-125C-3B4A-AEED-6770730663DA}" type="slidenum">
              <a:rPr lang="fr-FR" smtClean="0">
                <a:solidFill>
                  <a:prstClr val="black">
                    <a:tint val="75000"/>
                  </a:prstClr>
                </a:solidFill>
              </a:rPr>
              <a:pPr/>
              <a:t>18</a:t>
            </a:fld>
            <a:endParaRPr lang="fr-FR" dirty="0">
              <a:solidFill>
                <a:prstClr val="black">
                  <a:tint val="75000"/>
                </a:prstClr>
              </a:solidFill>
            </a:endParaRPr>
          </a:p>
        </p:txBody>
      </p:sp>
    </p:spTree>
    <p:extLst>
      <p:ext uri="{BB962C8B-B14F-4D97-AF65-F5344CB8AC3E}">
        <p14:creationId xmlns:p14="http://schemas.microsoft.com/office/powerpoint/2010/main" val="21617343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3"/>
              <a:stretch>
                <a:fillRect/>
              </a:stretch>
            </a:blipFill>
          </mc:Choice>
          <mc:Fallback>
            <a:blipFill rotWithShape="1">
              <a:blip r:embed="rId4"/>
              <a:stretch>
                <a:fillRect/>
              </a:stretch>
            </a:blipFill>
          </mc:Fallback>
        </mc:AlternateContent>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800" y="-42862"/>
            <a:ext cx="10972800" cy="1143000"/>
          </a:xfrm>
        </p:spPr>
        <p:txBody>
          <a:bodyPr>
            <a:normAutofit fontScale="90000"/>
          </a:bodyPr>
          <a:lstStyle/>
          <a:p>
            <a:r>
              <a:rPr lang="fr-CH" sz="4000">
                <a:solidFill>
                  <a:schemeClr val="bg1"/>
                </a:solidFill>
              </a:rPr>
              <a:t>ILO STRATEGY FOR THE REGION</a:t>
            </a:r>
            <a:br>
              <a:rPr lang="fr-CH" sz="4000">
                <a:solidFill>
                  <a:schemeClr val="bg1"/>
                </a:solidFill>
              </a:rPr>
            </a:br>
            <a:r>
              <a:rPr lang="ru-RU" sz="4000" dirty="0">
                <a:solidFill>
                  <a:srgbClr val="FF0000"/>
                </a:solidFill>
                <a:latin typeface="Calibri Light" panose="020F0302020204030204"/>
              </a:rPr>
              <a:t>СТРАТЕГИЯ ДЕЯТЕЛЬНОСТИ МОТ В РЕГИОНЕ</a:t>
            </a:r>
            <a:endParaRPr lang="en-GB" sz="3600" dirty="0">
              <a:solidFill>
                <a:schemeClr val="bg1"/>
              </a:solidFill>
            </a:endParaRPr>
          </a:p>
        </p:txBody>
      </p:sp>
      <p:sp>
        <p:nvSpPr>
          <p:cNvPr id="5" name="Content Placeholder 4"/>
          <p:cNvSpPr>
            <a:spLocks noGrp="1"/>
          </p:cNvSpPr>
          <p:nvPr>
            <p:ph sz="half" idx="1"/>
          </p:nvPr>
        </p:nvSpPr>
        <p:spPr/>
        <p:txBody>
          <a:bodyPr anchor="ctr">
            <a:noAutofit/>
          </a:bodyPr>
          <a:lstStyle/>
          <a:p>
            <a:pPr marL="0" lvl="1" indent="0">
              <a:buNone/>
            </a:pPr>
            <a:r>
              <a:rPr lang="en-GB" sz="1600" b="1" dirty="0"/>
              <a:t>KYRGYZSTAN. LI Background</a:t>
            </a:r>
            <a:r>
              <a:rPr lang="en-GB" sz="1600" b="1" dirty="0" smtClean="0"/>
              <a:t>. </a:t>
            </a:r>
          </a:p>
          <a:p>
            <a:pPr marL="0" lvl="1" indent="0">
              <a:buNone/>
            </a:pPr>
            <a:r>
              <a:rPr lang="en-GB" sz="1600" b="1" dirty="0" smtClean="0"/>
              <a:t>In </a:t>
            </a:r>
            <a:r>
              <a:rPr lang="en-GB" sz="1600" b="1" dirty="0"/>
              <a:t>2007 the Ministry of Labour and Social Protection of the Kyrgyz Republic was transformed into the Ministry of Labour and Social Development, and interregional labour inspections for corresponding regions were set up on the basis of state inspections of oblasts. In 2012, the agency was re-named as State Inspection on Ecological and Technical Safety, and detached to the Government of Kyrgyz Republic .  At the moment, up to 119 people are working at the Central Office of the State Inspection . The number of the personnel specialized in labour inspection, incorporated in the Department for Labour Inspection of the State Inspection on Ecological and Technical Safety has been reduced from 62 to </a:t>
            </a:r>
            <a:r>
              <a:rPr lang="en-GB" sz="1600" b="1" dirty="0" smtClean="0"/>
              <a:t>23</a:t>
            </a:r>
            <a:r>
              <a:rPr lang="ru-RU" sz="1600" b="1" dirty="0" smtClean="0"/>
              <a:t>.</a:t>
            </a:r>
            <a:endParaRPr lang="en-GB" sz="1600" b="1" dirty="0"/>
          </a:p>
        </p:txBody>
      </p:sp>
      <p:sp>
        <p:nvSpPr>
          <p:cNvPr id="3" name="Content Placeholder 2"/>
          <p:cNvSpPr>
            <a:spLocks noGrp="1"/>
          </p:cNvSpPr>
          <p:nvPr>
            <p:ph sz="half" idx="2"/>
          </p:nvPr>
        </p:nvSpPr>
        <p:spPr>
          <a:xfrm>
            <a:off x="6172200" y="2044701"/>
            <a:ext cx="5791200" cy="4190999"/>
          </a:xfrm>
        </p:spPr>
        <p:txBody>
          <a:bodyPr>
            <a:noAutofit/>
          </a:bodyPr>
          <a:lstStyle/>
          <a:p>
            <a:pPr marL="0" indent="0">
              <a:buNone/>
            </a:pPr>
            <a:r>
              <a:rPr lang="ru-RU" sz="1600" b="1" dirty="0" smtClean="0">
                <a:solidFill>
                  <a:srgbClr val="FF0000"/>
                </a:solidFill>
                <a:latin typeface="Calibri Light" panose="020F0302020204030204"/>
              </a:rPr>
              <a:t>КЫРГЫЗСТАН. Общая информация об инспекции труда</a:t>
            </a:r>
            <a:endParaRPr lang="ru-RU" sz="1600" dirty="0"/>
          </a:p>
          <a:p>
            <a:pPr marL="0" indent="0">
              <a:buNone/>
            </a:pPr>
            <a:r>
              <a:rPr lang="ru-RU" sz="1600" b="1" dirty="0">
                <a:solidFill>
                  <a:srgbClr val="FF0000"/>
                </a:solidFill>
                <a:latin typeface="Calibri Light" panose="020F0302020204030204"/>
              </a:rPr>
              <a:t>В 2007 году Министерство труда и социальной защиты Кыргызской Республики было преобразовано в Министерство труда и социального развития, а на базе Государственных инспекций областей были созданы межрайонные инспекции труда соответствующих регионов. В 2012 году ведомство было переименовано в Государственную инспекцию экологической и технической безопасности при Правительстве </a:t>
            </a:r>
            <a:r>
              <a:rPr lang="ru-RU" sz="1600" b="1" dirty="0">
                <a:solidFill>
                  <a:srgbClr val="FF0000"/>
                </a:solidFill>
                <a:latin typeface="Calibri Light" panose="020F0302020204030204"/>
              </a:rPr>
              <a:t>Кыргызской Республики. В настоящее время в центральном аппарате Государственной инспекции работают 119 сотрудников. Численность персонала, который специализируется на инспекции труда и числится в управлении инспекции труда Государственной инспекции экологической и технической безопасности, </a:t>
            </a:r>
            <a:r>
              <a:rPr lang="ru-RU" sz="1600" b="1" dirty="0">
                <a:solidFill>
                  <a:srgbClr val="FF0000"/>
                </a:solidFill>
                <a:latin typeface="Calibri Light" panose="020F0302020204030204"/>
              </a:rPr>
              <a:t>была сокращена с 62 до 23 человек. </a:t>
            </a:r>
          </a:p>
        </p:txBody>
      </p:sp>
      <p:sp>
        <p:nvSpPr>
          <p:cNvPr id="4" name="Slide Number Placeholder 3"/>
          <p:cNvSpPr>
            <a:spLocks noGrp="1"/>
          </p:cNvSpPr>
          <p:nvPr>
            <p:ph type="sldNum" sz="quarter" idx="12"/>
          </p:nvPr>
        </p:nvSpPr>
        <p:spPr/>
        <p:txBody>
          <a:bodyPr/>
          <a:lstStyle/>
          <a:p>
            <a:fld id="{7E4E2995-125C-3B4A-AEED-6770730663DA}" type="slidenum">
              <a:rPr lang="fr-FR" smtClean="0">
                <a:solidFill>
                  <a:prstClr val="black">
                    <a:tint val="75000"/>
                  </a:prstClr>
                </a:solidFill>
              </a:rPr>
              <a:pPr/>
              <a:t>19</a:t>
            </a:fld>
            <a:endParaRPr lang="fr-FR" dirty="0">
              <a:solidFill>
                <a:prstClr val="black">
                  <a:tint val="75000"/>
                </a:prstClr>
              </a:solidFill>
            </a:endParaRPr>
          </a:p>
        </p:txBody>
      </p:sp>
    </p:spTree>
    <p:extLst>
      <p:ext uri="{BB962C8B-B14F-4D97-AF65-F5344CB8AC3E}">
        <p14:creationId xmlns:p14="http://schemas.microsoft.com/office/powerpoint/2010/main" val="381804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 xmlns:mv="urn:schemas-microsoft-com:mac:vml" xmlns:ma="http://schemas.microsoft.com/office/mac/drawingml/2008/main" Requires="ma">
            <a:blipFill rotWithShape="1">
              <a:blip r:embed="rId3"/>
              <a:stretch>
                <a:fillRect/>
              </a:stretch>
            </a:blipFill>
          </mc:Choice>
          <mc:Fallback>
            <a:blipFill rotWithShape="1">
              <a:blip r:embed="rId4"/>
              <a:stretch>
                <a:fillRect/>
              </a:stretch>
            </a:blipFill>
          </mc:Fallback>
        </mc:AlternateContent>
        <a:effectLst/>
      </p:bgPr>
    </p:bg>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584887" y="2446638"/>
            <a:ext cx="5384800" cy="1835885"/>
          </a:xfrm>
        </p:spPr>
        <p:txBody>
          <a:bodyPr anchor="ctr">
            <a:noAutofit/>
          </a:bodyPr>
          <a:lstStyle/>
          <a:p>
            <a:pPr marL="0" lvl="0" indent="0" defTabSz="914400">
              <a:lnSpc>
                <a:spcPct val="90000"/>
              </a:lnSpc>
              <a:spcBef>
                <a:spcPts val="1000"/>
              </a:spcBef>
              <a:buNone/>
            </a:pPr>
            <a:r>
              <a:rPr lang="en-GB" sz="1600" dirty="0">
                <a:solidFill>
                  <a:prstClr val="black"/>
                </a:solidFill>
              </a:rPr>
              <a:t>Labour administration and inspection are firmly grounded in international labour standards. The Labour Administration Convention, 1978 (No. 150), and Recommendation, 1978 (No. 158), contain a set of general provisions defining the role, functions and organization of national systems of labour administration. The Labour Inspection Convention and Recommendation, 1947 (No. 81), along with the Labour Inspection (Agriculture) Convention (No. 129), and Recommendation, 1969 (No. 133), establish the basis for developing a labour inspection system that is flexible enough to take account of different national circumstances. </a:t>
            </a:r>
          </a:p>
          <a:p>
            <a:pPr marL="0" lvl="1" indent="0">
              <a:buNone/>
            </a:pPr>
            <a:r>
              <a:rPr lang="en-GB" sz="2000" dirty="0" smtClean="0"/>
              <a:t>. </a:t>
            </a:r>
            <a:endParaRPr lang="en-GB" sz="2000" dirty="0"/>
          </a:p>
        </p:txBody>
      </p:sp>
      <p:sp>
        <p:nvSpPr>
          <p:cNvPr id="3" name="Content Placeholder 2"/>
          <p:cNvSpPr>
            <a:spLocks noGrp="1"/>
          </p:cNvSpPr>
          <p:nvPr>
            <p:ph sz="half" idx="2"/>
          </p:nvPr>
        </p:nvSpPr>
        <p:spPr>
          <a:xfrm>
            <a:off x="6197600" y="1965548"/>
            <a:ext cx="5384800" cy="2548787"/>
          </a:xfrm>
        </p:spPr>
        <p:txBody>
          <a:bodyPr>
            <a:normAutofit fontScale="70000" lnSpcReduction="20000"/>
          </a:bodyPr>
          <a:lstStyle/>
          <a:p>
            <a:pPr marL="0" lvl="0" indent="0" defTabSz="914400">
              <a:lnSpc>
                <a:spcPct val="90000"/>
              </a:lnSpc>
              <a:spcBef>
                <a:spcPts val="1000"/>
              </a:spcBef>
              <a:buNone/>
            </a:pPr>
            <a:r>
              <a:rPr lang="ru-RU" sz="2300" dirty="0">
                <a:solidFill>
                  <a:srgbClr val="FF0000"/>
                </a:solidFill>
              </a:rPr>
              <a:t>В международных трудовых нормах регулированию вопросов труда и инспекции труда уделено значительное внимание. Конвенция 1978 года о регулировании вопросов труда (№ 150) и соответствующая Рекомендация (№ 158) содержат ряд общих положений, в которых определяется роль, функции и организация национальных систем регулирования вопросов труда. Конвенция 1947 года об инспекции труда (№ 81) и соответствующая Рекомендация (№ 81), а также Конвенция 1969 года об инспекции труда в сельском хозяйстве (№ 129) и соответствующая Рекомендация (№ 133) закладывают основы для формирования достаточно гибкой системы инспекции труда, позволяющей учитывать национальные особенности различных стран</a:t>
            </a:r>
            <a:r>
              <a:rPr lang="ru-RU" sz="2000" dirty="0">
                <a:solidFill>
                  <a:prstClr val="black"/>
                </a:solidFill>
              </a:rPr>
              <a:t>.</a:t>
            </a:r>
            <a:r>
              <a:rPr lang="en-GB" sz="2000" dirty="0">
                <a:solidFill>
                  <a:prstClr val="black"/>
                </a:solidFill>
              </a:rPr>
              <a:t> </a:t>
            </a:r>
          </a:p>
        </p:txBody>
      </p:sp>
      <p:sp>
        <p:nvSpPr>
          <p:cNvPr id="4" name="Slide Number Placeholder 3"/>
          <p:cNvSpPr>
            <a:spLocks noGrp="1"/>
          </p:cNvSpPr>
          <p:nvPr>
            <p:ph type="sldNum" sz="quarter" idx="12"/>
          </p:nvPr>
        </p:nvSpPr>
        <p:spPr/>
        <p:txBody>
          <a:bodyPr/>
          <a:lstStyle/>
          <a:p>
            <a:fld id="{7E4E2995-125C-3B4A-AEED-6770730663DA}" type="slidenum">
              <a:rPr lang="fr-FR" smtClean="0">
                <a:solidFill>
                  <a:prstClr val="black">
                    <a:tint val="75000"/>
                  </a:prstClr>
                </a:solidFill>
              </a:rPr>
              <a:pPr/>
              <a:t>2</a:t>
            </a:fld>
            <a:endParaRPr lang="fr-FR" dirty="0">
              <a:solidFill>
                <a:prstClr val="black">
                  <a:tint val="75000"/>
                </a:prstClr>
              </a:solidFill>
            </a:endParaRPr>
          </a:p>
        </p:txBody>
      </p:sp>
      <p:graphicFrame>
        <p:nvGraphicFramePr>
          <p:cNvPr id="7" name="Table 6"/>
          <p:cNvGraphicFramePr>
            <a:graphicFrameLocks noGrp="1"/>
          </p:cNvGraphicFramePr>
          <p:nvPr>
            <p:extLst/>
          </p:nvPr>
        </p:nvGraphicFramePr>
        <p:xfrm>
          <a:off x="1348946" y="4563157"/>
          <a:ext cx="8569412" cy="1793194"/>
        </p:xfrm>
        <a:graphic>
          <a:graphicData uri="http://schemas.openxmlformats.org/drawingml/2006/table">
            <a:tbl>
              <a:tblPr/>
              <a:tblGrid>
                <a:gridCol w="1034334"/>
                <a:gridCol w="737880"/>
                <a:gridCol w="812807"/>
                <a:gridCol w="739508"/>
                <a:gridCol w="734799"/>
                <a:gridCol w="742589"/>
                <a:gridCol w="736604"/>
                <a:gridCol w="752275"/>
                <a:gridCol w="752276"/>
                <a:gridCol w="752727"/>
                <a:gridCol w="773613"/>
              </a:tblGrid>
              <a:tr h="55813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900" b="1" i="0" u="none" strike="noStrike" cap="none" normalizeH="0" baseline="0" dirty="0" smtClean="0">
                          <a:ln>
                            <a:noFill/>
                          </a:ln>
                          <a:solidFill>
                            <a:srgbClr val="FFFFFF"/>
                          </a:solidFill>
                          <a:effectLst/>
                          <a:latin typeface="Times New Roman" pitchFamily="18" charset="0"/>
                          <a:cs typeface="Times New Roman" pitchFamily="18" charset="0"/>
                        </a:rPr>
                        <a:t>СТРАНА</a:t>
                      </a:r>
                      <a:r>
                        <a:rPr kumimoji="0" lang="en-US" sz="900" b="1" i="0" u="none" strike="noStrike" cap="none" normalizeH="0" baseline="0" dirty="0" smtClean="0">
                          <a:ln>
                            <a:noFill/>
                          </a:ln>
                          <a:solidFill>
                            <a:srgbClr val="FFFFFF"/>
                          </a:solidFill>
                          <a:effectLst/>
                          <a:latin typeface="Times New Roman" pitchFamily="18" charset="0"/>
                          <a:ea typeface="Calibri" pitchFamily="34" charset="0"/>
                          <a:cs typeface="Times New Roman" pitchFamily="18" charset="0"/>
                        </a:rPr>
                        <a:t>/</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900" b="1" i="0" u="none" strike="noStrike" cap="none" normalizeH="0" baseline="0" dirty="0" smtClean="0">
                          <a:ln>
                            <a:noFill/>
                          </a:ln>
                          <a:solidFill>
                            <a:srgbClr val="FFFFFF"/>
                          </a:solidFill>
                          <a:effectLst/>
                          <a:latin typeface="Times New Roman" pitchFamily="18" charset="0"/>
                          <a:cs typeface="Times New Roman" pitchFamily="18" charset="0"/>
                        </a:rPr>
                        <a:t>РАТИФИЦИР.</a:t>
                      </a:r>
                      <a:endParaRPr kumimoji="0" lang="en-US" sz="900" b="1" i="0" u="none" strike="noStrike" cap="none" normalizeH="0" baseline="0" dirty="0" smtClean="0">
                        <a:ln>
                          <a:noFill/>
                        </a:ln>
                        <a:solidFill>
                          <a:srgbClr val="FFFFFF"/>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ru-RU" sz="900" b="1" i="0" u="none" strike="noStrike" cap="none" normalizeH="0" baseline="0" dirty="0" smtClean="0">
                          <a:ln>
                            <a:noFill/>
                          </a:ln>
                          <a:solidFill>
                            <a:srgbClr val="FFFFFF"/>
                          </a:solidFill>
                          <a:effectLst/>
                          <a:latin typeface="Times New Roman" pitchFamily="18" charset="0"/>
                          <a:cs typeface="Times New Roman" pitchFamily="18" charset="0"/>
                        </a:rPr>
                        <a:t>КОНВЕНЦИЯ</a:t>
                      </a:r>
                      <a:endParaRPr kumimoji="0" lang="en-US" sz="9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4F81BD"/>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900" b="1" i="0" u="none" strike="noStrike" cap="none" normalizeH="0" baseline="0" dirty="0" smtClean="0">
                          <a:ln>
                            <a:noFill/>
                          </a:ln>
                          <a:solidFill>
                            <a:srgbClr val="FFFFFF"/>
                          </a:solidFill>
                          <a:effectLst/>
                          <a:latin typeface="Times New Roman" pitchFamily="18" charset="0"/>
                          <a:cs typeface="Times New Roman" pitchFamily="18" charset="0"/>
                        </a:rPr>
                        <a:t>Армения</a:t>
                      </a:r>
                      <a:endParaRPr kumimoji="0" lang="en-US" sz="9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4F81BD"/>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900" b="1" i="0" u="none" strike="noStrike" cap="none" normalizeH="0" baseline="0" dirty="0" smtClean="0">
                          <a:ln>
                            <a:noFill/>
                          </a:ln>
                          <a:solidFill>
                            <a:srgbClr val="FFFFFF"/>
                          </a:solidFill>
                          <a:effectLst/>
                          <a:latin typeface="Times New Roman" pitchFamily="18" charset="0"/>
                          <a:cs typeface="Times New Roman" pitchFamily="18" charset="0"/>
                        </a:rPr>
                        <a:t>Азербайджан</a:t>
                      </a:r>
                      <a:endParaRPr kumimoji="0" lang="en-US" sz="9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4F81BD"/>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900" b="1" i="0" u="none" strike="noStrike" cap="none" normalizeH="0" baseline="0" dirty="0" smtClean="0">
                          <a:ln>
                            <a:noFill/>
                          </a:ln>
                          <a:solidFill>
                            <a:srgbClr val="FFFFFF"/>
                          </a:solidFill>
                          <a:effectLst/>
                          <a:latin typeface="Times New Roman" pitchFamily="18" charset="0"/>
                          <a:cs typeface="Times New Roman" pitchFamily="18" charset="0"/>
                        </a:rPr>
                        <a:t>Беларусь</a:t>
                      </a:r>
                      <a:r>
                        <a:rPr kumimoji="0" lang="en-US" sz="900" b="1" i="0" u="none" strike="noStrike" cap="none" normalizeH="0" baseline="0" dirty="0" smtClean="0">
                          <a:ln>
                            <a:noFill/>
                          </a:ln>
                          <a:solidFill>
                            <a:srgbClr val="FFFFFF"/>
                          </a:solidFill>
                          <a:effectLst/>
                          <a:latin typeface="Times New Roman" pitchFamily="18" charset="0"/>
                          <a:ea typeface="Calibri" pitchFamily="34" charset="0"/>
                          <a:cs typeface="Times New Roman" pitchFamily="18" charset="0"/>
                        </a:rPr>
                        <a:t> </a:t>
                      </a: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4F81BD"/>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900" b="1" i="0" u="none" strike="noStrike" cap="none" normalizeH="0" baseline="0" dirty="0" smtClean="0">
                          <a:ln>
                            <a:noFill/>
                          </a:ln>
                          <a:solidFill>
                            <a:srgbClr val="FFFFFF"/>
                          </a:solidFill>
                          <a:effectLst/>
                          <a:latin typeface="Times New Roman" pitchFamily="18" charset="0"/>
                          <a:cs typeface="Times New Roman" pitchFamily="18" charset="0"/>
                        </a:rPr>
                        <a:t>Грузия</a:t>
                      </a:r>
                      <a:r>
                        <a:rPr kumimoji="0" lang="en-US" sz="900" b="1" i="0" u="none" strike="noStrike" cap="none" normalizeH="0" baseline="0" dirty="0" smtClean="0">
                          <a:ln>
                            <a:noFill/>
                          </a:ln>
                          <a:solidFill>
                            <a:srgbClr val="FFFFFF"/>
                          </a:solidFill>
                          <a:effectLst/>
                          <a:latin typeface="Times New Roman" pitchFamily="18" charset="0"/>
                          <a:ea typeface="Calibri" pitchFamily="34" charset="0"/>
                          <a:cs typeface="Times New Roman" pitchFamily="18" charset="0"/>
                        </a:rPr>
                        <a:t> </a:t>
                      </a: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4F81BD"/>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900" b="1" i="0" u="none" strike="noStrike" cap="none" normalizeH="0" baseline="0" dirty="0" smtClean="0">
                          <a:ln>
                            <a:noFill/>
                          </a:ln>
                          <a:solidFill>
                            <a:srgbClr val="FFFFFF"/>
                          </a:solidFill>
                          <a:effectLst/>
                          <a:latin typeface="Times New Roman" pitchFamily="18" charset="0"/>
                          <a:cs typeface="Times New Roman" pitchFamily="18" charset="0"/>
                        </a:rPr>
                        <a:t>Казахстан</a:t>
                      </a:r>
                      <a:r>
                        <a:rPr kumimoji="0" lang="en-US" sz="900" b="1" i="0" u="none" strike="noStrike" cap="none" normalizeH="0" baseline="0" dirty="0" smtClean="0">
                          <a:ln>
                            <a:noFill/>
                          </a:ln>
                          <a:solidFill>
                            <a:srgbClr val="FFFFFF"/>
                          </a:solidFill>
                          <a:effectLst/>
                          <a:latin typeface="Times New Roman" pitchFamily="18" charset="0"/>
                          <a:ea typeface="Calibri" pitchFamily="34" charset="0"/>
                          <a:cs typeface="Times New Roman" pitchFamily="18" charset="0"/>
                        </a:rPr>
                        <a:t> </a:t>
                      </a: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4F81BD"/>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900" b="1" i="0" u="none" strike="noStrike" cap="none" normalizeH="0" baseline="0" dirty="0" smtClean="0">
                          <a:ln>
                            <a:noFill/>
                          </a:ln>
                          <a:solidFill>
                            <a:srgbClr val="FFFFFF"/>
                          </a:solidFill>
                          <a:effectLst/>
                          <a:latin typeface="Times New Roman" pitchFamily="18" charset="0"/>
                          <a:cs typeface="Times New Roman" pitchFamily="18" charset="0"/>
                        </a:rPr>
                        <a:t>Киргизстан</a:t>
                      </a:r>
                      <a:r>
                        <a:rPr kumimoji="0" lang="en-US" sz="900" b="1" i="0" u="none" strike="noStrike" cap="none" normalizeH="0" baseline="0" dirty="0" smtClean="0">
                          <a:ln>
                            <a:noFill/>
                          </a:ln>
                          <a:solidFill>
                            <a:srgbClr val="FFFFFF"/>
                          </a:solidFill>
                          <a:effectLst/>
                          <a:latin typeface="Times New Roman" pitchFamily="18" charset="0"/>
                          <a:ea typeface="Calibri" pitchFamily="34" charset="0"/>
                          <a:cs typeface="Times New Roman" pitchFamily="18" charset="0"/>
                        </a:rPr>
                        <a:t> </a:t>
                      </a: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4F81BD"/>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900" b="1" i="0" u="none" strike="noStrike" cap="none" normalizeH="0" baseline="0" dirty="0" smtClean="0">
                          <a:ln>
                            <a:noFill/>
                          </a:ln>
                          <a:solidFill>
                            <a:srgbClr val="FFFFFF"/>
                          </a:solidFill>
                          <a:effectLst/>
                          <a:latin typeface="Times New Roman" pitchFamily="18" charset="0"/>
                          <a:cs typeface="Times New Roman" pitchFamily="18" charset="0"/>
                        </a:rPr>
                        <a:t>Россия</a:t>
                      </a:r>
                      <a:r>
                        <a:rPr kumimoji="0" lang="en-US" sz="900" b="1" i="0" u="none" strike="noStrike" cap="none" normalizeH="0" baseline="0" dirty="0" smtClean="0">
                          <a:ln>
                            <a:noFill/>
                          </a:ln>
                          <a:solidFill>
                            <a:srgbClr val="FFFFFF"/>
                          </a:solidFill>
                          <a:effectLst/>
                          <a:latin typeface="Times New Roman" pitchFamily="18" charset="0"/>
                          <a:ea typeface="Calibri" pitchFamily="34" charset="0"/>
                          <a:cs typeface="Times New Roman" pitchFamily="18" charset="0"/>
                        </a:rPr>
                        <a:t> </a:t>
                      </a: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4F81BD"/>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900" b="1" i="0" u="none" strike="noStrike" cap="none" normalizeH="0" baseline="0" dirty="0" smtClean="0">
                          <a:ln>
                            <a:noFill/>
                          </a:ln>
                          <a:solidFill>
                            <a:srgbClr val="FFFFFF"/>
                          </a:solidFill>
                          <a:effectLst/>
                          <a:latin typeface="Times New Roman" pitchFamily="18" charset="0"/>
                          <a:cs typeface="Times New Roman" pitchFamily="18" charset="0"/>
                        </a:rPr>
                        <a:t>Таджикистан</a:t>
                      </a:r>
                      <a:r>
                        <a:rPr kumimoji="0" lang="en-US" sz="900" b="1" i="0" u="none" strike="noStrike" cap="none" normalizeH="0" baseline="0" dirty="0" smtClean="0">
                          <a:ln>
                            <a:noFill/>
                          </a:ln>
                          <a:solidFill>
                            <a:srgbClr val="FFFFFF"/>
                          </a:solidFill>
                          <a:effectLst/>
                          <a:latin typeface="Times New Roman" pitchFamily="18" charset="0"/>
                          <a:ea typeface="Calibri" pitchFamily="34" charset="0"/>
                          <a:cs typeface="Times New Roman" pitchFamily="18" charset="0"/>
                        </a:rPr>
                        <a:t> </a:t>
                      </a: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4F81BD"/>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900" b="1" i="0" u="none" strike="noStrike" cap="none" normalizeH="0" baseline="0" dirty="0" smtClean="0">
                          <a:ln>
                            <a:noFill/>
                          </a:ln>
                          <a:solidFill>
                            <a:srgbClr val="FFFFFF"/>
                          </a:solidFill>
                          <a:effectLst/>
                          <a:latin typeface="Times New Roman" pitchFamily="18" charset="0"/>
                          <a:cs typeface="Times New Roman" pitchFamily="18" charset="0"/>
                        </a:rPr>
                        <a:t>Туркменистан</a:t>
                      </a:r>
                      <a:endParaRPr kumimoji="0" lang="en-US" sz="9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4F81BD"/>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900" b="1" i="0" u="none" strike="noStrike" cap="none" normalizeH="0" baseline="0" dirty="0" smtClean="0">
                          <a:ln>
                            <a:noFill/>
                          </a:ln>
                          <a:solidFill>
                            <a:srgbClr val="FFFFFF"/>
                          </a:solidFill>
                          <a:effectLst/>
                          <a:latin typeface="Times New Roman" pitchFamily="18" charset="0"/>
                          <a:cs typeface="Times New Roman" pitchFamily="18" charset="0"/>
                        </a:rPr>
                        <a:t>Узбекистан</a:t>
                      </a:r>
                      <a:endParaRPr kumimoji="0" lang="en-US" sz="9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4F81BD"/>
                    </a:solidFill>
                  </a:tcPr>
                </a:tc>
              </a:tr>
              <a:tr h="27148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imes New Roman" pitchFamily="18" charset="0"/>
                          <a:cs typeface="Times New Roman" pitchFamily="18" charset="0"/>
                        </a:rPr>
                        <a:t>C </a:t>
                      </a: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a:t>
                      </a:r>
                      <a:r>
                        <a:rPr kumimoji="0" lang="en-US"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81</a:t>
                      </a: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1200" b="0" i="0" u="none" strike="noStrike" cap="none" normalizeH="0" baseline="0" dirty="0" smtClean="0">
                          <a:ln>
                            <a:noFill/>
                          </a:ln>
                          <a:solidFill>
                            <a:srgbClr val="00B050"/>
                          </a:solidFill>
                          <a:effectLst/>
                          <a:latin typeface="Times New Roman" pitchFamily="18" charset="0"/>
                          <a:cs typeface="Times New Roman" pitchFamily="18" charset="0"/>
                        </a:rPr>
                        <a:t>Yes /</a:t>
                      </a:r>
                      <a:r>
                        <a:rPr kumimoji="0" lang="ru-RU" sz="1200" b="0" i="0" u="none" strike="noStrike" cap="none" normalizeH="0" baseline="0" dirty="0" smtClean="0">
                          <a:ln>
                            <a:noFill/>
                          </a:ln>
                          <a:solidFill>
                            <a:srgbClr val="00B050"/>
                          </a:solidFill>
                          <a:effectLst/>
                          <a:latin typeface="Times New Roman" pitchFamily="18" charset="0"/>
                          <a:cs typeface="Times New Roman" pitchFamily="18" charset="0"/>
                        </a:rPr>
                        <a:t>ДА</a:t>
                      </a:r>
                      <a:endParaRPr kumimoji="0" lang="en-US" sz="1200" b="0" i="0" u="none" strike="noStrike" cap="none" normalizeH="0" baseline="0" dirty="0" smtClean="0">
                        <a:ln>
                          <a:noFill/>
                        </a:ln>
                        <a:solidFill>
                          <a:srgbClr val="00B050"/>
                        </a:solidFill>
                        <a:effectLst/>
                        <a:latin typeface="Times New Roman" pitchFamily="18" charset="0"/>
                        <a:cs typeface="Times New Roman" pitchFamily="18" charset="0"/>
                      </a:endParaRP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Yes /</a:t>
                      </a:r>
                      <a:r>
                        <a:rPr kumimoji="0" lang="ru-RU" sz="12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ДА</a:t>
                      </a:r>
                      <a:endParaRPr kumimoji="0" lang="en-US" sz="12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endParaRP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Yes /</a:t>
                      </a:r>
                      <a:r>
                        <a:rPr kumimoji="0" lang="ru-RU" sz="12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ДА</a:t>
                      </a:r>
                      <a:endParaRPr kumimoji="0" lang="en-US" sz="12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endParaRP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NO/НЕТ</a:t>
                      </a: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Yes /</a:t>
                      </a:r>
                      <a:r>
                        <a:rPr kumimoji="0" lang="ru-RU" sz="12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ДА</a:t>
                      </a:r>
                      <a:endParaRPr kumimoji="0" lang="en-US" sz="12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endParaRP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Yes /</a:t>
                      </a:r>
                      <a:r>
                        <a:rPr kumimoji="0" lang="ru-RU" sz="12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ДА</a:t>
                      </a:r>
                      <a:endParaRPr kumimoji="0" lang="en-US" sz="12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endParaRP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Yes /</a:t>
                      </a:r>
                      <a:r>
                        <a:rPr kumimoji="0" lang="ru-RU" sz="12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ДА</a:t>
                      </a:r>
                      <a:endParaRPr kumimoji="0" lang="en-US" sz="12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endParaRP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Yes /</a:t>
                      </a:r>
                      <a:r>
                        <a:rPr kumimoji="0" lang="ru-RU" sz="12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ДА</a:t>
                      </a:r>
                      <a:endParaRPr kumimoji="0" lang="en-US" sz="12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endParaRP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FF0000"/>
                          </a:solidFill>
                          <a:effectLst/>
                          <a:uLnTx/>
                          <a:uFillTx/>
                          <a:latin typeface="Times New Roman" pitchFamily="18" charset="0"/>
                          <a:ea typeface="Calibri" pitchFamily="34" charset="0"/>
                          <a:cs typeface="Times New Roman" pitchFamily="18" charset="0"/>
                        </a:rPr>
                        <a:t>NO/НЕТ</a:t>
                      </a: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FF0000"/>
                          </a:solidFill>
                          <a:effectLst/>
                          <a:uLnTx/>
                          <a:uFillTx/>
                          <a:latin typeface="Times New Roman" pitchFamily="18" charset="0"/>
                          <a:ea typeface="Calibri" pitchFamily="34" charset="0"/>
                          <a:cs typeface="Times New Roman" pitchFamily="18" charset="0"/>
                        </a:rPr>
                        <a:t>NO/НЕТ</a:t>
                      </a: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r>
              <a:tr h="27148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imes New Roman" pitchFamily="18" charset="0"/>
                          <a:cs typeface="Times New Roman" pitchFamily="18" charset="0"/>
                        </a:rPr>
                        <a:t>C </a:t>
                      </a: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129</a:t>
                      </a: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FF0000"/>
                          </a:solidFill>
                          <a:effectLst/>
                          <a:uLnTx/>
                          <a:uFillTx/>
                          <a:latin typeface="Times New Roman" pitchFamily="18" charset="0"/>
                          <a:ea typeface="Calibri" pitchFamily="34" charset="0"/>
                          <a:cs typeface="Times New Roman" pitchFamily="18" charset="0"/>
                        </a:rPr>
                        <a:t>NO/НЕТ</a:t>
                      </a: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Yes /</a:t>
                      </a:r>
                      <a:r>
                        <a:rPr kumimoji="0" lang="ru-RU" sz="12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ДА</a:t>
                      </a:r>
                      <a:endParaRPr kumimoji="0" lang="en-US" sz="12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endParaRP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НЕТ</a:t>
                      </a: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НЕТ</a:t>
                      </a: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Yes /</a:t>
                      </a:r>
                      <a:r>
                        <a:rPr kumimoji="0" lang="ru-RU" sz="12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ДА</a:t>
                      </a:r>
                      <a:endParaRPr kumimoji="0" lang="en-US" sz="12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endParaRP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FF0000"/>
                          </a:solidFill>
                          <a:effectLst/>
                          <a:uLnTx/>
                          <a:uFillTx/>
                          <a:latin typeface="Times New Roman" pitchFamily="18" charset="0"/>
                          <a:ea typeface="Calibri" pitchFamily="34" charset="0"/>
                          <a:cs typeface="Times New Roman" pitchFamily="18" charset="0"/>
                        </a:rPr>
                        <a:t>NO/НЕТ</a:t>
                      </a: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FF0000"/>
                          </a:solidFill>
                          <a:effectLst/>
                          <a:uLnTx/>
                          <a:uFillTx/>
                          <a:latin typeface="Times New Roman" pitchFamily="18" charset="0"/>
                          <a:ea typeface="Calibri" pitchFamily="34" charset="0"/>
                          <a:cs typeface="Times New Roman" pitchFamily="18" charset="0"/>
                        </a:rPr>
                        <a:t>NO/НЕТ</a:t>
                      </a: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FF0000"/>
                          </a:solidFill>
                          <a:effectLst/>
                          <a:uLnTx/>
                          <a:uFillTx/>
                          <a:latin typeface="Times New Roman" pitchFamily="18" charset="0"/>
                          <a:ea typeface="Calibri" pitchFamily="34" charset="0"/>
                          <a:cs typeface="Times New Roman" pitchFamily="18" charset="0"/>
                        </a:rPr>
                        <a:t>NO/НЕТ</a:t>
                      </a: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FF0000"/>
                          </a:solidFill>
                          <a:effectLst/>
                          <a:uLnTx/>
                          <a:uFillTx/>
                          <a:latin typeface="Times New Roman" pitchFamily="18" charset="0"/>
                          <a:ea typeface="Calibri" pitchFamily="34" charset="0"/>
                          <a:cs typeface="Times New Roman" pitchFamily="18" charset="0"/>
                        </a:rPr>
                        <a:t>NO/НЕТ</a:t>
                      </a: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FF0000"/>
                          </a:solidFill>
                          <a:effectLst/>
                          <a:uLnTx/>
                          <a:uFillTx/>
                          <a:latin typeface="Times New Roman" pitchFamily="18" charset="0"/>
                          <a:ea typeface="Calibri" pitchFamily="34" charset="0"/>
                          <a:cs typeface="Times New Roman" pitchFamily="18" charset="0"/>
                        </a:rPr>
                        <a:t>NO/НЕТ</a:t>
                      </a: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tr>
              <a:tr h="27148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imes New Roman" pitchFamily="18" charset="0"/>
                          <a:cs typeface="Times New Roman" pitchFamily="18" charset="0"/>
                        </a:rPr>
                        <a:t>C </a:t>
                      </a: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150</a:t>
                      </a: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Yes /</a:t>
                      </a:r>
                      <a:r>
                        <a:rPr kumimoji="0" lang="ru-RU" sz="12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ДА</a:t>
                      </a:r>
                      <a:endParaRPr kumimoji="0" lang="en-US" sz="12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endParaRP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FF0000"/>
                          </a:solidFill>
                          <a:effectLst/>
                          <a:uLnTx/>
                          <a:uFillTx/>
                          <a:latin typeface="Times New Roman" pitchFamily="18" charset="0"/>
                          <a:ea typeface="Calibri" pitchFamily="34" charset="0"/>
                          <a:cs typeface="Times New Roman" pitchFamily="18" charset="0"/>
                        </a:rPr>
                        <a:t>NO/НЕТ</a:t>
                      </a: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Yes /</a:t>
                      </a:r>
                      <a:r>
                        <a:rPr kumimoji="0" lang="ru-RU" sz="12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ДА</a:t>
                      </a:r>
                      <a:endParaRPr kumimoji="0" lang="en-US" sz="12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endParaRP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FF0000"/>
                          </a:solidFill>
                          <a:effectLst/>
                          <a:uLnTx/>
                          <a:uFillTx/>
                          <a:latin typeface="Times New Roman" pitchFamily="18" charset="0"/>
                          <a:ea typeface="Calibri" pitchFamily="34" charset="0"/>
                          <a:cs typeface="Times New Roman" pitchFamily="18" charset="0"/>
                        </a:rPr>
                        <a:t>NO/НЕТ</a:t>
                      </a: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FF0000"/>
                          </a:solidFill>
                          <a:effectLst/>
                          <a:uLnTx/>
                          <a:uFillTx/>
                          <a:latin typeface="Times New Roman" pitchFamily="18" charset="0"/>
                          <a:ea typeface="Calibri" pitchFamily="34" charset="0"/>
                          <a:cs typeface="Times New Roman" pitchFamily="18" charset="0"/>
                        </a:rPr>
                        <a:t>NO/НЕТ</a:t>
                      </a: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Yes /</a:t>
                      </a:r>
                      <a:r>
                        <a:rPr kumimoji="0" lang="ru-RU" sz="12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ДА</a:t>
                      </a:r>
                      <a:endParaRPr kumimoji="0" lang="en-US" sz="12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endParaRP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Yes /</a:t>
                      </a:r>
                      <a:r>
                        <a:rPr kumimoji="0" lang="ru-RU" sz="12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ДА</a:t>
                      </a:r>
                      <a:endParaRPr kumimoji="0" lang="en-US" sz="12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endParaRP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FF0000"/>
                          </a:solidFill>
                          <a:effectLst/>
                          <a:uLnTx/>
                          <a:uFillTx/>
                          <a:latin typeface="Times New Roman" pitchFamily="18" charset="0"/>
                          <a:ea typeface="Calibri" pitchFamily="34" charset="0"/>
                          <a:cs typeface="Times New Roman" pitchFamily="18" charset="0"/>
                        </a:rPr>
                        <a:t>NO/НЕТ</a:t>
                      </a: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FF0000"/>
                          </a:solidFill>
                          <a:effectLst/>
                          <a:uLnTx/>
                          <a:uFillTx/>
                          <a:latin typeface="Times New Roman" pitchFamily="18" charset="0"/>
                          <a:ea typeface="Calibri" pitchFamily="34" charset="0"/>
                          <a:cs typeface="Times New Roman" pitchFamily="18" charset="0"/>
                        </a:rPr>
                        <a:t>NO/НЕТ</a:t>
                      </a: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FF0000"/>
                          </a:solidFill>
                          <a:effectLst/>
                          <a:uLnTx/>
                          <a:uFillTx/>
                          <a:latin typeface="Times New Roman" pitchFamily="18" charset="0"/>
                          <a:ea typeface="Calibri" pitchFamily="34" charset="0"/>
                          <a:cs typeface="Times New Roman" pitchFamily="18" charset="0"/>
                        </a:rPr>
                        <a:t>NO/НЕТ</a:t>
                      </a: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r>
              <a:tr h="3770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P </a:t>
                      </a:r>
                      <a:r>
                        <a:rPr kumimoji="0" lang="ru-RU" sz="12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GB" sz="12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081</a:t>
                      </a:r>
                      <a:endParaRPr kumimoji="0" lang="en-US"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FF0000"/>
                          </a:solidFill>
                          <a:effectLst/>
                          <a:uLnTx/>
                          <a:uFillTx/>
                          <a:latin typeface="Times New Roman" pitchFamily="18" charset="0"/>
                          <a:ea typeface="Calibri" pitchFamily="34" charset="0"/>
                          <a:cs typeface="Times New Roman" pitchFamily="18" charset="0"/>
                        </a:rPr>
                        <a:t>NO/НЕТ</a:t>
                      </a: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Yes /</a:t>
                      </a:r>
                      <a:r>
                        <a:rPr kumimoji="0" lang="ru-RU" sz="12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ДА</a:t>
                      </a:r>
                      <a:endParaRPr kumimoji="0" lang="en-US" sz="12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endParaRP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FF0000"/>
                          </a:solidFill>
                          <a:effectLst/>
                          <a:uLnTx/>
                          <a:uFillTx/>
                          <a:latin typeface="Times New Roman" pitchFamily="18" charset="0"/>
                          <a:ea typeface="Calibri" pitchFamily="34" charset="0"/>
                          <a:cs typeface="Times New Roman" pitchFamily="18" charset="0"/>
                        </a:rPr>
                        <a:t>NO/НЕТ</a:t>
                      </a:r>
                    </a:p>
                    <a:p>
                      <a:pPr marL="0" marR="0" lvl="0" indent="0" algn="l" defTabSz="914400" rtl="0" eaLnBrk="1" fontAlgn="base" latinLnBrk="0" hangingPunct="1">
                        <a:lnSpc>
                          <a:spcPct val="115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endParaRP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FF0000"/>
                          </a:solidFill>
                          <a:effectLst/>
                          <a:uLnTx/>
                          <a:uFillTx/>
                          <a:latin typeface="Times New Roman" pitchFamily="18" charset="0"/>
                          <a:ea typeface="Calibri" pitchFamily="34" charset="0"/>
                          <a:cs typeface="Times New Roman" pitchFamily="18" charset="0"/>
                        </a:rPr>
                        <a:t>NO/НЕТ</a:t>
                      </a:r>
                    </a:p>
                    <a:p>
                      <a:pPr marL="0" marR="0" lvl="0" indent="0" algn="l" defTabSz="914400" rtl="0" eaLnBrk="1" fontAlgn="base" latinLnBrk="0" hangingPunct="1">
                        <a:lnSpc>
                          <a:spcPct val="115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srgbClr val="FF0000"/>
                        </a:solidFill>
                        <a:effectLst/>
                        <a:uLnTx/>
                        <a:uFillTx/>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FF0000"/>
                          </a:solidFill>
                          <a:effectLst/>
                          <a:uLnTx/>
                          <a:uFillTx/>
                          <a:latin typeface="Times New Roman" pitchFamily="18" charset="0"/>
                          <a:ea typeface="Calibri" pitchFamily="34" charset="0"/>
                          <a:cs typeface="Times New Roman" pitchFamily="18" charset="0"/>
                        </a:rPr>
                        <a:t>NO/НЕТ</a:t>
                      </a:r>
                    </a:p>
                    <a:p>
                      <a:pPr marL="0" marR="0" lvl="0" indent="0" algn="l" defTabSz="914400" rtl="0" eaLnBrk="1" fontAlgn="base" latinLnBrk="0" hangingPunct="1">
                        <a:lnSpc>
                          <a:spcPct val="115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srgbClr val="FF0000"/>
                        </a:solidFill>
                        <a:effectLst/>
                        <a:uLnTx/>
                        <a:uFillTx/>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FF0000"/>
                          </a:solidFill>
                          <a:effectLst/>
                          <a:uLnTx/>
                          <a:uFillTx/>
                          <a:latin typeface="Times New Roman" pitchFamily="18" charset="0"/>
                          <a:ea typeface="Calibri" pitchFamily="34" charset="0"/>
                          <a:cs typeface="Times New Roman" pitchFamily="18" charset="0"/>
                        </a:rPr>
                        <a:t>NO/НЕТ</a:t>
                      </a:r>
                    </a:p>
                    <a:p>
                      <a:pPr marL="0" marR="0" lvl="0" indent="0" algn="l" defTabSz="914400" rtl="0" eaLnBrk="1" fontAlgn="base" latinLnBrk="0" hangingPunct="1">
                        <a:lnSpc>
                          <a:spcPct val="115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endParaRP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Yes /</a:t>
                      </a:r>
                      <a:r>
                        <a:rPr kumimoji="0" lang="ru-RU" sz="12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ДА</a:t>
                      </a:r>
                      <a:endParaRPr kumimoji="0" lang="en-US" sz="12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endParaRP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FF0000"/>
                          </a:solidFill>
                          <a:effectLst/>
                          <a:uLnTx/>
                          <a:uFillTx/>
                          <a:latin typeface="Times New Roman" pitchFamily="18" charset="0"/>
                          <a:ea typeface="Calibri" pitchFamily="34" charset="0"/>
                          <a:cs typeface="Times New Roman" pitchFamily="18" charset="0"/>
                        </a:rPr>
                        <a:t>NO/НЕТ</a:t>
                      </a:r>
                    </a:p>
                    <a:p>
                      <a:pPr marL="0" marR="0" lvl="0" indent="0" algn="l" defTabSz="914400" rtl="0" eaLnBrk="1" fontAlgn="base" latinLnBrk="0" hangingPunct="1">
                        <a:lnSpc>
                          <a:spcPct val="115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srgbClr val="FF0000"/>
                        </a:solidFill>
                        <a:effectLst/>
                        <a:uLnTx/>
                        <a:uFillTx/>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FF0000"/>
                          </a:solidFill>
                          <a:effectLst/>
                          <a:uLnTx/>
                          <a:uFillTx/>
                          <a:latin typeface="Times New Roman" pitchFamily="18" charset="0"/>
                          <a:ea typeface="Calibri" pitchFamily="34" charset="0"/>
                          <a:cs typeface="Times New Roman" pitchFamily="18" charset="0"/>
                        </a:rPr>
                        <a:t>NO/НЕТ</a:t>
                      </a:r>
                    </a:p>
                    <a:p>
                      <a:pPr marL="0" marR="0" lvl="0" indent="0" algn="l" defTabSz="914400" rtl="0" eaLnBrk="1" fontAlgn="base" latinLnBrk="0" hangingPunct="1">
                        <a:lnSpc>
                          <a:spcPct val="115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srgbClr val="FF0000"/>
                        </a:solidFill>
                        <a:effectLst/>
                        <a:uLnTx/>
                        <a:uFillTx/>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FF0000"/>
                          </a:solidFill>
                          <a:effectLst/>
                          <a:uLnTx/>
                          <a:uFillTx/>
                          <a:latin typeface="Times New Roman" pitchFamily="18" charset="0"/>
                          <a:ea typeface="Calibri" pitchFamily="34" charset="0"/>
                          <a:cs typeface="Times New Roman" pitchFamily="18" charset="0"/>
                        </a:rPr>
                        <a:t>NO/НЕТ</a:t>
                      </a:r>
                    </a:p>
                  </a:txBody>
                  <a:tcPr marL="68580" marR="68580" marT="0" marB="0"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r>
            </a:tbl>
          </a:graphicData>
        </a:graphic>
      </p:graphicFrame>
      <p:sp>
        <p:nvSpPr>
          <p:cNvPr id="9" name="Title 1"/>
          <p:cNvSpPr>
            <a:spLocks noGrp="1"/>
          </p:cNvSpPr>
          <p:nvPr>
            <p:ph type="title"/>
          </p:nvPr>
        </p:nvSpPr>
        <p:spPr>
          <a:xfrm>
            <a:off x="1866900" y="101600"/>
            <a:ext cx="9423400" cy="863600"/>
          </a:xfrm>
        </p:spPr>
        <p:txBody>
          <a:bodyPr>
            <a:noAutofit/>
          </a:bodyPr>
          <a:lstStyle/>
          <a:p>
            <a:r>
              <a:rPr lang="en-GB" sz="2400" b="1" dirty="0">
                <a:solidFill>
                  <a:schemeClr val="bg1"/>
                </a:solidFill>
                <a:latin typeface="Calibri Light" panose="020F0302020204030204"/>
              </a:rPr>
              <a:t>Labour administration and inspection: </a:t>
            </a:r>
            <a:r>
              <a:rPr lang="en-GB" sz="2400" b="1" dirty="0" smtClean="0">
                <a:solidFill>
                  <a:schemeClr val="bg1"/>
                </a:solidFill>
                <a:latin typeface="Calibri Light" panose="020F0302020204030204"/>
              </a:rPr>
              <a:t>International </a:t>
            </a:r>
            <a:r>
              <a:rPr lang="en-GB" sz="2400" b="1" dirty="0">
                <a:solidFill>
                  <a:schemeClr val="bg1"/>
                </a:solidFill>
                <a:latin typeface="Calibri Light" panose="020F0302020204030204"/>
              </a:rPr>
              <a:t>Labour </a:t>
            </a:r>
            <a:r>
              <a:rPr lang="en-GB" sz="2400" b="1" dirty="0" smtClean="0">
                <a:solidFill>
                  <a:schemeClr val="bg1"/>
                </a:solidFill>
                <a:latin typeface="Calibri Light" panose="020F0302020204030204"/>
              </a:rPr>
              <a:t>Standards</a:t>
            </a:r>
            <a:br>
              <a:rPr lang="en-GB" sz="2400" b="1" dirty="0" smtClean="0">
                <a:solidFill>
                  <a:schemeClr val="bg1"/>
                </a:solidFill>
                <a:latin typeface="Calibri Light" panose="020F0302020204030204"/>
              </a:rPr>
            </a:br>
            <a:r>
              <a:rPr lang="ru-RU" sz="1900" b="1" dirty="0" smtClean="0">
                <a:solidFill>
                  <a:srgbClr val="FF0000"/>
                </a:solidFill>
                <a:latin typeface="Calibri Light" panose="020F0302020204030204"/>
              </a:rPr>
              <a:t>Регулирование вопросов труда и инспекция труда: международные трудовые нормы</a:t>
            </a:r>
            <a:endParaRPr lang="en-GB" sz="1900" dirty="0">
              <a:solidFill>
                <a:srgbClr val="FF0000"/>
              </a:solidFill>
            </a:endParaRPr>
          </a:p>
        </p:txBody>
      </p:sp>
    </p:spTree>
    <p:extLst>
      <p:ext uri="{BB962C8B-B14F-4D97-AF65-F5344CB8AC3E}">
        <p14:creationId xmlns:p14="http://schemas.microsoft.com/office/powerpoint/2010/main" val="32384969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3"/>
              <a:stretch>
                <a:fillRect/>
              </a:stretch>
            </a:blipFill>
          </mc:Choice>
          <mc:Fallback>
            <a:blipFill rotWithShape="1">
              <a:blip r:embed="rId4"/>
              <a:stretch>
                <a:fillRect/>
              </a:stretch>
            </a:blipFill>
          </mc:Fallback>
        </mc:AlternateContent>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6600" y="-30162"/>
            <a:ext cx="10972800" cy="1143000"/>
          </a:xfrm>
        </p:spPr>
        <p:txBody>
          <a:bodyPr>
            <a:normAutofit fontScale="90000"/>
          </a:bodyPr>
          <a:lstStyle/>
          <a:p>
            <a:r>
              <a:rPr lang="fr-CH" sz="4000">
                <a:solidFill>
                  <a:schemeClr val="bg1"/>
                </a:solidFill>
              </a:rPr>
              <a:t>ILO STRATEGY FOR THE REGION</a:t>
            </a:r>
            <a:br>
              <a:rPr lang="fr-CH" sz="4000">
                <a:solidFill>
                  <a:schemeClr val="bg1"/>
                </a:solidFill>
              </a:rPr>
            </a:br>
            <a:r>
              <a:rPr lang="ru-RU" sz="4000" dirty="0">
                <a:solidFill>
                  <a:srgbClr val="FF0000"/>
                </a:solidFill>
                <a:latin typeface="Calibri Light" panose="020F0302020204030204"/>
              </a:rPr>
              <a:t>СТРАТЕГИЯ ДЕЯТЕЛЬНОСТИ МОТ В РЕГИОНЕ</a:t>
            </a:r>
            <a:endParaRPr lang="en-GB" sz="3600" dirty="0">
              <a:solidFill>
                <a:schemeClr val="bg1"/>
              </a:solidFill>
            </a:endParaRPr>
          </a:p>
        </p:txBody>
      </p:sp>
      <p:sp>
        <p:nvSpPr>
          <p:cNvPr id="5" name="Content Placeholder 4"/>
          <p:cNvSpPr>
            <a:spLocks noGrp="1"/>
          </p:cNvSpPr>
          <p:nvPr>
            <p:ph sz="half" idx="1"/>
          </p:nvPr>
        </p:nvSpPr>
        <p:spPr/>
        <p:txBody>
          <a:bodyPr anchor="ctr">
            <a:noAutofit/>
          </a:bodyPr>
          <a:lstStyle/>
          <a:p>
            <a:pPr marL="0" lvl="1" indent="0">
              <a:buNone/>
            </a:pPr>
            <a:r>
              <a:rPr lang="en-GB" sz="1400" b="1" dirty="0"/>
              <a:t>TAJIKISTAN. LI Background</a:t>
            </a:r>
            <a:r>
              <a:rPr lang="en-GB" sz="1400" b="1" dirty="0" smtClean="0"/>
              <a:t>.</a:t>
            </a:r>
          </a:p>
          <a:p>
            <a:pPr marL="0" lvl="1" indent="0">
              <a:buNone/>
            </a:pPr>
            <a:r>
              <a:rPr lang="en-GB" sz="1400" b="1" dirty="0"/>
              <a:t>The state service monitoring labour, employment and social security under the Ministry of Labour and Social Security of the Republic of Tajikistan (hereinafter the Service) is an executive power body for government supervision and monitoring of compliance with the laws of the Republic of Tajikistan on labour, occupational safety rules and standards, assessment of labour conditions, employment, migration, social insurance and social security at enterprises, institutions and organizations irrespective of their forms of ownership. </a:t>
            </a:r>
            <a:endParaRPr lang="en-GB" sz="1400" b="1" dirty="0" smtClean="0"/>
          </a:p>
          <a:p>
            <a:pPr marL="0" lvl="1" indent="0">
              <a:buNone/>
            </a:pPr>
            <a:r>
              <a:rPr lang="en-GB" sz="1400" b="1" dirty="0"/>
              <a:t>Occupational safety in industry and in mining is monitored by the State Inspection on Industrial Safety and Mine Supervision of the Republic of Tajikistan which proceeds under the law On Industrial Safety and the regulations on Gosgortekhnadzor. </a:t>
            </a:r>
            <a:endParaRPr lang="en-GB" sz="1400" b="1" dirty="0" smtClean="0"/>
          </a:p>
          <a:p>
            <a:pPr marL="0" lvl="1" indent="0">
              <a:buNone/>
            </a:pPr>
            <a:r>
              <a:rPr lang="en-GB" sz="1400" b="1" dirty="0"/>
              <a:t>•	State Service of Supervision in the Sphere of Labour, Employment and Social Security: the total number of inspectors is disposes of 57 labour Inspectors of who 29 work in oblasts and regions, 28 work in central body and 3 </a:t>
            </a:r>
            <a:r>
              <a:rPr lang="en-GB" sz="1400" b="1" dirty="0" smtClean="0"/>
              <a:t>managers</a:t>
            </a:r>
          </a:p>
          <a:p>
            <a:pPr marL="0" lvl="1" indent="0">
              <a:buNone/>
            </a:pPr>
            <a:r>
              <a:rPr lang="en-GB" sz="1400" b="1" dirty="0"/>
              <a:t>•	Gosgortekhnadzor inspection. Total number of inspectors: 35</a:t>
            </a:r>
          </a:p>
        </p:txBody>
      </p:sp>
      <p:sp>
        <p:nvSpPr>
          <p:cNvPr id="3" name="Content Placeholder 2"/>
          <p:cNvSpPr>
            <a:spLocks noGrp="1"/>
          </p:cNvSpPr>
          <p:nvPr>
            <p:ph sz="half" idx="2"/>
          </p:nvPr>
        </p:nvSpPr>
        <p:spPr>
          <a:xfrm>
            <a:off x="6057900" y="1435101"/>
            <a:ext cx="5994400" cy="4991099"/>
          </a:xfrm>
        </p:spPr>
        <p:txBody>
          <a:bodyPr>
            <a:noAutofit/>
          </a:bodyPr>
          <a:lstStyle/>
          <a:p>
            <a:pPr marL="0" indent="0">
              <a:buNone/>
            </a:pPr>
            <a:r>
              <a:rPr lang="ru-RU" sz="1400" b="1" dirty="0" smtClean="0">
                <a:solidFill>
                  <a:srgbClr val="FF0000"/>
                </a:solidFill>
                <a:latin typeface="Calibri Light" panose="020F0302020204030204"/>
              </a:rPr>
              <a:t>ТАДЖИКИСТАН. </a:t>
            </a:r>
            <a:r>
              <a:rPr lang="ru-RU" sz="1400" b="1" dirty="0">
                <a:solidFill>
                  <a:srgbClr val="FF0000"/>
                </a:solidFill>
                <a:latin typeface="Calibri Light" panose="020F0302020204030204"/>
              </a:rPr>
              <a:t>Общая информация об инспекции труда</a:t>
            </a:r>
            <a:endParaRPr lang="ru-RU" sz="1400" b="1" dirty="0">
              <a:solidFill>
                <a:srgbClr val="FF0000"/>
              </a:solidFill>
              <a:latin typeface="Calibri Light" panose="020F0302020204030204"/>
            </a:endParaRPr>
          </a:p>
          <a:p>
            <a:pPr marL="0" indent="0">
              <a:buNone/>
            </a:pPr>
            <a:r>
              <a:rPr lang="ru-RU" sz="1400" b="1" dirty="0">
                <a:solidFill>
                  <a:srgbClr val="FF0000"/>
                </a:solidFill>
                <a:latin typeface="Calibri Light" panose="020F0302020204030204"/>
              </a:rPr>
              <a:t>Государственная служба по надзору в сфере труда, занятости и социальной защиты населения Министерства труда и социальной защиты населения Республики Таджикистан (далее Служба), является органом исполнительной власти, осуществляющим функции по государственному контролю и надзору за соблюдением законодательства Республики Таджикистан о труде, правил по охране труда, стандартов и норм безопасности труда, проведением экспертизы условий труда, занятости, миграции, социального страхования и социальной защиты населения на предприятиях,  в учреждениях и организациях независимо от форм собственности.</a:t>
            </a:r>
          </a:p>
          <a:p>
            <a:pPr marL="0" indent="0">
              <a:buNone/>
            </a:pPr>
            <a:r>
              <a:rPr lang="ru-RU" sz="1400" b="1" dirty="0">
                <a:solidFill>
                  <a:srgbClr val="FF0000"/>
                </a:solidFill>
                <a:latin typeface="Calibri Light" panose="020F0302020204030204"/>
              </a:rPr>
              <a:t>Государственный контроль за промышленной безопасностью и горному надзору осуществляет Государственная инспекция по промышленной безопасности и горному надзору Республики Таджикистан, деятельность которой регламентирована Законом «О промышленной безопасности» и Положением о Госгортехнадзоре.</a:t>
            </a:r>
          </a:p>
          <a:p>
            <a:r>
              <a:rPr lang="ru-RU" sz="1400" b="1" dirty="0">
                <a:solidFill>
                  <a:srgbClr val="FF0000"/>
                </a:solidFill>
                <a:latin typeface="Calibri Light" panose="020F0302020204030204"/>
              </a:rPr>
              <a:t>Государственная служба по надзору в сфере труда, занятости и социальной защиты населения: персонал состоит из трех руководителей и 57 инспекторов труда, из которых 29 работают в областях и регионах, а 28 – в центральном аппарате.</a:t>
            </a:r>
          </a:p>
          <a:p>
            <a:r>
              <a:rPr lang="ru-RU" sz="1400" b="1" dirty="0">
                <a:solidFill>
                  <a:srgbClr val="FF0000"/>
                </a:solidFill>
                <a:latin typeface="Calibri Light" panose="020F0302020204030204"/>
              </a:rPr>
              <a:t>Инспекция Госгортехнадзора. Общая численность инспекторов – 35 человек.</a:t>
            </a:r>
            <a:endParaRPr lang="en-GB" sz="1400" dirty="0"/>
          </a:p>
        </p:txBody>
      </p:sp>
      <p:sp>
        <p:nvSpPr>
          <p:cNvPr id="4" name="Slide Number Placeholder 3"/>
          <p:cNvSpPr>
            <a:spLocks noGrp="1"/>
          </p:cNvSpPr>
          <p:nvPr>
            <p:ph type="sldNum" sz="quarter" idx="12"/>
          </p:nvPr>
        </p:nvSpPr>
        <p:spPr/>
        <p:txBody>
          <a:bodyPr/>
          <a:lstStyle/>
          <a:p>
            <a:fld id="{7E4E2995-125C-3B4A-AEED-6770730663DA}" type="slidenum">
              <a:rPr lang="fr-FR" smtClean="0">
                <a:solidFill>
                  <a:prstClr val="black">
                    <a:tint val="75000"/>
                  </a:prstClr>
                </a:solidFill>
              </a:rPr>
              <a:pPr/>
              <a:t>20</a:t>
            </a:fld>
            <a:endParaRPr lang="fr-FR" dirty="0">
              <a:solidFill>
                <a:prstClr val="black">
                  <a:tint val="75000"/>
                </a:prstClr>
              </a:solidFill>
            </a:endParaRPr>
          </a:p>
        </p:txBody>
      </p:sp>
    </p:spTree>
    <p:extLst>
      <p:ext uri="{BB962C8B-B14F-4D97-AF65-F5344CB8AC3E}">
        <p14:creationId xmlns:p14="http://schemas.microsoft.com/office/powerpoint/2010/main" val="18157251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3"/>
              <a:stretch>
                <a:fillRect/>
              </a:stretch>
            </a:blipFill>
          </mc:Choice>
          <mc:Fallback>
            <a:blipFill rotWithShape="1">
              <a:blip r:embed="rId4"/>
              <a:stretch>
                <a:fillRect/>
              </a:stretch>
            </a:blipFill>
          </mc:Fallback>
        </mc:AlternateContent>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800" y="-55562"/>
            <a:ext cx="10972800" cy="1143000"/>
          </a:xfrm>
        </p:spPr>
        <p:txBody>
          <a:bodyPr>
            <a:normAutofit fontScale="90000"/>
          </a:bodyPr>
          <a:lstStyle/>
          <a:p>
            <a:r>
              <a:rPr lang="fr-CH" sz="4000">
                <a:solidFill>
                  <a:schemeClr val="bg1"/>
                </a:solidFill>
              </a:rPr>
              <a:t>ILO STRATEGY FOR THE REGION</a:t>
            </a:r>
            <a:br>
              <a:rPr lang="fr-CH" sz="4000">
                <a:solidFill>
                  <a:schemeClr val="bg1"/>
                </a:solidFill>
              </a:rPr>
            </a:br>
            <a:r>
              <a:rPr lang="ru-RU" sz="4000" dirty="0">
                <a:solidFill>
                  <a:srgbClr val="FF0000"/>
                </a:solidFill>
                <a:latin typeface="Calibri Light" panose="020F0302020204030204"/>
              </a:rPr>
              <a:t>СТРАТЕГИЯ ДЕЯТЕЛЬНОСТИ МОТ В РЕГИОНЕ</a:t>
            </a:r>
            <a:endParaRPr lang="en-GB" sz="3600" dirty="0">
              <a:solidFill>
                <a:schemeClr val="bg1"/>
              </a:solidFill>
            </a:endParaRPr>
          </a:p>
        </p:txBody>
      </p:sp>
      <p:sp>
        <p:nvSpPr>
          <p:cNvPr id="5" name="Content Placeholder 4"/>
          <p:cNvSpPr>
            <a:spLocks noGrp="1"/>
          </p:cNvSpPr>
          <p:nvPr>
            <p:ph sz="half" idx="1"/>
          </p:nvPr>
        </p:nvSpPr>
        <p:spPr/>
        <p:txBody>
          <a:bodyPr anchor="ctr">
            <a:noAutofit/>
          </a:bodyPr>
          <a:lstStyle/>
          <a:p>
            <a:pPr marL="0" lvl="1" indent="0">
              <a:buNone/>
            </a:pPr>
            <a:r>
              <a:rPr lang="en-GB" sz="1500" b="1" dirty="0" smtClean="0"/>
              <a:t>KYRGYZSTAN and </a:t>
            </a:r>
            <a:r>
              <a:rPr lang="en-GB" sz="1500" b="1" dirty="0"/>
              <a:t>TAJIKISTAN. ILO technical cooperation.</a:t>
            </a:r>
            <a:endParaRPr lang="en-GB" sz="1500" b="1" dirty="0" smtClean="0"/>
          </a:p>
          <a:p>
            <a:pPr marL="0" lvl="1" indent="0">
              <a:buNone/>
            </a:pPr>
            <a:r>
              <a:rPr lang="en-GB" sz="1500" b="1" dirty="0" smtClean="0"/>
              <a:t>In both countries, ILO activities were developed under the </a:t>
            </a:r>
            <a:r>
              <a:rPr lang="en-GB" sz="1500" b="1" dirty="0"/>
              <a:t>Project «From the Crisis towards Decent and Safe Jobs</a:t>
            </a:r>
            <a:r>
              <a:rPr lang="en-GB" sz="1500" b="1" dirty="0" smtClean="0"/>
              <a:t>»</a:t>
            </a:r>
          </a:p>
          <a:p>
            <a:pPr marL="0" lvl="1" indent="0">
              <a:buNone/>
            </a:pPr>
            <a:r>
              <a:rPr lang="en-GB" sz="1500" b="1" dirty="0" smtClean="0"/>
              <a:t>The ILO support focused on capacity building for the LI and social partners to develop and implement policies and strategies and </a:t>
            </a:r>
            <a:r>
              <a:rPr lang="en-GB" sz="1500" b="1" dirty="0"/>
              <a:t>developing tripartite social dialogue with a view to addressing inequality and enhancing workplace </a:t>
            </a:r>
            <a:r>
              <a:rPr lang="en-GB" sz="1500" b="1" dirty="0" smtClean="0"/>
              <a:t>compliance.</a:t>
            </a:r>
          </a:p>
          <a:p>
            <a:pPr marL="0" lvl="1" indent="0">
              <a:buNone/>
            </a:pPr>
            <a:r>
              <a:rPr lang="en-GB" sz="1500" b="1" dirty="0" smtClean="0"/>
              <a:t>The relevant aspects regarding the need for improvement in the area of  legal and institutional frameworks addressing compliance with the labour laws and regulations were revealed by the OSH National Profiles which were updated in the both countries.</a:t>
            </a:r>
          </a:p>
          <a:p>
            <a:pPr marL="0" lvl="1" indent="0">
              <a:buNone/>
            </a:pPr>
            <a:r>
              <a:rPr lang="en-GB" sz="1500" b="1" dirty="0" smtClean="0"/>
              <a:t>Training was offered to all constituents, particularly referring to implementation of the OSH management system, risk assessment and mechanisms for better compliance at the level of the enterprises. </a:t>
            </a:r>
          </a:p>
        </p:txBody>
      </p:sp>
      <p:sp>
        <p:nvSpPr>
          <p:cNvPr id="3" name="Content Placeholder 2"/>
          <p:cNvSpPr>
            <a:spLocks noGrp="1"/>
          </p:cNvSpPr>
          <p:nvPr>
            <p:ph sz="half" idx="2"/>
          </p:nvPr>
        </p:nvSpPr>
        <p:spPr>
          <a:xfrm>
            <a:off x="6197600" y="2006601"/>
            <a:ext cx="5829300" cy="4470399"/>
          </a:xfrm>
        </p:spPr>
        <p:txBody>
          <a:bodyPr>
            <a:normAutofit fontScale="62500" lnSpcReduction="20000"/>
          </a:bodyPr>
          <a:lstStyle/>
          <a:p>
            <a:pPr marL="0" indent="0">
              <a:buNone/>
            </a:pPr>
            <a:r>
              <a:rPr lang="ru-RU" sz="2400" b="1" dirty="0">
                <a:solidFill>
                  <a:srgbClr val="FF0000"/>
                </a:solidFill>
                <a:latin typeface="Calibri Light" panose="020F0302020204030204"/>
              </a:rPr>
              <a:t>КЫРГЫЗСТАН и </a:t>
            </a:r>
            <a:r>
              <a:rPr lang="ru-RU" sz="2400" b="1" dirty="0" smtClean="0">
                <a:solidFill>
                  <a:srgbClr val="FF0000"/>
                </a:solidFill>
                <a:latin typeface="Calibri Light" panose="020F0302020204030204"/>
              </a:rPr>
              <a:t>ТАДЖИКИСТАН. Техническое сотрудничество МОТ</a:t>
            </a:r>
            <a:endParaRPr lang="ru-RU" sz="2400" b="1" dirty="0">
              <a:solidFill>
                <a:srgbClr val="FF0000"/>
              </a:solidFill>
              <a:latin typeface="Calibri Light" panose="020F0302020204030204"/>
            </a:endParaRPr>
          </a:p>
          <a:p>
            <a:pPr marL="0" indent="0">
              <a:buNone/>
            </a:pPr>
            <a:r>
              <a:rPr lang="ru-RU" sz="2400" b="1" dirty="0">
                <a:solidFill>
                  <a:srgbClr val="FF0000"/>
                </a:solidFill>
                <a:latin typeface="Calibri Light" panose="020F0302020204030204"/>
              </a:rPr>
              <a:t>В обеих странах МОТ осуществляла свою деятельность в рамках проекта «Преодоление кризиса и обеспечение достойного и безопасного труда».</a:t>
            </a:r>
          </a:p>
          <a:p>
            <a:pPr marL="0" indent="0">
              <a:buNone/>
            </a:pPr>
            <a:r>
              <a:rPr lang="ru-RU" sz="2400" b="1" dirty="0">
                <a:solidFill>
                  <a:srgbClr val="FF0000"/>
                </a:solidFill>
                <a:latin typeface="Calibri Light" panose="020F0302020204030204"/>
              </a:rPr>
              <a:t>Оказываемая МОТ поддержка была направлена на укрепление потенциала инспекций труда и социальных партнеров, необходимого для разработки и реализации соответствующей политики и стратегий и для развития трехстороннего социального диалога </a:t>
            </a:r>
            <a:r>
              <a:rPr lang="ru-RU" sz="2400" b="1" dirty="0">
                <a:solidFill>
                  <a:srgbClr val="FF0000"/>
                </a:solidFill>
                <a:latin typeface="Calibri Light" panose="020F0302020204030204"/>
              </a:rPr>
              <a:t>в целях устранения неравенства и повышения правовой дисциплины предприятий.</a:t>
            </a:r>
          </a:p>
          <a:p>
            <a:pPr marL="0" indent="0">
              <a:buNone/>
            </a:pPr>
            <a:r>
              <a:rPr lang="ru-RU" sz="2400" b="1" dirty="0">
                <a:solidFill>
                  <a:srgbClr val="FF0000"/>
                </a:solidFill>
                <a:latin typeface="Calibri Light" panose="020F0302020204030204"/>
              </a:rPr>
              <a:t>Соответствующие аспекты, касающиеся необходимости в совершенствовании правовых и институциональных основ, способствующих соблюдению законов и нормативных актов о труде, были освещены в национальных обзорах по охране труда, которые по обеим странам были выпущены в обновленных версиях.</a:t>
            </a:r>
          </a:p>
          <a:p>
            <a:pPr marL="0" indent="0">
              <a:buNone/>
            </a:pPr>
            <a:r>
              <a:rPr lang="ru-RU" sz="2400" b="1" dirty="0">
                <a:solidFill>
                  <a:srgbClr val="FF0000"/>
                </a:solidFill>
                <a:latin typeface="Calibri Light" panose="020F0302020204030204"/>
              </a:rPr>
              <a:t>Для представителей всех трехсторонних участников было организовано обучение, в частности, по таким вопросам, как внедрение системы управления охраной труда, оценка рисков и механизмы повышения правовой дисциплины на уровне предприятий.</a:t>
            </a:r>
            <a:endParaRPr lang="en-GB" sz="2400" b="1" dirty="0">
              <a:solidFill>
                <a:srgbClr val="FF0000"/>
              </a:solidFill>
              <a:latin typeface="Calibri Light" panose="020F0302020204030204"/>
            </a:endParaRPr>
          </a:p>
        </p:txBody>
      </p:sp>
      <p:sp>
        <p:nvSpPr>
          <p:cNvPr id="4" name="Slide Number Placeholder 3"/>
          <p:cNvSpPr>
            <a:spLocks noGrp="1"/>
          </p:cNvSpPr>
          <p:nvPr>
            <p:ph type="sldNum" sz="quarter" idx="12"/>
          </p:nvPr>
        </p:nvSpPr>
        <p:spPr/>
        <p:txBody>
          <a:bodyPr/>
          <a:lstStyle/>
          <a:p>
            <a:fld id="{7E4E2995-125C-3B4A-AEED-6770730663DA}" type="slidenum">
              <a:rPr lang="fr-FR" smtClean="0">
                <a:solidFill>
                  <a:prstClr val="black">
                    <a:tint val="75000"/>
                  </a:prstClr>
                </a:solidFill>
              </a:rPr>
              <a:pPr/>
              <a:t>21</a:t>
            </a:fld>
            <a:endParaRPr lang="fr-FR" dirty="0">
              <a:solidFill>
                <a:prstClr val="black">
                  <a:tint val="75000"/>
                </a:prstClr>
              </a:solidFill>
            </a:endParaRPr>
          </a:p>
        </p:txBody>
      </p:sp>
    </p:spTree>
    <p:extLst>
      <p:ext uri="{BB962C8B-B14F-4D97-AF65-F5344CB8AC3E}">
        <p14:creationId xmlns:p14="http://schemas.microsoft.com/office/powerpoint/2010/main" val="9790849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3"/>
              <a:stretch>
                <a:fillRect/>
              </a:stretch>
            </a:blipFill>
          </mc:Choice>
          <mc:Fallback>
            <a:blipFill rotWithShape="1">
              <a:blip r:embed="rId4"/>
              <a:stretch>
                <a:fillRect/>
              </a:stretch>
            </a:blipFill>
          </mc:Fallback>
        </mc:AlternateContent>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5500" y="-68262"/>
            <a:ext cx="10972800" cy="1143000"/>
          </a:xfrm>
        </p:spPr>
        <p:txBody>
          <a:bodyPr>
            <a:normAutofit fontScale="90000"/>
          </a:bodyPr>
          <a:lstStyle/>
          <a:p>
            <a:r>
              <a:rPr lang="fr-CH" sz="4000">
                <a:solidFill>
                  <a:schemeClr val="bg1"/>
                </a:solidFill>
              </a:rPr>
              <a:t>ILO STRATEGY FOR THE REGION</a:t>
            </a:r>
            <a:br>
              <a:rPr lang="fr-CH" sz="4000">
                <a:solidFill>
                  <a:schemeClr val="bg1"/>
                </a:solidFill>
              </a:rPr>
            </a:br>
            <a:r>
              <a:rPr lang="ru-RU" sz="4000" dirty="0">
                <a:solidFill>
                  <a:srgbClr val="FF0000"/>
                </a:solidFill>
                <a:latin typeface="Calibri Light" panose="020F0302020204030204"/>
              </a:rPr>
              <a:t>СТРАТЕГИЯ ДЕЯТЕЛЬНОСТИ МОТ В РЕГИОНЕ</a:t>
            </a:r>
            <a:endParaRPr lang="en-GB" sz="3600" dirty="0">
              <a:solidFill>
                <a:schemeClr val="bg1"/>
              </a:solidFill>
            </a:endParaRPr>
          </a:p>
        </p:txBody>
      </p:sp>
      <p:sp>
        <p:nvSpPr>
          <p:cNvPr id="5" name="Content Placeholder 4"/>
          <p:cNvSpPr>
            <a:spLocks noGrp="1"/>
          </p:cNvSpPr>
          <p:nvPr>
            <p:ph sz="half" idx="1"/>
          </p:nvPr>
        </p:nvSpPr>
        <p:spPr/>
        <p:txBody>
          <a:bodyPr anchor="ctr">
            <a:noAutofit/>
          </a:bodyPr>
          <a:lstStyle/>
          <a:p>
            <a:pPr marL="0" lvl="1" indent="0">
              <a:buNone/>
            </a:pPr>
            <a:r>
              <a:rPr lang="en-GB" sz="1400" b="1" dirty="0"/>
              <a:t>UZBEKISTAN. LI Background.</a:t>
            </a:r>
            <a:endParaRPr lang="en-GB" sz="1400" b="1" dirty="0" smtClean="0"/>
          </a:p>
          <a:p>
            <a:pPr marL="0" lvl="1" indent="0">
              <a:buNone/>
            </a:pPr>
            <a:r>
              <a:rPr lang="en-GB" sz="1400" b="1" dirty="0" smtClean="0"/>
              <a:t>The labour inspection system is fully </a:t>
            </a:r>
            <a:r>
              <a:rPr lang="en-GB" sz="1400" b="1" dirty="0"/>
              <a:t>decentralized. The national inspection work is supervised and monitored by the Ministry of Labour and Social Security and the State Inspection for Safety in Industry, Mining and Housing and Utilities Sector. The Ministry of Labour and Social Security which has 4 OSH specialists in its central office as well as about 150 labour inspectors, 16 OSH experts in oblast, district and city labour, employment and social security directorates. In addition, the Ministry has a legal labour inspection with a staff of 146 distributed all over the Republic (as described in ILO review of OSH policies in 2008) </a:t>
            </a:r>
            <a:r>
              <a:rPr lang="en-GB" sz="1400" b="1" dirty="0" smtClean="0"/>
              <a:t>.</a:t>
            </a:r>
          </a:p>
          <a:p>
            <a:pPr marL="0" lvl="1" indent="0">
              <a:buNone/>
            </a:pPr>
            <a:r>
              <a:rPr lang="en-GB" sz="1400" b="1" i="1" dirty="0" smtClean="0"/>
              <a:t>“The </a:t>
            </a:r>
            <a:r>
              <a:rPr lang="en-GB" sz="1400" b="1" i="1" dirty="0"/>
              <a:t>institutional structure, enforcement efficiency and overall performance of the State Labour Compliance Inspectorate and the State Inspectorate for OSH and Assessment of Working Conditions under the Ministry of Employment and Industrial Relations of Uzbekistan, as well as professional standards and skills of their inspectors do not allow to address the labour rights protection and OSH issues comprehensively and on a systemic basis</a:t>
            </a:r>
            <a:r>
              <a:rPr lang="en-GB" sz="1400" b="1" i="1" dirty="0" smtClean="0"/>
              <a:t>.”(Resolution № PP-391/20 </a:t>
            </a:r>
            <a:r>
              <a:rPr lang="en-GB" sz="1400" b="1" i="1" dirty="0"/>
              <a:t>August 2018 </a:t>
            </a:r>
            <a:r>
              <a:rPr lang="en-GB" sz="1400" b="1" i="1" dirty="0" smtClean="0"/>
              <a:t>of the President of Republic)</a:t>
            </a:r>
          </a:p>
        </p:txBody>
      </p:sp>
      <p:sp>
        <p:nvSpPr>
          <p:cNvPr id="3" name="Content Placeholder 2"/>
          <p:cNvSpPr>
            <a:spLocks noGrp="1"/>
          </p:cNvSpPr>
          <p:nvPr>
            <p:ph sz="half" idx="2"/>
          </p:nvPr>
        </p:nvSpPr>
        <p:spPr>
          <a:xfrm>
            <a:off x="6197600" y="1270001"/>
            <a:ext cx="5867400" cy="4978400"/>
          </a:xfrm>
        </p:spPr>
        <p:txBody>
          <a:bodyPr>
            <a:normAutofit fontScale="62500" lnSpcReduction="20000"/>
          </a:bodyPr>
          <a:lstStyle/>
          <a:p>
            <a:pPr marL="0" indent="0">
              <a:buNone/>
            </a:pPr>
            <a:r>
              <a:rPr lang="ru-RU" sz="2400" b="1" dirty="0" smtClean="0">
                <a:solidFill>
                  <a:srgbClr val="FF0000"/>
                </a:solidFill>
                <a:latin typeface="Calibri Light" panose="020F0302020204030204"/>
              </a:rPr>
              <a:t>УЗБЕКИСТАН. Общая информация об инспекции труда</a:t>
            </a:r>
            <a:endParaRPr lang="ru-RU" sz="2400" b="1" dirty="0">
              <a:solidFill>
                <a:srgbClr val="FF0000"/>
              </a:solidFill>
              <a:latin typeface="Calibri Light" panose="020F0302020204030204"/>
            </a:endParaRPr>
          </a:p>
          <a:p>
            <a:pPr marL="0" indent="0">
              <a:buNone/>
            </a:pPr>
            <a:r>
              <a:rPr lang="ru-RU" sz="2400" b="1" dirty="0">
                <a:solidFill>
                  <a:srgbClr val="FF0000"/>
                </a:solidFill>
                <a:latin typeface="Calibri Light" panose="020F0302020204030204"/>
              </a:rPr>
              <a:t>Система инспекции труда в стране полностью децентрализована. Надзор и контроль за инспекционной деятельностью осуществляют Министерство труда и социальной защиты населения и Государственная инспекция по надзору за безопасным ведением работ в промышленности, горном деле и коммунально-бытовом секторе. Министерство труда и социальной защиты населения имеет четырех специалистов по охране труда в своем центральном аппарате, а также около 150 инспекторов труда, 16 экспертов по охране труда в областных, районных и городских управлениях и отделах по труду, занятости и социальной защите населения. Кроме того, в составе министерства существует правовая инспекция по труду, в которой насчитывается 146 человек, рассредоточенных по всей территории республики (как указано в обзоре политики в области охраны труда, опубликованном МОТ в 2008 году).</a:t>
            </a:r>
          </a:p>
          <a:p>
            <a:pPr marL="0" indent="0">
              <a:buNone/>
            </a:pPr>
            <a:r>
              <a:rPr lang="ru-RU" sz="2400" b="1" i="1" dirty="0">
                <a:solidFill>
                  <a:srgbClr val="FF0000"/>
                </a:solidFill>
                <a:latin typeface="Calibri Light" panose="020F0302020204030204"/>
              </a:rPr>
              <a:t>«Институциональная структура, результативность правоприменительной деятельности и общая эффективность работы Государственной правовой инспекции труда и Государственной инспекции по охране и экспертизе условий труда при Министерстве занятости и трудовых отношений Узбекистана, а также профессиональные стандарты и навыки их инспекторов не позволяют комплексно и на системной основе решать вопросы защиты трудовых прав и охраны труда». (Постановление Президента Республики от 20 августа 2018 года № ПП-391)</a:t>
            </a:r>
            <a:endParaRPr lang="en-GB" sz="2400" b="1" i="1" dirty="0">
              <a:solidFill>
                <a:srgbClr val="FF0000"/>
              </a:solidFill>
              <a:latin typeface="Calibri Light" panose="020F0302020204030204"/>
            </a:endParaRPr>
          </a:p>
        </p:txBody>
      </p:sp>
      <p:sp>
        <p:nvSpPr>
          <p:cNvPr id="4" name="Slide Number Placeholder 3"/>
          <p:cNvSpPr>
            <a:spLocks noGrp="1"/>
          </p:cNvSpPr>
          <p:nvPr>
            <p:ph type="sldNum" sz="quarter" idx="12"/>
          </p:nvPr>
        </p:nvSpPr>
        <p:spPr/>
        <p:txBody>
          <a:bodyPr/>
          <a:lstStyle/>
          <a:p>
            <a:fld id="{7E4E2995-125C-3B4A-AEED-6770730663DA}" type="slidenum">
              <a:rPr lang="fr-FR" smtClean="0">
                <a:solidFill>
                  <a:prstClr val="black">
                    <a:tint val="75000"/>
                  </a:prstClr>
                </a:solidFill>
              </a:rPr>
              <a:pPr/>
              <a:t>22</a:t>
            </a:fld>
            <a:endParaRPr lang="fr-FR" dirty="0">
              <a:solidFill>
                <a:prstClr val="black">
                  <a:tint val="75000"/>
                </a:prstClr>
              </a:solidFill>
            </a:endParaRPr>
          </a:p>
        </p:txBody>
      </p:sp>
    </p:spTree>
    <p:extLst>
      <p:ext uri="{BB962C8B-B14F-4D97-AF65-F5344CB8AC3E}">
        <p14:creationId xmlns:p14="http://schemas.microsoft.com/office/powerpoint/2010/main" val="5562298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3"/>
              <a:stretch>
                <a:fillRect/>
              </a:stretch>
            </a:blipFill>
          </mc:Choice>
          <mc:Fallback>
            <a:blipFill rotWithShape="1">
              <a:blip r:embed="rId4"/>
              <a:stretch>
                <a:fillRect/>
              </a:stretch>
            </a:blipFill>
          </mc:Fallback>
        </mc:AlternateContent>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5500" y="-55562"/>
            <a:ext cx="10972800" cy="1143000"/>
          </a:xfrm>
        </p:spPr>
        <p:txBody>
          <a:bodyPr>
            <a:normAutofit fontScale="90000"/>
          </a:bodyPr>
          <a:lstStyle/>
          <a:p>
            <a:r>
              <a:rPr lang="fr-CH" sz="4000">
                <a:solidFill>
                  <a:schemeClr val="bg1"/>
                </a:solidFill>
              </a:rPr>
              <a:t>ILO STRATEGY FOR THE REGION</a:t>
            </a:r>
            <a:br>
              <a:rPr lang="fr-CH" sz="4000">
                <a:solidFill>
                  <a:schemeClr val="bg1"/>
                </a:solidFill>
              </a:rPr>
            </a:br>
            <a:r>
              <a:rPr lang="ru-RU" sz="4000" dirty="0">
                <a:solidFill>
                  <a:srgbClr val="FF0000"/>
                </a:solidFill>
                <a:latin typeface="Calibri Light" panose="020F0302020204030204"/>
              </a:rPr>
              <a:t>СТРАТЕГИЯ ДЕЯТЕЛЬНОСТИ МОТ В РЕГИОНЕ</a:t>
            </a:r>
            <a:endParaRPr lang="en-GB" sz="3600" dirty="0">
              <a:solidFill>
                <a:schemeClr val="bg1"/>
              </a:solidFill>
            </a:endParaRPr>
          </a:p>
        </p:txBody>
      </p:sp>
      <p:sp>
        <p:nvSpPr>
          <p:cNvPr id="5" name="Content Placeholder 4"/>
          <p:cNvSpPr>
            <a:spLocks noGrp="1"/>
          </p:cNvSpPr>
          <p:nvPr>
            <p:ph sz="half" idx="1"/>
          </p:nvPr>
        </p:nvSpPr>
        <p:spPr/>
        <p:txBody>
          <a:bodyPr anchor="ctr">
            <a:noAutofit/>
          </a:bodyPr>
          <a:lstStyle/>
          <a:p>
            <a:pPr marL="0" lvl="1" indent="0">
              <a:buNone/>
            </a:pPr>
            <a:r>
              <a:rPr lang="en-GB" sz="1200" b="1" dirty="0"/>
              <a:t>UZBEKISTAN. ILO technical cooperation.</a:t>
            </a:r>
            <a:endParaRPr lang="en-GB" sz="1200" b="1" dirty="0" smtClean="0"/>
          </a:p>
          <a:p>
            <a:pPr marL="0" lvl="1" indent="0">
              <a:buNone/>
            </a:pPr>
            <a:r>
              <a:rPr lang="en-GB" sz="1200" b="1" dirty="0" smtClean="0"/>
              <a:t>ILO conducted a series of activities combating child labour and forced labour in Uzbekistan.</a:t>
            </a:r>
          </a:p>
          <a:p>
            <a:pPr marL="0" lvl="1" indent="0">
              <a:buNone/>
            </a:pPr>
            <a:r>
              <a:rPr lang="en-GB" sz="1200" b="1" dirty="0" smtClean="0"/>
              <a:t>The absence of the necessary effective institutions in combating CL and FL was revealed.</a:t>
            </a:r>
          </a:p>
          <a:p>
            <a:pPr marL="0" lvl="1" indent="0">
              <a:buNone/>
            </a:pPr>
            <a:r>
              <a:rPr lang="en-GB" sz="1200" b="1" dirty="0" smtClean="0"/>
              <a:t>Awareness raising campaigns were carried on, including issue of compliance with the labour law and the need for an institutional response for a systemic problem.</a:t>
            </a:r>
          </a:p>
          <a:p>
            <a:pPr marL="0" lvl="1" indent="0">
              <a:buNone/>
            </a:pPr>
            <a:r>
              <a:rPr lang="en-GB" sz="1200" b="1" dirty="0" smtClean="0"/>
              <a:t>The text of the Resolution requires the establishment of </a:t>
            </a:r>
            <a:r>
              <a:rPr lang="en-GB" sz="1200" b="1" dirty="0"/>
              <a:t>the State Labour Inspectorate (“Inspectorate”) under the Ministry of Employment and Industrial Relations of </a:t>
            </a:r>
            <a:r>
              <a:rPr lang="en-GB" sz="1200" b="1" dirty="0" smtClean="0"/>
              <a:t>Uzbekistan. As part of its mandate, the Inspectorate will:</a:t>
            </a:r>
          </a:p>
          <a:p>
            <a:pPr marL="171450" lvl="1" indent="-171450">
              <a:buFont typeface="Arial" panose="020B0604020202020204" pitchFamily="34" charset="0"/>
              <a:buChar char="•"/>
            </a:pPr>
            <a:r>
              <a:rPr lang="en-GB" sz="1200" b="1" dirty="0"/>
              <a:t>conduct an ongoing monitoring and protect the rights of the parties to industrial relations as envisaged by the labour, employment and OSH law</a:t>
            </a:r>
            <a:r>
              <a:rPr lang="en-GB" sz="1200" b="1" dirty="0" smtClean="0"/>
              <a:t>;</a:t>
            </a:r>
          </a:p>
          <a:p>
            <a:pPr marL="171450" lvl="1" indent="-171450">
              <a:buFont typeface="Arial" panose="020B0604020202020204" pitchFamily="34" charset="0"/>
              <a:buChar char="•"/>
            </a:pPr>
            <a:r>
              <a:rPr lang="en-GB" sz="1200" b="1" dirty="0"/>
              <a:t>provide advisory and methodological support to workers and employers (private entrepreneurs included) on how to apply the provisions of and ensure compliance with the labour and OSH law and take preventive action against job-related accidents</a:t>
            </a:r>
            <a:r>
              <a:rPr lang="en-GB" sz="1200" b="1" dirty="0" smtClean="0"/>
              <a:t>;</a:t>
            </a:r>
          </a:p>
          <a:p>
            <a:pPr marL="0" lvl="1" indent="0">
              <a:buNone/>
            </a:pPr>
            <a:r>
              <a:rPr lang="en-GB" sz="1200" b="1" dirty="0" smtClean="0"/>
              <a:t>The </a:t>
            </a:r>
            <a:r>
              <a:rPr lang="en-GB" sz="1200" b="1" dirty="0"/>
              <a:t>Inspectorate </a:t>
            </a:r>
            <a:r>
              <a:rPr lang="en-GB" sz="1200" b="1" dirty="0" smtClean="0"/>
              <a:t>will be empowered to </a:t>
            </a:r>
            <a:r>
              <a:rPr lang="en-GB" sz="1200" b="1" dirty="0"/>
              <a:t>conduct off-schedule short-term inspections of compliance with provisions of the labour, employment and OSH law by entities of any incorporation on the basis of applications by individuals and legal entities, queries in writing by state tax service bodies without prior coordination with special authorized bodies </a:t>
            </a:r>
            <a:endParaRPr lang="en-GB" sz="1200" b="1" dirty="0" smtClean="0"/>
          </a:p>
          <a:p>
            <a:pPr marL="0" lvl="1" indent="0">
              <a:buNone/>
            </a:pPr>
            <a:r>
              <a:rPr lang="en-GB" sz="1200" b="1" dirty="0" smtClean="0"/>
              <a:t>Justified </a:t>
            </a:r>
            <a:r>
              <a:rPr lang="en-GB" sz="1200" b="1" dirty="0"/>
              <a:t>proposals and draft laws for Uzbekistan’s adoption of ILO </a:t>
            </a:r>
            <a:r>
              <a:rPr lang="en-GB" sz="1200" b="1" dirty="0" smtClean="0"/>
              <a:t>Conventions 81 and 129 must be developed until March 2019</a:t>
            </a:r>
          </a:p>
        </p:txBody>
      </p:sp>
      <p:sp>
        <p:nvSpPr>
          <p:cNvPr id="3" name="Content Placeholder 2"/>
          <p:cNvSpPr>
            <a:spLocks noGrp="1"/>
          </p:cNvSpPr>
          <p:nvPr>
            <p:ph sz="half" idx="2"/>
          </p:nvPr>
        </p:nvSpPr>
        <p:spPr>
          <a:xfrm>
            <a:off x="6197600" y="1231901"/>
            <a:ext cx="5854700" cy="5016500"/>
          </a:xfrm>
        </p:spPr>
        <p:txBody>
          <a:bodyPr>
            <a:normAutofit fontScale="55000" lnSpcReduction="20000"/>
          </a:bodyPr>
          <a:lstStyle/>
          <a:p>
            <a:pPr marL="0" indent="0">
              <a:buNone/>
            </a:pPr>
            <a:r>
              <a:rPr lang="ru-RU" sz="2400" b="1" dirty="0" smtClean="0">
                <a:solidFill>
                  <a:srgbClr val="FF0000"/>
                </a:solidFill>
                <a:latin typeface="Calibri Light" panose="020F0302020204030204"/>
              </a:rPr>
              <a:t>УЗБЕКИСТАН. Техническое сотрудничество МОТ</a:t>
            </a:r>
            <a:endParaRPr lang="ru-RU" sz="2400" b="1" dirty="0">
              <a:solidFill>
                <a:srgbClr val="FF0000"/>
              </a:solidFill>
              <a:latin typeface="Calibri Light" panose="020F0302020204030204"/>
            </a:endParaRPr>
          </a:p>
          <a:p>
            <a:pPr marL="0" indent="0">
              <a:buNone/>
            </a:pPr>
            <a:r>
              <a:rPr lang="ru-RU" sz="2400" b="1" dirty="0">
                <a:solidFill>
                  <a:srgbClr val="FF0000"/>
                </a:solidFill>
                <a:latin typeface="Calibri Light" panose="020F0302020204030204"/>
              </a:rPr>
              <a:t>МОТ осуществила в Узбекистане ряд мероприятий по борьбе с детским и принудительным трудом.</a:t>
            </a:r>
          </a:p>
          <a:p>
            <a:pPr marL="0" indent="0">
              <a:buNone/>
            </a:pPr>
            <a:r>
              <a:rPr lang="ru-RU" sz="2400" b="1" dirty="0">
                <a:solidFill>
                  <a:srgbClr val="FF0000"/>
                </a:solidFill>
                <a:latin typeface="Calibri Light" panose="020F0302020204030204"/>
              </a:rPr>
              <a:t>Было обнаружено отсутствие необходимых эффективных институтов для борьбы с детским и принудительным трудом.</a:t>
            </a:r>
          </a:p>
          <a:p>
            <a:pPr marL="0" indent="0">
              <a:buNone/>
            </a:pPr>
            <a:r>
              <a:rPr lang="ru-RU" sz="2400" b="1" dirty="0">
                <a:solidFill>
                  <a:srgbClr val="FF0000"/>
                </a:solidFill>
                <a:latin typeface="Calibri Light" panose="020F0302020204030204"/>
              </a:rPr>
              <a:t>Проведены информационно-разъяснительные кампании, в том числе посвященные таким вопросам, как соблюдение трудового законодательства и необходимость институционального реагирования на системную проблему. </a:t>
            </a:r>
          </a:p>
          <a:p>
            <a:pPr marL="0" indent="0">
              <a:buNone/>
            </a:pPr>
            <a:r>
              <a:rPr lang="ru-RU" sz="2400" b="1" dirty="0">
                <a:solidFill>
                  <a:srgbClr val="FF0000"/>
                </a:solidFill>
                <a:latin typeface="Calibri Light" panose="020F0302020204030204"/>
              </a:rPr>
              <a:t>В Постановлении предписывается создать Государственную трудовую инспекцию («Инспекция») при Министерстве занятости и трудовых отношений Узбекистана. В рамках своих полномочий Инспекция будет:</a:t>
            </a:r>
          </a:p>
          <a:p>
            <a:pPr fontAlgn="t"/>
            <a:r>
              <a:rPr lang="ru-RU" sz="2400" b="1" dirty="0">
                <a:solidFill>
                  <a:srgbClr val="FF0000"/>
                </a:solidFill>
                <a:latin typeface="Calibri Light" panose="020F0302020204030204"/>
              </a:rPr>
              <a:t>осуществлять постоянный мониторинг и защиту прав субъектов трудовых отношений, предусмотренных законодательством о труде, занятости населения и охране труда;</a:t>
            </a:r>
          </a:p>
          <a:p>
            <a:pPr fontAlgn="t"/>
            <a:r>
              <a:rPr lang="ru-RU" sz="2400" b="1" dirty="0">
                <a:solidFill>
                  <a:srgbClr val="FF0000"/>
                </a:solidFill>
                <a:latin typeface="Calibri Light" panose="020F0302020204030204"/>
              </a:rPr>
              <a:t>оказывать консультативную и методологическую помощь работникам и работодателям, в том числе субъектам предпринимательства, по вопросам применения и соблюдения законодательства о труде и охране труда, проводить профилактическую работу по предотвращению случаев производственного травматизма и несчастных случаев на производстве.</a:t>
            </a:r>
          </a:p>
          <a:p>
            <a:pPr marL="0" indent="0" fontAlgn="t">
              <a:buNone/>
            </a:pPr>
            <a:r>
              <a:rPr lang="ru-RU" sz="2400" b="1" dirty="0">
                <a:solidFill>
                  <a:srgbClr val="FF0000"/>
                </a:solidFill>
                <a:latin typeface="Calibri Light" panose="020F0302020204030204"/>
              </a:rPr>
              <a:t>Инспекции предоставляется право проводить на основании обращений физических и юридических лиц, письменных обращений органов государственной налоговой службы без предварительного согласования со специальными уполномоченными органами внеплановые краткосрочные проверки соблюдения организациями, независимо от организационных правовых форм, требований законодательства о занятости, труде и охране труда.</a:t>
            </a:r>
          </a:p>
          <a:p>
            <a:pPr marL="0" indent="0">
              <a:buNone/>
            </a:pPr>
            <a:r>
              <a:rPr lang="ru-RU" sz="2400" b="1" dirty="0">
                <a:solidFill>
                  <a:srgbClr val="FF0000"/>
                </a:solidFill>
                <a:latin typeface="Calibri Light" panose="020F0302020204030204"/>
              </a:rPr>
              <a:t>К марту 2019 года должны быть подготовлены обоснованные предложения и законопроекты о принятии Узбекистаном конвенций МОТ № 81 и № 129.</a:t>
            </a:r>
          </a:p>
        </p:txBody>
      </p:sp>
      <p:sp>
        <p:nvSpPr>
          <p:cNvPr id="4" name="Slide Number Placeholder 3"/>
          <p:cNvSpPr>
            <a:spLocks noGrp="1"/>
          </p:cNvSpPr>
          <p:nvPr>
            <p:ph type="sldNum" sz="quarter" idx="12"/>
          </p:nvPr>
        </p:nvSpPr>
        <p:spPr/>
        <p:txBody>
          <a:bodyPr/>
          <a:lstStyle/>
          <a:p>
            <a:fld id="{7E4E2995-125C-3B4A-AEED-6770730663DA}" type="slidenum">
              <a:rPr lang="fr-FR" smtClean="0">
                <a:solidFill>
                  <a:prstClr val="black">
                    <a:tint val="75000"/>
                  </a:prstClr>
                </a:solidFill>
              </a:rPr>
              <a:pPr/>
              <a:t>23</a:t>
            </a:fld>
            <a:endParaRPr lang="fr-FR" dirty="0">
              <a:solidFill>
                <a:prstClr val="black">
                  <a:tint val="75000"/>
                </a:prstClr>
              </a:solidFill>
            </a:endParaRPr>
          </a:p>
        </p:txBody>
      </p:sp>
    </p:spTree>
    <p:extLst>
      <p:ext uri="{BB962C8B-B14F-4D97-AF65-F5344CB8AC3E}">
        <p14:creationId xmlns:p14="http://schemas.microsoft.com/office/powerpoint/2010/main" val="13186021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03300" y="71438"/>
            <a:ext cx="10972800" cy="1143000"/>
          </a:xfrm>
        </p:spPr>
        <p:txBody>
          <a:bodyPr>
            <a:normAutofit/>
          </a:bodyPr>
          <a:lstStyle/>
          <a:p>
            <a:r>
              <a:rPr lang="es-ES_tradnl" sz="2800" b="1" dirty="0">
                <a:solidFill>
                  <a:schemeClr val="bg1"/>
                </a:solidFill>
              </a:rPr>
              <a:t>EUROPEAN STANDARD ON </a:t>
            </a:r>
            <a:r>
              <a:rPr lang="es-ES_tradnl" sz="2800" b="1" dirty="0" smtClean="0">
                <a:solidFill>
                  <a:schemeClr val="bg1"/>
                </a:solidFill>
              </a:rPr>
              <a:t>LI</a:t>
            </a:r>
            <a:r>
              <a:rPr lang="es-ES_tradnl" sz="2800" b="1" smtClean="0">
                <a:solidFill>
                  <a:schemeClr val="bg1"/>
                </a:solidFill>
              </a:rPr>
              <a:t/>
            </a:r>
            <a:br>
              <a:rPr lang="es-ES_tradnl" sz="2800" b="1" smtClean="0">
                <a:solidFill>
                  <a:schemeClr val="bg1"/>
                </a:solidFill>
              </a:rPr>
            </a:br>
            <a:r>
              <a:rPr lang="ru-RU" sz="2800" b="1" dirty="0">
                <a:solidFill>
                  <a:srgbClr val="FF0000"/>
                </a:solidFill>
                <a:latin typeface="Calibri Light" panose="020F0302020204030204"/>
              </a:rPr>
              <a:t>ЕВРОПЕЙСКИЕ НОРМЫ, </a:t>
            </a:r>
            <a:r>
              <a:rPr lang="ru-RU" sz="2800" b="1" dirty="0" smtClean="0">
                <a:solidFill>
                  <a:srgbClr val="FF0000"/>
                </a:solidFill>
                <a:latin typeface="Calibri Light" panose="020F0302020204030204"/>
              </a:rPr>
              <a:t>КАСАЮЩИЕСЯ </a:t>
            </a:r>
            <a:r>
              <a:rPr lang="ru-RU" sz="2800" b="1" dirty="0">
                <a:solidFill>
                  <a:srgbClr val="FF0000"/>
                </a:solidFill>
                <a:latin typeface="Calibri Light" panose="020F0302020204030204"/>
              </a:rPr>
              <a:t>ИНСПЕКЦИИ </a:t>
            </a:r>
            <a:r>
              <a:rPr lang="ru-RU" sz="2800" b="1" dirty="0" smtClean="0">
                <a:solidFill>
                  <a:srgbClr val="FF0000"/>
                </a:solidFill>
                <a:latin typeface="Calibri Light" panose="020F0302020204030204"/>
              </a:rPr>
              <a:t>ТРУДА</a:t>
            </a:r>
            <a:endParaRPr lang="en-GB" sz="3200" b="1" dirty="0">
              <a:solidFill>
                <a:schemeClr val="bg1"/>
              </a:solidFill>
            </a:endParaRPr>
          </a:p>
        </p:txBody>
      </p:sp>
      <p:sp>
        <p:nvSpPr>
          <p:cNvPr id="9" name="Content Placeholder 8"/>
          <p:cNvSpPr>
            <a:spLocks noGrp="1"/>
          </p:cNvSpPr>
          <p:nvPr>
            <p:ph sz="half" idx="1"/>
          </p:nvPr>
        </p:nvSpPr>
        <p:spPr/>
        <p:txBody>
          <a:bodyPr>
            <a:normAutofit fontScale="62500" lnSpcReduction="20000"/>
          </a:bodyPr>
          <a:lstStyle/>
          <a:p>
            <a:r>
              <a:rPr lang="en-GB" sz="2400" i="1" dirty="0" smtClean="0"/>
              <a:t>Harmonized  EU legislation vs. national enforcement</a:t>
            </a:r>
          </a:p>
          <a:p>
            <a:endParaRPr lang="en-GB" sz="2400" i="1" dirty="0" smtClean="0"/>
          </a:p>
          <a:p>
            <a:r>
              <a:rPr lang="en-GB" sz="2400" i="1" dirty="0" smtClean="0"/>
              <a:t>Role of the EU Commission on the enforcement of the OSH legislation:</a:t>
            </a:r>
          </a:p>
          <a:p>
            <a:endParaRPr lang="en-GB" sz="2400" i="1" dirty="0" smtClean="0"/>
          </a:p>
          <a:p>
            <a:pPr lvl="1"/>
            <a:r>
              <a:rPr lang="en-GB" sz="2000" i="1" dirty="0" smtClean="0"/>
              <a:t>Aims to achieve a level playing field </a:t>
            </a:r>
          </a:p>
          <a:p>
            <a:pPr lvl="1"/>
            <a:r>
              <a:rPr lang="en-GB" sz="2000" i="1" dirty="0" smtClean="0"/>
              <a:t>Supports and complements activities undertaken by Member States</a:t>
            </a:r>
          </a:p>
          <a:p>
            <a:pPr marL="0" indent="0">
              <a:buNone/>
            </a:pPr>
            <a:endParaRPr lang="en-GB" sz="2400" i="1" dirty="0" smtClean="0"/>
          </a:p>
          <a:p>
            <a:r>
              <a:rPr lang="en-GB" sz="2400" i="1" dirty="0" smtClean="0"/>
              <a:t>EP Parliament Resolution on effective labour inspections as a strategy to improve working conditions</a:t>
            </a:r>
          </a:p>
          <a:p>
            <a:pPr marL="0" indent="0">
              <a:buNone/>
            </a:pPr>
            <a:endParaRPr lang="en-GB" sz="2400" i="1" dirty="0" smtClean="0"/>
          </a:p>
          <a:p>
            <a:r>
              <a:rPr lang="en-GB" sz="2400" i="1" dirty="0" smtClean="0"/>
              <a:t>SLIC’s Common Principles for Labour Inspectorates regarding Inspection of Health and Safety at the Workplace</a:t>
            </a:r>
          </a:p>
          <a:p>
            <a:pPr marL="0" indent="0">
              <a:buNone/>
            </a:pPr>
            <a:endParaRPr lang="en-GB" sz="2400" i="1" dirty="0" smtClean="0"/>
          </a:p>
          <a:p>
            <a:r>
              <a:rPr lang="en-GB" sz="2400" i="1" dirty="0" smtClean="0"/>
              <a:t>European standards on Labour Inspection: ILO Conventions 81 and 129</a:t>
            </a:r>
          </a:p>
          <a:p>
            <a:endParaRPr lang="en-GB" dirty="0" smtClean="0"/>
          </a:p>
        </p:txBody>
      </p:sp>
      <p:sp>
        <p:nvSpPr>
          <p:cNvPr id="4" name="Content Placeholder 3"/>
          <p:cNvSpPr>
            <a:spLocks noGrp="1"/>
          </p:cNvSpPr>
          <p:nvPr>
            <p:ph sz="half" idx="2"/>
          </p:nvPr>
        </p:nvSpPr>
        <p:spPr/>
        <p:txBody>
          <a:bodyPr>
            <a:normAutofit fontScale="62500" lnSpcReduction="20000"/>
          </a:bodyPr>
          <a:lstStyle/>
          <a:p>
            <a:r>
              <a:rPr lang="ru-RU" sz="2400" i="1" dirty="0" smtClean="0">
                <a:solidFill>
                  <a:srgbClr val="FF0000"/>
                </a:solidFill>
              </a:rPr>
              <a:t>Единое </a:t>
            </a:r>
            <a:r>
              <a:rPr lang="ru-RU" sz="2400" i="1" dirty="0">
                <a:solidFill>
                  <a:srgbClr val="FF0000"/>
                </a:solidFill>
              </a:rPr>
              <a:t>европейское законодательство против национального правоприменения</a:t>
            </a:r>
            <a:endParaRPr lang="en-GB" sz="2400" i="1" dirty="0">
              <a:solidFill>
                <a:srgbClr val="FF0000"/>
              </a:solidFill>
            </a:endParaRPr>
          </a:p>
          <a:p>
            <a:endParaRPr lang="en-GB" sz="2400" i="1" dirty="0">
              <a:solidFill>
                <a:srgbClr val="FF0000"/>
              </a:solidFill>
            </a:endParaRPr>
          </a:p>
          <a:p>
            <a:r>
              <a:rPr lang="ru-RU" sz="2400" i="1" dirty="0">
                <a:solidFill>
                  <a:srgbClr val="FF0000"/>
                </a:solidFill>
              </a:rPr>
              <a:t>Роль Комиссии ЕС по применению законодательства в области охраны труда</a:t>
            </a:r>
            <a:r>
              <a:rPr lang="en-GB" sz="2400" i="1" dirty="0">
                <a:solidFill>
                  <a:srgbClr val="FF0000"/>
                </a:solidFill>
              </a:rPr>
              <a:t>:</a:t>
            </a:r>
          </a:p>
          <a:p>
            <a:endParaRPr lang="en-GB" sz="2400" i="1" dirty="0">
              <a:solidFill>
                <a:srgbClr val="FF0000"/>
              </a:solidFill>
            </a:endParaRPr>
          </a:p>
          <a:p>
            <a:pPr lvl="1"/>
            <a:r>
              <a:rPr lang="ru-RU" sz="2000" i="1" dirty="0">
                <a:solidFill>
                  <a:srgbClr val="FF0000"/>
                </a:solidFill>
              </a:rPr>
              <a:t>Стремится обеспечить единые «правила игры» для всех </a:t>
            </a:r>
            <a:r>
              <a:rPr lang="en-GB" sz="2000" i="1" dirty="0">
                <a:solidFill>
                  <a:srgbClr val="FF0000"/>
                </a:solidFill>
              </a:rPr>
              <a:t> </a:t>
            </a:r>
          </a:p>
          <a:p>
            <a:pPr lvl="1"/>
            <a:r>
              <a:rPr lang="ru-RU" sz="2000" i="1" dirty="0">
                <a:solidFill>
                  <a:srgbClr val="FF0000"/>
                </a:solidFill>
              </a:rPr>
              <a:t>Поддерживает и дополняет действия, предпринимаемые государствами-членами</a:t>
            </a:r>
            <a:endParaRPr lang="en-GB" sz="2000" i="1" dirty="0">
              <a:solidFill>
                <a:srgbClr val="FF0000"/>
              </a:solidFill>
            </a:endParaRPr>
          </a:p>
          <a:p>
            <a:pPr marL="0" indent="0">
              <a:buNone/>
            </a:pPr>
            <a:endParaRPr lang="es-ES_tradnl" sz="2400" i="1">
              <a:solidFill>
                <a:srgbClr val="FF0000"/>
              </a:solidFill>
            </a:endParaRPr>
          </a:p>
          <a:p>
            <a:r>
              <a:rPr lang="ru-RU" sz="2400" i="1" dirty="0">
                <a:solidFill>
                  <a:srgbClr val="FF0000"/>
                </a:solidFill>
              </a:rPr>
              <a:t>Резолюция Европейского парламента об эффективных инспекциях труда как о стратегии улучшения условий труда</a:t>
            </a:r>
            <a:endParaRPr lang="en-GB" sz="2400" i="1" dirty="0">
              <a:solidFill>
                <a:srgbClr val="FF0000"/>
              </a:solidFill>
            </a:endParaRPr>
          </a:p>
          <a:p>
            <a:pPr marL="0" indent="0">
              <a:buNone/>
            </a:pPr>
            <a:endParaRPr lang="en-GB" sz="2400" i="1" dirty="0">
              <a:solidFill>
                <a:srgbClr val="FF0000"/>
              </a:solidFill>
            </a:endParaRPr>
          </a:p>
          <a:p>
            <a:r>
              <a:rPr lang="ru-RU" sz="2400" i="1" dirty="0">
                <a:solidFill>
                  <a:srgbClr val="FF0000"/>
                </a:solidFill>
              </a:rPr>
              <a:t>Общие принципы инспекции труда в отношении охраны труда на рабочих местах, принятые Комитетом старших инспекторов труда ЕС (</a:t>
            </a:r>
            <a:r>
              <a:rPr lang="en-GB" sz="2400" i="1" dirty="0">
                <a:solidFill>
                  <a:srgbClr val="FF0000"/>
                </a:solidFill>
              </a:rPr>
              <a:t>SLIC</a:t>
            </a:r>
            <a:r>
              <a:rPr lang="ru-RU" sz="2400" i="1" dirty="0">
                <a:solidFill>
                  <a:srgbClr val="FF0000"/>
                </a:solidFill>
              </a:rPr>
              <a:t>)</a:t>
            </a:r>
            <a:endParaRPr lang="en-GB" sz="2400" i="1" dirty="0">
              <a:solidFill>
                <a:srgbClr val="FF0000"/>
              </a:solidFill>
            </a:endParaRPr>
          </a:p>
          <a:p>
            <a:pPr marL="0" indent="0">
              <a:buNone/>
            </a:pPr>
            <a:endParaRPr lang="en-GB" sz="2400" i="1" dirty="0">
              <a:solidFill>
                <a:srgbClr val="FF0000"/>
              </a:solidFill>
            </a:endParaRPr>
          </a:p>
          <a:p>
            <a:r>
              <a:rPr lang="ru-RU" sz="2400" i="1" dirty="0">
                <a:solidFill>
                  <a:srgbClr val="FF0000"/>
                </a:solidFill>
              </a:rPr>
              <a:t>Европейские нормы, касающиеся инспекции труда: Конвенции МОТ №81 и №129</a:t>
            </a:r>
            <a:endParaRPr lang="es-ES_tradnl" sz="2400" i="1">
              <a:solidFill>
                <a:srgbClr val="FF0000"/>
              </a:solidFill>
            </a:endParaRPr>
          </a:p>
          <a:p>
            <a:pPr marL="0" indent="0">
              <a:buNone/>
            </a:pPr>
            <a:endParaRPr lang="en-GB" dirty="0">
              <a:solidFill>
                <a:srgbClr val="FF0000"/>
              </a:solidFill>
            </a:endParaRPr>
          </a:p>
        </p:txBody>
      </p:sp>
      <p:sp>
        <p:nvSpPr>
          <p:cNvPr id="3" name="Slide Number Placeholder 2"/>
          <p:cNvSpPr>
            <a:spLocks noGrp="1"/>
          </p:cNvSpPr>
          <p:nvPr>
            <p:ph type="sldNum" sz="quarter" idx="12"/>
          </p:nvPr>
        </p:nvSpPr>
        <p:spPr/>
        <p:txBody>
          <a:bodyPr/>
          <a:lstStyle/>
          <a:p>
            <a:fld id="{7E4E2995-125C-3B4A-AEED-6770730663DA}" type="slidenum">
              <a:rPr lang="fr-FR" smtClean="0">
                <a:solidFill>
                  <a:prstClr val="black">
                    <a:tint val="75000"/>
                  </a:prstClr>
                </a:solidFill>
              </a:rPr>
              <a:pPr/>
              <a:t>24</a:t>
            </a:fld>
            <a:endParaRPr lang="fr-FR" dirty="0">
              <a:solidFill>
                <a:prstClr val="black">
                  <a:tint val="75000"/>
                </a:prstClr>
              </a:solidFill>
            </a:endParaRPr>
          </a:p>
        </p:txBody>
      </p:sp>
    </p:spTree>
    <p:extLst>
      <p:ext uri="{BB962C8B-B14F-4D97-AF65-F5344CB8AC3E}">
        <p14:creationId xmlns:p14="http://schemas.microsoft.com/office/powerpoint/2010/main" val="7832092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41400" y="109538"/>
            <a:ext cx="10972800" cy="1143000"/>
          </a:xfrm>
        </p:spPr>
        <p:txBody>
          <a:bodyPr>
            <a:normAutofit/>
          </a:bodyPr>
          <a:lstStyle/>
          <a:p>
            <a:r>
              <a:rPr lang="en-GB" sz="2000" b="1" dirty="0" smtClean="0">
                <a:solidFill>
                  <a:schemeClr val="bg1"/>
                </a:solidFill>
              </a:rPr>
              <a:t>EUROPEAN PARLIAMENT </a:t>
            </a:r>
            <a:r>
              <a:rPr lang="en-GB" sz="2000" b="1" dirty="0">
                <a:solidFill>
                  <a:schemeClr val="bg1"/>
                </a:solidFill>
              </a:rPr>
              <a:t>RESOLUTION ON EFFECTIVE LABOUR </a:t>
            </a:r>
            <a:r>
              <a:rPr lang="en-GB" sz="2000" b="1" dirty="0" smtClean="0">
                <a:solidFill>
                  <a:schemeClr val="bg1"/>
                </a:solidFill>
              </a:rPr>
              <a:t>INSPECTIONS</a:t>
            </a:r>
            <a:r>
              <a:rPr lang="en-GB" sz="2400" b="1" dirty="0" smtClean="0">
                <a:solidFill>
                  <a:schemeClr val="bg1"/>
                </a:solidFill>
              </a:rPr>
              <a:t/>
            </a:r>
            <a:br>
              <a:rPr lang="en-GB" sz="2400" b="1" dirty="0" smtClean="0">
                <a:solidFill>
                  <a:schemeClr val="bg1"/>
                </a:solidFill>
              </a:rPr>
            </a:br>
            <a:r>
              <a:rPr lang="ru-RU" sz="2000" b="1" dirty="0">
                <a:solidFill>
                  <a:srgbClr val="FF0000"/>
                </a:solidFill>
                <a:latin typeface="Calibri Light" panose="020F0302020204030204"/>
              </a:rPr>
              <a:t>РЕЗОЛЮЦИЯ ЕВРОПЕЙСКОГО ПАРЛАМЕНТА </a:t>
            </a:r>
            <a:r>
              <a:rPr lang="ru-RU" sz="2000" b="1" dirty="0" smtClean="0">
                <a:solidFill>
                  <a:srgbClr val="FF0000"/>
                </a:solidFill>
                <a:latin typeface="Calibri Light" panose="020F0302020204030204"/>
              </a:rPr>
              <a:t>ОБ </a:t>
            </a:r>
            <a:r>
              <a:rPr lang="ru-RU" sz="2000" b="1" dirty="0">
                <a:solidFill>
                  <a:srgbClr val="FF0000"/>
                </a:solidFill>
                <a:latin typeface="Calibri Light" panose="020F0302020204030204"/>
              </a:rPr>
              <a:t>ЭФФЕКТИВНЫХ ИНСПЕКЦИЯХ </a:t>
            </a:r>
            <a:r>
              <a:rPr lang="ru-RU" sz="2000" b="1" dirty="0" smtClean="0">
                <a:solidFill>
                  <a:srgbClr val="FF0000"/>
                </a:solidFill>
                <a:latin typeface="Calibri Light" panose="020F0302020204030204"/>
              </a:rPr>
              <a:t>ТРУДА</a:t>
            </a:r>
            <a:endParaRPr lang="en-GB" sz="2000" b="1" dirty="0">
              <a:solidFill>
                <a:schemeClr val="bg1"/>
              </a:solidFill>
            </a:endParaRPr>
          </a:p>
        </p:txBody>
      </p:sp>
      <p:sp>
        <p:nvSpPr>
          <p:cNvPr id="9" name="Content Placeholder 8"/>
          <p:cNvSpPr>
            <a:spLocks noGrp="1"/>
          </p:cNvSpPr>
          <p:nvPr>
            <p:ph sz="half" idx="1"/>
          </p:nvPr>
        </p:nvSpPr>
        <p:spPr/>
        <p:txBody>
          <a:bodyPr>
            <a:normAutofit fontScale="62500" lnSpcReduction="20000"/>
          </a:bodyPr>
          <a:lstStyle/>
          <a:p>
            <a:pPr marL="0" indent="0">
              <a:buNone/>
            </a:pPr>
            <a:endParaRPr lang="en-GB" sz="2400" i="1" dirty="0">
              <a:solidFill>
                <a:srgbClr val="0070C0"/>
              </a:solidFill>
            </a:endParaRPr>
          </a:p>
          <a:p>
            <a:pPr marL="0" indent="0">
              <a:buNone/>
            </a:pPr>
            <a:endParaRPr lang="en-GB" sz="2400" i="1" dirty="0">
              <a:solidFill>
                <a:srgbClr val="0070C0"/>
              </a:solidFill>
            </a:endParaRPr>
          </a:p>
          <a:p>
            <a:pPr algn="just"/>
            <a:r>
              <a:rPr lang="en-GB" sz="2400" i="1" dirty="0"/>
              <a:t>The principles for an effective labour inspection are essentially those already set in ILO Conventions 81 and 129</a:t>
            </a:r>
          </a:p>
          <a:p>
            <a:pPr algn="just"/>
            <a:endParaRPr lang="en-GB" sz="2400" i="1" dirty="0"/>
          </a:p>
          <a:p>
            <a:pPr algn="just"/>
            <a:r>
              <a:rPr lang="en-GB" sz="2400" i="1" dirty="0"/>
              <a:t>By sectors, the EP Resolution advocates more attention to agriculture and </a:t>
            </a:r>
            <a:r>
              <a:rPr lang="en-GB" sz="2400" i="1" dirty="0" smtClean="0"/>
              <a:t>transportation </a:t>
            </a:r>
            <a:r>
              <a:rPr lang="en-GB" sz="2400" i="1" dirty="0"/>
              <a:t>and to the public service regarding occupational safety and health (OSH). </a:t>
            </a:r>
          </a:p>
          <a:p>
            <a:pPr marL="0" indent="0" algn="just">
              <a:buNone/>
            </a:pPr>
            <a:r>
              <a:rPr lang="en-GB" sz="2400" i="1" dirty="0"/>
              <a:t> </a:t>
            </a:r>
          </a:p>
          <a:p>
            <a:pPr algn="just"/>
            <a:r>
              <a:rPr lang="en-GB" sz="2400" i="1" dirty="0"/>
              <a:t>By category of workers, the EP Resolution mentions self-employed, temporary agency workers, migrant workers, home workers, teleworkers and employees under fix-term contracts, as collectives that deserve special attention by the labour inspection. </a:t>
            </a:r>
          </a:p>
          <a:p>
            <a:pPr marL="0" indent="0" algn="just">
              <a:buNone/>
            </a:pPr>
            <a:r>
              <a:rPr lang="en-GB" sz="2400" i="1" dirty="0"/>
              <a:t> </a:t>
            </a:r>
          </a:p>
          <a:p>
            <a:pPr algn="just"/>
            <a:r>
              <a:rPr lang="en-GB" sz="2400" i="1" dirty="0"/>
              <a:t>As regards the subjective scope of the action of the LI, the EP supports its enlargement so as to cover domestic workers (in line with ILO Convention 189).</a:t>
            </a:r>
          </a:p>
          <a:p>
            <a:pPr algn="just"/>
            <a:endParaRPr lang="en-GB" sz="2400" i="1" dirty="0"/>
          </a:p>
          <a:p>
            <a:pPr algn="just"/>
            <a:endParaRPr lang="en-GB" dirty="0" smtClean="0"/>
          </a:p>
        </p:txBody>
      </p:sp>
      <p:sp>
        <p:nvSpPr>
          <p:cNvPr id="4" name="Content Placeholder 3"/>
          <p:cNvSpPr>
            <a:spLocks noGrp="1"/>
          </p:cNvSpPr>
          <p:nvPr>
            <p:ph sz="half" idx="2"/>
          </p:nvPr>
        </p:nvSpPr>
        <p:spPr/>
        <p:txBody>
          <a:bodyPr>
            <a:normAutofit fontScale="62500" lnSpcReduction="20000"/>
          </a:bodyPr>
          <a:lstStyle/>
          <a:p>
            <a:pPr algn="just"/>
            <a:r>
              <a:rPr lang="ru-RU" sz="2400" i="1" dirty="0">
                <a:solidFill>
                  <a:srgbClr val="FF0000"/>
                </a:solidFill>
              </a:rPr>
              <a:t>Принципы эффективной инспекции труда в основном уже определены в Конвенциях МОТ №81 и №129</a:t>
            </a:r>
            <a:endParaRPr lang="en-GB" sz="2400" i="1" dirty="0">
              <a:solidFill>
                <a:srgbClr val="FF0000"/>
              </a:solidFill>
            </a:endParaRPr>
          </a:p>
          <a:p>
            <a:pPr algn="just"/>
            <a:endParaRPr lang="en-GB" sz="2400" i="1" dirty="0">
              <a:solidFill>
                <a:srgbClr val="FF0000"/>
              </a:solidFill>
            </a:endParaRPr>
          </a:p>
          <a:p>
            <a:pPr algn="just"/>
            <a:r>
              <a:rPr lang="ru-RU" sz="2400" i="1" dirty="0">
                <a:solidFill>
                  <a:srgbClr val="FF0000"/>
                </a:solidFill>
              </a:rPr>
              <a:t>Что касается секторов экономики, то Резолюция Европейского парламента призывает в плане охраны труда уделять больше внимания сельскому хозяйству и транспорту, а также государственной службе</a:t>
            </a:r>
            <a:r>
              <a:rPr lang="en-GB" sz="2400" i="1" dirty="0">
                <a:solidFill>
                  <a:srgbClr val="FF0000"/>
                </a:solidFill>
              </a:rPr>
              <a:t>. </a:t>
            </a:r>
          </a:p>
          <a:p>
            <a:pPr marL="0" indent="0" algn="just">
              <a:buNone/>
            </a:pPr>
            <a:r>
              <a:rPr lang="en-GB" sz="2400" i="1" dirty="0">
                <a:solidFill>
                  <a:srgbClr val="FF0000"/>
                </a:solidFill>
              </a:rPr>
              <a:t> </a:t>
            </a:r>
          </a:p>
          <a:p>
            <a:pPr algn="just"/>
            <a:r>
              <a:rPr lang="ru-RU" sz="2400" i="1" dirty="0">
                <a:solidFill>
                  <a:srgbClr val="FF0000"/>
                </a:solidFill>
              </a:rPr>
              <a:t>Что касается категорий работников, то в Резолюции Европейского парламента в качестве групп, заслуживающих особого внимания со стороны инспекции труда, упоминаются самозанятые лица, временные заемные работники, трудовые мигранты, надомные и удаленные работники, а также работники со срочными трудовыми договорами.</a:t>
            </a:r>
            <a:r>
              <a:rPr lang="en-GB" sz="2400" i="1" dirty="0">
                <a:solidFill>
                  <a:srgbClr val="FF0000"/>
                </a:solidFill>
              </a:rPr>
              <a:t> </a:t>
            </a:r>
          </a:p>
          <a:p>
            <a:pPr marL="0" indent="0" algn="just">
              <a:buNone/>
            </a:pPr>
            <a:r>
              <a:rPr lang="en-GB" sz="2400" i="1" dirty="0">
                <a:solidFill>
                  <a:srgbClr val="FF0000"/>
                </a:solidFill>
              </a:rPr>
              <a:t> </a:t>
            </a:r>
          </a:p>
          <a:p>
            <a:pPr algn="just"/>
            <a:r>
              <a:rPr lang="ru-RU" sz="2400" i="1" dirty="0">
                <a:solidFill>
                  <a:srgbClr val="FF0000"/>
                </a:solidFill>
              </a:rPr>
              <a:t>Что касается реальной сферы деятельности инспекции труда, то Европейский парламент выступает за ее расширение с тем, чтобы охватить домашних работников (в соответствии с положениями Конвенции МОТ №189).</a:t>
            </a:r>
            <a:endParaRPr lang="en-GB" sz="2400" i="1" dirty="0">
              <a:solidFill>
                <a:srgbClr val="FF0000"/>
              </a:solidFill>
            </a:endParaRPr>
          </a:p>
        </p:txBody>
      </p:sp>
      <p:sp>
        <p:nvSpPr>
          <p:cNvPr id="3" name="Slide Number Placeholder 2"/>
          <p:cNvSpPr>
            <a:spLocks noGrp="1"/>
          </p:cNvSpPr>
          <p:nvPr>
            <p:ph type="sldNum" sz="quarter" idx="12"/>
          </p:nvPr>
        </p:nvSpPr>
        <p:spPr/>
        <p:txBody>
          <a:bodyPr/>
          <a:lstStyle/>
          <a:p>
            <a:fld id="{7E4E2995-125C-3B4A-AEED-6770730663DA}" type="slidenum">
              <a:rPr lang="fr-FR" smtClean="0">
                <a:solidFill>
                  <a:prstClr val="black">
                    <a:tint val="75000"/>
                  </a:prstClr>
                </a:solidFill>
              </a:rPr>
              <a:pPr/>
              <a:t>25</a:t>
            </a:fld>
            <a:endParaRPr lang="fr-FR" dirty="0">
              <a:solidFill>
                <a:prstClr val="black">
                  <a:tint val="75000"/>
                </a:prstClr>
              </a:solidFill>
            </a:endParaRPr>
          </a:p>
        </p:txBody>
      </p:sp>
    </p:spTree>
    <p:extLst>
      <p:ext uri="{BB962C8B-B14F-4D97-AF65-F5344CB8AC3E}">
        <p14:creationId xmlns:p14="http://schemas.microsoft.com/office/powerpoint/2010/main" val="35367362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09600" y="84138"/>
            <a:ext cx="10972800" cy="1143000"/>
          </a:xfrm>
        </p:spPr>
        <p:txBody>
          <a:bodyPr>
            <a:normAutofit/>
          </a:bodyPr>
          <a:lstStyle/>
          <a:p>
            <a:r>
              <a:rPr lang="es-ES_tradnl" sz="2800" b="1" dirty="0">
                <a:solidFill>
                  <a:schemeClr val="bg1"/>
                </a:solidFill>
              </a:rPr>
              <a:t>THE SENIOR LABOUR INSPECTORS´COMMITTEE </a:t>
            </a:r>
            <a:r>
              <a:rPr lang="es-ES_tradnl" sz="2800" b="1" dirty="0" smtClean="0">
                <a:solidFill>
                  <a:schemeClr val="bg1"/>
                </a:solidFill>
              </a:rPr>
              <a:t>(1)</a:t>
            </a:r>
            <a:r>
              <a:rPr lang="es-ES_tradnl" sz="2800" b="1" smtClean="0">
                <a:solidFill>
                  <a:schemeClr val="bg1"/>
                </a:solidFill>
              </a:rPr>
              <a:t/>
            </a:r>
            <a:br>
              <a:rPr lang="es-ES_tradnl" sz="2800" b="1" smtClean="0">
                <a:solidFill>
                  <a:schemeClr val="bg1"/>
                </a:solidFill>
              </a:rPr>
            </a:br>
            <a:r>
              <a:rPr lang="ru-RU" sz="2800" b="1" dirty="0">
                <a:solidFill>
                  <a:srgbClr val="FF0000"/>
                </a:solidFill>
                <a:latin typeface="Calibri Light" panose="020F0302020204030204"/>
              </a:rPr>
              <a:t>КОМИТЕТ СТАРШИХ ИНСПЕКТОРОВ ТРУДА </a:t>
            </a:r>
            <a:r>
              <a:rPr lang="ru-RU" sz="2800" b="1" dirty="0" smtClean="0">
                <a:solidFill>
                  <a:srgbClr val="FF0000"/>
                </a:solidFill>
                <a:latin typeface="Calibri Light" panose="020F0302020204030204"/>
              </a:rPr>
              <a:t>(1)</a:t>
            </a:r>
            <a:endParaRPr lang="en-GB" sz="3600" b="1" dirty="0">
              <a:solidFill>
                <a:schemeClr val="bg1"/>
              </a:solidFill>
            </a:endParaRPr>
          </a:p>
        </p:txBody>
      </p:sp>
      <p:sp>
        <p:nvSpPr>
          <p:cNvPr id="9" name="Content Placeholder 8"/>
          <p:cNvSpPr>
            <a:spLocks noGrp="1"/>
          </p:cNvSpPr>
          <p:nvPr>
            <p:ph sz="half" idx="1"/>
          </p:nvPr>
        </p:nvSpPr>
        <p:spPr>
          <a:xfrm>
            <a:off x="609600" y="1485901"/>
            <a:ext cx="5384800" cy="5016499"/>
          </a:xfrm>
        </p:spPr>
        <p:txBody>
          <a:bodyPr>
            <a:noAutofit/>
          </a:bodyPr>
          <a:lstStyle/>
          <a:p>
            <a:pPr marL="0" indent="0" algn="ctr" defTabSz="914400" eaLnBrk="0" fontAlgn="base" hangingPunct="0">
              <a:lnSpc>
                <a:spcPct val="80000"/>
              </a:lnSpc>
              <a:spcAft>
                <a:spcPct val="0"/>
              </a:spcAft>
              <a:buNone/>
              <a:defRPr/>
            </a:pPr>
            <a:r>
              <a:rPr lang="en-GB" sz="1800" i="1" u="sng" kern="0" dirty="0" smtClean="0">
                <a:ea typeface="Arial Unicode MS" pitchFamily="34" charset="-128"/>
                <a:cs typeface="Arial Unicode MS" pitchFamily="34" charset="-128"/>
              </a:rPr>
              <a:t>WHEN</a:t>
            </a:r>
          </a:p>
          <a:p>
            <a:pPr marL="0" indent="0" defTabSz="914400" eaLnBrk="0" fontAlgn="base" hangingPunct="0">
              <a:lnSpc>
                <a:spcPct val="80000"/>
              </a:lnSpc>
              <a:spcAft>
                <a:spcPct val="0"/>
              </a:spcAft>
              <a:buNone/>
              <a:defRPr/>
            </a:pPr>
            <a:r>
              <a:rPr lang="en-GB" sz="1800" kern="0" dirty="0" smtClean="0">
                <a:ea typeface="Arial Unicode MS" pitchFamily="34" charset="-128"/>
                <a:cs typeface="Arial Unicode MS" pitchFamily="34" charset="-128"/>
              </a:rPr>
              <a:t>Informally since 1982</a:t>
            </a:r>
          </a:p>
          <a:p>
            <a:pPr marL="0" indent="0" defTabSz="914400" eaLnBrk="0" fontAlgn="base" hangingPunct="0">
              <a:lnSpc>
                <a:spcPct val="80000"/>
              </a:lnSpc>
              <a:spcAft>
                <a:spcPct val="0"/>
              </a:spcAft>
              <a:buNone/>
              <a:defRPr/>
            </a:pPr>
            <a:r>
              <a:rPr lang="en-GB" sz="1800" kern="0" dirty="0" smtClean="0">
                <a:ea typeface="Arial Unicode MS" pitchFamily="34" charset="-128"/>
                <a:cs typeface="Arial Unicode MS" pitchFamily="34" charset="-128"/>
              </a:rPr>
              <a:t>Formally set up as a EU Commission Committee in 1995</a:t>
            </a:r>
            <a:endParaRPr lang="en-GB" sz="1800" kern="0" dirty="0">
              <a:ea typeface="Arial Unicode MS" pitchFamily="34" charset="-128"/>
              <a:cs typeface="Arial Unicode MS" pitchFamily="34" charset="-128"/>
            </a:endParaRPr>
          </a:p>
          <a:p>
            <a:pPr marL="0" indent="0" algn="ctr" defTabSz="914400" eaLnBrk="0" fontAlgn="base" hangingPunct="0">
              <a:lnSpc>
                <a:spcPct val="80000"/>
              </a:lnSpc>
              <a:spcAft>
                <a:spcPct val="0"/>
              </a:spcAft>
              <a:buNone/>
              <a:defRPr/>
            </a:pPr>
            <a:endParaRPr lang="en-GB" sz="1800" i="1" u="sng" kern="0" dirty="0">
              <a:ea typeface="Arial Unicode MS" pitchFamily="34" charset="-128"/>
              <a:cs typeface="Arial Unicode MS" pitchFamily="34" charset="-128"/>
            </a:endParaRPr>
          </a:p>
          <a:p>
            <a:pPr marL="0" indent="0" defTabSz="914400" eaLnBrk="0" fontAlgn="base" hangingPunct="0">
              <a:lnSpc>
                <a:spcPct val="80000"/>
              </a:lnSpc>
              <a:spcAft>
                <a:spcPct val="0"/>
              </a:spcAft>
              <a:buNone/>
              <a:defRPr/>
            </a:pPr>
            <a:r>
              <a:rPr lang="en-GB" sz="1800" i="1" kern="0" dirty="0" smtClean="0">
                <a:ea typeface="Arial Unicode MS" pitchFamily="34" charset="-128"/>
                <a:cs typeface="Arial Unicode MS" pitchFamily="34" charset="-128"/>
              </a:rPr>
              <a:t>	</a:t>
            </a:r>
            <a:endParaRPr lang="en-GB" sz="1800" i="1" kern="0" dirty="0">
              <a:ea typeface="Arial Unicode MS" pitchFamily="34" charset="-128"/>
              <a:cs typeface="Arial Unicode MS" pitchFamily="34" charset="-128"/>
            </a:endParaRPr>
          </a:p>
          <a:p>
            <a:pPr marL="0" indent="0" algn="ctr" defTabSz="914400" eaLnBrk="0" fontAlgn="base" hangingPunct="0">
              <a:lnSpc>
                <a:spcPct val="80000"/>
              </a:lnSpc>
              <a:spcAft>
                <a:spcPct val="0"/>
              </a:spcAft>
              <a:buNone/>
              <a:defRPr/>
            </a:pPr>
            <a:r>
              <a:rPr lang="en-GB" sz="1800" i="1" u="sng" kern="0" dirty="0" smtClean="0">
                <a:ea typeface="Arial Unicode MS" pitchFamily="34" charset="-128"/>
                <a:cs typeface="Arial Unicode MS" pitchFamily="34" charset="-128"/>
              </a:rPr>
              <a:t>WHO </a:t>
            </a:r>
          </a:p>
          <a:p>
            <a:pPr marL="0" indent="0" defTabSz="914400" eaLnBrk="0" fontAlgn="base" hangingPunct="0">
              <a:lnSpc>
                <a:spcPct val="80000"/>
              </a:lnSpc>
              <a:spcAft>
                <a:spcPct val="0"/>
              </a:spcAft>
              <a:buNone/>
              <a:defRPr/>
            </a:pPr>
            <a:r>
              <a:rPr lang="en-GB" sz="1800" kern="0" dirty="0" smtClean="0">
                <a:ea typeface="Arial Unicode MS" pitchFamily="34" charset="-128"/>
                <a:cs typeface="Arial Unicode MS" pitchFamily="34" charset="-128"/>
              </a:rPr>
              <a:t>One representative from each Member State </a:t>
            </a:r>
          </a:p>
          <a:p>
            <a:pPr marL="0" indent="0" defTabSz="914400" eaLnBrk="0" fontAlgn="base" hangingPunct="0">
              <a:lnSpc>
                <a:spcPct val="80000"/>
              </a:lnSpc>
              <a:spcAft>
                <a:spcPct val="0"/>
              </a:spcAft>
              <a:buNone/>
              <a:defRPr/>
            </a:pPr>
            <a:r>
              <a:rPr lang="en-GB" sz="1800" kern="0" dirty="0" smtClean="0">
                <a:ea typeface="Arial Unicode MS" pitchFamily="34" charset="-128"/>
                <a:cs typeface="Arial Unicode MS" pitchFamily="34" charset="-128"/>
              </a:rPr>
              <a:t>Normally the General Director of the labour Inspectorate</a:t>
            </a:r>
          </a:p>
          <a:p>
            <a:pPr marL="0" indent="0" algn="ctr" defTabSz="914400" eaLnBrk="0" fontAlgn="base" hangingPunct="0">
              <a:lnSpc>
                <a:spcPct val="80000"/>
              </a:lnSpc>
              <a:spcAft>
                <a:spcPct val="0"/>
              </a:spcAft>
              <a:buNone/>
              <a:defRPr/>
            </a:pPr>
            <a:endParaRPr lang="en-GB" sz="1800" i="1" u="sng" kern="0" dirty="0">
              <a:ea typeface="Arial Unicode MS" pitchFamily="34" charset="-128"/>
              <a:cs typeface="Arial Unicode MS" pitchFamily="34" charset="-128"/>
            </a:endParaRPr>
          </a:p>
          <a:p>
            <a:pPr marL="0" indent="0" algn="ctr" defTabSz="914400" eaLnBrk="0" fontAlgn="base" hangingPunct="0">
              <a:lnSpc>
                <a:spcPct val="80000"/>
              </a:lnSpc>
              <a:spcAft>
                <a:spcPct val="0"/>
              </a:spcAft>
              <a:buNone/>
              <a:defRPr/>
            </a:pPr>
            <a:r>
              <a:rPr lang="en-GB" sz="1800" i="1" u="sng" kern="0" dirty="0" smtClean="0">
                <a:ea typeface="Arial Unicode MS" pitchFamily="34" charset="-128"/>
                <a:cs typeface="Arial Unicode MS" pitchFamily="34" charset="-128"/>
              </a:rPr>
              <a:t>WHAT</a:t>
            </a:r>
          </a:p>
          <a:p>
            <a:pPr marL="0" indent="0" defTabSz="914400" eaLnBrk="0" fontAlgn="base" hangingPunct="0">
              <a:lnSpc>
                <a:spcPct val="80000"/>
              </a:lnSpc>
              <a:spcAft>
                <a:spcPct val="0"/>
              </a:spcAft>
              <a:buNone/>
              <a:defRPr/>
            </a:pPr>
            <a:r>
              <a:rPr lang="en-GB" sz="1800" kern="0" dirty="0" smtClean="0">
                <a:ea typeface="Arial Unicode MS" pitchFamily="34" charset="-128"/>
                <a:cs typeface="Arial Unicode MS" pitchFamily="34" charset="-128"/>
              </a:rPr>
              <a:t>Main mission is to give its opinion to the Commission on all problems related to the enforcement by the member states of European Legislation on Occupational Safety and Health</a:t>
            </a:r>
            <a:r>
              <a:rPr lang="en-GB" sz="1800" i="1" u="sng" kern="0" dirty="0" smtClean="0">
                <a:ea typeface="Arial Unicode MS" pitchFamily="34" charset="-128"/>
                <a:cs typeface="Arial Unicode MS" pitchFamily="34" charset="-128"/>
              </a:rPr>
              <a:t> </a:t>
            </a:r>
            <a:endParaRPr lang="ru-RU" sz="1800" i="1" u="sng" kern="0" dirty="0" smtClean="0">
              <a:ea typeface="Arial Unicode MS" pitchFamily="34" charset="-128"/>
              <a:cs typeface="Arial Unicode MS" pitchFamily="34" charset="-128"/>
            </a:endParaRPr>
          </a:p>
          <a:p>
            <a:pPr marL="0" indent="0" defTabSz="914400" eaLnBrk="0" fontAlgn="base" hangingPunct="0">
              <a:lnSpc>
                <a:spcPct val="80000"/>
              </a:lnSpc>
              <a:spcAft>
                <a:spcPct val="0"/>
              </a:spcAft>
              <a:buNone/>
              <a:defRPr/>
            </a:pPr>
            <a:endParaRPr lang="en-GB" sz="1800" i="1" kern="0" dirty="0">
              <a:ea typeface="Arial Unicode MS" pitchFamily="34" charset="-128"/>
              <a:cs typeface="Arial Unicode MS" pitchFamily="34" charset="-128"/>
            </a:endParaRPr>
          </a:p>
          <a:p>
            <a:pPr marL="0" indent="0" algn="ctr" defTabSz="914400" eaLnBrk="0" fontAlgn="base" hangingPunct="0">
              <a:lnSpc>
                <a:spcPct val="80000"/>
              </a:lnSpc>
              <a:spcAft>
                <a:spcPct val="0"/>
              </a:spcAft>
              <a:buNone/>
              <a:defRPr/>
            </a:pPr>
            <a:r>
              <a:rPr lang="en-GB" sz="1800" i="1" kern="0" dirty="0" smtClean="0">
                <a:ea typeface="Arial Unicode MS" pitchFamily="34" charset="-128"/>
                <a:cs typeface="Arial Unicode MS" pitchFamily="34" charset="-128"/>
              </a:rPr>
              <a:t> </a:t>
            </a:r>
            <a:r>
              <a:rPr lang="en-GB" sz="1800" i="1" u="sng" kern="0" dirty="0" smtClean="0">
                <a:ea typeface="Arial Unicode MS" pitchFamily="34" charset="-128"/>
                <a:cs typeface="Arial Unicode MS" pitchFamily="34" charset="-128"/>
              </a:rPr>
              <a:t>HOW</a:t>
            </a:r>
          </a:p>
          <a:p>
            <a:pPr marL="0" indent="0" defTabSz="914400" eaLnBrk="0" fontAlgn="base" hangingPunct="0">
              <a:lnSpc>
                <a:spcPct val="80000"/>
              </a:lnSpc>
              <a:spcAft>
                <a:spcPct val="0"/>
              </a:spcAft>
              <a:buNone/>
              <a:defRPr/>
            </a:pPr>
            <a:r>
              <a:rPr lang="en-GB" sz="1800" kern="0" dirty="0" smtClean="0">
                <a:ea typeface="Arial Unicode MS" pitchFamily="34" charset="-128"/>
                <a:cs typeface="Arial Unicode MS" pitchFamily="34" charset="-128"/>
              </a:rPr>
              <a:t>Plenary, Working groups, Secretariat (EC</a:t>
            </a:r>
            <a:r>
              <a:rPr lang="en-GB" sz="1800" kern="0" dirty="0" smtClean="0">
                <a:ea typeface="Arial Unicode MS" pitchFamily="34" charset="-128"/>
                <a:cs typeface="Arial Unicode MS" pitchFamily="34" charset="-128"/>
              </a:rPr>
              <a:t>)</a:t>
            </a:r>
            <a:endParaRPr lang="en-GB" sz="1800" dirty="0" smtClean="0"/>
          </a:p>
        </p:txBody>
      </p:sp>
      <p:sp>
        <p:nvSpPr>
          <p:cNvPr id="4" name="Content Placeholder 3"/>
          <p:cNvSpPr>
            <a:spLocks noGrp="1"/>
          </p:cNvSpPr>
          <p:nvPr>
            <p:ph sz="half" idx="2"/>
          </p:nvPr>
        </p:nvSpPr>
        <p:spPr>
          <a:xfrm>
            <a:off x="6159500" y="1460501"/>
            <a:ext cx="5930900" cy="4940299"/>
          </a:xfrm>
        </p:spPr>
        <p:txBody>
          <a:bodyPr>
            <a:noAutofit/>
          </a:bodyPr>
          <a:lstStyle/>
          <a:p>
            <a:pPr marL="0" lvl="0" indent="0" algn="ctr" defTabSz="914400" eaLnBrk="0" fontAlgn="base" hangingPunct="0">
              <a:lnSpc>
                <a:spcPct val="80000"/>
              </a:lnSpc>
              <a:spcAft>
                <a:spcPct val="0"/>
              </a:spcAft>
              <a:buNone/>
              <a:defRPr/>
            </a:pPr>
            <a:r>
              <a:rPr lang="ru-RU" sz="1800" i="1" u="sng" kern="0" dirty="0">
                <a:solidFill>
                  <a:srgbClr val="FF0000"/>
                </a:solidFill>
                <a:ea typeface="Arial Unicode MS" pitchFamily="34" charset="-128"/>
                <a:cs typeface="Arial Unicode MS" pitchFamily="34" charset="-128"/>
              </a:rPr>
              <a:t>КОГДА</a:t>
            </a:r>
            <a:endParaRPr lang="en-GB" sz="1800" i="1" u="sng" kern="0" dirty="0">
              <a:solidFill>
                <a:srgbClr val="FF0000"/>
              </a:solidFill>
              <a:ea typeface="Arial Unicode MS" pitchFamily="34" charset="-128"/>
              <a:cs typeface="Arial Unicode MS" pitchFamily="34" charset="-128"/>
            </a:endParaRPr>
          </a:p>
          <a:p>
            <a:pPr marL="0" lvl="0" indent="0" defTabSz="914400" eaLnBrk="0" fontAlgn="base" hangingPunct="0">
              <a:lnSpc>
                <a:spcPct val="80000"/>
              </a:lnSpc>
              <a:spcAft>
                <a:spcPct val="0"/>
              </a:spcAft>
              <a:buNone/>
              <a:defRPr/>
            </a:pPr>
            <a:r>
              <a:rPr lang="ru-RU" sz="1800" i="1" kern="0" dirty="0" smtClean="0">
                <a:solidFill>
                  <a:srgbClr val="FF0000"/>
                </a:solidFill>
                <a:ea typeface="Arial Unicode MS" pitchFamily="34" charset="-128"/>
                <a:cs typeface="Arial Unicode MS" pitchFamily="34" charset="-128"/>
              </a:rPr>
              <a:t>Неофициально </a:t>
            </a:r>
            <a:r>
              <a:rPr lang="ru-RU" sz="1800" i="1" kern="0" dirty="0">
                <a:solidFill>
                  <a:srgbClr val="FF0000"/>
                </a:solidFill>
                <a:ea typeface="Arial Unicode MS" pitchFamily="34" charset="-128"/>
                <a:cs typeface="Arial Unicode MS" pitchFamily="34" charset="-128"/>
              </a:rPr>
              <a:t>с </a:t>
            </a:r>
            <a:r>
              <a:rPr lang="en-GB" sz="1800" i="1" kern="0" dirty="0">
                <a:solidFill>
                  <a:srgbClr val="FF0000"/>
                </a:solidFill>
                <a:ea typeface="Arial Unicode MS" pitchFamily="34" charset="-128"/>
                <a:cs typeface="Arial Unicode MS" pitchFamily="34" charset="-128"/>
              </a:rPr>
              <a:t>1982</a:t>
            </a:r>
            <a:r>
              <a:rPr lang="ru-RU" sz="1800" i="1" kern="0" dirty="0">
                <a:solidFill>
                  <a:srgbClr val="FF0000"/>
                </a:solidFill>
                <a:ea typeface="Arial Unicode MS" pitchFamily="34" charset="-128"/>
                <a:cs typeface="Arial Unicode MS" pitchFamily="34" charset="-128"/>
              </a:rPr>
              <a:t> года</a:t>
            </a:r>
            <a:endParaRPr lang="en-GB" sz="1800" i="1" kern="0" dirty="0">
              <a:solidFill>
                <a:srgbClr val="FF0000"/>
              </a:solidFill>
              <a:ea typeface="Arial Unicode MS" pitchFamily="34" charset="-128"/>
              <a:cs typeface="Arial Unicode MS" pitchFamily="34" charset="-128"/>
            </a:endParaRPr>
          </a:p>
          <a:p>
            <a:pPr marL="0" lvl="0" indent="0" defTabSz="914400" eaLnBrk="0" fontAlgn="base" hangingPunct="0">
              <a:lnSpc>
                <a:spcPct val="80000"/>
              </a:lnSpc>
              <a:spcAft>
                <a:spcPct val="0"/>
              </a:spcAft>
              <a:buNone/>
              <a:defRPr/>
            </a:pPr>
            <a:r>
              <a:rPr lang="ru-RU" sz="1800" i="1" kern="0" dirty="0" smtClean="0">
                <a:solidFill>
                  <a:srgbClr val="FF0000"/>
                </a:solidFill>
                <a:ea typeface="Arial Unicode MS" pitchFamily="34" charset="-128"/>
                <a:cs typeface="Arial Unicode MS" pitchFamily="34" charset="-128"/>
              </a:rPr>
              <a:t>Официально </a:t>
            </a:r>
            <a:r>
              <a:rPr lang="ru-RU" sz="1800" i="1" kern="0" dirty="0">
                <a:solidFill>
                  <a:srgbClr val="FF0000"/>
                </a:solidFill>
                <a:ea typeface="Arial Unicode MS" pitchFamily="34" charset="-128"/>
                <a:cs typeface="Arial Unicode MS" pitchFamily="34" charset="-128"/>
              </a:rPr>
              <a:t>учрежден в качестве </a:t>
            </a:r>
            <a:r>
              <a:rPr lang="ru-RU" sz="1800" i="1" kern="0" dirty="0" smtClean="0">
                <a:solidFill>
                  <a:srgbClr val="FF0000"/>
                </a:solidFill>
                <a:ea typeface="Arial Unicode MS" pitchFamily="34" charset="-128"/>
                <a:cs typeface="Arial Unicode MS" pitchFamily="34" charset="-128"/>
              </a:rPr>
              <a:t>Комитета Комиссии </a:t>
            </a:r>
            <a:r>
              <a:rPr lang="ru-RU" sz="1800" i="1" kern="0" dirty="0">
                <a:solidFill>
                  <a:srgbClr val="FF0000"/>
                </a:solidFill>
                <a:ea typeface="Arial Unicode MS" pitchFamily="34" charset="-128"/>
                <a:cs typeface="Arial Unicode MS" pitchFamily="34" charset="-128"/>
              </a:rPr>
              <a:t>ЕС в 1995 году</a:t>
            </a:r>
            <a:endParaRPr lang="en-GB" sz="1800" i="1" kern="0" dirty="0">
              <a:solidFill>
                <a:srgbClr val="FF0000"/>
              </a:solidFill>
              <a:ea typeface="Arial Unicode MS" pitchFamily="34" charset="-128"/>
              <a:cs typeface="Arial Unicode MS" pitchFamily="34" charset="-128"/>
            </a:endParaRPr>
          </a:p>
          <a:p>
            <a:pPr marL="0" lvl="0" indent="0" defTabSz="914400" eaLnBrk="0" fontAlgn="base" hangingPunct="0">
              <a:lnSpc>
                <a:spcPct val="80000"/>
              </a:lnSpc>
              <a:spcAft>
                <a:spcPct val="0"/>
              </a:spcAft>
              <a:buNone/>
              <a:defRPr/>
            </a:pPr>
            <a:endParaRPr lang="en-GB" sz="1800" i="1" kern="0" dirty="0">
              <a:solidFill>
                <a:srgbClr val="FF0000"/>
              </a:solidFill>
              <a:ea typeface="Arial Unicode MS" pitchFamily="34" charset="-128"/>
              <a:cs typeface="Arial Unicode MS" pitchFamily="34" charset="-128"/>
            </a:endParaRPr>
          </a:p>
          <a:p>
            <a:pPr marL="0" lvl="0" indent="0" algn="ctr" defTabSz="914400" eaLnBrk="0" fontAlgn="base" hangingPunct="0">
              <a:lnSpc>
                <a:spcPct val="80000"/>
              </a:lnSpc>
              <a:spcAft>
                <a:spcPct val="0"/>
              </a:spcAft>
              <a:buNone/>
              <a:defRPr/>
            </a:pPr>
            <a:r>
              <a:rPr lang="ru-RU" sz="1800" i="1" u="sng" kern="0" dirty="0" smtClean="0">
                <a:solidFill>
                  <a:srgbClr val="FF0000"/>
                </a:solidFill>
                <a:ea typeface="Arial Unicode MS" pitchFamily="34" charset="-128"/>
                <a:cs typeface="Arial Unicode MS" pitchFamily="34" charset="-128"/>
              </a:rPr>
              <a:t>КТО</a:t>
            </a:r>
          </a:p>
          <a:p>
            <a:pPr marL="0" lvl="0" indent="0" defTabSz="914400" eaLnBrk="0" fontAlgn="base" hangingPunct="0">
              <a:lnSpc>
                <a:spcPct val="80000"/>
              </a:lnSpc>
              <a:spcAft>
                <a:spcPct val="0"/>
              </a:spcAft>
              <a:buNone/>
              <a:defRPr/>
            </a:pPr>
            <a:r>
              <a:rPr lang="ru-RU" sz="1800" i="1" kern="0" dirty="0" smtClean="0">
                <a:solidFill>
                  <a:srgbClr val="FF0000"/>
                </a:solidFill>
                <a:ea typeface="Arial Unicode MS" pitchFamily="34" charset="-128"/>
                <a:cs typeface="Arial Unicode MS" pitchFamily="34" charset="-128"/>
              </a:rPr>
              <a:t>По </a:t>
            </a:r>
            <a:r>
              <a:rPr lang="ru-RU" sz="1800" i="1" kern="0" dirty="0">
                <a:solidFill>
                  <a:srgbClr val="FF0000"/>
                </a:solidFill>
                <a:ea typeface="Arial Unicode MS" pitchFamily="34" charset="-128"/>
                <a:cs typeface="Arial Unicode MS" pitchFamily="34" charset="-128"/>
              </a:rPr>
              <a:t>одному представителю от каждого </a:t>
            </a:r>
            <a:r>
              <a:rPr lang="ru-RU" sz="1800" i="1" kern="0" dirty="0" smtClean="0">
                <a:solidFill>
                  <a:srgbClr val="FF0000"/>
                </a:solidFill>
                <a:ea typeface="Arial Unicode MS" pitchFamily="34" charset="-128"/>
                <a:cs typeface="Arial Unicode MS" pitchFamily="34" charset="-128"/>
              </a:rPr>
              <a:t>государства-члена</a:t>
            </a:r>
          </a:p>
          <a:p>
            <a:pPr marL="0" lvl="0" indent="0" defTabSz="914400" eaLnBrk="0" fontAlgn="base" hangingPunct="0">
              <a:lnSpc>
                <a:spcPct val="80000"/>
              </a:lnSpc>
              <a:spcAft>
                <a:spcPct val="0"/>
              </a:spcAft>
              <a:buNone/>
              <a:defRPr/>
            </a:pPr>
            <a:r>
              <a:rPr lang="ru-RU" sz="1800" i="1" kern="0" dirty="0" smtClean="0">
                <a:solidFill>
                  <a:srgbClr val="FF0000"/>
                </a:solidFill>
                <a:ea typeface="Arial Unicode MS" pitchFamily="34" charset="-128"/>
                <a:cs typeface="Arial Unicode MS" pitchFamily="34" charset="-128"/>
              </a:rPr>
              <a:t>Обычно </a:t>
            </a:r>
            <a:r>
              <a:rPr lang="ru-RU" sz="1800" i="1" kern="0" dirty="0">
                <a:solidFill>
                  <a:srgbClr val="FF0000"/>
                </a:solidFill>
                <a:ea typeface="Arial Unicode MS" pitchFamily="34" charset="-128"/>
                <a:cs typeface="Arial Unicode MS" pitchFamily="34" charset="-128"/>
              </a:rPr>
              <a:t>генеральный директор инспекции труда</a:t>
            </a:r>
            <a:endParaRPr lang="en-GB" sz="1800" i="1" kern="0" dirty="0">
              <a:solidFill>
                <a:srgbClr val="FF0000"/>
              </a:solidFill>
              <a:ea typeface="Arial Unicode MS" pitchFamily="34" charset="-128"/>
              <a:cs typeface="Arial Unicode MS" pitchFamily="34" charset="-128"/>
            </a:endParaRPr>
          </a:p>
          <a:p>
            <a:pPr marL="0" lvl="0" indent="0" algn="ctr" defTabSz="914400" eaLnBrk="0" fontAlgn="base" hangingPunct="0">
              <a:lnSpc>
                <a:spcPct val="80000"/>
              </a:lnSpc>
              <a:spcAft>
                <a:spcPct val="0"/>
              </a:spcAft>
              <a:buNone/>
              <a:defRPr/>
            </a:pPr>
            <a:endParaRPr lang="en-GB" sz="1800" i="1" u="sng" kern="0" dirty="0">
              <a:solidFill>
                <a:srgbClr val="FF0000"/>
              </a:solidFill>
              <a:ea typeface="Arial Unicode MS" pitchFamily="34" charset="-128"/>
              <a:cs typeface="Arial Unicode MS" pitchFamily="34" charset="-128"/>
            </a:endParaRPr>
          </a:p>
          <a:p>
            <a:pPr marL="0" indent="0" algn="ctr" defTabSz="914400" eaLnBrk="0" fontAlgn="base" hangingPunct="0">
              <a:lnSpc>
                <a:spcPct val="80000"/>
              </a:lnSpc>
              <a:spcAft>
                <a:spcPct val="0"/>
              </a:spcAft>
              <a:buNone/>
              <a:defRPr/>
            </a:pPr>
            <a:r>
              <a:rPr lang="ru-RU" sz="1800" i="1" u="sng" kern="0" dirty="0" smtClean="0">
                <a:solidFill>
                  <a:srgbClr val="FF0000"/>
                </a:solidFill>
                <a:ea typeface="Arial Unicode MS" pitchFamily="34" charset="-128"/>
                <a:cs typeface="Arial Unicode MS" pitchFamily="34" charset="-128"/>
              </a:rPr>
              <a:t>ЧТО</a:t>
            </a:r>
            <a:endParaRPr lang="ru-RU" sz="1800" i="1" u="sng" kern="0" dirty="0">
              <a:solidFill>
                <a:srgbClr val="FF0000"/>
              </a:solidFill>
              <a:ea typeface="Arial Unicode MS" pitchFamily="34" charset="-128"/>
              <a:cs typeface="Arial Unicode MS" pitchFamily="34" charset="-128"/>
            </a:endParaRPr>
          </a:p>
          <a:p>
            <a:pPr marL="0" indent="0" defTabSz="914400" eaLnBrk="0" fontAlgn="base" hangingPunct="0">
              <a:lnSpc>
                <a:spcPct val="80000"/>
              </a:lnSpc>
              <a:spcAft>
                <a:spcPct val="0"/>
              </a:spcAft>
              <a:buNone/>
              <a:defRPr/>
            </a:pPr>
            <a:r>
              <a:rPr lang="ru-RU" sz="1800" i="1" kern="0" dirty="0" smtClean="0">
                <a:solidFill>
                  <a:srgbClr val="FF0000"/>
                </a:solidFill>
                <a:ea typeface="Times New Roman"/>
              </a:rPr>
              <a:t>Основная </a:t>
            </a:r>
            <a:r>
              <a:rPr lang="ru-RU" sz="1800" i="1" kern="0" dirty="0">
                <a:solidFill>
                  <a:srgbClr val="FF0000"/>
                </a:solidFill>
                <a:ea typeface="Times New Roman"/>
              </a:rPr>
              <a:t>задача – консультировать Комиссию по всем проблемам, касающимся применения государствами-членами европейского законодательства об охране труда</a:t>
            </a:r>
            <a:endParaRPr lang="en-GB" sz="1800" i="1" kern="0" dirty="0">
              <a:solidFill>
                <a:srgbClr val="FF0000"/>
              </a:solidFill>
              <a:ea typeface="Times New Roman"/>
            </a:endParaRPr>
          </a:p>
          <a:p>
            <a:pPr marL="571500" lvl="1" indent="0" algn="just" defTabSz="914400" eaLnBrk="0" fontAlgn="base" hangingPunct="0">
              <a:buClr>
                <a:srgbClr val="009FBA"/>
              </a:buClr>
              <a:buNone/>
              <a:defRPr/>
            </a:pPr>
            <a:endParaRPr lang="en-GB" sz="1800" i="1" kern="0" dirty="0">
              <a:solidFill>
                <a:srgbClr val="FF0000"/>
              </a:solidFill>
              <a:ea typeface="Arial Unicode MS" pitchFamily="34" charset="-128"/>
              <a:cs typeface="Arial Unicode MS" pitchFamily="34" charset="-128"/>
            </a:endParaRPr>
          </a:p>
          <a:p>
            <a:pPr marL="0" indent="0" algn="ctr" defTabSz="914400" eaLnBrk="0" fontAlgn="base" hangingPunct="0">
              <a:lnSpc>
                <a:spcPct val="80000"/>
              </a:lnSpc>
              <a:spcAft>
                <a:spcPct val="0"/>
              </a:spcAft>
              <a:buClr>
                <a:srgbClr val="009FBA"/>
              </a:buClr>
              <a:buNone/>
              <a:defRPr/>
            </a:pPr>
            <a:r>
              <a:rPr lang="ru-RU" sz="1800" i="1" u="sng" kern="0" dirty="0" smtClean="0">
                <a:solidFill>
                  <a:srgbClr val="FF0000"/>
                </a:solidFill>
                <a:ea typeface="Arial Unicode MS" pitchFamily="34" charset="-128"/>
                <a:cs typeface="Arial Unicode MS" pitchFamily="34" charset="-128"/>
              </a:rPr>
              <a:t>КАК</a:t>
            </a:r>
            <a:endParaRPr lang="ru-RU" sz="1800" i="1" u="sng" kern="0" dirty="0">
              <a:solidFill>
                <a:srgbClr val="FF0000"/>
              </a:solidFill>
              <a:ea typeface="Arial Unicode MS" pitchFamily="34" charset="-128"/>
              <a:cs typeface="Arial Unicode MS" pitchFamily="34" charset="-128"/>
            </a:endParaRPr>
          </a:p>
          <a:p>
            <a:pPr marL="0" indent="0" defTabSz="914400" eaLnBrk="0" fontAlgn="base" hangingPunct="0">
              <a:lnSpc>
                <a:spcPct val="80000"/>
              </a:lnSpc>
              <a:spcAft>
                <a:spcPct val="0"/>
              </a:spcAft>
              <a:buClr>
                <a:srgbClr val="009FBA"/>
              </a:buClr>
              <a:buNone/>
              <a:defRPr/>
            </a:pPr>
            <a:r>
              <a:rPr lang="ru-RU" sz="1800" i="1" kern="0" dirty="0" smtClean="0">
                <a:solidFill>
                  <a:srgbClr val="FF0000"/>
                </a:solidFill>
                <a:ea typeface="Times New Roman"/>
              </a:rPr>
              <a:t>Пленарные </a:t>
            </a:r>
            <a:r>
              <a:rPr lang="ru-RU" sz="1800" i="1" kern="0" dirty="0">
                <a:solidFill>
                  <a:srgbClr val="FF0000"/>
                </a:solidFill>
                <a:ea typeface="Times New Roman"/>
              </a:rPr>
              <a:t>заседания</a:t>
            </a:r>
            <a:r>
              <a:rPr lang="en-GB" sz="1800" i="1" kern="0" dirty="0">
                <a:solidFill>
                  <a:srgbClr val="FF0000"/>
                </a:solidFill>
                <a:ea typeface="Times New Roman"/>
              </a:rPr>
              <a:t>, </a:t>
            </a:r>
            <a:r>
              <a:rPr lang="ru-RU" sz="1800" i="1" kern="0" dirty="0">
                <a:solidFill>
                  <a:srgbClr val="FF0000"/>
                </a:solidFill>
                <a:ea typeface="Times New Roman"/>
              </a:rPr>
              <a:t>рабочие группы</a:t>
            </a:r>
            <a:r>
              <a:rPr lang="en-GB" sz="1800" i="1" kern="0" dirty="0">
                <a:solidFill>
                  <a:srgbClr val="FF0000"/>
                </a:solidFill>
                <a:ea typeface="Times New Roman"/>
              </a:rPr>
              <a:t>, </a:t>
            </a:r>
            <a:r>
              <a:rPr lang="ru-RU" sz="1800" i="1" kern="0" dirty="0">
                <a:solidFill>
                  <a:srgbClr val="FF0000"/>
                </a:solidFill>
                <a:ea typeface="Times New Roman"/>
              </a:rPr>
              <a:t>секретариат </a:t>
            </a:r>
            <a:r>
              <a:rPr lang="en-GB" sz="1800" i="1" kern="0" dirty="0">
                <a:solidFill>
                  <a:srgbClr val="FF0000"/>
                </a:solidFill>
                <a:ea typeface="Times New Roman"/>
              </a:rPr>
              <a:t>(</a:t>
            </a:r>
            <a:r>
              <a:rPr lang="ru-RU" sz="1800" i="1" kern="0" dirty="0">
                <a:solidFill>
                  <a:srgbClr val="FF0000"/>
                </a:solidFill>
                <a:ea typeface="Times New Roman"/>
              </a:rPr>
              <a:t>Европейская комиссия</a:t>
            </a:r>
            <a:r>
              <a:rPr lang="en-GB" sz="1800" i="1" kern="0" dirty="0">
                <a:solidFill>
                  <a:srgbClr val="FF0000"/>
                </a:solidFill>
                <a:ea typeface="Times New Roman"/>
              </a:rPr>
              <a:t>)</a:t>
            </a:r>
            <a:endParaRPr lang="en-GB" sz="1800" dirty="0">
              <a:solidFill>
                <a:srgbClr val="FF0000"/>
              </a:solidFill>
            </a:endParaRPr>
          </a:p>
        </p:txBody>
      </p:sp>
      <p:sp>
        <p:nvSpPr>
          <p:cNvPr id="3" name="Slide Number Placeholder 2"/>
          <p:cNvSpPr>
            <a:spLocks noGrp="1"/>
          </p:cNvSpPr>
          <p:nvPr>
            <p:ph type="sldNum" sz="quarter" idx="12"/>
          </p:nvPr>
        </p:nvSpPr>
        <p:spPr/>
        <p:txBody>
          <a:bodyPr/>
          <a:lstStyle/>
          <a:p>
            <a:fld id="{7E4E2995-125C-3B4A-AEED-6770730663DA}" type="slidenum">
              <a:rPr lang="fr-FR" smtClean="0">
                <a:solidFill>
                  <a:prstClr val="black">
                    <a:tint val="75000"/>
                  </a:prstClr>
                </a:solidFill>
              </a:rPr>
              <a:pPr/>
              <a:t>26</a:t>
            </a:fld>
            <a:endParaRPr lang="fr-FR" dirty="0">
              <a:solidFill>
                <a:prstClr val="black">
                  <a:tint val="75000"/>
                </a:prstClr>
              </a:solidFill>
            </a:endParaRPr>
          </a:p>
        </p:txBody>
      </p:sp>
    </p:spTree>
    <p:extLst>
      <p:ext uri="{BB962C8B-B14F-4D97-AF65-F5344CB8AC3E}">
        <p14:creationId xmlns:p14="http://schemas.microsoft.com/office/powerpoint/2010/main" val="25524904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09600" y="109538"/>
            <a:ext cx="10972800" cy="1143000"/>
          </a:xfrm>
        </p:spPr>
        <p:txBody>
          <a:bodyPr>
            <a:normAutofit/>
          </a:bodyPr>
          <a:lstStyle/>
          <a:p>
            <a:r>
              <a:rPr lang="es-ES_tradnl" sz="2800" b="1" dirty="0">
                <a:solidFill>
                  <a:prstClr val="white"/>
                </a:solidFill>
              </a:rPr>
              <a:t>THE SENIOR LABOUR </a:t>
            </a:r>
            <a:r>
              <a:rPr lang="es-ES_tradnl" sz="2800" b="1" dirty="0" smtClean="0">
                <a:solidFill>
                  <a:prstClr val="white"/>
                </a:solidFill>
              </a:rPr>
              <a:t>INSPECTORS´COMMITTEE (2)</a:t>
            </a:r>
            <a:r>
              <a:rPr lang="es-ES_tradnl" sz="2800" b="1" smtClean="0">
                <a:solidFill>
                  <a:prstClr val="white"/>
                </a:solidFill>
              </a:rPr>
              <a:t/>
            </a:r>
            <a:br>
              <a:rPr lang="es-ES_tradnl" sz="2800" b="1" smtClean="0">
                <a:solidFill>
                  <a:prstClr val="white"/>
                </a:solidFill>
              </a:rPr>
            </a:br>
            <a:r>
              <a:rPr lang="ru-RU" sz="2800" b="1" dirty="0">
                <a:solidFill>
                  <a:srgbClr val="FF0000"/>
                </a:solidFill>
                <a:latin typeface="Calibri Light" panose="020F0302020204030204"/>
              </a:rPr>
              <a:t>КОМИТЕТ СТАРШИХ ИНСПЕКТОРОВ ТРУДА </a:t>
            </a:r>
            <a:r>
              <a:rPr lang="ru-RU" sz="2800" b="1" dirty="0" smtClean="0">
                <a:solidFill>
                  <a:srgbClr val="FF0000"/>
                </a:solidFill>
                <a:latin typeface="Calibri Light" panose="020F0302020204030204"/>
              </a:rPr>
              <a:t>(2)</a:t>
            </a:r>
            <a:endParaRPr lang="en-GB" sz="3600" b="1" dirty="0">
              <a:solidFill>
                <a:schemeClr val="bg1"/>
              </a:solidFill>
            </a:endParaRPr>
          </a:p>
        </p:txBody>
      </p:sp>
      <p:sp>
        <p:nvSpPr>
          <p:cNvPr id="9" name="Content Placeholder 8"/>
          <p:cNvSpPr>
            <a:spLocks noGrp="1"/>
          </p:cNvSpPr>
          <p:nvPr>
            <p:ph sz="half" idx="1"/>
          </p:nvPr>
        </p:nvSpPr>
        <p:spPr/>
        <p:txBody>
          <a:bodyPr>
            <a:normAutofit/>
          </a:bodyPr>
          <a:lstStyle/>
          <a:p>
            <a:pPr marL="0" indent="0" defTabSz="914400" eaLnBrk="0" fontAlgn="base" hangingPunct="0">
              <a:lnSpc>
                <a:spcPct val="80000"/>
              </a:lnSpc>
              <a:spcAft>
                <a:spcPct val="0"/>
              </a:spcAft>
              <a:buNone/>
              <a:defRPr/>
            </a:pPr>
            <a:r>
              <a:rPr lang="es-ES_tradnl" sz="2800" b="1" i="1" kern="0" dirty="0">
                <a:latin typeface="Calibri" pitchFamily="34" charset="0"/>
                <a:ea typeface="Arial Unicode MS" pitchFamily="34" charset="-128"/>
                <a:cs typeface="Arial Unicode MS" pitchFamily="34" charset="-128"/>
              </a:rPr>
              <a:t>MAIN ACTIVITIES</a:t>
            </a:r>
          </a:p>
          <a:p>
            <a:pPr marL="457200" lvl="1" indent="0" algn="just">
              <a:buNone/>
            </a:pPr>
            <a:endParaRPr lang="en-GB" dirty="0"/>
          </a:p>
          <a:p>
            <a:pPr lvl="1">
              <a:buFont typeface="Arial" panose="020B0604020202020204" pitchFamily="34" charset="0"/>
              <a:buChar char="•"/>
            </a:pPr>
            <a:r>
              <a:rPr lang="en-GB" i="1" dirty="0" smtClean="0"/>
              <a:t>NLIs evaluations</a:t>
            </a:r>
          </a:p>
          <a:p>
            <a:pPr lvl="1" algn="just">
              <a:buFont typeface="Arial" panose="020B0604020202020204" pitchFamily="34" charset="0"/>
              <a:buChar char="•"/>
            </a:pPr>
            <a:r>
              <a:rPr lang="en-GB" i="1" dirty="0" smtClean="0"/>
              <a:t>SLIC common principles</a:t>
            </a:r>
          </a:p>
          <a:p>
            <a:pPr lvl="1" algn="just">
              <a:buFont typeface="Arial" panose="020B0604020202020204" pitchFamily="34" charset="0"/>
              <a:buChar char="•"/>
            </a:pPr>
            <a:r>
              <a:rPr lang="en-GB" i="1" dirty="0" smtClean="0"/>
              <a:t>SLIC campaigns</a:t>
            </a:r>
          </a:p>
          <a:p>
            <a:pPr lvl="1" algn="just">
              <a:buFont typeface="Arial" panose="020B0604020202020204" pitchFamily="34" charset="0"/>
              <a:buChar char="•"/>
            </a:pPr>
            <a:r>
              <a:rPr lang="en-GB" i="1" dirty="0" smtClean="0"/>
              <a:t>Thematic Days</a:t>
            </a:r>
          </a:p>
          <a:p>
            <a:pPr lvl="1">
              <a:buFont typeface="Arial" panose="020B0604020202020204" pitchFamily="34" charset="0"/>
              <a:buChar char="•"/>
            </a:pPr>
            <a:r>
              <a:rPr lang="en-GB" i="1" dirty="0" smtClean="0"/>
              <a:t>Labour Inspectors Exchange Programme</a:t>
            </a:r>
            <a:endParaRPr lang="en-GB" sz="2000" i="1" dirty="0" smtClean="0">
              <a:solidFill>
                <a:srgbClr val="0070C0"/>
              </a:solidFill>
            </a:endParaRPr>
          </a:p>
          <a:p>
            <a:pPr lvl="1" algn="just"/>
            <a:endParaRPr lang="en-GB" sz="2000" i="1" dirty="0">
              <a:solidFill>
                <a:srgbClr val="0070C0"/>
              </a:solidFill>
            </a:endParaRPr>
          </a:p>
          <a:p>
            <a:pPr marL="0" indent="0" algn="just">
              <a:buNone/>
            </a:pPr>
            <a:endParaRPr lang="en-GB" dirty="0" smtClean="0"/>
          </a:p>
        </p:txBody>
      </p:sp>
      <p:sp>
        <p:nvSpPr>
          <p:cNvPr id="4" name="Content Placeholder 3"/>
          <p:cNvSpPr>
            <a:spLocks noGrp="1"/>
          </p:cNvSpPr>
          <p:nvPr>
            <p:ph sz="half" idx="2"/>
          </p:nvPr>
        </p:nvSpPr>
        <p:spPr>
          <a:xfrm>
            <a:off x="5867400" y="1600201"/>
            <a:ext cx="6032500" cy="4525963"/>
          </a:xfrm>
        </p:spPr>
        <p:txBody>
          <a:bodyPr>
            <a:normAutofit/>
          </a:bodyPr>
          <a:lstStyle/>
          <a:p>
            <a:pPr marL="0" lvl="0" indent="0" algn="ctr" defTabSz="914400" eaLnBrk="0" fontAlgn="base" hangingPunct="0">
              <a:lnSpc>
                <a:spcPct val="80000"/>
              </a:lnSpc>
              <a:spcAft>
                <a:spcPct val="0"/>
              </a:spcAft>
              <a:buNone/>
              <a:defRPr/>
            </a:pPr>
            <a:r>
              <a:rPr lang="ru-RU" sz="2400" b="1" i="1" kern="0" dirty="0">
                <a:solidFill>
                  <a:srgbClr val="FF0000"/>
                </a:solidFill>
                <a:latin typeface="Calibri" pitchFamily="34" charset="0"/>
                <a:ea typeface="Arial Unicode MS" pitchFamily="34" charset="-128"/>
                <a:cs typeface="Arial Unicode MS" pitchFamily="34" charset="-128"/>
              </a:rPr>
              <a:t>ОСНОВНЫЕ НАПРАВЛЕНИЯ </a:t>
            </a:r>
            <a:r>
              <a:rPr lang="ru-RU" sz="2400" b="1" i="1" kern="0" dirty="0" smtClean="0">
                <a:solidFill>
                  <a:srgbClr val="FF0000"/>
                </a:solidFill>
                <a:latin typeface="Calibri" pitchFamily="34" charset="0"/>
                <a:ea typeface="Arial Unicode MS" pitchFamily="34" charset="-128"/>
                <a:cs typeface="Arial Unicode MS" pitchFamily="34" charset="-128"/>
              </a:rPr>
              <a:t>ДЕЯТЕЛЬНОСТИ</a:t>
            </a:r>
          </a:p>
          <a:p>
            <a:pPr marL="0" lvl="0" indent="0" algn="ctr" defTabSz="914400" eaLnBrk="0" fontAlgn="base" hangingPunct="0">
              <a:lnSpc>
                <a:spcPct val="80000"/>
              </a:lnSpc>
              <a:spcAft>
                <a:spcPct val="0"/>
              </a:spcAft>
              <a:buNone/>
              <a:defRPr/>
            </a:pPr>
            <a:endParaRPr lang="ru-RU" sz="2400" b="1" i="1" kern="0" dirty="0">
              <a:solidFill>
                <a:srgbClr val="FF0000"/>
              </a:solidFill>
              <a:latin typeface="Calibri" pitchFamily="34" charset="0"/>
              <a:ea typeface="Arial Unicode MS" pitchFamily="34" charset="-128"/>
              <a:cs typeface="Arial Unicode MS" pitchFamily="34" charset="-128"/>
            </a:endParaRPr>
          </a:p>
          <a:p>
            <a:pPr>
              <a:buFont typeface="Arial" panose="020B0604020202020204" pitchFamily="34" charset="0"/>
              <a:buChar char="•"/>
            </a:pPr>
            <a:r>
              <a:rPr lang="ru-RU" sz="2400" i="1" dirty="0">
                <a:solidFill>
                  <a:srgbClr val="FF0000"/>
                </a:solidFill>
              </a:rPr>
              <a:t>Оценка эффективности национальных систем инспекции труда </a:t>
            </a:r>
            <a:endParaRPr lang="en-GB" sz="2400" i="1" dirty="0">
              <a:solidFill>
                <a:srgbClr val="FF0000"/>
              </a:solidFill>
            </a:endParaRPr>
          </a:p>
          <a:p>
            <a:pPr>
              <a:buFont typeface="Arial" panose="020B0604020202020204" pitchFamily="34" charset="0"/>
              <a:buChar char="•"/>
            </a:pPr>
            <a:r>
              <a:rPr lang="ru-RU" sz="2400" i="1" dirty="0">
                <a:solidFill>
                  <a:srgbClr val="FF0000"/>
                </a:solidFill>
              </a:rPr>
              <a:t>Общие принципы инспекции труда</a:t>
            </a:r>
            <a:endParaRPr lang="es-ES_tradnl" sz="2400" i="1">
              <a:solidFill>
                <a:srgbClr val="FF0000"/>
              </a:solidFill>
            </a:endParaRPr>
          </a:p>
          <a:p>
            <a:pPr>
              <a:buFont typeface="Arial" panose="020B0604020202020204" pitchFamily="34" charset="0"/>
              <a:buChar char="•"/>
            </a:pPr>
            <a:r>
              <a:rPr lang="ru-RU" sz="2400" i="1" dirty="0">
                <a:solidFill>
                  <a:srgbClr val="FF0000"/>
                </a:solidFill>
              </a:rPr>
              <a:t>Кампании</a:t>
            </a:r>
            <a:endParaRPr lang="es-ES_tradnl" sz="2400" i="1">
              <a:solidFill>
                <a:srgbClr val="FF0000"/>
              </a:solidFill>
            </a:endParaRPr>
          </a:p>
          <a:p>
            <a:pPr>
              <a:buFont typeface="Arial" panose="020B0604020202020204" pitchFamily="34" charset="0"/>
              <a:buChar char="•"/>
            </a:pPr>
            <a:r>
              <a:rPr lang="ru-RU" sz="2400" i="1" dirty="0">
                <a:solidFill>
                  <a:srgbClr val="FF0000"/>
                </a:solidFill>
              </a:rPr>
              <a:t>Тематические дни</a:t>
            </a:r>
            <a:endParaRPr lang="es-ES_tradnl" sz="2400" i="1">
              <a:solidFill>
                <a:srgbClr val="FF0000"/>
              </a:solidFill>
            </a:endParaRPr>
          </a:p>
          <a:p>
            <a:pPr>
              <a:buFont typeface="Arial" panose="020B0604020202020204" pitchFamily="34" charset="0"/>
              <a:buChar char="•"/>
            </a:pPr>
            <a:r>
              <a:rPr lang="ru-RU" sz="2400" i="1" dirty="0">
                <a:solidFill>
                  <a:srgbClr val="FF0000"/>
                </a:solidFill>
              </a:rPr>
              <a:t>Программа обмена инспекторами труда</a:t>
            </a:r>
            <a:endParaRPr lang="es-ES_tradnl" sz="2400" i="1">
              <a:solidFill>
                <a:srgbClr val="FF0000"/>
              </a:solidFill>
            </a:endParaRPr>
          </a:p>
          <a:p>
            <a:pPr marL="0" lvl="0" indent="0" algn="ctr" defTabSz="914400" eaLnBrk="0" fontAlgn="base" hangingPunct="0">
              <a:lnSpc>
                <a:spcPct val="80000"/>
              </a:lnSpc>
              <a:spcAft>
                <a:spcPct val="0"/>
              </a:spcAft>
              <a:buNone/>
              <a:defRPr/>
            </a:pPr>
            <a:endParaRPr lang="ru-RU" sz="2400" b="1" i="1" kern="0" dirty="0" smtClean="0">
              <a:solidFill>
                <a:srgbClr val="FF0000"/>
              </a:solidFill>
              <a:latin typeface="Calibri" pitchFamily="34" charset="0"/>
              <a:ea typeface="Arial Unicode MS" pitchFamily="34" charset="-128"/>
              <a:cs typeface="Arial Unicode MS" pitchFamily="34" charset="-128"/>
            </a:endParaRPr>
          </a:p>
        </p:txBody>
      </p:sp>
      <p:sp>
        <p:nvSpPr>
          <p:cNvPr id="3" name="Slide Number Placeholder 2"/>
          <p:cNvSpPr>
            <a:spLocks noGrp="1"/>
          </p:cNvSpPr>
          <p:nvPr>
            <p:ph type="sldNum" sz="quarter" idx="12"/>
          </p:nvPr>
        </p:nvSpPr>
        <p:spPr/>
        <p:txBody>
          <a:bodyPr/>
          <a:lstStyle/>
          <a:p>
            <a:fld id="{7E4E2995-125C-3B4A-AEED-6770730663DA}" type="slidenum">
              <a:rPr lang="fr-FR" smtClean="0">
                <a:solidFill>
                  <a:prstClr val="black">
                    <a:tint val="75000"/>
                  </a:prstClr>
                </a:solidFill>
              </a:rPr>
              <a:pPr/>
              <a:t>27</a:t>
            </a:fld>
            <a:endParaRPr lang="fr-FR" dirty="0">
              <a:solidFill>
                <a:prstClr val="black">
                  <a:tint val="75000"/>
                </a:prstClr>
              </a:solidFill>
            </a:endParaRPr>
          </a:p>
        </p:txBody>
      </p:sp>
    </p:spTree>
    <p:extLst>
      <p:ext uri="{BB962C8B-B14F-4D97-AF65-F5344CB8AC3E}">
        <p14:creationId xmlns:p14="http://schemas.microsoft.com/office/powerpoint/2010/main" val="1884554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3"/>
              <a:stretch>
                <a:fillRect/>
              </a:stretch>
            </a:blipFill>
          </mc:Choice>
          <mc:Fallback>
            <a:blipFill rotWithShape="1">
              <a:blip r:embed="rId4"/>
              <a:stretch>
                <a:fillRect/>
              </a:stretch>
            </a:blipFill>
          </mc:Fallback>
        </mc:AlternateContent>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00462"/>
            <a:ext cx="10972800" cy="1143000"/>
          </a:xfrm>
        </p:spPr>
        <p:txBody>
          <a:bodyPr>
            <a:normAutofit/>
          </a:bodyPr>
          <a:lstStyle/>
          <a:p>
            <a:r>
              <a:rPr lang="en-US" sz="2400" b="1" dirty="0" smtClean="0">
                <a:solidFill>
                  <a:schemeClr val="bg1"/>
                </a:solidFill>
              </a:rPr>
              <a:t>FRANCE EXAMPLE</a:t>
            </a:r>
            <a:r>
              <a:rPr lang="en-US" sz="2400" b="1" dirty="0">
                <a:solidFill>
                  <a:prstClr val="black"/>
                </a:solidFill>
              </a:rPr>
              <a:t/>
            </a:r>
            <a:br>
              <a:rPr lang="en-US" sz="2400" b="1" dirty="0">
                <a:solidFill>
                  <a:prstClr val="black"/>
                </a:solidFill>
              </a:rPr>
            </a:br>
            <a:r>
              <a:rPr lang="ru-RU" sz="2400" b="1" dirty="0" smtClean="0">
                <a:solidFill>
                  <a:srgbClr val="FF0000"/>
                </a:solidFill>
              </a:rPr>
              <a:t>ПРИМЕР ИЗ ФРАНЦИИ</a:t>
            </a:r>
            <a:r>
              <a:rPr lang="en-GB" sz="2000" b="1" dirty="0" smtClean="0">
                <a:solidFill>
                  <a:srgbClr val="002060"/>
                </a:solidFill>
                <a:latin typeface="Calibri Light" panose="020F0302020204030204"/>
              </a:rPr>
              <a:t/>
            </a:r>
            <a:br>
              <a:rPr lang="en-GB" sz="2000" b="1" dirty="0" smtClean="0">
                <a:solidFill>
                  <a:srgbClr val="002060"/>
                </a:solidFill>
                <a:latin typeface="Calibri Light" panose="020F0302020204030204"/>
              </a:rPr>
            </a:br>
            <a:endParaRPr lang="en-GB" sz="2000" dirty="0">
              <a:solidFill>
                <a:schemeClr val="bg1"/>
              </a:solidFill>
            </a:endParaRPr>
          </a:p>
        </p:txBody>
      </p:sp>
      <p:sp>
        <p:nvSpPr>
          <p:cNvPr id="5" name="Content Placeholder 4"/>
          <p:cNvSpPr>
            <a:spLocks noGrp="1"/>
          </p:cNvSpPr>
          <p:nvPr>
            <p:ph sz="half" idx="1"/>
          </p:nvPr>
        </p:nvSpPr>
        <p:spPr>
          <a:xfrm>
            <a:off x="344702" y="1609344"/>
            <a:ext cx="5384800" cy="4315968"/>
          </a:xfrm>
        </p:spPr>
        <p:txBody>
          <a:bodyPr anchor="ctr">
            <a:noAutofit/>
          </a:bodyPr>
          <a:lstStyle/>
          <a:p>
            <a:pPr lvl="0" defTabSz="914400">
              <a:buNone/>
              <a:defRPr/>
            </a:pPr>
            <a:r>
              <a:rPr lang="en-GB" sz="1200" b="1" dirty="0" smtClean="0">
                <a:solidFill>
                  <a:prstClr val="black"/>
                </a:solidFill>
              </a:rPr>
              <a:t>FRANCE</a:t>
            </a:r>
          </a:p>
          <a:p>
            <a:pPr lvl="0" defTabSz="914400">
              <a:buNone/>
              <a:defRPr/>
            </a:pPr>
            <a:r>
              <a:rPr lang="en-GB" sz="1200" b="1" dirty="0" smtClean="0">
                <a:solidFill>
                  <a:prstClr val="black"/>
                </a:solidFill>
              </a:rPr>
              <a:t>2009-Deep reform:</a:t>
            </a:r>
          </a:p>
          <a:p>
            <a:pPr lvl="0" defTabSz="914400">
              <a:buFont typeface="Arial" panose="020B0604020202020204" pitchFamily="34" charset="0"/>
              <a:buChar char="•"/>
              <a:defRPr/>
            </a:pPr>
            <a:r>
              <a:rPr lang="en-GB" sz="1200" b="1" dirty="0" smtClean="0">
                <a:solidFill>
                  <a:prstClr val="black"/>
                </a:solidFill>
              </a:rPr>
              <a:t>Centralized after merge of </a:t>
            </a:r>
            <a:r>
              <a:rPr lang="en-GB" sz="1200" b="1" dirty="0"/>
              <a:t>different </a:t>
            </a:r>
            <a:r>
              <a:rPr lang="en-GB" sz="1200" b="1" dirty="0" smtClean="0"/>
              <a:t>existing Labour Inspectorates </a:t>
            </a:r>
            <a:r>
              <a:rPr lang="en-GB" sz="1200" b="1" dirty="0"/>
              <a:t>(Labour, Agriculture and Transports Inspectorates</a:t>
            </a:r>
            <a:r>
              <a:rPr lang="en-GB" sz="1200" b="1" dirty="0" smtClean="0"/>
              <a:t>)</a:t>
            </a:r>
          </a:p>
          <a:p>
            <a:pPr lvl="0" defTabSz="914400">
              <a:buFont typeface="Arial" panose="020B0604020202020204" pitchFamily="34" charset="0"/>
              <a:buChar char="•"/>
              <a:defRPr/>
            </a:pPr>
            <a:r>
              <a:rPr lang="en-GB" sz="1200" b="1" dirty="0" smtClean="0">
                <a:solidFill>
                  <a:prstClr val="black"/>
                </a:solidFill>
              </a:rPr>
              <a:t>Increased number of inspectors + sub-inspectors: </a:t>
            </a:r>
          </a:p>
          <a:p>
            <a:pPr marL="0" lvl="0" indent="0" defTabSz="914400">
              <a:buNone/>
              <a:defRPr/>
            </a:pPr>
            <a:r>
              <a:rPr lang="en-GB" sz="1200" b="1" dirty="0" smtClean="0">
                <a:solidFill>
                  <a:prstClr val="black"/>
                </a:solidFill>
              </a:rPr>
              <a:t>			2290 in 2009 vs 1398 in 2005</a:t>
            </a:r>
          </a:p>
          <a:p>
            <a:pPr lvl="0" defTabSz="914400">
              <a:buFont typeface="Arial" panose="020B0604020202020204" pitchFamily="34" charset="0"/>
              <a:buChar char="•"/>
              <a:defRPr/>
            </a:pPr>
            <a:r>
              <a:rPr lang="en-GB" sz="1200" b="1" dirty="0"/>
              <a:t>Ratio n° workers /labour inspection agents </a:t>
            </a:r>
            <a:r>
              <a:rPr lang="en-GB" sz="1200" b="1" dirty="0" smtClean="0"/>
              <a:t>:</a:t>
            </a:r>
          </a:p>
          <a:p>
            <a:pPr marL="0" lvl="0" indent="0" defTabSz="914400">
              <a:buNone/>
              <a:defRPr/>
            </a:pPr>
            <a:r>
              <a:rPr lang="en-GB" sz="1200" b="1" dirty="0" smtClean="0">
                <a:solidFill>
                  <a:prstClr val="black"/>
                </a:solidFill>
              </a:rPr>
              <a:t>			8345 in 2009 vs 11006 in 2006</a:t>
            </a:r>
          </a:p>
          <a:p>
            <a:pPr lvl="0" defTabSz="914400">
              <a:buFont typeface="Arial" panose="020B0604020202020204" pitchFamily="34" charset="0"/>
              <a:buChar char="•"/>
              <a:defRPr/>
            </a:pPr>
            <a:r>
              <a:rPr lang="fr-FR" sz="1200" b="1" dirty="0">
                <a:solidFill>
                  <a:prstClr val="black"/>
                </a:solidFill>
              </a:rPr>
              <a:t>Ratio n° interventions /labour inspection </a:t>
            </a:r>
            <a:r>
              <a:rPr lang="fr-FR" sz="1200" b="1" dirty="0" smtClean="0">
                <a:solidFill>
                  <a:prstClr val="black"/>
                </a:solidFill>
              </a:rPr>
              <a:t>agents:</a:t>
            </a:r>
          </a:p>
          <a:p>
            <a:pPr marL="0" lvl="0" indent="0" defTabSz="914400">
              <a:buNone/>
              <a:defRPr/>
            </a:pPr>
            <a:r>
              <a:rPr lang="fr-FR" sz="1200" b="1" dirty="0" smtClean="0">
                <a:solidFill>
                  <a:prstClr val="black"/>
                </a:solidFill>
              </a:rPr>
              <a:t>			166 in 2009 vs 104 in 2006</a:t>
            </a:r>
            <a:endParaRPr lang="en-GB" sz="1200" b="1" dirty="0" smtClean="0">
              <a:solidFill>
                <a:prstClr val="black"/>
              </a:solidFill>
            </a:endParaRPr>
          </a:p>
          <a:p>
            <a:pPr marL="0" lvl="0" indent="0" defTabSz="914400">
              <a:buNone/>
              <a:defRPr/>
            </a:pPr>
            <a:endParaRPr lang="en-GB" sz="1200" b="1" dirty="0" smtClean="0">
              <a:solidFill>
                <a:prstClr val="black"/>
              </a:solidFill>
            </a:endParaRPr>
          </a:p>
          <a:p>
            <a:pPr marL="0" lvl="0" indent="0" defTabSz="914400">
              <a:buNone/>
              <a:defRPr/>
            </a:pPr>
            <a:r>
              <a:rPr lang="en-GB" sz="1200" b="1" dirty="0" smtClean="0">
                <a:solidFill>
                  <a:prstClr val="black"/>
                </a:solidFill>
              </a:rPr>
              <a:t>The </a:t>
            </a:r>
            <a:r>
              <a:rPr lang="en-GB" sz="1200" b="1" dirty="0">
                <a:solidFill>
                  <a:prstClr val="black"/>
                </a:solidFill>
              </a:rPr>
              <a:t>French Labour Inspection is a « generalist » inspection which means that:</a:t>
            </a:r>
          </a:p>
          <a:p>
            <a:pPr lvl="0" defTabSz="914400">
              <a:buFont typeface="Arial" panose="020B0604020202020204" pitchFamily="34" charset="0"/>
              <a:buChar char="•"/>
              <a:defRPr/>
            </a:pPr>
            <a:r>
              <a:rPr lang="en-GB" sz="1200" b="1" dirty="0" smtClean="0">
                <a:solidFill>
                  <a:prstClr val="black"/>
                </a:solidFill>
              </a:rPr>
              <a:t>The </a:t>
            </a:r>
            <a:r>
              <a:rPr lang="en-GB" sz="1200" b="1" dirty="0">
                <a:solidFill>
                  <a:prstClr val="black"/>
                </a:solidFill>
              </a:rPr>
              <a:t>Labour Inspectorate must check the compliance of employers with the </a:t>
            </a:r>
            <a:r>
              <a:rPr lang="en-GB" sz="1200" b="1" dirty="0" smtClean="0">
                <a:solidFill>
                  <a:prstClr val="black"/>
                </a:solidFill>
              </a:rPr>
              <a:t>labour legislation</a:t>
            </a:r>
            <a:r>
              <a:rPr lang="en-GB" sz="1200" b="1" dirty="0">
                <a:solidFill>
                  <a:prstClr val="black"/>
                </a:solidFill>
              </a:rPr>
              <a:t>, either state legislation or provisions issued from collective bargaining;</a:t>
            </a:r>
          </a:p>
          <a:p>
            <a:pPr lvl="0" defTabSz="914400">
              <a:buFont typeface="Arial" panose="020B0604020202020204" pitchFamily="34" charset="0"/>
              <a:buChar char="•"/>
              <a:defRPr/>
            </a:pPr>
            <a:r>
              <a:rPr lang="en-GB" sz="1200" b="1" dirty="0" smtClean="0">
                <a:solidFill>
                  <a:prstClr val="black"/>
                </a:solidFill>
              </a:rPr>
              <a:t>The </a:t>
            </a:r>
            <a:r>
              <a:rPr lang="en-GB" sz="1200" b="1" dirty="0">
                <a:solidFill>
                  <a:prstClr val="black"/>
                </a:solidFill>
              </a:rPr>
              <a:t>unique Labour Inspectorate is in charge of the control in all types of activities </a:t>
            </a:r>
            <a:r>
              <a:rPr lang="en-GB" sz="1200" b="1" dirty="0" smtClean="0">
                <a:solidFill>
                  <a:prstClr val="black"/>
                </a:solidFill>
              </a:rPr>
              <a:t>and sectors </a:t>
            </a:r>
            <a:r>
              <a:rPr lang="en-GB" sz="1200" b="1" dirty="0">
                <a:solidFill>
                  <a:prstClr val="black"/>
                </a:solidFill>
              </a:rPr>
              <a:t>but those excluded by </a:t>
            </a:r>
            <a:r>
              <a:rPr lang="en-GB" sz="1200" b="1" dirty="0" smtClean="0">
                <a:solidFill>
                  <a:prstClr val="black"/>
                </a:solidFill>
              </a:rPr>
              <a:t>law;</a:t>
            </a:r>
          </a:p>
          <a:p>
            <a:pPr lvl="0" defTabSz="914400">
              <a:buFont typeface="Arial" panose="020B0604020202020204" pitchFamily="34" charset="0"/>
              <a:buChar char="•"/>
              <a:defRPr/>
            </a:pPr>
            <a:r>
              <a:rPr lang="en-GB" sz="1200" b="1" dirty="0" smtClean="0">
                <a:solidFill>
                  <a:prstClr val="black"/>
                </a:solidFill>
              </a:rPr>
              <a:t>The </a:t>
            </a:r>
            <a:r>
              <a:rPr lang="en-GB" sz="1200" b="1" dirty="0">
                <a:solidFill>
                  <a:prstClr val="black"/>
                </a:solidFill>
              </a:rPr>
              <a:t>Labour Inspection has competences on working conditions, </a:t>
            </a:r>
            <a:r>
              <a:rPr lang="en-GB" sz="1200" b="1" dirty="0" smtClean="0">
                <a:solidFill>
                  <a:prstClr val="black"/>
                </a:solidFill>
              </a:rPr>
              <a:t>employment conditions</a:t>
            </a:r>
            <a:r>
              <a:rPr lang="en-GB" sz="1200" b="1" dirty="0">
                <a:solidFill>
                  <a:prstClr val="black"/>
                </a:solidFill>
              </a:rPr>
              <a:t>, individual labour relations, collective labour relations...</a:t>
            </a:r>
            <a:endParaRPr lang="en-US" sz="1200" b="1" dirty="0">
              <a:solidFill>
                <a:prstClr val="black"/>
              </a:solidFill>
            </a:endParaRPr>
          </a:p>
        </p:txBody>
      </p:sp>
      <p:sp>
        <p:nvSpPr>
          <p:cNvPr id="3" name="Content Placeholder 2"/>
          <p:cNvSpPr>
            <a:spLocks noGrp="1"/>
          </p:cNvSpPr>
          <p:nvPr>
            <p:ph sz="half" idx="2"/>
          </p:nvPr>
        </p:nvSpPr>
        <p:spPr>
          <a:xfrm>
            <a:off x="6150429" y="1703672"/>
            <a:ext cx="5856514" cy="4646328"/>
          </a:xfrm>
        </p:spPr>
        <p:txBody>
          <a:bodyPr>
            <a:normAutofit fontScale="55000" lnSpcReduction="20000"/>
          </a:bodyPr>
          <a:lstStyle/>
          <a:p>
            <a:pPr lvl="0" defTabSz="914400">
              <a:lnSpc>
                <a:spcPct val="80000"/>
              </a:lnSpc>
              <a:buNone/>
            </a:pPr>
            <a:r>
              <a:rPr lang="ru-RU" sz="2400" b="1" dirty="0">
                <a:solidFill>
                  <a:srgbClr val="FF0000"/>
                </a:solidFill>
              </a:rPr>
              <a:t>ФРАНЦИЯ</a:t>
            </a:r>
          </a:p>
          <a:p>
            <a:pPr lvl="0" defTabSz="914400">
              <a:buNone/>
            </a:pPr>
            <a:r>
              <a:rPr lang="ru-RU" sz="2400" b="1" dirty="0">
                <a:solidFill>
                  <a:srgbClr val="FF0000"/>
                </a:solidFill>
              </a:rPr>
              <a:t>2009 год – глубокая реформа:</a:t>
            </a:r>
          </a:p>
          <a:p>
            <a:pPr defTabSz="914400"/>
            <a:r>
              <a:rPr lang="ru-RU" sz="2400" b="1" dirty="0">
                <a:solidFill>
                  <a:srgbClr val="FF0000"/>
                </a:solidFill>
              </a:rPr>
              <a:t>Централизация после слияния нескольких отдельных инспекций (трудовой, сельскохозяйственной и транспортной)</a:t>
            </a:r>
          </a:p>
          <a:p>
            <a:pPr defTabSz="914400"/>
            <a:r>
              <a:rPr lang="ru-RU" sz="2400" b="1" dirty="0">
                <a:solidFill>
                  <a:srgbClr val="FF0000"/>
                </a:solidFill>
              </a:rPr>
              <a:t>Увеличение числа инспекторов + субинспекторов:</a:t>
            </a:r>
          </a:p>
          <a:p>
            <a:pPr algn="r" defTabSz="914400">
              <a:buNone/>
            </a:pPr>
            <a:r>
              <a:rPr lang="en-GB" sz="2400" b="1" dirty="0">
                <a:solidFill>
                  <a:srgbClr val="FF0000"/>
                </a:solidFill>
              </a:rPr>
              <a:t>2290 </a:t>
            </a:r>
            <a:r>
              <a:rPr lang="ru-RU" sz="2400" b="1" dirty="0">
                <a:solidFill>
                  <a:srgbClr val="FF0000"/>
                </a:solidFill>
              </a:rPr>
              <a:t>в </a:t>
            </a:r>
            <a:r>
              <a:rPr lang="en-GB" sz="2400" b="1" dirty="0">
                <a:solidFill>
                  <a:srgbClr val="FF0000"/>
                </a:solidFill>
              </a:rPr>
              <a:t>2009</a:t>
            </a:r>
            <a:r>
              <a:rPr lang="ru-RU" sz="2400" b="1" dirty="0">
                <a:solidFill>
                  <a:srgbClr val="FF0000"/>
                </a:solidFill>
              </a:rPr>
              <a:t> году против</a:t>
            </a:r>
            <a:r>
              <a:rPr lang="en-GB" sz="2400" b="1" dirty="0">
                <a:solidFill>
                  <a:srgbClr val="FF0000"/>
                </a:solidFill>
              </a:rPr>
              <a:t> 1398 </a:t>
            </a:r>
            <a:r>
              <a:rPr lang="ru-RU" sz="2400" b="1" dirty="0">
                <a:solidFill>
                  <a:srgbClr val="FF0000"/>
                </a:solidFill>
              </a:rPr>
              <a:t>в</a:t>
            </a:r>
            <a:r>
              <a:rPr lang="en-GB" sz="2400" b="1" dirty="0">
                <a:solidFill>
                  <a:srgbClr val="FF0000"/>
                </a:solidFill>
              </a:rPr>
              <a:t> 2005</a:t>
            </a:r>
            <a:r>
              <a:rPr lang="ru-RU" sz="2400" b="1" dirty="0">
                <a:solidFill>
                  <a:srgbClr val="FF0000"/>
                </a:solidFill>
              </a:rPr>
              <a:t> году</a:t>
            </a:r>
            <a:endParaRPr lang="en-GB" sz="2400" b="1" dirty="0">
              <a:solidFill>
                <a:srgbClr val="FF0000"/>
              </a:solidFill>
            </a:endParaRPr>
          </a:p>
          <a:p>
            <a:pPr defTabSz="914400"/>
            <a:r>
              <a:rPr lang="ru-RU" sz="2400" b="1" dirty="0">
                <a:solidFill>
                  <a:srgbClr val="FF0000"/>
                </a:solidFill>
              </a:rPr>
              <a:t>Количество работников на одного инспектора труда:</a:t>
            </a:r>
          </a:p>
          <a:p>
            <a:pPr lvl="0" algn="r" defTabSz="914400">
              <a:buNone/>
            </a:pPr>
            <a:r>
              <a:rPr lang="en-GB" sz="2400" b="1" dirty="0">
                <a:solidFill>
                  <a:srgbClr val="FF0000"/>
                </a:solidFill>
              </a:rPr>
              <a:t>8345 </a:t>
            </a:r>
            <a:r>
              <a:rPr lang="ru-RU" sz="2400" b="1" dirty="0">
                <a:solidFill>
                  <a:srgbClr val="FF0000"/>
                </a:solidFill>
              </a:rPr>
              <a:t>в </a:t>
            </a:r>
            <a:r>
              <a:rPr lang="en-GB" sz="2400" b="1" dirty="0">
                <a:solidFill>
                  <a:srgbClr val="FF0000"/>
                </a:solidFill>
              </a:rPr>
              <a:t>2009</a:t>
            </a:r>
            <a:r>
              <a:rPr lang="ru-RU" sz="2400" b="1" dirty="0">
                <a:solidFill>
                  <a:srgbClr val="FF0000"/>
                </a:solidFill>
              </a:rPr>
              <a:t> году против</a:t>
            </a:r>
            <a:r>
              <a:rPr lang="en-GB" sz="2400" b="1" dirty="0">
                <a:solidFill>
                  <a:srgbClr val="FF0000"/>
                </a:solidFill>
              </a:rPr>
              <a:t> 11006 </a:t>
            </a:r>
            <a:r>
              <a:rPr lang="ru-RU" sz="2400" b="1" dirty="0">
                <a:solidFill>
                  <a:srgbClr val="FF0000"/>
                </a:solidFill>
              </a:rPr>
              <a:t>в</a:t>
            </a:r>
            <a:r>
              <a:rPr lang="en-GB" sz="2400" b="1" dirty="0">
                <a:solidFill>
                  <a:srgbClr val="FF0000"/>
                </a:solidFill>
              </a:rPr>
              <a:t> 2006</a:t>
            </a:r>
            <a:r>
              <a:rPr lang="ru-RU" sz="2400" b="1" dirty="0">
                <a:solidFill>
                  <a:srgbClr val="FF0000"/>
                </a:solidFill>
              </a:rPr>
              <a:t> году</a:t>
            </a:r>
          </a:p>
          <a:p>
            <a:pPr defTabSz="914400"/>
            <a:r>
              <a:rPr lang="ru-RU" sz="2400" b="1" dirty="0">
                <a:solidFill>
                  <a:srgbClr val="FF0000"/>
                </a:solidFill>
              </a:rPr>
              <a:t>Количество инспекционных мероприятий на одного инспектора труда:</a:t>
            </a:r>
          </a:p>
          <a:p>
            <a:pPr algn="r" defTabSz="914400">
              <a:buNone/>
            </a:pPr>
            <a:r>
              <a:rPr lang="fr-FR" sz="2400" b="1">
                <a:solidFill>
                  <a:srgbClr val="FF0000"/>
                </a:solidFill>
              </a:rPr>
              <a:t>166 </a:t>
            </a:r>
            <a:r>
              <a:rPr lang="ru-RU" sz="2400" b="1" dirty="0">
                <a:solidFill>
                  <a:srgbClr val="FF0000"/>
                </a:solidFill>
              </a:rPr>
              <a:t>в </a:t>
            </a:r>
            <a:r>
              <a:rPr lang="fr-FR" sz="2400" b="1">
                <a:solidFill>
                  <a:srgbClr val="FF0000"/>
                </a:solidFill>
              </a:rPr>
              <a:t>2009</a:t>
            </a:r>
            <a:r>
              <a:rPr lang="ru-RU" sz="2400" b="1" dirty="0">
                <a:solidFill>
                  <a:srgbClr val="FF0000"/>
                </a:solidFill>
              </a:rPr>
              <a:t> году против</a:t>
            </a:r>
            <a:r>
              <a:rPr lang="fr-FR" sz="2400" b="1">
                <a:solidFill>
                  <a:srgbClr val="FF0000"/>
                </a:solidFill>
              </a:rPr>
              <a:t> 104 </a:t>
            </a:r>
            <a:r>
              <a:rPr lang="ru-RU" sz="2400" b="1" dirty="0">
                <a:solidFill>
                  <a:srgbClr val="FF0000"/>
                </a:solidFill>
              </a:rPr>
              <a:t>в</a:t>
            </a:r>
            <a:r>
              <a:rPr lang="fr-FR" sz="2400" b="1">
                <a:solidFill>
                  <a:srgbClr val="FF0000"/>
                </a:solidFill>
              </a:rPr>
              <a:t> 2006</a:t>
            </a:r>
            <a:r>
              <a:rPr lang="ru-RU" sz="2400" b="1" dirty="0">
                <a:solidFill>
                  <a:srgbClr val="FF0000"/>
                </a:solidFill>
              </a:rPr>
              <a:t> году</a:t>
            </a:r>
            <a:endParaRPr lang="en-GB" sz="2400" b="1" dirty="0">
              <a:solidFill>
                <a:srgbClr val="FF0000"/>
              </a:solidFill>
            </a:endParaRPr>
          </a:p>
          <a:p>
            <a:pPr marL="0" indent="0" defTabSz="914400">
              <a:buNone/>
            </a:pPr>
            <a:endParaRPr lang="ru-RU" sz="2400" b="1" dirty="0">
              <a:solidFill>
                <a:srgbClr val="FF0000"/>
              </a:solidFill>
            </a:endParaRPr>
          </a:p>
          <a:p>
            <a:pPr marL="0" indent="0" defTabSz="914400">
              <a:buNone/>
            </a:pPr>
            <a:r>
              <a:rPr lang="ru-RU" sz="2400" b="1" dirty="0">
                <a:solidFill>
                  <a:srgbClr val="FF0000"/>
                </a:solidFill>
              </a:rPr>
              <a:t>Инспекция труда во Франции является «универсальной», и это означает, что:</a:t>
            </a:r>
          </a:p>
          <a:p>
            <a:pPr defTabSz="914400"/>
            <a:r>
              <a:rPr lang="ru-RU" sz="2400" b="1" dirty="0">
                <a:solidFill>
                  <a:srgbClr val="FF0000"/>
                </a:solidFill>
              </a:rPr>
              <a:t>проверяя соблюдение трудового законодательства работодателями, инспекция труда должна учитывать и региональное законодательство, и положения, вытекающие из коллективных договоров;</a:t>
            </a:r>
          </a:p>
          <a:p>
            <a:pPr defTabSz="914400"/>
            <a:r>
              <a:rPr lang="ru-RU" sz="2400" b="1" dirty="0">
                <a:solidFill>
                  <a:srgbClr val="FF0000"/>
                </a:solidFill>
              </a:rPr>
              <a:t>одна инспекция труда контролирует все виды деятельности и все сектора за исключением тех, которые не подпадают под действие законодательства;</a:t>
            </a:r>
          </a:p>
          <a:p>
            <a:pPr defTabSz="914400"/>
            <a:r>
              <a:rPr lang="ru-RU" sz="2400" b="1" dirty="0">
                <a:solidFill>
                  <a:srgbClr val="FF0000"/>
                </a:solidFill>
              </a:rPr>
              <a:t>в сферу компетенции инспекции труда входят условия труда, условия занятости, индивидуальные трудовые отношения, коллективные трудовые отношения …</a:t>
            </a:r>
          </a:p>
        </p:txBody>
      </p:sp>
      <p:sp>
        <p:nvSpPr>
          <p:cNvPr id="4" name="Slide Number Placeholder 3"/>
          <p:cNvSpPr>
            <a:spLocks noGrp="1"/>
          </p:cNvSpPr>
          <p:nvPr>
            <p:ph type="sldNum" sz="quarter" idx="12"/>
          </p:nvPr>
        </p:nvSpPr>
        <p:spPr/>
        <p:txBody>
          <a:bodyPr/>
          <a:lstStyle/>
          <a:p>
            <a:fld id="{7E4E2995-125C-3B4A-AEED-6770730663DA}" type="slidenum">
              <a:rPr lang="fr-FR" smtClean="0">
                <a:solidFill>
                  <a:prstClr val="black">
                    <a:tint val="75000"/>
                  </a:prstClr>
                </a:solidFill>
              </a:rPr>
              <a:pPr/>
              <a:t>28</a:t>
            </a:fld>
            <a:endParaRPr lang="fr-FR" dirty="0">
              <a:solidFill>
                <a:prstClr val="black">
                  <a:tint val="75000"/>
                </a:prstClr>
              </a:solidFill>
            </a:endParaRPr>
          </a:p>
        </p:txBody>
      </p:sp>
    </p:spTree>
    <p:extLst>
      <p:ext uri="{BB962C8B-B14F-4D97-AF65-F5344CB8AC3E}">
        <p14:creationId xmlns:p14="http://schemas.microsoft.com/office/powerpoint/2010/main" val="37229767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01496" y="78690"/>
            <a:ext cx="10972800" cy="1143000"/>
          </a:xfrm>
        </p:spPr>
        <p:txBody>
          <a:bodyPr>
            <a:normAutofit/>
          </a:bodyPr>
          <a:lstStyle/>
          <a:p>
            <a:r>
              <a:rPr lang="en-US" sz="3200" spc="-100" dirty="0" smtClean="0">
                <a:solidFill>
                  <a:schemeClr val="bg1"/>
                </a:solidFill>
              </a:rPr>
              <a:t>ECONOMIC PERSPETIVE ON LABOUR LAW</a:t>
            </a:r>
            <a:br>
              <a:rPr lang="en-US" sz="3200" spc="-100" dirty="0" smtClean="0">
                <a:solidFill>
                  <a:schemeClr val="bg1"/>
                </a:solidFill>
              </a:rPr>
            </a:br>
            <a:r>
              <a:rPr lang="ru-RU" sz="2600" dirty="0" smtClean="0">
                <a:solidFill>
                  <a:srgbClr val="FF0000"/>
                </a:solidFill>
                <a:latin typeface="Calibri Light" panose="020F0302020204030204"/>
              </a:rPr>
              <a:t>ЭКОНОМИЧЕСКИЙ ВЗГЛЯД НА ТРУДОВОЕ ЗАКОНОДАТЕЛЬСТВО</a:t>
            </a:r>
            <a:endParaRPr lang="en-GB" sz="2600" dirty="0">
              <a:solidFill>
                <a:schemeClr val="bg1"/>
              </a:solidFill>
            </a:endParaRPr>
          </a:p>
        </p:txBody>
      </p:sp>
      <p:sp>
        <p:nvSpPr>
          <p:cNvPr id="9" name="Content Placeholder 8"/>
          <p:cNvSpPr>
            <a:spLocks noGrp="1"/>
          </p:cNvSpPr>
          <p:nvPr>
            <p:ph sz="half" idx="1"/>
          </p:nvPr>
        </p:nvSpPr>
        <p:spPr/>
        <p:txBody>
          <a:bodyPr>
            <a:normAutofit fontScale="92500" lnSpcReduction="20000"/>
          </a:bodyPr>
          <a:lstStyle/>
          <a:p>
            <a:pPr marL="457200" lvl="1" indent="0" algn="just">
              <a:buNone/>
            </a:pPr>
            <a:endParaRPr lang="en-GB" dirty="0"/>
          </a:p>
          <a:p>
            <a:pPr marL="182880" lvl="0" indent="-182880" defTabSz="914400">
              <a:buClr>
                <a:srgbClr val="0F6FC6"/>
              </a:buClr>
              <a:buSzPct val="85000"/>
              <a:buFont typeface="Arial" pitchFamily="34" charset="0"/>
              <a:buChar char="•"/>
            </a:pPr>
            <a:r>
              <a:rPr lang="en-US" sz="2400" i="1" dirty="0">
                <a:solidFill>
                  <a:prstClr val="black">
                    <a:lumMod val="75000"/>
                    <a:lumOff val="25000"/>
                  </a:prstClr>
                </a:solidFill>
              </a:rPr>
              <a:t>Neo-classical</a:t>
            </a:r>
            <a:r>
              <a:rPr lang="en-US" sz="2400" dirty="0">
                <a:solidFill>
                  <a:prstClr val="black">
                    <a:lumMod val="75000"/>
                    <a:lumOff val="25000"/>
                  </a:prstClr>
                </a:solidFill>
              </a:rPr>
              <a:t>: labour law regulation is an external interference with the market and market actors</a:t>
            </a:r>
          </a:p>
          <a:p>
            <a:pPr marL="182880" lvl="0" indent="-182880" defTabSz="914400">
              <a:buClr>
                <a:srgbClr val="0F6FC6"/>
              </a:buClr>
              <a:buSzPct val="85000"/>
              <a:buFont typeface="Arial" pitchFamily="34" charset="0"/>
              <a:buChar char="•"/>
            </a:pPr>
            <a:endParaRPr lang="en-US" sz="2400" dirty="0">
              <a:solidFill>
                <a:prstClr val="black">
                  <a:lumMod val="75000"/>
                  <a:lumOff val="25000"/>
                </a:prstClr>
              </a:solidFill>
            </a:endParaRPr>
          </a:p>
          <a:p>
            <a:pPr marL="182880" lvl="0" indent="-182880" defTabSz="914400">
              <a:buClr>
                <a:srgbClr val="0F6FC6"/>
              </a:buClr>
              <a:buSzPct val="85000"/>
              <a:buFont typeface="Arial" pitchFamily="34" charset="0"/>
              <a:buChar char="•"/>
            </a:pPr>
            <a:r>
              <a:rPr lang="en-US" sz="2400" i="1" dirty="0">
                <a:solidFill>
                  <a:prstClr val="black">
                    <a:lumMod val="75000"/>
                    <a:lumOff val="25000"/>
                  </a:prstClr>
                </a:solidFill>
              </a:rPr>
              <a:t>New institutionalist</a:t>
            </a:r>
            <a:r>
              <a:rPr lang="en-US" sz="2400" dirty="0">
                <a:solidFill>
                  <a:prstClr val="black">
                    <a:lumMod val="75000"/>
                    <a:lumOff val="25000"/>
                  </a:prstClr>
                </a:solidFill>
              </a:rPr>
              <a:t>: market imperfections may make it more efficient to have labour law rules</a:t>
            </a:r>
          </a:p>
          <a:p>
            <a:pPr marL="182880" lvl="0" indent="-182880" defTabSz="914400">
              <a:buClr>
                <a:srgbClr val="0F6FC6"/>
              </a:buClr>
              <a:buSzPct val="85000"/>
              <a:buFont typeface="Arial" pitchFamily="34" charset="0"/>
              <a:buChar char="•"/>
            </a:pPr>
            <a:endParaRPr lang="en-US" sz="2400" dirty="0">
              <a:solidFill>
                <a:prstClr val="black">
                  <a:lumMod val="75000"/>
                  <a:lumOff val="25000"/>
                </a:prstClr>
              </a:solidFill>
            </a:endParaRPr>
          </a:p>
          <a:p>
            <a:pPr marL="182880" lvl="0" indent="-182880" defTabSz="914400">
              <a:buClr>
                <a:srgbClr val="0F6FC6"/>
              </a:buClr>
              <a:buSzPct val="85000"/>
              <a:buFont typeface="Arial" pitchFamily="34" charset="0"/>
              <a:buChar char="•"/>
            </a:pPr>
            <a:r>
              <a:rPr lang="en-US" sz="2400" i="1" dirty="0">
                <a:solidFill>
                  <a:prstClr val="black">
                    <a:lumMod val="75000"/>
                    <a:lumOff val="25000"/>
                  </a:prstClr>
                </a:solidFill>
              </a:rPr>
              <a:t>Systemic interaction</a:t>
            </a:r>
            <a:r>
              <a:rPr lang="en-US" sz="2400" dirty="0">
                <a:solidFill>
                  <a:prstClr val="black">
                    <a:lumMod val="75000"/>
                    <a:lumOff val="25000"/>
                  </a:prstClr>
                </a:solidFill>
              </a:rPr>
              <a:t>: labour market regulations are endogenous governance mechanisms that co-evolve with particular economic and political contexts </a:t>
            </a:r>
            <a:endParaRPr lang="en-US" sz="2400" dirty="0" smtClean="0">
              <a:solidFill>
                <a:prstClr val="black">
                  <a:lumMod val="75000"/>
                  <a:lumOff val="25000"/>
                </a:prstClr>
              </a:solidFill>
            </a:endParaRPr>
          </a:p>
          <a:p>
            <a:pPr marL="800100" lvl="2" indent="0" algn="r" defTabSz="914400">
              <a:buClr>
                <a:srgbClr val="0F6FC6"/>
              </a:buClr>
              <a:buSzPct val="85000"/>
              <a:buNone/>
            </a:pPr>
            <a:r>
              <a:rPr lang="en-US" sz="1600" dirty="0">
                <a:solidFill>
                  <a:prstClr val="black">
                    <a:lumMod val="75000"/>
                    <a:lumOff val="25000"/>
                  </a:prstClr>
                </a:solidFill>
              </a:rPr>
              <a:t>	</a:t>
            </a:r>
            <a:r>
              <a:rPr lang="en-US" sz="1600" dirty="0" smtClean="0">
                <a:solidFill>
                  <a:prstClr val="black">
                    <a:lumMod val="75000"/>
                    <a:lumOff val="25000"/>
                  </a:prstClr>
                </a:solidFill>
              </a:rPr>
              <a:t>		(</a:t>
            </a:r>
            <a:r>
              <a:rPr lang="en-US" sz="1600" dirty="0">
                <a:solidFill>
                  <a:prstClr val="black">
                    <a:lumMod val="75000"/>
                    <a:lumOff val="25000"/>
                  </a:prstClr>
                </a:solidFill>
              </a:rPr>
              <a:t>Prof. Deakin, Cambridge)</a:t>
            </a:r>
          </a:p>
          <a:p>
            <a:pPr lvl="1" algn="just"/>
            <a:endParaRPr lang="en-GB" sz="2000" i="1" dirty="0">
              <a:solidFill>
                <a:srgbClr val="0070C0"/>
              </a:solidFill>
            </a:endParaRPr>
          </a:p>
          <a:p>
            <a:pPr marL="0" indent="0" algn="just">
              <a:buNone/>
            </a:pPr>
            <a:endParaRPr lang="en-GB" dirty="0" smtClean="0"/>
          </a:p>
        </p:txBody>
      </p:sp>
      <p:sp>
        <p:nvSpPr>
          <p:cNvPr id="4" name="Content Placeholder 3"/>
          <p:cNvSpPr>
            <a:spLocks noGrp="1"/>
          </p:cNvSpPr>
          <p:nvPr>
            <p:ph sz="half" idx="2"/>
          </p:nvPr>
        </p:nvSpPr>
        <p:spPr>
          <a:xfrm>
            <a:off x="6197599" y="1937667"/>
            <a:ext cx="5798458" cy="4430476"/>
          </a:xfrm>
        </p:spPr>
        <p:txBody>
          <a:bodyPr>
            <a:noAutofit/>
          </a:bodyPr>
          <a:lstStyle/>
          <a:p>
            <a:r>
              <a:rPr lang="ru-RU" sz="1800" i="1" dirty="0">
                <a:solidFill>
                  <a:srgbClr val="FF0000"/>
                </a:solidFill>
              </a:rPr>
              <a:t>Неоклассический</a:t>
            </a:r>
            <a:r>
              <a:rPr lang="en-US" sz="1800" dirty="0">
                <a:solidFill>
                  <a:srgbClr val="FF0000"/>
                </a:solidFill>
              </a:rPr>
              <a:t>: </a:t>
            </a:r>
            <a:r>
              <a:rPr lang="ru-RU" sz="1800" dirty="0">
                <a:solidFill>
                  <a:srgbClr val="FF0000"/>
                </a:solidFill>
              </a:rPr>
              <a:t>правовое регулирование в трудовой сфере – это вмешательство извне в деятельность рынка и его участников</a:t>
            </a:r>
            <a:endParaRPr lang="en-US" sz="1800" dirty="0">
              <a:solidFill>
                <a:srgbClr val="FF0000"/>
              </a:solidFill>
            </a:endParaRPr>
          </a:p>
          <a:p>
            <a:endParaRPr lang="en-US" sz="1800" dirty="0">
              <a:solidFill>
                <a:srgbClr val="FF0000"/>
              </a:solidFill>
            </a:endParaRPr>
          </a:p>
          <a:p>
            <a:r>
              <a:rPr lang="ru-RU" sz="1800" i="1" dirty="0">
                <a:solidFill>
                  <a:srgbClr val="FF0000"/>
                </a:solidFill>
              </a:rPr>
              <a:t>Новый институциональный</a:t>
            </a:r>
            <a:r>
              <a:rPr lang="en-US" sz="1800" dirty="0">
                <a:solidFill>
                  <a:srgbClr val="FF0000"/>
                </a:solidFill>
              </a:rPr>
              <a:t>:</a:t>
            </a:r>
            <a:r>
              <a:rPr lang="ru-RU" sz="1800" dirty="0">
                <a:solidFill>
                  <a:srgbClr val="FF0000"/>
                </a:solidFill>
              </a:rPr>
              <a:t> введение правовых норм в трудовой сфере целесообразно из-за несовершенства рынка</a:t>
            </a:r>
            <a:endParaRPr lang="en-US" sz="1800" dirty="0">
              <a:solidFill>
                <a:srgbClr val="FF0000"/>
              </a:solidFill>
            </a:endParaRPr>
          </a:p>
          <a:p>
            <a:endParaRPr lang="en-US" sz="1800" dirty="0">
              <a:solidFill>
                <a:srgbClr val="FF0000"/>
              </a:solidFill>
            </a:endParaRPr>
          </a:p>
          <a:p>
            <a:r>
              <a:rPr lang="ru-RU" sz="1800" i="1" dirty="0">
                <a:solidFill>
                  <a:srgbClr val="FF0000"/>
                </a:solidFill>
              </a:rPr>
              <a:t>Системное взаимодействие</a:t>
            </a:r>
            <a:r>
              <a:rPr lang="en-US" sz="1800" dirty="0">
                <a:solidFill>
                  <a:srgbClr val="FF0000"/>
                </a:solidFill>
              </a:rPr>
              <a:t>: </a:t>
            </a:r>
            <a:r>
              <a:rPr lang="ru-RU" sz="1800" dirty="0">
                <a:solidFill>
                  <a:srgbClr val="FF0000"/>
                </a:solidFill>
              </a:rPr>
              <a:t>нормы регулирования рынка труда – это эндогенные правовые механизмы, которые эволюционируют одновременно с конкретным экономическим и политическим контекстом </a:t>
            </a:r>
            <a:endParaRPr lang="ru-RU" sz="1800" dirty="0" smtClean="0">
              <a:solidFill>
                <a:srgbClr val="FF0000"/>
              </a:solidFill>
            </a:endParaRPr>
          </a:p>
          <a:p>
            <a:pPr marL="0" indent="0" algn="r">
              <a:buNone/>
            </a:pPr>
            <a:r>
              <a:rPr lang="en-US" sz="1400" dirty="0" smtClean="0">
                <a:solidFill>
                  <a:srgbClr val="FF0000"/>
                </a:solidFill>
              </a:rPr>
              <a:t>(</a:t>
            </a:r>
            <a:r>
              <a:rPr lang="ru-RU" sz="1400" dirty="0">
                <a:solidFill>
                  <a:srgbClr val="FF0000"/>
                </a:solidFill>
              </a:rPr>
              <a:t>проф.</a:t>
            </a:r>
            <a:r>
              <a:rPr lang="en-US" sz="1400" dirty="0">
                <a:solidFill>
                  <a:srgbClr val="FF0000"/>
                </a:solidFill>
              </a:rPr>
              <a:t> </a:t>
            </a:r>
            <a:r>
              <a:rPr lang="ru-RU" sz="1400" dirty="0">
                <a:solidFill>
                  <a:srgbClr val="FF0000"/>
                </a:solidFill>
              </a:rPr>
              <a:t>Дикин</a:t>
            </a:r>
            <a:r>
              <a:rPr lang="ru-RU" sz="1400" dirty="0">
                <a:solidFill>
                  <a:srgbClr val="FF0000"/>
                </a:solidFill>
              </a:rPr>
              <a:t> (</a:t>
            </a:r>
            <a:r>
              <a:rPr lang="en-US" sz="1400" dirty="0">
                <a:solidFill>
                  <a:srgbClr val="FF0000"/>
                </a:solidFill>
              </a:rPr>
              <a:t>Deakin</a:t>
            </a:r>
            <a:r>
              <a:rPr lang="ru-RU" sz="1400" dirty="0">
                <a:solidFill>
                  <a:srgbClr val="FF0000"/>
                </a:solidFill>
              </a:rPr>
              <a:t>)</a:t>
            </a:r>
            <a:r>
              <a:rPr lang="en-US" sz="1400" dirty="0">
                <a:solidFill>
                  <a:srgbClr val="FF0000"/>
                </a:solidFill>
              </a:rPr>
              <a:t>, </a:t>
            </a:r>
            <a:r>
              <a:rPr lang="ru-RU" sz="1400" dirty="0">
                <a:solidFill>
                  <a:srgbClr val="FF0000"/>
                </a:solidFill>
              </a:rPr>
              <a:t>Кембридж</a:t>
            </a:r>
            <a:r>
              <a:rPr lang="en-US" sz="1400" dirty="0">
                <a:solidFill>
                  <a:srgbClr val="FF0000"/>
                </a:solidFill>
              </a:rPr>
              <a:t>)</a:t>
            </a:r>
          </a:p>
        </p:txBody>
      </p:sp>
      <p:sp>
        <p:nvSpPr>
          <p:cNvPr id="3" name="Slide Number Placeholder 2"/>
          <p:cNvSpPr>
            <a:spLocks noGrp="1"/>
          </p:cNvSpPr>
          <p:nvPr>
            <p:ph type="sldNum" sz="quarter" idx="12"/>
          </p:nvPr>
        </p:nvSpPr>
        <p:spPr/>
        <p:txBody>
          <a:bodyPr/>
          <a:lstStyle/>
          <a:p>
            <a:fld id="{7E4E2995-125C-3B4A-AEED-6770730663DA}" type="slidenum">
              <a:rPr lang="fr-FR" smtClean="0">
                <a:solidFill>
                  <a:prstClr val="black">
                    <a:tint val="75000"/>
                  </a:prstClr>
                </a:solidFill>
              </a:rPr>
              <a:pPr/>
              <a:t>29</a:t>
            </a:fld>
            <a:endParaRPr lang="fr-FR" dirty="0">
              <a:solidFill>
                <a:prstClr val="black">
                  <a:tint val="75000"/>
                </a:prstClr>
              </a:solidFill>
            </a:endParaRPr>
          </a:p>
        </p:txBody>
      </p:sp>
    </p:spTree>
    <p:extLst>
      <p:ext uri="{BB962C8B-B14F-4D97-AF65-F5344CB8AC3E}">
        <p14:creationId xmlns:p14="http://schemas.microsoft.com/office/powerpoint/2010/main" val="1116991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3"/>
              <a:stretch>
                <a:fillRect/>
              </a:stretch>
            </a:blipFill>
          </mc:Choice>
          <mc:Fallback>
            <a:blipFill rotWithShape="1">
              <a:blip r:embed="rId4"/>
              <a:stretch>
                <a:fillRect/>
              </a:stretch>
            </a:blipFill>
          </mc:Fallback>
        </mc:AlternateContent>
        <a:effectLst/>
      </p:bgPr>
    </p:bg>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chor="ctr">
            <a:noAutofit/>
          </a:bodyPr>
          <a:lstStyle/>
          <a:p>
            <a:pPr marL="0" lvl="0" indent="0" defTabSz="914400">
              <a:lnSpc>
                <a:spcPct val="90000"/>
              </a:lnSpc>
              <a:spcBef>
                <a:spcPts val="1000"/>
              </a:spcBef>
              <a:buNone/>
            </a:pPr>
            <a:r>
              <a:rPr lang="en-GB" sz="1800" dirty="0">
                <a:solidFill>
                  <a:prstClr val="black"/>
                </a:solidFill>
              </a:rPr>
              <a:t>Considering the responsibilities of labour ministries and their agencies during reforms period, they were highlighted the institutional and governance challenges that national labour administration systems were already facing, and will continue to face in the years ahead.</a:t>
            </a:r>
          </a:p>
          <a:p>
            <a:pPr marL="0" lvl="0" indent="0" defTabSz="914400">
              <a:lnSpc>
                <a:spcPct val="90000"/>
              </a:lnSpc>
              <a:spcBef>
                <a:spcPts val="1000"/>
              </a:spcBef>
              <a:buNone/>
            </a:pPr>
            <a:r>
              <a:rPr lang="en-GB" sz="1800" dirty="0">
                <a:solidFill>
                  <a:prstClr val="black"/>
                </a:solidFill>
              </a:rPr>
              <a:t>In this new challenging environment, it must be stressed out the need for labour administrations to adopt a </a:t>
            </a:r>
            <a:r>
              <a:rPr lang="en-GB" sz="1800" b="1" dirty="0">
                <a:solidFill>
                  <a:prstClr val="black"/>
                </a:solidFill>
              </a:rPr>
              <a:t>strategy of change, </a:t>
            </a:r>
            <a:r>
              <a:rPr lang="en-GB" sz="1800" b="1" i="1" dirty="0">
                <a:solidFill>
                  <a:prstClr val="black"/>
                </a:solidFill>
              </a:rPr>
              <a:t>driven by the fundamental principles of good governance, participation, transparency, equity, inclusiveness, effectiveness, accountability and the rule of law.</a:t>
            </a:r>
          </a:p>
        </p:txBody>
      </p:sp>
      <p:sp>
        <p:nvSpPr>
          <p:cNvPr id="3" name="Content Placeholder 2"/>
          <p:cNvSpPr>
            <a:spLocks noGrp="1"/>
          </p:cNvSpPr>
          <p:nvPr>
            <p:ph sz="half" idx="2"/>
          </p:nvPr>
        </p:nvSpPr>
        <p:spPr/>
        <p:txBody>
          <a:bodyPr>
            <a:normAutofit/>
          </a:bodyPr>
          <a:lstStyle/>
          <a:p>
            <a:pPr marL="0" lvl="0" indent="0" defTabSz="914400">
              <a:lnSpc>
                <a:spcPct val="90000"/>
              </a:lnSpc>
              <a:spcBef>
                <a:spcPts val="1000"/>
              </a:spcBef>
              <a:buNone/>
            </a:pPr>
            <a:r>
              <a:rPr lang="ru-RU" sz="1800" dirty="0">
                <a:solidFill>
                  <a:srgbClr val="FF0000"/>
                </a:solidFill>
              </a:rPr>
              <a:t>Учитывая расширение обязанностей министерств труда и их учреждений в период реформ, на первый план выдвигаются проблемы создания институционального потенциала и управления, с которыми национальные системы регулирования вопросов труда уже сталкивались и будут продолжать сталкиваться в будущем. </a:t>
            </a:r>
          </a:p>
          <a:p>
            <a:pPr marL="0" lvl="0" indent="0" defTabSz="914400">
              <a:lnSpc>
                <a:spcPct val="90000"/>
              </a:lnSpc>
              <a:spcBef>
                <a:spcPts val="1000"/>
              </a:spcBef>
              <a:buNone/>
            </a:pPr>
            <a:r>
              <a:rPr lang="ru-RU" sz="1800" dirty="0">
                <a:solidFill>
                  <a:srgbClr val="FF0000"/>
                </a:solidFill>
              </a:rPr>
              <a:t>В этих новых сложных условиях следует подчеркнуть, что системам регулирования вопросов труда необходимо принять на вооружение </a:t>
            </a:r>
            <a:r>
              <a:rPr lang="ru-RU" sz="1800" b="1" dirty="0">
                <a:solidFill>
                  <a:srgbClr val="FF0000"/>
                </a:solidFill>
              </a:rPr>
              <a:t>стратегию изменений </a:t>
            </a:r>
            <a:r>
              <a:rPr lang="ru-RU" sz="1800" b="1" i="1" dirty="0">
                <a:solidFill>
                  <a:srgbClr val="FF0000"/>
                </a:solidFill>
              </a:rPr>
              <a:t>на основе основополагающих принципов надлежащего управления, участия, транспарентности, равенства, инклюзивности, эффективности, подотчетности и верховенства права</a:t>
            </a:r>
            <a:r>
              <a:rPr lang="en-GB" sz="1800" b="1" i="1" dirty="0">
                <a:solidFill>
                  <a:srgbClr val="FF0000"/>
                </a:solidFill>
              </a:rPr>
              <a:t>.</a:t>
            </a:r>
          </a:p>
          <a:p>
            <a:endParaRPr lang="en-GB" dirty="0"/>
          </a:p>
        </p:txBody>
      </p:sp>
      <p:sp>
        <p:nvSpPr>
          <p:cNvPr id="4" name="Slide Number Placeholder 3"/>
          <p:cNvSpPr>
            <a:spLocks noGrp="1"/>
          </p:cNvSpPr>
          <p:nvPr>
            <p:ph type="sldNum" sz="quarter" idx="12"/>
          </p:nvPr>
        </p:nvSpPr>
        <p:spPr/>
        <p:txBody>
          <a:bodyPr/>
          <a:lstStyle/>
          <a:p>
            <a:fld id="{7E4E2995-125C-3B4A-AEED-6770730663DA}" type="slidenum">
              <a:rPr lang="fr-FR" smtClean="0">
                <a:solidFill>
                  <a:prstClr val="black">
                    <a:tint val="75000"/>
                  </a:prstClr>
                </a:solidFill>
              </a:rPr>
              <a:pPr/>
              <a:t>3</a:t>
            </a:fld>
            <a:endParaRPr lang="fr-FR" dirty="0">
              <a:solidFill>
                <a:prstClr val="black">
                  <a:tint val="75000"/>
                </a:prstClr>
              </a:solidFill>
            </a:endParaRPr>
          </a:p>
        </p:txBody>
      </p:sp>
      <p:sp>
        <p:nvSpPr>
          <p:cNvPr id="6" name="Title 1"/>
          <p:cNvSpPr>
            <a:spLocks noGrp="1"/>
          </p:cNvSpPr>
          <p:nvPr>
            <p:ph type="title"/>
          </p:nvPr>
        </p:nvSpPr>
        <p:spPr>
          <a:xfrm>
            <a:off x="609600" y="-17462"/>
            <a:ext cx="10972800" cy="1020762"/>
          </a:xfrm>
        </p:spPr>
        <p:txBody>
          <a:bodyPr>
            <a:normAutofit/>
          </a:bodyPr>
          <a:lstStyle/>
          <a:p>
            <a:r>
              <a:rPr lang="en-GB" sz="2400" b="1" dirty="0">
                <a:solidFill>
                  <a:schemeClr val="bg1"/>
                </a:solidFill>
                <a:latin typeface="Calibri Light" panose="020F0302020204030204"/>
              </a:rPr>
              <a:t>Challenges and </a:t>
            </a:r>
            <a:r>
              <a:rPr lang="en-GB" sz="2400" b="1" dirty="0" smtClean="0">
                <a:solidFill>
                  <a:schemeClr val="bg1"/>
                </a:solidFill>
                <a:latin typeface="Calibri Light" panose="020F0302020204030204"/>
              </a:rPr>
              <a:t>perspectives: New </a:t>
            </a:r>
            <a:r>
              <a:rPr lang="en-GB" sz="2400" b="1" dirty="0">
                <a:solidFill>
                  <a:schemeClr val="bg1"/>
                </a:solidFill>
                <a:latin typeface="Calibri Light" panose="020F0302020204030204"/>
              </a:rPr>
              <a:t>operating </a:t>
            </a:r>
            <a:r>
              <a:rPr lang="en-GB" sz="2400" b="1" dirty="0" smtClean="0">
                <a:solidFill>
                  <a:schemeClr val="bg1"/>
                </a:solidFill>
                <a:latin typeface="Calibri Light" panose="020F0302020204030204"/>
              </a:rPr>
              <a:t>conditions</a:t>
            </a:r>
            <a:r>
              <a:rPr lang="en-GB" sz="2000" b="1" dirty="0" smtClean="0">
                <a:solidFill>
                  <a:srgbClr val="002060"/>
                </a:solidFill>
                <a:latin typeface="Calibri Light" panose="020F0302020204030204"/>
              </a:rPr>
              <a:t/>
            </a:r>
            <a:br>
              <a:rPr lang="en-GB" sz="2000" b="1" dirty="0" smtClean="0">
                <a:solidFill>
                  <a:srgbClr val="002060"/>
                </a:solidFill>
                <a:latin typeface="Calibri Light" panose="020F0302020204030204"/>
              </a:rPr>
            </a:br>
            <a:r>
              <a:rPr lang="ru-RU" sz="2400" b="1" dirty="0" smtClean="0">
                <a:solidFill>
                  <a:srgbClr val="FF0000"/>
                </a:solidFill>
                <a:latin typeface="Calibri Light" panose="020F0302020204030204"/>
              </a:rPr>
              <a:t>Проблемы и перспективы: новые условия работы</a:t>
            </a:r>
            <a:endParaRPr lang="en-GB" sz="2000" dirty="0">
              <a:solidFill>
                <a:schemeClr val="bg1"/>
              </a:solidFill>
            </a:endParaRPr>
          </a:p>
        </p:txBody>
      </p:sp>
    </p:spTree>
    <p:extLst>
      <p:ext uri="{BB962C8B-B14F-4D97-AF65-F5344CB8AC3E}">
        <p14:creationId xmlns:p14="http://schemas.microsoft.com/office/powerpoint/2010/main" val="16052697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09600" y="100462"/>
            <a:ext cx="10972800" cy="1143000"/>
          </a:xfrm>
        </p:spPr>
        <p:txBody>
          <a:bodyPr>
            <a:normAutofit/>
          </a:bodyPr>
          <a:lstStyle/>
          <a:p>
            <a:r>
              <a:rPr lang="en-US" sz="3200" spc="-100" dirty="0" smtClean="0">
                <a:solidFill>
                  <a:schemeClr val="bg1"/>
                </a:solidFill>
              </a:rPr>
              <a:t>A GROWING INTERNATIONAL CONSENSUS</a:t>
            </a:r>
            <a:br>
              <a:rPr lang="en-US" sz="3200" spc="-100" dirty="0" smtClean="0">
                <a:solidFill>
                  <a:schemeClr val="bg1"/>
                </a:solidFill>
              </a:rPr>
            </a:br>
            <a:r>
              <a:rPr lang="ru-RU" sz="3200" dirty="0" smtClean="0">
                <a:solidFill>
                  <a:srgbClr val="FF0000"/>
                </a:solidFill>
                <a:latin typeface="Calibri Light" panose="020F0302020204030204"/>
              </a:rPr>
              <a:t>РАСТУЩИЙ МЕЖДУНАРОДНЫЙ КОНСЕНСУС</a:t>
            </a:r>
            <a:endParaRPr lang="en-GB" sz="4000" dirty="0">
              <a:solidFill>
                <a:schemeClr val="bg1"/>
              </a:solidFill>
            </a:endParaRPr>
          </a:p>
        </p:txBody>
      </p:sp>
      <p:sp>
        <p:nvSpPr>
          <p:cNvPr id="9" name="Content Placeholder 8"/>
          <p:cNvSpPr>
            <a:spLocks noGrp="1"/>
          </p:cNvSpPr>
          <p:nvPr>
            <p:ph sz="half" idx="1"/>
          </p:nvPr>
        </p:nvSpPr>
        <p:spPr>
          <a:xfrm>
            <a:off x="601980" y="1600201"/>
            <a:ext cx="5433060" cy="4785359"/>
          </a:xfrm>
        </p:spPr>
        <p:txBody>
          <a:bodyPr>
            <a:normAutofit fontScale="85000" lnSpcReduction="20000"/>
          </a:bodyPr>
          <a:lstStyle/>
          <a:p>
            <a:pPr marL="457200" lvl="1" indent="0" algn="just">
              <a:buNone/>
            </a:pPr>
            <a:endParaRPr lang="en-GB" sz="1200" dirty="0"/>
          </a:p>
          <a:p>
            <a:pPr marL="182880" lvl="0" indent="-182880" defTabSz="914400">
              <a:buClr>
                <a:srgbClr val="0F6FC6"/>
              </a:buClr>
              <a:buSzPct val="85000"/>
              <a:buFont typeface="Arial" pitchFamily="34" charset="0"/>
              <a:buChar char="•"/>
            </a:pPr>
            <a:r>
              <a:rPr lang="en-GB" sz="1400" dirty="0" smtClean="0">
                <a:solidFill>
                  <a:prstClr val="black">
                    <a:lumMod val="75000"/>
                    <a:lumOff val="25000"/>
                  </a:prstClr>
                </a:solidFill>
              </a:rPr>
              <a:t>The </a:t>
            </a:r>
            <a:r>
              <a:rPr lang="en-GB" sz="1400" dirty="0">
                <a:solidFill>
                  <a:prstClr val="black">
                    <a:lumMod val="75000"/>
                    <a:lumOff val="25000"/>
                  </a:prstClr>
                </a:solidFill>
              </a:rPr>
              <a:t>measured </a:t>
            </a:r>
            <a:r>
              <a:rPr lang="en-GB" sz="1400" dirty="0" smtClean="0">
                <a:solidFill>
                  <a:prstClr val="black">
                    <a:lumMod val="75000"/>
                    <a:lumOff val="25000"/>
                  </a:prstClr>
                </a:solidFill>
              </a:rPr>
              <a:t>effects of the labour policies in the dynamic of the economy </a:t>
            </a:r>
            <a:r>
              <a:rPr lang="en-GB" sz="1400" dirty="0">
                <a:solidFill>
                  <a:prstClr val="black">
                    <a:lumMod val="75000"/>
                    <a:lumOff val="25000"/>
                  </a:prstClr>
                </a:solidFill>
              </a:rPr>
              <a:t>are usually modest, and do not </a:t>
            </a:r>
            <a:r>
              <a:rPr lang="en-GB" sz="1400" dirty="0" smtClean="0">
                <a:solidFill>
                  <a:prstClr val="black">
                    <a:lumMod val="75000"/>
                    <a:lumOff val="25000"/>
                  </a:prstClr>
                </a:solidFill>
              </a:rPr>
              <a:t>offer support for intensive debate</a:t>
            </a:r>
            <a:endParaRPr lang="en-GB" sz="1400" dirty="0">
              <a:solidFill>
                <a:prstClr val="black">
                  <a:lumMod val="75000"/>
                  <a:lumOff val="25000"/>
                </a:prstClr>
              </a:solidFill>
            </a:endParaRPr>
          </a:p>
          <a:p>
            <a:pPr marL="182880" lvl="0" indent="-182880" defTabSz="914400">
              <a:buClr>
                <a:srgbClr val="0F6FC6"/>
              </a:buClr>
              <a:buSzPct val="85000"/>
              <a:buFont typeface="Arial" pitchFamily="34" charset="0"/>
              <a:buChar char="•"/>
            </a:pPr>
            <a:r>
              <a:rPr lang="en-GB" sz="1400" dirty="0">
                <a:solidFill>
                  <a:prstClr val="black">
                    <a:lumMod val="75000"/>
                    <a:lumOff val="25000"/>
                  </a:prstClr>
                </a:solidFill>
              </a:rPr>
              <a:t>Too much </a:t>
            </a:r>
            <a:r>
              <a:rPr lang="en-GB" sz="1400" i="1" dirty="0">
                <a:solidFill>
                  <a:prstClr val="black">
                    <a:lumMod val="75000"/>
                    <a:lumOff val="25000"/>
                  </a:prstClr>
                </a:solidFill>
              </a:rPr>
              <a:t>or</a:t>
            </a:r>
            <a:r>
              <a:rPr lang="en-GB" sz="1400" dirty="0">
                <a:solidFill>
                  <a:prstClr val="black">
                    <a:lumMod val="75000"/>
                    <a:lumOff val="25000"/>
                  </a:prstClr>
                </a:solidFill>
              </a:rPr>
              <a:t> too little can harm productivity; in between both positive and negative effects can be found, and most effects are redistributive</a:t>
            </a:r>
          </a:p>
          <a:p>
            <a:pPr marL="182880" lvl="0" indent="-182880" defTabSz="914400">
              <a:buClr>
                <a:srgbClr val="0F6FC6"/>
              </a:buClr>
              <a:buSzPct val="85000"/>
              <a:buFont typeface="Arial" pitchFamily="34" charset="0"/>
              <a:buChar char="•"/>
            </a:pPr>
            <a:r>
              <a:rPr lang="en-GB" sz="1400" dirty="0">
                <a:solidFill>
                  <a:prstClr val="black">
                    <a:lumMod val="75000"/>
                    <a:lumOff val="25000"/>
                  </a:prstClr>
                </a:solidFill>
              </a:rPr>
              <a:t>“Overall, labor policies and institutions are neither the major obstacle nor the magic bullet for creating good jobs for development in most countries.”</a:t>
            </a:r>
            <a:endParaRPr lang="en-AU" sz="1400" dirty="0">
              <a:solidFill>
                <a:prstClr val="black">
                  <a:lumMod val="75000"/>
                  <a:lumOff val="25000"/>
                </a:prstClr>
              </a:solidFill>
            </a:endParaRPr>
          </a:p>
          <a:p>
            <a:pPr marL="822960" lvl="3" indent="0" algn="r" defTabSz="914400">
              <a:buClr>
                <a:srgbClr val="0F6FC6"/>
              </a:buClr>
              <a:buNone/>
            </a:pPr>
            <a:r>
              <a:rPr lang="en-AU" sz="1200" dirty="0">
                <a:solidFill>
                  <a:prstClr val="black">
                    <a:lumMod val="75000"/>
                    <a:lumOff val="25000"/>
                  </a:prstClr>
                </a:solidFill>
              </a:rPr>
              <a:t>Source: </a:t>
            </a:r>
            <a:r>
              <a:rPr lang="en-GB" sz="1200" dirty="0">
                <a:solidFill>
                  <a:prstClr val="black">
                    <a:lumMod val="75000"/>
                    <a:lumOff val="25000"/>
                  </a:prstClr>
                </a:solidFill>
              </a:rPr>
              <a:t>World Bank, </a:t>
            </a:r>
            <a:r>
              <a:rPr lang="en-GB" sz="1200" i="1" dirty="0">
                <a:solidFill>
                  <a:prstClr val="black">
                    <a:lumMod val="75000"/>
                    <a:lumOff val="25000"/>
                  </a:prstClr>
                </a:solidFill>
              </a:rPr>
              <a:t>World Development Report </a:t>
            </a:r>
            <a:r>
              <a:rPr lang="en-GB" sz="1200" dirty="0">
                <a:solidFill>
                  <a:prstClr val="black">
                    <a:lumMod val="75000"/>
                    <a:lumOff val="25000"/>
                  </a:prstClr>
                </a:solidFill>
              </a:rPr>
              <a:t>2013, p 258</a:t>
            </a:r>
          </a:p>
          <a:p>
            <a:pPr marL="182880" lvl="0" indent="-182880" defTabSz="914400">
              <a:buClr>
                <a:srgbClr val="0F6FC6"/>
              </a:buClr>
              <a:buSzPct val="85000"/>
              <a:buFont typeface="Arial" pitchFamily="34" charset="0"/>
              <a:buChar char="•"/>
            </a:pPr>
            <a:endParaRPr lang="en-AU" sz="1200" dirty="0">
              <a:solidFill>
                <a:prstClr val="black">
                  <a:lumMod val="75000"/>
                  <a:lumOff val="25000"/>
                </a:prstClr>
              </a:solidFill>
            </a:endParaRPr>
          </a:p>
          <a:p>
            <a:pPr marL="182880" lvl="0" indent="-182880" defTabSz="914400">
              <a:buClr>
                <a:srgbClr val="0F6FC6"/>
              </a:buClr>
              <a:buSzPct val="85000"/>
              <a:buFont typeface="Arial" pitchFamily="34" charset="0"/>
              <a:buChar char="•"/>
            </a:pPr>
            <a:r>
              <a:rPr lang="en-AU" sz="1400" dirty="0">
                <a:solidFill>
                  <a:prstClr val="black">
                    <a:lumMod val="75000"/>
                    <a:lumOff val="25000"/>
                  </a:prstClr>
                </a:solidFill>
              </a:rPr>
              <a:t>Labour market institutions tend to improve income distribution; weakening labour regulation tends to have adverse effects on inequality</a:t>
            </a:r>
          </a:p>
          <a:p>
            <a:pPr marL="822960" lvl="3" indent="0" algn="r" defTabSz="914400">
              <a:buClr>
                <a:srgbClr val="0F6FC6"/>
              </a:buClr>
              <a:buNone/>
            </a:pPr>
            <a:r>
              <a:rPr lang="en-AU" sz="1200" dirty="0">
                <a:solidFill>
                  <a:prstClr val="black">
                    <a:lumMod val="75000"/>
                    <a:lumOff val="25000"/>
                  </a:prstClr>
                </a:solidFill>
              </a:rPr>
              <a:t>Source: Dabla-Norris </a:t>
            </a:r>
            <a:r>
              <a:rPr lang="en-AU" sz="1200" i="1" dirty="0">
                <a:solidFill>
                  <a:prstClr val="black">
                    <a:lumMod val="75000"/>
                    <a:lumOff val="25000"/>
                  </a:prstClr>
                </a:solidFill>
              </a:rPr>
              <a:t>et al</a:t>
            </a:r>
            <a:r>
              <a:rPr lang="en-AU" sz="1200" dirty="0">
                <a:solidFill>
                  <a:prstClr val="black">
                    <a:lumMod val="75000"/>
                    <a:lumOff val="25000"/>
                  </a:prstClr>
                </a:solidFill>
              </a:rPr>
              <a:t>, IMF Staff Discussion Note 15/13, June 2015</a:t>
            </a:r>
          </a:p>
          <a:p>
            <a:pPr marL="1005840" lvl="3" indent="-182880" defTabSz="914400">
              <a:buClr>
                <a:srgbClr val="0F6FC6"/>
              </a:buClr>
              <a:buFont typeface="Arial" pitchFamily="34" charset="0"/>
              <a:buChar char="•"/>
            </a:pPr>
            <a:endParaRPr lang="en-AU" sz="1200" dirty="0">
              <a:solidFill>
                <a:prstClr val="black">
                  <a:lumMod val="75000"/>
                  <a:lumOff val="25000"/>
                </a:prstClr>
              </a:solidFill>
            </a:endParaRPr>
          </a:p>
          <a:p>
            <a:pPr marL="182880" lvl="0" indent="-182880" defTabSz="914400">
              <a:buClr>
                <a:srgbClr val="0F6FC6"/>
              </a:buClr>
              <a:buSzPct val="85000"/>
              <a:buFont typeface="Arial" pitchFamily="34" charset="0"/>
              <a:buChar char="•"/>
            </a:pPr>
            <a:r>
              <a:rPr lang="en-AU" sz="1400" dirty="0">
                <a:solidFill>
                  <a:prstClr val="black">
                    <a:lumMod val="75000"/>
                    <a:lumOff val="25000"/>
                  </a:prstClr>
                </a:solidFill>
              </a:rPr>
              <a:t>Labour market institutions can contribute positively to equitable and sustainable </a:t>
            </a:r>
            <a:r>
              <a:rPr lang="en-AU" sz="1400" dirty="0" smtClean="0">
                <a:solidFill>
                  <a:prstClr val="black">
                    <a:lumMod val="75000"/>
                    <a:lumOff val="25000"/>
                  </a:prstClr>
                </a:solidFill>
              </a:rPr>
              <a:t>development</a:t>
            </a:r>
          </a:p>
          <a:p>
            <a:pPr marL="822960" lvl="3" indent="0" algn="r" defTabSz="914400">
              <a:buClr>
                <a:srgbClr val="0F6FC6"/>
              </a:buClr>
              <a:buNone/>
            </a:pPr>
            <a:r>
              <a:rPr lang="en-AU" sz="1200" dirty="0" smtClean="0">
                <a:solidFill>
                  <a:prstClr val="black">
                    <a:lumMod val="75000"/>
                    <a:lumOff val="25000"/>
                  </a:prstClr>
                </a:solidFill>
              </a:rPr>
              <a:t>Source</a:t>
            </a:r>
            <a:r>
              <a:rPr lang="en-AU" sz="1200" dirty="0">
                <a:solidFill>
                  <a:prstClr val="black">
                    <a:lumMod val="75000"/>
                    <a:lumOff val="25000"/>
                  </a:prstClr>
                </a:solidFill>
              </a:rPr>
              <a:t>: ILO, </a:t>
            </a:r>
            <a:r>
              <a:rPr lang="en-AU" sz="1200" i="1" dirty="0">
                <a:solidFill>
                  <a:prstClr val="black">
                    <a:lumMod val="75000"/>
                    <a:lumOff val="25000"/>
                  </a:prstClr>
                </a:solidFill>
              </a:rPr>
              <a:t>World of Work Report</a:t>
            </a:r>
            <a:r>
              <a:rPr lang="en-AU" sz="1200" dirty="0">
                <a:solidFill>
                  <a:prstClr val="black">
                    <a:lumMod val="75000"/>
                    <a:lumOff val="25000"/>
                  </a:prstClr>
                </a:solidFill>
              </a:rPr>
              <a:t>, </a:t>
            </a:r>
            <a:r>
              <a:rPr lang="en-AU" sz="1200" dirty="0" smtClean="0">
                <a:solidFill>
                  <a:prstClr val="black">
                    <a:lumMod val="75000"/>
                    <a:lumOff val="25000"/>
                  </a:prstClr>
                </a:solidFill>
              </a:rPr>
              <a:t>2014</a:t>
            </a:r>
          </a:p>
          <a:p>
            <a:pPr marL="0" lvl="0" indent="0" defTabSz="914400">
              <a:buClr>
                <a:srgbClr val="0F6FC6"/>
              </a:buClr>
              <a:buSzPct val="85000"/>
              <a:buNone/>
            </a:pPr>
            <a:r>
              <a:rPr lang="en-GB" sz="1400" dirty="0">
                <a:latin typeface="Franklin Gothic Demi Cond" panose="020B0706030402020204" pitchFamily="34" charset="0"/>
                <a:ea typeface="Calibri" panose="020F0502020204030204" pitchFamily="34" charset="0"/>
              </a:rPr>
              <a:t>Sustained observance of labour standards is more challenging without continuing improvement in productivity, </a:t>
            </a:r>
            <a:r>
              <a:rPr lang="en-GB" sz="1400" i="1" u="sng" dirty="0">
                <a:latin typeface="Franklin Gothic Demi Cond" panose="020B0706030402020204" pitchFamily="34" charset="0"/>
                <a:ea typeface="Calibri" panose="020F0502020204030204" pitchFamily="34" charset="0"/>
              </a:rPr>
              <a:t>and</a:t>
            </a:r>
            <a:r>
              <a:rPr lang="en-GB" sz="1400" u="sng" dirty="0">
                <a:latin typeface="Franklin Gothic Demi Cond" panose="020B0706030402020204" pitchFamily="34" charset="0"/>
                <a:ea typeface="Calibri" panose="020F0502020204030204" pitchFamily="34" charset="0"/>
              </a:rPr>
              <a:t> </a:t>
            </a:r>
            <a:r>
              <a:rPr lang="en-GB" sz="1400" i="1" u="sng" dirty="0">
                <a:latin typeface="Franklin Gothic Demi Cond" panose="020B0706030402020204" pitchFamily="34" charset="0"/>
                <a:ea typeface="Calibri" panose="020F0502020204030204" pitchFamily="34" charset="0"/>
              </a:rPr>
              <a:t>high productivity cannot be achieved and maintained in the long term under poor labour standards</a:t>
            </a:r>
            <a:r>
              <a:rPr lang="en-GB" sz="1400" u="sng" dirty="0">
                <a:latin typeface="Franklin Gothic Demi Cond" panose="020B0706030402020204" pitchFamily="34" charset="0"/>
                <a:ea typeface="Calibri" panose="020F0502020204030204" pitchFamily="34" charset="0"/>
              </a:rPr>
              <a:t>. </a:t>
            </a:r>
            <a:r>
              <a:rPr lang="en-GB" sz="1400" dirty="0">
                <a:latin typeface="Franklin Gothic Demi Cond" panose="020B0706030402020204" pitchFamily="34" charset="0"/>
                <a:ea typeface="Calibri" panose="020F0502020204030204" pitchFamily="34" charset="0"/>
              </a:rPr>
              <a:t>Their close interaction becomes more defined as </a:t>
            </a:r>
            <a:r>
              <a:rPr lang="en-GB" sz="1400" i="1" u="sng" dirty="0">
                <a:latin typeface="Franklin Gothic Demi Cond" panose="020B0706030402020204" pitchFamily="34" charset="0"/>
                <a:ea typeface="Calibri" panose="020F0502020204030204" pitchFamily="34" charset="0"/>
              </a:rPr>
              <a:t>development itself is increasingly understood in terms of human values, social progress and sustainability of the environment</a:t>
            </a:r>
            <a:r>
              <a:rPr lang="en-GB" sz="1400" dirty="0">
                <a:latin typeface="Franklin Gothic Demi Cond" panose="020B0706030402020204" pitchFamily="34" charset="0"/>
                <a:ea typeface="Calibri" panose="020F0502020204030204" pitchFamily="34" charset="0"/>
              </a:rPr>
              <a:t>. Hence there is a growing realisation that ILS and productivity are </a:t>
            </a:r>
            <a:r>
              <a:rPr lang="en-GB" sz="1400" dirty="0" smtClean="0">
                <a:latin typeface="Franklin Gothic Demi Cond" panose="020B0706030402020204" pitchFamily="34" charset="0"/>
                <a:ea typeface="Calibri" panose="020F0502020204030204" pitchFamily="34" charset="0"/>
              </a:rPr>
              <a:t>complementary</a:t>
            </a:r>
            <a:r>
              <a:rPr lang="en-GB" sz="1400" dirty="0" smtClean="0">
                <a:latin typeface="Franklin Gothic Demi Cond" panose="020B0706030402020204" pitchFamily="34" charset="0"/>
                <a:ea typeface="Calibri" panose="020F0502020204030204" pitchFamily="34" charset="0"/>
              </a:rPr>
              <a:t>.</a:t>
            </a:r>
            <a:endParaRPr lang="en-GB" sz="1400" dirty="0" smtClean="0"/>
          </a:p>
        </p:txBody>
      </p:sp>
      <p:sp>
        <p:nvSpPr>
          <p:cNvPr id="4" name="Content Placeholder 3"/>
          <p:cNvSpPr>
            <a:spLocks noGrp="1"/>
          </p:cNvSpPr>
          <p:nvPr>
            <p:ph sz="half" idx="2"/>
          </p:nvPr>
        </p:nvSpPr>
        <p:spPr>
          <a:xfrm>
            <a:off x="6377940" y="1607821"/>
            <a:ext cx="5692140" cy="4785359"/>
          </a:xfrm>
        </p:spPr>
        <p:txBody>
          <a:bodyPr>
            <a:normAutofit fontScale="85000" lnSpcReduction="20000"/>
          </a:bodyPr>
          <a:lstStyle/>
          <a:p>
            <a:r>
              <a:rPr lang="ru-RU" sz="1400" dirty="0">
                <a:solidFill>
                  <a:srgbClr val="FF0000"/>
                </a:solidFill>
              </a:rPr>
              <a:t>Фиксируемые </a:t>
            </a:r>
            <a:r>
              <a:rPr lang="ru-RU" sz="1400" dirty="0" smtClean="0">
                <a:solidFill>
                  <a:srgbClr val="FF0000"/>
                </a:solidFill>
              </a:rPr>
              <a:t>последствия трудовой политики в динамично развивающейся экономике </a:t>
            </a:r>
            <a:r>
              <a:rPr lang="ru-RU" sz="1400" dirty="0">
                <a:solidFill>
                  <a:srgbClr val="FF0000"/>
                </a:solidFill>
              </a:rPr>
              <a:t>обычно незначительны и не являются основанием для интенсивных дебатов</a:t>
            </a:r>
            <a:r>
              <a:rPr lang="ru-RU" sz="1400" dirty="0" smtClean="0">
                <a:solidFill>
                  <a:srgbClr val="FF0000"/>
                </a:solidFill>
              </a:rPr>
              <a:t>.</a:t>
            </a:r>
          </a:p>
          <a:p>
            <a:r>
              <a:rPr lang="ru-RU" sz="1400" dirty="0">
                <a:solidFill>
                  <a:srgbClr val="FF0000"/>
                </a:solidFill>
              </a:rPr>
              <a:t>«Слишком много» </a:t>
            </a:r>
            <a:r>
              <a:rPr lang="ru-RU" sz="1400" i="1" dirty="0">
                <a:solidFill>
                  <a:srgbClr val="FF0000"/>
                </a:solidFill>
              </a:rPr>
              <a:t>или</a:t>
            </a:r>
            <a:r>
              <a:rPr lang="ru-RU" sz="1400" dirty="0">
                <a:solidFill>
                  <a:srgbClr val="FF0000"/>
                </a:solidFill>
              </a:rPr>
              <a:t> «слишком мало» может быть плохо для производительности; посередине могут присутствовать как позитивные, так и негативные эффекты, которые по большей части могут перераспределяться. </a:t>
            </a:r>
            <a:endParaRPr lang="ru-RU" sz="1400" dirty="0" smtClean="0">
              <a:solidFill>
                <a:srgbClr val="FF0000"/>
              </a:solidFill>
            </a:endParaRPr>
          </a:p>
          <a:p>
            <a:r>
              <a:rPr lang="ru-RU" sz="1400" dirty="0">
                <a:solidFill>
                  <a:srgbClr val="FF0000"/>
                </a:solidFill>
              </a:rPr>
              <a:t>«В целом, в большинстве стран политика и институты рынка труда не являются ни существенным препятствием, ни чудодейственным средством для создания качественных рабочих мест, необходимых для развития».</a:t>
            </a:r>
            <a:endParaRPr lang="en-AU" sz="1400" dirty="0">
              <a:solidFill>
                <a:srgbClr val="FF0000"/>
              </a:solidFill>
            </a:endParaRPr>
          </a:p>
          <a:p>
            <a:pPr marL="0" lvl="3" indent="0" algn="r">
              <a:buNone/>
            </a:pPr>
            <a:r>
              <a:rPr lang="ru-RU" sz="1200" dirty="0">
                <a:solidFill>
                  <a:srgbClr val="FF0000"/>
                </a:solidFill>
              </a:rPr>
              <a:t>Источник</a:t>
            </a:r>
            <a:r>
              <a:rPr lang="en-AU" sz="1200" dirty="0">
                <a:solidFill>
                  <a:srgbClr val="FF0000"/>
                </a:solidFill>
              </a:rPr>
              <a:t>: </a:t>
            </a:r>
            <a:r>
              <a:rPr lang="en-GB" sz="1200" dirty="0">
                <a:solidFill>
                  <a:srgbClr val="FF0000"/>
                </a:solidFill>
              </a:rPr>
              <a:t>World Bank, </a:t>
            </a:r>
            <a:r>
              <a:rPr lang="en-GB" sz="1200" i="1" dirty="0">
                <a:solidFill>
                  <a:srgbClr val="FF0000"/>
                </a:solidFill>
              </a:rPr>
              <a:t>World Development Report </a:t>
            </a:r>
            <a:r>
              <a:rPr lang="en-GB" sz="1200" dirty="0">
                <a:solidFill>
                  <a:srgbClr val="FF0000"/>
                </a:solidFill>
              </a:rPr>
              <a:t>2013, p </a:t>
            </a:r>
            <a:r>
              <a:rPr lang="en-GB" sz="1200" dirty="0" smtClean="0">
                <a:solidFill>
                  <a:srgbClr val="FF0000"/>
                </a:solidFill>
              </a:rPr>
              <a:t>258</a:t>
            </a:r>
            <a:endParaRPr lang="ru-RU" sz="1200" dirty="0" smtClean="0">
              <a:solidFill>
                <a:srgbClr val="FF0000"/>
              </a:solidFill>
            </a:endParaRPr>
          </a:p>
          <a:p>
            <a:pPr marL="0" lvl="3" indent="0">
              <a:buNone/>
            </a:pPr>
            <a:endParaRPr lang="en-GB" sz="1400" dirty="0">
              <a:solidFill>
                <a:srgbClr val="FF0000"/>
              </a:solidFill>
            </a:endParaRPr>
          </a:p>
          <a:p>
            <a:r>
              <a:rPr lang="ru-RU" sz="1400" dirty="0">
                <a:solidFill>
                  <a:srgbClr val="FF0000"/>
                </a:solidFill>
              </a:rPr>
              <a:t>Институты рынка труда обычно улучшают ситуацию с распределением доходов; ослабление регулирования в сфере труда, как правило, усугубляет </a:t>
            </a:r>
            <a:r>
              <a:rPr lang="ru-RU" sz="1400" dirty="0" smtClean="0">
                <a:solidFill>
                  <a:srgbClr val="FF0000"/>
                </a:solidFill>
              </a:rPr>
              <a:t>неравенство.</a:t>
            </a:r>
          </a:p>
          <a:p>
            <a:pPr marL="0" indent="0" algn="r">
              <a:buNone/>
            </a:pPr>
            <a:r>
              <a:rPr lang="ru-RU" sz="1200" dirty="0" smtClean="0">
                <a:solidFill>
                  <a:srgbClr val="FF0000"/>
                </a:solidFill>
              </a:rPr>
              <a:t>Источник</a:t>
            </a:r>
            <a:r>
              <a:rPr lang="en-AU" sz="1200" dirty="0">
                <a:solidFill>
                  <a:srgbClr val="FF0000"/>
                </a:solidFill>
              </a:rPr>
              <a:t>: Dabla-Norris </a:t>
            </a:r>
            <a:r>
              <a:rPr lang="en-AU" sz="1200" i="1" dirty="0">
                <a:solidFill>
                  <a:srgbClr val="FF0000"/>
                </a:solidFill>
              </a:rPr>
              <a:t>et al</a:t>
            </a:r>
            <a:r>
              <a:rPr lang="en-AU" sz="1200" dirty="0">
                <a:solidFill>
                  <a:srgbClr val="FF0000"/>
                </a:solidFill>
              </a:rPr>
              <a:t>, IMF Staff Discussion Note 15/13, June 2015</a:t>
            </a:r>
          </a:p>
          <a:p>
            <a:endParaRPr lang="ru-RU" sz="1400" dirty="0" smtClean="0">
              <a:solidFill>
                <a:srgbClr val="FF0000"/>
              </a:solidFill>
            </a:endParaRPr>
          </a:p>
          <a:p>
            <a:r>
              <a:rPr lang="ru-RU" sz="1400" dirty="0">
                <a:solidFill>
                  <a:srgbClr val="FF0000"/>
                </a:solidFill>
              </a:rPr>
              <a:t>Институты рынка труда могут позитивным образом содействовать справедливому и устойчивому развитию.</a:t>
            </a:r>
            <a:endParaRPr lang="en-AU" sz="1400" dirty="0">
              <a:solidFill>
                <a:srgbClr val="FF0000"/>
              </a:solidFill>
            </a:endParaRPr>
          </a:p>
          <a:p>
            <a:pPr marL="0" lvl="3" indent="0" algn="r">
              <a:buNone/>
            </a:pPr>
            <a:r>
              <a:rPr lang="ru-RU" sz="1200" dirty="0">
                <a:solidFill>
                  <a:srgbClr val="FF0000"/>
                </a:solidFill>
              </a:rPr>
              <a:t>Источник</a:t>
            </a:r>
            <a:r>
              <a:rPr lang="en-AU" sz="1200" dirty="0">
                <a:solidFill>
                  <a:srgbClr val="FF0000"/>
                </a:solidFill>
              </a:rPr>
              <a:t>: </a:t>
            </a:r>
            <a:r>
              <a:rPr lang="en-AU" sz="1200" dirty="0">
                <a:solidFill>
                  <a:srgbClr val="FF0000"/>
                </a:solidFill>
              </a:rPr>
              <a:t>ILO</a:t>
            </a:r>
            <a:r>
              <a:rPr lang="en-AU" sz="1200" dirty="0">
                <a:solidFill>
                  <a:srgbClr val="FF0000"/>
                </a:solidFill>
              </a:rPr>
              <a:t>, World of Work Report, 2014</a:t>
            </a:r>
          </a:p>
          <a:p>
            <a:endParaRPr lang="en-GB" sz="1400" dirty="0">
              <a:solidFill>
                <a:srgbClr val="FF0000"/>
              </a:solidFill>
            </a:endParaRPr>
          </a:p>
          <a:p>
            <a:pPr marL="0" indent="0">
              <a:buNone/>
            </a:pPr>
            <a:r>
              <a:rPr lang="ru-RU" sz="1400" b="1" dirty="0" smtClean="0">
                <a:solidFill>
                  <a:srgbClr val="FF0000"/>
                </a:solidFill>
              </a:rPr>
              <a:t>Устойчивое соблюдение трудовых норм трудно обеспечить без </a:t>
            </a:r>
            <a:r>
              <a:rPr lang="ru-RU" sz="1400" b="1" dirty="0">
                <a:solidFill>
                  <a:srgbClr val="FF0000"/>
                </a:solidFill>
              </a:rPr>
              <a:t>постоянного повышения </a:t>
            </a:r>
            <a:r>
              <a:rPr lang="ru-RU" sz="1400" b="1" dirty="0" smtClean="0">
                <a:solidFill>
                  <a:srgbClr val="FF0000"/>
                </a:solidFill>
              </a:rPr>
              <a:t>производительности, а </a:t>
            </a:r>
            <a:r>
              <a:rPr lang="ru-RU" sz="1400" b="1" i="1" u="sng" dirty="0" smtClean="0">
                <a:solidFill>
                  <a:srgbClr val="FF0000"/>
                </a:solidFill>
              </a:rPr>
              <a:t>производительность невозможно повысить и в долгосрочной перспективе удерживать на </a:t>
            </a:r>
            <a:r>
              <a:rPr lang="ru-RU" sz="1400" b="1" i="1" u="sng" dirty="0">
                <a:solidFill>
                  <a:srgbClr val="FF0000"/>
                </a:solidFill>
              </a:rPr>
              <a:t>высоком уровне </a:t>
            </a:r>
            <a:r>
              <a:rPr lang="ru-RU" sz="1400" b="1" i="1" u="sng" dirty="0" smtClean="0">
                <a:solidFill>
                  <a:srgbClr val="FF0000"/>
                </a:solidFill>
              </a:rPr>
              <a:t>при неудовлетворительном состоянии дел с трудовыми нормами</a:t>
            </a:r>
            <a:r>
              <a:rPr lang="ru-RU" sz="1400" b="1" dirty="0" smtClean="0">
                <a:solidFill>
                  <a:srgbClr val="FF0000"/>
                </a:solidFill>
              </a:rPr>
              <a:t>. Их тесная взаимосвязь становится более очевидной по мере того, как </a:t>
            </a:r>
            <a:r>
              <a:rPr lang="ru-RU" sz="1400" b="1" i="1" u="sng" dirty="0" smtClean="0">
                <a:solidFill>
                  <a:srgbClr val="FF0000"/>
                </a:solidFill>
              </a:rPr>
              <a:t>само экономическое развитие все чаще воспринимается с точки зрения общечеловеческих ценностей, социального прогресса и экологической устойчивости</a:t>
            </a:r>
            <a:r>
              <a:rPr lang="ru-RU" sz="1400" b="1" dirty="0" smtClean="0">
                <a:solidFill>
                  <a:srgbClr val="FF0000"/>
                </a:solidFill>
              </a:rPr>
              <a:t>. Таким образом, в обществе растет понимание того, что международные трудовые нормы и производительность – это взаимодополняющие факторы.</a:t>
            </a:r>
            <a:endParaRPr lang="en-GB" sz="1400" b="1" dirty="0">
              <a:solidFill>
                <a:srgbClr val="FF0000"/>
              </a:solidFill>
            </a:endParaRPr>
          </a:p>
        </p:txBody>
      </p:sp>
      <p:sp>
        <p:nvSpPr>
          <p:cNvPr id="3" name="Slide Number Placeholder 2"/>
          <p:cNvSpPr>
            <a:spLocks noGrp="1"/>
          </p:cNvSpPr>
          <p:nvPr>
            <p:ph type="sldNum" sz="quarter" idx="12"/>
          </p:nvPr>
        </p:nvSpPr>
        <p:spPr/>
        <p:txBody>
          <a:bodyPr/>
          <a:lstStyle/>
          <a:p>
            <a:fld id="{7E4E2995-125C-3B4A-AEED-6770730663DA}" type="slidenum">
              <a:rPr lang="fr-FR" smtClean="0">
                <a:solidFill>
                  <a:prstClr val="black">
                    <a:tint val="75000"/>
                  </a:prstClr>
                </a:solidFill>
              </a:rPr>
              <a:pPr/>
              <a:t>30</a:t>
            </a:fld>
            <a:endParaRPr lang="fr-FR" dirty="0">
              <a:solidFill>
                <a:prstClr val="black">
                  <a:tint val="75000"/>
                </a:prstClr>
              </a:solidFill>
            </a:endParaRPr>
          </a:p>
        </p:txBody>
      </p:sp>
    </p:spTree>
    <p:extLst>
      <p:ext uri="{BB962C8B-B14F-4D97-AF65-F5344CB8AC3E}">
        <p14:creationId xmlns:p14="http://schemas.microsoft.com/office/powerpoint/2010/main" val="1332355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3"/>
              <a:stretch>
                <a:fillRect/>
              </a:stretch>
            </a:blipFill>
          </mc:Choice>
          <mc:Fallback>
            <a:blipFill rotWithShape="1">
              <a:blip r:embed="rId4"/>
              <a:stretch>
                <a:fillRect/>
              </a:stretch>
            </a:blipFill>
          </mc:Fallback>
        </mc:AlternateContent>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1400" y="-4762"/>
            <a:ext cx="10680700" cy="1143000"/>
          </a:xfrm>
        </p:spPr>
        <p:txBody>
          <a:bodyPr>
            <a:normAutofit/>
          </a:bodyPr>
          <a:lstStyle/>
          <a:p>
            <a:r>
              <a:rPr lang="fr-CH" sz="2400" dirty="0" smtClean="0">
                <a:solidFill>
                  <a:schemeClr val="bg1"/>
                </a:solidFill>
              </a:rPr>
              <a:t>LABOUR INSPECTION REFORMS IN THE REGION: GOOD INTENTIONS </a:t>
            </a:r>
            <a:r>
              <a:rPr lang="fr-CH" sz="2400" smtClean="0">
                <a:solidFill>
                  <a:schemeClr val="bg1"/>
                </a:solidFill>
              </a:rPr>
              <a:t/>
            </a:r>
            <a:br>
              <a:rPr lang="fr-CH" sz="2400" smtClean="0">
                <a:solidFill>
                  <a:schemeClr val="bg1"/>
                </a:solidFill>
              </a:rPr>
            </a:br>
            <a:r>
              <a:rPr lang="ru-RU" sz="2000" b="1" dirty="0">
                <a:solidFill>
                  <a:srgbClr val="FF0000"/>
                </a:solidFill>
                <a:latin typeface="Calibri Light" panose="020F0302020204030204"/>
              </a:rPr>
              <a:t>РЕФОРМЫ В ОБЛАСТИ ИНСПЕКЦИИ ТРУДА В </a:t>
            </a:r>
            <a:r>
              <a:rPr lang="ru-RU" sz="2000" b="1" dirty="0" smtClean="0">
                <a:solidFill>
                  <a:srgbClr val="FF0000"/>
                </a:solidFill>
                <a:latin typeface="Calibri Light" panose="020F0302020204030204"/>
              </a:rPr>
              <a:t>РЕГИОНЕ: ДОБРЫЕ НАМЕРЕНИЯ</a:t>
            </a:r>
            <a:endParaRPr lang="en-GB" sz="2400" dirty="0">
              <a:solidFill>
                <a:schemeClr val="bg1"/>
              </a:solidFill>
            </a:endParaRPr>
          </a:p>
        </p:txBody>
      </p:sp>
      <p:sp>
        <p:nvSpPr>
          <p:cNvPr id="5" name="Content Placeholder 4"/>
          <p:cNvSpPr>
            <a:spLocks noGrp="1"/>
          </p:cNvSpPr>
          <p:nvPr>
            <p:ph sz="half" idx="1"/>
          </p:nvPr>
        </p:nvSpPr>
        <p:spPr/>
        <p:txBody>
          <a:bodyPr anchor="ctr">
            <a:noAutofit/>
          </a:bodyPr>
          <a:lstStyle/>
          <a:p>
            <a:pPr marL="0" lvl="1" indent="0">
              <a:buNone/>
            </a:pPr>
            <a:r>
              <a:rPr lang="en-GB" sz="2000" dirty="0">
                <a:latin typeface="Calibri" panose="020F0502020204030204" pitchFamily="34" charset="0"/>
                <a:ea typeface="Calibri" panose="020F0502020204030204" pitchFamily="34" charset="0"/>
              </a:rPr>
              <a:t>The </a:t>
            </a:r>
            <a:r>
              <a:rPr lang="en-GB" sz="2000" dirty="0" smtClean="0">
                <a:latin typeface="Calibri" panose="020F0502020204030204" pitchFamily="34" charset="0"/>
                <a:ea typeface="Calibri" panose="020F0502020204030204" pitchFamily="34" charset="0"/>
              </a:rPr>
              <a:t>declared  </a:t>
            </a:r>
            <a:r>
              <a:rPr lang="en-GB" sz="2000" dirty="0">
                <a:latin typeface="Calibri" panose="020F0502020204030204" pitchFamily="34" charset="0"/>
                <a:ea typeface="Calibri" panose="020F0502020204030204" pitchFamily="34" charset="0"/>
              </a:rPr>
              <a:t>focus of the implemented reforms in this aria was on clarifying, re-engineering and improving the </a:t>
            </a:r>
            <a:r>
              <a:rPr lang="en-GB" sz="2000" u="sng" dirty="0">
                <a:latin typeface="Calibri" panose="020F0502020204030204" pitchFamily="34" charset="0"/>
                <a:ea typeface="Calibri" panose="020F0502020204030204" pitchFamily="34" charset="0"/>
              </a:rPr>
              <a:t>effectiveness, efficiency and transparency of the state inspection system</a:t>
            </a:r>
            <a:r>
              <a:rPr lang="en-GB" sz="2000" dirty="0">
                <a:latin typeface="Calibri" panose="020F0502020204030204" pitchFamily="34" charset="0"/>
                <a:ea typeface="Calibri" panose="020F0502020204030204" pitchFamily="34" charset="0"/>
              </a:rPr>
              <a:t>, targeting criteria and actual undertaking of inspections. </a:t>
            </a:r>
            <a:r>
              <a:rPr lang="en-GB" sz="2000" u="sng" dirty="0">
                <a:latin typeface="Calibri" panose="020F0502020204030204" pitchFamily="34" charset="0"/>
                <a:ea typeface="Calibri" panose="020F0502020204030204" pitchFamily="34" charset="0"/>
              </a:rPr>
              <a:t>Business climate improvement, better rule of law, efficiency of the inspection function, improvement of the operational policies of inspections and reducing corruption </a:t>
            </a:r>
            <a:r>
              <a:rPr lang="en-GB" sz="2000" dirty="0">
                <a:latin typeface="Calibri" panose="020F0502020204030204" pitchFamily="34" charset="0"/>
                <a:ea typeface="Calibri" panose="020F0502020204030204" pitchFamily="34" charset="0"/>
              </a:rPr>
              <a:t>were among key goals of undertaken inspection reforms.</a:t>
            </a:r>
            <a:endParaRPr lang="en-GB" sz="2000" dirty="0">
              <a:latin typeface="Calibri" panose="020F0502020204030204" pitchFamily="34" charset="0"/>
            </a:endParaRPr>
          </a:p>
        </p:txBody>
      </p:sp>
      <p:sp>
        <p:nvSpPr>
          <p:cNvPr id="3" name="Content Placeholder 2"/>
          <p:cNvSpPr>
            <a:spLocks noGrp="1"/>
          </p:cNvSpPr>
          <p:nvPr>
            <p:ph sz="half" idx="2"/>
          </p:nvPr>
        </p:nvSpPr>
        <p:spPr>
          <a:xfrm>
            <a:off x="6235700" y="2095501"/>
            <a:ext cx="5384800" cy="4525963"/>
          </a:xfrm>
        </p:spPr>
        <p:txBody>
          <a:bodyPr>
            <a:normAutofit/>
          </a:bodyPr>
          <a:lstStyle/>
          <a:p>
            <a:pPr marL="0" indent="0">
              <a:buNone/>
            </a:pPr>
            <a:r>
              <a:rPr lang="ru-RU" sz="2000" dirty="0">
                <a:solidFill>
                  <a:srgbClr val="FF0000"/>
                </a:solidFill>
                <a:latin typeface="Calibri Light" panose="020F0302020204030204"/>
              </a:rPr>
              <a:t>Реформы, проводившиеся в этой области, были </a:t>
            </a:r>
            <a:r>
              <a:rPr lang="ru-RU" sz="2000" dirty="0" smtClean="0">
                <a:solidFill>
                  <a:srgbClr val="FF0000"/>
                </a:solidFill>
                <a:latin typeface="Calibri Light" panose="020F0302020204030204"/>
              </a:rPr>
              <a:t>направлены, как заявлялось, </a:t>
            </a:r>
            <a:r>
              <a:rPr lang="ru-RU" sz="2000" dirty="0">
                <a:solidFill>
                  <a:srgbClr val="FF0000"/>
                </a:solidFill>
                <a:latin typeface="Calibri Light" panose="020F0302020204030204"/>
              </a:rPr>
              <a:t>в основном на прояснение, перестройку и повышение </a:t>
            </a:r>
            <a:r>
              <a:rPr lang="ru-RU" sz="2000" u="sng" dirty="0">
                <a:solidFill>
                  <a:srgbClr val="FF0000"/>
                </a:solidFill>
                <a:latin typeface="Calibri Light" panose="020F0302020204030204"/>
              </a:rPr>
              <a:t>эффективности, результативности и транспарентности государственной </a:t>
            </a:r>
            <a:r>
              <a:rPr lang="ru-RU" sz="2000" dirty="0">
                <a:solidFill>
                  <a:srgbClr val="FF0000"/>
                </a:solidFill>
                <a:latin typeface="Calibri Light" panose="020F0302020204030204"/>
              </a:rPr>
              <a:t>системы инспекции, с прицелом на критерии и реальное проведение проверок. Среди главных целей реформ, предпринятых в области инспекции труда, были </a:t>
            </a:r>
            <a:r>
              <a:rPr lang="ru-RU" sz="2000" u="sng" dirty="0">
                <a:solidFill>
                  <a:srgbClr val="FF0000"/>
                </a:solidFill>
                <a:latin typeface="Calibri Light" panose="020F0302020204030204"/>
              </a:rPr>
              <a:t>улучшение делового климата, укрепление законности, повышение эффективности работы инспекции, совершенствование принципов деятельности инспекторов и сокращение коррупции</a:t>
            </a:r>
            <a:r>
              <a:rPr lang="ru-RU" sz="2000" dirty="0">
                <a:solidFill>
                  <a:srgbClr val="FF0000"/>
                </a:solidFill>
                <a:latin typeface="Calibri Light" panose="020F0302020204030204"/>
              </a:rPr>
              <a:t>.</a:t>
            </a:r>
            <a:endParaRPr lang="en-GB" sz="2000" dirty="0">
              <a:solidFill>
                <a:srgbClr val="FF0000"/>
              </a:solidFill>
              <a:latin typeface="Calibri Light" panose="020F0302020204030204"/>
            </a:endParaRPr>
          </a:p>
        </p:txBody>
      </p:sp>
      <p:sp>
        <p:nvSpPr>
          <p:cNvPr id="4" name="Slide Number Placeholder 3"/>
          <p:cNvSpPr>
            <a:spLocks noGrp="1"/>
          </p:cNvSpPr>
          <p:nvPr>
            <p:ph type="sldNum" sz="quarter" idx="12"/>
          </p:nvPr>
        </p:nvSpPr>
        <p:spPr/>
        <p:txBody>
          <a:bodyPr/>
          <a:lstStyle/>
          <a:p>
            <a:fld id="{7E4E2995-125C-3B4A-AEED-6770730663DA}" type="slidenum">
              <a:rPr lang="fr-FR" smtClean="0">
                <a:solidFill>
                  <a:prstClr val="black">
                    <a:tint val="75000"/>
                  </a:prstClr>
                </a:solidFill>
              </a:rPr>
              <a:pPr/>
              <a:t>4</a:t>
            </a:fld>
            <a:endParaRPr lang="fr-FR" dirty="0">
              <a:solidFill>
                <a:prstClr val="black">
                  <a:tint val="75000"/>
                </a:prstClr>
              </a:solidFill>
            </a:endParaRPr>
          </a:p>
        </p:txBody>
      </p:sp>
    </p:spTree>
    <p:extLst>
      <p:ext uri="{BB962C8B-B14F-4D97-AF65-F5344CB8AC3E}">
        <p14:creationId xmlns:p14="http://schemas.microsoft.com/office/powerpoint/2010/main" val="3350566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3"/>
              <a:stretch>
                <a:fillRect/>
              </a:stretch>
            </a:blipFill>
          </mc:Choice>
          <mc:Fallback>
            <a:blipFill rotWithShape="1">
              <a:blip r:embed="rId4"/>
              <a:stretch>
                <a:fillRect/>
              </a:stretch>
            </a:blipFill>
          </mc:Fallback>
        </mc:AlternateContent>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10972800" cy="1143000"/>
          </a:xfrm>
        </p:spPr>
        <p:txBody>
          <a:bodyPr>
            <a:normAutofit fontScale="90000"/>
          </a:bodyPr>
          <a:lstStyle/>
          <a:p>
            <a:r>
              <a:rPr lang="fr-CH" sz="2400" dirty="0" smtClean="0">
                <a:solidFill>
                  <a:schemeClr val="bg1"/>
                </a:solidFill>
              </a:rPr>
              <a:t>LABOUR INSPECTION REFORMS IN THE REGION</a:t>
            </a:r>
            <a:r>
              <a:rPr lang="fr-CH" sz="2400" dirty="0" smtClean="0">
                <a:solidFill>
                  <a:prstClr val="white"/>
                </a:solidFill>
              </a:rPr>
              <a:t>: </a:t>
            </a:r>
            <a:r>
              <a:rPr lang="fr-CH" sz="2400" dirty="0">
                <a:solidFill>
                  <a:prstClr val="white"/>
                </a:solidFill>
              </a:rPr>
              <a:t>SOME </a:t>
            </a:r>
            <a:r>
              <a:rPr lang="fr-CH" sz="2400" dirty="0" smtClean="0">
                <a:solidFill>
                  <a:prstClr val="white"/>
                </a:solidFill>
              </a:rPr>
              <a:t>RESULTS (1)</a:t>
            </a:r>
            <a:r>
              <a:rPr lang="fr-CH" sz="2400" smtClean="0">
                <a:solidFill>
                  <a:schemeClr val="bg1"/>
                </a:solidFill>
              </a:rPr>
              <a:t/>
            </a:r>
            <a:br>
              <a:rPr lang="fr-CH" sz="2400" smtClean="0">
                <a:solidFill>
                  <a:schemeClr val="bg1"/>
                </a:solidFill>
              </a:rPr>
            </a:br>
            <a:r>
              <a:rPr lang="ru-RU" sz="2400" b="1" dirty="0">
                <a:solidFill>
                  <a:srgbClr val="FF0000"/>
                </a:solidFill>
                <a:latin typeface="Calibri Light" panose="020F0302020204030204"/>
              </a:rPr>
              <a:t>РЕФОРМЫ В ОБЛАСТИ ИНСПЕКЦИИ ТРУДА В </a:t>
            </a:r>
            <a:r>
              <a:rPr lang="ru-RU" sz="2400" b="1" dirty="0" smtClean="0">
                <a:solidFill>
                  <a:srgbClr val="FF0000"/>
                </a:solidFill>
                <a:latin typeface="Calibri Light" panose="020F0302020204030204"/>
              </a:rPr>
              <a:t>РЕГИОНЕ: РЕЗУЛЬТАТЫ (1)</a:t>
            </a:r>
            <a:r>
              <a:rPr lang="fr-CH" sz="2400" dirty="0" smtClean="0">
                <a:solidFill>
                  <a:schemeClr val="bg1"/>
                </a:solidFill>
              </a:rPr>
              <a:t/>
            </a:r>
            <a:br>
              <a:rPr lang="fr-CH" sz="2400" dirty="0" smtClean="0">
                <a:solidFill>
                  <a:schemeClr val="bg1"/>
                </a:solidFill>
              </a:rPr>
            </a:br>
            <a:r>
              <a:rPr lang="fr-CH" sz="2400" dirty="0" smtClean="0">
                <a:solidFill>
                  <a:schemeClr val="bg1"/>
                </a:solidFill>
              </a:rPr>
              <a:t/>
            </a:r>
            <a:br>
              <a:rPr lang="fr-CH" sz="2400" dirty="0" smtClean="0">
                <a:solidFill>
                  <a:schemeClr val="bg1"/>
                </a:solidFill>
              </a:rPr>
            </a:br>
            <a:endParaRPr lang="en-GB" sz="2400" dirty="0">
              <a:solidFill>
                <a:schemeClr val="bg1"/>
              </a:solidFill>
            </a:endParaRPr>
          </a:p>
        </p:txBody>
      </p:sp>
      <p:sp>
        <p:nvSpPr>
          <p:cNvPr id="5" name="Content Placeholder 4"/>
          <p:cNvSpPr>
            <a:spLocks noGrp="1"/>
          </p:cNvSpPr>
          <p:nvPr>
            <p:ph sz="half" idx="1"/>
          </p:nvPr>
        </p:nvSpPr>
        <p:spPr/>
        <p:txBody>
          <a:bodyPr anchor="ctr">
            <a:noAutofit/>
          </a:bodyPr>
          <a:lstStyle/>
          <a:p>
            <a:pPr marL="0" lvl="1" indent="0">
              <a:buNone/>
            </a:pPr>
            <a:r>
              <a:rPr lang="en-GB" sz="2000" dirty="0">
                <a:latin typeface="Calibri" panose="020F0502020204030204" pitchFamily="34" charset="0"/>
                <a:ea typeface="Calibri" panose="020F0502020204030204" pitchFamily="34" charset="0"/>
              </a:rPr>
              <a:t>However, the result of these reforms lead </a:t>
            </a:r>
            <a:r>
              <a:rPr lang="en-GB" sz="2000" dirty="0" smtClean="0">
                <a:latin typeface="Calibri" panose="020F0502020204030204" pitchFamily="34" charset="0"/>
                <a:ea typeface="Calibri" panose="020F0502020204030204" pitchFamily="34" charset="0"/>
              </a:rPr>
              <a:t>to </a:t>
            </a:r>
            <a:r>
              <a:rPr lang="en-GB" sz="2000" dirty="0">
                <a:latin typeface="Calibri" panose="020F0502020204030204" pitchFamily="34" charset="0"/>
                <a:ea typeface="Calibri" panose="020F0502020204030204" pitchFamily="34" charset="0"/>
              </a:rPr>
              <a:t>reducing the number of inspection entities and labour inspectors, </a:t>
            </a:r>
            <a:r>
              <a:rPr lang="en-GB" sz="2000" dirty="0" smtClean="0">
                <a:latin typeface="Calibri" panose="020F0502020204030204" pitchFamily="34" charset="0"/>
                <a:ea typeface="Calibri" panose="020F0502020204030204" pitchFamily="34" charset="0"/>
              </a:rPr>
              <a:t>tendencies </a:t>
            </a:r>
            <a:r>
              <a:rPr lang="en-GB" sz="2000" dirty="0">
                <a:latin typeface="Calibri" panose="020F0502020204030204" pitchFamily="34" charset="0"/>
                <a:ea typeface="Calibri" panose="020F0502020204030204" pitchFamily="34" charset="0"/>
              </a:rPr>
              <a:t>towards suspension of the inspections and allowing only scheduled workplace inspections with prior </a:t>
            </a:r>
            <a:r>
              <a:rPr lang="en-GB" sz="2000" dirty="0" smtClean="0">
                <a:latin typeface="Calibri" panose="020F0502020204030204" pitchFamily="34" charset="0"/>
                <a:ea typeface="Calibri" panose="020F0502020204030204" pitchFamily="34" charset="0"/>
              </a:rPr>
              <a:t>notification.</a:t>
            </a:r>
            <a:endParaRPr lang="en-GB" sz="2000" dirty="0">
              <a:latin typeface="Calibri" panose="020F0502020204030204" pitchFamily="34" charset="0"/>
            </a:endParaRPr>
          </a:p>
        </p:txBody>
      </p:sp>
      <p:sp>
        <p:nvSpPr>
          <p:cNvPr id="3" name="Content Placeholder 2"/>
          <p:cNvSpPr>
            <a:spLocks noGrp="1"/>
          </p:cNvSpPr>
          <p:nvPr>
            <p:ph sz="half" idx="2"/>
          </p:nvPr>
        </p:nvSpPr>
        <p:spPr>
          <a:xfrm>
            <a:off x="6197600" y="3060700"/>
            <a:ext cx="5384800" cy="3065464"/>
          </a:xfrm>
        </p:spPr>
        <p:txBody>
          <a:bodyPr>
            <a:normAutofit/>
          </a:bodyPr>
          <a:lstStyle/>
          <a:p>
            <a:pPr marL="0" indent="0">
              <a:buNone/>
            </a:pPr>
            <a:r>
              <a:rPr lang="ru-RU" sz="2000" dirty="0">
                <a:solidFill>
                  <a:srgbClr val="FF0000"/>
                </a:solidFill>
                <a:latin typeface="Calibri Light" panose="020F0302020204030204"/>
              </a:rPr>
              <a:t>Однако эти реформы приводили к сокращению числа инспекционных органов и инспекторов труда, а нередко и к приостановке деятельности инспекционных служб и запрету на проведение внеплановых проверок предприятий без предварительного уведомления</a:t>
            </a:r>
            <a:r>
              <a:rPr lang="ru-RU" sz="2000" dirty="0" smtClean="0">
                <a:solidFill>
                  <a:srgbClr val="FF0000"/>
                </a:solidFill>
                <a:latin typeface="Calibri Light" panose="020F0302020204030204"/>
              </a:rPr>
              <a:t>.</a:t>
            </a:r>
            <a:endParaRPr lang="en-GB" sz="2400" dirty="0"/>
          </a:p>
        </p:txBody>
      </p:sp>
      <p:sp>
        <p:nvSpPr>
          <p:cNvPr id="4" name="Slide Number Placeholder 3"/>
          <p:cNvSpPr>
            <a:spLocks noGrp="1"/>
          </p:cNvSpPr>
          <p:nvPr>
            <p:ph type="sldNum" sz="quarter" idx="12"/>
          </p:nvPr>
        </p:nvSpPr>
        <p:spPr/>
        <p:txBody>
          <a:bodyPr/>
          <a:lstStyle/>
          <a:p>
            <a:fld id="{7E4E2995-125C-3B4A-AEED-6770730663DA}" type="slidenum">
              <a:rPr lang="fr-FR" smtClean="0">
                <a:solidFill>
                  <a:prstClr val="black">
                    <a:tint val="75000"/>
                  </a:prstClr>
                </a:solidFill>
              </a:rPr>
              <a:pPr/>
              <a:t>5</a:t>
            </a:fld>
            <a:endParaRPr lang="fr-FR" dirty="0">
              <a:solidFill>
                <a:prstClr val="black">
                  <a:tint val="75000"/>
                </a:prstClr>
              </a:solidFill>
            </a:endParaRPr>
          </a:p>
        </p:txBody>
      </p:sp>
    </p:spTree>
    <p:extLst>
      <p:ext uri="{BB962C8B-B14F-4D97-AF65-F5344CB8AC3E}">
        <p14:creationId xmlns:p14="http://schemas.microsoft.com/office/powerpoint/2010/main" val="3326998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3"/>
              <a:stretch>
                <a:fillRect/>
              </a:stretch>
            </a:blipFill>
          </mc:Choice>
          <mc:Fallback>
            <a:blipFill rotWithShape="1">
              <a:blip r:embed="rId4"/>
              <a:stretch>
                <a:fillRect/>
              </a:stretch>
            </a:blipFill>
          </mc:Fallback>
        </mc:AlternateContent>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0900" y="274638"/>
            <a:ext cx="10972800" cy="1143000"/>
          </a:xfrm>
        </p:spPr>
        <p:txBody>
          <a:bodyPr>
            <a:normAutofit fontScale="90000"/>
          </a:bodyPr>
          <a:lstStyle/>
          <a:p>
            <a:r>
              <a:rPr lang="fr-CH" sz="2400" dirty="0" smtClean="0">
                <a:solidFill>
                  <a:schemeClr val="bg1"/>
                </a:solidFill>
              </a:rPr>
              <a:t>LABOUR INSPECTION REFORMS IN THE REGION: SOME RESULTS (2)</a:t>
            </a:r>
            <a:r>
              <a:rPr lang="fr-CH" sz="2400" smtClean="0">
                <a:solidFill>
                  <a:schemeClr val="bg1"/>
                </a:solidFill>
              </a:rPr>
              <a:t/>
            </a:r>
            <a:br>
              <a:rPr lang="fr-CH" sz="2400" smtClean="0">
                <a:solidFill>
                  <a:schemeClr val="bg1"/>
                </a:solidFill>
              </a:rPr>
            </a:br>
            <a:r>
              <a:rPr lang="ru-RU" sz="2400" b="1" dirty="0">
                <a:solidFill>
                  <a:srgbClr val="FF0000"/>
                </a:solidFill>
                <a:latin typeface="Calibri Light" panose="020F0302020204030204"/>
              </a:rPr>
              <a:t>РЕФОРМЫ В ОБЛАСТИ ИНСПЕКЦИИ ТРУДА В РЕГИОНЕ: РЕЗУЛЬТАТЫ </a:t>
            </a:r>
            <a:r>
              <a:rPr lang="ru-RU" sz="2400" b="1" dirty="0" smtClean="0">
                <a:solidFill>
                  <a:srgbClr val="FF0000"/>
                </a:solidFill>
                <a:latin typeface="Calibri Light" panose="020F0302020204030204"/>
              </a:rPr>
              <a:t>(2)</a:t>
            </a:r>
            <a:r>
              <a:rPr lang="fr-CH" sz="2400">
                <a:solidFill>
                  <a:schemeClr val="bg1"/>
                </a:solidFill>
              </a:rPr>
              <a:t/>
            </a:r>
            <a:br>
              <a:rPr lang="fr-CH" sz="2400">
                <a:solidFill>
                  <a:schemeClr val="bg1"/>
                </a:solidFill>
              </a:rPr>
            </a:br>
            <a:r>
              <a:rPr lang="fr-CH" sz="2400" dirty="0" smtClean="0">
                <a:solidFill>
                  <a:schemeClr val="bg1"/>
                </a:solidFill>
              </a:rPr>
              <a:t/>
            </a:r>
            <a:br>
              <a:rPr lang="fr-CH" sz="2400" dirty="0" smtClean="0">
                <a:solidFill>
                  <a:schemeClr val="bg1"/>
                </a:solidFill>
              </a:rPr>
            </a:br>
            <a:endParaRPr lang="en-GB" sz="2400" dirty="0">
              <a:solidFill>
                <a:schemeClr val="bg1"/>
              </a:solidFill>
            </a:endParaRPr>
          </a:p>
        </p:txBody>
      </p:sp>
      <p:sp>
        <p:nvSpPr>
          <p:cNvPr id="5" name="Content Placeholder 4"/>
          <p:cNvSpPr>
            <a:spLocks noGrp="1"/>
          </p:cNvSpPr>
          <p:nvPr>
            <p:ph sz="half" idx="1"/>
          </p:nvPr>
        </p:nvSpPr>
        <p:spPr/>
        <p:txBody>
          <a:bodyPr anchor="ctr">
            <a:noAutofit/>
          </a:bodyPr>
          <a:lstStyle/>
          <a:p>
            <a:pPr marL="0" lvl="1" indent="0">
              <a:buNone/>
            </a:pPr>
            <a:r>
              <a:rPr lang="en-GB" sz="1600" dirty="0">
                <a:latin typeface="Calibri" panose="020F0502020204030204" pitchFamily="34" charset="0"/>
                <a:ea typeface="Calibri" panose="020F0502020204030204" pitchFamily="34" charset="0"/>
              </a:rPr>
              <a:t>In spite of </a:t>
            </a:r>
            <a:r>
              <a:rPr lang="en-GB" sz="1600" dirty="0" smtClean="0">
                <a:latin typeface="Calibri" panose="020F0502020204030204" pitchFamily="34" charset="0"/>
                <a:ea typeface="Calibri" panose="020F0502020204030204" pitchFamily="34" charset="0"/>
              </a:rPr>
              <a:t>what could be  considered a  </a:t>
            </a:r>
            <a:r>
              <a:rPr lang="en-GB" sz="1600" dirty="0">
                <a:latin typeface="Calibri" panose="020F0502020204030204" pitchFamily="34" charset="0"/>
                <a:ea typeface="Calibri" panose="020F0502020204030204" pitchFamily="34" charset="0"/>
              </a:rPr>
              <a:t>progress in the sub-region as whole, several challenges to the work of national labour inspection bodies still persist:</a:t>
            </a:r>
          </a:p>
          <a:p>
            <a:pPr marL="285750" lvl="1">
              <a:buFont typeface="Arial" panose="020B0604020202020204" pitchFamily="34" charset="0"/>
              <a:buChar char="•"/>
            </a:pPr>
            <a:r>
              <a:rPr lang="en-GB" sz="1600" dirty="0" smtClean="0">
                <a:latin typeface="Calibri" panose="020F0502020204030204" pitchFamily="34" charset="0"/>
                <a:ea typeface="Calibri" panose="020F0502020204030204" pitchFamily="34" charset="0"/>
              </a:rPr>
              <a:t>the </a:t>
            </a:r>
            <a:r>
              <a:rPr lang="en-GB" sz="1600" dirty="0">
                <a:latin typeface="Calibri" panose="020F0502020204030204" pitchFamily="34" charset="0"/>
                <a:ea typeface="Calibri" panose="020F0502020204030204" pitchFamily="34" charset="0"/>
              </a:rPr>
              <a:t>mandate of the Labour Inspectorate is limited – either in law or, more often, in practice – to the monitoring and control of OSH working conditions;</a:t>
            </a:r>
          </a:p>
          <a:p>
            <a:pPr marL="285750" lvl="1">
              <a:buFont typeface="Arial" panose="020B0604020202020204" pitchFamily="34" charset="0"/>
              <a:buChar char="•"/>
            </a:pPr>
            <a:r>
              <a:rPr lang="en-GB" sz="1600" dirty="0" smtClean="0">
                <a:latin typeface="Calibri" panose="020F0502020204030204" pitchFamily="34" charset="0"/>
                <a:ea typeface="Calibri" panose="020F0502020204030204" pitchFamily="34" charset="0"/>
              </a:rPr>
              <a:t>existing </a:t>
            </a:r>
            <a:r>
              <a:rPr lang="en-GB" sz="1600" dirty="0">
                <a:latin typeface="Calibri" panose="020F0502020204030204" pitchFamily="34" charset="0"/>
                <a:ea typeface="Calibri" panose="020F0502020204030204" pitchFamily="34" charset="0"/>
              </a:rPr>
              <a:t>gaps between the national legislation on the Labour Inspection and applicable international standards in this area, in particular in relation to legal provisions applicable on Inspection visits “prior notice, frequency and prior approval from other authorities” ;</a:t>
            </a:r>
          </a:p>
          <a:p>
            <a:pPr marL="285750" lvl="1">
              <a:buFont typeface="Arial" panose="020B0604020202020204" pitchFamily="34" charset="0"/>
              <a:buChar char="•"/>
            </a:pPr>
            <a:r>
              <a:rPr lang="en-GB" sz="1600" dirty="0" smtClean="0">
                <a:latin typeface="Calibri" panose="020F0502020204030204" pitchFamily="34" charset="0"/>
                <a:ea typeface="Calibri" panose="020F0502020204030204" pitchFamily="34" charset="0"/>
              </a:rPr>
              <a:t>lack </a:t>
            </a:r>
            <a:r>
              <a:rPr lang="en-GB" sz="1600" dirty="0">
                <a:latin typeface="Calibri" panose="020F0502020204030204" pitchFamily="34" charset="0"/>
                <a:ea typeface="Calibri" panose="020F0502020204030204" pitchFamily="34" charset="0"/>
              </a:rPr>
              <a:t>of policies on the balanced use of prevention and enforcement</a:t>
            </a:r>
            <a:r>
              <a:rPr lang="en-GB" sz="1600" dirty="0" smtClean="0">
                <a:latin typeface="Calibri" panose="020F0502020204030204" pitchFamily="34" charset="0"/>
                <a:ea typeface="Calibri" panose="020F0502020204030204" pitchFamily="34" charset="0"/>
              </a:rPr>
              <a:t>;</a:t>
            </a:r>
            <a:endParaRPr lang="en-GB" sz="1600" dirty="0">
              <a:latin typeface="Calibri" panose="020F0502020204030204" pitchFamily="34" charset="0"/>
              <a:ea typeface="Calibri" panose="020F0502020204030204" pitchFamily="34" charset="0"/>
            </a:endParaRPr>
          </a:p>
        </p:txBody>
      </p:sp>
      <p:sp>
        <p:nvSpPr>
          <p:cNvPr id="3" name="Content Placeholder 2"/>
          <p:cNvSpPr>
            <a:spLocks noGrp="1"/>
          </p:cNvSpPr>
          <p:nvPr>
            <p:ph sz="half" idx="2"/>
          </p:nvPr>
        </p:nvSpPr>
        <p:spPr>
          <a:xfrm>
            <a:off x="6197600" y="2095500"/>
            <a:ext cx="5765800" cy="4229100"/>
          </a:xfrm>
        </p:spPr>
        <p:txBody>
          <a:bodyPr>
            <a:noAutofit/>
          </a:bodyPr>
          <a:lstStyle/>
          <a:p>
            <a:pPr marL="0" indent="0">
              <a:buNone/>
            </a:pPr>
            <a:r>
              <a:rPr lang="ru-RU" sz="1600" dirty="0" smtClean="0">
                <a:solidFill>
                  <a:srgbClr val="FF0000"/>
                </a:solidFill>
                <a:latin typeface="Calibri Light" panose="020F0302020204030204"/>
              </a:rPr>
              <a:t>Хотя то</a:t>
            </a:r>
            <a:r>
              <a:rPr lang="ru-RU" sz="1600" dirty="0">
                <a:solidFill>
                  <a:srgbClr val="FF0000"/>
                </a:solidFill>
                <a:latin typeface="Calibri Light" panose="020F0302020204030204"/>
              </a:rPr>
              <a:t>, что </a:t>
            </a:r>
            <a:r>
              <a:rPr lang="ru-RU" sz="1600" dirty="0" smtClean="0">
                <a:solidFill>
                  <a:srgbClr val="FF0000"/>
                </a:solidFill>
                <a:latin typeface="Calibri Light" panose="020F0302020204030204"/>
              </a:rPr>
              <a:t>происходит в </a:t>
            </a:r>
            <a:r>
              <a:rPr lang="ru-RU" sz="1600" dirty="0">
                <a:solidFill>
                  <a:srgbClr val="FF0000"/>
                </a:solidFill>
                <a:latin typeface="Calibri Light" panose="020F0302020204030204"/>
              </a:rPr>
              <a:t>субрегионе в </a:t>
            </a:r>
            <a:r>
              <a:rPr lang="ru-RU" sz="1600" dirty="0" smtClean="0">
                <a:solidFill>
                  <a:srgbClr val="FF0000"/>
                </a:solidFill>
                <a:latin typeface="Calibri Light" panose="020F0302020204030204"/>
              </a:rPr>
              <a:t>целом, можно расценить как </a:t>
            </a:r>
            <a:r>
              <a:rPr lang="ru-RU" sz="1600" dirty="0">
                <a:solidFill>
                  <a:srgbClr val="FF0000"/>
                </a:solidFill>
                <a:latin typeface="Calibri Light" panose="020F0302020204030204"/>
              </a:rPr>
              <a:t>прогресс, в деятельности национальных органов инспекции труда все еще остаются некоторые проблемы: </a:t>
            </a:r>
          </a:p>
          <a:p>
            <a:r>
              <a:rPr lang="ru-RU" sz="1600" dirty="0">
                <a:solidFill>
                  <a:srgbClr val="FF0000"/>
                </a:solidFill>
                <a:latin typeface="Calibri Light" panose="020F0302020204030204"/>
              </a:rPr>
              <a:t>полномочия инспекции труда по закону или, что бывает чаще, на практике ограничены и сводятся лишь к мониторингу и контролю состояния дел с охраной труда;</a:t>
            </a:r>
          </a:p>
          <a:p>
            <a:r>
              <a:rPr lang="ru-RU" sz="1600" dirty="0">
                <a:solidFill>
                  <a:srgbClr val="FF0000"/>
                </a:solidFill>
                <a:latin typeface="Calibri Light" panose="020F0302020204030204"/>
              </a:rPr>
              <a:t>существуют расхождения между национальным законодательством об инспекции труда и применяемыми международными нормами в этой области, в частности в том, что касается правовых положений, касающихся таких аспектов инспекционных посещений, как «предварительное уведомление, периодичность и получение предварительного согласия других органов»;</a:t>
            </a:r>
          </a:p>
          <a:p>
            <a:r>
              <a:rPr lang="ru-RU" sz="1600" dirty="0">
                <a:solidFill>
                  <a:srgbClr val="FF0000"/>
                </a:solidFill>
                <a:latin typeface="Calibri Light" panose="020F0302020204030204"/>
              </a:rPr>
              <a:t>отсутствуют стратегии обеспечения баланса между применение профилактических и правоприменительных мер;</a:t>
            </a:r>
            <a:endParaRPr lang="en-GB" sz="1600" dirty="0">
              <a:solidFill>
                <a:srgbClr val="FF0000"/>
              </a:solidFill>
              <a:latin typeface="Calibri Light" panose="020F0302020204030204"/>
            </a:endParaRPr>
          </a:p>
        </p:txBody>
      </p:sp>
      <p:sp>
        <p:nvSpPr>
          <p:cNvPr id="4" name="Slide Number Placeholder 3"/>
          <p:cNvSpPr>
            <a:spLocks noGrp="1"/>
          </p:cNvSpPr>
          <p:nvPr>
            <p:ph type="sldNum" sz="quarter" idx="12"/>
          </p:nvPr>
        </p:nvSpPr>
        <p:spPr/>
        <p:txBody>
          <a:bodyPr/>
          <a:lstStyle/>
          <a:p>
            <a:fld id="{7E4E2995-125C-3B4A-AEED-6770730663DA}" type="slidenum">
              <a:rPr lang="fr-FR" smtClean="0">
                <a:solidFill>
                  <a:prstClr val="black">
                    <a:tint val="75000"/>
                  </a:prstClr>
                </a:solidFill>
              </a:rPr>
              <a:pPr/>
              <a:t>6</a:t>
            </a:fld>
            <a:endParaRPr lang="fr-FR" dirty="0">
              <a:solidFill>
                <a:prstClr val="black">
                  <a:tint val="75000"/>
                </a:prstClr>
              </a:solidFill>
            </a:endParaRPr>
          </a:p>
        </p:txBody>
      </p:sp>
    </p:spTree>
    <p:extLst>
      <p:ext uri="{BB962C8B-B14F-4D97-AF65-F5344CB8AC3E}">
        <p14:creationId xmlns:p14="http://schemas.microsoft.com/office/powerpoint/2010/main" val="2666366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3"/>
              <a:stretch>
                <a:fillRect/>
              </a:stretch>
            </a:blipFill>
          </mc:Choice>
          <mc:Fallback>
            <a:blipFill rotWithShape="1">
              <a:blip r:embed="rId4"/>
              <a:stretch>
                <a:fillRect/>
              </a:stretch>
            </a:blipFill>
          </mc:Fallback>
        </mc:AlternateContent>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6300" y="236538"/>
            <a:ext cx="10972800" cy="1143000"/>
          </a:xfrm>
        </p:spPr>
        <p:txBody>
          <a:bodyPr>
            <a:normAutofit fontScale="90000"/>
          </a:bodyPr>
          <a:lstStyle/>
          <a:p>
            <a:r>
              <a:rPr lang="fr-CH" sz="2400" dirty="0" smtClean="0">
                <a:solidFill>
                  <a:schemeClr val="bg1"/>
                </a:solidFill>
              </a:rPr>
              <a:t>LABOUR INSPECTION REFORMS IN THE REGION: SOME RESULTS (3)</a:t>
            </a:r>
            <a:r>
              <a:rPr lang="fr-CH" sz="2400" smtClean="0">
                <a:solidFill>
                  <a:schemeClr val="bg1"/>
                </a:solidFill>
              </a:rPr>
              <a:t/>
            </a:r>
            <a:br>
              <a:rPr lang="fr-CH" sz="2400" smtClean="0">
                <a:solidFill>
                  <a:schemeClr val="bg1"/>
                </a:solidFill>
              </a:rPr>
            </a:br>
            <a:r>
              <a:rPr lang="ru-RU" sz="2400" b="1" dirty="0">
                <a:solidFill>
                  <a:srgbClr val="FF0000"/>
                </a:solidFill>
                <a:latin typeface="Calibri Light" panose="020F0302020204030204"/>
              </a:rPr>
              <a:t>РЕФОРМЫ В ОБЛАСТИ ИНСПЕКЦИИ ТРУДА В РЕГИОНЕ: РЕЗУЛЬТАТЫ </a:t>
            </a:r>
            <a:r>
              <a:rPr lang="ru-RU" sz="2400" b="1" dirty="0" smtClean="0">
                <a:solidFill>
                  <a:srgbClr val="FF0000"/>
                </a:solidFill>
                <a:latin typeface="Calibri Light" panose="020F0302020204030204"/>
              </a:rPr>
              <a:t>(3)</a:t>
            </a:r>
            <a:r>
              <a:rPr lang="fr-CH" sz="2400" dirty="0" smtClean="0">
                <a:solidFill>
                  <a:schemeClr val="bg1"/>
                </a:solidFill>
              </a:rPr>
              <a:t/>
            </a:r>
            <a:br>
              <a:rPr lang="fr-CH" sz="2400" dirty="0" smtClean="0">
                <a:solidFill>
                  <a:schemeClr val="bg1"/>
                </a:solidFill>
              </a:rPr>
            </a:br>
            <a:r>
              <a:rPr lang="fr-CH" sz="2400" dirty="0" smtClean="0">
                <a:solidFill>
                  <a:schemeClr val="bg1"/>
                </a:solidFill>
              </a:rPr>
              <a:t/>
            </a:r>
            <a:br>
              <a:rPr lang="fr-CH" sz="2400" dirty="0" smtClean="0">
                <a:solidFill>
                  <a:schemeClr val="bg1"/>
                </a:solidFill>
              </a:rPr>
            </a:br>
            <a:endParaRPr lang="en-GB" sz="2400" dirty="0">
              <a:solidFill>
                <a:schemeClr val="bg1"/>
              </a:solidFill>
            </a:endParaRPr>
          </a:p>
        </p:txBody>
      </p:sp>
      <p:sp>
        <p:nvSpPr>
          <p:cNvPr id="5" name="Content Placeholder 4"/>
          <p:cNvSpPr>
            <a:spLocks noGrp="1"/>
          </p:cNvSpPr>
          <p:nvPr>
            <p:ph sz="half" idx="1"/>
          </p:nvPr>
        </p:nvSpPr>
        <p:spPr/>
        <p:txBody>
          <a:bodyPr anchor="ctr">
            <a:noAutofit/>
          </a:bodyPr>
          <a:lstStyle/>
          <a:p>
            <a:pPr marL="285750" lvl="1">
              <a:buFont typeface="Arial" panose="020B0604020202020204" pitchFamily="34" charset="0"/>
              <a:buChar char="•"/>
            </a:pPr>
            <a:r>
              <a:rPr lang="en-GB" sz="1600" dirty="0">
                <a:latin typeface="Calibri" panose="020F0502020204030204" pitchFamily="34" charset="0"/>
                <a:ea typeface="Calibri" panose="020F0502020204030204" pitchFamily="34" charset="0"/>
              </a:rPr>
              <a:t>the complementary legislation on labour administration and Occupational Safety and Health (OSH) is either missing or does not provide a sufficient legal basis for the labour inspectors to carry out their function in conformity with international labour standards;</a:t>
            </a:r>
          </a:p>
          <a:p>
            <a:pPr marL="285750" lvl="1">
              <a:buFont typeface="Arial" panose="020B0604020202020204" pitchFamily="34" charset="0"/>
              <a:buChar char="•"/>
            </a:pPr>
            <a:r>
              <a:rPr lang="en-GB" sz="1600" dirty="0" smtClean="0">
                <a:latin typeface="Calibri" panose="020F0502020204030204" pitchFamily="34" charset="0"/>
                <a:ea typeface="Calibri" panose="020F0502020204030204" pitchFamily="34" charset="0"/>
              </a:rPr>
              <a:t>transfer </a:t>
            </a:r>
            <a:r>
              <a:rPr lang="en-GB" sz="1600" dirty="0">
                <a:latin typeface="Calibri" panose="020F0502020204030204" pitchFamily="34" charset="0"/>
                <a:ea typeface="Calibri" panose="020F0502020204030204" pitchFamily="34" charset="0"/>
              </a:rPr>
              <a:t>of the coordination of the labour inspectorates from the Ministries of Labour to other authorities, like Ministries of Health;</a:t>
            </a:r>
          </a:p>
          <a:p>
            <a:pPr marL="285750" lvl="1">
              <a:buFont typeface="Arial" panose="020B0604020202020204" pitchFamily="34" charset="0"/>
              <a:buChar char="•"/>
            </a:pPr>
            <a:r>
              <a:rPr lang="en-GB" sz="1600" dirty="0" smtClean="0">
                <a:latin typeface="Calibri" panose="020F0502020204030204" pitchFamily="34" charset="0"/>
                <a:ea typeface="Calibri" panose="020F0502020204030204" pitchFamily="34" charset="0"/>
              </a:rPr>
              <a:t>structural </a:t>
            </a:r>
            <a:r>
              <a:rPr lang="en-GB" sz="1600" dirty="0">
                <a:latin typeface="Calibri" panose="020F0502020204030204" pitchFamily="34" charset="0"/>
                <a:ea typeface="Calibri" panose="020F0502020204030204" pitchFamily="34" charset="0"/>
              </a:rPr>
              <a:t>reform of the labour inspectorates oriented either to decentralization, or to hyper-centralization;</a:t>
            </a:r>
          </a:p>
          <a:p>
            <a:pPr marL="285750" lvl="1">
              <a:buFont typeface="Arial" panose="020B0604020202020204" pitchFamily="34" charset="0"/>
              <a:buChar char="•"/>
            </a:pPr>
            <a:r>
              <a:rPr lang="en-GB" sz="1600" dirty="0" smtClean="0">
                <a:latin typeface="Calibri" panose="020F0502020204030204" pitchFamily="34" charset="0"/>
                <a:ea typeface="Calibri" panose="020F0502020204030204" pitchFamily="34" charset="0"/>
              </a:rPr>
              <a:t>lack </a:t>
            </a:r>
            <a:r>
              <a:rPr lang="en-GB" sz="1600" dirty="0">
                <a:latin typeface="Calibri" panose="020F0502020204030204" pitchFamily="34" charset="0"/>
                <a:ea typeface="Calibri" panose="020F0502020204030204" pitchFamily="34" charset="0"/>
              </a:rPr>
              <a:t>of financial, human and technical resources;</a:t>
            </a:r>
          </a:p>
          <a:p>
            <a:pPr marL="285750" lvl="1">
              <a:buFont typeface="Arial" panose="020B0604020202020204" pitchFamily="34" charset="0"/>
              <a:buChar char="•"/>
            </a:pPr>
            <a:r>
              <a:rPr lang="en-GB" sz="1600" dirty="0" smtClean="0">
                <a:latin typeface="Calibri" panose="020F0502020204030204" pitchFamily="34" charset="0"/>
                <a:ea typeface="Calibri" panose="020F0502020204030204" pitchFamily="34" charset="0"/>
              </a:rPr>
              <a:t>lack </a:t>
            </a:r>
            <a:r>
              <a:rPr lang="en-GB" sz="1600" dirty="0">
                <a:latin typeface="Calibri" panose="020F0502020204030204" pitchFamily="34" charset="0"/>
                <a:ea typeface="Calibri" panose="020F0502020204030204" pitchFamily="34" charset="0"/>
              </a:rPr>
              <a:t>of data and tools for effective programme and planning </a:t>
            </a:r>
          </a:p>
        </p:txBody>
      </p:sp>
      <p:sp>
        <p:nvSpPr>
          <p:cNvPr id="3" name="Content Placeholder 2"/>
          <p:cNvSpPr>
            <a:spLocks noGrp="1"/>
          </p:cNvSpPr>
          <p:nvPr>
            <p:ph sz="half" idx="2"/>
          </p:nvPr>
        </p:nvSpPr>
        <p:spPr>
          <a:xfrm>
            <a:off x="6197600" y="2070100"/>
            <a:ext cx="5575300" cy="4183064"/>
          </a:xfrm>
        </p:spPr>
        <p:txBody>
          <a:bodyPr>
            <a:normAutofit/>
          </a:bodyPr>
          <a:lstStyle/>
          <a:p>
            <a:r>
              <a:rPr lang="ru-RU" sz="1600" dirty="0">
                <a:solidFill>
                  <a:srgbClr val="FF0000"/>
                </a:solidFill>
                <a:latin typeface="Calibri Light" panose="020F0302020204030204"/>
              </a:rPr>
              <a:t>дополнительное законодательство о регулировании вопросов труда и охране труда либо не существует, либо не обеспечивает достаточной правовой основы для выполнения инспекторами труда своих функций в соответствии с международными трудовыми нормами;</a:t>
            </a:r>
          </a:p>
          <a:p>
            <a:r>
              <a:rPr lang="ru-RU" sz="1600" dirty="0">
                <a:solidFill>
                  <a:srgbClr val="FF0000"/>
                </a:solidFill>
                <a:latin typeface="Calibri Light" panose="020F0302020204030204"/>
              </a:rPr>
              <a:t>полномочия по координации деятельности инспекций труда переданы от министерств труда другим ведомствам, таким как министерство здравоохранения;</a:t>
            </a:r>
          </a:p>
          <a:p>
            <a:r>
              <a:rPr lang="ru-RU" sz="1600" dirty="0">
                <a:solidFill>
                  <a:srgbClr val="FF0000"/>
                </a:solidFill>
                <a:latin typeface="Calibri Light" panose="020F0302020204030204"/>
              </a:rPr>
              <a:t>структурная реформа инспекций труда ориентирована либо на децентрализацию, либо на гиперцентрализацию;</a:t>
            </a:r>
          </a:p>
          <a:p>
            <a:r>
              <a:rPr lang="ru-RU" sz="1600" dirty="0">
                <a:solidFill>
                  <a:srgbClr val="FF0000"/>
                </a:solidFill>
                <a:latin typeface="Calibri Light" panose="020F0302020204030204"/>
              </a:rPr>
              <a:t>отсутствуют финансовые, людские и технические ресурсы;</a:t>
            </a:r>
          </a:p>
          <a:p>
            <a:r>
              <a:rPr lang="ru-RU" sz="1600" dirty="0">
                <a:solidFill>
                  <a:srgbClr val="FF0000"/>
                </a:solidFill>
                <a:latin typeface="Calibri Light" panose="020F0302020204030204"/>
              </a:rPr>
              <a:t>отсутствуют данные и инструменты для эффективного планирования и разработки программ. </a:t>
            </a:r>
          </a:p>
        </p:txBody>
      </p:sp>
      <p:sp>
        <p:nvSpPr>
          <p:cNvPr id="4" name="Slide Number Placeholder 3"/>
          <p:cNvSpPr>
            <a:spLocks noGrp="1"/>
          </p:cNvSpPr>
          <p:nvPr>
            <p:ph type="sldNum" sz="quarter" idx="12"/>
          </p:nvPr>
        </p:nvSpPr>
        <p:spPr/>
        <p:txBody>
          <a:bodyPr/>
          <a:lstStyle/>
          <a:p>
            <a:fld id="{7E4E2995-125C-3B4A-AEED-6770730663DA}" type="slidenum">
              <a:rPr lang="fr-FR" smtClean="0">
                <a:solidFill>
                  <a:prstClr val="black">
                    <a:tint val="75000"/>
                  </a:prstClr>
                </a:solidFill>
              </a:rPr>
              <a:pPr/>
              <a:t>7</a:t>
            </a:fld>
            <a:endParaRPr lang="fr-FR" dirty="0">
              <a:solidFill>
                <a:prstClr val="black">
                  <a:tint val="75000"/>
                </a:prstClr>
              </a:solidFill>
            </a:endParaRPr>
          </a:p>
        </p:txBody>
      </p:sp>
    </p:spTree>
    <p:extLst>
      <p:ext uri="{BB962C8B-B14F-4D97-AF65-F5344CB8AC3E}">
        <p14:creationId xmlns:p14="http://schemas.microsoft.com/office/powerpoint/2010/main" val="888708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3"/>
              <a:stretch>
                <a:fillRect/>
              </a:stretch>
            </a:blipFill>
          </mc:Choice>
          <mc:Fallback>
            <a:blipFill rotWithShape="1">
              <a:blip r:embed="rId4"/>
              <a:stretch>
                <a:fillRect/>
              </a:stretch>
            </a:blipFill>
          </mc:Fallback>
        </mc:AlternateContent>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3600" y="-30162"/>
            <a:ext cx="10972800" cy="1143000"/>
          </a:xfrm>
        </p:spPr>
        <p:txBody>
          <a:bodyPr>
            <a:normAutofit fontScale="90000"/>
          </a:bodyPr>
          <a:lstStyle/>
          <a:p>
            <a:r>
              <a:rPr lang="fr-CH" sz="4000">
                <a:solidFill>
                  <a:schemeClr val="bg1"/>
                </a:solidFill>
              </a:rPr>
              <a:t>ILO STRATEGY FOR THE REGION</a:t>
            </a:r>
            <a:br>
              <a:rPr lang="fr-CH" sz="4000">
                <a:solidFill>
                  <a:schemeClr val="bg1"/>
                </a:solidFill>
              </a:rPr>
            </a:br>
            <a:r>
              <a:rPr lang="ru-RU" sz="4000" dirty="0">
                <a:solidFill>
                  <a:srgbClr val="FF0000"/>
                </a:solidFill>
                <a:latin typeface="Calibri Light" panose="020F0302020204030204"/>
              </a:rPr>
              <a:t>СТРАТЕГИЯ ДЕЯТЕЛЬНОСТИ МОТ В РЕГИОНЕ</a:t>
            </a:r>
            <a:endParaRPr lang="en-GB" sz="3600" dirty="0">
              <a:solidFill>
                <a:schemeClr val="bg1"/>
              </a:solidFill>
            </a:endParaRPr>
          </a:p>
        </p:txBody>
      </p:sp>
      <p:sp>
        <p:nvSpPr>
          <p:cNvPr id="5" name="Content Placeholder 4"/>
          <p:cNvSpPr>
            <a:spLocks noGrp="1"/>
          </p:cNvSpPr>
          <p:nvPr>
            <p:ph sz="half" idx="1"/>
          </p:nvPr>
        </p:nvSpPr>
        <p:spPr>
          <a:xfrm>
            <a:off x="609600" y="1485901"/>
            <a:ext cx="5384800" cy="4525963"/>
          </a:xfrm>
        </p:spPr>
        <p:txBody>
          <a:bodyPr anchor="ctr">
            <a:noAutofit/>
          </a:bodyPr>
          <a:lstStyle/>
          <a:p>
            <a:pPr marL="285750" lvl="1">
              <a:buFont typeface="Arial" panose="020B0604020202020204" pitchFamily="34" charset="0"/>
              <a:buChar char="•"/>
            </a:pPr>
            <a:r>
              <a:rPr lang="en-GB" sz="1600" b="1" dirty="0"/>
              <a:t>A</a:t>
            </a:r>
            <a:r>
              <a:rPr lang="en-GB" sz="1600" b="1" dirty="0" smtClean="0"/>
              <a:t>ssistance </a:t>
            </a:r>
            <a:r>
              <a:rPr lang="en-GB" sz="1600" b="1" dirty="0"/>
              <a:t>to the countries to assess the needs of Labour Inspection </a:t>
            </a:r>
            <a:r>
              <a:rPr lang="en-GB" sz="1600" b="1" dirty="0" smtClean="0"/>
              <a:t>systems;</a:t>
            </a:r>
            <a:endParaRPr lang="en-GB" sz="1600" b="1" dirty="0"/>
          </a:p>
          <a:p>
            <a:pPr marL="285750" lvl="1">
              <a:buFont typeface="Arial" panose="020B0604020202020204" pitchFamily="34" charset="0"/>
              <a:buChar char="•"/>
            </a:pPr>
            <a:r>
              <a:rPr lang="en-GB" sz="1600" b="1" dirty="0" smtClean="0"/>
              <a:t>Support </a:t>
            </a:r>
            <a:r>
              <a:rPr lang="en-GB" sz="1600" b="1" dirty="0"/>
              <a:t>to the constituents in developing policies, plans or strategies, strengthening enforcement, preventive interventions and workplace compliance; </a:t>
            </a:r>
          </a:p>
          <a:p>
            <a:pPr marL="285750" lvl="1">
              <a:buFont typeface="Arial" panose="020B0604020202020204" pitchFamily="34" charset="0"/>
              <a:buChar char="•"/>
            </a:pPr>
            <a:r>
              <a:rPr lang="en-GB" sz="1600" b="1" dirty="0"/>
              <a:t>C</a:t>
            </a:r>
            <a:r>
              <a:rPr lang="en-GB" sz="1600" b="1" dirty="0" smtClean="0"/>
              <a:t>ooperate </a:t>
            </a:r>
            <a:r>
              <a:rPr lang="en-GB" sz="1600" b="1" dirty="0"/>
              <a:t>with the national constituents to improve their capacity and strengthen their cooperation, in the framework of the institutionalized social dialogue,  to improve workplace compliance;</a:t>
            </a:r>
          </a:p>
          <a:p>
            <a:pPr marL="285750" lvl="1">
              <a:buFont typeface="Arial" panose="020B0604020202020204" pitchFamily="34" charset="0"/>
              <a:buChar char="•"/>
            </a:pPr>
            <a:r>
              <a:rPr lang="en-GB" sz="1600" b="1" dirty="0" smtClean="0"/>
              <a:t>Support </a:t>
            </a:r>
            <a:r>
              <a:rPr lang="en-GB" sz="1600" b="1" dirty="0"/>
              <a:t>to the Governments and social partners and other stakeholders to improve their knowledge and improve their access to best practices and to contribute to the improvement of the workplace compliance; </a:t>
            </a:r>
          </a:p>
        </p:txBody>
      </p:sp>
      <p:sp>
        <p:nvSpPr>
          <p:cNvPr id="3" name="Content Placeholder 2"/>
          <p:cNvSpPr>
            <a:spLocks noGrp="1"/>
          </p:cNvSpPr>
          <p:nvPr>
            <p:ph sz="half" idx="2"/>
          </p:nvPr>
        </p:nvSpPr>
        <p:spPr>
          <a:xfrm>
            <a:off x="6197600" y="1714501"/>
            <a:ext cx="5384800" cy="4525963"/>
          </a:xfrm>
        </p:spPr>
        <p:txBody>
          <a:bodyPr>
            <a:normAutofit/>
          </a:bodyPr>
          <a:lstStyle/>
          <a:p>
            <a:r>
              <a:rPr lang="ru-RU" sz="1600" b="1" dirty="0">
                <a:solidFill>
                  <a:srgbClr val="FF0000"/>
                </a:solidFill>
                <a:latin typeface="Calibri Light" panose="020F0302020204030204"/>
              </a:rPr>
              <a:t>Оказание содействия странам в оценке потребностей систем инспекции труда;</a:t>
            </a:r>
          </a:p>
          <a:p>
            <a:r>
              <a:rPr lang="ru-RU" sz="1600" b="1" dirty="0">
                <a:solidFill>
                  <a:srgbClr val="FF0000"/>
                </a:solidFill>
                <a:latin typeface="Calibri Light" panose="020F0302020204030204"/>
              </a:rPr>
              <a:t>оказание помощи трехсторонним участникам в разработке политических мер, планов и стратегий, в совершенствовании правоприменительной практики, усилении профилактических мер и повышении правовой дисциплины на предприятиях;</a:t>
            </a:r>
          </a:p>
          <a:p>
            <a:r>
              <a:rPr lang="ru-RU" sz="1600" b="1" dirty="0">
                <a:solidFill>
                  <a:srgbClr val="FF0000"/>
                </a:solidFill>
                <a:latin typeface="Calibri Light" panose="020F0302020204030204"/>
              </a:rPr>
              <a:t>взаимодействие с национальными трехсторонними участниками для наращивания их потенциала и развития сотрудничества между ними в рамках регулярного социального диалога в целях повышения правовой дисциплины на предприятиях;</a:t>
            </a:r>
          </a:p>
          <a:p>
            <a:r>
              <a:rPr lang="ru-RU" sz="1600" b="1" dirty="0">
                <a:solidFill>
                  <a:srgbClr val="FF0000"/>
                </a:solidFill>
                <a:latin typeface="Calibri Light" panose="020F0302020204030204"/>
              </a:rPr>
              <a:t>оказание поддержки правительствам, социальным партнерам и другим заинтересованным сторонам в расширении их знаний и доступа к информации о положительном опыте в целях содействия повышению правовой дисциплины на предприятиях;</a:t>
            </a:r>
            <a:endParaRPr lang="ru-RU" sz="1600" b="1" dirty="0">
              <a:solidFill>
                <a:srgbClr val="FF0000"/>
              </a:solidFill>
              <a:latin typeface="Calibri Light" panose="020F0302020204030204"/>
            </a:endParaRPr>
          </a:p>
        </p:txBody>
      </p:sp>
      <p:sp>
        <p:nvSpPr>
          <p:cNvPr id="4" name="Slide Number Placeholder 3"/>
          <p:cNvSpPr>
            <a:spLocks noGrp="1"/>
          </p:cNvSpPr>
          <p:nvPr>
            <p:ph type="sldNum" sz="quarter" idx="12"/>
          </p:nvPr>
        </p:nvSpPr>
        <p:spPr/>
        <p:txBody>
          <a:bodyPr/>
          <a:lstStyle/>
          <a:p>
            <a:fld id="{7E4E2995-125C-3B4A-AEED-6770730663DA}" type="slidenum">
              <a:rPr lang="fr-FR" smtClean="0">
                <a:solidFill>
                  <a:prstClr val="black">
                    <a:tint val="75000"/>
                  </a:prstClr>
                </a:solidFill>
              </a:rPr>
              <a:pPr/>
              <a:t>8</a:t>
            </a:fld>
            <a:endParaRPr lang="fr-FR" dirty="0">
              <a:solidFill>
                <a:prstClr val="black">
                  <a:tint val="75000"/>
                </a:prstClr>
              </a:solidFill>
            </a:endParaRPr>
          </a:p>
        </p:txBody>
      </p:sp>
    </p:spTree>
    <p:extLst>
      <p:ext uri="{BB962C8B-B14F-4D97-AF65-F5344CB8AC3E}">
        <p14:creationId xmlns:p14="http://schemas.microsoft.com/office/powerpoint/2010/main" val="751823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3"/>
              <a:stretch>
                <a:fillRect/>
              </a:stretch>
            </a:blipFill>
          </mc:Choice>
          <mc:Fallback>
            <a:blipFill rotWithShape="1">
              <a:blip r:embed="rId4"/>
              <a:stretch>
                <a:fillRect/>
              </a:stretch>
            </a:blipFill>
          </mc:Fallback>
        </mc:AlternateContent>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2500" y="-17462"/>
            <a:ext cx="10972800" cy="1143000"/>
          </a:xfrm>
        </p:spPr>
        <p:txBody>
          <a:bodyPr>
            <a:normAutofit fontScale="90000"/>
          </a:bodyPr>
          <a:lstStyle/>
          <a:p>
            <a:r>
              <a:rPr lang="fr-CH" sz="4000">
                <a:solidFill>
                  <a:schemeClr val="bg1"/>
                </a:solidFill>
              </a:rPr>
              <a:t>ILO STRATEGY FOR THE REGION</a:t>
            </a:r>
            <a:br>
              <a:rPr lang="fr-CH" sz="4000">
                <a:solidFill>
                  <a:schemeClr val="bg1"/>
                </a:solidFill>
              </a:rPr>
            </a:br>
            <a:r>
              <a:rPr lang="ru-RU" sz="4000" dirty="0">
                <a:solidFill>
                  <a:srgbClr val="FF0000"/>
                </a:solidFill>
                <a:latin typeface="Calibri Light" panose="020F0302020204030204"/>
              </a:rPr>
              <a:t>СТРАТЕГИЯ ДЕЯТЕЛЬНОСТИ МОТ В РЕГИОНЕ</a:t>
            </a:r>
            <a:endParaRPr lang="en-GB" sz="3600" dirty="0">
              <a:solidFill>
                <a:schemeClr val="bg1"/>
              </a:solidFill>
            </a:endParaRPr>
          </a:p>
        </p:txBody>
      </p:sp>
      <p:sp>
        <p:nvSpPr>
          <p:cNvPr id="5" name="Content Placeholder 4"/>
          <p:cNvSpPr>
            <a:spLocks noGrp="1"/>
          </p:cNvSpPr>
          <p:nvPr>
            <p:ph sz="half" idx="1"/>
          </p:nvPr>
        </p:nvSpPr>
        <p:spPr/>
        <p:txBody>
          <a:bodyPr anchor="ctr">
            <a:noAutofit/>
          </a:bodyPr>
          <a:lstStyle/>
          <a:p>
            <a:pPr marL="0" lvl="1" indent="0">
              <a:buNone/>
            </a:pPr>
            <a:r>
              <a:rPr lang="en-GB" sz="1400" b="1" dirty="0" smtClean="0"/>
              <a:t>ARMENIA. LI Background.</a:t>
            </a:r>
          </a:p>
          <a:p>
            <a:pPr marL="0" lvl="1" indent="0">
              <a:buNone/>
            </a:pPr>
            <a:r>
              <a:rPr lang="en-GB" sz="1400" b="1" dirty="0"/>
              <a:t>•	Administration. Transfer of the coordination of the Labour Inspectorate from the Ministry of Labour to the Ministry of Health means that the institution now operates as a unit in the framework of the State Health Inspectorate of the Staff of the Ministry of Health.</a:t>
            </a:r>
          </a:p>
          <a:p>
            <a:pPr marL="0" lvl="1" indent="0">
              <a:buNone/>
            </a:pPr>
            <a:r>
              <a:rPr lang="en-GB" sz="1400" b="1" dirty="0"/>
              <a:t>•	Unclear role and functionality. The mandate of the inspection services has been limited only to issues related to occupational safety and health.</a:t>
            </a:r>
          </a:p>
          <a:p>
            <a:pPr marL="0" lvl="1" indent="0">
              <a:buNone/>
            </a:pPr>
            <a:r>
              <a:rPr lang="en-GB" sz="1400" b="1" dirty="0"/>
              <a:t>•	International Labour Standards. The complementary legislation on Labour Administration and Occupational Safety and Health (OSH</a:t>
            </a:r>
            <a:r>
              <a:rPr lang="en-GB" sz="1400" b="1" dirty="0" smtClean="0"/>
              <a:t>), </a:t>
            </a:r>
            <a:r>
              <a:rPr lang="en-GB" sz="1400" b="1" dirty="0"/>
              <a:t>required for inspection services to function </a:t>
            </a:r>
            <a:r>
              <a:rPr lang="en-GB" sz="1400" b="1" dirty="0" smtClean="0"/>
              <a:t>properly, </a:t>
            </a:r>
            <a:r>
              <a:rPr lang="en-GB" sz="1400" b="1" dirty="0"/>
              <a:t>does not provide a sufficient legal basis for labour inspectors to carry out their function in conformity with international labour standards.</a:t>
            </a:r>
          </a:p>
          <a:p>
            <a:pPr marL="0" lvl="1" indent="0">
              <a:buNone/>
            </a:pPr>
            <a:r>
              <a:rPr lang="en-GB" sz="1400" b="1" dirty="0"/>
              <a:t>•	Structure. The current structure is considered inadequate to provide effective inspections as required by relevant ILS.</a:t>
            </a:r>
          </a:p>
          <a:p>
            <a:pPr marL="0" lvl="1" indent="0">
              <a:buNone/>
            </a:pPr>
            <a:r>
              <a:rPr lang="en-GB" sz="1400" b="1" dirty="0"/>
              <a:t>•	Resources. The inspection services lack the required financial, human and technical resources. </a:t>
            </a:r>
            <a:endParaRPr lang="en-GB" sz="1400" b="1" dirty="0" smtClean="0"/>
          </a:p>
          <a:p>
            <a:pPr marL="0" lvl="1" indent="0">
              <a:buNone/>
            </a:pPr>
            <a:r>
              <a:rPr lang="en-GB" sz="1400" b="1" dirty="0" smtClean="0"/>
              <a:t>•</a:t>
            </a:r>
            <a:r>
              <a:rPr lang="en-GB" sz="1400" b="1" dirty="0"/>
              <a:t>	Tools and data. The inspection services lack the required tools and data collection and analysis methods to effectively organize their programme and plan. </a:t>
            </a:r>
          </a:p>
        </p:txBody>
      </p:sp>
      <p:sp>
        <p:nvSpPr>
          <p:cNvPr id="3" name="Content Placeholder 2"/>
          <p:cNvSpPr>
            <a:spLocks noGrp="1"/>
          </p:cNvSpPr>
          <p:nvPr>
            <p:ph sz="half" idx="2"/>
          </p:nvPr>
        </p:nvSpPr>
        <p:spPr>
          <a:xfrm>
            <a:off x="6197600" y="1600201"/>
            <a:ext cx="5778500" cy="4711699"/>
          </a:xfrm>
        </p:spPr>
        <p:txBody>
          <a:bodyPr>
            <a:noAutofit/>
          </a:bodyPr>
          <a:lstStyle/>
          <a:p>
            <a:pPr marL="0" indent="0">
              <a:buNone/>
            </a:pPr>
            <a:r>
              <a:rPr lang="ru-RU" sz="1300" b="1" dirty="0" smtClean="0">
                <a:solidFill>
                  <a:srgbClr val="FF0000"/>
                </a:solidFill>
                <a:latin typeface="Calibri Light" panose="020F0302020204030204"/>
              </a:rPr>
              <a:t>АРМЕНИЯ. Общая информация об инспекции труда</a:t>
            </a:r>
            <a:endParaRPr lang="ru-RU" sz="1300" b="1" dirty="0">
              <a:solidFill>
                <a:srgbClr val="FF0000"/>
              </a:solidFill>
              <a:latin typeface="Calibri Light" panose="020F0302020204030204"/>
            </a:endParaRPr>
          </a:p>
          <a:p>
            <a:r>
              <a:rPr lang="ru-RU" sz="1300" b="1" dirty="0">
                <a:solidFill>
                  <a:srgbClr val="FF0000"/>
                </a:solidFill>
                <a:latin typeface="Calibri Light" panose="020F0302020204030204"/>
              </a:rPr>
              <a:t>Администрация. Передача полномочий по координации деятельности инспекции труда от Министерства труда Министерству здравоохранения означает, что инспекция труда теперь функционирует как структурное подразделение Государственной инспекции здравоохранения при Министерстве здравоохранения. </a:t>
            </a:r>
          </a:p>
          <a:p>
            <a:r>
              <a:rPr lang="ru-RU" sz="1300" b="1" dirty="0">
                <a:solidFill>
                  <a:srgbClr val="FF0000"/>
                </a:solidFill>
                <a:latin typeface="Calibri Light" panose="020F0302020204030204"/>
              </a:rPr>
              <a:t>Нечеткое определение роли и функций. Полномочия инспекционных служб ограничиваются лишь вопросами, касающимися охраны труда.</a:t>
            </a:r>
          </a:p>
          <a:p>
            <a:r>
              <a:rPr lang="ru-RU" sz="1300" b="1" dirty="0">
                <a:solidFill>
                  <a:srgbClr val="FF0000"/>
                </a:solidFill>
                <a:latin typeface="Calibri Light" panose="020F0302020204030204"/>
              </a:rPr>
              <a:t>Международные трудовые нормы. Дополнительное </a:t>
            </a:r>
            <a:r>
              <a:rPr lang="ru-RU" sz="1300" b="1" dirty="0">
                <a:solidFill>
                  <a:srgbClr val="FF0000"/>
                </a:solidFill>
                <a:latin typeface="Calibri Light" panose="020F0302020204030204"/>
              </a:rPr>
              <a:t>законодательство о регулировании вопросов труда и охране труда, необходимое для нормальной работы инспекционных служб,  не обеспечивает достаточной правовой основы для выполнения инспекторами труда своих функций в соответствии с международными трудовыми нормами.</a:t>
            </a:r>
          </a:p>
          <a:p>
            <a:r>
              <a:rPr lang="ru-RU" sz="1300" b="1" dirty="0">
                <a:solidFill>
                  <a:srgbClr val="FF0000"/>
                </a:solidFill>
                <a:latin typeface="Calibri Light" panose="020F0302020204030204"/>
              </a:rPr>
              <a:t>Структура. Существующая структура считается неподходящей для обеспечения эффективного инспектирования в соответствии с требованиями международных трудовых норм. </a:t>
            </a:r>
          </a:p>
          <a:p>
            <a:r>
              <a:rPr lang="ru-RU" sz="1300" b="1" dirty="0">
                <a:solidFill>
                  <a:srgbClr val="FF0000"/>
                </a:solidFill>
                <a:latin typeface="Calibri Light" panose="020F0302020204030204"/>
              </a:rPr>
              <a:t>Ресурсы. У инспекционных служб отсутствуют необходимые финансовые, людские и технические ресурсы.</a:t>
            </a:r>
          </a:p>
          <a:p>
            <a:r>
              <a:rPr lang="ru-RU" sz="1300" b="1" dirty="0">
                <a:solidFill>
                  <a:srgbClr val="FF0000"/>
                </a:solidFill>
                <a:latin typeface="Calibri Light" panose="020F0302020204030204"/>
              </a:rPr>
              <a:t>Инструментарии и данные. У инспекционных служб отсутствуют инструментарии и методы сбора и анализа данных, </a:t>
            </a:r>
            <a:r>
              <a:rPr lang="ru-RU" sz="1300" b="1" dirty="0">
                <a:solidFill>
                  <a:srgbClr val="FF0000"/>
                </a:solidFill>
                <a:latin typeface="Calibri Light" panose="020F0302020204030204"/>
              </a:rPr>
              <a:t>необходимые для успешной разработки программ и планов.</a:t>
            </a:r>
            <a:endParaRPr lang="ru-RU" sz="1300" b="1" dirty="0">
              <a:solidFill>
                <a:srgbClr val="FF0000"/>
              </a:solidFill>
              <a:latin typeface="Calibri Light" panose="020F0302020204030204"/>
            </a:endParaRPr>
          </a:p>
        </p:txBody>
      </p:sp>
      <p:sp>
        <p:nvSpPr>
          <p:cNvPr id="4" name="Slide Number Placeholder 3"/>
          <p:cNvSpPr>
            <a:spLocks noGrp="1"/>
          </p:cNvSpPr>
          <p:nvPr>
            <p:ph type="sldNum" sz="quarter" idx="12"/>
          </p:nvPr>
        </p:nvSpPr>
        <p:spPr/>
        <p:txBody>
          <a:bodyPr/>
          <a:lstStyle/>
          <a:p>
            <a:fld id="{7E4E2995-125C-3B4A-AEED-6770730663DA}" type="slidenum">
              <a:rPr lang="fr-FR" smtClean="0">
                <a:solidFill>
                  <a:prstClr val="black">
                    <a:tint val="75000"/>
                  </a:prstClr>
                </a:solidFill>
              </a:rPr>
              <a:pPr/>
              <a:t>9</a:t>
            </a:fld>
            <a:endParaRPr lang="fr-FR" dirty="0">
              <a:solidFill>
                <a:prstClr val="black">
                  <a:tint val="75000"/>
                </a:prstClr>
              </a:solidFill>
            </a:endParaRPr>
          </a:p>
        </p:txBody>
      </p:sp>
    </p:spTree>
    <p:extLst>
      <p:ext uri="{BB962C8B-B14F-4D97-AF65-F5344CB8AC3E}">
        <p14:creationId xmlns:p14="http://schemas.microsoft.com/office/powerpoint/2010/main" val="408634571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9505</TotalTime>
  <Words>6970</Words>
  <Application>Microsoft Office PowerPoint</Application>
  <PresentationFormat>Произвольный</PresentationFormat>
  <Paragraphs>473</Paragraphs>
  <Slides>30</Slides>
  <Notes>30</Notes>
  <HiddenSlides>0</HiddenSlides>
  <MMClips>0</MMClips>
  <ScaleCrop>false</ScaleCrop>
  <HeadingPairs>
    <vt:vector size="4" baseType="variant">
      <vt:variant>
        <vt:lpstr>Тема</vt:lpstr>
      </vt:variant>
      <vt:variant>
        <vt:i4>5</vt:i4>
      </vt:variant>
      <vt:variant>
        <vt:lpstr>Заголовки слайдов</vt:lpstr>
      </vt:variant>
      <vt:variant>
        <vt:i4>30</vt:i4>
      </vt:variant>
    </vt:vector>
  </HeadingPairs>
  <TitlesOfParts>
    <vt:vector size="35" baseType="lpstr">
      <vt:lpstr>1_Thème Office</vt:lpstr>
      <vt:lpstr>2_Thème Office</vt:lpstr>
      <vt:lpstr>3_Thème Office</vt:lpstr>
      <vt:lpstr>4_Thème Office</vt:lpstr>
      <vt:lpstr>5_Thème Office</vt:lpstr>
      <vt:lpstr>ILO DWT and Country Office for Eastern Europe and Central Asia  Группа технической поддержки по вопросам достойного труда  и Бюро МОТ для стран Восточной Европы и Центральной Азии</vt:lpstr>
      <vt:lpstr>Labour administration and inspection: International Labour Standards Регулирование вопросов труда и инспекция труда: международные трудовые нормы</vt:lpstr>
      <vt:lpstr>Challenges and perspectives: New operating conditions Проблемы и перспективы: новые условия работы</vt:lpstr>
      <vt:lpstr>LABOUR INSPECTION REFORMS IN THE REGION: GOOD INTENTIONS  РЕФОРМЫ В ОБЛАСТИ ИНСПЕКЦИИ ТРУДА В РЕГИОНЕ: ДОБРЫЕ НАМЕРЕНИЯ</vt:lpstr>
      <vt:lpstr>LABOUR INSPECTION REFORMS IN THE REGION: SOME RESULTS (1) РЕФОРМЫ В ОБЛАСТИ ИНСПЕКЦИИ ТРУДА В РЕГИОНЕ: РЕЗУЛЬТАТЫ (1)  </vt:lpstr>
      <vt:lpstr>LABOUR INSPECTION REFORMS IN THE REGION: SOME RESULTS (2) РЕФОРМЫ В ОБЛАСТИ ИНСПЕКЦИИ ТРУДА В РЕГИОНЕ: РЕЗУЛЬТАТЫ (2)  </vt:lpstr>
      <vt:lpstr>LABOUR INSPECTION REFORMS IN THE REGION: SOME RESULTS (3) РЕФОРМЫ В ОБЛАСТИ ИНСПЕКЦИИ ТРУДА В РЕГИОНЕ: РЕЗУЛЬТАТЫ (3)  </vt:lpstr>
      <vt:lpstr>ILO STRATEGY FOR THE REGION СТРАТЕГИЯ ДЕЯТЕЛЬНОСТИ МОТ В РЕГИОНЕ</vt:lpstr>
      <vt:lpstr>ILO STRATEGY FOR THE REGION СТРАТЕГИЯ ДЕЯТЕЛЬНОСТИ МОТ В РЕГИОНЕ</vt:lpstr>
      <vt:lpstr>ILO STRATEGY FOR THE REGION СТРАТЕГИЯ ДЕЯТЕЛЬНОСТИ МОТ В РЕГИОНЕ</vt:lpstr>
      <vt:lpstr>ILO STRATEGY FOR THE REGION СТРАТЕГИЯ ДЕЯТЕЛЬНОСТИ МОТ В РЕГИОНЕ</vt:lpstr>
      <vt:lpstr>ILO STRATEGY FOR THE REGION СТРАТЕГИЯ ДЕЯТЕЛЬНОСТИ МОТ В РЕГИОНЕ</vt:lpstr>
      <vt:lpstr>ILO STRATEGY FOR THE REGION СТРАТЕГИЯ ДЕЯТЕЛЬНОСТИ МОТ В РЕГИОНЕ</vt:lpstr>
      <vt:lpstr>ILO STRATEGY FOR THE REGION СТРАТЕГИЯ ДЕЯТЕЛЬНОСТИ МОТ В РЕГИОНЕ</vt:lpstr>
      <vt:lpstr>ILO STRATEGY FOR THE REGION СТРАТЕГИЯ ДЕЯТЕЛЬНОСТИ МОТ В РЕГИОНЕ</vt:lpstr>
      <vt:lpstr>ILO STRATEGY FOR THE REGION СТРАТЕГИЯ ДЕЯТЕЛЬНОСТИ МОТ В РЕГИОНЕ</vt:lpstr>
      <vt:lpstr>ILO STRATEGY FOR THE REGION СТРАТЕГИЯ ДЕЯТЕЛЬНОСТИ МОТ В РЕГИОНЕ</vt:lpstr>
      <vt:lpstr>ILO STRATEGY FOR THE REGION СТРАТЕГИЯ ДЕЯТЕЛЬНОСТИ МОТ В РЕГИОНЕ</vt:lpstr>
      <vt:lpstr>ILO STRATEGY FOR THE REGION СТРАТЕГИЯ ДЕЯТЕЛЬНОСТИ МОТ В РЕГИОНЕ</vt:lpstr>
      <vt:lpstr>ILO STRATEGY FOR THE REGION СТРАТЕГИЯ ДЕЯТЕЛЬНОСТИ МОТ В РЕГИОНЕ</vt:lpstr>
      <vt:lpstr>ILO STRATEGY FOR THE REGION СТРАТЕГИЯ ДЕЯТЕЛЬНОСТИ МОТ В РЕГИОНЕ</vt:lpstr>
      <vt:lpstr>ILO STRATEGY FOR THE REGION СТРАТЕГИЯ ДЕЯТЕЛЬНОСТИ МОТ В РЕГИОНЕ</vt:lpstr>
      <vt:lpstr>ILO STRATEGY FOR THE REGION СТРАТЕГИЯ ДЕЯТЕЛЬНОСТИ МОТ В РЕГИОНЕ</vt:lpstr>
      <vt:lpstr>EUROPEAN STANDARD ON LI ЕВРОПЕЙСКИЕ НОРМЫ, КАСАЮЩИЕСЯ ИНСПЕКЦИИ ТРУДА</vt:lpstr>
      <vt:lpstr>EUROPEAN PARLIAMENT RESOLUTION ON EFFECTIVE LABOUR INSPECTIONS РЕЗОЛЮЦИЯ ЕВРОПЕЙСКОГО ПАРЛАМЕНТА ОБ ЭФФЕКТИВНЫХ ИНСПЕКЦИЯХ ТРУДА</vt:lpstr>
      <vt:lpstr>THE SENIOR LABOUR INSPECTORS´COMMITTEE (1) КОМИТЕТ СТАРШИХ ИНСПЕКТОРОВ ТРУДА (1)</vt:lpstr>
      <vt:lpstr>THE SENIOR LABOUR INSPECTORS´COMMITTEE (2) КОМИТЕТ СТАРШИХ ИНСПЕКТОРОВ ТРУДА (2)</vt:lpstr>
      <vt:lpstr>FRANCE EXAMPLE ПРИМЕР ИЗ ФРАНЦИИ </vt:lpstr>
      <vt:lpstr>ECONOMIC PERSPETIVE ON LABOUR LAW ЭКОНОМИЧЕСКИЙ ВЗГЛЯД НА ТРУДОВОЕ ЗАКОНОДАТЕЛЬСТВО</vt:lpstr>
      <vt:lpstr>A GROWING INTERNATIONAL CONSENSUS РАСТУЩИЙ МЕЖДУНАРОДНЫЙ КОНСЕНСУС</vt:lpstr>
    </vt:vector>
  </TitlesOfParts>
  <Company>ILO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Mocanu, Valentin</dc:creator>
  <cp:lastModifiedBy>PC</cp:lastModifiedBy>
  <cp:revision>106</cp:revision>
  <dcterms:created xsi:type="dcterms:W3CDTF">2018-08-31T07:08:28Z</dcterms:created>
  <dcterms:modified xsi:type="dcterms:W3CDTF">2018-09-15T12:44:39Z</dcterms:modified>
</cp:coreProperties>
</file>