
<file path=[Content_Types].xml><?xml version="1.0" encoding="utf-8"?>
<Types xmlns="http://schemas.openxmlformats.org/package/2006/content-types">
  <Default Extension="emf" ContentType="image/x-emf"/>
  <Default Extension="pdf" ContentType="application/pd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261" r:id="rId6"/>
    <p:sldId id="257" r:id="rId7"/>
    <p:sldId id="268" r:id="rId8"/>
    <p:sldId id="270" r:id="rId9"/>
    <p:sldId id="272" r:id="rId10"/>
    <p:sldId id="271" r:id="rId11"/>
    <p:sldId id="269" r:id="rId12"/>
    <p:sldId id="273" r:id="rId13"/>
    <p:sldId id="274" r:id="rId14"/>
    <p:sldId id="275" r:id="rId15"/>
    <p:sldId id="299" r:id="rId16"/>
    <p:sldId id="276" r:id="rId17"/>
    <p:sldId id="277" r:id="rId18"/>
    <p:sldId id="278" r:id="rId19"/>
    <p:sldId id="279" r:id="rId20"/>
    <p:sldId id="280" r:id="rId21"/>
    <p:sldId id="286" r:id="rId22"/>
    <p:sldId id="297" r:id="rId23"/>
    <p:sldId id="298" r:id="rId24"/>
    <p:sldId id="281" r:id="rId25"/>
    <p:sldId id="266" r:id="rId26"/>
    <p:sldId id="285" r:id="rId27"/>
    <p:sldId id="287" r:id="rId28"/>
    <p:sldId id="295" r:id="rId29"/>
    <p:sldId id="288" r:id="rId30"/>
    <p:sldId id="289" r:id="rId31"/>
    <p:sldId id="296" r:id="rId32"/>
    <p:sldId id="294" r:id="rId33"/>
    <p:sldId id="293" r:id="rId34"/>
    <p:sldId id="290" r:id="rId35"/>
    <p:sldId id="291" r:id="rId36"/>
    <p:sldId id="292" r:id="rId37"/>
    <p:sldId id="267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0027"/>
    <a:srgbClr val="EA5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4" autoAdjust="0"/>
    <p:restoredTop sz="94769" autoAdjust="0"/>
  </p:normalViewPr>
  <p:slideViewPr>
    <p:cSldViewPr snapToObjects="1">
      <p:cViewPr>
        <p:scale>
          <a:sx n="81" d="100"/>
          <a:sy n="81" d="100"/>
        </p:scale>
        <p:origin x="182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stzer\Downloads\1P39y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BA" noProof="1"/>
              <a:t>Mjesečno kretanje plata i cijena</a:t>
            </a:r>
          </a:p>
        </c:rich>
      </c:tx>
      <c:layout>
        <c:manualLayout>
          <c:xMode val="edge"/>
          <c:yMode val="edge"/>
          <c:x val="0.19466968751547567"/>
          <c:y val="8.418097982683463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v>Prices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Sheet1!$E$4:$E$12</c:f>
              <c:numCache>
                <c:formatCode>General</c:formatCode>
                <c:ptCount val="9"/>
                <c:pt idx="0">
                  <c:v>100</c:v>
                </c:pt>
                <c:pt idx="1">
                  <c:v>100.2</c:v>
                </c:pt>
                <c:pt idx="2">
                  <c:v>100.45049999999999</c:v>
                </c:pt>
                <c:pt idx="3">
                  <c:v>100.63131089999999</c:v>
                </c:pt>
                <c:pt idx="4">
                  <c:v>100.78225786634999</c:v>
                </c:pt>
                <c:pt idx="5">
                  <c:v>100.99390060786932</c:v>
                </c:pt>
                <c:pt idx="6">
                  <c:v>101.19588840908506</c:v>
                </c:pt>
                <c:pt idx="7">
                  <c:v>101.3578018305396</c:v>
                </c:pt>
                <c:pt idx="8">
                  <c:v>101.55038165401763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30-4864-B06A-8EFA6F368D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11599"/>
        <c:axId val="91114095"/>
      </c:lineChart>
      <c:lineChart>
        <c:grouping val="stacked"/>
        <c:varyColors val="0"/>
        <c:ser>
          <c:idx val="0"/>
          <c:order val="0"/>
          <c:tx>
            <c:v>Wages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Sheet1!$D$4:$D$12</c:f>
              <c:numCache>
                <c:formatCode>General</c:formatCode>
                <c:ptCount val="9"/>
                <c:pt idx="0">
                  <c:v>350</c:v>
                </c:pt>
                <c:pt idx="1">
                  <c:v>350</c:v>
                </c:pt>
                <c:pt idx="2">
                  <c:v>350</c:v>
                </c:pt>
                <c:pt idx="3">
                  <c:v>380</c:v>
                </c:pt>
                <c:pt idx="4">
                  <c:v>380</c:v>
                </c:pt>
                <c:pt idx="5">
                  <c:v>380</c:v>
                </c:pt>
                <c:pt idx="6">
                  <c:v>395</c:v>
                </c:pt>
                <c:pt idx="7">
                  <c:v>395</c:v>
                </c:pt>
                <c:pt idx="8">
                  <c:v>395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30-4864-B06A-8EFA6F368D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3507855"/>
        <c:axId val="1663507439"/>
      </c:lineChart>
      <c:catAx>
        <c:axId val="9111159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14095"/>
        <c:crosses val="autoZero"/>
        <c:auto val="1"/>
        <c:lblAlgn val="ctr"/>
        <c:lblOffset val="100"/>
        <c:noMultiLvlLbl val="0"/>
      </c:catAx>
      <c:valAx>
        <c:axId val="91114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11599"/>
        <c:crosses val="autoZero"/>
        <c:crossBetween val="between"/>
      </c:valAx>
      <c:valAx>
        <c:axId val="1663507439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3507855"/>
        <c:crosses val="max"/>
        <c:crossBetween val="between"/>
      </c:valAx>
      <c:catAx>
        <c:axId val="1663507855"/>
        <c:scaling>
          <c:orientation val="minMax"/>
        </c:scaling>
        <c:delete val="1"/>
        <c:axPos val="b"/>
        <c:majorTickMark val="out"/>
        <c:minorTickMark val="none"/>
        <c:tickLblPos val="nextTo"/>
        <c:crossAx val="166350743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s-Latn-BA" sz="1800" b="1" dirty="0"/>
              <a:t>Crna</a:t>
            </a:r>
            <a:r>
              <a:rPr lang="bs-Latn-BA" sz="1800" b="1" baseline="0" dirty="0"/>
              <a:t> Gora</a:t>
            </a:r>
            <a:r>
              <a:rPr lang="en-GB" sz="1800" b="1" dirty="0"/>
              <a:t>: </a:t>
            </a:r>
            <a:r>
              <a:rPr lang="bs-Latn-BA" sz="1800" b="1" dirty="0"/>
              <a:t>Minimalna plata i IPC na mjesečnoj osnovi</a:t>
            </a:r>
            <a:endParaRPr lang="en-GB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'Eastern Europe'!$BT$2</c:f>
              <c:strCache>
                <c:ptCount val="1"/>
                <c:pt idx="0">
                  <c:v>CPIin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'Eastern Europe'!$A$3:$A$29</c:f>
              <c:numCache>
                <c:formatCode>mmm\-yy</c:formatCode>
                <c:ptCount val="2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</c:numCache>
            </c:numRef>
          </c:cat>
          <c:val>
            <c:numRef>
              <c:f>'Eastern Europe'!$BT$3:$BT$30</c:f>
              <c:numCache>
                <c:formatCode>_-* #,##0.0_-;\-* #,##0.0_-;_-* "-"??_-;_-@_-</c:formatCode>
                <c:ptCount val="28"/>
                <c:pt idx="0" formatCode="General">
                  <c:v>100</c:v>
                </c:pt>
                <c:pt idx="1">
                  <c:v>99.732048388255521</c:v>
                </c:pt>
                <c:pt idx="2">
                  <c:v>99.619933505724688</c:v>
                </c:pt>
                <c:pt idx="3">
                  <c:v>99.374775627256128</c:v>
                </c:pt>
                <c:pt idx="4">
                  <c:v>98.730985146375204</c:v>
                </c:pt>
                <c:pt idx="5">
                  <c:v>98.799949608891382</c:v>
                </c:pt>
                <c:pt idx="6">
                  <c:v>98.868638853580094</c:v>
                </c:pt>
                <c:pt idx="7">
                  <c:v>98.602486604659646</c:v>
                </c:pt>
                <c:pt idx="8">
                  <c:v>98.668279187864513</c:v>
                </c:pt>
                <c:pt idx="9">
                  <c:v>99.08696016306601</c:v>
                </c:pt>
                <c:pt idx="10">
                  <c:v>98.882039818431878</c:v>
                </c:pt>
                <c:pt idx="11">
                  <c:v>98.606937981971967</c:v>
                </c:pt>
                <c:pt idx="12">
                  <c:v>98.715503175229045</c:v>
                </c:pt>
                <c:pt idx="13">
                  <c:v>99.0146525435337</c:v>
                </c:pt>
                <c:pt idx="14">
                  <c:v>99.439089999805759</c:v>
                </c:pt>
                <c:pt idx="15">
                  <c:v>99.920189104668935</c:v>
                </c:pt>
                <c:pt idx="16">
                  <c:v>100.48215677114014</c:v>
                </c:pt>
                <c:pt idx="17">
                  <c:v>101.08140364634541</c:v>
                </c:pt>
                <c:pt idx="18">
                  <c:v>101.66918317954122</c:v>
                </c:pt>
                <c:pt idx="19">
                  <c:v>102.17504587716151</c:v>
                </c:pt>
                <c:pt idx="20">
                  <c:v>102.46461338853656</c:v>
                </c:pt>
                <c:pt idx="21">
                  <c:v>102.62045851729103</c:v>
                </c:pt>
                <c:pt idx="22">
                  <c:v>102.74886429310519</c:v>
                </c:pt>
                <c:pt idx="23">
                  <c:v>102.98858193517707</c:v>
                </c:pt>
                <c:pt idx="24">
                  <c:v>103.20149670109404</c:v>
                </c:pt>
                <c:pt idx="25">
                  <c:v>104.39259664003639</c:v>
                </c:pt>
                <c:pt idx="26">
                  <c:v>105.76305779965978</c:v>
                </c:pt>
                <c:pt idx="27">
                  <c:v>108.65431733782107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86-4D9E-B66B-8306771D2A54}"/>
            </c:ext>
          </c:extLst>
        </c:ser>
        <c:ser>
          <c:idx val="1"/>
          <c:order val="1"/>
          <c:tx>
            <c:strRef>
              <c:f>'Eastern Europe'!$BU$2</c:f>
              <c:strCache>
                <c:ptCount val="1"/>
                <c:pt idx="0">
                  <c:v>MWind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'Eastern Europe'!$A$3:$A$29</c:f>
              <c:numCache>
                <c:formatCode>mmm\-yy</c:formatCode>
                <c:ptCount val="2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</c:numCache>
            </c:numRef>
          </c:cat>
          <c:val>
            <c:numRef>
              <c:f>'Eastern Europe'!$BU$3:$BU$30</c:f>
              <c:numCache>
                <c:formatCode>_-* #,##0.0_-;\-* #,##0.0_-;_-* "-"??_-;_-@_-</c:formatCode>
                <c:ptCount val="28"/>
                <c:pt idx="0" formatCode="General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160.73045578025958</c:v>
                </c:pt>
                <c:pt idx="26">
                  <c:v>160.73045578025958</c:v>
                </c:pt>
                <c:pt idx="27">
                  <c:v>160.73045578025958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86-4D9E-B66B-8306771D2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976816"/>
        <c:axId val="307988880"/>
      </c:lineChart>
      <c:dateAx>
        <c:axId val="30797681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988880"/>
        <c:crosses val="autoZero"/>
        <c:auto val="1"/>
        <c:lblOffset val="100"/>
        <c:baseTimeUnit val="months"/>
      </c:dateAx>
      <c:valAx>
        <c:axId val="307988880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97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S</a:t>
            </a:r>
            <a:r>
              <a:rPr lang="bs-Latn-BA" dirty="0" err="1"/>
              <a:t>rbija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'Eastern Europe'!$BL$2</c:f>
              <c:strCache>
                <c:ptCount val="1"/>
                <c:pt idx="0">
                  <c:v>CPIin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'Eastern Europe'!$A$3:$A$29</c:f>
              <c:numCache>
                <c:formatCode>mmm\-yy</c:formatCode>
                <c:ptCount val="2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</c:numCache>
            </c:numRef>
          </c:cat>
          <c:val>
            <c:numRef>
              <c:f>'Eastern Europe'!$BL$3:$BL$28</c:f>
              <c:numCache>
                <c:formatCode>_-* #,##0.0_-;\-* #,##0.0_-;_-* "-"??_-;_-@_-</c:formatCode>
                <c:ptCount val="26"/>
                <c:pt idx="0">
                  <c:v>100</c:v>
                </c:pt>
                <c:pt idx="1">
                  <c:v>100.54894784995426</c:v>
                </c:pt>
                <c:pt idx="2">
                  <c:v>101.18938700823422</c:v>
                </c:pt>
                <c:pt idx="3">
                  <c:v>101.09789569990851</c:v>
                </c:pt>
                <c:pt idx="4">
                  <c:v>101.28087831655994</c:v>
                </c:pt>
                <c:pt idx="5">
                  <c:v>101.00640439158281</c:v>
                </c:pt>
                <c:pt idx="6">
                  <c:v>101.64684354986277</c:v>
                </c:pt>
                <c:pt idx="7">
                  <c:v>101.9213174748399</c:v>
                </c:pt>
                <c:pt idx="8">
                  <c:v>101.73833485818848</c:v>
                </c:pt>
                <c:pt idx="9">
                  <c:v>101.18938700823422</c:v>
                </c:pt>
                <c:pt idx="10">
                  <c:v>101.28087831655994</c:v>
                </c:pt>
                <c:pt idx="11">
                  <c:v>101.28087831655994</c:v>
                </c:pt>
                <c:pt idx="12">
                  <c:v>101.28087831655994</c:v>
                </c:pt>
                <c:pt idx="13">
                  <c:v>101.73833485818848</c:v>
                </c:pt>
                <c:pt idx="14">
                  <c:v>102.37877401646844</c:v>
                </c:pt>
                <c:pt idx="15">
                  <c:v>102.83623055809699</c:v>
                </c:pt>
                <c:pt idx="16">
                  <c:v>103.93412625800549</c:v>
                </c:pt>
                <c:pt idx="17">
                  <c:v>104.84903934126258</c:v>
                </c:pt>
                <c:pt idx="18">
                  <c:v>105.032021957914</c:v>
                </c:pt>
                <c:pt idx="19">
                  <c:v>106.0384263494968</c:v>
                </c:pt>
                <c:pt idx="20">
                  <c:v>106.86184812442818</c:v>
                </c:pt>
                <c:pt idx="21">
                  <c:v>107.86825251601098</c:v>
                </c:pt>
                <c:pt idx="22">
                  <c:v>108.87465690759379</c:v>
                </c:pt>
                <c:pt idx="23">
                  <c:v>109.33211344922233</c:v>
                </c:pt>
                <c:pt idx="24">
                  <c:v>110.15553522415371</c:v>
                </c:pt>
                <c:pt idx="25">
                  <c:v>111.34492223238793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7E-48BE-82BC-55C1D2EF85D9}"/>
            </c:ext>
          </c:extLst>
        </c:ser>
        <c:ser>
          <c:idx val="1"/>
          <c:order val="1"/>
          <c:tx>
            <c:strRef>
              <c:f>'Eastern Europe'!$BM$2</c:f>
              <c:strCache>
                <c:ptCount val="1"/>
                <c:pt idx="0">
                  <c:v>MWind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'Eastern Europe'!$A$3:$A$29</c:f>
              <c:numCache>
                <c:formatCode>mmm\-yy</c:formatCode>
                <c:ptCount val="2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</c:numCache>
            </c:numRef>
          </c:cat>
          <c:val>
            <c:numRef>
              <c:f>'Eastern Europe'!$BM$3:$BM$28</c:f>
              <c:numCache>
                <c:formatCode>_-* #,##0.0_-;\-* #,##0.0_-;_-* "-"??_-;_-@_-</c:formatCode>
                <c:ptCount val="26"/>
                <c:pt idx="0">
                  <c:v>100</c:v>
                </c:pt>
                <c:pt idx="1">
                  <c:v>111.37632338787296</c:v>
                </c:pt>
                <c:pt idx="2">
                  <c:v>111.37632338787296</c:v>
                </c:pt>
                <c:pt idx="3">
                  <c:v>111.37632338787296</c:v>
                </c:pt>
                <c:pt idx="4">
                  <c:v>111.37632338787296</c:v>
                </c:pt>
                <c:pt idx="5">
                  <c:v>111.37632338787296</c:v>
                </c:pt>
                <c:pt idx="6">
                  <c:v>111.37632338787296</c:v>
                </c:pt>
                <c:pt idx="7">
                  <c:v>111.37632338787296</c:v>
                </c:pt>
                <c:pt idx="8">
                  <c:v>111.37632338787296</c:v>
                </c:pt>
                <c:pt idx="9">
                  <c:v>111.37632338787296</c:v>
                </c:pt>
                <c:pt idx="10">
                  <c:v>111.37632338787296</c:v>
                </c:pt>
                <c:pt idx="11">
                  <c:v>111.37632338787296</c:v>
                </c:pt>
                <c:pt idx="12">
                  <c:v>111.37632338787296</c:v>
                </c:pt>
                <c:pt idx="13">
                  <c:v>118.36656125395298</c:v>
                </c:pt>
                <c:pt idx="14">
                  <c:v>118.36656125395298</c:v>
                </c:pt>
                <c:pt idx="15">
                  <c:v>118.36656125395298</c:v>
                </c:pt>
                <c:pt idx="16">
                  <c:v>118.36656125395298</c:v>
                </c:pt>
                <c:pt idx="17">
                  <c:v>118.36656125395298</c:v>
                </c:pt>
                <c:pt idx="18">
                  <c:v>118.36656125395298</c:v>
                </c:pt>
                <c:pt idx="19">
                  <c:v>118.36656125395298</c:v>
                </c:pt>
                <c:pt idx="20">
                  <c:v>118.36656125395298</c:v>
                </c:pt>
                <c:pt idx="21">
                  <c:v>118.36656125395298</c:v>
                </c:pt>
                <c:pt idx="22">
                  <c:v>118.36656125395298</c:v>
                </c:pt>
                <c:pt idx="23">
                  <c:v>118.36656125395298</c:v>
                </c:pt>
                <c:pt idx="24">
                  <c:v>118.36656125395298</c:v>
                </c:pt>
                <c:pt idx="25">
                  <c:v>129.77588340437234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7E-48BE-82BC-55C1D2EF8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3052959"/>
        <c:axId val="663056703"/>
      </c:lineChart>
      <c:dateAx>
        <c:axId val="663052959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056703"/>
        <c:crosses val="autoZero"/>
        <c:auto val="1"/>
        <c:lblOffset val="100"/>
        <c:baseTimeUnit val="months"/>
      </c:dateAx>
      <c:valAx>
        <c:axId val="663056703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052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s-Latn-BA" dirty="0"/>
              <a:t>Sjeverna</a:t>
            </a:r>
            <a:r>
              <a:rPr lang="bs-Latn-BA" baseline="0" dirty="0"/>
              <a:t> Makedonija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'Eastern Europe'!$BH$2</c:f>
              <c:strCache>
                <c:ptCount val="1"/>
                <c:pt idx="0">
                  <c:v>CPIin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'Eastern Europe'!$A$3:$A$29</c:f>
              <c:numCache>
                <c:formatCode>mmm\-yy</c:formatCode>
                <c:ptCount val="2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</c:numCache>
            </c:numRef>
          </c:cat>
          <c:val>
            <c:numRef>
              <c:f>'Eastern Europe'!$BH$3:$BH$29</c:f>
              <c:numCache>
                <c:formatCode>_-* #,##0.0_-;\-* #,##0.0_-;_-* "-"??_-;_-@_-</c:formatCode>
                <c:ptCount val="27"/>
                <c:pt idx="0">
                  <c:v>100</c:v>
                </c:pt>
                <c:pt idx="1">
                  <c:v>100.16249283119862</c:v>
                </c:pt>
                <c:pt idx="2">
                  <c:v>100.43012808258459</c:v>
                </c:pt>
                <c:pt idx="3">
                  <c:v>100.78378895048748</c:v>
                </c:pt>
                <c:pt idx="4">
                  <c:v>101.23303383674249</c:v>
                </c:pt>
                <c:pt idx="5">
                  <c:v>101.86388835786656</c:v>
                </c:pt>
                <c:pt idx="6">
                  <c:v>103.00133817625692</c:v>
                </c:pt>
                <c:pt idx="7">
                  <c:v>102.70502771936532</c:v>
                </c:pt>
                <c:pt idx="8">
                  <c:v>103.16383100745554</c:v>
                </c:pt>
                <c:pt idx="9">
                  <c:v>102.48518447715541</c:v>
                </c:pt>
                <c:pt idx="10">
                  <c:v>102.31313324412157</c:v>
                </c:pt>
                <c:pt idx="11">
                  <c:v>102.91531255974</c:v>
                </c:pt>
                <c:pt idx="12">
                  <c:v>103.09692219460905</c:v>
                </c:pt>
                <c:pt idx="13">
                  <c:v>102.76237813037659</c:v>
                </c:pt>
                <c:pt idx="14">
                  <c:v>102.92487096157522</c:v>
                </c:pt>
                <c:pt idx="15">
                  <c:v>103.46014146434716</c:v>
                </c:pt>
                <c:pt idx="16">
                  <c:v>104.32995603135156</c:v>
                </c:pt>
                <c:pt idx="17">
                  <c:v>105.40049703689543</c:v>
                </c:pt>
                <c:pt idx="18">
                  <c:v>105.59166507359969</c:v>
                </c:pt>
                <c:pt idx="19">
                  <c:v>106.5379468552858</c:v>
                </c:pt>
                <c:pt idx="20">
                  <c:v>106.58573886446186</c:v>
                </c:pt>
                <c:pt idx="21">
                  <c:v>107.07321735805773</c:v>
                </c:pt>
                <c:pt idx="22">
                  <c:v>107.83788950487478</c:v>
                </c:pt>
                <c:pt idx="23">
                  <c:v>108.11508315809596</c:v>
                </c:pt>
                <c:pt idx="24">
                  <c:v>109.61575224622443</c:v>
                </c:pt>
                <c:pt idx="25">
                  <c:v>110.88701969030778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F9-426B-A789-D77D15A92144}"/>
            </c:ext>
          </c:extLst>
        </c:ser>
        <c:ser>
          <c:idx val="1"/>
          <c:order val="1"/>
          <c:tx>
            <c:strRef>
              <c:f>'Eastern Europe'!$BI$2</c:f>
              <c:strCache>
                <c:ptCount val="1"/>
                <c:pt idx="0">
                  <c:v>MWind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'Eastern Europe'!$A$3:$A$29</c:f>
              <c:numCache>
                <c:formatCode>mmm\-yy</c:formatCode>
                <c:ptCount val="2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</c:numCache>
            </c:numRef>
          </c:cat>
          <c:val>
            <c:numRef>
              <c:f>'Eastern Europe'!$BI$3:$BI$29</c:f>
              <c:numCache>
                <c:formatCode>_-* #,##0.0_-;\-* #,##0.0_-;_-* "-"??_-;_-@_-</c:formatCode>
                <c:ptCount val="2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100.52388436443302</c:v>
                </c:pt>
                <c:pt idx="5">
                  <c:v>100.52388436443302</c:v>
                </c:pt>
                <c:pt idx="6">
                  <c:v>100.52388436443302</c:v>
                </c:pt>
                <c:pt idx="7">
                  <c:v>100.52388436443302</c:v>
                </c:pt>
                <c:pt idx="8">
                  <c:v>100.52388436443302</c:v>
                </c:pt>
                <c:pt idx="9">
                  <c:v>100.52388436443302</c:v>
                </c:pt>
                <c:pt idx="10">
                  <c:v>100.52388436443302</c:v>
                </c:pt>
                <c:pt idx="11">
                  <c:v>100.52388436443302</c:v>
                </c:pt>
                <c:pt idx="12">
                  <c:v>100.52388436443302</c:v>
                </c:pt>
                <c:pt idx="13">
                  <c:v>100.52388436443302</c:v>
                </c:pt>
                <c:pt idx="14">
                  <c:v>100.52388436443302</c:v>
                </c:pt>
                <c:pt idx="15">
                  <c:v>100.52388436443302</c:v>
                </c:pt>
                <c:pt idx="16">
                  <c:v>105.4722103157594</c:v>
                </c:pt>
                <c:pt idx="17">
                  <c:v>105.4722103157594</c:v>
                </c:pt>
                <c:pt idx="18">
                  <c:v>105.4722103157594</c:v>
                </c:pt>
                <c:pt idx="19">
                  <c:v>105.4722103157594</c:v>
                </c:pt>
                <c:pt idx="20">
                  <c:v>105.4722103157594</c:v>
                </c:pt>
                <c:pt idx="21">
                  <c:v>105.4722103157594</c:v>
                </c:pt>
                <c:pt idx="22">
                  <c:v>105.4722103157594</c:v>
                </c:pt>
                <c:pt idx="23">
                  <c:v>105.4722103157594</c:v>
                </c:pt>
                <c:pt idx="24">
                  <c:v>105.4722103157594</c:v>
                </c:pt>
                <c:pt idx="25">
                  <c:v>105.4722103157594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F9-426B-A789-D77D15A92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5610719"/>
        <c:axId val="1315609887"/>
      </c:lineChart>
      <c:dateAx>
        <c:axId val="1315610719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5609887"/>
        <c:crosses val="autoZero"/>
        <c:auto val="1"/>
        <c:lblOffset val="100"/>
        <c:baseTimeUnit val="months"/>
      </c:dateAx>
      <c:valAx>
        <c:axId val="1315609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5610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s-Latn-BA" dirty="0"/>
              <a:t>Mađarska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'Eastern Europe'!$AJ$2</c:f>
              <c:strCache>
                <c:ptCount val="1"/>
                <c:pt idx="0">
                  <c:v>CPIin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'Eastern Europe'!$A$3:$A$29</c:f>
              <c:numCache>
                <c:formatCode>mmm\-yy</c:formatCode>
                <c:ptCount val="2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</c:numCache>
            </c:numRef>
          </c:cat>
          <c:val>
            <c:numRef>
              <c:f>'Eastern Europe'!$AJ$3:$AJ$28</c:f>
              <c:numCache>
                <c:formatCode>_-* #,##0.0_-;\-* #,##0.0_-;_-* "-"??_-;_-@_-</c:formatCode>
                <c:ptCount val="26"/>
                <c:pt idx="0">
                  <c:v>100</c:v>
                </c:pt>
                <c:pt idx="1">
                  <c:v>100.86517664023071</c:v>
                </c:pt>
                <c:pt idx="2">
                  <c:v>101.13554434030281</c:v>
                </c:pt>
                <c:pt idx="3">
                  <c:v>101.36986301369863</c:v>
                </c:pt>
                <c:pt idx="4">
                  <c:v>100.89221341023793</c:v>
                </c:pt>
                <c:pt idx="5">
                  <c:v>101.34282624369142</c:v>
                </c:pt>
                <c:pt idx="6">
                  <c:v>101.76640230713771</c:v>
                </c:pt>
                <c:pt idx="7">
                  <c:v>102.96503244412402</c:v>
                </c:pt>
                <c:pt idx="8">
                  <c:v>102.95602018745494</c:v>
                </c:pt>
                <c:pt idx="9">
                  <c:v>102.46935832732517</c:v>
                </c:pt>
                <c:pt idx="10">
                  <c:v>102.65861571737564</c:v>
                </c:pt>
                <c:pt idx="11">
                  <c:v>102.4873828406633</c:v>
                </c:pt>
                <c:pt idx="12">
                  <c:v>102.81182408074983</c:v>
                </c:pt>
                <c:pt idx="13">
                  <c:v>103.74909877433309</c:v>
                </c:pt>
                <c:pt idx="14">
                  <c:v>104.48810382119683</c:v>
                </c:pt>
                <c:pt idx="15">
                  <c:v>105.29019466474406</c:v>
                </c:pt>
                <c:pt idx="16">
                  <c:v>106.1193222782985</c:v>
                </c:pt>
                <c:pt idx="17">
                  <c:v>107.18276856524875</c:v>
                </c:pt>
                <c:pt idx="18">
                  <c:v>107.77757750540736</c:v>
                </c:pt>
                <c:pt idx="19">
                  <c:v>108.02090843547225</c:v>
                </c:pt>
                <c:pt idx="20">
                  <c:v>108.15609228550829</c:v>
                </c:pt>
                <c:pt idx="21">
                  <c:v>109.39077144917088</c:v>
                </c:pt>
                <c:pt idx="22">
                  <c:v>110.12977649603461</c:v>
                </c:pt>
                <c:pt idx="23">
                  <c:v>110.40915645277578</c:v>
                </c:pt>
                <c:pt idx="24">
                  <c:v>111.98630136986301</c:v>
                </c:pt>
                <c:pt idx="25">
                  <c:v>113.22999279019467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2E-4E9E-B99F-1D0789350EC0}"/>
            </c:ext>
          </c:extLst>
        </c:ser>
        <c:ser>
          <c:idx val="1"/>
          <c:order val="1"/>
          <c:tx>
            <c:strRef>
              <c:f>'Eastern Europe'!$AK$2</c:f>
              <c:strCache>
                <c:ptCount val="1"/>
                <c:pt idx="0">
                  <c:v>MWind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'Eastern Europe'!$A$3:$A$29</c:f>
              <c:numCache>
                <c:formatCode>mmm\-yy</c:formatCode>
                <c:ptCount val="2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</c:numCache>
            </c:numRef>
          </c:cat>
          <c:val>
            <c:numRef>
              <c:f>'Eastern Europe'!$AK$3:$AK$28</c:f>
              <c:numCache>
                <c:formatCode>_-* #,##0.0_-;\-* #,##0.0_-;_-* "-"??_-;_-@_-</c:formatCode>
                <c:ptCount val="26"/>
                <c:pt idx="0">
                  <c:v>100</c:v>
                </c:pt>
                <c:pt idx="1">
                  <c:v>108.05369127516778</c:v>
                </c:pt>
                <c:pt idx="2">
                  <c:v>108.05369127516778</c:v>
                </c:pt>
                <c:pt idx="3">
                  <c:v>108.05369127516778</c:v>
                </c:pt>
                <c:pt idx="4">
                  <c:v>108.05369127516778</c:v>
                </c:pt>
                <c:pt idx="5">
                  <c:v>108.05369127516778</c:v>
                </c:pt>
                <c:pt idx="6">
                  <c:v>108.05369127516778</c:v>
                </c:pt>
                <c:pt idx="7">
                  <c:v>108.05369127516778</c:v>
                </c:pt>
                <c:pt idx="8">
                  <c:v>108.05369127516778</c:v>
                </c:pt>
                <c:pt idx="9">
                  <c:v>108.05369127516778</c:v>
                </c:pt>
                <c:pt idx="10">
                  <c:v>108.05369127516778</c:v>
                </c:pt>
                <c:pt idx="11">
                  <c:v>108.05369127516778</c:v>
                </c:pt>
                <c:pt idx="12">
                  <c:v>108.05369127516778</c:v>
                </c:pt>
                <c:pt idx="13">
                  <c:v>108.05369127516778</c:v>
                </c:pt>
                <c:pt idx="14">
                  <c:v>108.05369127516778</c:v>
                </c:pt>
                <c:pt idx="15">
                  <c:v>108.05369127516778</c:v>
                </c:pt>
                <c:pt idx="16">
                  <c:v>108.05369127516778</c:v>
                </c:pt>
                <c:pt idx="17">
                  <c:v>108.05369127516778</c:v>
                </c:pt>
                <c:pt idx="18">
                  <c:v>112.34899328859061</c:v>
                </c:pt>
                <c:pt idx="19">
                  <c:v>112.34899328859061</c:v>
                </c:pt>
                <c:pt idx="20">
                  <c:v>112.34899328859061</c:v>
                </c:pt>
                <c:pt idx="21">
                  <c:v>112.34899328859061</c:v>
                </c:pt>
                <c:pt idx="22">
                  <c:v>112.34899328859061</c:v>
                </c:pt>
                <c:pt idx="23">
                  <c:v>112.34899328859061</c:v>
                </c:pt>
                <c:pt idx="24">
                  <c:v>112.34899328859061</c:v>
                </c:pt>
                <c:pt idx="25">
                  <c:v>134.2281879194631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2E-4E9E-B99F-1D0789350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474031"/>
        <c:axId val="125471535"/>
      </c:lineChart>
      <c:dateAx>
        <c:axId val="125474031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471535"/>
        <c:crosses val="autoZero"/>
        <c:auto val="1"/>
        <c:lblOffset val="100"/>
        <c:baseTimeUnit val="months"/>
      </c:dateAx>
      <c:valAx>
        <c:axId val="125471535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474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Po</a:t>
            </a:r>
            <a:r>
              <a:rPr lang="bs-Latn-BA" dirty="0" err="1"/>
              <a:t>ljska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'Eastern Europe'!$AN$2</c:f>
              <c:strCache>
                <c:ptCount val="1"/>
                <c:pt idx="0">
                  <c:v>CPIin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'Eastern Europe'!$A$3:$A$29</c:f>
              <c:numCache>
                <c:formatCode>mmm\-yy</c:formatCode>
                <c:ptCount val="2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</c:numCache>
            </c:numRef>
          </c:cat>
          <c:val>
            <c:numRef>
              <c:f>'Eastern Europe'!$AN$3:$AN$28</c:f>
              <c:numCache>
                <c:formatCode>_-* #,##0.0_-;\-* #,##0.0_-;_-* "-"??_-;_-@_-</c:formatCode>
                <c:ptCount val="26"/>
                <c:pt idx="0">
                  <c:v>100</c:v>
                </c:pt>
                <c:pt idx="1">
                  <c:v>100.65913370998116</c:v>
                </c:pt>
                <c:pt idx="2">
                  <c:v>101.22410546139359</c:v>
                </c:pt>
                <c:pt idx="3">
                  <c:v>101.41242937853107</c:v>
                </c:pt>
                <c:pt idx="4">
                  <c:v>101.41242937853107</c:v>
                </c:pt>
                <c:pt idx="5">
                  <c:v>102.25988700564972</c:v>
                </c:pt>
                <c:pt idx="6">
                  <c:v>102.82485875706215</c:v>
                </c:pt>
                <c:pt idx="7">
                  <c:v>102.73069679849341</c:v>
                </c:pt>
                <c:pt idx="8">
                  <c:v>102.63653483992466</c:v>
                </c:pt>
                <c:pt idx="9">
                  <c:v>102.82485875706215</c:v>
                </c:pt>
                <c:pt idx="10">
                  <c:v>103.10734463276836</c:v>
                </c:pt>
                <c:pt idx="11">
                  <c:v>103.10734463276836</c:v>
                </c:pt>
                <c:pt idx="12">
                  <c:v>103.38983050847457</c:v>
                </c:pt>
                <c:pt idx="13">
                  <c:v>104.33145009416195</c:v>
                </c:pt>
                <c:pt idx="14">
                  <c:v>104.89642184557438</c:v>
                </c:pt>
                <c:pt idx="15">
                  <c:v>105.83804143126177</c:v>
                </c:pt>
                <c:pt idx="16">
                  <c:v>106.59133709981167</c:v>
                </c:pt>
                <c:pt idx="17">
                  <c:v>107.06214689265536</c:v>
                </c:pt>
                <c:pt idx="18">
                  <c:v>107.53295668549906</c:v>
                </c:pt>
                <c:pt idx="19">
                  <c:v>107.81544256120527</c:v>
                </c:pt>
                <c:pt idx="20">
                  <c:v>108.56873822975517</c:v>
                </c:pt>
                <c:pt idx="21">
                  <c:v>109.69868173258004</c:v>
                </c:pt>
                <c:pt idx="22">
                  <c:v>110.73446327683615</c:v>
                </c:pt>
                <c:pt idx="23">
                  <c:v>111.67608286252354</c:v>
                </c:pt>
                <c:pt idx="24">
                  <c:v>113.37099811676083</c:v>
                </c:pt>
                <c:pt idx="25">
                  <c:v>113.37099811676083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DE-4E1A-8A13-D8B4C50F5781}"/>
            </c:ext>
          </c:extLst>
        </c:ser>
        <c:ser>
          <c:idx val="1"/>
          <c:order val="1"/>
          <c:tx>
            <c:strRef>
              <c:f>'Eastern Europe'!$AO$2</c:f>
              <c:strCache>
                <c:ptCount val="1"/>
                <c:pt idx="0">
                  <c:v>MWind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'Eastern Europe'!$A$3:$A$29</c:f>
              <c:numCache>
                <c:formatCode>mmm\-yy</c:formatCode>
                <c:ptCount val="2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</c:numCache>
            </c:numRef>
          </c:cat>
          <c:val>
            <c:numRef>
              <c:f>'Eastern Europe'!$AO$3:$AO$28</c:f>
              <c:numCache>
                <c:formatCode>_-* #,##0.0_-;\-* #,##0.0_-;_-* "-"??_-;_-@_-</c:formatCode>
                <c:ptCount val="26"/>
                <c:pt idx="0">
                  <c:v>100</c:v>
                </c:pt>
                <c:pt idx="1">
                  <c:v>115.55555555555556</c:v>
                </c:pt>
                <c:pt idx="2">
                  <c:v>115.55555555555556</c:v>
                </c:pt>
                <c:pt idx="3">
                  <c:v>115.55555555555556</c:v>
                </c:pt>
                <c:pt idx="4">
                  <c:v>115.55555555555556</c:v>
                </c:pt>
                <c:pt idx="5">
                  <c:v>115.55555555555556</c:v>
                </c:pt>
                <c:pt idx="6">
                  <c:v>115.55555555555556</c:v>
                </c:pt>
                <c:pt idx="7">
                  <c:v>115.55555555555556</c:v>
                </c:pt>
                <c:pt idx="8">
                  <c:v>115.55555555555556</c:v>
                </c:pt>
                <c:pt idx="9">
                  <c:v>115.55555555555556</c:v>
                </c:pt>
                <c:pt idx="10">
                  <c:v>115.55555555555556</c:v>
                </c:pt>
                <c:pt idx="11">
                  <c:v>115.55555555555556</c:v>
                </c:pt>
                <c:pt idx="12">
                  <c:v>115.55555555555556</c:v>
                </c:pt>
                <c:pt idx="13">
                  <c:v>124.44444444444444</c:v>
                </c:pt>
                <c:pt idx="14">
                  <c:v>124.44444444444444</c:v>
                </c:pt>
                <c:pt idx="15">
                  <c:v>124.44444444444444</c:v>
                </c:pt>
                <c:pt idx="16">
                  <c:v>124.44444444444444</c:v>
                </c:pt>
                <c:pt idx="17">
                  <c:v>124.44444444444444</c:v>
                </c:pt>
                <c:pt idx="18">
                  <c:v>124.44444444444444</c:v>
                </c:pt>
                <c:pt idx="19">
                  <c:v>124.44444444444444</c:v>
                </c:pt>
                <c:pt idx="20">
                  <c:v>124.44444444444444</c:v>
                </c:pt>
                <c:pt idx="21">
                  <c:v>124.44444444444444</c:v>
                </c:pt>
                <c:pt idx="22">
                  <c:v>124.44444444444444</c:v>
                </c:pt>
                <c:pt idx="23">
                  <c:v>124.44444444444444</c:v>
                </c:pt>
                <c:pt idx="24">
                  <c:v>124.44444444444444</c:v>
                </c:pt>
                <c:pt idx="25">
                  <c:v>133.77777777777777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DE-4E1A-8A13-D8B4C50F57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2147519"/>
        <c:axId val="892154591"/>
      </c:lineChart>
      <c:dateAx>
        <c:axId val="892147519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2154591"/>
        <c:crosses val="autoZero"/>
        <c:auto val="1"/>
        <c:lblOffset val="100"/>
        <c:baseTimeUnit val="months"/>
      </c:dateAx>
      <c:valAx>
        <c:axId val="892154591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214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R</a:t>
            </a:r>
            <a:r>
              <a:rPr lang="bs-Latn-BA" dirty="0" err="1"/>
              <a:t>umunija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'Eastern Europe'!$AV$2</c:f>
              <c:strCache>
                <c:ptCount val="1"/>
                <c:pt idx="0">
                  <c:v>CPIin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'Eastern Europe'!$A$3:$A$29</c:f>
              <c:numCache>
                <c:formatCode>mmm\-yy</c:formatCode>
                <c:ptCount val="2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</c:numCache>
            </c:numRef>
          </c:cat>
          <c:val>
            <c:numRef>
              <c:f>'Eastern Europe'!$AV$3:$AV$29</c:f>
              <c:numCache>
                <c:formatCode>_-* #,##0.0_-;\-* #,##0.0_-;_-* "-"??_-;_-@_-</c:formatCode>
                <c:ptCount val="27"/>
                <c:pt idx="0">
                  <c:v>100</c:v>
                </c:pt>
                <c:pt idx="1">
                  <c:v>100.71356691976946</c:v>
                </c:pt>
                <c:pt idx="2">
                  <c:v>100.67697374439666</c:v>
                </c:pt>
                <c:pt idx="3">
                  <c:v>101.06120208581099</c:v>
                </c:pt>
                <c:pt idx="4">
                  <c:v>101.32650260726375</c:v>
                </c:pt>
                <c:pt idx="5">
                  <c:v>101.33565090110694</c:v>
                </c:pt>
                <c:pt idx="6">
                  <c:v>101.34479919495014</c:v>
                </c:pt>
                <c:pt idx="7">
                  <c:v>101.50032019028451</c:v>
                </c:pt>
                <c:pt idx="8">
                  <c:v>101.48202360259812</c:v>
                </c:pt>
                <c:pt idx="9">
                  <c:v>101.11609184887018</c:v>
                </c:pt>
                <c:pt idx="10">
                  <c:v>101.24416796267496</c:v>
                </c:pt>
                <c:pt idx="11">
                  <c:v>101.27161284420455</c:v>
                </c:pt>
                <c:pt idx="12">
                  <c:v>101.83880706248284</c:v>
                </c:pt>
                <c:pt idx="13">
                  <c:v>102.72619156527307</c:v>
                </c:pt>
                <c:pt idx="14">
                  <c:v>103.15616137590339</c:v>
                </c:pt>
                <c:pt idx="15">
                  <c:v>103.58613118653371</c:v>
                </c:pt>
                <c:pt idx="16">
                  <c:v>104.01610099716403</c:v>
                </c:pt>
                <c:pt idx="17">
                  <c:v>104.85774403073826</c:v>
                </c:pt>
                <c:pt idx="18">
                  <c:v>105.34260360442777</c:v>
                </c:pt>
                <c:pt idx="19">
                  <c:v>105.52556948129174</c:v>
                </c:pt>
                <c:pt idx="20">
                  <c:v>106.40380569023877</c:v>
                </c:pt>
                <c:pt idx="21">
                  <c:v>107.8126429420913</c:v>
                </c:pt>
                <c:pt idx="22">
                  <c:v>108.08709175738724</c:v>
                </c:pt>
                <c:pt idx="23">
                  <c:v>108.64513768182233</c:v>
                </c:pt>
                <c:pt idx="24">
                  <c:v>110.16375445979325</c:v>
                </c:pt>
                <c:pt idx="25">
                  <c:v>111.31643948403622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4E-4812-89B6-234C380C3618}"/>
            </c:ext>
          </c:extLst>
        </c:ser>
        <c:ser>
          <c:idx val="1"/>
          <c:order val="1"/>
          <c:tx>
            <c:strRef>
              <c:f>'Eastern Europe'!$AW$2</c:f>
              <c:strCache>
                <c:ptCount val="1"/>
                <c:pt idx="0">
                  <c:v>MWind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'Eastern Europe'!$A$3:$A$29</c:f>
              <c:numCache>
                <c:formatCode>mmm\-yy</c:formatCode>
                <c:ptCount val="2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</c:numCache>
            </c:numRef>
          </c:cat>
          <c:val>
            <c:numRef>
              <c:f>'Eastern Europe'!$AW$3:$AW$29</c:f>
              <c:numCache>
                <c:formatCode>_-* #,##0.0_-;\-* #,##0.0_-;_-* "-"??_-;_-@_-</c:formatCode>
                <c:ptCount val="27"/>
                <c:pt idx="0">
                  <c:v>100</c:v>
                </c:pt>
                <c:pt idx="1">
                  <c:v>107.21153846153847</c:v>
                </c:pt>
                <c:pt idx="2">
                  <c:v>107.21153846153847</c:v>
                </c:pt>
                <c:pt idx="3">
                  <c:v>107.21153846153847</c:v>
                </c:pt>
                <c:pt idx="4">
                  <c:v>107.21153846153847</c:v>
                </c:pt>
                <c:pt idx="5">
                  <c:v>107.21153846153847</c:v>
                </c:pt>
                <c:pt idx="6">
                  <c:v>107.21153846153847</c:v>
                </c:pt>
                <c:pt idx="7">
                  <c:v>107.21153846153847</c:v>
                </c:pt>
                <c:pt idx="8">
                  <c:v>107.21153846153847</c:v>
                </c:pt>
                <c:pt idx="9">
                  <c:v>107.21153846153847</c:v>
                </c:pt>
                <c:pt idx="10">
                  <c:v>107.21153846153847</c:v>
                </c:pt>
                <c:pt idx="11">
                  <c:v>107.21153846153847</c:v>
                </c:pt>
                <c:pt idx="12">
                  <c:v>107.21153846153847</c:v>
                </c:pt>
                <c:pt idx="13">
                  <c:v>107.21153846153847</c:v>
                </c:pt>
                <c:pt idx="14">
                  <c:v>107.21153846153847</c:v>
                </c:pt>
                <c:pt idx="15">
                  <c:v>107.21153846153847</c:v>
                </c:pt>
                <c:pt idx="16">
                  <c:v>107.21153846153847</c:v>
                </c:pt>
                <c:pt idx="17">
                  <c:v>107.21153846153847</c:v>
                </c:pt>
                <c:pt idx="18">
                  <c:v>110.57692307692308</c:v>
                </c:pt>
                <c:pt idx="19">
                  <c:v>110.57692307692308</c:v>
                </c:pt>
                <c:pt idx="20">
                  <c:v>110.57692307692308</c:v>
                </c:pt>
                <c:pt idx="21">
                  <c:v>110.57692307692308</c:v>
                </c:pt>
                <c:pt idx="22">
                  <c:v>110.57692307692308</c:v>
                </c:pt>
                <c:pt idx="23">
                  <c:v>110.57692307692308</c:v>
                </c:pt>
                <c:pt idx="24">
                  <c:v>110.57692307692308</c:v>
                </c:pt>
                <c:pt idx="25">
                  <c:v>122.59615384615384</c:v>
                </c:pt>
                <c:pt idx="26">
                  <c:v>122.59615384615384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4E-4812-89B6-234C380C3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1366287"/>
        <c:axId val="1871367951"/>
      </c:lineChart>
      <c:dateAx>
        <c:axId val="1871366287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1367951"/>
        <c:crosses val="autoZero"/>
        <c:auto val="1"/>
        <c:lblOffset val="100"/>
        <c:baseTimeUnit val="months"/>
      </c:dateAx>
      <c:valAx>
        <c:axId val="1871367951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1366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BA" noProof="1"/>
              <a:t>Regresivna integracija</a:t>
            </a:r>
          </a:p>
        </c:rich>
      </c:tx>
      <c:layout>
        <c:manualLayout>
          <c:xMode val="edge"/>
          <c:yMode val="edge"/>
          <c:x val="0.30547937404050907"/>
          <c:y val="2.80603266089448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Sheet1!$A$2:$A$31</c:f>
              <c:numCache>
                <c:formatCode>d\-mmm</c:formatCode>
                <c:ptCount val="3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</c:numCache>
            </c:num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100</c:v>
                </c:pt>
                <c:pt idx="1">
                  <c:v>100.49999999999999</c:v>
                </c:pt>
                <c:pt idx="2">
                  <c:v>101.00249999999997</c:v>
                </c:pt>
                <c:pt idx="3">
                  <c:v>101.50751249999996</c:v>
                </c:pt>
                <c:pt idx="4">
                  <c:v>102.01505006249995</c:v>
                </c:pt>
                <c:pt idx="5">
                  <c:v>102.52512531281243</c:v>
                </c:pt>
                <c:pt idx="6">
                  <c:v>103.03775093937648</c:v>
                </c:pt>
                <c:pt idx="7">
                  <c:v>103.55293969407334</c:v>
                </c:pt>
                <c:pt idx="8">
                  <c:v>104.0707043925437</c:v>
                </c:pt>
                <c:pt idx="9">
                  <c:v>104.59105791450641</c:v>
                </c:pt>
                <c:pt idx="10">
                  <c:v>105.11401320407893</c:v>
                </c:pt>
                <c:pt idx="11">
                  <c:v>105.63958327009931</c:v>
                </c:pt>
                <c:pt idx="12">
                  <c:v>106.16778118644979</c:v>
                </c:pt>
                <c:pt idx="13">
                  <c:v>106.69862009238203</c:v>
                </c:pt>
                <c:pt idx="14">
                  <c:v>107.23211319284393</c:v>
                </c:pt>
                <c:pt idx="15">
                  <c:v>107.76827375880814</c:v>
                </c:pt>
                <c:pt idx="16">
                  <c:v>108.30711512760216</c:v>
                </c:pt>
                <c:pt idx="17">
                  <c:v>108.84865070324015</c:v>
                </c:pt>
                <c:pt idx="18">
                  <c:v>109.39289395675634</c:v>
                </c:pt>
                <c:pt idx="19">
                  <c:v>109.93985842654011</c:v>
                </c:pt>
                <c:pt idx="20">
                  <c:v>110.4895577186728</c:v>
                </c:pt>
                <c:pt idx="21">
                  <c:v>111.04200550726615</c:v>
                </c:pt>
                <c:pt idx="22">
                  <c:v>111.59721553480247</c:v>
                </c:pt>
                <c:pt idx="23">
                  <c:v>112.15520161247647</c:v>
                </c:pt>
                <c:pt idx="24">
                  <c:v>112.71597762053885</c:v>
                </c:pt>
                <c:pt idx="25">
                  <c:v>113.27955750864153</c:v>
                </c:pt>
                <c:pt idx="26">
                  <c:v>113.84595529618473</c:v>
                </c:pt>
                <c:pt idx="27">
                  <c:v>114.41518507266564</c:v>
                </c:pt>
                <c:pt idx="28">
                  <c:v>114.98726099802896</c:v>
                </c:pt>
                <c:pt idx="29">
                  <c:v>115.56219730301909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C2-41BD-9EA5-AA5314291B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MW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Sheet1!$A$2:$A$31</c:f>
              <c:numCache>
                <c:formatCode>d\-mmm</c:formatCode>
                <c:ptCount val="3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</c:numCache>
            </c:num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103.5</c:v>
                </c:pt>
                <c:pt idx="7">
                  <c:v>103.5</c:v>
                </c:pt>
                <c:pt idx="8">
                  <c:v>103.5</c:v>
                </c:pt>
                <c:pt idx="9">
                  <c:v>103.5</c:v>
                </c:pt>
                <c:pt idx="10">
                  <c:v>103.5</c:v>
                </c:pt>
                <c:pt idx="11">
                  <c:v>103.5</c:v>
                </c:pt>
                <c:pt idx="12">
                  <c:v>106.2</c:v>
                </c:pt>
                <c:pt idx="13">
                  <c:v>106.2</c:v>
                </c:pt>
                <c:pt idx="14">
                  <c:v>106.2</c:v>
                </c:pt>
                <c:pt idx="15">
                  <c:v>106.2</c:v>
                </c:pt>
                <c:pt idx="16">
                  <c:v>106.2</c:v>
                </c:pt>
                <c:pt idx="17">
                  <c:v>106.2</c:v>
                </c:pt>
                <c:pt idx="18">
                  <c:v>109.5</c:v>
                </c:pt>
                <c:pt idx="19">
                  <c:v>109.5</c:v>
                </c:pt>
                <c:pt idx="20">
                  <c:v>109.5</c:v>
                </c:pt>
                <c:pt idx="21">
                  <c:v>109.5</c:v>
                </c:pt>
                <c:pt idx="22">
                  <c:v>109.5</c:v>
                </c:pt>
                <c:pt idx="23">
                  <c:v>109.5</c:v>
                </c:pt>
                <c:pt idx="24">
                  <c:v>113</c:v>
                </c:pt>
                <c:pt idx="25">
                  <c:v>113</c:v>
                </c:pt>
                <c:pt idx="26">
                  <c:v>113</c:v>
                </c:pt>
                <c:pt idx="27">
                  <c:v>113</c:v>
                </c:pt>
                <c:pt idx="28">
                  <c:v>113</c:v>
                </c:pt>
                <c:pt idx="29">
                  <c:v>115.56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C2-41BD-9EA5-AA5314291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5130975"/>
        <c:axId val="1253268463"/>
      </c:lineChart>
      <c:dateAx>
        <c:axId val="1245130975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3268463"/>
        <c:crosses val="autoZero"/>
        <c:auto val="1"/>
        <c:lblOffset val="100"/>
        <c:baseTimeUnit val="months"/>
      </c:dateAx>
      <c:valAx>
        <c:axId val="1253268463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5130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BA" noProof="1"/>
              <a:t>Progresivna</a:t>
            </a:r>
            <a:r>
              <a:rPr lang="hr-BA" baseline="0" noProof="1"/>
              <a:t> integracija</a:t>
            </a:r>
            <a:endParaRPr lang="hr-BA" noProof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CPI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Sheet1!$D$2:$D$31</c:f>
              <c:numCache>
                <c:formatCode>d\-mmm</c:formatCode>
                <c:ptCount val="3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</c:numCache>
            </c:numRef>
          </c:cat>
          <c:val>
            <c:numRef>
              <c:f>Sheet1!$E$2:$E$31</c:f>
              <c:numCache>
                <c:formatCode>General</c:formatCode>
                <c:ptCount val="30"/>
                <c:pt idx="0">
                  <c:v>100</c:v>
                </c:pt>
                <c:pt idx="1">
                  <c:v>100.49999999999999</c:v>
                </c:pt>
                <c:pt idx="2">
                  <c:v>101.00249999999997</c:v>
                </c:pt>
                <c:pt idx="3">
                  <c:v>101.50751249999996</c:v>
                </c:pt>
                <c:pt idx="4">
                  <c:v>102.01505006249995</c:v>
                </c:pt>
                <c:pt idx="5">
                  <c:v>102.52512531281243</c:v>
                </c:pt>
                <c:pt idx="6">
                  <c:v>103.03775093937648</c:v>
                </c:pt>
                <c:pt idx="7">
                  <c:v>103.55293969407334</c:v>
                </c:pt>
                <c:pt idx="8">
                  <c:v>104.0707043925437</c:v>
                </c:pt>
                <c:pt idx="9">
                  <c:v>104.59105791450641</c:v>
                </c:pt>
                <c:pt idx="10">
                  <c:v>105.11401320407893</c:v>
                </c:pt>
                <c:pt idx="11">
                  <c:v>105.63958327009931</c:v>
                </c:pt>
                <c:pt idx="12">
                  <c:v>106.16778118644979</c:v>
                </c:pt>
                <c:pt idx="13">
                  <c:v>106.69862009238203</c:v>
                </c:pt>
                <c:pt idx="14">
                  <c:v>107.23211319284393</c:v>
                </c:pt>
                <c:pt idx="15">
                  <c:v>107.76827375880814</c:v>
                </c:pt>
                <c:pt idx="16">
                  <c:v>108.30711512760216</c:v>
                </c:pt>
                <c:pt idx="17">
                  <c:v>108.84865070324015</c:v>
                </c:pt>
                <c:pt idx="18">
                  <c:v>109.39289395675634</c:v>
                </c:pt>
                <c:pt idx="19">
                  <c:v>109.93985842654011</c:v>
                </c:pt>
                <c:pt idx="20">
                  <c:v>110.4895577186728</c:v>
                </c:pt>
                <c:pt idx="21">
                  <c:v>111.04200550726615</c:v>
                </c:pt>
                <c:pt idx="22">
                  <c:v>111.59721553480247</c:v>
                </c:pt>
                <c:pt idx="23">
                  <c:v>112.15520161247647</c:v>
                </c:pt>
                <c:pt idx="24">
                  <c:v>112.71597762053885</c:v>
                </c:pt>
                <c:pt idx="25">
                  <c:v>113.27955750864153</c:v>
                </c:pt>
                <c:pt idx="26">
                  <c:v>113.84595529618473</c:v>
                </c:pt>
                <c:pt idx="27">
                  <c:v>114.41518507266564</c:v>
                </c:pt>
                <c:pt idx="28">
                  <c:v>114.98726099802896</c:v>
                </c:pt>
                <c:pt idx="29">
                  <c:v>115.56219730301909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2D-4752-9F0D-1996EE6F6460}"/>
            </c:ext>
          </c:extLst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MW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Sheet1!$D$2:$D$31</c:f>
              <c:numCache>
                <c:formatCode>d\-mmm</c:formatCode>
                <c:ptCount val="3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</c:numCache>
            </c:numRef>
          </c:cat>
          <c:val>
            <c:numRef>
              <c:f>Sheet1!$F$2:$F$31</c:f>
              <c:numCache>
                <c:formatCode>General</c:formatCode>
                <c:ptCount val="30"/>
                <c:pt idx="0">
                  <c:v>102.5</c:v>
                </c:pt>
                <c:pt idx="1">
                  <c:v>102.5</c:v>
                </c:pt>
                <c:pt idx="2">
                  <c:v>102.5</c:v>
                </c:pt>
                <c:pt idx="3">
                  <c:v>102.5</c:v>
                </c:pt>
                <c:pt idx="4">
                  <c:v>102.5</c:v>
                </c:pt>
                <c:pt idx="5">
                  <c:v>102.5</c:v>
                </c:pt>
                <c:pt idx="6">
                  <c:v>106</c:v>
                </c:pt>
                <c:pt idx="7">
                  <c:v>106</c:v>
                </c:pt>
                <c:pt idx="8">
                  <c:v>106</c:v>
                </c:pt>
                <c:pt idx="9">
                  <c:v>106</c:v>
                </c:pt>
                <c:pt idx="10">
                  <c:v>106</c:v>
                </c:pt>
                <c:pt idx="11">
                  <c:v>106</c:v>
                </c:pt>
                <c:pt idx="12">
                  <c:v>109</c:v>
                </c:pt>
                <c:pt idx="13">
                  <c:v>109</c:v>
                </c:pt>
                <c:pt idx="14">
                  <c:v>109</c:v>
                </c:pt>
                <c:pt idx="15">
                  <c:v>109</c:v>
                </c:pt>
                <c:pt idx="16">
                  <c:v>109</c:v>
                </c:pt>
                <c:pt idx="17">
                  <c:v>109</c:v>
                </c:pt>
                <c:pt idx="18">
                  <c:v>112.1</c:v>
                </c:pt>
                <c:pt idx="19">
                  <c:v>112.1</c:v>
                </c:pt>
                <c:pt idx="20">
                  <c:v>112.1</c:v>
                </c:pt>
                <c:pt idx="21">
                  <c:v>112.1</c:v>
                </c:pt>
                <c:pt idx="22">
                  <c:v>112.1</c:v>
                </c:pt>
                <c:pt idx="23">
                  <c:v>112.1</c:v>
                </c:pt>
                <c:pt idx="24">
                  <c:v>115</c:v>
                </c:pt>
                <c:pt idx="25">
                  <c:v>115</c:v>
                </c:pt>
                <c:pt idx="26">
                  <c:v>115</c:v>
                </c:pt>
                <c:pt idx="27">
                  <c:v>115</c:v>
                </c:pt>
                <c:pt idx="28">
                  <c:v>115</c:v>
                </c:pt>
                <c:pt idx="29">
                  <c:v>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2D-4752-9F0D-1996EE6F6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3059007"/>
        <c:axId val="1123068159"/>
      </c:lineChart>
      <c:dateAx>
        <c:axId val="1123059007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068159"/>
        <c:crosses val="autoZero"/>
        <c:auto val="1"/>
        <c:lblOffset val="100"/>
        <c:baseTimeUnit val="months"/>
      </c:dateAx>
      <c:valAx>
        <c:axId val="1123068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059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s-Latn-BA" dirty="0"/>
              <a:t>SAD</a:t>
            </a:r>
            <a:r>
              <a:rPr lang="bs-Latn-BA" baseline="0" dirty="0"/>
              <a:t> IPC i plate</a:t>
            </a:r>
            <a:r>
              <a:rPr lang="en-GB" dirty="0"/>
              <a:t>: </a:t>
            </a:r>
            <a:r>
              <a:rPr lang="bs-Latn-BA" dirty="0"/>
              <a:t>Šta</a:t>
            </a:r>
            <a:r>
              <a:rPr lang="bs-Latn-BA" baseline="0" dirty="0"/>
              <a:t> se desi kad se plate zamrznu</a:t>
            </a:r>
            <a:r>
              <a:rPr lang="en-GB" dirty="0"/>
              <a:t>…?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Various!$AZ$2</c:f>
              <c:strCache>
                <c:ptCount val="1"/>
                <c:pt idx="0">
                  <c:v>CPIin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Various!$A$3:$A$30</c:f>
              <c:numCache>
                <c:formatCode>mmm\-yy</c:formatCode>
                <c:ptCount val="28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</c:numCache>
            </c:numRef>
          </c:cat>
          <c:val>
            <c:numRef>
              <c:f>Various!$AZ$3:$AZ$30</c:f>
              <c:numCache>
                <c:formatCode>_(* #,##0.00_);_(* \(#,##0.00\);_(* "-"??_);_(@_)</c:formatCode>
                <c:ptCount val="28"/>
                <c:pt idx="0" formatCode="_-* #,##0.0_-;\-* #,##0.0_-;_-* &quot;-&quot;??_-;_-@_-">
                  <c:v>100</c:v>
                </c:pt>
                <c:pt idx="1">
                  <c:v>100.16223771891445</c:v>
                </c:pt>
                <c:pt idx="2">
                  <c:v>100.28807843167625</c:v>
                </c:pt>
                <c:pt idx="3">
                  <c:v>99.962054185074933</c:v>
                </c:pt>
                <c:pt idx="4">
                  <c:v>99.160158443137419</c:v>
                </c:pt>
                <c:pt idx="5">
                  <c:v>99.102078114170439</c:v>
                </c:pt>
                <c:pt idx="6">
                  <c:v>99.594986506003565</c:v>
                </c:pt>
                <c:pt idx="7">
                  <c:v>100.10841661407171</c:v>
                </c:pt>
                <c:pt idx="8">
                  <c:v>100.50994528833012</c:v>
                </c:pt>
                <c:pt idx="9">
                  <c:v>100.74613862612918</c:v>
                </c:pt>
                <c:pt idx="10">
                  <c:v>100.80886538141351</c:v>
                </c:pt>
                <c:pt idx="11">
                  <c:v>100.9517429906723</c:v>
                </c:pt>
                <c:pt idx="12">
                  <c:v>101.27815443946676</c:v>
                </c:pt>
                <c:pt idx="13">
                  <c:v>101.52441503428676</c:v>
                </c:pt>
                <c:pt idx="14">
                  <c:v>101.96814874759451</c:v>
                </c:pt>
                <c:pt idx="15">
                  <c:v>102.61942283641096</c:v>
                </c:pt>
                <c:pt idx="16">
                  <c:v>103.27727936251031</c:v>
                </c:pt>
                <c:pt idx="17">
                  <c:v>104.00212186801826</c:v>
                </c:pt>
                <c:pt idx="18">
                  <c:v>104.91437023499302</c:v>
                </c:pt>
                <c:pt idx="19">
                  <c:v>105.39024173032918</c:v>
                </c:pt>
                <c:pt idx="20">
                  <c:v>105.74182132167597</c:v>
                </c:pt>
                <c:pt idx="21">
                  <c:v>106.17626218234902</c:v>
                </c:pt>
                <c:pt idx="22">
                  <c:v>107.09625459318602</c:v>
                </c:pt>
                <c:pt idx="23">
                  <c:v>107.845103634667</c:v>
                </c:pt>
                <c:pt idx="24">
                  <c:v>108.46540154803438</c:v>
                </c:pt>
                <c:pt idx="25">
                  <c:v>109.16507591098997</c:v>
                </c:pt>
                <c:pt idx="26">
                  <c:v>110.03589364330161</c:v>
                </c:pt>
                <c:pt idx="27">
                  <c:v>113.33697045260065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2C-42E7-BDF8-86015B4E8DC6}"/>
            </c:ext>
          </c:extLst>
        </c:ser>
        <c:ser>
          <c:idx val="1"/>
          <c:order val="1"/>
          <c:tx>
            <c:strRef>
              <c:f>Various!$BA$2</c:f>
              <c:strCache>
                <c:ptCount val="1"/>
                <c:pt idx="0">
                  <c:v>MWind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Various!$A$3:$A$30</c:f>
              <c:numCache>
                <c:formatCode>mmm\-yy</c:formatCode>
                <c:ptCount val="28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</c:numCache>
            </c:numRef>
          </c:cat>
          <c:val>
            <c:numRef>
              <c:f>Various!$BA$3:$BA$30</c:f>
              <c:numCache>
                <c:formatCode>_(* #,##0.00_);_(* \(#,##0.00\);_(* "-"??_);_(@_)</c:formatCode>
                <c:ptCount val="28"/>
                <c:pt idx="0" formatCode="_-* #,##0.0_-;\-* #,##0.0_-;_-* &quot;-&quot;??_-;_-@_-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2C-42E7-BDF8-86015B4E8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4485087"/>
        <c:axId val="1054485503"/>
      </c:lineChart>
      <c:dateAx>
        <c:axId val="1054485087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4485503"/>
        <c:crosses val="autoZero"/>
        <c:auto val="1"/>
        <c:lblOffset val="100"/>
        <c:baseTimeUnit val="months"/>
      </c:dateAx>
      <c:valAx>
        <c:axId val="1054485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4485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Argentina: </a:t>
            </a:r>
            <a:r>
              <a:rPr lang="bs-Latn-BA" dirty="0"/>
              <a:t>minimalna plata i osnovica IPC-a, decembar</a:t>
            </a:r>
            <a:r>
              <a:rPr lang="en-GB" dirty="0"/>
              <a:t> 2019=100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Various!$AB$2</c:f>
              <c:strCache>
                <c:ptCount val="1"/>
                <c:pt idx="0">
                  <c:v>CPIin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Various!$A$3:$A$31</c:f>
              <c:numCache>
                <c:formatCode>mmm\-yy</c:formatCode>
                <c:ptCount val="29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</c:numCache>
            </c:numRef>
          </c:cat>
          <c:val>
            <c:numRef>
              <c:f>Various!$AB$3:$AB$31</c:f>
              <c:numCache>
                <c:formatCode>_(* #,##0.00_);_(* \(#,##0.00\);_(* "-"??_);_(@_)</c:formatCode>
                <c:ptCount val="29"/>
                <c:pt idx="0" formatCode="_-* #,##0.0_-;\-* #,##0.0_-;_-* &quot;-&quot;??_-;_-@_-">
                  <c:v>100</c:v>
                </c:pt>
                <c:pt idx="1">
                  <c:v>102.25289492605599</c:v>
                </c:pt>
                <c:pt idx="2">
                  <c:v>104.31188925368731</c:v>
                </c:pt>
                <c:pt idx="3">
                  <c:v>107.79952456250646</c:v>
                </c:pt>
                <c:pt idx="4">
                  <c:v>109.4128227001999</c:v>
                </c:pt>
                <c:pt idx="5">
                  <c:v>111.10077397949932</c:v>
                </c:pt>
                <c:pt idx="6">
                  <c:v>113.59336334982333</c:v>
                </c:pt>
                <c:pt idx="7">
                  <c:v>115.79048010155084</c:v>
                </c:pt>
                <c:pt idx="8">
                  <c:v>118.91695084958519</c:v>
                </c:pt>
                <c:pt idx="9">
                  <c:v>122.28886673285253</c:v>
                </c:pt>
                <c:pt idx="10">
                  <c:v>126.88811413322267</c:v>
                </c:pt>
                <c:pt idx="11">
                  <c:v>130.8974041451545</c:v>
                </c:pt>
                <c:pt idx="12">
                  <c:v>136.14058781234542</c:v>
                </c:pt>
                <c:pt idx="13">
                  <c:v>141.65296026519505</c:v>
                </c:pt>
                <c:pt idx="14">
                  <c:v>146.71653186059197</c:v>
                </c:pt>
                <c:pt idx="15">
                  <c:v>153.77478177362599</c:v>
                </c:pt>
                <c:pt idx="16">
                  <c:v>160.04924426042231</c:v>
                </c:pt>
                <c:pt idx="17">
                  <c:v>165.36764555422195</c:v>
                </c:pt>
                <c:pt idx="18">
                  <c:v>170.61732079894384</c:v>
                </c:pt>
                <c:pt idx="19">
                  <c:v>175.73077875645365</c:v>
                </c:pt>
                <c:pt idx="20">
                  <c:v>180.06866960057744</c:v>
                </c:pt>
                <c:pt idx="21">
                  <c:v>186.45532348165881</c:v>
                </c:pt>
                <c:pt idx="22">
                  <c:v>193.01160510604907</c:v>
                </c:pt>
                <c:pt idx="23">
                  <c:v>197.89376533370589</c:v>
                </c:pt>
                <c:pt idx="24">
                  <c:v>205.49282715963139</c:v>
                </c:pt>
                <c:pt idx="25">
                  <c:v>213.45707550198591</c:v>
                </c:pt>
                <c:pt idx="26">
                  <c:v>223.47753102727094</c:v>
                </c:pt>
                <c:pt idx="27">
                  <c:v>230.18185695808907</c:v>
                </c:pt>
                <c:pt idx="28">
                  <c:v>237.08731266683174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E2-4019-B755-D47DF30AFC7A}"/>
            </c:ext>
          </c:extLst>
        </c:ser>
        <c:ser>
          <c:idx val="1"/>
          <c:order val="1"/>
          <c:tx>
            <c:strRef>
              <c:f>Various!$AC$2</c:f>
              <c:strCache>
                <c:ptCount val="1"/>
                <c:pt idx="0">
                  <c:v>MWind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Various!$A$3:$A$31</c:f>
              <c:numCache>
                <c:formatCode>mmm\-yy</c:formatCode>
                <c:ptCount val="29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</c:numCache>
            </c:numRef>
          </c:cat>
          <c:val>
            <c:numRef>
              <c:f>Various!$AC$3:$AC$31</c:f>
              <c:numCache>
                <c:formatCode>_(* #,##0.00_);_(* \(#,##0.00\);_(* "-"??_);_(@_)</c:formatCode>
                <c:ptCount val="29"/>
                <c:pt idx="0" formatCode="_-* #,##0.0_-;\-* #,##0.0_-;_-* &quot;-&quot;??_-;_-@_-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112</c:v>
                </c:pt>
                <c:pt idx="11">
                  <c:v>112</c:v>
                </c:pt>
                <c:pt idx="12">
                  <c:v>122</c:v>
                </c:pt>
                <c:pt idx="13">
                  <c:v>122</c:v>
                </c:pt>
                <c:pt idx="14">
                  <c:v>122</c:v>
                </c:pt>
                <c:pt idx="15">
                  <c:v>128</c:v>
                </c:pt>
                <c:pt idx="16">
                  <c:v>139.52000000000001</c:v>
                </c:pt>
                <c:pt idx="17">
                  <c:v>144.63999999999999</c:v>
                </c:pt>
                <c:pt idx="18">
                  <c:v>149.76</c:v>
                </c:pt>
                <c:pt idx="19">
                  <c:v>161.28</c:v>
                </c:pt>
                <c:pt idx="20">
                  <c:v>166.4</c:v>
                </c:pt>
                <c:pt idx="21">
                  <c:v>184.32</c:v>
                </c:pt>
                <c:pt idx="22">
                  <c:v>189.62962962962962</c:v>
                </c:pt>
                <c:pt idx="23">
                  <c:v>189.62962962962962</c:v>
                </c:pt>
                <c:pt idx="24">
                  <c:v>189.62962962962962</c:v>
                </c:pt>
                <c:pt idx="25">
                  <c:v>189.62962962962962</c:v>
                </c:pt>
                <c:pt idx="26">
                  <c:v>195.55555555555554</c:v>
                </c:pt>
                <c:pt idx="27">
                  <c:v>195.55555555555554</c:v>
                </c:pt>
                <c:pt idx="28">
                  <c:v>230.75555555555556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E2-4019-B755-D47DF30AF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9569120"/>
        <c:axId val="769570368"/>
      </c:lineChart>
      <c:dateAx>
        <c:axId val="7695691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9570368"/>
        <c:crosses val="autoZero"/>
        <c:auto val="1"/>
        <c:lblOffset val="100"/>
        <c:baseTimeUnit val="months"/>
      </c:dateAx>
      <c:valAx>
        <c:axId val="769570368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956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err="1"/>
              <a:t>Ir</a:t>
            </a:r>
            <a:r>
              <a:rPr lang="bs-Latn-BA" dirty="0" err="1"/>
              <a:t>ska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'Eastern Europe'!$P$2</c:f>
              <c:strCache>
                <c:ptCount val="1"/>
                <c:pt idx="0">
                  <c:v>CPIin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'Eastern Europe'!$A$3:$A$29</c:f>
              <c:numCache>
                <c:formatCode>mmm\-yy</c:formatCode>
                <c:ptCount val="2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</c:numCache>
            </c:numRef>
          </c:cat>
          <c:val>
            <c:numRef>
              <c:f>'Eastern Europe'!$P$3:$P$29</c:f>
              <c:numCache>
                <c:formatCode>_-* #,##0.0_-;\-* #,##0.0_-;_-* "-"??_-;_-@_-</c:formatCode>
                <c:ptCount val="27"/>
                <c:pt idx="0">
                  <c:v>100</c:v>
                </c:pt>
                <c:pt idx="1">
                  <c:v>99.312377210216113</c:v>
                </c:pt>
                <c:pt idx="2">
                  <c:v>99.901768172888012</c:v>
                </c:pt>
                <c:pt idx="3">
                  <c:v>100.29469548133595</c:v>
                </c:pt>
                <c:pt idx="4">
                  <c:v>99.901768172888012</c:v>
                </c:pt>
                <c:pt idx="5">
                  <c:v>99.312377210216113</c:v>
                </c:pt>
                <c:pt idx="6">
                  <c:v>99.70530451866405</c:v>
                </c:pt>
                <c:pt idx="7">
                  <c:v>99.508840864440074</c:v>
                </c:pt>
                <c:pt idx="8">
                  <c:v>99.410609037328101</c:v>
                </c:pt>
                <c:pt idx="9">
                  <c:v>99.017681728880163</c:v>
                </c:pt>
                <c:pt idx="10">
                  <c:v>98.526522593320237</c:v>
                </c:pt>
                <c:pt idx="11">
                  <c:v>98.821218074656187</c:v>
                </c:pt>
                <c:pt idx="12">
                  <c:v>99.017681728880163</c:v>
                </c:pt>
                <c:pt idx="13">
                  <c:v>99.214145383104125</c:v>
                </c:pt>
                <c:pt idx="14">
                  <c:v>99.508840864440074</c:v>
                </c:pt>
                <c:pt idx="15">
                  <c:v>100.39292730844794</c:v>
                </c:pt>
                <c:pt idx="16">
                  <c:v>100.98231827111985</c:v>
                </c:pt>
                <c:pt idx="17">
                  <c:v>101.2770137524558</c:v>
                </c:pt>
                <c:pt idx="18">
                  <c:v>101.66994106090374</c:v>
                </c:pt>
                <c:pt idx="19">
                  <c:v>102.35756385068763</c:v>
                </c:pt>
                <c:pt idx="20">
                  <c:v>102.75049115913556</c:v>
                </c:pt>
                <c:pt idx="21">
                  <c:v>103.53634577603144</c:v>
                </c:pt>
                <c:pt idx="22">
                  <c:v>104.12573673870334</c:v>
                </c:pt>
                <c:pt idx="23">
                  <c:v>104.61689587426326</c:v>
                </c:pt>
                <c:pt idx="24">
                  <c:v>104.22396856581533</c:v>
                </c:pt>
                <c:pt idx="25">
                  <c:v>105.20628683693516</c:v>
                </c:pt>
                <c:pt idx="26">
                  <c:v>107.36738703339883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8C-43ED-960A-448B0A7E6E6D}"/>
            </c:ext>
          </c:extLst>
        </c:ser>
        <c:ser>
          <c:idx val="1"/>
          <c:order val="1"/>
          <c:tx>
            <c:strRef>
              <c:f>'Eastern Europe'!$Q$2</c:f>
              <c:strCache>
                <c:ptCount val="1"/>
                <c:pt idx="0">
                  <c:v>MWind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'Eastern Europe'!$A$3:$A$29</c:f>
              <c:numCache>
                <c:formatCode>mmm\-yy</c:formatCode>
                <c:ptCount val="2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</c:numCache>
            </c:numRef>
          </c:cat>
          <c:val>
            <c:numRef>
              <c:f>'Eastern Europe'!$Q$3:$Q$29</c:f>
              <c:numCache>
                <c:formatCode>_-* #,##0.0_-;\-* #,##0.0_-;_-* "-"??_-;_-@_-</c:formatCode>
                <c:ptCount val="27"/>
                <c:pt idx="0">
                  <c:v>100</c:v>
                </c:pt>
                <c:pt idx="1">
                  <c:v>103.0612244897959</c:v>
                </c:pt>
                <c:pt idx="2">
                  <c:v>103.0612244897959</c:v>
                </c:pt>
                <c:pt idx="3">
                  <c:v>103.0612244897959</c:v>
                </c:pt>
                <c:pt idx="4">
                  <c:v>103.0612244897959</c:v>
                </c:pt>
                <c:pt idx="5">
                  <c:v>103.0612244897959</c:v>
                </c:pt>
                <c:pt idx="6">
                  <c:v>103.0612244897959</c:v>
                </c:pt>
                <c:pt idx="7">
                  <c:v>103.0612244897959</c:v>
                </c:pt>
                <c:pt idx="8">
                  <c:v>103.0612244897959</c:v>
                </c:pt>
                <c:pt idx="9">
                  <c:v>103.0612244897959</c:v>
                </c:pt>
                <c:pt idx="10">
                  <c:v>103.0612244897959</c:v>
                </c:pt>
                <c:pt idx="11">
                  <c:v>103.0612244897959</c:v>
                </c:pt>
                <c:pt idx="12">
                  <c:v>103.0612244897959</c:v>
                </c:pt>
                <c:pt idx="13">
                  <c:v>104.08163265306121</c:v>
                </c:pt>
                <c:pt idx="14">
                  <c:v>104.08163265306121</c:v>
                </c:pt>
                <c:pt idx="15">
                  <c:v>104.08163265306121</c:v>
                </c:pt>
                <c:pt idx="16">
                  <c:v>104.08163265306121</c:v>
                </c:pt>
                <c:pt idx="17">
                  <c:v>104.08163265306121</c:v>
                </c:pt>
                <c:pt idx="18">
                  <c:v>104.08163265306121</c:v>
                </c:pt>
                <c:pt idx="19">
                  <c:v>104.08163265306121</c:v>
                </c:pt>
                <c:pt idx="20">
                  <c:v>104.08163265306121</c:v>
                </c:pt>
                <c:pt idx="21">
                  <c:v>104.08163265306121</c:v>
                </c:pt>
                <c:pt idx="22">
                  <c:v>104.08163265306121</c:v>
                </c:pt>
                <c:pt idx="23">
                  <c:v>104.08163265306121</c:v>
                </c:pt>
                <c:pt idx="24">
                  <c:v>104.08163265306121</c:v>
                </c:pt>
                <c:pt idx="25">
                  <c:v>107.14285714285714</c:v>
                </c:pt>
                <c:pt idx="26">
                  <c:v>107.14285714285714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8C-43ED-960A-448B0A7E6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06143"/>
        <c:axId val="17904895"/>
      </c:lineChart>
      <c:dateAx>
        <c:axId val="17906143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04895"/>
        <c:crosses val="autoZero"/>
        <c:auto val="1"/>
        <c:lblOffset val="100"/>
        <c:baseTimeUnit val="months"/>
      </c:dateAx>
      <c:valAx>
        <c:axId val="1790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06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Tur</a:t>
            </a:r>
            <a:r>
              <a:rPr lang="bs-Latn-BA" dirty="0" err="1"/>
              <a:t>ska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'Eastern Europe'!$BP$2</c:f>
              <c:strCache>
                <c:ptCount val="1"/>
                <c:pt idx="0">
                  <c:v>CPIin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'Eastern Europe'!$A$3:$A$29</c:f>
              <c:numCache>
                <c:formatCode>mmm\-yy</c:formatCode>
                <c:ptCount val="2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</c:numCache>
            </c:numRef>
          </c:cat>
          <c:val>
            <c:numRef>
              <c:f>'Eastern Europe'!$BP$3:$BP$29</c:f>
              <c:numCache>
                <c:formatCode>_-* #,##0.0_-;\-* #,##0.0_-;_-* "-"??_-;_-@_-</c:formatCode>
                <c:ptCount val="27"/>
                <c:pt idx="0">
                  <c:v>100</c:v>
                </c:pt>
                <c:pt idx="1">
                  <c:v>101.35047088787537</c:v>
                </c:pt>
                <c:pt idx="2">
                  <c:v>101.70585796363204</c:v>
                </c:pt>
                <c:pt idx="3">
                  <c:v>102.29224663863057</c:v>
                </c:pt>
                <c:pt idx="4">
                  <c:v>103.16294497423443</c:v>
                </c:pt>
                <c:pt idx="5">
                  <c:v>104.5667239234733</c:v>
                </c:pt>
                <c:pt idx="6">
                  <c:v>105.75134750932891</c:v>
                </c:pt>
                <c:pt idx="7">
                  <c:v>106.37327489190309</c:v>
                </c:pt>
                <c:pt idx="8">
                  <c:v>107.28543505301189</c:v>
                </c:pt>
                <c:pt idx="9">
                  <c:v>108.3338269264941</c:v>
                </c:pt>
                <c:pt idx="10">
                  <c:v>110.64384291891251</c:v>
                </c:pt>
                <c:pt idx="11">
                  <c:v>113.18486051057276</c:v>
                </c:pt>
                <c:pt idx="12">
                  <c:v>114.60048569567019</c:v>
                </c:pt>
                <c:pt idx="13">
                  <c:v>116.51957590475625</c:v>
                </c:pt>
                <c:pt idx="14">
                  <c:v>117.57389089616774</c:v>
                </c:pt>
                <c:pt idx="15">
                  <c:v>118.84736125096249</c:v>
                </c:pt>
                <c:pt idx="16">
                  <c:v>120.84345199312918</c:v>
                </c:pt>
                <c:pt idx="17">
                  <c:v>124.2788603921104</c:v>
                </c:pt>
                <c:pt idx="18">
                  <c:v>126.5118758514482</c:v>
                </c:pt>
                <c:pt idx="19">
                  <c:v>127.91565480068708</c:v>
                </c:pt>
                <c:pt idx="20">
                  <c:v>129.54451223123851</c:v>
                </c:pt>
                <c:pt idx="21">
                  <c:v>132.65414914410945</c:v>
                </c:pt>
                <c:pt idx="22">
                  <c:v>137.31564295445122</c:v>
                </c:pt>
                <c:pt idx="23">
                  <c:v>155.94977195995972</c:v>
                </c:pt>
                <c:pt idx="24">
                  <c:v>173.26304566723923</c:v>
                </c:pt>
                <c:pt idx="25">
                  <c:v>181.59094947580405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CF-4B7A-BC63-7A469B6712AC}"/>
            </c:ext>
          </c:extLst>
        </c:ser>
        <c:ser>
          <c:idx val="1"/>
          <c:order val="1"/>
          <c:tx>
            <c:strRef>
              <c:f>'Eastern Europe'!$BQ$2</c:f>
              <c:strCache>
                <c:ptCount val="1"/>
                <c:pt idx="0">
                  <c:v>MWind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'Eastern Europe'!$A$3:$A$29</c:f>
              <c:numCache>
                <c:formatCode>mmm\-yy</c:formatCode>
                <c:ptCount val="2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</c:numCache>
            </c:numRef>
          </c:cat>
          <c:val>
            <c:numRef>
              <c:f>'Eastern Europe'!$BQ$3:$BQ$29</c:f>
              <c:numCache>
                <c:formatCode>_-* #,##0.0_-;\-* #,##0.0_-;_-* "-"??_-;_-@_-</c:formatCode>
                <c:ptCount val="27"/>
                <c:pt idx="0">
                  <c:v>100</c:v>
                </c:pt>
                <c:pt idx="1">
                  <c:v>115.0328330206379</c:v>
                </c:pt>
                <c:pt idx="2">
                  <c:v>115.0328330206379</c:v>
                </c:pt>
                <c:pt idx="3">
                  <c:v>115.0328330206379</c:v>
                </c:pt>
                <c:pt idx="4">
                  <c:v>115.0328330206379</c:v>
                </c:pt>
                <c:pt idx="5">
                  <c:v>115.0328330206379</c:v>
                </c:pt>
                <c:pt idx="6">
                  <c:v>115.0328330206379</c:v>
                </c:pt>
                <c:pt idx="7">
                  <c:v>115.0328330206379</c:v>
                </c:pt>
                <c:pt idx="8">
                  <c:v>115.0328330206379</c:v>
                </c:pt>
                <c:pt idx="9">
                  <c:v>115.0328330206379</c:v>
                </c:pt>
                <c:pt idx="10">
                  <c:v>115.0328330206379</c:v>
                </c:pt>
                <c:pt idx="11">
                  <c:v>115.0328330206379</c:v>
                </c:pt>
                <c:pt idx="12">
                  <c:v>115.0328330206379</c:v>
                </c:pt>
                <c:pt idx="13">
                  <c:v>139.83348968105065</c:v>
                </c:pt>
                <c:pt idx="14">
                  <c:v>139.83348968105065</c:v>
                </c:pt>
                <c:pt idx="15">
                  <c:v>139.83348968105065</c:v>
                </c:pt>
                <c:pt idx="16">
                  <c:v>139.83348968105065</c:v>
                </c:pt>
                <c:pt idx="17">
                  <c:v>139.83348968105065</c:v>
                </c:pt>
                <c:pt idx="18">
                  <c:v>139.83348968105065</c:v>
                </c:pt>
                <c:pt idx="19">
                  <c:v>139.83348968105065</c:v>
                </c:pt>
                <c:pt idx="20">
                  <c:v>139.83348968105065</c:v>
                </c:pt>
                <c:pt idx="21">
                  <c:v>139.83348968105065</c:v>
                </c:pt>
                <c:pt idx="22">
                  <c:v>139.83348968105065</c:v>
                </c:pt>
                <c:pt idx="23">
                  <c:v>139.83348968105065</c:v>
                </c:pt>
                <c:pt idx="24">
                  <c:v>139.83348968105065</c:v>
                </c:pt>
                <c:pt idx="25">
                  <c:v>195.59099437148217</c:v>
                </c:pt>
                <c:pt idx="26">
                  <c:v>195.59099437148217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CF-4B7A-BC63-7A469B6712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9495855"/>
        <c:axId val="699504175"/>
      </c:lineChart>
      <c:dateAx>
        <c:axId val="699495855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504175"/>
        <c:crosses val="autoZero"/>
        <c:auto val="1"/>
        <c:lblOffset val="100"/>
        <c:baseTimeUnit val="months"/>
      </c:dateAx>
      <c:valAx>
        <c:axId val="699504175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495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Gr</a:t>
            </a:r>
            <a:r>
              <a:rPr lang="bs-Latn-BA" dirty="0" err="1"/>
              <a:t>čka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'Eastern Europe'!$T$2</c:f>
              <c:strCache>
                <c:ptCount val="1"/>
                <c:pt idx="0">
                  <c:v>CPIin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'Eastern Europe'!$A$3:$A$29</c:f>
              <c:numCache>
                <c:formatCode>mmm\-yy</c:formatCode>
                <c:ptCount val="2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</c:numCache>
            </c:numRef>
          </c:cat>
          <c:val>
            <c:numRef>
              <c:f>'Eastern Europe'!$T$3:$T$28</c:f>
              <c:numCache>
                <c:formatCode>_-* #,##0.0_-;\-* #,##0.0_-;_-* "-"??_-;_-@_-</c:formatCode>
                <c:ptCount val="26"/>
                <c:pt idx="0">
                  <c:v>100</c:v>
                </c:pt>
                <c:pt idx="1">
                  <c:v>98.717824186498291</c:v>
                </c:pt>
                <c:pt idx="2">
                  <c:v>98.368139873725113</c:v>
                </c:pt>
                <c:pt idx="3">
                  <c:v>99.572608062166097</c:v>
                </c:pt>
                <c:pt idx="4">
                  <c:v>99.456046624575038</c:v>
                </c:pt>
                <c:pt idx="5">
                  <c:v>99.300631374453616</c:v>
                </c:pt>
                <c:pt idx="6">
                  <c:v>98.649830014570171</c:v>
                </c:pt>
                <c:pt idx="7">
                  <c:v>97.299660029140355</c:v>
                </c:pt>
                <c:pt idx="8">
                  <c:v>96.600291403593971</c:v>
                </c:pt>
                <c:pt idx="9">
                  <c:v>98.018455560951921</c:v>
                </c:pt>
                <c:pt idx="10">
                  <c:v>98.232151529868872</c:v>
                </c:pt>
                <c:pt idx="11">
                  <c:v>97.435648372996596</c:v>
                </c:pt>
                <c:pt idx="12">
                  <c:v>97.610490529383199</c:v>
                </c:pt>
                <c:pt idx="13">
                  <c:v>96.357455075279262</c:v>
                </c:pt>
                <c:pt idx="14">
                  <c:v>96.542010684798441</c:v>
                </c:pt>
                <c:pt idx="15">
                  <c:v>97.552209810587655</c:v>
                </c:pt>
                <c:pt idx="16">
                  <c:v>98.38756677999028</c:v>
                </c:pt>
                <c:pt idx="17">
                  <c:v>99.242350655658086</c:v>
                </c:pt>
                <c:pt idx="18">
                  <c:v>97.94074793589121</c:v>
                </c:pt>
                <c:pt idx="19">
                  <c:v>97.795046138902379</c:v>
                </c:pt>
                <c:pt idx="20">
                  <c:v>99.883438562408941</c:v>
                </c:pt>
                <c:pt idx="21">
                  <c:v>101.0199125789218</c:v>
                </c:pt>
                <c:pt idx="22">
                  <c:v>101.35988343856241</c:v>
                </c:pt>
                <c:pt idx="23">
                  <c:v>101.86498300145702</c:v>
                </c:pt>
                <c:pt idx="24">
                  <c:v>101.65128703254007</c:v>
                </c:pt>
                <c:pt idx="25">
                  <c:v>102.60320543953375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D5-49BE-879F-88E46B4AAC56}"/>
            </c:ext>
          </c:extLst>
        </c:ser>
        <c:ser>
          <c:idx val="1"/>
          <c:order val="1"/>
          <c:tx>
            <c:strRef>
              <c:f>'Eastern Europe'!$U$2</c:f>
              <c:strCache>
                <c:ptCount val="1"/>
                <c:pt idx="0">
                  <c:v>MWind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'Eastern Europe'!$A$3:$A$29</c:f>
              <c:numCache>
                <c:formatCode>mmm\-yy</c:formatCode>
                <c:ptCount val="2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</c:numCache>
            </c:numRef>
          </c:cat>
          <c:val>
            <c:numRef>
              <c:f>'Eastern Europe'!$U$3:$U$28</c:f>
              <c:numCache>
                <c:formatCode>_-* #,##0.0_-;\-* #,##0.0_-;_-* "-"??_-;_-@_-</c:formatCode>
                <c:ptCount val="2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102.00044835361913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D5-49BE-879F-88E46B4AA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2224671"/>
        <c:axId val="1322223423"/>
      </c:lineChart>
      <c:dateAx>
        <c:axId val="1322224671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2223423"/>
        <c:crosses val="autoZero"/>
        <c:auto val="1"/>
        <c:lblOffset val="100"/>
        <c:baseTimeUnit val="months"/>
      </c:dateAx>
      <c:valAx>
        <c:axId val="1322223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2224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s-Latn-BA" dirty="0"/>
              <a:t>Hrvatska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'Eastern Europe'!$X$2</c:f>
              <c:strCache>
                <c:ptCount val="1"/>
                <c:pt idx="0">
                  <c:v>CPIin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'Eastern Europe'!$A$3:$A$29</c:f>
              <c:numCache>
                <c:formatCode>mmm\-yy</c:formatCode>
                <c:ptCount val="2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</c:numCache>
            </c:numRef>
          </c:cat>
          <c:val>
            <c:numRef>
              <c:f>'Eastern Europe'!$X$3:$X$28</c:f>
              <c:numCache>
                <c:formatCode>_-* #,##0.0_-;\-* #,##0.0_-;_-* "-"??_-;_-@_-</c:formatCode>
                <c:ptCount val="26"/>
                <c:pt idx="0">
                  <c:v>100</c:v>
                </c:pt>
                <c:pt idx="1">
                  <c:v>99.874092009685228</c:v>
                </c:pt>
                <c:pt idx="2">
                  <c:v>99.418886198547213</c:v>
                </c:pt>
                <c:pt idx="3">
                  <c:v>99.447941888619852</c:v>
                </c:pt>
                <c:pt idx="4">
                  <c:v>99.47699757869249</c:v>
                </c:pt>
                <c:pt idx="5">
                  <c:v>99.351089588377718</c:v>
                </c:pt>
                <c:pt idx="6">
                  <c:v>99.893462469733663</c:v>
                </c:pt>
                <c:pt idx="7">
                  <c:v>100.22276029055691</c:v>
                </c:pt>
                <c:pt idx="8">
                  <c:v>100.01937046004842</c:v>
                </c:pt>
                <c:pt idx="9">
                  <c:v>99.932203389830505</c:v>
                </c:pt>
                <c:pt idx="10">
                  <c:v>100.33898305084746</c:v>
                </c:pt>
                <c:pt idx="11">
                  <c:v>100.10653753026634</c:v>
                </c:pt>
                <c:pt idx="12">
                  <c:v>99.719128329297817</c:v>
                </c:pt>
                <c:pt idx="13">
                  <c:v>99.835351089588372</c:v>
                </c:pt>
                <c:pt idx="14">
                  <c:v>100.06779661016949</c:v>
                </c:pt>
                <c:pt idx="15">
                  <c:v>101.05569007263922</c:v>
                </c:pt>
                <c:pt idx="16">
                  <c:v>101.59806295399515</c:v>
                </c:pt>
                <c:pt idx="17">
                  <c:v>102.08232445520581</c:v>
                </c:pt>
                <c:pt idx="18">
                  <c:v>102.95399515738499</c:v>
                </c:pt>
                <c:pt idx="19">
                  <c:v>103.15738498789347</c:v>
                </c:pt>
                <c:pt idx="20">
                  <c:v>103.43825665859565</c:v>
                </c:pt>
                <c:pt idx="21">
                  <c:v>104.26150121065375</c:v>
                </c:pt>
                <c:pt idx="22">
                  <c:v>104.77481840193704</c:v>
                </c:pt>
                <c:pt idx="23">
                  <c:v>104.90072639225181</c:v>
                </c:pt>
                <c:pt idx="24">
                  <c:v>105.33656174334141</c:v>
                </c:pt>
                <c:pt idx="25">
                  <c:v>106.34382566585957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C9-4252-9637-0E6021270097}"/>
            </c:ext>
          </c:extLst>
        </c:ser>
        <c:ser>
          <c:idx val="1"/>
          <c:order val="1"/>
          <c:tx>
            <c:strRef>
              <c:f>'Eastern Europe'!$Y$2</c:f>
              <c:strCache>
                <c:ptCount val="1"/>
                <c:pt idx="0">
                  <c:v>MWind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'Eastern Europe'!$A$3:$A$29</c:f>
              <c:numCache>
                <c:formatCode>mmm\-yy</c:formatCode>
                <c:ptCount val="27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</c:numCache>
            </c:numRef>
          </c:cat>
          <c:val>
            <c:numRef>
              <c:f>'Eastern Europe'!$Y$3:$Y$28</c:f>
              <c:numCache>
                <c:formatCode>_-* #,##0.0_-;\-* #,##0.0_-;_-* "-"??_-;_-@_-</c:formatCode>
                <c:ptCount val="26"/>
                <c:pt idx="0">
                  <c:v>100</c:v>
                </c:pt>
                <c:pt idx="1">
                  <c:v>108.3336</c:v>
                </c:pt>
                <c:pt idx="2">
                  <c:v>108.3336</c:v>
                </c:pt>
                <c:pt idx="3">
                  <c:v>108.3336</c:v>
                </c:pt>
                <c:pt idx="4">
                  <c:v>108.3336</c:v>
                </c:pt>
                <c:pt idx="5">
                  <c:v>108.3336</c:v>
                </c:pt>
                <c:pt idx="6">
                  <c:v>108.3336</c:v>
                </c:pt>
                <c:pt idx="7">
                  <c:v>108.3336</c:v>
                </c:pt>
                <c:pt idx="8">
                  <c:v>108.3336</c:v>
                </c:pt>
                <c:pt idx="9">
                  <c:v>108.3336</c:v>
                </c:pt>
                <c:pt idx="10">
                  <c:v>108.3336</c:v>
                </c:pt>
                <c:pt idx="11">
                  <c:v>108.3336</c:v>
                </c:pt>
                <c:pt idx="12">
                  <c:v>108.3336</c:v>
                </c:pt>
                <c:pt idx="13">
                  <c:v>113.33333333333333</c:v>
                </c:pt>
                <c:pt idx="14">
                  <c:v>113.33333333333333</c:v>
                </c:pt>
                <c:pt idx="15">
                  <c:v>113.33333333333333</c:v>
                </c:pt>
                <c:pt idx="16">
                  <c:v>113.33333333333333</c:v>
                </c:pt>
                <c:pt idx="17">
                  <c:v>113.33333333333333</c:v>
                </c:pt>
                <c:pt idx="18">
                  <c:v>113.33333333333333</c:v>
                </c:pt>
                <c:pt idx="19">
                  <c:v>113.33333333333333</c:v>
                </c:pt>
                <c:pt idx="20">
                  <c:v>113.33333333333333</c:v>
                </c:pt>
                <c:pt idx="21">
                  <c:v>113.33333333333333</c:v>
                </c:pt>
                <c:pt idx="22">
                  <c:v>113.33333333333333</c:v>
                </c:pt>
                <c:pt idx="23">
                  <c:v>113.33333333333333</c:v>
                </c:pt>
                <c:pt idx="24">
                  <c:v>113.33333333333333</c:v>
                </c:pt>
                <c:pt idx="25">
                  <c:v>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C9-4252-9637-0E6021270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1312127"/>
        <c:axId val="1941312543"/>
      </c:lineChart>
      <c:dateAx>
        <c:axId val="1941312127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1312543"/>
        <c:crosses val="autoZero"/>
        <c:auto val="1"/>
        <c:lblOffset val="100"/>
        <c:baseTimeUnit val="months"/>
      </c:dateAx>
      <c:valAx>
        <c:axId val="1941312543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1312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A2DA9-D1D6-F644-AB7C-CD9DF88E402C}" type="datetime1">
              <a:rPr lang="en-US" smtClean="0"/>
              <a:pPr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115B3-CF1C-354C-97FF-8CF48572D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8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16690-09DF-674A-A6E4-56034B916E7B}" type="datetime1">
              <a:rPr lang="en-US" smtClean="0"/>
              <a:pPr/>
              <a:t>5/16/2022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99BF3-703F-FB4F-97E2-B1265889E3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34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10125"/>
            <a:ext cx="9144000" cy="6106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2703512"/>
            <a:ext cx="8382000" cy="769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6787"/>
            <a:ext cx="6400800" cy="38100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rgbClr val="950027"/>
                </a:solidFill>
                <a:latin typeface="Cera Stencil PRO Medium"/>
                <a:cs typeface="Cera Stencil PRO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/>
              <a:t>Click to edit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Proxima Nova"/>
                <a:cs typeface="Proxima Nova"/>
              </a:defRPr>
            </a:lvl1pPr>
            <a:lvl2pPr>
              <a:defRPr>
                <a:latin typeface="Proxima Nova"/>
                <a:cs typeface="Proxima Nova"/>
              </a:defRPr>
            </a:lvl2pPr>
            <a:lvl3pPr>
              <a:defRPr>
                <a:latin typeface="Proxima Nova"/>
                <a:cs typeface="Proxima Nova"/>
              </a:defRPr>
            </a:lvl3pPr>
            <a:lvl4pPr>
              <a:defRPr>
                <a:latin typeface="Proxima Nova"/>
                <a:cs typeface="Proxima Nova"/>
              </a:defRPr>
            </a:lvl4pPr>
            <a:lvl5pPr>
              <a:defRPr>
                <a:latin typeface="Proxima Nova"/>
                <a:cs typeface="Proxima Nova"/>
              </a:defRPr>
            </a:lvl5pPr>
          </a:lstStyle>
          <a:p>
            <a:pPr lvl="0"/>
            <a:r>
              <a:rPr lang="nl-BE" dirty="0"/>
              <a:t>Click to edit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70788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nl-BE" dirty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/>
              <a:t>Click </a:t>
            </a:r>
            <a:r>
              <a:rPr lang="nl-BE"/>
              <a:t>to edit</a:t>
            </a:r>
            <a:endParaRPr lang="nl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Proxima Nova"/>
                <a:cs typeface="Proxima Nova"/>
              </a:defRPr>
            </a:lvl1pPr>
            <a:lvl2pPr>
              <a:defRPr sz="2400">
                <a:latin typeface="Proxima Nova"/>
                <a:cs typeface="Proxima Nova"/>
              </a:defRPr>
            </a:lvl2pPr>
            <a:lvl3pPr>
              <a:defRPr sz="2000">
                <a:latin typeface="Proxima Nova"/>
                <a:cs typeface="Proxima Nova"/>
              </a:defRPr>
            </a:lvl3pPr>
            <a:lvl4pPr>
              <a:defRPr sz="1800">
                <a:latin typeface="Proxima Nova"/>
                <a:cs typeface="Proxima Nova"/>
              </a:defRPr>
            </a:lvl4pPr>
            <a:lvl5pPr>
              <a:defRPr sz="1800">
                <a:latin typeface="Proxima Nova"/>
                <a:cs typeface="Proxima Nov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Click to edit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Proxima Nova"/>
                <a:cs typeface="Proxima Nova"/>
              </a:defRPr>
            </a:lvl1pPr>
            <a:lvl2pPr>
              <a:defRPr sz="2400">
                <a:latin typeface="Proxima Nova"/>
                <a:cs typeface="Proxima Nova"/>
              </a:defRPr>
            </a:lvl2pPr>
            <a:lvl3pPr>
              <a:defRPr sz="2000">
                <a:latin typeface="Proxima Nova"/>
                <a:cs typeface="Proxima Nova"/>
              </a:defRPr>
            </a:lvl3pPr>
            <a:lvl4pPr>
              <a:defRPr sz="1800">
                <a:latin typeface="Proxima Nova"/>
                <a:cs typeface="Proxima Nova"/>
              </a:defRPr>
            </a:lvl4pPr>
            <a:lvl5pPr>
              <a:defRPr sz="1800">
                <a:latin typeface="Proxima Nova"/>
                <a:cs typeface="Proxima Nov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Click to edit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BE" dirty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rgbClr val="950027"/>
                </a:solidFill>
                <a:latin typeface="Cera Stencil PRO Medium"/>
                <a:cs typeface="Cera Stencil PRO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Proxima Nova"/>
                <a:cs typeface="Proxima Nova"/>
              </a:defRPr>
            </a:lvl1pPr>
            <a:lvl2pPr>
              <a:defRPr sz="2000">
                <a:latin typeface="Proxima Nova"/>
                <a:cs typeface="Proxima Nova"/>
              </a:defRPr>
            </a:lvl2pPr>
            <a:lvl3pPr>
              <a:defRPr sz="1800">
                <a:latin typeface="Proxima Nova"/>
                <a:cs typeface="Proxima Nova"/>
              </a:defRPr>
            </a:lvl3pPr>
            <a:lvl4pPr>
              <a:defRPr sz="1600">
                <a:latin typeface="Proxima Nova"/>
                <a:cs typeface="Proxima Nova"/>
              </a:defRPr>
            </a:lvl4pPr>
            <a:lvl5pPr>
              <a:defRPr sz="1600">
                <a:latin typeface="Proxima Nova"/>
                <a:cs typeface="Proxima Nov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Click to edit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rgbClr val="950027"/>
                </a:solidFill>
                <a:latin typeface="Cera Stencil PRO Medium"/>
                <a:cs typeface="Cera Stencil PRO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0" i="0">
                <a:latin typeface="Proxima Nova"/>
                <a:cs typeface="Proxima Nova"/>
              </a:defRPr>
            </a:lvl1pPr>
            <a:lvl2pPr>
              <a:defRPr sz="2000" b="0" i="0">
                <a:latin typeface="Proxima Nova"/>
                <a:cs typeface="Proxima Nova"/>
              </a:defRPr>
            </a:lvl2pPr>
            <a:lvl3pPr>
              <a:defRPr sz="1800" b="0" i="0">
                <a:latin typeface="Proxima Nova"/>
                <a:cs typeface="Proxima Nova"/>
              </a:defRPr>
            </a:lvl3pPr>
            <a:lvl4pPr>
              <a:defRPr sz="1600" b="0" i="0">
                <a:latin typeface="Proxima Nova"/>
                <a:cs typeface="Proxima Nova"/>
              </a:defRPr>
            </a:lvl4pPr>
            <a:lvl5pPr>
              <a:defRPr sz="1600" b="0" i="0">
                <a:latin typeface="Proxima Nova"/>
                <a:cs typeface="Proxima Nov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Click to edit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/>
              <a:t>Click to edit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dirty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Proxima Nova"/>
                <a:cs typeface="Proxima Nova"/>
              </a:defRPr>
            </a:lvl1pPr>
            <a:lvl2pPr>
              <a:defRPr sz="2800">
                <a:latin typeface="Proxima Nova"/>
                <a:cs typeface="Proxima Nova"/>
              </a:defRPr>
            </a:lvl2pPr>
            <a:lvl3pPr>
              <a:defRPr sz="2400">
                <a:latin typeface="Proxima Nova"/>
                <a:cs typeface="Proxima Nova"/>
              </a:defRPr>
            </a:lvl3pPr>
            <a:lvl4pPr>
              <a:defRPr sz="2000">
                <a:latin typeface="Proxima Nova"/>
                <a:cs typeface="Proxima Nova"/>
              </a:defRPr>
            </a:lvl4pPr>
            <a:lvl5pPr>
              <a:defRPr sz="2000">
                <a:latin typeface="Proxima Nova"/>
                <a:cs typeface="Proxima Nov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dirty="0"/>
              <a:t>Click to edit Master 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838200"/>
            <a:ext cx="3008313" cy="5287963"/>
          </a:xfrm>
        </p:spPr>
        <p:txBody>
          <a:bodyPr/>
          <a:lstStyle>
            <a:lvl1pPr marL="0" indent="0">
              <a:buNone/>
              <a:defRPr sz="1400">
                <a:latin typeface="Proxima Nova"/>
                <a:cs typeface="Proxima Nov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/>
              <a:t>Click to edit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0700" y="4851400"/>
            <a:ext cx="5486400" cy="400110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nl-BE" dirty="0"/>
              <a:t>Click to edit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Proxima Nova"/>
                <a:cs typeface="Proxima Nov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59358"/>
            <a:ext cx="8229600" cy="7694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l-BE" dirty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Cera Stencil PRO Thin"/>
                <a:cs typeface="Cera Stencil PRO Thin"/>
              </a:defRPr>
            </a:lvl1pPr>
          </a:lstStyle>
          <a:p>
            <a:fld id="{EF07808B-6A1B-2B44-8E01-5992481392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62" y="-2937"/>
            <a:ext cx="1417638" cy="14176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9" y="6276975"/>
            <a:ext cx="380922" cy="444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EA5608"/>
          </a:solidFill>
          <a:latin typeface="Cera Stencil PRO Medium"/>
          <a:ea typeface="+mj-ea"/>
          <a:cs typeface="Cera Stencil PRO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196752"/>
            <a:ext cx="8382000" cy="1446550"/>
          </a:xfrm>
        </p:spPr>
        <p:txBody>
          <a:bodyPr/>
          <a:lstStyle/>
          <a:p>
            <a:pPr algn="l"/>
            <a:r>
              <a:rPr lang="hr-BA" dirty="0"/>
              <a:t>Minimalne plate, inflacija </a:t>
            </a:r>
            <a:r>
              <a:rPr lang="en-GB" dirty="0" err="1"/>
              <a:t>i</a:t>
            </a:r>
            <a:r>
              <a:rPr lang="hr-BA" dirty="0"/>
              <a:t> kolektivno pregovaranje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3506786"/>
            <a:ext cx="6400800" cy="1290365"/>
          </a:xfrm>
        </p:spPr>
        <p:txBody>
          <a:bodyPr>
            <a:normAutofit/>
          </a:bodyPr>
          <a:lstStyle/>
          <a:p>
            <a:pPr algn="l"/>
            <a:r>
              <a:rPr lang="hr-BA" b="1" dirty="0">
                <a:solidFill>
                  <a:schemeClr val="bg1"/>
                </a:solidFill>
              </a:rPr>
              <a:t>Daniel </a:t>
            </a:r>
            <a:r>
              <a:rPr lang="hr-BA" b="1" dirty="0" err="1">
                <a:solidFill>
                  <a:schemeClr val="bg1"/>
                </a:solidFill>
              </a:rPr>
              <a:t>Kostzer</a:t>
            </a:r>
            <a:endParaRPr lang="hr-BA" b="1" dirty="0">
              <a:solidFill>
                <a:schemeClr val="bg1"/>
              </a:solidFill>
            </a:endParaRPr>
          </a:p>
          <a:p>
            <a:pPr algn="l"/>
            <a:r>
              <a:rPr lang="hr-BA" b="1" dirty="0">
                <a:solidFill>
                  <a:schemeClr val="bg1"/>
                </a:solidFill>
              </a:rPr>
              <a:t>Ekonomista, ITUC-CSI</a:t>
            </a:r>
          </a:p>
          <a:p>
            <a:pPr algn="l"/>
            <a:r>
              <a:rPr lang="hr-BA" b="1" dirty="0">
                <a:solidFill>
                  <a:schemeClr val="bg1"/>
                </a:solidFill>
              </a:rPr>
              <a:t>daniel.kostzer@ITUC-CSI.org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78431-C8D4-45C8-99E1-7330238D8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9358"/>
            <a:ext cx="8229600" cy="769441"/>
          </a:xfrm>
        </p:spPr>
        <p:txBody>
          <a:bodyPr/>
          <a:lstStyle/>
          <a:p>
            <a:r>
              <a:rPr lang="bs-Latn-BA" dirty="0"/>
              <a:t>Kolektivno pregovaranje i inflacija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22807-4730-4FAC-A980-047FF2594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400" noProof="1">
                <a:highlight>
                  <a:srgbClr val="FFFF00"/>
                </a:highlight>
              </a:rPr>
              <a:t>Socijalni dijalog</a:t>
            </a:r>
            <a:r>
              <a:rPr lang="hr-BA" sz="2400" noProof="1"/>
              <a:t> je glavno institucionalno okruženje za pregovore o minimalnoj plati.</a:t>
            </a:r>
          </a:p>
          <a:p>
            <a:r>
              <a:rPr lang="hr-BA" sz="2400" noProof="1">
                <a:highlight>
                  <a:srgbClr val="FFFF00"/>
                </a:highlight>
              </a:rPr>
              <a:t>Regularnost</a:t>
            </a:r>
            <a:r>
              <a:rPr lang="hr-BA" sz="2400" noProof="1"/>
              <a:t> u pregovaranju je pozitivan aspekt</a:t>
            </a:r>
          </a:p>
          <a:p>
            <a:pPr lvl="1"/>
            <a:r>
              <a:rPr lang="hr-BA" sz="2000" noProof="1"/>
              <a:t>Smanjuje tenzije, naročito u periodima inflacije,</a:t>
            </a:r>
          </a:p>
          <a:p>
            <a:pPr lvl="1"/>
            <a:r>
              <a:rPr lang="hr-BA" sz="2000" noProof="1"/>
              <a:t>54% država u svijetu prilagođava visinu minimalne plate najmanje svake dvije godine.</a:t>
            </a:r>
          </a:p>
          <a:p>
            <a:r>
              <a:rPr lang="hr-BA" sz="2400" noProof="1">
                <a:highlight>
                  <a:srgbClr val="FFFF00"/>
                </a:highlight>
              </a:rPr>
              <a:t>Odbrana</a:t>
            </a:r>
            <a:r>
              <a:rPr lang="hr-BA" sz="2400" noProof="1"/>
              <a:t> i/ili </a:t>
            </a:r>
            <a:r>
              <a:rPr lang="hr-BA" sz="2400" noProof="1">
                <a:highlight>
                  <a:srgbClr val="FFFF00"/>
                </a:highlight>
              </a:rPr>
              <a:t>oporavak</a:t>
            </a:r>
            <a:r>
              <a:rPr lang="hr-BA" sz="2400" noProof="1"/>
              <a:t> kupovne moći plata je preduslov u pregovaranju.</a:t>
            </a:r>
          </a:p>
          <a:p>
            <a:r>
              <a:rPr lang="hr-BA" sz="2400" noProof="1"/>
              <a:t>Tokom ubrzane inflacije ovaj proces postaje složeniji.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D0A7E-381B-414D-A898-4C0DDD3F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05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AC5C-167C-4FCB-B4BB-8F94F683A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769441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 dirty="0" err="1"/>
              <a:t>Infla</a:t>
            </a:r>
            <a:r>
              <a:rPr lang="bs-Latn-BA" sz="3700" dirty="0" err="1"/>
              <a:t>cija</a:t>
            </a:r>
            <a:r>
              <a:rPr lang="bs-Latn-BA" sz="3700" dirty="0"/>
              <a:t> i proces </a:t>
            </a:r>
            <a:r>
              <a:rPr lang="bs-Latn-BA" sz="3700" i="1" dirty="0"/>
              <a:t>integracije</a:t>
            </a:r>
            <a:r>
              <a:rPr lang="bs-Latn-BA" sz="3700" dirty="0"/>
              <a:t> plata</a:t>
            </a:r>
            <a:endParaRPr lang="en-GB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D39D0-607C-4DB7-9A60-20BBD1140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05966"/>
            <a:ext cx="4474840" cy="52201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BA" sz="1500" noProof="1"/>
              <a:t>Cijene se kreću </a:t>
            </a:r>
            <a:r>
              <a:rPr lang="hr-BA" sz="1500" noProof="1">
                <a:highlight>
                  <a:srgbClr val="FFFF00"/>
                </a:highlight>
              </a:rPr>
              <a:t>neprekidno</a:t>
            </a:r>
            <a:r>
              <a:rPr lang="hr-BA" sz="1500" noProof="1"/>
              <a:t> (dnevno, sedmično, mjesečno) čak I ako se IPC prijavljuje mjesečno.</a:t>
            </a:r>
          </a:p>
          <a:p>
            <a:pPr>
              <a:lnSpc>
                <a:spcPct val="90000"/>
              </a:lnSpc>
            </a:pPr>
            <a:r>
              <a:rPr lang="hr-BA" sz="1500" noProof="1"/>
              <a:t>Plate se kreću </a:t>
            </a:r>
            <a:r>
              <a:rPr lang="hr-BA" sz="1500" noProof="1">
                <a:highlight>
                  <a:srgbClr val="FFFF00"/>
                </a:highlight>
              </a:rPr>
              <a:t>diskretno</a:t>
            </a:r>
            <a:r>
              <a:rPr lang="hr-BA" sz="1500" noProof="1"/>
              <a:t>, sa skokovima svaki put kad dođe do podešavanja. </a:t>
            </a:r>
          </a:p>
          <a:p>
            <a:pPr>
              <a:lnSpc>
                <a:spcPct val="90000"/>
              </a:lnSpc>
            </a:pPr>
            <a:r>
              <a:rPr lang="hr-BA" sz="1500" noProof="1"/>
              <a:t>Koncept </a:t>
            </a:r>
            <a:r>
              <a:rPr lang="hr-BA" sz="1500" i="1" noProof="1">
                <a:highlight>
                  <a:srgbClr val="FFFF00"/>
                </a:highlight>
              </a:rPr>
              <a:t>integracije</a:t>
            </a:r>
            <a:r>
              <a:rPr lang="hr-BA" sz="1500" noProof="1"/>
              <a:t> je način na koji oboje imaju tendenciju stapanja (ili ne!).</a:t>
            </a:r>
          </a:p>
          <a:p>
            <a:pPr>
              <a:lnSpc>
                <a:spcPct val="90000"/>
              </a:lnSpc>
            </a:pPr>
            <a:r>
              <a:rPr lang="hr-BA" sz="1500" noProof="1"/>
              <a:t>Postoje dva načina:</a:t>
            </a:r>
          </a:p>
          <a:p>
            <a:pPr lvl="1">
              <a:lnSpc>
                <a:spcPct val="90000"/>
              </a:lnSpc>
            </a:pPr>
            <a:r>
              <a:rPr lang="hr-BA" sz="1500" noProof="1"/>
              <a:t>Uzimajući u obzir </a:t>
            </a:r>
            <a:r>
              <a:rPr lang="hr-BA" sz="1500" noProof="1">
                <a:highlight>
                  <a:srgbClr val="FFFF00"/>
                </a:highlight>
              </a:rPr>
              <a:t>prošlu inflaciju</a:t>
            </a:r>
            <a:r>
              <a:rPr lang="hr-BA" sz="1500" noProof="1"/>
              <a:t> i utvrđujući MP koja je oporavlja (MP dostiže cijene)</a:t>
            </a:r>
          </a:p>
          <a:p>
            <a:pPr lvl="1">
              <a:lnSpc>
                <a:spcPct val="90000"/>
              </a:lnSpc>
            </a:pPr>
            <a:r>
              <a:rPr lang="hr-BA" sz="1500" noProof="1"/>
              <a:t>Uzimajući u obzir </a:t>
            </a:r>
            <a:r>
              <a:rPr lang="hr-BA" sz="1500" noProof="1">
                <a:highlight>
                  <a:srgbClr val="FFFF00"/>
                </a:highlight>
              </a:rPr>
              <a:t>buduću inflaciju</a:t>
            </a:r>
            <a:r>
              <a:rPr lang="hr-BA" sz="1500" noProof="1"/>
              <a:t> i utvrđujući MP koju će dotaknuti stopa inflacije (cijene dostižu MP)</a:t>
            </a:r>
          </a:p>
          <a:p>
            <a:pPr>
              <a:lnSpc>
                <a:spcPct val="90000"/>
              </a:lnSpc>
            </a:pPr>
            <a:r>
              <a:rPr lang="hr-BA" sz="1500" noProof="1"/>
              <a:t>Ove razlike nisu samo metodološke: one definišu kupovnu moć između prilagođavanja</a:t>
            </a:r>
            <a:r>
              <a:rPr lang="bs-Latn-BA" sz="1500" dirty="0"/>
              <a:t>.</a:t>
            </a:r>
            <a:endParaRPr lang="en-GB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F5ED5-1B1E-412B-AFBF-84548F63D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07808B-6A1B-2B44-8E01-5992481392B5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E4BC93D-00FF-0852-E443-E151DFCA38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408824"/>
              </p:ext>
            </p:extLst>
          </p:nvPr>
        </p:nvGraphicFramePr>
        <p:xfrm>
          <a:off x="5220072" y="1166018"/>
          <a:ext cx="3528392" cy="4960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5007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8B0F9-8802-BE4E-6CF1-A3C6D2D6C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69441"/>
          </a:xfrm>
        </p:spPr>
        <p:txBody>
          <a:bodyPr/>
          <a:lstStyle/>
          <a:p>
            <a:r>
              <a:rPr lang="bs-Latn-BA" b="1" i="1" dirty="0"/>
              <a:t>Integracija </a:t>
            </a:r>
            <a:r>
              <a:rPr lang="bs-Latn-BA" b="1" dirty="0"/>
              <a:t>cijena i plata</a:t>
            </a:r>
            <a:endParaRPr lang="en-GB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83E736-4912-D78F-F63C-3E06E869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2D9814D-BC88-10EF-20A9-1A0639E5C7A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70798918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827BB0E-AEF8-D738-D18B-E9DAD5F1DC8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89544871"/>
              </p:ext>
            </p:extLst>
          </p:nvPr>
        </p:nvGraphicFramePr>
        <p:xfrm>
          <a:off x="4572000" y="1600200"/>
          <a:ext cx="4114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9486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FB14-43FF-4F0D-97D8-E5C9A7F1A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2" y="209157"/>
            <a:ext cx="8229600" cy="523220"/>
          </a:xfrm>
        </p:spPr>
        <p:txBody>
          <a:bodyPr/>
          <a:lstStyle/>
          <a:p>
            <a:r>
              <a:rPr lang="bs-Latn-BA" sz="2800" dirty="0"/>
              <a:t>Primjer zašto je potrebna sveobuhvatna analiza</a:t>
            </a:r>
            <a:endParaRPr lang="en-GB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624294-F0E8-4F63-9B17-FE169EE9A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980728"/>
            <a:ext cx="7549536" cy="501592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2A268-8A8E-4C9A-BA50-EE4CEE107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5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B2D69-46B9-4240-B431-1C943BC4F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72" y="336191"/>
            <a:ext cx="8229600" cy="646331"/>
          </a:xfrm>
        </p:spPr>
        <p:txBody>
          <a:bodyPr/>
          <a:lstStyle/>
          <a:p>
            <a:r>
              <a:rPr lang="bs-Latn-BA" sz="3600" dirty="0"/>
              <a:t>Proširenje analize</a:t>
            </a:r>
            <a:r>
              <a:rPr lang="en-GB" sz="3600" dirty="0"/>
              <a:t>: </a:t>
            </a:r>
            <a:r>
              <a:rPr lang="bs-Latn-BA" sz="3600" dirty="0"/>
              <a:t>20. juni - 20. decembar</a:t>
            </a:r>
            <a:endParaRPr lang="en-GB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329FE-25A1-488E-8771-74BCB2CA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A55449CB-C9C2-43E6-B521-B2CC750BF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25105"/>
            <a:ext cx="6624736" cy="5073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170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1DB8-B768-4FE9-B547-5CF2A378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98079"/>
            <a:ext cx="8229600" cy="646331"/>
          </a:xfrm>
        </p:spPr>
        <p:txBody>
          <a:bodyPr/>
          <a:lstStyle/>
          <a:p>
            <a:r>
              <a:rPr lang="bs-Latn-BA" sz="3600" dirty="0"/>
              <a:t>Međutim, ako idemo na juni </a:t>
            </a:r>
            <a:r>
              <a:rPr lang="en-GB" sz="3600" dirty="0"/>
              <a:t>21…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3EA6B-30AD-4C74-9FD3-1D9F97B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6CB0F010-79BB-4B80-96A9-EEBB5B5EB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75881"/>
            <a:ext cx="7014283" cy="537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0162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40CAB-FA78-44F6-AD02-1A19001CC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2097"/>
            <a:ext cx="8229600" cy="646331"/>
          </a:xfrm>
        </p:spPr>
        <p:txBody>
          <a:bodyPr/>
          <a:lstStyle/>
          <a:p>
            <a:r>
              <a:rPr lang="bs-Latn-BA" sz="3600" dirty="0"/>
              <a:t>Šta se kasnije desilo</a:t>
            </a:r>
            <a:r>
              <a:rPr lang="en-GB" sz="3600" dirty="0"/>
              <a:t>…?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58DC4-7A95-4CBB-9BE3-4353435B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E588D673-FA01-42CA-A686-6A52A76E4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75317"/>
            <a:ext cx="6840760" cy="5239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7829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966EC-52A7-4AA7-9528-44D15A2CA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4860"/>
            <a:ext cx="8229600" cy="769441"/>
          </a:xfrm>
        </p:spPr>
        <p:txBody>
          <a:bodyPr/>
          <a:lstStyle/>
          <a:p>
            <a:r>
              <a:rPr lang="bs-Latn-BA" dirty="0" err="1"/>
              <a:t>Opšta</a:t>
            </a:r>
            <a:r>
              <a:rPr lang="bs-Latn-BA" dirty="0"/>
              <a:t> slika</a:t>
            </a:r>
            <a:r>
              <a:rPr lang="en-GB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F335A-48D1-4D0A-8B87-FA9BFAEA2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40D6865F-3C89-4B0C-B3FE-A573C3A6A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924301"/>
            <a:ext cx="7089495" cy="5429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9823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AE7749-0BAB-45F9-84D0-6784ABDAC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88E819C-534E-49FD-A030-981E8392E2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5589454"/>
              </p:ext>
            </p:extLst>
          </p:nvPr>
        </p:nvGraphicFramePr>
        <p:xfrm>
          <a:off x="1043608" y="548680"/>
          <a:ext cx="727280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7460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75D497-5A51-49EE-81A7-E189A253A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913"/>
            <a:ext cx="8229600" cy="646331"/>
          </a:xfrm>
        </p:spPr>
        <p:txBody>
          <a:bodyPr/>
          <a:lstStyle/>
          <a:p>
            <a:r>
              <a:rPr lang="bs-Latn-BA" sz="3600" b="1" dirty="0"/>
              <a:t>Mjerenje prema rezultatima</a:t>
            </a:r>
            <a:endParaRPr lang="en-GB" sz="3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F7109-6EE8-4915-86D5-EBFC10DF7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2400" dirty="0"/>
              <a:t>Osim ta dva tipa zemalja, mogu se ocjenjivati i prema rezultatima</a:t>
            </a:r>
            <a:endParaRPr lang="en-GB" sz="2400" dirty="0"/>
          </a:p>
          <a:p>
            <a:pPr marL="457200" lvl="1" indent="0">
              <a:buNone/>
            </a:pPr>
            <a:r>
              <a:rPr lang="en-GB" sz="2000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E45B19-C24A-4CAF-87FF-0455C2610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262B979-9A3F-439E-A56F-06B6FF5B6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059345"/>
              </p:ext>
            </p:extLst>
          </p:nvPr>
        </p:nvGraphicFramePr>
        <p:xfrm>
          <a:off x="899592" y="2789177"/>
          <a:ext cx="7124821" cy="24688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91821">
                  <a:extLst>
                    <a:ext uri="{9D8B030D-6E8A-4147-A177-3AD203B41FA5}">
                      <a16:colId xmlns:a16="http://schemas.microsoft.com/office/drawing/2014/main" val="748821121"/>
                    </a:ext>
                  </a:extLst>
                </a:gridCol>
                <a:gridCol w="1611000">
                  <a:extLst>
                    <a:ext uri="{9D8B030D-6E8A-4147-A177-3AD203B41FA5}">
                      <a16:colId xmlns:a16="http://schemas.microsoft.com/office/drawing/2014/main" val="1008653456"/>
                    </a:ext>
                  </a:extLst>
                </a:gridCol>
                <a:gridCol w="1611000">
                  <a:extLst>
                    <a:ext uri="{9D8B030D-6E8A-4147-A177-3AD203B41FA5}">
                      <a16:colId xmlns:a16="http://schemas.microsoft.com/office/drawing/2014/main" val="3859959934"/>
                    </a:ext>
                  </a:extLst>
                </a:gridCol>
                <a:gridCol w="1611000">
                  <a:extLst>
                    <a:ext uri="{9D8B030D-6E8A-4147-A177-3AD203B41FA5}">
                      <a16:colId xmlns:a16="http://schemas.microsoft.com/office/drawing/2014/main" val="1342149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</a:t>
                      </a:r>
                      <a:r>
                        <a:rPr lang="bs-Latn-BA" dirty="0" err="1"/>
                        <a:t>ip</a:t>
                      </a:r>
                      <a:r>
                        <a:rPr lang="bs-Latn-BA" dirty="0"/>
                        <a:t> prilagođavanja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/>
                        <a:t>Ispod nivoa inflacije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/>
                        <a:t>Jednako nivou inflacije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/>
                        <a:t>Iznad nivoa inflacije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42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BA" noProof="1"/>
                        <a:t>Prilagođavanje koje uzima u obzir </a:t>
                      </a:r>
                      <a:r>
                        <a:rPr lang="hr-BA" noProof="1">
                          <a:highlight>
                            <a:srgbClr val="FFFF00"/>
                          </a:highlight>
                        </a:rPr>
                        <a:t>prošlu</a:t>
                      </a:r>
                      <a:r>
                        <a:rPr lang="hr-BA" noProof="1"/>
                        <a:t> inflaciju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BA" noProof="1"/>
                        <a:t>Izgubili kupovnu moć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BA" noProof="1"/>
                        <a:t>Ista kupovna moć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BA" noProof="1"/>
                        <a:t>Veća kupovna moć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180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BA" noProof="1"/>
                        <a:t>Prilagođavanje koje uzima u obzir </a:t>
                      </a:r>
                      <a:r>
                        <a:rPr lang="hr-BA" noProof="1">
                          <a:highlight>
                            <a:srgbClr val="FFFF00"/>
                          </a:highlight>
                        </a:rPr>
                        <a:t>buduću</a:t>
                      </a:r>
                      <a:r>
                        <a:rPr lang="hr-BA" noProof="1"/>
                        <a:t> inflaciju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BA" noProof="1"/>
                        <a:t>Izgubiće kušpovnu moć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BA" noProof="1"/>
                        <a:t>Ista kupovna moć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BA" noProof="1"/>
                        <a:t>Steći će kupovnu moć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366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17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74F3979-9B37-122F-91DC-5C0856F7D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4688196"/>
            <a:ext cx="7056784" cy="461665"/>
          </a:xfrm>
        </p:spPr>
        <p:txBody>
          <a:bodyPr/>
          <a:lstStyle/>
          <a:p>
            <a:r>
              <a:rPr lang="hr-BA" sz="2400" dirty="0"/>
              <a:t>N</a:t>
            </a:r>
            <a:r>
              <a:rPr lang="bs-Latn-BA" sz="2400" dirty="0"/>
              <a:t>išta više ne zavarava od očigledne činjenice</a:t>
            </a:r>
            <a:r>
              <a:rPr lang="en-US" sz="2400" dirty="0"/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14C41-225B-4979-9A6E-B98F704F2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288" y="612775"/>
            <a:ext cx="5486400" cy="4114800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354F01-837D-C793-10A8-595D92280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616" y="5616970"/>
            <a:ext cx="7571184" cy="739380"/>
          </a:xfrm>
        </p:spPr>
        <p:txBody>
          <a:bodyPr>
            <a:normAutofit fontScale="62500" lnSpcReduction="20000"/>
          </a:bodyPr>
          <a:lstStyle/>
          <a:p>
            <a:endParaRPr lang="en-GB" dirty="0"/>
          </a:p>
          <a:p>
            <a:r>
              <a:rPr lang="hr-BA" sz="2500" noProof="1"/>
              <a:t>Arthur Conan Doyle, Tajna Boskomske doline </a:t>
            </a:r>
          </a:p>
          <a:p>
            <a:r>
              <a:rPr lang="hr-BA" sz="2500" noProof="1"/>
              <a:t>Sherlock Holmes, Kratka priča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07808B-6A1B-2B44-8E01-5992481392B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DDAE6-0EAE-454B-895D-032835441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9358"/>
            <a:ext cx="8229600" cy="769441"/>
          </a:xfrm>
        </p:spPr>
        <p:txBody>
          <a:bodyPr/>
          <a:lstStyle/>
          <a:p>
            <a:r>
              <a:rPr lang="bs-Latn-BA" b="1" dirty="0"/>
              <a:t>Dodatna razmatranja</a:t>
            </a:r>
            <a:r>
              <a:rPr lang="en-GB" b="1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399ACE-AE8E-4EEB-A1F7-58C1979AFB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BA" sz="2000" noProof="1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</a:t>
                </a:r>
                <a:r>
                  <a:rPr lang="hr-BA" sz="2000" noProof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olona 1: Procent koliko puta su MP i IPC bili isti u periodu od 12.2019. do 02.2022.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BA" sz="2000" noProof="1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Kolona 2</a:t>
                </a:r>
                <a:r>
                  <a:rPr lang="hr-BA" sz="2000" noProof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Procent koliko puta je IPC bio veći od MP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BA" sz="2000" noProof="1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Kolona </a:t>
                </a:r>
                <a:r>
                  <a:rPr lang="hr-BA" sz="2000" noProof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3: Procent koliko puta je MP bila veća od IPC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BA" sz="2000" noProof="1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Kolona</a:t>
                </a:r>
                <a:r>
                  <a:rPr lang="hr-BA" sz="2000" noProof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4: Procent razlika između MP i IPC na kraju perioda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hr-BA" sz="3600" i="1" noProof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BA" sz="2000" i="1" noProof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  <m:r>
                          <a:rPr lang="bs-Latn-BA" sz="2000" b="0" i="1" noProof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  <m:r>
                          <a:rPr lang="hr-BA" sz="2000" i="1" noProof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bs-Latn-BA" sz="2000" b="0" i="1" noProof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𝐼𝑃𝐶</m:t>
                        </m:r>
                      </m:num>
                      <m:den>
                        <m:r>
                          <a:rPr lang="bs-Latn-BA" sz="2000" b="0" i="1" noProof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𝐼𝑃𝐶</m:t>
                        </m:r>
                      </m:den>
                    </m:f>
                    <m:r>
                      <a:rPr lang="hr-BA" sz="2000" i="1" noProof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∗100</m:t>
                    </m:r>
                  </m:oMath>
                </a14:m>
                <a:endParaRPr lang="hr-BA" sz="3600" noProof="1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399ACE-AE8E-4EEB-A1F7-58C1979AFB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6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64A83-EA9B-4B84-AC58-942ADCAD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24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73D71-9AA5-48EC-AE3D-1E1F06CC3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0E4FF96-3FB9-4D18-BDB6-B4D7ADF595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309500"/>
              </p:ext>
            </p:extLst>
          </p:nvPr>
        </p:nvGraphicFramePr>
        <p:xfrm>
          <a:off x="3957638" y="3241675"/>
          <a:ext cx="122713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Worksheet" r:id="rId3" imgW="1226788" imgH="373390" progId="Excel.Sheet.12">
                  <p:embed/>
                </p:oleObj>
              </mc:Choice>
              <mc:Fallback>
                <p:oleObj name="Worksheet" r:id="rId3" imgW="1226788" imgH="373390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0E4FF96-3FB9-4D18-BDB6-B4D7ADF595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7638" y="3241675"/>
                        <a:ext cx="1227137" cy="37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6E07827-269E-4033-9013-E650D5AD0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14791" y="260648"/>
            <a:ext cx="8072009" cy="61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57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F9FB368-F0E5-486B-AE6E-C9678F3980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405616"/>
              </p:ext>
            </p:extLst>
          </p:nvPr>
        </p:nvGraphicFramePr>
        <p:xfrm>
          <a:off x="1232253" y="-1885267"/>
          <a:ext cx="6841132" cy="7496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Worksheet" r:id="rId3" imgW="3909121" imgH="2903158" progId="Excel.Sheet.12">
                  <p:embed/>
                </p:oleObj>
              </mc:Choice>
              <mc:Fallback>
                <p:oleObj name="Worksheet" r:id="rId3" imgW="3909121" imgH="2903158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F9FB368-F0E5-486B-AE6E-C9678F398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2253" y="-1885267"/>
                        <a:ext cx="6841132" cy="7496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5362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34AEB-EF5D-4D99-8936-6873F756D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5235D46-34AF-453B-8EE5-4970013696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9475983"/>
              </p:ext>
            </p:extLst>
          </p:nvPr>
        </p:nvGraphicFramePr>
        <p:xfrm>
          <a:off x="683568" y="404664"/>
          <a:ext cx="79208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483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82449E-5A73-40C9-8685-E478F50D9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68EBC2E-4C3E-4CD2-9D81-EFDC98AB3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454696"/>
              </p:ext>
            </p:extLst>
          </p:nvPr>
        </p:nvGraphicFramePr>
        <p:xfrm>
          <a:off x="1115617" y="692696"/>
          <a:ext cx="6984776" cy="5758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5807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1472C7-537D-4EB6-B56B-4A58788AA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74A853B-AE42-446E-9E6F-132147B28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296299"/>
              </p:ext>
            </p:extLst>
          </p:nvPr>
        </p:nvGraphicFramePr>
        <p:xfrm>
          <a:off x="343541" y="657703"/>
          <a:ext cx="8456918" cy="5542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8767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2E18B7-849C-4831-AE7D-4D33FEDD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9E0B58A-24A5-4DE3-B06A-9D3424DD4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021589"/>
              </p:ext>
            </p:extLst>
          </p:nvPr>
        </p:nvGraphicFramePr>
        <p:xfrm>
          <a:off x="971600" y="548680"/>
          <a:ext cx="7715199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336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C1C2CB-5A1E-47A6-88D4-CA8E674F9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80C4A97-7B4E-4BD2-9BEF-27A36AA51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079992"/>
              </p:ext>
            </p:extLst>
          </p:nvPr>
        </p:nvGraphicFramePr>
        <p:xfrm>
          <a:off x="971600" y="764704"/>
          <a:ext cx="7000767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035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39B2B2-D578-458B-99C4-1DC8A4C08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DCC8ECF-3171-4AE3-AFFE-D80E1F401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218223"/>
              </p:ext>
            </p:extLst>
          </p:nvPr>
        </p:nvGraphicFramePr>
        <p:xfrm>
          <a:off x="523561" y="548680"/>
          <a:ext cx="8096878" cy="533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0224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69A240-A408-4495-8323-29989C44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A35DF99-46A8-40DE-9B76-618627999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782298"/>
              </p:ext>
            </p:extLst>
          </p:nvPr>
        </p:nvGraphicFramePr>
        <p:xfrm>
          <a:off x="415549" y="693707"/>
          <a:ext cx="8312902" cy="5470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854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59358"/>
            <a:ext cx="8229600" cy="769441"/>
          </a:xfrm>
        </p:spPr>
        <p:txBody>
          <a:bodyPr/>
          <a:lstStyle/>
          <a:p>
            <a:r>
              <a:rPr lang="bs-Latn-BA" dirty="0"/>
              <a:t>Kontekst inflacije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rgbClr val="FFFF00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hr-BA" sz="3800" noProof="1"/>
              <a:t>Inflacijski kontekst</a:t>
            </a:r>
          </a:p>
          <a:p>
            <a:pPr lvl="1"/>
            <a:r>
              <a:rPr lang="hr-BA" sz="3200" noProof="1"/>
              <a:t>Ova epizoda visoke inflacije nije rezultat “</a:t>
            </a:r>
            <a:r>
              <a:rPr lang="hr-BA" sz="3200" noProof="1">
                <a:highlight>
                  <a:srgbClr val="FFFF00"/>
                </a:highlight>
              </a:rPr>
              <a:t>inflacije vođene platama</a:t>
            </a:r>
            <a:r>
              <a:rPr lang="hr-BA" sz="3200" noProof="1"/>
              <a:t>”. </a:t>
            </a:r>
          </a:p>
          <a:p>
            <a:pPr lvl="1"/>
            <a:r>
              <a:rPr lang="hr-BA" sz="3200" noProof="1"/>
              <a:t>Plate ne pokazuju trend koji bi vršio dodatni pritisak na troškove proizvodnje.</a:t>
            </a:r>
          </a:p>
          <a:p>
            <a:r>
              <a:rPr lang="hr-BA" sz="3800" noProof="1"/>
              <a:t>Uzroci inflacije</a:t>
            </a:r>
          </a:p>
          <a:p>
            <a:pPr lvl="1"/>
            <a:r>
              <a:rPr lang="hr-BA" sz="3200" noProof="1"/>
              <a:t>“</a:t>
            </a:r>
            <a:r>
              <a:rPr lang="hr-BA" sz="3200" noProof="1">
                <a:highlight>
                  <a:srgbClr val="FFFF00"/>
                </a:highlight>
              </a:rPr>
              <a:t>Uska grla</a:t>
            </a:r>
            <a:r>
              <a:rPr lang="hr-BA" sz="3200" noProof="1"/>
              <a:t>” u kanalima distribucije kao i pritisci na cijene rastu od sredine 2021.</a:t>
            </a:r>
          </a:p>
          <a:p>
            <a:pPr lvl="1"/>
            <a:r>
              <a:rPr lang="hr-BA" sz="3200" noProof="1">
                <a:highlight>
                  <a:srgbClr val="FFFF00"/>
                </a:highlight>
              </a:rPr>
              <a:t>Nestrpljenje</a:t>
            </a:r>
            <a:r>
              <a:rPr lang="hr-BA" sz="3200" noProof="1"/>
              <a:t> firmi da povrate profite</a:t>
            </a:r>
          </a:p>
          <a:p>
            <a:pPr lvl="1"/>
            <a:r>
              <a:rPr lang="hr-BA" sz="3200" noProof="1"/>
              <a:t>Ruska invazija i rat u Ukrajini doveli su do enormnog rasta cijena hrane i energenata a što će i dalje vršiti udar na proizvodnju.</a:t>
            </a:r>
          </a:p>
          <a:p>
            <a:r>
              <a:rPr lang="hr-BA" sz="3800" noProof="1"/>
              <a:t>Učinak na radnike</a:t>
            </a:r>
          </a:p>
          <a:p>
            <a:pPr lvl="1"/>
            <a:r>
              <a:rPr lang="hr-BA" sz="3200" noProof="1"/>
              <a:t>Razoran učinak na </a:t>
            </a:r>
            <a:r>
              <a:rPr lang="hr-BA" sz="3200" noProof="1">
                <a:highlight>
                  <a:srgbClr val="FFFF00"/>
                </a:highlight>
              </a:rPr>
              <a:t>potrošačku korpu</a:t>
            </a:r>
            <a:r>
              <a:rPr lang="hr-BA" sz="3200" noProof="1"/>
              <a:t> radničkih domaćinstava, </a:t>
            </a:r>
          </a:p>
          <a:p>
            <a:pPr lvl="1"/>
            <a:r>
              <a:rPr lang="hr-BA" sz="3200" noProof="1"/>
              <a:t>Potencijalno dugoročni efekti na njihovu egzistenciju i </a:t>
            </a:r>
            <a:r>
              <a:rPr lang="hr-BA" sz="3200" noProof="1">
                <a:highlight>
                  <a:srgbClr val="FFFF00"/>
                </a:highlight>
              </a:rPr>
              <a:t>dobrobit</a:t>
            </a:r>
            <a:r>
              <a:rPr lang="hr-BA" sz="3200" noProof="1"/>
              <a:t>.</a:t>
            </a:r>
          </a:p>
          <a:p>
            <a:r>
              <a:rPr lang="hr-BA" sz="3800" noProof="1"/>
              <a:t>Pretpostavljena povećana ‘</a:t>
            </a:r>
            <a:r>
              <a:rPr lang="hr-BA" sz="3800" noProof="1">
                <a:highlight>
                  <a:srgbClr val="FFFF00"/>
                </a:highlight>
              </a:rPr>
              <a:t>krutost</a:t>
            </a:r>
            <a:r>
              <a:rPr lang="hr-BA" sz="3800" noProof="1"/>
              <a:t>’ tržišta rada nakon pandemije ne ostvaruje se većim platama.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20A68E-F1AA-4620-8ECD-B1054CF6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0B24D6E-3D25-4C5B-991A-0AD59B6AA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693730"/>
              </p:ext>
            </p:extLst>
          </p:nvPr>
        </p:nvGraphicFramePr>
        <p:xfrm>
          <a:off x="579577" y="703284"/>
          <a:ext cx="7984845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0305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7054CB-1EC1-4992-A4DC-D85DABA33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DEA3987-9F94-439A-8CCD-3391B511E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869674"/>
              </p:ext>
            </p:extLst>
          </p:nvPr>
        </p:nvGraphicFramePr>
        <p:xfrm>
          <a:off x="467544" y="801719"/>
          <a:ext cx="7808846" cy="525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1672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1BED66-725E-4A20-9EBF-7C2AEE4C4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5ECA9B9-8D57-4F55-86AC-A04692D84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967452"/>
              </p:ext>
            </p:extLst>
          </p:nvPr>
        </p:nvGraphicFramePr>
        <p:xfrm>
          <a:off x="539552" y="657703"/>
          <a:ext cx="7736839" cy="5542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74471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EDAC3F-9145-424E-8CC9-EDCA124FB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F58D145-17B0-4A56-B2E6-9DA964BF4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187811"/>
              </p:ext>
            </p:extLst>
          </p:nvPr>
        </p:nvGraphicFramePr>
        <p:xfrm>
          <a:off x="251520" y="549691"/>
          <a:ext cx="8528927" cy="5758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0901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F52A1-4CE7-4461-A761-357C1FE90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02" y="274637"/>
            <a:ext cx="8229600" cy="769441"/>
          </a:xfrm>
        </p:spPr>
        <p:txBody>
          <a:bodyPr/>
          <a:lstStyle/>
          <a:p>
            <a:r>
              <a:rPr lang="bs-Latn-BA" dirty="0"/>
              <a:t>Preporuke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034E1-2EA5-4638-8066-A15AFDB7A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4078"/>
            <a:ext cx="8229600" cy="5082085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BA" sz="2000" noProof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Slabljenje kupovne moći plata može se kompenzovati samo pregovorima o novim nivoima plata, posebno minimalne (MP) koja ima ulogu reference za tržište rada generalno, ne samo za radnike u formalnoj ekonomiji.</a:t>
            </a:r>
            <a:endParaRPr lang="hr-BA" sz="20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BA" sz="20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Redovan socijalni dijalog pomaže da se ispravi zaostajanje isplata u odnosu na inflaciju. </a:t>
            </a: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BA" sz="2000" noProof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 slučaju visoke inflacije moglo bi biti bolje imati sporazume koji ili nameću češća prilagođavanja plata (pregovori) ili čak tzv. klauzule aktivacije (eng. triger clauses)</a:t>
            </a:r>
            <a:endParaRPr lang="hr-BA" sz="20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BA" sz="2000" noProof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Izraditi instrumente za analizu zasnovanu na podacima kako bi se steklo znanje koje će poslužiti u pregovorima</a:t>
            </a:r>
            <a:r>
              <a:rPr lang="hr-BA" sz="20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1" indent="-342900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BA" sz="1600" noProof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Imati jasnu sliku relevantnosti IPC-a u odnosu na radničku potrošačku korpu, a pogotovo na minimalnu platu.</a:t>
            </a:r>
            <a:endParaRPr lang="hr-BA" sz="16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indent="-342900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BA" sz="1600" noProof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Pratiti razvoj cijena po relevantnim korpama.</a:t>
            </a:r>
            <a:endParaRPr lang="hr-BA" sz="16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indent="-342900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BA" sz="1600" noProof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Pratiti I udio plata u ukupnim troškovima proizvodnje</a:t>
            </a:r>
            <a:r>
              <a:rPr lang="hr-BA" sz="16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1" indent="-342900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BA" sz="1600" noProof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 8 je veoma prikladan za ove diskusije. Ostanite informisani.</a:t>
            </a:r>
            <a:endParaRPr lang="hr-BA" sz="16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BA" sz="2000" noProof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Važno je imati dugoročnu perspektivu</a:t>
            </a:r>
            <a:r>
              <a:rPr lang="hr-BA" sz="20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 unatrag ali uglavnom unaprijed) o tome kako ispregovarati povećanje plate.</a:t>
            </a:r>
          </a:p>
          <a:p>
            <a:endParaRPr lang="en-GB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D6AF4-C3FA-418E-ACA8-210DE88E3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83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F002-4E1C-4811-8227-6FA58B71B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1672"/>
            <a:ext cx="8229600" cy="1200329"/>
          </a:xfrm>
        </p:spPr>
        <p:txBody>
          <a:bodyPr/>
          <a:lstStyle/>
          <a:p>
            <a:r>
              <a:rPr lang="en-GB" sz="3600" dirty="0"/>
              <a:t>Element</a:t>
            </a:r>
            <a:r>
              <a:rPr lang="bs-Latn-BA" sz="3600" dirty="0"/>
              <a:t>i koje treba uzeti u obzir prilikom utvrđivanja nivoa i usklađivanja MP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347C0-D291-481F-AD09-FDF6B55AB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2002"/>
            <a:ext cx="8229600" cy="4794162"/>
          </a:xfrm>
        </p:spPr>
        <p:txBody>
          <a:bodyPr>
            <a:normAutofit lnSpcReduction="10000"/>
          </a:bodyPr>
          <a:lstStyle/>
          <a:p>
            <a:pPr marL="457200" indent="457200">
              <a:lnSpc>
                <a:spcPct val="107000"/>
              </a:lnSpc>
              <a:spcAft>
                <a:spcPts val="800"/>
              </a:spcAft>
            </a:pP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(a) </a:t>
            </a:r>
            <a:r>
              <a:rPr lang="hr-BA" sz="2400" i="1" noProof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potrebe</a:t>
            </a:r>
            <a:r>
              <a:rPr lang="hr-BA" sz="2400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BA" sz="2400" i="1" noProof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radnika</a:t>
            </a:r>
            <a:r>
              <a:rPr lang="hr-BA" sz="2400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BA" sz="2400" i="1" noProof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njihovih</a:t>
            </a:r>
            <a:r>
              <a:rPr lang="hr-BA" sz="2400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BA" sz="2400" i="1" noProof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porodica</a:t>
            </a:r>
            <a:r>
              <a:rPr lang="hr-BA" sz="2400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457200">
              <a:lnSpc>
                <a:spcPct val="107000"/>
              </a:lnSpc>
              <a:spcAft>
                <a:spcPts val="800"/>
              </a:spcAft>
            </a:pPr>
            <a:r>
              <a:rPr lang="hr-BA" sz="2400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(b) </a:t>
            </a:r>
            <a:r>
              <a:rPr lang="hr-BA" sz="2400" i="1" noProof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opšti</a:t>
            </a:r>
            <a:r>
              <a:rPr lang="hr-BA" sz="2400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nivo of </a:t>
            </a:r>
            <a:r>
              <a:rPr lang="hr-BA" sz="2400" i="1" noProof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plata</a:t>
            </a:r>
            <a:r>
              <a:rPr lang="hr-BA" sz="2400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državi.</a:t>
            </a:r>
            <a:endParaRPr lang="hr-BA" sz="24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457200">
              <a:lnSpc>
                <a:spcPct val="107000"/>
              </a:lnSpc>
              <a:spcAft>
                <a:spcPts val="800"/>
              </a:spcAft>
            </a:pPr>
            <a:r>
              <a:rPr lang="hr-BA" sz="2400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(c) </a:t>
            </a:r>
            <a:r>
              <a:rPr lang="hr-BA" sz="2400" i="1" noProof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troškovi</a:t>
            </a:r>
            <a:r>
              <a:rPr lang="hr-BA" sz="2400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BA" sz="2400" i="1" noProof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života</a:t>
            </a:r>
            <a:r>
              <a:rPr lang="hr-BA" sz="2400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hr-BA" sz="2400" i="1" noProof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promjene </a:t>
            </a:r>
            <a:r>
              <a:rPr lang="hr-BA" sz="2400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istih.</a:t>
            </a:r>
            <a:endParaRPr lang="hr-BA" sz="24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457200">
              <a:lnSpc>
                <a:spcPct val="107000"/>
              </a:lnSpc>
              <a:spcAft>
                <a:spcPts val="800"/>
              </a:spcAft>
            </a:pPr>
            <a:r>
              <a:rPr lang="hr-BA" sz="2400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(d) </a:t>
            </a:r>
            <a:r>
              <a:rPr lang="hr-BA" sz="2400" i="1" noProof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naknade</a:t>
            </a:r>
            <a:r>
              <a:rPr lang="hr-BA" sz="2400" i="1" noProof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 socijalnu zaštitu.</a:t>
            </a:r>
            <a:endParaRPr lang="hr-BA" sz="24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457200">
              <a:lnSpc>
                <a:spcPct val="107000"/>
              </a:lnSpc>
              <a:spcAft>
                <a:spcPts val="800"/>
              </a:spcAft>
            </a:pPr>
            <a:r>
              <a:rPr lang="hr-BA" sz="2400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(e) </a:t>
            </a:r>
            <a:r>
              <a:rPr lang="hr-BA" sz="2400" i="1" noProof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relativan životni standard</a:t>
            </a:r>
            <a:r>
              <a:rPr lang="hr-BA" sz="2400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BA" sz="2400" i="1" noProof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drugih socijalnih grupa</a:t>
            </a:r>
            <a:r>
              <a:rPr lang="hr-BA" sz="2400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BA" sz="24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hr-BA" sz="2400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(f) </a:t>
            </a:r>
            <a:r>
              <a:rPr lang="hr-BA" sz="2400" i="1" noProof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ekonomski</a:t>
            </a:r>
            <a:r>
              <a:rPr lang="hr-BA" sz="2400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BA" sz="2400" i="1" noProof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faktori</a:t>
            </a:r>
            <a:r>
              <a:rPr lang="hr-BA" sz="2400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hr-BA" sz="2400" i="1" noProof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uključujući zahtjeve ekonomskog razvoja</a:t>
            </a:r>
            <a:r>
              <a:rPr lang="hr-BA" sz="2400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nivoe </a:t>
            </a:r>
            <a:r>
              <a:rPr lang="hr-BA" sz="2400" i="1" noProof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produktivnosti</a:t>
            </a:r>
            <a:r>
              <a:rPr lang="hr-BA" sz="2400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BA" sz="2400" i="1" noProof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želju postizanja i održavanja</a:t>
            </a:r>
            <a:r>
              <a:rPr lang="hr-BA" sz="2400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BA" sz="2400" i="1" noProof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visoke</a:t>
            </a:r>
            <a:r>
              <a:rPr lang="hr-BA" sz="2400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BA" sz="2400" i="1" noProof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stope</a:t>
            </a:r>
            <a:r>
              <a:rPr lang="hr-BA" sz="2400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BA" sz="2400" i="1" noProof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zapošljavanja</a:t>
            </a:r>
            <a:r>
              <a:rPr lang="hr-BA" sz="2400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BA" sz="2400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R135 – </a:t>
            </a:r>
            <a:r>
              <a:rPr lang="bs-Latn-B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Preporuka o utvrđivanju minimalne plate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1970, </a:t>
            </a:r>
            <a:r>
              <a:rPr lang="bs-Latn-B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član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bs-Latn-BA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osnovu Konvencije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131</a:t>
            </a:r>
            <a:r>
              <a:rPr lang="bs-Latn-BA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član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D519D-3B91-4F72-A6CB-C4A62624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58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3B8B-9996-4CE2-9E24-1E90FF1F5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0945"/>
            <a:ext cx="8229600" cy="769441"/>
          </a:xfrm>
        </p:spPr>
        <p:txBody>
          <a:bodyPr/>
          <a:lstStyle/>
          <a:p>
            <a:r>
              <a:rPr lang="bs-Latn-BA" dirty="0"/>
              <a:t>Šta </a:t>
            </a:r>
            <a:r>
              <a:rPr lang="bs-Latn-BA"/>
              <a:t>je inflacija</a:t>
            </a:r>
            <a:r>
              <a:rPr lang="en-GB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46676-8372-40D6-AC9A-CD63EC044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hr-BA" sz="2400" noProof="1"/>
              <a:t>“</a:t>
            </a:r>
            <a:r>
              <a:rPr lang="hr-BA" sz="2400" i="1" noProof="1"/>
              <a:t>Stalni rast cijene roba i usluga</a:t>
            </a:r>
            <a:r>
              <a:rPr lang="hr-BA" sz="2400" noProof="1"/>
              <a:t>.” (Rječnik Merriam Webster).</a:t>
            </a:r>
          </a:p>
          <a:p>
            <a:r>
              <a:rPr lang="hr-BA" sz="2400" noProof="1"/>
              <a:t>Potrebno je i da bude “</a:t>
            </a:r>
            <a:r>
              <a:rPr lang="hr-BA" sz="2400" u="sng" noProof="1">
                <a:highlight>
                  <a:srgbClr val="FFFF00"/>
                </a:highlight>
              </a:rPr>
              <a:t>generalizovana</a:t>
            </a:r>
            <a:r>
              <a:rPr lang="hr-BA" sz="2400" noProof="1"/>
              <a:t>” da bi predstavljala ekonomski problem.</a:t>
            </a:r>
          </a:p>
          <a:p>
            <a:r>
              <a:rPr lang="hr-BA" sz="2400" noProof="1"/>
              <a:t>Direktno je povezana sa </a:t>
            </a:r>
            <a:r>
              <a:rPr lang="hr-BA" sz="2400" i="1" u="sng" noProof="1">
                <a:highlight>
                  <a:srgbClr val="FFFF00"/>
                </a:highlight>
              </a:rPr>
              <a:t>troškovima života domaćinstava i njihovim promjenama</a:t>
            </a:r>
            <a:r>
              <a:rPr lang="hr-BA" sz="2400" noProof="1"/>
              <a:t>. (Tačka C član 3 P135).</a:t>
            </a:r>
          </a:p>
          <a:p>
            <a:r>
              <a:rPr lang="hr-BA" sz="2400" noProof="1"/>
              <a:t>Oscilacije cijena tj. inflacija, određuju </a:t>
            </a:r>
            <a:r>
              <a:rPr lang="hr-BA" sz="2400" noProof="1">
                <a:highlight>
                  <a:srgbClr val="FFFF00"/>
                </a:highlight>
              </a:rPr>
              <a:t>kupovnu moć </a:t>
            </a:r>
            <a:r>
              <a:rPr lang="hr-BA" sz="2400" noProof="1"/>
              <a:t> domaćinstava, ili…</a:t>
            </a:r>
          </a:p>
          <a:p>
            <a:r>
              <a:rPr lang="hr-BA" sz="2400" noProof="1"/>
              <a:t>Kupovna moć domaćinstava zavisi od </a:t>
            </a:r>
            <a:r>
              <a:rPr lang="hr-BA" sz="2400" i="1" noProof="1">
                <a:highlight>
                  <a:srgbClr val="FFFF00"/>
                </a:highlight>
              </a:rPr>
              <a:t>plata</a:t>
            </a:r>
            <a:r>
              <a:rPr lang="hr-BA" sz="2400" noProof="1"/>
              <a:t> (ostvarenih prihoda) i </a:t>
            </a:r>
            <a:r>
              <a:rPr lang="hr-BA" sz="2400" u="sng" noProof="1">
                <a:highlight>
                  <a:srgbClr val="FFFF00"/>
                </a:highlight>
              </a:rPr>
              <a:t>cijena</a:t>
            </a:r>
            <a:r>
              <a:rPr lang="hr-BA" sz="2400" noProof="1"/>
              <a:t> roba i usluga koje domaćinstva </a:t>
            </a:r>
            <a:r>
              <a:rPr lang="hr-BA" sz="2400" i="1" noProof="1"/>
              <a:t>trebaju </a:t>
            </a:r>
            <a:r>
              <a:rPr lang="hr-BA" sz="2400" noProof="1"/>
              <a:t>kupiti.</a:t>
            </a:r>
          </a:p>
          <a:p>
            <a:endParaRPr lang="es-AR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02566-51C1-49C1-984B-63367954D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53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3B8B-9996-4CE2-9E24-1E90FF1F5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3838"/>
            <a:ext cx="8291264" cy="1446550"/>
          </a:xfrm>
        </p:spPr>
        <p:txBody>
          <a:bodyPr/>
          <a:lstStyle/>
          <a:p>
            <a:r>
              <a:rPr lang="bs-Latn-BA" dirty="0"/>
              <a:t>Ekonomska razmišljanja i stavovi o inflaciji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46676-8372-40D6-AC9A-CD63EC044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5108"/>
            <a:ext cx="8229600" cy="4641056"/>
          </a:xfrm>
        </p:spPr>
        <p:txBody>
          <a:bodyPr>
            <a:normAutofit fontScale="70000" lnSpcReduction="20000"/>
          </a:bodyPr>
          <a:lstStyle/>
          <a:p>
            <a:r>
              <a:rPr lang="hr-BA" noProof="1"/>
              <a:t>Trošak gura inflaciju</a:t>
            </a:r>
          </a:p>
          <a:p>
            <a:pPr lvl="1"/>
            <a:r>
              <a:rPr lang="hr-BA" noProof="1"/>
              <a:t>Troškovi proizvodnje podižu cijene</a:t>
            </a:r>
          </a:p>
          <a:p>
            <a:pPr lvl="2"/>
            <a:r>
              <a:rPr lang="hr-BA" noProof="1"/>
              <a:t>Investicije i posredne robe</a:t>
            </a:r>
          </a:p>
          <a:p>
            <a:pPr lvl="2"/>
            <a:r>
              <a:rPr lang="hr-BA" noProof="1"/>
              <a:t>Plate</a:t>
            </a:r>
          </a:p>
          <a:p>
            <a:pPr lvl="2"/>
            <a:r>
              <a:rPr lang="hr-BA" noProof="1"/>
              <a:t>Porezi</a:t>
            </a:r>
          </a:p>
          <a:p>
            <a:pPr lvl="2"/>
            <a:r>
              <a:rPr lang="hr-BA" noProof="1"/>
              <a:t>Devizni kurs</a:t>
            </a:r>
          </a:p>
          <a:p>
            <a:pPr lvl="2"/>
            <a:r>
              <a:rPr lang="hr-BA" noProof="1"/>
              <a:t>Kamata</a:t>
            </a:r>
          </a:p>
          <a:p>
            <a:r>
              <a:rPr lang="hr-BA" noProof="1"/>
              <a:t>Inflacija vođena potražnjom</a:t>
            </a:r>
          </a:p>
          <a:p>
            <a:pPr lvl="1"/>
            <a:r>
              <a:rPr lang="hr-BA" noProof="1"/>
              <a:t>Javnost zahtjeva više roba i usluga nego što ih se proizvodi</a:t>
            </a:r>
          </a:p>
          <a:p>
            <a:pPr lvl="1"/>
            <a:r>
              <a:rPr lang="hr-BA" noProof="1"/>
              <a:t>MxV=PxQ </a:t>
            </a:r>
          </a:p>
          <a:p>
            <a:r>
              <a:rPr lang="hr-BA" noProof="1"/>
              <a:t>Strukturalna inflacija</a:t>
            </a:r>
          </a:p>
          <a:p>
            <a:pPr lvl="1"/>
            <a:r>
              <a:rPr lang="hr-BA" noProof="1"/>
              <a:t>Tržišne strukture (monopoli, oligopoli)</a:t>
            </a:r>
          </a:p>
          <a:p>
            <a:pPr lvl="1"/>
            <a:r>
              <a:rPr lang="hr-BA" noProof="1"/>
              <a:t>Nedostatak ulaganja</a:t>
            </a:r>
          </a:p>
          <a:p>
            <a:pPr lvl="1"/>
            <a:r>
              <a:rPr lang="hr-BA" noProof="1"/>
              <a:t>Zemljišna imovina</a:t>
            </a:r>
          </a:p>
          <a:p>
            <a:pPr lvl="1"/>
            <a:r>
              <a:rPr lang="hr-BA" noProof="1"/>
              <a:t>Pristup kreditu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02566-51C1-49C1-984B-63367954D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27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3B8B-9996-4CE2-9E24-1E90FF1F5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73" y="220781"/>
            <a:ext cx="8291264" cy="646331"/>
          </a:xfrm>
        </p:spPr>
        <p:txBody>
          <a:bodyPr/>
          <a:lstStyle/>
          <a:p>
            <a:r>
              <a:rPr lang="bs-Latn-BA" sz="3600" dirty="0"/>
              <a:t>Rješenja prema različitim Školama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46676-8372-40D6-AC9A-CD63EC044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8"/>
          </a:xfrm>
        </p:spPr>
        <p:txBody>
          <a:bodyPr>
            <a:normAutofit fontScale="77500" lnSpcReduction="20000"/>
          </a:bodyPr>
          <a:lstStyle/>
          <a:p>
            <a:r>
              <a:rPr lang="hr-BA" noProof="1"/>
              <a:t>Inflacija koja gura troškove</a:t>
            </a:r>
          </a:p>
          <a:p>
            <a:pPr lvl="1"/>
            <a:r>
              <a:rPr lang="hr-BA" noProof="1"/>
              <a:t>Troškovi proizvodnje podižu cijene</a:t>
            </a:r>
          </a:p>
          <a:p>
            <a:pPr lvl="2"/>
            <a:r>
              <a:rPr lang="hr-BA" noProof="1"/>
              <a:t>Subvencionisati kredite</a:t>
            </a:r>
          </a:p>
          <a:p>
            <a:pPr lvl="2"/>
            <a:r>
              <a:rPr lang="hr-BA" noProof="1"/>
              <a:t> Utvrditi </a:t>
            </a:r>
            <a:r>
              <a:rPr lang="hr-BA" i="1" noProof="1"/>
              <a:t>crawling peg</a:t>
            </a:r>
            <a:r>
              <a:rPr lang="hr-BA" noProof="1"/>
              <a:t> deviznog kursa ispod cijena</a:t>
            </a:r>
          </a:p>
          <a:p>
            <a:pPr lvl="2"/>
            <a:r>
              <a:rPr lang="hr-BA" i="1" noProof="1"/>
              <a:t>Zaustaviti rast plata. </a:t>
            </a:r>
          </a:p>
          <a:p>
            <a:r>
              <a:rPr lang="hr-BA" noProof="1"/>
              <a:t>Inflacija vođena potražnjom</a:t>
            </a:r>
          </a:p>
          <a:p>
            <a:pPr lvl="1"/>
            <a:r>
              <a:rPr lang="hr-BA" noProof="1"/>
              <a:t>Redukovati opskrbu novcem</a:t>
            </a:r>
          </a:p>
          <a:p>
            <a:pPr lvl="2"/>
            <a:r>
              <a:rPr lang="hr-BA" noProof="1"/>
              <a:t>Prestati štampati novac</a:t>
            </a:r>
          </a:p>
          <a:p>
            <a:pPr lvl="2"/>
            <a:r>
              <a:rPr lang="hr-BA" noProof="1"/>
              <a:t>Smanjiti fiskalne troškove</a:t>
            </a:r>
          </a:p>
          <a:p>
            <a:pPr lvl="2"/>
            <a:r>
              <a:rPr lang="hr-BA" noProof="1"/>
              <a:t>Povećati kamatnu stopu</a:t>
            </a:r>
          </a:p>
          <a:p>
            <a:r>
              <a:rPr lang="hr-BA" noProof="1"/>
              <a:t>Strukturalna inflacija</a:t>
            </a:r>
          </a:p>
          <a:p>
            <a:pPr lvl="1"/>
            <a:r>
              <a:rPr lang="hr-BA" noProof="1"/>
              <a:t>Protivtrustovsko zakonodavstvo</a:t>
            </a:r>
          </a:p>
          <a:p>
            <a:pPr lvl="1"/>
            <a:r>
              <a:rPr lang="hr-BA" noProof="1"/>
              <a:t>Promovisati ulaganja u ključne oblasti</a:t>
            </a:r>
          </a:p>
          <a:p>
            <a:pPr lvl="1"/>
            <a:r>
              <a:rPr lang="hr-BA" noProof="1"/>
              <a:t>Kontrola cijena (ponekad uključujući plate)</a:t>
            </a:r>
          </a:p>
          <a:p>
            <a:pPr lvl="1"/>
            <a:r>
              <a:rPr lang="hr-BA" noProof="1"/>
              <a:t>Otvoren uvoz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02566-51C1-49C1-984B-63367954D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4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D8C2-F8EF-47E8-A4C9-49D966E02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9358"/>
            <a:ext cx="8229600" cy="769441"/>
          </a:xfrm>
        </p:spPr>
        <p:txBody>
          <a:bodyPr/>
          <a:lstStyle/>
          <a:p>
            <a:r>
              <a:rPr lang="bs-Latn-BA" dirty="0"/>
              <a:t>Kako se mjeri inflacija</a:t>
            </a:r>
            <a:r>
              <a:rPr lang="en-GB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127C6-F16B-4325-A3EF-5EAAD55B5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BA" noProof="1"/>
              <a:t>Tradicionalno korištenjem IPC-a (Indeks potrošačkih cijena)</a:t>
            </a:r>
          </a:p>
          <a:p>
            <a:pPr lvl="1"/>
            <a:r>
              <a:rPr lang="hr-BA" noProof="1"/>
              <a:t>To je skup </a:t>
            </a:r>
            <a:r>
              <a:rPr lang="hr-BA" noProof="1">
                <a:highlight>
                  <a:srgbClr val="FFFF00"/>
                </a:highlight>
              </a:rPr>
              <a:t>hiljada cijena</a:t>
            </a:r>
            <a:r>
              <a:rPr lang="hr-BA" noProof="1"/>
              <a:t> roba i usluga, ponderisanih u njihovim proporcijama, koji definiše </a:t>
            </a:r>
            <a:r>
              <a:rPr lang="hr-BA" noProof="1">
                <a:highlight>
                  <a:srgbClr val="FFFF00"/>
                </a:highlight>
              </a:rPr>
              <a:t>prosječnu</a:t>
            </a:r>
            <a:r>
              <a:rPr lang="hr-BA" noProof="1"/>
              <a:t> promjenu tj. inflaciju.</a:t>
            </a:r>
          </a:p>
          <a:p>
            <a:pPr lvl="1"/>
            <a:r>
              <a:rPr lang="hr-BA" noProof="1"/>
              <a:t>Tu ima nekih problema:</a:t>
            </a:r>
          </a:p>
          <a:p>
            <a:pPr lvl="2"/>
            <a:r>
              <a:rPr lang="hr-BA" noProof="1"/>
              <a:t>Ne mora biti relevantna za </a:t>
            </a:r>
            <a:r>
              <a:rPr lang="hr-BA" noProof="1">
                <a:highlight>
                  <a:srgbClr val="FFFF00"/>
                </a:highlight>
              </a:rPr>
              <a:t>onog koji zarađuje platu</a:t>
            </a:r>
            <a:r>
              <a:rPr lang="hr-BA" noProof="1"/>
              <a:t>, a naročito minimalnu platu (ograničenja </a:t>
            </a:r>
            <a:r>
              <a:rPr lang="hr-BA" noProof="1">
                <a:highlight>
                  <a:srgbClr val="FFFF00"/>
                </a:highlight>
              </a:rPr>
              <a:t>primjene</a:t>
            </a:r>
            <a:r>
              <a:rPr lang="hr-BA" noProof="1"/>
              <a:t>)</a:t>
            </a:r>
          </a:p>
          <a:p>
            <a:pPr lvl="3"/>
            <a:r>
              <a:rPr lang="hr-BA" noProof="1"/>
              <a:t>Mladi radnici sa tek osnovanom porodicom</a:t>
            </a:r>
          </a:p>
          <a:p>
            <a:pPr lvl="3"/>
            <a:r>
              <a:rPr lang="hr-BA" noProof="1"/>
              <a:t>U urbanim područjima</a:t>
            </a:r>
          </a:p>
          <a:p>
            <a:pPr lvl="3"/>
            <a:r>
              <a:rPr lang="hr-BA" noProof="1"/>
              <a:t>Jedna korpa nije dobra za sve</a:t>
            </a:r>
          </a:p>
          <a:p>
            <a:pPr lvl="2"/>
            <a:r>
              <a:rPr lang="hr-BA" noProof="1"/>
              <a:t>Greške uzorkovanja (ograničenja mjerenja)</a:t>
            </a:r>
          </a:p>
          <a:p>
            <a:pPr lvl="3"/>
            <a:r>
              <a:rPr lang="hr-BA" noProof="1"/>
              <a:t>Promjenjivost po sezonama</a:t>
            </a:r>
          </a:p>
          <a:p>
            <a:pPr lvl="3"/>
            <a:r>
              <a:rPr lang="hr-BA" noProof="1"/>
              <a:t>Proizvodi s nereprezentativnom potrošnjom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61A46-2E26-4EA7-A778-C2D86FC8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43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CC61A-A037-4BE0-9E37-B7BE26AA9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</a:t>
            </a:r>
            <a:r>
              <a:rPr lang="bs-Latn-BA" dirty="0"/>
              <a:t>stala mjerenja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DB382-A841-4F00-9A59-DDA3614F5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/>
              <a:t>Indeks potrošačkih cijena</a:t>
            </a:r>
            <a:r>
              <a:rPr lang="en-GB" dirty="0"/>
              <a:t> (</a:t>
            </a:r>
            <a:r>
              <a:rPr lang="bs-Latn-BA" dirty="0"/>
              <a:t>IPC</a:t>
            </a:r>
            <a:r>
              <a:rPr lang="en-GB" dirty="0"/>
              <a:t>)</a:t>
            </a:r>
          </a:p>
          <a:p>
            <a:r>
              <a:rPr lang="bs-Latn-BA" dirty="0"/>
              <a:t>Indeks veleprodajnih cijena</a:t>
            </a:r>
            <a:r>
              <a:rPr lang="en-GB" dirty="0"/>
              <a:t> (</a:t>
            </a:r>
            <a:r>
              <a:rPr lang="bs-Latn-BA" dirty="0"/>
              <a:t>IVC</a:t>
            </a:r>
            <a:r>
              <a:rPr lang="en-GB" dirty="0"/>
              <a:t>)</a:t>
            </a:r>
          </a:p>
          <a:p>
            <a:r>
              <a:rPr lang="bs-Latn-BA" dirty="0"/>
              <a:t>Linija siromaštva</a:t>
            </a:r>
            <a:r>
              <a:rPr lang="en-GB" dirty="0"/>
              <a:t> </a:t>
            </a:r>
          </a:p>
          <a:p>
            <a:r>
              <a:rPr lang="bs-Latn-BA" dirty="0"/>
              <a:t>Radnička potrošačka korpa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D09D8-48E8-4713-B09A-FF2A459D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49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C-PPT  -  Read-Only" id="{E32447FD-67E3-4BD9-886F-3160831B23F2}" vid="{C1FF221D-0048-4107-A416-A3E8DAB1B0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2F1803719E9F409186BE0FF1125799" ma:contentTypeVersion="4" ma:contentTypeDescription="Create a new document." ma:contentTypeScope="" ma:versionID="c3c0a20b413dd79236c5b2d95e6ad973">
  <xsd:schema xmlns:xsd="http://www.w3.org/2001/XMLSchema" xmlns:xs="http://www.w3.org/2001/XMLSchema" xmlns:p="http://schemas.microsoft.com/office/2006/metadata/properties" xmlns:ns2="0d5641ea-a77c-4022-8322-a805d59eb027" xmlns:ns3="41a8316e-d8c5-42bc-907d-d9ea6bba0d98" targetNamespace="http://schemas.microsoft.com/office/2006/metadata/properties" ma:root="true" ma:fieldsID="10f5b609a9dc55e7fb70357e3e12e615" ns2:_="" ns3:_="">
    <xsd:import namespace="0d5641ea-a77c-4022-8322-a805d59eb027"/>
    <xsd:import namespace="41a8316e-d8c5-42bc-907d-d9ea6bba0d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641ea-a77c-4022-8322-a805d59eb0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316e-d8c5-42bc-907d-d9ea6bba0d9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316e-d8c5-42bc-907d-d9ea6bba0d98">
      <UserInfo>
        <DisplayName>Gomes, Alex</DisplayName>
        <AccountId>57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2A756C5-3815-4EBC-A847-E415D528FB4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d5641ea-a77c-4022-8322-a805d59eb027"/>
    <ds:schemaRef ds:uri="41a8316e-d8c5-42bc-907d-d9ea6bba0d9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83F51D-08CA-441C-8620-227DEA6558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CB2D8F-3341-43B9-9624-80AA788A0F41}">
  <ds:schemaRefs>
    <ds:schemaRef ds:uri="http://schemas.microsoft.com/office/2006/metadata/properties"/>
    <ds:schemaRef ds:uri="http://www.w3.org/2000/xmlns/"/>
    <ds:schemaRef ds:uri="41a8316e-d8c5-42bc-907d-d9ea6bba0d98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1138</Words>
  <Application>Microsoft Office PowerPoint</Application>
  <PresentationFormat>On-screen Show (4:3)</PresentationFormat>
  <Paragraphs>184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Cambria Math</vt:lpstr>
      <vt:lpstr>Cera Stencil PRO Medium</vt:lpstr>
      <vt:lpstr>Cera Stencil PRO Thin</vt:lpstr>
      <vt:lpstr>Proxima Nova</vt:lpstr>
      <vt:lpstr>Symbol</vt:lpstr>
      <vt:lpstr>Office Theme</vt:lpstr>
      <vt:lpstr>Worksheet</vt:lpstr>
      <vt:lpstr>Minimalne plate, inflacija i kolektivno pregovaranje</vt:lpstr>
      <vt:lpstr>Ništa više ne zavarava od očigledne činjenice…</vt:lpstr>
      <vt:lpstr>Kontekst inflacije</vt:lpstr>
      <vt:lpstr>Elementi koje treba uzeti u obzir prilikom utvrđivanja nivoa i usklađivanja MP</vt:lpstr>
      <vt:lpstr>Šta je inflacija?</vt:lpstr>
      <vt:lpstr>Ekonomska razmišljanja i stavovi o inflaciji</vt:lpstr>
      <vt:lpstr>Rješenja prema različitim Školama</vt:lpstr>
      <vt:lpstr>Kako se mjeri inflacija? </vt:lpstr>
      <vt:lpstr>Ostala mjerenja</vt:lpstr>
      <vt:lpstr>Kolektivno pregovaranje i inflacija</vt:lpstr>
      <vt:lpstr>Inflacija i proces integracije plata</vt:lpstr>
      <vt:lpstr>Integracija cijena i plata</vt:lpstr>
      <vt:lpstr>Primjer zašto je potrebna sveobuhvatna analiza</vt:lpstr>
      <vt:lpstr>Proširenje analize: 20. juni - 20. decembar</vt:lpstr>
      <vt:lpstr>Međutim, ako idemo na juni 21…</vt:lpstr>
      <vt:lpstr>Šta se kasnije desilo…?</vt:lpstr>
      <vt:lpstr>Opšta slika…</vt:lpstr>
      <vt:lpstr>PowerPoint Presentation</vt:lpstr>
      <vt:lpstr>Mjerenje prema rezultatima</vt:lpstr>
      <vt:lpstr>Dodatna razmatranja…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Preporuke</vt:lpstr>
    </vt:vector>
  </TitlesOfParts>
  <Company>Satisfaction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Thierry Tonnes</dc:creator>
  <cp:lastModifiedBy>Gordana Lonco</cp:lastModifiedBy>
  <cp:revision>127</cp:revision>
  <dcterms:created xsi:type="dcterms:W3CDTF">2015-06-19T12:49:31Z</dcterms:created>
  <dcterms:modified xsi:type="dcterms:W3CDTF">2022-05-16T17:07:46Z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0x010100782F1803719E9F409186BE0FF1125799</vt:lpwstr>
  </property>
  <property fmtid="{D5CDD505-2E9C-101B-9397-08002B2CF9AE}" pid="3" name="Order">
    <vt:r8>7400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TemplateUrl">
    <vt:lpwstr/>
  </property>
  <property fmtid="{D5CDD505-2E9C-101B-9397-08002B2CF9AE}" pid="9" name="ComplianceAssetId">
    <vt:lpwstr/>
  </property>
</Properties>
</file>