
<file path=[Content_Types].xml><?xml version="1.0" encoding="utf-8"?>
<Types xmlns="http://schemas.openxmlformats.org/package/2006/content-types">
  <Default Extension="emf" ContentType="image/x-emf"/>
  <Default Extension="pdf" ContentType="application/pdf"/>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handoutMasterIdLst>
    <p:handoutMasterId r:id="rId40"/>
  </p:handoutMasterIdLst>
  <p:sldIdLst>
    <p:sldId id="256" r:id="rId5"/>
    <p:sldId id="261" r:id="rId6"/>
    <p:sldId id="257" r:id="rId7"/>
    <p:sldId id="268" r:id="rId8"/>
    <p:sldId id="270" r:id="rId9"/>
    <p:sldId id="272" r:id="rId10"/>
    <p:sldId id="271" r:id="rId11"/>
    <p:sldId id="269" r:id="rId12"/>
    <p:sldId id="273" r:id="rId13"/>
    <p:sldId id="274" r:id="rId14"/>
    <p:sldId id="275" r:id="rId15"/>
    <p:sldId id="299" r:id="rId16"/>
    <p:sldId id="276" r:id="rId17"/>
    <p:sldId id="277" r:id="rId18"/>
    <p:sldId id="278" r:id="rId19"/>
    <p:sldId id="279" r:id="rId20"/>
    <p:sldId id="280" r:id="rId21"/>
    <p:sldId id="286" r:id="rId22"/>
    <p:sldId id="297" r:id="rId23"/>
    <p:sldId id="298" r:id="rId24"/>
    <p:sldId id="281" r:id="rId25"/>
    <p:sldId id="266" r:id="rId26"/>
    <p:sldId id="285" r:id="rId27"/>
    <p:sldId id="287" r:id="rId28"/>
    <p:sldId id="295" r:id="rId29"/>
    <p:sldId id="288" r:id="rId30"/>
    <p:sldId id="289" r:id="rId31"/>
    <p:sldId id="296" r:id="rId32"/>
    <p:sldId id="294" r:id="rId33"/>
    <p:sldId id="293" r:id="rId34"/>
    <p:sldId id="290" r:id="rId35"/>
    <p:sldId id="291" r:id="rId36"/>
    <p:sldId id="292" r:id="rId37"/>
    <p:sldId id="267"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0027"/>
    <a:srgbClr val="EA56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34" autoAdjust="0"/>
    <p:restoredTop sz="94769" autoAdjust="0"/>
  </p:normalViewPr>
  <p:slideViewPr>
    <p:cSldViewPr snapToObjects="1">
      <p:cViewPr varScale="1">
        <p:scale>
          <a:sx n="81" d="100"/>
          <a:sy n="81" d="100"/>
        </p:scale>
        <p:origin x="1824"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stzer, Daniel" userId="fa0a72b3-a8d5-4407-a26e-630994fe231a" providerId="ADAL" clId="{F1ECFFE7-7AA4-4199-A15B-B8C38640A5CC}"/>
    <pc:docChg chg="custSel addSld modSld">
      <pc:chgData name="Kostzer, Daniel" userId="fa0a72b3-a8d5-4407-a26e-630994fe231a" providerId="ADAL" clId="{F1ECFFE7-7AA4-4199-A15B-B8C38640A5CC}" dt="2022-05-09T11:40:09.807" v="55" actId="113"/>
      <pc:docMkLst>
        <pc:docMk/>
      </pc:docMkLst>
      <pc:sldChg chg="modSp mod">
        <pc:chgData name="Kostzer, Daniel" userId="fa0a72b3-a8d5-4407-a26e-630994fe231a" providerId="ADAL" clId="{F1ECFFE7-7AA4-4199-A15B-B8C38640A5CC}" dt="2022-05-09T11:18:54.792" v="2" actId="1076"/>
        <pc:sldMkLst>
          <pc:docMk/>
          <pc:sldMk cId="1425362571" sldId="266"/>
        </pc:sldMkLst>
        <pc:graphicFrameChg chg="mod">
          <ac:chgData name="Kostzer, Daniel" userId="fa0a72b3-a8d5-4407-a26e-630994fe231a" providerId="ADAL" clId="{F1ECFFE7-7AA4-4199-A15B-B8C38640A5CC}" dt="2022-05-09T11:18:54.792" v="2" actId="1076"/>
          <ac:graphicFrameMkLst>
            <pc:docMk/>
            <pc:sldMk cId="1425362571" sldId="266"/>
            <ac:graphicFrameMk id="2" creationId="{6F9FB368-F0E5-486B-AE6E-C9678F398024}"/>
          </ac:graphicFrameMkLst>
        </pc:graphicFrameChg>
      </pc:sldChg>
      <pc:sldChg chg="modSp">
        <pc:chgData name="Kostzer, Daniel" userId="fa0a72b3-a8d5-4407-a26e-630994fe231a" providerId="ADAL" clId="{F1ECFFE7-7AA4-4199-A15B-B8C38640A5CC}" dt="2022-05-09T10:36:20.727" v="0" actId="20577"/>
        <pc:sldMkLst>
          <pc:docMk/>
          <pc:sldMk cId="2280901512" sldId="292"/>
        </pc:sldMkLst>
        <pc:graphicFrameChg chg="mod">
          <ac:chgData name="Kostzer, Daniel" userId="fa0a72b3-a8d5-4407-a26e-630994fe231a" providerId="ADAL" clId="{F1ECFFE7-7AA4-4199-A15B-B8C38640A5CC}" dt="2022-05-09T10:36:20.727" v="0" actId="20577"/>
          <ac:graphicFrameMkLst>
            <pc:docMk/>
            <pc:sldMk cId="2280901512" sldId="292"/>
            <ac:graphicFrameMk id="3" creationId="{AF58D145-17B0-4A56-B2E6-9DA964BF4F15}"/>
          </ac:graphicFrameMkLst>
        </pc:graphicFrameChg>
      </pc:sldChg>
      <pc:sldChg chg="addSp delSp modSp new mod">
        <pc:chgData name="Kostzer, Daniel" userId="fa0a72b3-a8d5-4407-a26e-630994fe231a" providerId="ADAL" clId="{F1ECFFE7-7AA4-4199-A15B-B8C38640A5CC}" dt="2022-05-09T11:40:09.807" v="55" actId="113"/>
        <pc:sldMkLst>
          <pc:docMk/>
          <pc:sldMk cId="3529486272" sldId="299"/>
        </pc:sldMkLst>
        <pc:spChg chg="mod">
          <ac:chgData name="Kostzer, Daniel" userId="fa0a72b3-a8d5-4407-a26e-630994fe231a" providerId="ADAL" clId="{F1ECFFE7-7AA4-4199-A15B-B8C38640A5CC}" dt="2022-05-09T11:40:09.807" v="55" actId="113"/>
          <ac:spMkLst>
            <pc:docMk/>
            <pc:sldMk cId="3529486272" sldId="299"/>
            <ac:spMk id="2" creationId="{8908B0F9-8802-BE4E-6CF1-A3C6D2D6CC3D}"/>
          </ac:spMkLst>
        </pc:spChg>
        <pc:spChg chg="del">
          <ac:chgData name="Kostzer, Daniel" userId="fa0a72b3-a8d5-4407-a26e-630994fe231a" providerId="ADAL" clId="{F1ECFFE7-7AA4-4199-A15B-B8C38640A5CC}" dt="2022-05-09T11:30:18.571" v="5"/>
          <ac:spMkLst>
            <pc:docMk/>
            <pc:sldMk cId="3529486272" sldId="299"/>
            <ac:spMk id="3" creationId="{98477B8E-65E3-38D5-0AF8-A6A79D4CC111}"/>
          </ac:spMkLst>
        </pc:spChg>
        <pc:spChg chg="del">
          <ac:chgData name="Kostzer, Daniel" userId="fa0a72b3-a8d5-4407-a26e-630994fe231a" providerId="ADAL" clId="{F1ECFFE7-7AA4-4199-A15B-B8C38640A5CC}" dt="2022-05-09T11:34:15.800" v="41"/>
          <ac:spMkLst>
            <pc:docMk/>
            <pc:sldMk cId="3529486272" sldId="299"/>
            <ac:spMk id="4" creationId="{85531517-23CC-AF66-0E80-088721CDE50C}"/>
          </ac:spMkLst>
        </pc:spChg>
        <pc:spChg chg="add del mod">
          <ac:chgData name="Kostzer, Daniel" userId="fa0a72b3-a8d5-4407-a26e-630994fe231a" providerId="ADAL" clId="{F1ECFFE7-7AA4-4199-A15B-B8C38640A5CC}" dt="2022-05-09T11:38:58.484" v="47"/>
          <ac:spMkLst>
            <pc:docMk/>
            <pc:sldMk cId="3529486272" sldId="299"/>
            <ac:spMk id="10" creationId="{FFEC0509-19AA-9832-F048-264B5D09C83A}"/>
          </ac:spMkLst>
        </pc:spChg>
        <pc:graphicFrameChg chg="add mod">
          <ac:chgData name="Kostzer, Daniel" userId="fa0a72b3-a8d5-4407-a26e-630994fe231a" providerId="ADAL" clId="{F1ECFFE7-7AA4-4199-A15B-B8C38640A5CC}" dt="2022-05-09T11:39:25.226" v="50"/>
          <ac:graphicFrameMkLst>
            <pc:docMk/>
            <pc:sldMk cId="3529486272" sldId="299"/>
            <ac:graphicFrameMk id="6" creationId="{92D9814D-BC88-10EF-20A9-1A0639E5C7A9}"/>
          </ac:graphicFrameMkLst>
        </pc:graphicFrameChg>
        <pc:graphicFrameChg chg="add del mod">
          <ac:chgData name="Kostzer, Daniel" userId="fa0a72b3-a8d5-4407-a26e-630994fe231a" providerId="ADAL" clId="{F1ECFFE7-7AA4-4199-A15B-B8C38640A5CC}" dt="2022-05-09T11:38:55.132" v="45" actId="478"/>
          <ac:graphicFrameMkLst>
            <pc:docMk/>
            <pc:sldMk cId="3529486272" sldId="299"/>
            <ac:graphicFrameMk id="7" creationId="{7827BB0E-AEF8-D738-D18B-E9DAD5F1DC86}"/>
          </ac:graphicFrameMkLst>
        </pc:graphicFrameChg>
        <pc:graphicFrameChg chg="add mod">
          <ac:chgData name="Kostzer, Daniel" userId="fa0a72b3-a8d5-4407-a26e-630994fe231a" providerId="ADAL" clId="{F1ECFFE7-7AA4-4199-A15B-B8C38640A5CC}" dt="2022-05-09T11:38:49.219" v="44"/>
          <ac:graphicFrameMkLst>
            <pc:docMk/>
            <pc:sldMk cId="3529486272" sldId="299"/>
            <ac:graphicFrameMk id="8" creationId="{7827BB0E-AEF8-D738-D18B-E9DAD5F1DC86}"/>
          </ac:graphicFrameMkLst>
        </pc:graphicFrameChg>
        <pc:graphicFrameChg chg="add mod">
          <ac:chgData name="Kostzer, Daniel" userId="fa0a72b3-a8d5-4407-a26e-630994fe231a" providerId="ADAL" clId="{F1ECFFE7-7AA4-4199-A15B-B8C38640A5CC}" dt="2022-05-09T11:39:56.488" v="54"/>
          <ac:graphicFrameMkLst>
            <pc:docMk/>
            <pc:sldMk cId="3529486272" sldId="299"/>
            <ac:graphicFrameMk id="11" creationId="{7827BB0E-AEF8-D738-D18B-E9DAD5F1DC86}"/>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kostzer\Downloads\1P39y.csv"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Monthly evolution</a:t>
            </a:r>
            <a:r>
              <a:rPr lang="en-GB" baseline="0" dirty="0"/>
              <a:t> of wages and prices</a:t>
            </a:r>
            <a:endParaRPr lang="en-GB" dirty="0"/>
          </a:p>
        </c:rich>
      </c:tx>
      <c:layout>
        <c:manualLayout>
          <c:xMode val="edge"/>
          <c:yMode val="edge"/>
          <c:x val="0.19466968751547567"/>
          <c:y val="8.4180979826834635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AR"/>
        </a:p>
      </c:txPr>
    </c:title>
    <c:autoTitleDeleted val="0"/>
    <c:plotArea>
      <c:layout/>
      <c:lineChart>
        <c:grouping val="standard"/>
        <c:varyColors val="0"/>
        <c:ser>
          <c:idx val="1"/>
          <c:order val="1"/>
          <c:tx>
            <c:v>Prices</c:v>
          </c:tx>
          <c:spPr>
            <a:ln w="28575" cap="rnd">
              <a:solidFill>
                <a:schemeClr val="accent2"/>
              </a:solidFill>
              <a:round/>
            </a:ln>
            <a:effectLst/>
          </c:spPr>
          <c:marker>
            <c:symbol val="none"/>
          </c:marker>
          <c:val>
            <c:numRef>
              <c:f>Sheet1!$E$4:$E$12</c:f>
              <c:numCache>
                <c:formatCode>General</c:formatCode>
                <c:ptCount val="9"/>
                <c:pt idx="0">
                  <c:v>100</c:v>
                </c:pt>
                <c:pt idx="1">
                  <c:v>100.2</c:v>
                </c:pt>
                <c:pt idx="2">
                  <c:v>100.45049999999999</c:v>
                </c:pt>
                <c:pt idx="3">
                  <c:v>100.63131089999999</c:v>
                </c:pt>
                <c:pt idx="4">
                  <c:v>100.78225786634999</c:v>
                </c:pt>
                <c:pt idx="5">
                  <c:v>100.99390060786932</c:v>
                </c:pt>
                <c:pt idx="6">
                  <c:v>101.19588840908506</c:v>
                </c:pt>
                <c:pt idx="7">
                  <c:v>101.3578018305396</c:v>
                </c:pt>
                <c:pt idx="8">
                  <c:v>101.55038165401763</c:v>
                </c:pt>
              </c:numCache>
            </c:numRef>
          </c:val>
          <c:smooth val="0"/>
          <c:extLst>
            <c:ext xmlns:c16="http://schemas.microsoft.com/office/drawing/2014/chart" uri="{C3380CC4-5D6E-409C-BE32-E72D297353CC}">
              <c16:uniqueId val="{00000000-E730-4864-B06A-8EFA6F368D58}"/>
            </c:ext>
          </c:extLst>
        </c:ser>
        <c:dLbls>
          <c:showLegendKey val="0"/>
          <c:showVal val="0"/>
          <c:showCatName val="0"/>
          <c:showSerName val="0"/>
          <c:showPercent val="0"/>
          <c:showBubbleSize val="0"/>
        </c:dLbls>
        <c:marker val="1"/>
        <c:smooth val="0"/>
        <c:axId val="91111599"/>
        <c:axId val="91114095"/>
      </c:lineChart>
      <c:lineChart>
        <c:grouping val="stacked"/>
        <c:varyColors val="0"/>
        <c:ser>
          <c:idx val="0"/>
          <c:order val="0"/>
          <c:tx>
            <c:v>Wages</c:v>
          </c:tx>
          <c:spPr>
            <a:ln w="28575" cap="rnd">
              <a:solidFill>
                <a:schemeClr val="accent1"/>
              </a:solidFill>
              <a:round/>
            </a:ln>
            <a:effectLst/>
          </c:spPr>
          <c:marker>
            <c:symbol val="none"/>
          </c:marker>
          <c:val>
            <c:numRef>
              <c:f>Sheet1!$D$4:$D$12</c:f>
              <c:numCache>
                <c:formatCode>General</c:formatCode>
                <c:ptCount val="9"/>
                <c:pt idx="0">
                  <c:v>350</c:v>
                </c:pt>
                <c:pt idx="1">
                  <c:v>350</c:v>
                </c:pt>
                <c:pt idx="2">
                  <c:v>350</c:v>
                </c:pt>
                <c:pt idx="3">
                  <c:v>380</c:v>
                </c:pt>
                <c:pt idx="4">
                  <c:v>380</c:v>
                </c:pt>
                <c:pt idx="5">
                  <c:v>380</c:v>
                </c:pt>
                <c:pt idx="6">
                  <c:v>395</c:v>
                </c:pt>
                <c:pt idx="7">
                  <c:v>395</c:v>
                </c:pt>
                <c:pt idx="8">
                  <c:v>395</c:v>
                </c:pt>
              </c:numCache>
            </c:numRef>
          </c:val>
          <c:smooth val="0"/>
          <c:extLst>
            <c:ext xmlns:c16="http://schemas.microsoft.com/office/drawing/2014/chart" uri="{C3380CC4-5D6E-409C-BE32-E72D297353CC}">
              <c16:uniqueId val="{00000001-E730-4864-B06A-8EFA6F368D58}"/>
            </c:ext>
          </c:extLst>
        </c:ser>
        <c:dLbls>
          <c:showLegendKey val="0"/>
          <c:showVal val="0"/>
          <c:showCatName val="0"/>
          <c:showSerName val="0"/>
          <c:showPercent val="0"/>
          <c:showBubbleSize val="0"/>
        </c:dLbls>
        <c:marker val="1"/>
        <c:smooth val="0"/>
        <c:axId val="1663507855"/>
        <c:axId val="1663507439"/>
      </c:lineChart>
      <c:catAx>
        <c:axId val="91111599"/>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91114095"/>
        <c:crosses val="autoZero"/>
        <c:auto val="1"/>
        <c:lblAlgn val="ctr"/>
        <c:lblOffset val="100"/>
        <c:noMultiLvlLbl val="0"/>
      </c:catAx>
      <c:valAx>
        <c:axId val="91114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91111599"/>
        <c:crosses val="autoZero"/>
        <c:crossBetween val="between"/>
      </c:valAx>
      <c:valAx>
        <c:axId val="1663507439"/>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1663507855"/>
        <c:crosses val="max"/>
        <c:crossBetween val="between"/>
      </c:valAx>
      <c:catAx>
        <c:axId val="1663507855"/>
        <c:scaling>
          <c:orientation val="minMax"/>
        </c:scaling>
        <c:delete val="1"/>
        <c:axPos val="b"/>
        <c:majorTickMark val="out"/>
        <c:minorTickMark val="none"/>
        <c:tickLblPos val="nextTo"/>
        <c:crossAx val="166350743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GB" sz="1800" b="1" dirty="0"/>
              <a:t>Montenegro: Minimum Wages and CPI monthly</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s-AR"/>
        </a:p>
      </c:txPr>
    </c:title>
    <c:autoTitleDeleted val="0"/>
    <c:plotArea>
      <c:layout/>
      <c:lineChart>
        <c:grouping val="standard"/>
        <c:varyColors val="0"/>
        <c:ser>
          <c:idx val="0"/>
          <c:order val="0"/>
          <c:tx>
            <c:strRef>
              <c:f>'Eastern Europe'!$BT$2</c:f>
              <c:strCache>
                <c:ptCount val="1"/>
                <c:pt idx="0">
                  <c:v>CPIin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'Eastern Europe'!$A$3:$A$29</c:f>
              <c:numCache>
                <c:formatCode>mmm\-yy</c:formatCode>
                <c:ptCount val="27"/>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numCache>
            </c:numRef>
          </c:cat>
          <c:val>
            <c:numRef>
              <c:f>'Eastern Europe'!$BT$3:$BT$30</c:f>
              <c:numCache>
                <c:formatCode>_-* #,##0.0_-;\-* #,##0.0_-;_-* "-"??_-;_-@_-</c:formatCode>
                <c:ptCount val="28"/>
                <c:pt idx="0" formatCode="General">
                  <c:v>100</c:v>
                </c:pt>
                <c:pt idx="1">
                  <c:v>99.732048388255521</c:v>
                </c:pt>
                <c:pt idx="2">
                  <c:v>99.619933505724688</c:v>
                </c:pt>
                <c:pt idx="3">
                  <c:v>99.374775627256128</c:v>
                </c:pt>
                <c:pt idx="4">
                  <c:v>98.730985146375204</c:v>
                </c:pt>
                <c:pt idx="5">
                  <c:v>98.799949608891382</c:v>
                </c:pt>
                <c:pt idx="6">
                  <c:v>98.868638853580094</c:v>
                </c:pt>
                <c:pt idx="7">
                  <c:v>98.602486604659646</c:v>
                </c:pt>
                <c:pt idx="8">
                  <c:v>98.668279187864513</c:v>
                </c:pt>
                <c:pt idx="9">
                  <c:v>99.08696016306601</c:v>
                </c:pt>
                <c:pt idx="10">
                  <c:v>98.882039818431878</c:v>
                </c:pt>
                <c:pt idx="11">
                  <c:v>98.606937981971967</c:v>
                </c:pt>
                <c:pt idx="12">
                  <c:v>98.715503175229045</c:v>
                </c:pt>
                <c:pt idx="13">
                  <c:v>99.0146525435337</c:v>
                </c:pt>
                <c:pt idx="14">
                  <c:v>99.439089999805759</c:v>
                </c:pt>
                <c:pt idx="15">
                  <c:v>99.920189104668935</c:v>
                </c:pt>
                <c:pt idx="16">
                  <c:v>100.48215677114014</c:v>
                </c:pt>
                <c:pt idx="17">
                  <c:v>101.08140364634541</c:v>
                </c:pt>
                <c:pt idx="18">
                  <c:v>101.66918317954122</c:v>
                </c:pt>
                <c:pt idx="19">
                  <c:v>102.17504587716151</c:v>
                </c:pt>
                <c:pt idx="20">
                  <c:v>102.46461338853656</c:v>
                </c:pt>
                <c:pt idx="21">
                  <c:v>102.62045851729103</c:v>
                </c:pt>
                <c:pt idx="22">
                  <c:v>102.74886429310519</c:v>
                </c:pt>
                <c:pt idx="23">
                  <c:v>102.98858193517707</c:v>
                </c:pt>
                <c:pt idx="24">
                  <c:v>103.20149670109404</c:v>
                </c:pt>
                <c:pt idx="25">
                  <c:v>104.39259664003639</c:v>
                </c:pt>
                <c:pt idx="26">
                  <c:v>105.76305779965978</c:v>
                </c:pt>
                <c:pt idx="27">
                  <c:v>108.65431733782107</c:v>
                </c:pt>
              </c:numCache>
            </c:numRef>
          </c:val>
          <c:smooth val="0"/>
          <c:extLst>
            <c:ext xmlns:c16="http://schemas.microsoft.com/office/drawing/2014/chart" uri="{C3380CC4-5D6E-409C-BE32-E72D297353CC}">
              <c16:uniqueId val="{00000000-5186-4D9E-B66B-8306771D2A54}"/>
            </c:ext>
          </c:extLst>
        </c:ser>
        <c:ser>
          <c:idx val="1"/>
          <c:order val="1"/>
          <c:tx>
            <c:strRef>
              <c:f>'Eastern Europe'!$BU$2</c:f>
              <c:strCache>
                <c:ptCount val="1"/>
                <c:pt idx="0">
                  <c:v>MWind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'Eastern Europe'!$A$3:$A$29</c:f>
              <c:numCache>
                <c:formatCode>mmm\-yy</c:formatCode>
                <c:ptCount val="27"/>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numCache>
            </c:numRef>
          </c:cat>
          <c:val>
            <c:numRef>
              <c:f>'Eastern Europe'!$BU$3:$BU$30</c:f>
              <c:numCache>
                <c:formatCode>_-* #,##0.0_-;\-* #,##0.0_-;_-* "-"??_-;_-@_-</c:formatCode>
                <c:ptCount val="28"/>
                <c:pt idx="0" formatCode="General">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160.73045578025958</c:v>
                </c:pt>
                <c:pt idx="26">
                  <c:v>160.73045578025958</c:v>
                </c:pt>
                <c:pt idx="27">
                  <c:v>160.73045578025958</c:v>
                </c:pt>
              </c:numCache>
            </c:numRef>
          </c:val>
          <c:smooth val="0"/>
          <c:extLst>
            <c:ext xmlns:c16="http://schemas.microsoft.com/office/drawing/2014/chart" uri="{C3380CC4-5D6E-409C-BE32-E72D297353CC}">
              <c16:uniqueId val="{00000001-5186-4D9E-B66B-8306771D2A54}"/>
            </c:ext>
          </c:extLst>
        </c:ser>
        <c:dLbls>
          <c:showLegendKey val="0"/>
          <c:showVal val="0"/>
          <c:showCatName val="0"/>
          <c:showSerName val="0"/>
          <c:showPercent val="0"/>
          <c:showBubbleSize val="0"/>
        </c:dLbls>
        <c:marker val="1"/>
        <c:smooth val="0"/>
        <c:axId val="307976816"/>
        <c:axId val="307988880"/>
      </c:lineChart>
      <c:dateAx>
        <c:axId val="30797681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307988880"/>
        <c:crosses val="autoZero"/>
        <c:auto val="1"/>
        <c:lblOffset val="100"/>
        <c:baseTimeUnit val="months"/>
      </c:dateAx>
      <c:valAx>
        <c:axId val="307988880"/>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307976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Serbia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AR"/>
        </a:p>
      </c:txPr>
    </c:title>
    <c:autoTitleDeleted val="0"/>
    <c:plotArea>
      <c:layout/>
      <c:lineChart>
        <c:grouping val="standard"/>
        <c:varyColors val="0"/>
        <c:ser>
          <c:idx val="0"/>
          <c:order val="0"/>
          <c:tx>
            <c:strRef>
              <c:f>'Eastern Europe'!$BL$2</c:f>
              <c:strCache>
                <c:ptCount val="1"/>
                <c:pt idx="0">
                  <c:v>CPIin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'Eastern Europe'!$A$3:$A$29</c:f>
              <c:numCache>
                <c:formatCode>mmm\-yy</c:formatCode>
                <c:ptCount val="27"/>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numCache>
            </c:numRef>
          </c:cat>
          <c:val>
            <c:numRef>
              <c:f>'Eastern Europe'!$BL$3:$BL$28</c:f>
              <c:numCache>
                <c:formatCode>_-* #,##0.0_-;\-* #,##0.0_-;_-* "-"??_-;_-@_-</c:formatCode>
                <c:ptCount val="26"/>
                <c:pt idx="0">
                  <c:v>100</c:v>
                </c:pt>
                <c:pt idx="1">
                  <c:v>100.54894784995426</c:v>
                </c:pt>
                <c:pt idx="2">
                  <c:v>101.18938700823422</c:v>
                </c:pt>
                <c:pt idx="3">
                  <c:v>101.09789569990851</c:v>
                </c:pt>
                <c:pt idx="4">
                  <c:v>101.28087831655994</c:v>
                </c:pt>
                <c:pt idx="5">
                  <c:v>101.00640439158281</c:v>
                </c:pt>
                <c:pt idx="6">
                  <c:v>101.64684354986277</c:v>
                </c:pt>
                <c:pt idx="7">
                  <c:v>101.9213174748399</c:v>
                </c:pt>
                <c:pt idx="8">
                  <c:v>101.73833485818848</c:v>
                </c:pt>
                <c:pt idx="9">
                  <c:v>101.18938700823422</c:v>
                </c:pt>
                <c:pt idx="10">
                  <c:v>101.28087831655994</c:v>
                </c:pt>
                <c:pt idx="11">
                  <c:v>101.28087831655994</c:v>
                </c:pt>
                <c:pt idx="12">
                  <c:v>101.28087831655994</c:v>
                </c:pt>
                <c:pt idx="13">
                  <c:v>101.73833485818848</c:v>
                </c:pt>
                <c:pt idx="14">
                  <c:v>102.37877401646844</c:v>
                </c:pt>
                <c:pt idx="15">
                  <c:v>102.83623055809699</c:v>
                </c:pt>
                <c:pt idx="16">
                  <c:v>103.93412625800549</c:v>
                </c:pt>
                <c:pt idx="17">
                  <c:v>104.84903934126258</c:v>
                </c:pt>
                <c:pt idx="18">
                  <c:v>105.032021957914</c:v>
                </c:pt>
                <c:pt idx="19">
                  <c:v>106.0384263494968</c:v>
                </c:pt>
                <c:pt idx="20">
                  <c:v>106.86184812442818</c:v>
                </c:pt>
                <c:pt idx="21">
                  <c:v>107.86825251601098</c:v>
                </c:pt>
                <c:pt idx="22">
                  <c:v>108.87465690759379</c:v>
                </c:pt>
                <c:pt idx="23">
                  <c:v>109.33211344922233</c:v>
                </c:pt>
                <c:pt idx="24">
                  <c:v>110.15553522415371</c:v>
                </c:pt>
                <c:pt idx="25">
                  <c:v>111.34492223238793</c:v>
                </c:pt>
              </c:numCache>
            </c:numRef>
          </c:val>
          <c:smooth val="0"/>
          <c:extLst>
            <c:ext xmlns:c16="http://schemas.microsoft.com/office/drawing/2014/chart" uri="{C3380CC4-5D6E-409C-BE32-E72D297353CC}">
              <c16:uniqueId val="{00000000-CA7E-48BE-82BC-55C1D2EF85D9}"/>
            </c:ext>
          </c:extLst>
        </c:ser>
        <c:ser>
          <c:idx val="1"/>
          <c:order val="1"/>
          <c:tx>
            <c:strRef>
              <c:f>'Eastern Europe'!$BM$2</c:f>
              <c:strCache>
                <c:ptCount val="1"/>
                <c:pt idx="0">
                  <c:v>MWind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'Eastern Europe'!$A$3:$A$29</c:f>
              <c:numCache>
                <c:formatCode>mmm\-yy</c:formatCode>
                <c:ptCount val="27"/>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numCache>
            </c:numRef>
          </c:cat>
          <c:val>
            <c:numRef>
              <c:f>'Eastern Europe'!$BM$3:$BM$28</c:f>
              <c:numCache>
                <c:formatCode>_-* #,##0.0_-;\-* #,##0.0_-;_-* "-"??_-;_-@_-</c:formatCode>
                <c:ptCount val="26"/>
                <c:pt idx="0">
                  <c:v>100</c:v>
                </c:pt>
                <c:pt idx="1">
                  <c:v>111.37632338787296</c:v>
                </c:pt>
                <c:pt idx="2">
                  <c:v>111.37632338787296</c:v>
                </c:pt>
                <c:pt idx="3">
                  <c:v>111.37632338787296</c:v>
                </c:pt>
                <c:pt idx="4">
                  <c:v>111.37632338787296</c:v>
                </c:pt>
                <c:pt idx="5">
                  <c:v>111.37632338787296</c:v>
                </c:pt>
                <c:pt idx="6">
                  <c:v>111.37632338787296</c:v>
                </c:pt>
                <c:pt idx="7">
                  <c:v>111.37632338787296</c:v>
                </c:pt>
                <c:pt idx="8">
                  <c:v>111.37632338787296</c:v>
                </c:pt>
                <c:pt idx="9">
                  <c:v>111.37632338787296</c:v>
                </c:pt>
                <c:pt idx="10">
                  <c:v>111.37632338787296</c:v>
                </c:pt>
                <c:pt idx="11">
                  <c:v>111.37632338787296</c:v>
                </c:pt>
                <c:pt idx="12">
                  <c:v>111.37632338787296</c:v>
                </c:pt>
                <c:pt idx="13">
                  <c:v>118.36656125395298</c:v>
                </c:pt>
                <c:pt idx="14">
                  <c:v>118.36656125395298</c:v>
                </c:pt>
                <c:pt idx="15">
                  <c:v>118.36656125395298</c:v>
                </c:pt>
                <c:pt idx="16">
                  <c:v>118.36656125395298</c:v>
                </c:pt>
                <c:pt idx="17">
                  <c:v>118.36656125395298</c:v>
                </c:pt>
                <c:pt idx="18">
                  <c:v>118.36656125395298</c:v>
                </c:pt>
                <c:pt idx="19">
                  <c:v>118.36656125395298</c:v>
                </c:pt>
                <c:pt idx="20">
                  <c:v>118.36656125395298</c:v>
                </c:pt>
                <c:pt idx="21">
                  <c:v>118.36656125395298</c:v>
                </c:pt>
                <c:pt idx="22">
                  <c:v>118.36656125395298</c:v>
                </c:pt>
                <c:pt idx="23">
                  <c:v>118.36656125395298</c:v>
                </c:pt>
                <c:pt idx="24">
                  <c:v>118.36656125395298</c:v>
                </c:pt>
                <c:pt idx="25">
                  <c:v>129.77588340437234</c:v>
                </c:pt>
              </c:numCache>
            </c:numRef>
          </c:val>
          <c:smooth val="0"/>
          <c:extLst>
            <c:ext xmlns:c16="http://schemas.microsoft.com/office/drawing/2014/chart" uri="{C3380CC4-5D6E-409C-BE32-E72D297353CC}">
              <c16:uniqueId val="{00000001-CA7E-48BE-82BC-55C1D2EF85D9}"/>
            </c:ext>
          </c:extLst>
        </c:ser>
        <c:dLbls>
          <c:showLegendKey val="0"/>
          <c:showVal val="0"/>
          <c:showCatName val="0"/>
          <c:showSerName val="0"/>
          <c:showPercent val="0"/>
          <c:showBubbleSize val="0"/>
        </c:dLbls>
        <c:marker val="1"/>
        <c:smooth val="0"/>
        <c:axId val="663052959"/>
        <c:axId val="663056703"/>
      </c:lineChart>
      <c:dateAx>
        <c:axId val="663052959"/>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663056703"/>
        <c:crosses val="autoZero"/>
        <c:auto val="1"/>
        <c:lblOffset val="100"/>
        <c:baseTimeUnit val="months"/>
      </c:dateAx>
      <c:valAx>
        <c:axId val="663056703"/>
        <c:scaling>
          <c:orientation val="minMax"/>
          <c:min val="95"/>
        </c:scaling>
        <c:delete val="0"/>
        <c:axPos val="l"/>
        <c:majorGridlines>
          <c:spPr>
            <a:ln w="9525" cap="flat" cmpd="sng" algn="ctr">
              <a:solidFill>
                <a:schemeClr val="tx1">
                  <a:lumMod val="15000"/>
                  <a:lumOff val="85000"/>
                </a:schemeClr>
              </a:solidFill>
              <a:round/>
            </a:ln>
            <a:effectLst/>
          </c:spPr>
        </c:majorGridlines>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6630529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North Macedonia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AR"/>
        </a:p>
      </c:txPr>
    </c:title>
    <c:autoTitleDeleted val="0"/>
    <c:plotArea>
      <c:layout/>
      <c:lineChart>
        <c:grouping val="standard"/>
        <c:varyColors val="0"/>
        <c:ser>
          <c:idx val="0"/>
          <c:order val="0"/>
          <c:tx>
            <c:strRef>
              <c:f>'Eastern Europe'!$BH$2</c:f>
              <c:strCache>
                <c:ptCount val="1"/>
                <c:pt idx="0">
                  <c:v>CPIin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'Eastern Europe'!$A$3:$A$29</c:f>
              <c:numCache>
                <c:formatCode>mmm\-yy</c:formatCode>
                <c:ptCount val="27"/>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numCache>
            </c:numRef>
          </c:cat>
          <c:val>
            <c:numRef>
              <c:f>'Eastern Europe'!$BH$3:$BH$29</c:f>
              <c:numCache>
                <c:formatCode>_-* #,##0.0_-;\-* #,##0.0_-;_-* "-"??_-;_-@_-</c:formatCode>
                <c:ptCount val="27"/>
                <c:pt idx="0">
                  <c:v>100</c:v>
                </c:pt>
                <c:pt idx="1">
                  <c:v>100.16249283119862</c:v>
                </c:pt>
                <c:pt idx="2">
                  <c:v>100.43012808258459</c:v>
                </c:pt>
                <c:pt idx="3">
                  <c:v>100.78378895048748</c:v>
                </c:pt>
                <c:pt idx="4">
                  <c:v>101.23303383674249</c:v>
                </c:pt>
                <c:pt idx="5">
                  <c:v>101.86388835786656</c:v>
                </c:pt>
                <c:pt idx="6">
                  <c:v>103.00133817625692</c:v>
                </c:pt>
                <c:pt idx="7">
                  <c:v>102.70502771936532</c:v>
                </c:pt>
                <c:pt idx="8">
                  <c:v>103.16383100745554</c:v>
                </c:pt>
                <c:pt idx="9">
                  <c:v>102.48518447715541</c:v>
                </c:pt>
                <c:pt idx="10">
                  <c:v>102.31313324412157</c:v>
                </c:pt>
                <c:pt idx="11">
                  <c:v>102.91531255974</c:v>
                </c:pt>
                <c:pt idx="12">
                  <c:v>103.09692219460905</c:v>
                </c:pt>
                <c:pt idx="13">
                  <c:v>102.76237813037659</c:v>
                </c:pt>
                <c:pt idx="14">
                  <c:v>102.92487096157522</c:v>
                </c:pt>
                <c:pt idx="15">
                  <c:v>103.46014146434716</c:v>
                </c:pt>
                <c:pt idx="16">
                  <c:v>104.32995603135156</c:v>
                </c:pt>
                <c:pt idx="17">
                  <c:v>105.40049703689543</c:v>
                </c:pt>
                <c:pt idx="18">
                  <c:v>105.59166507359969</c:v>
                </c:pt>
                <c:pt idx="19">
                  <c:v>106.5379468552858</c:v>
                </c:pt>
                <c:pt idx="20">
                  <c:v>106.58573886446186</c:v>
                </c:pt>
                <c:pt idx="21">
                  <c:v>107.07321735805773</c:v>
                </c:pt>
                <c:pt idx="22">
                  <c:v>107.83788950487478</c:v>
                </c:pt>
                <c:pt idx="23">
                  <c:v>108.11508315809596</c:v>
                </c:pt>
                <c:pt idx="24">
                  <c:v>109.61575224622443</c:v>
                </c:pt>
                <c:pt idx="25">
                  <c:v>110.88701969030778</c:v>
                </c:pt>
              </c:numCache>
            </c:numRef>
          </c:val>
          <c:smooth val="0"/>
          <c:extLst>
            <c:ext xmlns:c16="http://schemas.microsoft.com/office/drawing/2014/chart" uri="{C3380CC4-5D6E-409C-BE32-E72D297353CC}">
              <c16:uniqueId val="{00000000-2DF9-426B-A789-D77D15A92144}"/>
            </c:ext>
          </c:extLst>
        </c:ser>
        <c:ser>
          <c:idx val="1"/>
          <c:order val="1"/>
          <c:tx>
            <c:strRef>
              <c:f>'Eastern Europe'!$BI$2</c:f>
              <c:strCache>
                <c:ptCount val="1"/>
                <c:pt idx="0">
                  <c:v>MWind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'Eastern Europe'!$A$3:$A$29</c:f>
              <c:numCache>
                <c:formatCode>mmm\-yy</c:formatCode>
                <c:ptCount val="27"/>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numCache>
            </c:numRef>
          </c:cat>
          <c:val>
            <c:numRef>
              <c:f>'Eastern Europe'!$BI$3:$BI$29</c:f>
              <c:numCache>
                <c:formatCode>_-* #,##0.0_-;\-* #,##0.0_-;_-* "-"??_-;_-@_-</c:formatCode>
                <c:ptCount val="27"/>
                <c:pt idx="0">
                  <c:v>100</c:v>
                </c:pt>
                <c:pt idx="1">
                  <c:v>100</c:v>
                </c:pt>
                <c:pt idx="2">
                  <c:v>100</c:v>
                </c:pt>
                <c:pt idx="3">
                  <c:v>100</c:v>
                </c:pt>
                <c:pt idx="4">
                  <c:v>100.52388436443302</c:v>
                </c:pt>
                <c:pt idx="5">
                  <c:v>100.52388436443302</c:v>
                </c:pt>
                <c:pt idx="6">
                  <c:v>100.52388436443302</c:v>
                </c:pt>
                <c:pt idx="7">
                  <c:v>100.52388436443302</c:v>
                </c:pt>
                <c:pt idx="8">
                  <c:v>100.52388436443302</c:v>
                </c:pt>
                <c:pt idx="9">
                  <c:v>100.52388436443302</c:v>
                </c:pt>
                <c:pt idx="10">
                  <c:v>100.52388436443302</c:v>
                </c:pt>
                <c:pt idx="11">
                  <c:v>100.52388436443302</c:v>
                </c:pt>
                <c:pt idx="12">
                  <c:v>100.52388436443302</c:v>
                </c:pt>
                <c:pt idx="13">
                  <c:v>100.52388436443302</c:v>
                </c:pt>
                <c:pt idx="14">
                  <c:v>100.52388436443302</c:v>
                </c:pt>
                <c:pt idx="15">
                  <c:v>100.52388436443302</c:v>
                </c:pt>
                <c:pt idx="16">
                  <c:v>105.4722103157594</c:v>
                </c:pt>
                <c:pt idx="17">
                  <c:v>105.4722103157594</c:v>
                </c:pt>
                <c:pt idx="18">
                  <c:v>105.4722103157594</c:v>
                </c:pt>
                <c:pt idx="19">
                  <c:v>105.4722103157594</c:v>
                </c:pt>
                <c:pt idx="20">
                  <c:v>105.4722103157594</c:v>
                </c:pt>
                <c:pt idx="21">
                  <c:v>105.4722103157594</c:v>
                </c:pt>
                <c:pt idx="22">
                  <c:v>105.4722103157594</c:v>
                </c:pt>
                <c:pt idx="23">
                  <c:v>105.4722103157594</c:v>
                </c:pt>
                <c:pt idx="24">
                  <c:v>105.4722103157594</c:v>
                </c:pt>
                <c:pt idx="25">
                  <c:v>105.4722103157594</c:v>
                </c:pt>
              </c:numCache>
            </c:numRef>
          </c:val>
          <c:smooth val="0"/>
          <c:extLst>
            <c:ext xmlns:c16="http://schemas.microsoft.com/office/drawing/2014/chart" uri="{C3380CC4-5D6E-409C-BE32-E72D297353CC}">
              <c16:uniqueId val="{00000001-2DF9-426B-A789-D77D15A92144}"/>
            </c:ext>
          </c:extLst>
        </c:ser>
        <c:dLbls>
          <c:showLegendKey val="0"/>
          <c:showVal val="0"/>
          <c:showCatName val="0"/>
          <c:showSerName val="0"/>
          <c:showPercent val="0"/>
          <c:showBubbleSize val="0"/>
        </c:dLbls>
        <c:marker val="1"/>
        <c:smooth val="0"/>
        <c:axId val="1315610719"/>
        <c:axId val="1315609887"/>
      </c:lineChart>
      <c:dateAx>
        <c:axId val="1315610719"/>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1315609887"/>
        <c:crosses val="autoZero"/>
        <c:auto val="1"/>
        <c:lblOffset val="100"/>
        <c:baseTimeUnit val="months"/>
      </c:dateAx>
      <c:valAx>
        <c:axId val="1315609887"/>
        <c:scaling>
          <c:orientation val="minMax"/>
        </c:scaling>
        <c:delete val="0"/>
        <c:axPos val="l"/>
        <c:majorGridlines>
          <c:spPr>
            <a:ln w="9525" cap="flat" cmpd="sng" algn="ctr">
              <a:solidFill>
                <a:schemeClr val="tx1">
                  <a:lumMod val="15000"/>
                  <a:lumOff val="85000"/>
                </a:schemeClr>
              </a:solidFill>
              <a:round/>
            </a:ln>
            <a:effectLst/>
          </c:spPr>
        </c:majorGridlines>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13156107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Hungary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AR"/>
        </a:p>
      </c:txPr>
    </c:title>
    <c:autoTitleDeleted val="0"/>
    <c:plotArea>
      <c:layout/>
      <c:lineChart>
        <c:grouping val="standard"/>
        <c:varyColors val="0"/>
        <c:ser>
          <c:idx val="0"/>
          <c:order val="0"/>
          <c:tx>
            <c:strRef>
              <c:f>'Eastern Europe'!$AJ$2</c:f>
              <c:strCache>
                <c:ptCount val="1"/>
                <c:pt idx="0">
                  <c:v>CPIin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'Eastern Europe'!$A$3:$A$29</c:f>
              <c:numCache>
                <c:formatCode>mmm\-yy</c:formatCode>
                <c:ptCount val="27"/>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numCache>
            </c:numRef>
          </c:cat>
          <c:val>
            <c:numRef>
              <c:f>'Eastern Europe'!$AJ$3:$AJ$28</c:f>
              <c:numCache>
                <c:formatCode>_-* #,##0.0_-;\-* #,##0.0_-;_-* "-"??_-;_-@_-</c:formatCode>
                <c:ptCount val="26"/>
                <c:pt idx="0">
                  <c:v>100</c:v>
                </c:pt>
                <c:pt idx="1">
                  <c:v>100.86517664023071</c:v>
                </c:pt>
                <c:pt idx="2">
                  <c:v>101.13554434030281</c:v>
                </c:pt>
                <c:pt idx="3">
                  <c:v>101.36986301369863</c:v>
                </c:pt>
                <c:pt idx="4">
                  <c:v>100.89221341023793</c:v>
                </c:pt>
                <c:pt idx="5">
                  <c:v>101.34282624369142</c:v>
                </c:pt>
                <c:pt idx="6">
                  <c:v>101.76640230713771</c:v>
                </c:pt>
                <c:pt idx="7">
                  <c:v>102.96503244412402</c:v>
                </c:pt>
                <c:pt idx="8">
                  <c:v>102.95602018745494</c:v>
                </c:pt>
                <c:pt idx="9">
                  <c:v>102.46935832732517</c:v>
                </c:pt>
                <c:pt idx="10">
                  <c:v>102.65861571737564</c:v>
                </c:pt>
                <c:pt idx="11">
                  <c:v>102.4873828406633</c:v>
                </c:pt>
                <c:pt idx="12">
                  <c:v>102.81182408074983</c:v>
                </c:pt>
                <c:pt idx="13">
                  <c:v>103.74909877433309</c:v>
                </c:pt>
                <c:pt idx="14">
                  <c:v>104.48810382119683</c:v>
                </c:pt>
                <c:pt idx="15">
                  <c:v>105.29019466474406</c:v>
                </c:pt>
                <c:pt idx="16">
                  <c:v>106.1193222782985</c:v>
                </c:pt>
                <c:pt idx="17">
                  <c:v>107.18276856524875</c:v>
                </c:pt>
                <c:pt idx="18">
                  <c:v>107.77757750540736</c:v>
                </c:pt>
                <c:pt idx="19">
                  <c:v>108.02090843547225</c:v>
                </c:pt>
                <c:pt idx="20">
                  <c:v>108.15609228550829</c:v>
                </c:pt>
                <c:pt idx="21">
                  <c:v>109.39077144917088</c:v>
                </c:pt>
                <c:pt idx="22">
                  <c:v>110.12977649603461</c:v>
                </c:pt>
                <c:pt idx="23">
                  <c:v>110.40915645277578</c:v>
                </c:pt>
                <c:pt idx="24">
                  <c:v>111.98630136986301</c:v>
                </c:pt>
                <c:pt idx="25">
                  <c:v>113.22999279019467</c:v>
                </c:pt>
              </c:numCache>
            </c:numRef>
          </c:val>
          <c:smooth val="0"/>
          <c:extLst>
            <c:ext xmlns:c16="http://schemas.microsoft.com/office/drawing/2014/chart" uri="{C3380CC4-5D6E-409C-BE32-E72D297353CC}">
              <c16:uniqueId val="{00000000-2B2E-4E9E-B99F-1D0789350EC0}"/>
            </c:ext>
          </c:extLst>
        </c:ser>
        <c:ser>
          <c:idx val="1"/>
          <c:order val="1"/>
          <c:tx>
            <c:strRef>
              <c:f>'Eastern Europe'!$AK$2</c:f>
              <c:strCache>
                <c:ptCount val="1"/>
                <c:pt idx="0">
                  <c:v>MWind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'Eastern Europe'!$A$3:$A$29</c:f>
              <c:numCache>
                <c:formatCode>mmm\-yy</c:formatCode>
                <c:ptCount val="27"/>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numCache>
            </c:numRef>
          </c:cat>
          <c:val>
            <c:numRef>
              <c:f>'Eastern Europe'!$AK$3:$AK$28</c:f>
              <c:numCache>
                <c:formatCode>_-* #,##0.0_-;\-* #,##0.0_-;_-* "-"??_-;_-@_-</c:formatCode>
                <c:ptCount val="26"/>
                <c:pt idx="0">
                  <c:v>100</c:v>
                </c:pt>
                <c:pt idx="1">
                  <c:v>108.05369127516778</c:v>
                </c:pt>
                <c:pt idx="2">
                  <c:v>108.05369127516778</c:v>
                </c:pt>
                <c:pt idx="3">
                  <c:v>108.05369127516778</c:v>
                </c:pt>
                <c:pt idx="4">
                  <c:v>108.05369127516778</c:v>
                </c:pt>
                <c:pt idx="5">
                  <c:v>108.05369127516778</c:v>
                </c:pt>
                <c:pt idx="6">
                  <c:v>108.05369127516778</c:v>
                </c:pt>
                <c:pt idx="7">
                  <c:v>108.05369127516778</c:v>
                </c:pt>
                <c:pt idx="8">
                  <c:v>108.05369127516778</c:v>
                </c:pt>
                <c:pt idx="9">
                  <c:v>108.05369127516778</c:v>
                </c:pt>
                <c:pt idx="10">
                  <c:v>108.05369127516778</c:v>
                </c:pt>
                <c:pt idx="11">
                  <c:v>108.05369127516778</c:v>
                </c:pt>
                <c:pt idx="12">
                  <c:v>108.05369127516778</c:v>
                </c:pt>
                <c:pt idx="13">
                  <c:v>108.05369127516778</c:v>
                </c:pt>
                <c:pt idx="14">
                  <c:v>108.05369127516778</c:v>
                </c:pt>
                <c:pt idx="15">
                  <c:v>108.05369127516778</c:v>
                </c:pt>
                <c:pt idx="16">
                  <c:v>108.05369127516778</c:v>
                </c:pt>
                <c:pt idx="17">
                  <c:v>108.05369127516778</c:v>
                </c:pt>
                <c:pt idx="18">
                  <c:v>112.34899328859061</c:v>
                </c:pt>
                <c:pt idx="19">
                  <c:v>112.34899328859061</c:v>
                </c:pt>
                <c:pt idx="20">
                  <c:v>112.34899328859061</c:v>
                </c:pt>
                <c:pt idx="21">
                  <c:v>112.34899328859061</c:v>
                </c:pt>
                <c:pt idx="22">
                  <c:v>112.34899328859061</c:v>
                </c:pt>
                <c:pt idx="23">
                  <c:v>112.34899328859061</c:v>
                </c:pt>
                <c:pt idx="24">
                  <c:v>112.34899328859061</c:v>
                </c:pt>
                <c:pt idx="25">
                  <c:v>134.2281879194631</c:v>
                </c:pt>
              </c:numCache>
            </c:numRef>
          </c:val>
          <c:smooth val="0"/>
          <c:extLst>
            <c:ext xmlns:c16="http://schemas.microsoft.com/office/drawing/2014/chart" uri="{C3380CC4-5D6E-409C-BE32-E72D297353CC}">
              <c16:uniqueId val="{00000001-2B2E-4E9E-B99F-1D0789350EC0}"/>
            </c:ext>
          </c:extLst>
        </c:ser>
        <c:dLbls>
          <c:showLegendKey val="0"/>
          <c:showVal val="0"/>
          <c:showCatName val="0"/>
          <c:showSerName val="0"/>
          <c:showPercent val="0"/>
          <c:showBubbleSize val="0"/>
        </c:dLbls>
        <c:marker val="1"/>
        <c:smooth val="0"/>
        <c:axId val="125474031"/>
        <c:axId val="125471535"/>
      </c:lineChart>
      <c:dateAx>
        <c:axId val="125474031"/>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125471535"/>
        <c:crosses val="autoZero"/>
        <c:auto val="1"/>
        <c:lblOffset val="100"/>
        <c:baseTimeUnit val="months"/>
      </c:dateAx>
      <c:valAx>
        <c:axId val="125471535"/>
        <c:scaling>
          <c:orientation val="minMax"/>
          <c:min val="95"/>
        </c:scaling>
        <c:delete val="0"/>
        <c:axPos val="l"/>
        <c:majorGridlines>
          <c:spPr>
            <a:ln w="9525" cap="flat" cmpd="sng" algn="ctr">
              <a:solidFill>
                <a:schemeClr val="tx1">
                  <a:lumMod val="15000"/>
                  <a:lumOff val="85000"/>
                </a:schemeClr>
              </a:solidFill>
              <a:round/>
            </a:ln>
            <a:effectLst/>
          </c:spPr>
        </c:majorGridlines>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1254740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Poland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AR"/>
        </a:p>
      </c:txPr>
    </c:title>
    <c:autoTitleDeleted val="0"/>
    <c:plotArea>
      <c:layout/>
      <c:lineChart>
        <c:grouping val="standard"/>
        <c:varyColors val="0"/>
        <c:ser>
          <c:idx val="0"/>
          <c:order val="0"/>
          <c:tx>
            <c:strRef>
              <c:f>'Eastern Europe'!$AN$2</c:f>
              <c:strCache>
                <c:ptCount val="1"/>
                <c:pt idx="0">
                  <c:v>CPIin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'Eastern Europe'!$A$3:$A$29</c:f>
              <c:numCache>
                <c:formatCode>mmm\-yy</c:formatCode>
                <c:ptCount val="27"/>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numCache>
            </c:numRef>
          </c:cat>
          <c:val>
            <c:numRef>
              <c:f>'Eastern Europe'!$AN$3:$AN$28</c:f>
              <c:numCache>
                <c:formatCode>_-* #,##0.0_-;\-* #,##0.0_-;_-* "-"??_-;_-@_-</c:formatCode>
                <c:ptCount val="26"/>
                <c:pt idx="0">
                  <c:v>100</c:v>
                </c:pt>
                <c:pt idx="1">
                  <c:v>100.65913370998116</c:v>
                </c:pt>
                <c:pt idx="2">
                  <c:v>101.22410546139359</c:v>
                </c:pt>
                <c:pt idx="3">
                  <c:v>101.41242937853107</c:v>
                </c:pt>
                <c:pt idx="4">
                  <c:v>101.41242937853107</c:v>
                </c:pt>
                <c:pt idx="5">
                  <c:v>102.25988700564972</c:v>
                </c:pt>
                <c:pt idx="6">
                  <c:v>102.82485875706215</c:v>
                </c:pt>
                <c:pt idx="7">
                  <c:v>102.73069679849341</c:v>
                </c:pt>
                <c:pt idx="8">
                  <c:v>102.63653483992466</c:v>
                </c:pt>
                <c:pt idx="9">
                  <c:v>102.82485875706215</c:v>
                </c:pt>
                <c:pt idx="10">
                  <c:v>103.10734463276836</c:v>
                </c:pt>
                <c:pt idx="11">
                  <c:v>103.10734463276836</c:v>
                </c:pt>
                <c:pt idx="12">
                  <c:v>103.38983050847457</c:v>
                </c:pt>
                <c:pt idx="13">
                  <c:v>104.33145009416195</c:v>
                </c:pt>
                <c:pt idx="14">
                  <c:v>104.89642184557438</c:v>
                </c:pt>
                <c:pt idx="15">
                  <c:v>105.83804143126177</c:v>
                </c:pt>
                <c:pt idx="16">
                  <c:v>106.59133709981167</c:v>
                </c:pt>
                <c:pt idx="17">
                  <c:v>107.06214689265536</c:v>
                </c:pt>
                <c:pt idx="18">
                  <c:v>107.53295668549906</c:v>
                </c:pt>
                <c:pt idx="19">
                  <c:v>107.81544256120527</c:v>
                </c:pt>
                <c:pt idx="20">
                  <c:v>108.56873822975517</c:v>
                </c:pt>
                <c:pt idx="21">
                  <c:v>109.69868173258004</c:v>
                </c:pt>
                <c:pt idx="22">
                  <c:v>110.73446327683615</c:v>
                </c:pt>
                <c:pt idx="23">
                  <c:v>111.67608286252354</c:v>
                </c:pt>
                <c:pt idx="24">
                  <c:v>113.37099811676083</c:v>
                </c:pt>
                <c:pt idx="25">
                  <c:v>113.37099811676083</c:v>
                </c:pt>
              </c:numCache>
            </c:numRef>
          </c:val>
          <c:smooth val="0"/>
          <c:extLst>
            <c:ext xmlns:c16="http://schemas.microsoft.com/office/drawing/2014/chart" uri="{C3380CC4-5D6E-409C-BE32-E72D297353CC}">
              <c16:uniqueId val="{00000000-12DE-4E1A-8A13-D8B4C50F5781}"/>
            </c:ext>
          </c:extLst>
        </c:ser>
        <c:ser>
          <c:idx val="1"/>
          <c:order val="1"/>
          <c:tx>
            <c:strRef>
              <c:f>'Eastern Europe'!$AO$2</c:f>
              <c:strCache>
                <c:ptCount val="1"/>
                <c:pt idx="0">
                  <c:v>MWind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'Eastern Europe'!$A$3:$A$29</c:f>
              <c:numCache>
                <c:formatCode>mmm\-yy</c:formatCode>
                <c:ptCount val="27"/>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numCache>
            </c:numRef>
          </c:cat>
          <c:val>
            <c:numRef>
              <c:f>'Eastern Europe'!$AO$3:$AO$28</c:f>
              <c:numCache>
                <c:formatCode>_-* #,##0.0_-;\-* #,##0.0_-;_-* "-"??_-;_-@_-</c:formatCode>
                <c:ptCount val="26"/>
                <c:pt idx="0">
                  <c:v>100</c:v>
                </c:pt>
                <c:pt idx="1">
                  <c:v>115.55555555555556</c:v>
                </c:pt>
                <c:pt idx="2">
                  <c:v>115.55555555555556</c:v>
                </c:pt>
                <c:pt idx="3">
                  <c:v>115.55555555555556</c:v>
                </c:pt>
                <c:pt idx="4">
                  <c:v>115.55555555555556</c:v>
                </c:pt>
                <c:pt idx="5">
                  <c:v>115.55555555555556</c:v>
                </c:pt>
                <c:pt idx="6">
                  <c:v>115.55555555555556</c:v>
                </c:pt>
                <c:pt idx="7">
                  <c:v>115.55555555555556</c:v>
                </c:pt>
                <c:pt idx="8">
                  <c:v>115.55555555555556</c:v>
                </c:pt>
                <c:pt idx="9">
                  <c:v>115.55555555555556</c:v>
                </c:pt>
                <c:pt idx="10">
                  <c:v>115.55555555555556</c:v>
                </c:pt>
                <c:pt idx="11">
                  <c:v>115.55555555555556</c:v>
                </c:pt>
                <c:pt idx="12">
                  <c:v>115.55555555555556</c:v>
                </c:pt>
                <c:pt idx="13">
                  <c:v>124.44444444444444</c:v>
                </c:pt>
                <c:pt idx="14">
                  <c:v>124.44444444444444</c:v>
                </c:pt>
                <c:pt idx="15">
                  <c:v>124.44444444444444</c:v>
                </c:pt>
                <c:pt idx="16">
                  <c:v>124.44444444444444</c:v>
                </c:pt>
                <c:pt idx="17">
                  <c:v>124.44444444444444</c:v>
                </c:pt>
                <c:pt idx="18">
                  <c:v>124.44444444444444</c:v>
                </c:pt>
                <c:pt idx="19">
                  <c:v>124.44444444444444</c:v>
                </c:pt>
                <c:pt idx="20">
                  <c:v>124.44444444444444</c:v>
                </c:pt>
                <c:pt idx="21">
                  <c:v>124.44444444444444</c:v>
                </c:pt>
                <c:pt idx="22">
                  <c:v>124.44444444444444</c:v>
                </c:pt>
                <c:pt idx="23">
                  <c:v>124.44444444444444</c:v>
                </c:pt>
                <c:pt idx="24">
                  <c:v>124.44444444444444</c:v>
                </c:pt>
                <c:pt idx="25">
                  <c:v>133.77777777777777</c:v>
                </c:pt>
              </c:numCache>
            </c:numRef>
          </c:val>
          <c:smooth val="0"/>
          <c:extLst>
            <c:ext xmlns:c16="http://schemas.microsoft.com/office/drawing/2014/chart" uri="{C3380CC4-5D6E-409C-BE32-E72D297353CC}">
              <c16:uniqueId val="{00000001-12DE-4E1A-8A13-D8B4C50F5781}"/>
            </c:ext>
          </c:extLst>
        </c:ser>
        <c:dLbls>
          <c:showLegendKey val="0"/>
          <c:showVal val="0"/>
          <c:showCatName val="0"/>
          <c:showSerName val="0"/>
          <c:showPercent val="0"/>
          <c:showBubbleSize val="0"/>
        </c:dLbls>
        <c:marker val="1"/>
        <c:smooth val="0"/>
        <c:axId val="892147519"/>
        <c:axId val="892154591"/>
      </c:lineChart>
      <c:dateAx>
        <c:axId val="892147519"/>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892154591"/>
        <c:crosses val="autoZero"/>
        <c:auto val="1"/>
        <c:lblOffset val="100"/>
        <c:baseTimeUnit val="months"/>
      </c:dateAx>
      <c:valAx>
        <c:axId val="892154591"/>
        <c:scaling>
          <c:orientation val="minMax"/>
          <c:min val="95"/>
        </c:scaling>
        <c:delete val="0"/>
        <c:axPos val="l"/>
        <c:majorGridlines>
          <c:spPr>
            <a:ln w="9525" cap="flat" cmpd="sng" algn="ctr">
              <a:solidFill>
                <a:schemeClr val="tx1">
                  <a:lumMod val="15000"/>
                  <a:lumOff val="85000"/>
                </a:schemeClr>
              </a:solidFill>
              <a:round/>
            </a:ln>
            <a:effectLst/>
          </c:spPr>
        </c:majorGridlines>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8921475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Romania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AR"/>
        </a:p>
      </c:txPr>
    </c:title>
    <c:autoTitleDeleted val="0"/>
    <c:plotArea>
      <c:layout/>
      <c:lineChart>
        <c:grouping val="standard"/>
        <c:varyColors val="0"/>
        <c:ser>
          <c:idx val="0"/>
          <c:order val="0"/>
          <c:tx>
            <c:strRef>
              <c:f>'Eastern Europe'!$AV$2</c:f>
              <c:strCache>
                <c:ptCount val="1"/>
                <c:pt idx="0">
                  <c:v>CPIin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'Eastern Europe'!$A$3:$A$29</c:f>
              <c:numCache>
                <c:formatCode>mmm\-yy</c:formatCode>
                <c:ptCount val="27"/>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numCache>
            </c:numRef>
          </c:cat>
          <c:val>
            <c:numRef>
              <c:f>'Eastern Europe'!$AV$3:$AV$29</c:f>
              <c:numCache>
                <c:formatCode>_-* #,##0.0_-;\-* #,##0.0_-;_-* "-"??_-;_-@_-</c:formatCode>
                <c:ptCount val="27"/>
                <c:pt idx="0">
                  <c:v>100</c:v>
                </c:pt>
                <c:pt idx="1">
                  <c:v>100.71356691976946</c:v>
                </c:pt>
                <c:pt idx="2">
                  <c:v>100.67697374439666</c:v>
                </c:pt>
                <c:pt idx="3">
                  <c:v>101.06120208581099</c:v>
                </c:pt>
                <c:pt idx="4">
                  <c:v>101.32650260726375</c:v>
                </c:pt>
                <c:pt idx="5">
                  <c:v>101.33565090110694</c:v>
                </c:pt>
                <c:pt idx="6">
                  <c:v>101.34479919495014</c:v>
                </c:pt>
                <c:pt idx="7">
                  <c:v>101.50032019028451</c:v>
                </c:pt>
                <c:pt idx="8">
                  <c:v>101.48202360259812</c:v>
                </c:pt>
                <c:pt idx="9">
                  <c:v>101.11609184887018</c:v>
                </c:pt>
                <c:pt idx="10">
                  <c:v>101.24416796267496</c:v>
                </c:pt>
                <c:pt idx="11">
                  <c:v>101.27161284420455</c:v>
                </c:pt>
                <c:pt idx="12">
                  <c:v>101.83880706248284</c:v>
                </c:pt>
                <c:pt idx="13">
                  <c:v>102.72619156527307</c:v>
                </c:pt>
                <c:pt idx="14">
                  <c:v>103.15616137590339</c:v>
                </c:pt>
                <c:pt idx="15">
                  <c:v>103.58613118653371</c:v>
                </c:pt>
                <c:pt idx="16">
                  <c:v>104.01610099716403</c:v>
                </c:pt>
                <c:pt idx="17">
                  <c:v>104.85774403073826</c:v>
                </c:pt>
                <c:pt idx="18">
                  <c:v>105.34260360442777</c:v>
                </c:pt>
                <c:pt idx="19">
                  <c:v>105.52556948129174</c:v>
                </c:pt>
                <c:pt idx="20">
                  <c:v>106.40380569023877</c:v>
                </c:pt>
                <c:pt idx="21">
                  <c:v>107.8126429420913</c:v>
                </c:pt>
                <c:pt idx="22">
                  <c:v>108.08709175738724</c:v>
                </c:pt>
                <c:pt idx="23">
                  <c:v>108.64513768182233</c:v>
                </c:pt>
                <c:pt idx="24">
                  <c:v>110.16375445979325</c:v>
                </c:pt>
                <c:pt idx="25">
                  <c:v>111.31643948403622</c:v>
                </c:pt>
              </c:numCache>
            </c:numRef>
          </c:val>
          <c:smooth val="0"/>
          <c:extLst>
            <c:ext xmlns:c16="http://schemas.microsoft.com/office/drawing/2014/chart" uri="{C3380CC4-5D6E-409C-BE32-E72D297353CC}">
              <c16:uniqueId val="{00000000-504E-4812-89B6-234C380C3618}"/>
            </c:ext>
          </c:extLst>
        </c:ser>
        <c:ser>
          <c:idx val="1"/>
          <c:order val="1"/>
          <c:tx>
            <c:strRef>
              <c:f>'Eastern Europe'!$AW$2</c:f>
              <c:strCache>
                <c:ptCount val="1"/>
                <c:pt idx="0">
                  <c:v>MWind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'Eastern Europe'!$A$3:$A$29</c:f>
              <c:numCache>
                <c:formatCode>mmm\-yy</c:formatCode>
                <c:ptCount val="27"/>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numCache>
            </c:numRef>
          </c:cat>
          <c:val>
            <c:numRef>
              <c:f>'Eastern Europe'!$AW$3:$AW$29</c:f>
              <c:numCache>
                <c:formatCode>_-* #,##0.0_-;\-* #,##0.0_-;_-* "-"??_-;_-@_-</c:formatCode>
                <c:ptCount val="27"/>
                <c:pt idx="0">
                  <c:v>100</c:v>
                </c:pt>
                <c:pt idx="1">
                  <c:v>107.21153846153847</c:v>
                </c:pt>
                <c:pt idx="2">
                  <c:v>107.21153846153847</c:v>
                </c:pt>
                <c:pt idx="3">
                  <c:v>107.21153846153847</c:v>
                </c:pt>
                <c:pt idx="4">
                  <c:v>107.21153846153847</c:v>
                </c:pt>
                <c:pt idx="5">
                  <c:v>107.21153846153847</c:v>
                </c:pt>
                <c:pt idx="6">
                  <c:v>107.21153846153847</c:v>
                </c:pt>
                <c:pt idx="7">
                  <c:v>107.21153846153847</c:v>
                </c:pt>
                <c:pt idx="8">
                  <c:v>107.21153846153847</c:v>
                </c:pt>
                <c:pt idx="9">
                  <c:v>107.21153846153847</c:v>
                </c:pt>
                <c:pt idx="10">
                  <c:v>107.21153846153847</c:v>
                </c:pt>
                <c:pt idx="11">
                  <c:v>107.21153846153847</c:v>
                </c:pt>
                <c:pt idx="12">
                  <c:v>107.21153846153847</c:v>
                </c:pt>
                <c:pt idx="13">
                  <c:v>107.21153846153847</c:v>
                </c:pt>
                <c:pt idx="14">
                  <c:v>107.21153846153847</c:v>
                </c:pt>
                <c:pt idx="15">
                  <c:v>107.21153846153847</c:v>
                </c:pt>
                <c:pt idx="16">
                  <c:v>107.21153846153847</c:v>
                </c:pt>
                <c:pt idx="17">
                  <c:v>107.21153846153847</c:v>
                </c:pt>
                <c:pt idx="18">
                  <c:v>110.57692307692308</c:v>
                </c:pt>
                <c:pt idx="19">
                  <c:v>110.57692307692308</c:v>
                </c:pt>
                <c:pt idx="20">
                  <c:v>110.57692307692308</c:v>
                </c:pt>
                <c:pt idx="21">
                  <c:v>110.57692307692308</c:v>
                </c:pt>
                <c:pt idx="22">
                  <c:v>110.57692307692308</c:v>
                </c:pt>
                <c:pt idx="23">
                  <c:v>110.57692307692308</c:v>
                </c:pt>
                <c:pt idx="24">
                  <c:v>110.57692307692308</c:v>
                </c:pt>
                <c:pt idx="25">
                  <c:v>122.59615384615384</c:v>
                </c:pt>
                <c:pt idx="26">
                  <c:v>122.59615384615384</c:v>
                </c:pt>
              </c:numCache>
            </c:numRef>
          </c:val>
          <c:smooth val="0"/>
          <c:extLst>
            <c:ext xmlns:c16="http://schemas.microsoft.com/office/drawing/2014/chart" uri="{C3380CC4-5D6E-409C-BE32-E72D297353CC}">
              <c16:uniqueId val="{00000001-504E-4812-89B6-234C380C3618}"/>
            </c:ext>
          </c:extLst>
        </c:ser>
        <c:dLbls>
          <c:showLegendKey val="0"/>
          <c:showVal val="0"/>
          <c:showCatName val="0"/>
          <c:showSerName val="0"/>
          <c:showPercent val="0"/>
          <c:showBubbleSize val="0"/>
        </c:dLbls>
        <c:marker val="1"/>
        <c:smooth val="0"/>
        <c:axId val="1871366287"/>
        <c:axId val="1871367951"/>
      </c:lineChart>
      <c:dateAx>
        <c:axId val="1871366287"/>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1871367951"/>
        <c:crosses val="autoZero"/>
        <c:auto val="1"/>
        <c:lblOffset val="100"/>
        <c:baseTimeUnit val="months"/>
      </c:dateAx>
      <c:valAx>
        <c:axId val="1871367951"/>
        <c:scaling>
          <c:orientation val="minMax"/>
          <c:min val="95"/>
        </c:scaling>
        <c:delete val="0"/>
        <c:axPos val="l"/>
        <c:majorGridlines>
          <c:spPr>
            <a:ln w="9525" cap="flat" cmpd="sng" algn="ctr">
              <a:solidFill>
                <a:schemeClr val="tx1">
                  <a:lumMod val="15000"/>
                  <a:lumOff val="85000"/>
                </a:schemeClr>
              </a:solidFill>
              <a:round/>
            </a:ln>
            <a:effectLst/>
          </c:spPr>
        </c:majorGridlines>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18713662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Regressive</a:t>
            </a:r>
            <a:r>
              <a:rPr lang="en-GB" baseline="0"/>
              <a:t> Integration</a:t>
            </a:r>
            <a:endParaRPr lang="en-GB"/>
          </a:p>
        </c:rich>
      </c:tx>
      <c:layout>
        <c:manualLayout>
          <c:xMode val="edge"/>
          <c:yMode val="edge"/>
          <c:x val="0.30547937404050907"/>
          <c:y val="2.806032660894488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AR"/>
        </a:p>
      </c:txPr>
    </c:title>
    <c:autoTitleDeleted val="0"/>
    <c:plotArea>
      <c:layout/>
      <c:lineChart>
        <c:grouping val="standard"/>
        <c:varyColors val="0"/>
        <c:ser>
          <c:idx val="0"/>
          <c:order val="0"/>
          <c:tx>
            <c:strRef>
              <c:f>Sheet1!$B$1</c:f>
              <c:strCache>
                <c:ptCount val="1"/>
                <c:pt idx="0">
                  <c:v>CPI</c:v>
                </c:pt>
              </c:strCache>
            </c:strRef>
          </c:tx>
          <c:spPr>
            <a:ln w="28575" cap="rnd">
              <a:solidFill>
                <a:schemeClr val="accent1"/>
              </a:solidFill>
              <a:round/>
            </a:ln>
            <a:effectLst/>
          </c:spPr>
          <c:marker>
            <c:symbol val="none"/>
          </c:marker>
          <c:cat>
            <c:numRef>
              <c:f>Sheet1!$A$2:$A$31</c:f>
              <c:numCache>
                <c:formatCode>d\-mmm</c:formatCode>
                <c:ptCount val="30"/>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numCache>
            </c:numRef>
          </c:cat>
          <c:val>
            <c:numRef>
              <c:f>Sheet1!$B$2:$B$31</c:f>
              <c:numCache>
                <c:formatCode>General</c:formatCode>
                <c:ptCount val="30"/>
                <c:pt idx="0">
                  <c:v>100</c:v>
                </c:pt>
                <c:pt idx="1">
                  <c:v>100.49999999999999</c:v>
                </c:pt>
                <c:pt idx="2">
                  <c:v>101.00249999999997</c:v>
                </c:pt>
                <c:pt idx="3">
                  <c:v>101.50751249999996</c:v>
                </c:pt>
                <c:pt idx="4">
                  <c:v>102.01505006249995</c:v>
                </c:pt>
                <c:pt idx="5">
                  <c:v>102.52512531281243</c:v>
                </c:pt>
                <c:pt idx="6">
                  <c:v>103.03775093937648</c:v>
                </c:pt>
                <c:pt idx="7">
                  <c:v>103.55293969407334</c:v>
                </c:pt>
                <c:pt idx="8">
                  <c:v>104.0707043925437</c:v>
                </c:pt>
                <c:pt idx="9">
                  <c:v>104.59105791450641</c:v>
                </c:pt>
                <c:pt idx="10">
                  <c:v>105.11401320407893</c:v>
                </c:pt>
                <c:pt idx="11">
                  <c:v>105.63958327009931</c:v>
                </c:pt>
                <c:pt idx="12">
                  <c:v>106.16778118644979</c:v>
                </c:pt>
                <c:pt idx="13">
                  <c:v>106.69862009238203</c:v>
                </c:pt>
                <c:pt idx="14">
                  <c:v>107.23211319284393</c:v>
                </c:pt>
                <c:pt idx="15">
                  <c:v>107.76827375880814</c:v>
                </c:pt>
                <c:pt idx="16">
                  <c:v>108.30711512760216</c:v>
                </c:pt>
                <c:pt idx="17">
                  <c:v>108.84865070324015</c:v>
                </c:pt>
                <c:pt idx="18">
                  <c:v>109.39289395675634</c:v>
                </c:pt>
                <c:pt idx="19">
                  <c:v>109.93985842654011</c:v>
                </c:pt>
                <c:pt idx="20">
                  <c:v>110.4895577186728</c:v>
                </c:pt>
                <c:pt idx="21">
                  <c:v>111.04200550726615</c:v>
                </c:pt>
                <c:pt idx="22">
                  <c:v>111.59721553480247</c:v>
                </c:pt>
                <c:pt idx="23">
                  <c:v>112.15520161247647</c:v>
                </c:pt>
                <c:pt idx="24">
                  <c:v>112.71597762053885</c:v>
                </c:pt>
                <c:pt idx="25">
                  <c:v>113.27955750864153</c:v>
                </c:pt>
                <c:pt idx="26">
                  <c:v>113.84595529618473</c:v>
                </c:pt>
                <c:pt idx="27">
                  <c:v>114.41518507266564</c:v>
                </c:pt>
                <c:pt idx="28">
                  <c:v>114.98726099802896</c:v>
                </c:pt>
                <c:pt idx="29">
                  <c:v>115.56219730301909</c:v>
                </c:pt>
              </c:numCache>
            </c:numRef>
          </c:val>
          <c:smooth val="0"/>
          <c:extLst>
            <c:ext xmlns:c16="http://schemas.microsoft.com/office/drawing/2014/chart" uri="{C3380CC4-5D6E-409C-BE32-E72D297353CC}">
              <c16:uniqueId val="{00000000-D1C2-41BD-9EA5-AA5314291B1C}"/>
            </c:ext>
          </c:extLst>
        </c:ser>
        <c:ser>
          <c:idx val="1"/>
          <c:order val="1"/>
          <c:tx>
            <c:strRef>
              <c:f>Sheet1!$C$1</c:f>
              <c:strCache>
                <c:ptCount val="1"/>
                <c:pt idx="0">
                  <c:v>MW</c:v>
                </c:pt>
              </c:strCache>
            </c:strRef>
          </c:tx>
          <c:spPr>
            <a:ln w="28575" cap="rnd">
              <a:solidFill>
                <a:schemeClr val="accent2"/>
              </a:solidFill>
              <a:round/>
            </a:ln>
            <a:effectLst/>
          </c:spPr>
          <c:marker>
            <c:symbol val="none"/>
          </c:marker>
          <c:cat>
            <c:numRef>
              <c:f>Sheet1!$A$2:$A$31</c:f>
              <c:numCache>
                <c:formatCode>d\-mmm</c:formatCode>
                <c:ptCount val="30"/>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numCache>
            </c:numRef>
          </c:cat>
          <c:val>
            <c:numRef>
              <c:f>Sheet1!$C$2:$C$31</c:f>
              <c:numCache>
                <c:formatCode>General</c:formatCode>
                <c:ptCount val="30"/>
                <c:pt idx="0">
                  <c:v>100</c:v>
                </c:pt>
                <c:pt idx="1">
                  <c:v>100</c:v>
                </c:pt>
                <c:pt idx="2">
                  <c:v>100</c:v>
                </c:pt>
                <c:pt idx="3">
                  <c:v>100</c:v>
                </c:pt>
                <c:pt idx="4">
                  <c:v>100</c:v>
                </c:pt>
                <c:pt idx="5">
                  <c:v>100</c:v>
                </c:pt>
                <c:pt idx="6">
                  <c:v>103.5</c:v>
                </c:pt>
                <c:pt idx="7">
                  <c:v>103.5</c:v>
                </c:pt>
                <c:pt idx="8">
                  <c:v>103.5</c:v>
                </c:pt>
                <c:pt idx="9">
                  <c:v>103.5</c:v>
                </c:pt>
                <c:pt idx="10">
                  <c:v>103.5</c:v>
                </c:pt>
                <c:pt idx="11">
                  <c:v>103.5</c:v>
                </c:pt>
                <c:pt idx="12">
                  <c:v>106.2</c:v>
                </c:pt>
                <c:pt idx="13">
                  <c:v>106.2</c:v>
                </c:pt>
                <c:pt idx="14">
                  <c:v>106.2</c:v>
                </c:pt>
                <c:pt idx="15">
                  <c:v>106.2</c:v>
                </c:pt>
                <c:pt idx="16">
                  <c:v>106.2</c:v>
                </c:pt>
                <c:pt idx="17">
                  <c:v>106.2</c:v>
                </c:pt>
                <c:pt idx="18">
                  <c:v>109.5</c:v>
                </c:pt>
                <c:pt idx="19">
                  <c:v>109.5</c:v>
                </c:pt>
                <c:pt idx="20">
                  <c:v>109.5</c:v>
                </c:pt>
                <c:pt idx="21">
                  <c:v>109.5</c:v>
                </c:pt>
                <c:pt idx="22">
                  <c:v>109.5</c:v>
                </c:pt>
                <c:pt idx="23">
                  <c:v>109.5</c:v>
                </c:pt>
                <c:pt idx="24">
                  <c:v>113</c:v>
                </c:pt>
                <c:pt idx="25">
                  <c:v>113</c:v>
                </c:pt>
                <c:pt idx="26">
                  <c:v>113</c:v>
                </c:pt>
                <c:pt idx="27">
                  <c:v>113</c:v>
                </c:pt>
                <c:pt idx="28">
                  <c:v>113</c:v>
                </c:pt>
                <c:pt idx="29">
                  <c:v>115.56</c:v>
                </c:pt>
              </c:numCache>
            </c:numRef>
          </c:val>
          <c:smooth val="0"/>
          <c:extLst>
            <c:ext xmlns:c16="http://schemas.microsoft.com/office/drawing/2014/chart" uri="{C3380CC4-5D6E-409C-BE32-E72D297353CC}">
              <c16:uniqueId val="{00000001-D1C2-41BD-9EA5-AA5314291B1C}"/>
            </c:ext>
          </c:extLst>
        </c:ser>
        <c:dLbls>
          <c:showLegendKey val="0"/>
          <c:showVal val="0"/>
          <c:showCatName val="0"/>
          <c:showSerName val="0"/>
          <c:showPercent val="0"/>
          <c:showBubbleSize val="0"/>
        </c:dLbls>
        <c:smooth val="0"/>
        <c:axId val="1245130975"/>
        <c:axId val="1253268463"/>
      </c:lineChart>
      <c:dateAx>
        <c:axId val="1245130975"/>
        <c:scaling>
          <c:orientation val="minMax"/>
        </c:scaling>
        <c:delete val="0"/>
        <c:axPos val="b"/>
        <c:numFmt formatCode="d\-m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1253268463"/>
        <c:crosses val="autoZero"/>
        <c:auto val="1"/>
        <c:lblOffset val="100"/>
        <c:baseTimeUnit val="months"/>
      </c:dateAx>
      <c:valAx>
        <c:axId val="1253268463"/>
        <c:scaling>
          <c:orientation val="minMax"/>
          <c:min val="9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1245130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Progressive integration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AR"/>
        </a:p>
      </c:txPr>
    </c:title>
    <c:autoTitleDeleted val="0"/>
    <c:plotArea>
      <c:layout/>
      <c:lineChart>
        <c:grouping val="standard"/>
        <c:varyColors val="0"/>
        <c:ser>
          <c:idx val="0"/>
          <c:order val="0"/>
          <c:tx>
            <c:strRef>
              <c:f>Sheet1!$E$1</c:f>
              <c:strCache>
                <c:ptCount val="1"/>
                <c:pt idx="0">
                  <c:v>CPI</c:v>
                </c:pt>
              </c:strCache>
            </c:strRef>
          </c:tx>
          <c:spPr>
            <a:ln w="28575" cap="rnd">
              <a:solidFill>
                <a:schemeClr val="accent1"/>
              </a:solidFill>
              <a:round/>
            </a:ln>
            <a:effectLst/>
          </c:spPr>
          <c:marker>
            <c:symbol val="none"/>
          </c:marker>
          <c:cat>
            <c:numRef>
              <c:f>Sheet1!$D$2:$D$31</c:f>
              <c:numCache>
                <c:formatCode>d\-mmm</c:formatCode>
                <c:ptCount val="30"/>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numCache>
            </c:numRef>
          </c:cat>
          <c:val>
            <c:numRef>
              <c:f>Sheet1!$E$2:$E$31</c:f>
              <c:numCache>
                <c:formatCode>General</c:formatCode>
                <c:ptCount val="30"/>
                <c:pt idx="0">
                  <c:v>100</c:v>
                </c:pt>
                <c:pt idx="1">
                  <c:v>100.49999999999999</c:v>
                </c:pt>
                <c:pt idx="2">
                  <c:v>101.00249999999997</c:v>
                </c:pt>
                <c:pt idx="3">
                  <c:v>101.50751249999996</c:v>
                </c:pt>
                <c:pt idx="4">
                  <c:v>102.01505006249995</c:v>
                </c:pt>
                <c:pt idx="5">
                  <c:v>102.52512531281243</c:v>
                </c:pt>
                <c:pt idx="6">
                  <c:v>103.03775093937648</c:v>
                </c:pt>
                <c:pt idx="7">
                  <c:v>103.55293969407334</c:v>
                </c:pt>
                <c:pt idx="8">
                  <c:v>104.0707043925437</c:v>
                </c:pt>
                <c:pt idx="9">
                  <c:v>104.59105791450641</c:v>
                </c:pt>
                <c:pt idx="10">
                  <c:v>105.11401320407893</c:v>
                </c:pt>
                <c:pt idx="11">
                  <c:v>105.63958327009931</c:v>
                </c:pt>
                <c:pt idx="12">
                  <c:v>106.16778118644979</c:v>
                </c:pt>
                <c:pt idx="13">
                  <c:v>106.69862009238203</c:v>
                </c:pt>
                <c:pt idx="14">
                  <c:v>107.23211319284393</c:v>
                </c:pt>
                <c:pt idx="15">
                  <c:v>107.76827375880814</c:v>
                </c:pt>
                <c:pt idx="16">
                  <c:v>108.30711512760216</c:v>
                </c:pt>
                <c:pt idx="17">
                  <c:v>108.84865070324015</c:v>
                </c:pt>
                <c:pt idx="18">
                  <c:v>109.39289395675634</c:v>
                </c:pt>
                <c:pt idx="19">
                  <c:v>109.93985842654011</c:v>
                </c:pt>
                <c:pt idx="20">
                  <c:v>110.4895577186728</c:v>
                </c:pt>
                <c:pt idx="21">
                  <c:v>111.04200550726615</c:v>
                </c:pt>
                <c:pt idx="22">
                  <c:v>111.59721553480247</c:v>
                </c:pt>
                <c:pt idx="23">
                  <c:v>112.15520161247647</c:v>
                </c:pt>
                <c:pt idx="24">
                  <c:v>112.71597762053885</c:v>
                </c:pt>
                <c:pt idx="25">
                  <c:v>113.27955750864153</c:v>
                </c:pt>
                <c:pt idx="26">
                  <c:v>113.84595529618473</c:v>
                </c:pt>
                <c:pt idx="27">
                  <c:v>114.41518507266564</c:v>
                </c:pt>
                <c:pt idx="28">
                  <c:v>114.98726099802896</c:v>
                </c:pt>
                <c:pt idx="29">
                  <c:v>115.56219730301909</c:v>
                </c:pt>
              </c:numCache>
            </c:numRef>
          </c:val>
          <c:smooth val="0"/>
          <c:extLst>
            <c:ext xmlns:c16="http://schemas.microsoft.com/office/drawing/2014/chart" uri="{C3380CC4-5D6E-409C-BE32-E72D297353CC}">
              <c16:uniqueId val="{00000000-5C2D-4752-9F0D-1996EE6F6460}"/>
            </c:ext>
          </c:extLst>
        </c:ser>
        <c:ser>
          <c:idx val="1"/>
          <c:order val="1"/>
          <c:tx>
            <c:strRef>
              <c:f>Sheet1!$F$1</c:f>
              <c:strCache>
                <c:ptCount val="1"/>
                <c:pt idx="0">
                  <c:v>MW</c:v>
                </c:pt>
              </c:strCache>
            </c:strRef>
          </c:tx>
          <c:spPr>
            <a:ln w="28575" cap="rnd">
              <a:solidFill>
                <a:schemeClr val="accent3"/>
              </a:solidFill>
              <a:round/>
            </a:ln>
            <a:effectLst/>
          </c:spPr>
          <c:marker>
            <c:symbol val="none"/>
          </c:marker>
          <c:cat>
            <c:numRef>
              <c:f>Sheet1!$D$2:$D$31</c:f>
              <c:numCache>
                <c:formatCode>d\-mmm</c:formatCode>
                <c:ptCount val="30"/>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numCache>
            </c:numRef>
          </c:cat>
          <c:val>
            <c:numRef>
              <c:f>Sheet1!$F$2:$F$31</c:f>
              <c:numCache>
                <c:formatCode>General</c:formatCode>
                <c:ptCount val="30"/>
                <c:pt idx="0">
                  <c:v>102.5</c:v>
                </c:pt>
                <c:pt idx="1">
                  <c:v>102.5</c:v>
                </c:pt>
                <c:pt idx="2">
                  <c:v>102.5</c:v>
                </c:pt>
                <c:pt idx="3">
                  <c:v>102.5</c:v>
                </c:pt>
                <c:pt idx="4">
                  <c:v>102.5</c:v>
                </c:pt>
                <c:pt idx="5">
                  <c:v>102.5</c:v>
                </c:pt>
                <c:pt idx="6">
                  <c:v>106</c:v>
                </c:pt>
                <c:pt idx="7">
                  <c:v>106</c:v>
                </c:pt>
                <c:pt idx="8">
                  <c:v>106</c:v>
                </c:pt>
                <c:pt idx="9">
                  <c:v>106</c:v>
                </c:pt>
                <c:pt idx="10">
                  <c:v>106</c:v>
                </c:pt>
                <c:pt idx="11">
                  <c:v>106</c:v>
                </c:pt>
                <c:pt idx="12">
                  <c:v>109</c:v>
                </c:pt>
                <c:pt idx="13">
                  <c:v>109</c:v>
                </c:pt>
                <c:pt idx="14">
                  <c:v>109</c:v>
                </c:pt>
                <c:pt idx="15">
                  <c:v>109</c:v>
                </c:pt>
                <c:pt idx="16">
                  <c:v>109</c:v>
                </c:pt>
                <c:pt idx="17">
                  <c:v>109</c:v>
                </c:pt>
                <c:pt idx="18">
                  <c:v>112.1</c:v>
                </c:pt>
                <c:pt idx="19">
                  <c:v>112.1</c:v>
                </c:pt>
                <c:pt idx="20">
                  <c:v>112.1</c:v>
                </c:pt>
                <c:pt idx="21">
                  <c:v>112.1</c:v>
                </c:pt>
                <c:pt idx="22">
                  <c:v>112.1</c:v>
                </c:pt>
                <c:pt idx="23">
                  <c:v>112.1</c:v>
                </c:pt>
                <c:pt idx="24">
                  <c:v>115</c:v>
                </c:pt>
                <c:pt idx="25">
                  <c:v>115</c:v>
                </c:pt>
                <c:pt idx="26">
                  <c:v>115</c:v>
                </c:pt>
                <c:pt idx="27">
                  <c:v>115</c:v>
                </c:pt>
                <c:pt idx="28">
                  <c:v>115</c:v>
                </c:pt>
                <c:pt idx="29">
                  <c:v>118</c:v>
                </c:pt>
              </c:numCache>
            </c:numRef>
          </c:val>
          <c:smooth val="0"/>
          <c:extLst>
            <c:ext xmlns:c16="http://schemas.microsoft.com/office/drawing/2014/chart" uri="{C3380CC4-5D6E-409C-BE32-E72D297353CC}">
              <c16:uniqueId val="{00000001-5C2D-4752-9F0D-1996EE6F6460}"/>
            </c:ext>
          </c:extLst>
        </c:ser>
        <c:dLbls>
          <c:showLegendKey val="0"/>
          <c:showVal val="0"/>
          <c:showCatName val="0"/>
          <c:showSerName val="0"/>
          <c:showPercent val="0"/>
          <c:showBubbleSize val="0"/>
        </c:dLbls>
        <c:smooth val="0"/>
        <c:axId val="1123059007"/>
        <c:axId val="1123068159"/>
      </c:lineChart>
      <c:dateAx>
        <c:axId val="1123059007"/>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1123068159"/>
        <c:crosses val="autoZero"/>
        <c:auto val="1"/>
        <c:lblOffset val="100"/>
        <c:baseTimeUnit val="months"/>
      </c:dateAx>
      <c:valAx>
        <c:axId val="11230681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11230590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GB"/>
              <a:t>USA CPI and Wages: What happen when wages are frozen…?</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s-AR"/>
        </a:p>
      </c:txPr>
    </c:title>
    <c:autoTitleDeleted val="0"/>
    <c:plotArea>
      <c:layout/>
      <c:lineChart>
        <c:grouping val="standard"/>
        <c:varyColors val="0"/>
        <c:ser>
          <c:idx val="0"/>
          <c:order val="0"/>
          <c:tx>
            <c:strRef>
              <c:f>Various!$AZ$2</c:f>
              <c:strCache>
                <c:ptCount val="1"/>
                <c:pt idx="0">
                  <c:v>CPIin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Various!$A$3:$A$30</c:f>
              <c:numCache>
                <c:formatCode>mmm\-yy</c:formatCode>
                <c:ptCount val="28"/>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numCache>
            </c:numRef>
          </c:cat>
          <c:val>
            <c:numRef>
              <c:f>Various!$AZ$3:$AZ$30</c:f>
              <c:numCache>
                <c:formatCode>_(* #,##0.00_);_(* \(#,##0.00\);_(* "-"??_);_(@_)</c:formatCode>
                <c:ptCount val="28"/>
                <c:pt idx="0" formatCode="_-* #,##0.0_-;\-* #,##0.0_-;_-* &quot;-&quot;??_-;_-@_-">
                  <c:v>100</c:v>
                </c:pt>
                <c:pt idx="1">
                  <c:v>100.16223771891445</c:v>
                </c:pt>
                <c:pt idx="2">
                  <c:v>100.28807843167625</c:v>
                </c:pt>
                <c:pt idx="3">
                  <c:v>99.962054185074933</c:v>
                </c:pt>
                <c:pt idx="4">
                  <c:v>99.160158443137419</c:v>
                </c:pt>
                <c:pt idx="5">
                  <c:v>99.102078114170439</c:v>
                </c:pt>
                <c:pt idx="6">
                  <c:v>99.594986506003565</c:v>
                </c:pt>
                <c:pt idx="7">
                  <c:v>100.10841661407171</c:v>
                </c:pt>
                <c:pt idx="8">
                  <c:v>100.50994528833012</c:v>
                </c:pt>
                <c:pt idx="9">
                  <c:v>100.74613862612918</c:v>
                </c:pt>
                <c:pt idx="10">
                  <c:v>100.80886538141351</c:v>
                </c:pt>
                <c:pt idx="11">
                  <c:v>100.9517429906723</c:v>
                </c:pt>
                <c:pt idx="12">
                  <c:v>101.27815443946676</c:v>
                </c:pt>
                <c:pt idx="13">
                  <c:v>101.52441503428676</c:v>
                </c:pt>
                <c:pt idx="14">
                  <c:v>101.96814874759451</c:v>
                </c:pt>
                <c:pt idx="15">
                  <c:v>102.61942283641096</c:v>
                </c:pt>
                <c:pt idx="16">
                  <c:v>103.27727936251031</c:v>
                </c:pt>
                <c:pt idx="17">
                  <c:v>104.00212186801826</c:v>
                </c:pt>
                <c:pt idx="18">
                  <c:v>104.91437023499302</c:v>
                </c:pt>
                <c:pt idx="19">
                  <c:v>105.39024173032918</c:v>
                </c:pt>
                <c:pt idx="20">
                  <c:v>105.74182132167597</c:v>
                </c:pt>
                <c:pt idx="21">
                  <c:v>106.17626218234902</c:v>
                </c:pt>
                <c:pt idx="22">
                  <c:v>107.09625459318602</c:v>
                </c:pt>
                <c:pt idx="23">
                  <c:v>107.845103634667</c:v>
                </c:pt>
                <c:pt idx="24">
                  <c:v>108.46540154803438</c:v>
                </c:pt>
                <c:pt idx="25">
                  <c:v>109.16507591098997</c:v>
                </c:pt>
                <c:pt idx="26">
                  <c:v>110.03589364330161</c:v>
                </c:pt>
                <c:pt idx="27">
                  <c:v>113.33697045260065</c:v>
                </c:pt>
              </c:numCache>
            </c:numRef>
          </c:val>
          <c:smooth val="0"/>
          <c:extLst>
            <c:ext xmlns:c16="http://schemas.microsoft.com/office/drawing/2014/chart" uri="{C3380CC4-5D6E-409C-BE32-E72D297353CC}">
              <c16:uniqueId val="{00000000-9D2C-42E7-BDF8-86015B4E8DC6}"/>
            </c:ext>
          </c:extLst>
        </c:ser>
        <c:ser>
          <c:idx val="1"/>
          <c:order val="1"/>
          <c:tx>
            <c:strRef>
              <c:f>Various!$BA$2</c:f>
              <c:strCache>
                <c:ptCount val="1"/>
                <c:pt idx="0">
                  <c:v>MWind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Various!$A$3:$A$30</c:f>
              <c:numCache>
                <c:formatCode>mmm\-yy</c:formatCode>
                <c:ptCount val="28"/>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numCache>
            </c:numRef>
          </c:cat>
          <c:val>
            <c:numRef>
              <c:f>Various!$BA$3:$BA$30</c:f>
              <c:numCache>
                <c:formatCode>_(* #,##0.00_);_(* \(#,##0.00\);_(* "-"??_);_(@_)</c:formatCode>
                <c:ptCount val="28"/>
                <c:pt idx="0" formatCode="_-* #,##0.0_-;\-* #,##0.0_-;_-* &quot;-&quot;??_-;_-@_-">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numCache>
            </c:numRef>
          </c:val>
          <c:smooth val="0"/>
          <c:extLst>
            <c:ext xmlns:c16="http://schemas.microsoft.com/office/drawing/2014/chart" uri="{C3380CC4-5D6E-409C-BE32-E72D297353CC}">
              <c16:uniqueId val="{00000001-9D2C-42E7-BDF8-86015B4E8DC6}"/>
            </c:ext>
          </c:extLst>
        </c:ser>
        <c:dLbls>
          <c:showLegendKey val="0"/>
          <c:showVal val="0"/>
          <c:showCatName val="0"/>
          <c:showSerName val="0"/>
          <c:showPercent val="0"/>
          <c:showBubbleSize val="0"/>
        </c:dLbls>
        <c:marker val="1"/>
        <c:smooth val="0"/>
        <c:axId val="1054485087"/>
        <c:axId val="1054485503"/>
      </c:lineChart>
      <c:dateAx>
        <c:axId val="1054485087"/>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1054485503"/>
        <c:crosses val="autoZero"/>
        <c:auto val="1"/>
        <c:lblOffset val="100"/>
        <c:baseTimeUnit val="months"/>
      </c:dateAx>
      <c:valAx>
        <c:axId val="1054485503"/>
        <c:scaling>
          <c:orientation val="minMax"/>
        </c:scaling>
        <c:delete val="0"/>
        <c:axPos val="l"/>
        <c:majorGridlines>
          <c:spPr>
            <a:ln w="9525" cap="flat" cmpd="sng" algn="ctr">
              <a:solidFill>
                <a:schemeClr val="tx1">
                  <a:lumMod val="15000"/>
                  <a:lumOff val="85000"/>
                </a:schemeClr>
              </a:solidFill>
              <a:round/>
            </a:ln>
            <a:effectLst/>
          </c:spPr>
        </c:majorGridlines>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1054485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A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Argentina: minimum wage and CPI Base December 2019=100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AR"/>
        </a:p>
      </c:txPr>
    </c:title>
    <c:autoTitleDeleted val="0"/>
    <c:plotArea>
      <c:layout/>
      <c:lineChart>
        <c:grouping val="standard"/>
        <c:varyColors val="0"/>
        <c:ser>
          <c:idx val="0"/>
          <c:order val="0"/>
          <c:tx>
            <c:strRef>
              <c:f>Various!$AB$2</c:f>
              <c:strCache>
                <c:ptCount val="1"/>
                <c:pt idx="0">
                  <c:v>CPIin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Various!$A$3:$A$31</c:f>
              <c:numCache>
                <c:formatCode>mmm\-yy</c:formatCode>
                <c:ptCount val="29"/>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pt idx="28">
                  <c:v>44652</c:v>
                </c:pt>
              </c:numCache>
            </c:numRef>
          </c:cat>
          <c:val>
            <c:numRef>
              <c:f>Various!$AB$3:$AB$31</c:f>
              <c:numCache>
                <c:formatCode>_(* #,##0.00_);_(* \(#,##0.00\);_(* "-"??_);_(@_)</c:formatCode>
                <c:ptCount val="29"/>
                <c:pt idx="0" formatCode="_-* #,##0.0_-;\-* #,##0.0_-;_-* &quot;-&quot;??_-;_-@_-">
                  <c:v>100</c:v>
                </c:pt>
                <c:pt idx="1">
                  <c:v>102.25289492605599</c:v>
                </c:pt>
                <c:pt idx="2">
                  <c:v>104.31188925368731</c:v>
                </c:pt>
                <c:pt idx="3">
                  <c:v>107.79952456250646</c:v>
                </c:pt>
                <c:pt idx="4">
                  <c:v>109.4128227001999</c:v>
                </c:pt>
                <c:pt idx="5">
                  <c:v>111.10077397949932</c:v>
                </c:pt>
                <c:pt idx="6">
                  <c:v>113.59336334982333</c:v>
                </c:pt>
                <c:pt idx="7">
                  <c:v>115.79048010155084</c:v>
                </c:pt>
                <c:pt idx="8">
                  <c:v>118.91695084958519</c:v>
                </c:pt>
                <c:pt idx="9">
                  <c:v>122.28886673285253</c:v>
                </c:pt>
                <c:pt idx="10">
                  <c:v>126.88811413322267</c:v>
                </c:pt>
                <c:pt idx="11">
                  <c:v>130.8974041451545</c:v>
                </c:pt>
                <c:pt idx="12">
                  <c:v>136.14058781234542</c:v>
                </c:pt>
                <c:pt idx="13">
                  <c:v>141.65296026519505</c:v>
                </c:pt>
                <c:pt idx="14">
                  <c:v>146.71653186059197</c:v>
                </c:pt>
                <c:pt idx="15">
                  <c:v>153.77478177362599</c:v>
                </c:pt>
                <c:pt idx="16">
                  <c:v>160.04924426042231</c:v>
                </c:pt>
                <c:pt idx="17">
                  <c:v>165.36764555422195</c:v>
                </c:pt>
                <c:pt idx="18">
                  <c:v>170.61732079894384</c:v>
                </c:pt>
                <c:pt idx="19">
                  <c:v>175.73077875645365</c:v>
                </c:pt>
                <c:pt idx="20">
                  <c:v>180.06866960057744</c:v>
                </c:pt>
                <c:pt idx="21">
                  <c:v>186.45532348165881</c:v>
                </c:pt>
                <c:pt idx="22">
                  <c:v>193.01160510604907</c:v>
                </c:pt>
                <c:pt idx="23">
                  <c:v>197.89376533370589</c:v>
                </c:pt>
                <c:pt idx="24">
                  <c:v>205.49282715963139</c:v>
                </c:pt>
                <c:pt idx="25">
                  <c:v>213.45707550198591</c:v>
                </c:pt>
                <c:pt idx="26">
                  <c:v>223.47753102727094</c:v>
                </c:pt>
                <c:pt idx="27">
                  <c:v>230.18185695808907</c:v>
                </c:pt>
                <c:pt idx="28">
                  <c:v>237.08731266683174</c:v>
                </c:pt>
              </c:numCache>
            </c:numRef>
          </c:val>
          <c:smooth val="0"/>
          <c:extLst>
            <c:ext xmlns:c16="http://schemas.microsoft.com/office/drawing/2014/chart" uri="{C3380CC4-5D6E-409C-BE32-E72D297353CC}">
              <c16:uniqueId val="{00000000-5CE2-4019-B755-D47DF30AFC7A}"/>
            </c:ext>
          </c:extLst>
        </c:ser>
        <c:ser>
          <c:idx val="1"/>
          <c:order val="1"/>
          <c:tx>
            <c:strRef>
              <c:f>Various!$AC$2</c:f>
              <c:strCache>
                <c:ptCount val="1"/>
                <c:pt idx="0">
                  <c:v>MWind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Various!$A$3:$A$31</c:f>
              <c:numCache>
                <c:formatCode>mmm\-yy</c:formatCode>
                <c:ptCount val="29"/>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pt idx="28">
                  <c:v>44652</c:v>
                </c:pt>
              </c:numCache>
            </c:numRef>
          </c:cat>
          <c:val>
            <c:numRef>
              <c:f>Various!$AC$3:$AC$31</c:f>
              <c:numCache>
                <c:formatCode>_(* #,##0.00_);_(* \(#,##0.00\);_(* "-"??_);_(@_)</c:formatCode>
                <c:ptCount val="29"/>
                <c:pt idx="0" formatCode="_-* #,##0.0_-;\-* #,##0.0_-;_-* &quot;-&quot;??_-;_-@_-">
                  <c:v>100</c:v>
                </c:pt>
                <c:pt idx="1">
                  <c:v>100</c:v>
                </c:pt>
                <c:pt idx="2">
                  <c:v>100</c:v>
                </c:pt>
                <c:pt idx="3">
                  <c:v>100</c:v>
                </c:pt>
                <c:pt idx="4">
                  <c:v>100</c:v>
                </c:pt>
                <c:pt idx="5">
                  <c:v>100</c:v>
                </c:pt>
                <c:pt idx="6">
                  <c:v>100</c:v>
                </c:pt>
                <c:pt idx="7">
                  <c:v>100</c:v>
                </c:pt>
                <c:pt idx="8">
                  <c:v>100</c:v>
                </c:pt>
                <c:pt idx="9">
                  <c:v>100</c:v>
                </c:pt>
                <c:pt idx="10">
                  <c:v>112</c:v>
                </c:pt>
                <c:pt idx="11">
                  <c:v>112</c:v>
                </c:pt>
                <c:pt idx="12">
                  <c:v>122</c:v>
                </c:pt>
                <c:pt idx="13">
                  <c:v>122</c:v>
                </c:pt>
                <c:pt idx="14">
                  <c:v>122</c:v>
                </c:pt>
                <c:pt idx="15">
                  <c:v>128</c:v>
                </c:pt>
                <c:pt idx="16">
                  <c:v>139.52000000000001</c:v>
                </c:pt>
                <c:pt idx="17">
                  <c:v>144.63999999999999</c:v>
                </c:pt>
                <c:pt idx="18">
                  <c:v>149.76</c:v>
                </c:pt>
                <c:pt idx="19">
                  <c:v>161.28</c:v>
                </c:pt>
                <c:pt idx="20">
                  <c:v>166.4</c:v>
                </c:pt>
                <c:pt idx="21">
                  <c:v>184.32</c:v>
                </c:pt>
                <c:pt idx="22">
                  <c:v>189.62962962962962</c:v>
                </c:pt>
                <c:pt idx="23">
                  <c:v>189.62962962962962</c:v>
                </c:pt>
                <c:pt idx="24">
                  <c:v>189.62962962962962</c:v>
                </c:pt>
                <c:pt idx="25">
                  <c:v>189.62962962962962</c:v>
                </c:pt>
                <c:pt idx="26">
                  <c:v>195.55555555555554</c:v>
                </c:pt>
                <c:pt idx="27">
                  <c:v>195.55555555555554</c:v>
                </c:pt>
                <c:pt idx="28">
                  <c:v>230.75555555555556</c:v>
                </c:pt>
              </c:numCache>
            </c:numRef>
          </c:val>
          <c:smooth val="0"/>
          <c:extLst>
            <c:ext xmlns:c16="http://schemas.microsoft.com/office/drawing/2014/chart" uri="{C3380CC4-5D6E-409C-BE32-E72D297353CC}">
              <c16:uniqueId val="{00000001-5CE2-4019-B755-D47DF30AFC7A}"/>
            </c:ext>
          </c:extLst>
        </c:ser>
        <c:dLbls>
          <c:showLegendKey val="0"/>
          <c:showVal val="0"/>
          <c:showCatName val="0"/>
          <c:showSerName val="0"/>
          <c:showPercent val="0"/>
          <c:showBubbleSize val="0"/>
        </c:dLbls>
        <c:marker val="1"/>
        <c:smooth val="0"/>
        <c:axId val="769569120"/>
        <c:axId val="769570368"/>
      </c:lineChart>
      <c:dateAx>
        <c:axId val="76956912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769570368"/>
        <c:crosses val="autoZero"/>
        <c:auto val="1"/>
        <c:lblOffset val="100"/>
        <c:baseTimeUnit val="months"/>
      </c:dateAx>
      <c:valAx>
        <c:axId val="769570368"/>
        <c:scaling>
          <c:orientation val="minMax"/>
          <c:min val="95"/>
        </c:scaling>
        <c:delete val="0"/>
        <c:axPos val="l"/>
        <c:majorGridlines>
          <c:spPr>
            <a:ln w="9525" cap="flat" cmpd="sng" algn="ctr">
              <a:solidFill>
                <a:schemeClr val="tx1">
                  <a:lumMod val="15000"/>
                  <a:lumOff val="85000"/>
                </a:schemeClr>
              </a:solidFill>
              <a:round/>
            </a:ln>
            <a:effectLst/>
          </c:spPr>
        </c:majorGridlines>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769569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Ireland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AR"/>
        </a:p>
      </c:txPr>
    </c:title>
    <c:autoTitleDeleted val="0"/>
    <c:plotArea>
      <c:layout/>
      <c:lineChart>
        <c:grouping val="standard"/>
        <c:varyColors val="0"/>
        <c:ser>
          <c:idx val="0"/>
          <c:order val="0"/>
          <c:tx>
            <c:strRef>
              <c:f>'Eastern Europe'!$P$2</c:f>
              <c:strCache>
                <c:ptCount val="1"/>
                <c:pt idx="0">
                  <c:v>CPIin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'Eastern Europe'!$A$3:$A$29</c:f>
              <c:numCache>
                <c:formatCode>mmm\-yy</c:formatCode>
                <c:ptCount val="27"/>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numCache>
            </c:numRef>
          </c:cat>
          <c:val>
            <c:numRef>
              <c:f>'Eastern Europe'!$P$3:$P$29</c:f>
              <c:numCache>
                <c:formatCode>_-* #,##0.0_-;\-* #,##0.0_-;_-* "-"??_-;_-@_-</c:formatCode>
                <c:ptCount val="27"/>
                <c:pt idx="0">
                  <c:v>100</c:v>
                </c:pt>
                <c:pt idx="1">
                  <c:v>99.312377210216113</c:v>
                </c:pt>
                <c:pt idx="2">
                  <c:v>99.901768172888012</c:v>
                </c:pt>
                <c:pt idx="3">
                  <c:v>100.29469548133595</c:v>
                </c:pt>
                <c:pt idx="4">
                  <c:v>99.901768172888012</c:v>
                </c:pt>
                <c:pt idx="5">
                  <c:v>99.312377210216113</c:v>
                </c:pt>
                <c:pt idx="6">
                  <c:v>99.70530451866405</c:v>
                </c:pt>
                <c:pt idx="7">
                  <c:v>99.508840864440074</c:v>
                </c:pt>
                <c:pt idx="8">
                  <c:v>99.410609037328101</c:v>
                </c:pt>
                <c:pt idx="9">
                  <c:v>99.017681728880163</c:v>
                </c:pt>
                <c:pt idx="10">
                  <c:v>98.526522593320237</c:v>
                </c:pt>
                <c:pt idx="11">
                  <c:v>98.821218074656187</c:v>
                </c:pt>
                <c:pt idx="12">
                  <c:v>99.017681728880163</c:v>
                </c:pt>
                <c:pt idx="13">
                  <c:v>99.214145383104125</c:v>
                </c:pt>
                <c:pt idx="14">
                  <c:v>99.508840864440074</c:v>
                </c:pt>
                <c:pt idx="15">
                  <c:v>100.39292730844794</c:v>
                </c:pt>
                <c:pt idx="16">
                  <c:v>100.98231827111985</c:v>
                </c:pt>
                <c:pt idx="17">
                  <c:v>101.2770137524558</c:v>
                </c:pt>
                <c:pt idx="18">
                  <c:v>101.66994106090374</c:v>
                </c:pt>
                <c:pt idx="19">
                  <c:v>102.35756385068763</c:v>
                </c:pt>
                <c:pt idx="20">
                  <c:v>102.75049115913556</c:v>
                </c:pt>
                <c:pt idx="21">
                  <c:v>103.53634577603144</c:v>
                </c:pt>
                <c:pt idx="22">
                  <c:v>104.12573673870334</c:v>
                </c:pt>
                <c:pt idx="23">
                  <c:v>104.61689587426326</c:v>
                </c:pt>
                <c:pt idx="24">
                  <c:v>104.22396856581533</c:v>
                </c:pt>
                <c:pt idx="25">
                  <c:v>105.20628683693516</c:v>
                </c:pt>
                <c:pt idx="26">
                  <c:v>107.36738703339883</c:v>
                </c:pt>
              </c:numCache>
            </c:numRef>
          </c:val>
          <c:smooth val="0"/>
          <c:extLst>
            <c:ext xmlns:c16="http://schemas.microsoft.com/office/drawing/2014/chart" uri="{C3380CC4-5D6E-409C-BE32-E72D297353CC}">
              <c16:uniqueId val="{00000000-D38C-43ED-960A-448B0A7E6E6D}"/>
            </c:ext>
          </c:extLst>
        </c:ser>
        <c:ser>
          <c:idx val="1"/>
          <c:order val="1"/>
          <c:tx>
            <c:strRef>
              <c:f>'Eastern Europe'!$Q$2</c:f>
              <c:strCache>
                <c:ptCount val="1"/>
                <c:pt idx="0">
                  <c:v>MWind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'Eastern Europe'!$A$3:$A$29</c:f>
              <c:numCache>
                <c:formatCode>mmm\-yy</c:formatCode>
                <c:ptCount val="27"/>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numCache>
            </c:numRef>
          </c:cat>
          <c:val>
            <c:numRef>
              <c:f>'Eastern Europe'!$Q$3:$Q$29</c:f>
              <c:numCache>
                <c:formatCode>_-* #,##0.0_-;\-* #,##0.0_-;_-* "-"??_-;_-@_-</c:formatCode>
                <c:ptCount val="27"/>
                <c:pt idx="0">
                  <c:v>100</c:v>
                </c:pt>
                <c:pt idx="1">
                  <c:v>103.0612244897959</c:v>
                </c:pt>
                <c:pt idx="2">
                  <c:v>103.0612244897959</c:v>
                </c:pt>
                <c:pt idx="3">
                  <c:v>103.0612244897959</c:v>
                </c:pt>
                <c:pt idx="4">
                  <c:v>103.0612244897959</c:v>
                </c:pt>
                <c:pt idx="5">
                  <c:v>103.0612244897959</c:v>
                </c:pt>
                <c:pt idx="6">
                  <c:v>103.0612244897959</c:v>
                </c:pt>
                <c:pt idx="7">
                  <c:v>103.0612244897959</c:v>
                </c:pt>
                <c:pt idx="8">
                  <c:v>103.0612244897959</c:v>
                </c:pt>
                <c:pt idx="9">
                  <c:v>103.0612244897959</c:v>
                </c:pt>
                <c:pt idx="10">
                  <c:v>103.0612244897959</c:v>
                </c:pt>
                <c:pt idx="11">
                  <c:v>103.0612244897959</c:v>
                </c:pt>
                <c:pt idx="12">
                  <c:v>103.0612244897959</c:v>
                </c:pt>
                <c:pt idx="13">
                  <c:v>104.08163265306121</c:v>
                </c:pt>
                <c:pt idx="14">
                  <c:v>104.08163265306121</c:v>
                </c:pt>
                <c:pt idx="15">
                  <c:v>104.08163265306121</c:v>
                </c:pt>
                <c:pt idx="16">
                  <c:v>104.08163265306121</c:v>
                </c:pt>
                <c:pt idx="17">
                  <c:v>104.08163265306121</c:v>
                </c:pt>
                <c:pt idx="18">
                  <c:v>104.08163265306121</c:v>
                </c:pt>
                <c:pt idx="19">
                  <c:v>104.08163265306121</c:v>
                </c:pt>
                <c:pt idx="20">
                  <c:v>104.08163265306121</c:v>
                </c:pt>
                <c:pt idx="21">
                  <c:v>104.08163265306121</c:v>
                </c:pt>
                <c:pt idx="22">
                  <c:v>104.08163265306121</c:v>
                </c:pt>
                <c:pt idx="23">
                  <c:v>104.08163265306121</c:v>
                </c:pt>
                <c:pt idx="24">
                  <c:v>104.08163265306121</c:v>
                </c:pt>
                <c:pt idx="25">
                  <c:v>107.14285714285714</c:v>
                </c:pt>
                <c:pt idx="26">
                  <c:v>107.14285714285714</c:v>
                </c:pt>
              </c:numCache>
            </c:numRef>
          </c:val>
          <c:smooth val="0"/>
          <c:extLst>
            <c:ext xmlns:c16="http://schemas.microsoft.com/office/drawing/2014/chart" uri="{C3380CC4-5D6E-409C-BE32-E72D297353CC}">
              <c16:uniqueId val="{00000001-D38C-43ED-960A-448B0A7E6E6D}"/>
            </c:ext>
          </c:extLst>
        </c:ser>
        <c:dLbls>
          <c:showLegendKey val="0"/>
          <c:showVal val="0"/>
          <c:showCatName val="0"/>
          <c:showSerName val="0"/>
          <c:showPercent val="0"/>
          <c:showBubbleSize val="0"/>
        </c:dLbls>
        <c:marker val="1"/>
        <c:smooth val="0"/>
        <c:axId val="17906143"/>
        <c:axId val="17904895"/>
      </c:lineChart>
      <c:dateAx>
        <c:axId val="17906143"/>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17904895"/>
        <c:crosses val="autoZero"/>
        <c:auto val="1"/>
        <c:lblOffset val="100"/>
        <c:baseTimeUnit val="months"/>
      </c:dateAx>
      <c:valAx>
        <c:axId val="17904895"/>
        <c:scaling>
          <c:orientation val="minMax"/>
        </c:scaling>
        <c:delete val="0"/>
        <c:axPos val="l"/>
        <c:majorGridlines>
          <c:spPr>
            <a:ln w="9525" cap="flat" cmpd="sng" algn="ctr">
              <a:solidFill>
                <a:schemeClr val="tx1">
                  <a:lumMod val="15000"/>
                  <a:lumOff val="85000"/>
                </a:schemeClr>
              </a:solidFill>
              <a:round/>
            </a:ln>
            <a:effectLst/>
          </c:spPr>
        </c:majorGridlines>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179061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Turkey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AR"/>
        </a:p>
      </c:txPr>
    </c:title>
    <c:autoTitleDeleted val="0"/>
    <c:plotArea>
      <c:layout/>
      <c:lineChart>
        <c:grouping val="standard"/>
        <c:varyColors val="0"/>
        <c:ser>
          <c:idx val="0"/>
          <c:order val="0"/>
          <c:tx>
            <c:strRef>
              <c:f>'Eastern Europe'!$BP$2</c:f>
              <c:strCache>
                <c:ptCount val="1"/>
                <c:pt idx="0">
                  <c:v>CPIin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'Eastern Europe'!$A$3:$A$29</c:f>
              <c:numCache>
                <c:formatCode>mmm\-yy</c:formatCode>
                <c:ptCount val="27"/>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numCache>
            </c:numRef>
          </c:cat>
          <c:val>
            <c:numRef>
              <c:f>'Eastern Europe'!$BP$3:$BP$29</c:f>
              <c:numCache>
                <c:formatCode>_-* #,##0.0_-;\-* #,##0.0_-;_-* "-"??_-;_-@_-</c:formatCode>
                <c:ptCount val="27"/>
                <c:pt idx="0">
                  <c:v>100</c:v>
                </c:pt>
                <c:pt idx="1">
                  <c:v>101.35047088787537</c:v>
                </c:pt>
                <c:pt idx="2">
                  <c:v>101.70585796363204</c:v>
                </c:pt>
                <c:pt idx="3">
                  <c:v>102.29224663863057</c:v>
                </c:pt>
                <c:pt idx="4">
                  <c:v>103.16294497423443</c:v>
                </c:pt>
                <c:pt idx="5">
                  <c:v>104.5667239234733</c:v>
                </c:pt>
                <c:pt idx="6">
                  <c:v>105.75134750932891</c:v>
                </c:pt>
                <c:pt idx="7">
                  <c:v>106.37327489190309</c:v>
                </c:pt>
                <c:pt idx="8">
                  <c:v>107.28543505301189</c:v>
                </c:pt>
                <c:pt idx="9">
                  <c:v>108.3338269264941</c:v>
                </c:pt>
                <c:pt idx="10">
                  <c:v>110.64384291891251</c:v>
                </c:pt>
                <c:pt idx="11">
                  <c:v>113.18486051057276</c:v>
                </c:pt>
                <c:pt idx="12">
                  <c:v>114.60048569567019</c:v>
                </c:pt>
                <c:pt idx="13">
                  <c:v>116.51957590475625</c:v>
                </c:pt>
                <c:pt idx="14">
                  <c:v>117.57389089616774</c:v>
                </c:pt>
                <c:pt idx="15">
                  <c:v>118.84736125096249</c:v>
                </c:pt>
                <c:pt idx="16">
                  <c:v>120.84345199312918</c:v>
                </c:pt>
                <c:pt idx="17">
                  <c:v>124.2788603921104</c:v>
                </c:pt>
                <c:pt idx="18">
                  <c:v>126.5118758514482</c:v>
                </c:pt>
                <c:pt idx="19">
                  <c:v>127.91565480068708</c:v>
                </c:pt>
                <c:pt idx="20">
                  <c:v>129.54451223123851</c:v>
                </c:pt>
                <c:pt idx="21">
                  <c:v>132.65414914410945</c:v>
                </c:pt>
                <c:pt idx="22">
                  <c:v>137.31564295445122</c:v>
                </c:pt>
                <c:pt idx="23">
                  <c:v>155.94977195995972</c:v>
                </c:pt>
                <c:pt idx="24">
                  <c:v>173.26304566723923</c:v>
                </c:pt>
                <c:pt idx="25">
                  <c:v>181.59094947580405</c:v>
                </c:pt>
              </c:numCache>
            </c:numRef>
          </c:val>
          <c:smooth val="0"/>
          <c:extLst>
            <c:ext xmlns:c16="http://schemas.microsoft.com/office/drawing/2014/chart" uri="{C3380CC4-5D6E-409C-BE32-E72D297353CC}">
              <c16:uniqueId val="{00000000-D3CF-4B7A-BC63-7A469B6712AC}"/>
            </c:ext>
          </c:extLst>
        </c:ser>
        <c:ser>
          <c:idx val="1"/>
          <c:order val="1"/>
          <c:tx>
            <c:strRef>
              <c:f>'Eastern Europe'!$BQ$2</c:f>
              <c:strCache>
                <c:ptCount val="1"/>
                <c:pt idx="0">
                  <c:v>MWind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'Eastern Europe'!$A$3:$A$29</c:f>
              <c:numCache>
                <c:formatCode>mmm\-yy</c:formatCode>
                <c:ptCount val="27"/>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numCache>
            </c:numRef>
          </c:cat>
          <c:val>
            <c:numRef>
              <c:f>'Eastern Europe'!$BQ$3:$BQ$29</c:f>
              <c:numCache>
                <c:formatCode>_-* #,##0.0_-;\-* #,##0.0_-;_-* "-"??_-;_-@_-</c:formatCode>
                <c:ptCount val="27"/>
                <c:pt idx="0">
                  <c:v>100</c:v>
                </c:pt>
                <c:pt idx="1">
                  <c:v>115.0328330206379</c:v>
                </c:pt>
                <c:pt idx="2">
                  <c:v>115.0328330206379</c:v>
                </c:pt>
                <c:pt idx="3">
                  <c:v>115.0328330206379</c:v>
                </c:pt>
                <c:pt idx="4">
                  <c:v>115.0328330206379</c:v>
                </c:pt>
                <c:pt idx="5">
                  <c:v>115.0328330206379</c:v>
                </c:pt>
                <c:pt idx="6">
                  <c:v>115.0328330206379</c:v>
                </c:pt>
                <c:pt idx="7">
                  <c:v>115.0328330206379</c:v>
                </c:pt>
                <c:pt idx="8">
                  <c:v>115.0328330206379</c:v>
                </c:pt>
                <c:pt idx="9">
                  <c:v>115.0328330206379</c:v>
                </c:pt>
                <c:pt idx="10">
                  <c:v>115.0328330206379</c:v>
                </c:pt>
                <c:pt idx="11">
                  <c:v>115.0328330206379</c:v>
                </c:pt>
                <c:pt idx="12">
                  <c:v>115.0328330206379</c:v>
                </c:pt>
                <c:pt idx="13">
                  <c:v>139.83348968105065</c:v>
                </c:pt>
                <c:pt idx="14">
                  <c:v>139.83348968105065</c:v>
                </c:pt>
                <c:pt idx="15">
                  <c:v>139.83348968105065</c:v>
                </c:pt>
                <c:pt idx="16">
                  <c:v>139.83348968105065</c:v>
                </c:pt>
                <c:pt idx="17">
                  <c:v>139.83348968105065</c:v>
                </c:pt>
                <c:pt idx="18">
                  <c:v>139.83348968105065</c:v>
                </c:pt>
                <c:pt idx="19">
                  <c:v>139.83348968105065</c:v>
                </c:pt>
                <c:pt idx="20">
                  <c:v>139.83348968105065</c:v>
                </c:pt>
                <c:pt idx="21">
                  <c:v>139.83348968105065</c:v>
                </c:pt>
                <c:pt idx="22">
                  <c:v>139.83348968105065</c:v>
                </c:pt>
                <c:pt idx="23">
                  <c:v>139.83348968105065</c:v>
                </c:pt>
                <c:pt idx="24">
                  <c:v>139.83348968105065</c:v>
                </c:pt>
                <c:pt idx="25">
                  <c:v>195.59099437148217</c:v>
                </c:pt>
                <c:pt idx="26">
                  <c:v>195.59099437148217</c:v>
                </c:pt>
              </c:numCache>
            </c:numRef>
          </c:val>
          <c:smooth val="0"/>
          <c:extLst>
            <c:ext xmlns:c16="http://schemas.microsoft.com/office/drawing/2014/chart" uri="{C3380CC4-5D6E-409C-BE32-E72D297353CC}">
              <c16:uniqueId val="{00000001-D3CF-4B7A-BC63-7A469B6712AC}"/>
            </c:ext>
          </c:extLst>
        </c:ser>
        <c:dLbls>
          <c:showLegendKey val="0"/>
          <c:showVal val="0"/>
          <c:showCatName val="0"/>
          <c:showSerName val="0"/>
          <c:showPercent val="0"/>
          <c:showBubbleSize val="0"/>
        </c:dLbls>
        <c:marker val="1"/>
        <c:smooth val="0"/>
        <c:axId val="699495855"/>
        <c:axId val="699504175"/>
      </c:lineChart>
      <c:dateAx>
        <c:axId val="699495855"/>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699504175"/>
        <c:crosses val="autoZero"/>
        <c:auto val="1"/>
        <c:lblOffset val="100"/>
        <c:baseTimeUnit val="months"/>
      </c:dateAx>
      <c:valAx>
        <c:axId val="699504175"/>
        <c:scaling>
          <c:orientation val="minMax"/>
          <c:min val="95"/>
        </c:scaling>
        <c:delete val="0"/>
        <c:axPos val="l"/>
        <c:majorGridlines>
          <c:spPr>
            <a:ln w="9525" cap="flat" cmpd="sng" algn="ctr">
              <a:solidFill>
                <a:schemeClr val="tx1">
                  <a:lumMod val="15000"/>
                  <a:lumOff val="85000"/>
                </a:schemeClr>
              </a:solidFill>
              <a:round/>
            </a:ln>
            <a:effectLst/>
          </c:spPr>
        </c:majorGridlines>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699495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Greece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AR"/>
        </a:p>
      </c:txPr>
    </c:title>
    <c:autoTitleDeleted val="0"/>
    <c:plotArea>
      <c:layout/>
      <c:lineChart>
        <c:grouping val="standard"/>
        <c:varyColors val="0"/>
        <c:ser>
          <c:idx val="0"/>
          <c:order val="0"/>
          <c:tx>
            <c:strRef>
              <c:f>'Eastern Europe'!$T$2</c:f>
              <c:strCache>
                <c:ptCount val="1"/>
                <c:pt idx="0">
                  <c:v>CPIin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'Eastern Europe'!$A$3:$A$29</c:f>
              <c:numCache>
                <c:formatCode>mmm\-yy</c:formatCode>
                <c:ptCount val="27"/>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numCache>
            </c:numRef>
          </c:cat>
          <c:val>
            <c:numRef>
              <c:f>'Eastern Europe'!$T$3:$T$28</c:f>
              <c:numCache>
                <c:formatCode>_-* #,##0.0_-;\-* #,##0.0_-;_-* "-"??_-;_-@_-</c:formatCode>
                <c:ptCount val="26"/>
                <c:pt idx="0">
                  <c:v>100</c:v>
                </c:pt>
                <c:pt idx="1">
                  <c:v>98.717824186498291</c:v>
                </c:pt>
                <c:pt idx="2">
                  <c:v>98.368139873725113</c:v>
                </c:pt>
                <c:pt idx="3">
                  <c:v>99.572608062166097</c:v>
                </c:pt>
                <c:pt idx="4">
                  <c:v>99.456046624575038</c:v>
                </c:pt>
                <c:pt idx="5">
                  <c:v>99.300631374453616</c:v>
                </c:pt>
                <c:pt idx="6">
                  <c:v>98.649830014570171</c:v>
                </c:pt>
                <c:pt idx="7">
                  <c:v>97.299660029140355</c:v>
                </c:pt>
                <c:pt idx="8">
                  <c:v>96.600291403593971</c:v>
                </c:pt>
                <c:pt idx="9">
                  <c:v>98.018455560951921</c:v>
                </c:pt>
                <c:pt idx="10">
                  <c:v>98.232151529868872</c:v>
                </c:pt>
                <c:pt idx="11">
                  <c:v>97.435648372996596</c:v>
                </c:pt>
                <c:pt idx="12">
                  <c:v>97.610490529383199</c:v>
                </c:pt>
                <c:pt idx="13">
                  <c:v>96.357455075279262</c:v>
                </c:pt>
                <c:pt idx="14">
                  <c:v>96.542010684798441</c:v>
                </c:pt>
                <c:pt idx="15">
                  <c:v>97.552209810587655</c:v>
                </c:pt>
                <c:pt idx="16">
                  <c:v>98.38756677999028</c:v>
                </c:pt>
                <c:pt idx="17">
                  <c:v>99.242350655658086</c:v>
                </c:pt>
                <c:pt idx="18">
                  <c:v>97.94074793589121</c:v>
                </c:pt>
                <c:pt idx="19">
                  <c:v>97.795046138902379</c:v>
                </c:pt>
                <c:pt idx="20">
                  <c:v>99.883438562408941</c:v>
                </c:pt>
                <c:pt idx="21">
                  <c:v>101.0199125789218</c:v>
                </c:pt>
                <c:pt idx="22">
                  <c:v>101.35988343856241</c:v>
                </c:pt>
                <c:pt idx="23">
                  <c:v>101.86498300145702</c:v>
                </c:pt>
                <c:pt idx="24">
                  <c:v>101.65128703254007</c:v>
                </c:pt>
                <c:pt idx="25">
                  <c:v>102.60320543953375</c:v>
                </c:pt>
              </c:numCache>
            </c:numRef>
          </c:val>
          <c:smooth val="0"/>
          <c:extLst>
            <c:ext xmlns:c16="http://schemas.microsoft.com/office/drawing/2014/chart" uri="{C3380CC4-5D6E-409C-BE32-E72D297353CC}">
              <c16:uniqueId val="{00000000-F5D5-49BE-879F-88E46B4AAC56}"/>
            </c:ext>
          </c:extLst>
        </c:ser>
        <c:ser>
          <c:idx val="1"/>
          <c:order val="1"/>
          <c:tx>
            <c:strRef>
              <c:f>'Eastern Europe'!$U$2</c:f>
              <c:strCache>
                <c:ptCount val="1"/>
                <c:pt idx="0">
                  <c:v>MWind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'Eastern Europe'!$A$3:$A$29</c:f>
              <c:numCache>
                <c:formatCode>mmm\-yy</c:formatCode>
                <c:ptCount val="27"/>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numCache>
            </c:numRef>
          </c:cat>
          <c:val>
            <c:numRef>
              <c:f>'Eastern Europe'!$U$3:$U$28</c:f>
              <c:numCache>
                <c:formatCode>_-* #,##0.0_-;\-* #,##0.0_-;_-* "-"??_-;_-@_-</c:formatCode>
                <c:ptCount val="26"/>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102.00044835361913</c:v>
                </c:pt>
              </c:numCache>
            </c:numRef>
          </c:val>
          <c:smooth val="0"/>
          <c:extLst>
            <c:ext xmlns:c16="http://schemas.microsoft.com/office/drawing/2014/chart" uri="{C3380CC4-5D6E-409C-BE32-E72D297353CC}">
              <c16:uniqueId val="{00000001-F5D5-49BE-879F-88E46B4AAC56}"/>
            </c:ext>
          </c:extLst>
        </c:ser>
        <c:dLbls>
          <c:showLegendKey val="0"/>
          <c:showVal val="0"/>
          <c:showCatName val="0"/>
          <c:showSerName val="0"/>
          <c:showPercent val="0"/>
          <c:showBubbleSize val="0"/>
        </c:dLbls>
        <c:marker val="1"/>
        <c:smooth val="0"/>
        <c:axId val="1322224671"/>
        <c:axId val="1322223423"/>
      </c:lineChart>
      <c:dateAx>
        <c:axId val="1322224671"/>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1322223423"/>
        <c:crosses val="autoZero"/>
        <c:auto val="1"/>
        <c:lblOffset val="100"/>
        <c:baseTimeUnit val="months"/>
      </c:dateAx>
      <c:valAx>
        <c:axId val="1322223423"/>
        <c:scaling>
          <c:orientation val="minMax"/>
        </c:scaling>
        <c:delete val="0"/>
        <c:axPos val="l"/>
        <c:majorGridlines>
          <c:spPr>
            <a:ln w="9525" cap="flat" cmpd="sng" algn="ctr">
              <a:solidFill>
                <a:schemeClr val="tx1">
                  <a:lumMod val="15000"/>
                  <a:lumOff val="85000"/>
                </a:schemeClr>
              </a:solidFill>
              <a:round/>
            </a:ln>
            <a:effectLst/>
          </c:spPr>
        </c:majorGridlines>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13222246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Croatia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AR"/>
        </a:p>
      </c:txPr>
    </c:title>
    <c:autoTitleDeleted val="0"/>
    <c:plotArea>
      <c:layout/>
      <c:lineChart>
        <c:grouping val="standard"/>
        <c:varyColors val="0"/>
        <c:ser>
          <c:idx val="0"/>
          <c:order val="0"/>
          <c:tx>
            <c:strRef>
              <c:f>'Eastern Europe'!$X$2</c:f>
              <c:strCache>
                <c:ptCount val="1"/>
                <c:pt idx="0">
                  <c:v>CPIin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'Eastern Europe'!$A$3:$A$29</c:f>
              <c:numCache>
                <c:formatCode>mmm\-yy</c:formatCode>
                <c:ptCount val="27"/>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numCache>
            </c:numRef>
          </c:cat>
          <c:val>
            <c:numRef>
              <c:f>'Eastern Europe'!$X$3:$X$28</c:f>
              <c:numCache>
                <c:formatCode>_-* #,##0.0_-;\-* #,##0.0_-;_-* "-"??_-;_-@_-</c:formatCode>
                <c:ptCount val="26"/>
                <c:pt idx="0">
                  <c:v>100</c:v>
                </c:pt>
                <c:pt idx="1">
                  <c:v>99.874092009685228</c:v>
                </c:pt>
                <c:pt idx="2">
                  <c:v>99.418886198547213</c:v>
                </c:pt>
                <c:pt idx="3">
                  <c:v>99.447941888619852</c:v>
                </c:pt>
                <c:pt idx="4">
                  <c:v>99.47699757869249</c:v>
                </c:pt>
                <c:pt idx="5">
                  <c:v>99.351089588377718</c:v>
                </c:pt>
                <c:pt idx="6">
                  <c:v>99.893462469733663</c:v>
                </c:pt>
                <c:pt idx="7">
                  <c:v>100.22276029055691</c:v>
                </c:pt>
                <c:pt idx="8">
                  <c:v>100.01937046004842</c:v>
                </c:pt>
                <c:pt idx="9">
                  <c:v>99.932203389830505</c:v>
                </c:pt>
                <c:pt idx="10">
                  <c:v>100.33898305084746</c:v>
                </c:pt>
                <c:pt idx="11">
                  <c:v>100.10653753026634</c:v>
                </c:pt>
                <c:pt idx="12">
                  <c:v>99.719128329297817</c:v>
                </c:pt>
                <c:pt idx="13">
                  <c:v>99.835351089588372</c:v>
                </c:pt>
                <c:pt idx="14">
                  <c:v>100.06779661016949</c:v>
                </c:pt>
                <c:pt idx="15">
                  <c:v>101.05569007263922</c:v>
                </c:pt>
                <c:pt idx="16">
                  <c:v>101.59806295399515</c:v>
                </c:pt>
                <c:pt idx="17">
                  <c:v>102.08232445520581</c:v>
                </c:pt>
                <c:pt idx="18">
                  <c:v>102.95399515738499</c:v>
                </c:pt>
                <c:pt idx="19">
                  <c:v>103.15738498789347</c:v>
                </c:pt>
                <c:pt idx="20">
                  <c:v>103.43825665859565</c:v>
                </c:pt>
                <c:pt idx="21">
                  <c:v>104.26150121065375</c:v>
                </c:pt>
                <c:pt idx="22">
                  <c:v>104.77481840193704</c:v>
                </c:pt>
                <c:pt idx="23">
                  <c:v>104.90072639225181</c:v>
                </c:pt>
                <c:pt idx="24">
                  <c:v>105.33656174334141</c:v>
                </c:pt>
                <c:pt idx="25">
                  <c:v>106.34382566585957</c:v>
                </c:pt>
              </c:numCache>
            </c:numRef>
          </c:val>
          <c:smooth val="0"/>
          <c:extLst>
            <c:ext xmlns:c16="http://schemas.microsoft.com/office/drawing/2014/chart" uri="{C3380CC4-5D6E-409C-BE32-E72D297353CC}">
              <c16:uniqueId val="{00000000-D2C9-4252-9637-0E6021270097}"/>
            </c:ext>
          </c:extLst>
        </c:ser>
        <c:ser>
          <c:idx val="1"/>
          <c:order val="1"/>
          <c:tx>
            <c:strRef>
              <c:f>'Eastern Europe'!$Y$2</c:f>
              <c:strCache>
                <c:ptCount val="1"/>
                <c:pt idx="0">
                  <c:v>MWind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'Eastern Europe'!$A$3:$A$29</c:f>
              <c:numCache>
                <c:formatCode>mmm\-yy</c:formatCode>
                <c:ptCount val="27"/>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numCache>
            </c:numRef>
          </c:cat>
          <c:val>
            <c:numRef>
              <c:f>'Eastern Europe'!$Y$3:$Y$28</c:f>
              <c:numCache>
                <c:formatCode>_-* #,##0.0_-;\-* #,##0.0_-;_-* "-"??_-;_-@_-</c:formatCode>
                <c:ptCount val="26"/>
                <c:pt idx="0">
                  <c:v>100</c:v>
                </c:pt>
                <c:pt idx="1">
                  <c:v>108.3336</c:v>
                </c:pt>
                <c:pt idx="2">
                  <c:v>108.3336</c:v>
                </c:pt>
                <c:pt idx="3">
                  <c:v>108.3336</c:v>
                </c:pt>
                <c:pt idx="4">
                  <c:v>108.3336</c:v>
                </c:pt>
                <c:pt idx="5">
                  <c:v>108.3336</c:v>
                </c:pt>
                <c:pt idx="6">
                  <c:v>108.3336</c:v>
                </c:pt>
                <c:pt idx="7">
                  <c:v>108.3336</c:v>
                </c:pt>
                <c:pt idx="8">
                  <c:v>108.3336</c:v>
                </c:pt>
                <c:pt idx="9">
                  <c:v>108.3336</c:v>
                </c:pt>
                <c:pt idx="10">
                  <c:v>108.3336</c:v>
                </c:pt>
                <c:pt idx="11">
                  <c:v>108.3336</c:v>
                </c:pt>
                <c:pt idx="12">
                  <c:v>108.3336</c:v>
                </c:pt>
                <c:pt idx="13">
                  <c:v>113.33333333333333</c:v>
                </c:pt>
                <c:pt idx="14">
                  <c:v>113.33333333333333</c:v>
                </c:pt>
                <c:pt idx="15">
                  <c:v>113.33333333333333</c:v>
                </c:pt>
                <c:pt idx="16">
                  <c:v>113.33333333333333</c:v>
                </c:pt>
                <c:pt idx="17">
                  <c:v>113.33333333333333</c:v>
                </c:pt>
                <c:pt idx="18">
                  <c:v>113.33333333333333</c:v>
                </c:pt>
                <c:pt idx="19">
                  <c:v>113.33333333333333</c:v>
                </c:pt>
                <c:pt idx="20">
                  <c:v>113.33333333333333</c:v>
                </c:pt>
                <c:pt idx="21">
                  <c:v>113.33333333333333</c:v>
                </c:pt>
                <c:pt idx="22">
                  <c:v>113.33333333333333</c:v>
                </c:pt>
                <c:pt idx="23">
                  <c:v>113.33333333333333</c:v>
                </c:pt>
                <c:pt idx="24">
                  <c:v>113.33333333333333</c:v>
                </c:pt>
                <c:pt idx="25">
                  <c:v>125</c:v>
                </c:pt>
              </c:numCache>
            </c:numRef>
          </c:val>
          <c:smooth val="0"/>
          <c:extLst>
            <c:ext xmlns:c16="http://schemas.microsoft.com/office/drawing/2014/chart" uri="{C3380CC4-5D6E-409C-BE32-E72D297353CC}">
              <c16:uniqueId val="{00000001-D2C9-4252-9637-0E6021270097}"/>
            </c:ext>
          </c:extLst>
        </c:ser>
        <c:dLbls>
          <c:showLegendKey val="0"/>
          <c:showVal val="0"/>
          <c:showCatName val="0"/>
          <c:showSerName val="0"/>
          <c:showPercent val="0"/>
          <c:showBubbleSize val="0"/>
        </c:dLbls>
        <c:marker val="1"/>
        <c:smooth val="0"/>
        <c:axId val="1941312127"/>
        <c:axId val="1941312543"/>
      </c:lineChart>
      <c:dateAx>
        <c:axId val="1941312127"/>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1941312543"/>
        <c:crosses val="autoZero"/>
        <c:auto val="1"/>
        <c:lblOffset val="100"/>
        <c:baseTimeUnit val="months"/>
      </c:dateAx>
      <c:valAx>
        <c:axId val="1941312543"/>
        <c:scaling>
          <c:orientation val="minMax"/>
          <c:min val="95"/>
        </c:scaling>
        <c:delete val="0"/>
        <c:axPos val="l"/>
        <c:majorGridlines>
          <c:spPr>
            <a:ln w="9525" cap="flat" cmpd="sng" algn="ctr">
              <a:solidFill>
                <a:schemeClr val="tx1">
                  <a:lumMod val="15000"/>
                  <a:lumOff val="85000"/>
                </a:schemeClr>
              </a:solidFill>
              <a:round/>
            </a:ln>
            <a:effectLst/>
          </c:spPr>
        </c:majorGridlines>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19413121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AA2DA9-D1D6-F644-AB7C-CD9DF88E402C}" type="datetime1">
              <a:rPr lang="en-US" smtClean="0"/>
              <a:pPr/>
              <a:t>5/11/22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D115B3-CF1C-354C-97FF-8CF48572D501}" type="slidenum">
              <a:rPr lang="en-US" smtClean="0"/>
              <a:pPr/>
              <a:t>‹Nº›</a:t>
            </a:fld>
            <a:endParaRPr lang="en-US"/>
          </a:p>
        </p:txBody>
      </p:sp>
    </p:spTree>
    <p:extLst>
      <p:ext uri="{BB962C8B-B14F-4D97-AF65-F5344CB8AC3E}">
        <p14:creationId xmlns:p14="http://schemas.microsoft.com/office/powerpoint/2010/main" val="33065885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B16690-09DF-674A-A6E4-56034B916E7B}" type="datetime1">
              <a:rPr lang="en-US" smtClean="0"/>
              <a:pPr/>
              <a:t>5/11/22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899BF3-703F-FB4F-97E2-B1265889E382}" type="slidenum">
              <a:rPr lang="en-US" smtClean="0"/>
              <a:pPr/>
              <a:t>‹Nº›</a:t>
            </a:fld>
            <a:endParaRPr lang="en-US"/>
          </a:p>
        </p:txBody>
      </p:sp>
    </p:spTree>
    <p:extLst>
      <p:ext uri="{BB962C8B-B14F-4D97-AF65-F5344CB8AC3E}">
        <p14:creationId xmlns:p14="http://schemas.microsoft.com/office/powerpoint/2010/main" val="32949343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pd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Image 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0" y="-10125"/>
            <a:ext cx="9144000" cy="6106125"/>
          </a:xfrm>
          <a:prstGeom prst="rect">
            <a:avLst/>
          </a:prstGeom>
        </p:spPr>
      </p:pic>
      <p:sp>
        <p:nvSpPr>
          <p:cNvPr id="2" name="Title 1"/>
          <p:cNvSpPr>
            <a:spLocks noGrp="1"/>
          </p:cNvSpPr>
          <p:nvPr>
            <p:ph type="ctrTitle" hasCustomPrompt="1"/>
          </p:nvPr>
        </p:nvSpPr>
        <p:spPr>
          <a:xfrm>
            <a:off x="381000" y="2703512"/>
            <a:ext cx="8382000" cy="769441"/>
          </a:xfrm>
        </p:spPr>
        <p:txBody>
          <a:bodyPr/>
          <a:lstStyle>
            <a:lvl1pPr algn="ctr">
              <a:defRPr>
                <a:solidFill>
                  <a:schemeClr val="bg1"/>
                </a:solidFill>
              </a:defRPr>
            </a:lvl1pPr>
          </a:lstStyle>
          <a:p>
            <a:r>
              <a:rPr lang="nl-BE" dirty="0"/>
              <a:t>Click to edit</a:t>
            </a:r>
            <a:endParaRPr lang="en-US" dirty="0"/>
          </a:p>
        </p:txBody>
      </p:sp>
      <p:sp>
        <p:nvSpPr>
          <p:cNvPr id="3" name="Subtitle 2"/>
          <p:cNvSpPr>
            <a:spLocks noGrp="1"/>
          </p:cNvSpPr>
          <p:nvPr>
            <p:ph type="subTitle" idx="1"/>
          </p:nvPr>
        </p:nvSpPr>
        <p:spPr>
          <a:xfrm>
            <a:off x="1371600" y="3506787"/>
            <a:ext cx="6400800" cy="381000"/>
          </a:xfrm>
        </p:spPr>
        <p:txBody>
          <a:bodyPr>
            <a:normAutofit/>
          </a:bodyPr>
          <a:lstStyle>
            <a:lvl1pPr marL="0" indent="0" algn="ctr">
              <a:buNone/>
              <a:defRPr sz="1500" b="0" i="0">
                <a:solidFill>
                  <a:srgbClr val="950027"/>
                </a:solidFill>
                <a:latin typeface="Cera Stencil PRO Medium"/>
                <a:cs typeface="Cera Stencil PRO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Click to edit Master subtitle style</a:t>
            </a:r>
            <a:endParaRPr lang="en-US" dirty="0"/>
          </a:p>
        </p:txBody>
      </p:sp>
      <p:sp>
        <p:nvSpPr>
          <p:cNvPr id="6" name="Slide Number Placeholder 5"/>
          <p:cNvSpPr>
            <a:spLocks noGrp="1"/>
          </p:cNvSpPr>
          <p:nvPr>
            <p:ph type="sldNum" sz="quarter" idx="12"/>
          </p:nvPr>
        </p:nvSpPr>
        <p:spPr/>
        <p:txBody>
          <a:bodyPr/>
          <a:lstStyle/>
          <a:p>
            <a:fld id="{EF07808B-6A1B-2B44-8E01-5992481392B5}"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nl-BE" dirty="0"/>
              <a:t>Click to edit</a:t>
            </a:r>
            <a:endParaRPr lang="fr-FR" dirty="0"/>
          </a:p>
        </p:txBody>
      </p:sp>
      <p:sp>
        <p:nvSpPr>
          <p:cNvPr id="3" name="Espace réservé du numéro de diapositive 2"/>
          <p:cNvSpPr>
            <a:spLocks noGrp="1"/>
          </p:cNvSpPr>
          <p:nvPr>
            <p:ph type="sldNum" sz="quarter" idx="10"/>
          </p:nvPr>
        </p:nvSpPr>
        <p:spPr/>
        <p:txBody>
          <a:bodyPr/>
          <a:lstStyle/>
          <a:p>
            <a:fld id="{EF07808B-6A1B-2B44-8E01-5992481392B5}"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BE" dirty="0"/>
              <a:t>Click to edit</a:t>
            </a:r>
            <a:endParaRPr lang="en-US" dirty="0"/>
          </a:p>
        </p:txBody>
      </p:sp>
      <p:sp>
        <p:nvSpPr>
          <p:cNvPr id="3" name="Content Placeholder 2"/>
          <p:cNvSpPr>
            <a:spLocks noGrp="1"/>
          </p:cNvSpPr>
          <p:nvPr>
            <p:ph idx="1" hasCustomPrompt="1"/>
          </p:nvPr>
        </p:nvSpPr>
        <p:spPr/>
        <p:txBody>
          <a:bodyPr/>
          <a:lstStyle>
            <a:lvl1pPr>
              <a:defRPr>
                <a:latin typeface="Proxima Nova"/>
                <a:cs typeface="Proxima Nova"/>
              </a:defRPr>
            </a:lvl1pPr>
            <a:lvl2pPr>
              <a:defRPr>
                <a:latin typeface="Proxima Nova"/>
                <a:cs typeface="Proxima Nova"/>
              </a:defRPr>
            </a:lvl2pPr>
            <a:lvl3pPr>
              <a:defRPr>
                <a:latin typeface="Proxima Nova"/>
                <a:cs typeface="Proxima Nova"/>
              </a:defRPr>
            </a:lvl3pPr>
            <a:lvl4pPr>
              <a:defRPr>
                <a:latin typeface="Proxima Nova"/>
                <a:cs typeface="Proxima Nova"/>
              </a:defRPr>
            </a:lvl4pPr>
            <a:lvl5pPr>
              <a:defRPr>
                <a:latin typeface="Proxima Nova"/>
                <a:cs typeface="Proxima Nova"/>
              </a:defRPr>
            </a:lvl5pPr>
          </a:lstStyle>
          <a:p>
            <a:pPr lvl="0"/>
            <a:r>
              <a:rPr lang="nl-BE" dirty="0"/>
              <a:t>Click to edit</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6" name="Slide Number Placeholder 5"/>
          <p:cNvSpPr>
            <a:spLocks noGrp="1"/>
          </p:cNvSpPr>
          <p:nvPr>
            <p:ph type="sldNum" sz="quarter" idx="12"/>
          </p:nvPr>
        </p:nvSpPr>
        <p:spPr/>
        <p:txBody>
          <a:bodyPr/>
          <a:lstStyle/>
          <a:p>
            <a:fld id="{EF07808B-6A1B-2B44-8E01-5992481392B5}"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707886"/>
          </a:xfrm>
        </p:spPr>
        <p:txBody>
          <a:bodyPr anchor="t"/>
          <a:lstStyle>
            <a:lvl1pPr algn="l">
              <a:defRPr sz="4000" b="1" cap="none"/>
            </a:lvl1pPr>
          </a:lstStyle>
          <a:p>
            <a:r>
              <a:rPr lang="nl-BE" dirty="0"/>
              <a:t>Click to edit</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latin typeface="Proxima Nova"/>
                <a:cs typeface="Proxima Nov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dirty="0"/>
              <a:t>Click </a:t>
            </a:r>
            <a:r>
              <a:rPr lang="nl-BE"/>
              <a:t>to edit</a:t>
            </a:r>
            <a:endParaRPr lang="nl-BE" dirty="0"/>
          </a:p>
        </p:txBody>
      </p:sp>
      <p:sp>
        <p:nvSpPr>
          <p:cNvPr id="7" name="Slide Number Placeholder 5"/>
          <p:cNvSpPr>
            <a:spLocks noGrp="1"/>
          </p:cNvSpPr>
          <p:nvPr>
            <p:ph type="sldNum" sz="quarter" idx="12"/>
          </p:nvPr>
        </p:nvSpPr>
        <p:spPr>
          <a:xfrm>
            <a:off x="6553200" y="6356350"/>
            <a:ext cx="2133600" cy="365125"/>
          </a:xfrm>
        </p:spPr>
        <p:txBody>
          <a:bodyPr/>
          <a:lstStyle/>
          <a:p>
            <a:fld id="{EF07808B-6A1B-2B44-8E01-5992481392B5}"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BE" dirty="0"/>
              <a:t>Click to edit</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atin typeface="Proxima Nova"/>
                <a:cs typeface="Proxima Nova"/>
              </a:defRPr>
            </a:lvl1pPr>
            <a:lvl2pPr>
              <a:defRPr sz="2400">
                <a:latin typeface="Proxima Nova"/>
                <a:cs typeface="Proxima Nova"/>
              </a:defRPr>
            </a:lvl2pPr>
            <a:lvl3pPr>
              <a:defRPr sz="2000">
                <a:latin typeface="Proxima Nova"/>
                <a:cs typeface="Proxima Nova"/>
              </a:defRPr>
            </a:lvl3pPr>
            <a:lvl4pPr>
              <a:defRPr sz="1800">
                <a:latin typeface="Proxima Nova"/>
                <a:cs typeface="Proxima Nova"/>
              </a:defRPr>
            </a:lvl4pPr>
            <a:lvl5pPr>
              <a:defRPr sz="1800">
                <a:latin typeface="Proxima Nova"/>
                <a:cs typeface="Proxima Nova"/>
              </a:defRPr>
            </a:lvl5pPr>
            <a:lvl6pPr>
              <a:defRPr sz="1800"/>
            </a:lvl6pPr>
            <a:lvl7pPr>
              <a:defRPr sz="1800"/>
            </a:lvl7pPr>
            <a:lvl8pPr>
              <a:defRPr sz="1800"/>
            </a:lvl8pPr>
            <a:lvl9pPr>
              <a:defRPr sz="1800"/>
            </a:lvl9pPr>
          </a:lstStyle>
          <a:p>
            <a:pPr lvl="0"/>
            <a:r>
              <a:rPr lang="nl-BE" dirty="0"/>
              <a:t>Click to edit</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atin typeface="Proxima Nova"/>
                <a:cs typeface="Proxima Nova"/>
              </a:defRPr>
            </a:lvl1pPr>
            <a:lvl2pPr>
              <a:defRPr sz="2400">
                <a:latin typeface="Proxima Nova"/>
                <a:cs typeface="Proxima Nova"/>
              </a:defRPr>
            </a:lvl2pPr>
            <a:lvl3pPr>
              <a:defRPr sz="2000">
                <a:latin typeface="Proxima Nova"/>
                <a:cs typeface="Proxima Nova"/>
              </a:defRPr>
            </a:lvl3pPr>
            <a:lvl4pPr>
              <a:defRPr sz="1800">
                <a:latin typeface="Proxima Nova"/>
                <a:cs typeface="Proxima Nova"/>
              </a:defRPr>
            </a:lvl4pPr>
            <a:lvl5pPr>
              <a:defRPr sz="1800">
                <a:latin typeface="Proxima Nova"/>
                <a:cs typeface="Proxima Nova"/>
              </a:defRPr>
            </a:lvl5pPr>
            <a:lvl6pPr>
              <a:defRPr sz="1800"/>
            </a:lvl6pPr>
            <a:lvl7pPr>
              <a:defRPr sz="1800"/>
            </a:lvl7pPr>
            <a:lvl8pPr>
              <a:defRPr sz="1800"/>
            </a:lvl8pPr>
            <a:lvl9pPr>
              <a:defRPr sz="1800"/>
            </a:lvl9pPr>
          </a:lstStyle>
          <a:p>
            <a:pPr lvl="0"/>
            <a:r>
              <a:rPr lang="nl-BE" dirty="0"/>
              <a:t>Click to edit</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7" name="Slide Number Placeholder 6"/>
          <p:cNvSpPr>
            <a:spLocks noGrp="1"/>
          </p:cNvSpPr>
          <p:nvPr>
            <p:ph type="sldNum" sz="quarter" idx="12"/>
          </p:nvPr>
        </p:nvSpPr>
        <p:spPr/>
        <p:txBody>
          <a:bodyPr/>
          <a:lstStyle/>
          <a:p>
            <a:fld id="{EF07808B-6A1B-2B44-8E01-5992481392B5}"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nl-BE" dirty="0"/>
              <a:t>Click to edit</a:t>
            </a:r>
            <a:endParaRPr lang="en-US" dirty="0"/>
          </a:p>
        </p:txBody>
      </p:sp>
      <p:sp>
        <p:nvSpPr>
          <p:cNvPr id="3" name="Text Placeholder 2"/>
          <p:cNvSpPr>
            <a:spLocks noGrp="1"/>
          </p:cNvSpPr>
          <p:nvPr>
            <p:ph type="body" idx="1" hasCustomPrompt="1"/>
          </p:nvPr>
        </p:nvSpPr>
        <p:spPr>
          <a:xfrm>
            <a:off x="457200" y="1535113"/>
            <a:ext cx="4040188" cy="639762"/>
          </a:xfrm>
        </p:spPr>
        <p:txBody>
          <a:bodyPr anchor="ctr">
            <a:normAutofit/>
          </a:bodyPr>
          <a:lstStyle>
            <a:lvl1pPr marL="0" indent="0">
              <a:buNone/>
              <a:defRPr sz="2000" b="0" i="0">
                <a:solidFill>
                  <a:srgbClr val="950027"/>
                </a:solidFill>
                <a:latin typeface="Cera Stencil PRO Medium"/>
                <a:cs typeface="Cera Stencil PRO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a:t>Click to edit</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atin typeface="Proxima Nova"/>
                <a:cs typeface="Proxima Nova"/>
              </a:defRPr>
            </a:lvl1pPr>
            <a:lvl2pPr>
              <a:defRPr sz="2000">
                <a:latin typeface="Proxima Nova"/>
                <a:cs typeface="Proxima Nova"/>
              </a:defRPr>
            </a:lvl2pPr>
            <a:lvl3pPr>
              <a:defRPr sz="1800">
                <a:latin typeface="Proxima Nova"/>
                <a:cs typeface="Proxima Nova"/>
              </a:defRPr>
            </a:lvl3pPr>
            <a:lvl4pPr>
              <a:defRPr sz="1600">
                <a:latin typeface="Proxima Nova"/>
                <a:cs typeface="Proxima Nova"/>
              </a:defRPr>
            </a:lvl4pPr>
            <a:lvl5pPr>
              <a:defRPr sz="1600">
                <a:latin typeface="Proxima Nova"/>
                <a:cs typeface="Proxima Nova"/>
              </a:defRPr>
            </a:lvl5pPr>
            <a:lvl6pPr>
              <a:defRPr sz="1600"/>
            </a:lvl6pPr>
            <a:lvl7pPr>
              <a:defRPr sz="1600"/>
            </a:lvl7pPr>
            <a:lvl8pPr>
              <a:defRPr sz="1600"/>
            </a:lvl8pPr>
            <a:lvl9pPr>
              <a:defRPr sz="1600"/>
            </a:lvl9pPr>
          </a:lstStyle>
          <a:p>
            <a:pPr lvl="0"/>
            <a:r>
              <a:rPr lang="nl-BE" dirty="0"/>
              <a:t>Click to edit</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ctr">
            <a:normAutofit/>
          </a:bodyPr>
          <a:lstStyle>
            <a:lvl1pPr marL="0" indent="0">
              <a:buNone/>
              <a:defRPr sz="2000" b="0" i="0">
                <a:solidFill>
                  <a:srgbClr val="950027"/>
                </a:solidFill>
                <a:latin typeface="Cera Stencil PRO Medium"/>
                <a:cs typeface="Cera Stencil PRO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a:t>Click to edit</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b="0" i="0">
                <a:latin typeface="Proxima Nova"/>
                <a:cs typeface="Proxima Nova"/>
              </a:defRPr>
            </a:lvl1pPr>
            <a:lvl2pPr>
              <a:defRPr sz="2000" b="0" i="0">
                <a:latin typeface="Proxima Nova"/>
                <a:cs typeface="Proxima Nova"/>
              </a:defRPr>
            </a:lvl2pPr>
            <a:lvl3pPr>
              <a:defRPr sz="1800" b="0" i="0">
                <a:latin typeface="Proxima Nova"/>
                <a:cs typeface="Proxima Nova"/>
              </a:defRPr>
            </a:lvl3pPr>
            <a:lvl4pPr>
              <a:defRPr sz="1600" b="0" i="0">
                <a:latin typeface="Proxima Nova"/>
                <a:cs typeface="Proxima Nova"/>
              </a:defRPr>
            </a:lvl4pPr>
            <a:lvl5pPr>
              <a:defRPr sz="1600" b="0" i="0">
                <a:latin typeface="Proxima Nova"/>
                <a:cs typeface="Proxima Nova"/>
              </a:defRPr>
            </a:lvl5pPr>
            <a:lvl6pPr>
              <a:defRPr sz="1600"/>
            </a:lvl6pPr>
            <a:lvl7pPr>
              <a:defRPr sz="1600"/>
            </a:lvl7pPr>
            <a:lvl8pPr>
              <a:defRPr sz="1600"/>
            </a:lvl8pPr>
            <a:lvl9pPr>
              <a:defRPr sz="1600"/>
            </a:lvl9pPr>
          </a:lstStyle>
          <a:p>
            <a:pPr lvl="0"/>
            <a:r>
              <a:rPr lang="nl-BE" dirty="0"/>
              <a:t>Click to edit</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9" name="Slide Number Placeholder 8"/>
          <p:cNvSpPr>
            <a:spLocks noGrp="1"/>
          </p:cNvSpPr>
          <p:nvPr>
            <p:ph type="sldNum" sz="quarter" idx="12"/>
          </p:nvPr>
        </p:nvSpPr>
        <p:spPr/>
        <p:txBody>
          <a:bodyPr/>
          <a:lstStyle/>
          <a:p>
            <a:fld id="{EF07808B-6A1B-2B44-8E01-5992481392B5}"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BE" dirty="0"/>
              <a:t>Click to edit</a:t>
            </a:r>
            <a:endParaRPr lang="en-US" dirty="0"/>
          </a:p>
        </p:txBody>
      </p:sp>
      <p:sp>
        <p:nvSpPr>
          <p:cNvPr id="5" name="Slide Number Placeholder 4"/>
          <p:cNvSpPr>
            <a:spLocks noGrp="1"/>
          </p:cNvSpPr>
          <p:nvPr>
            <p:ph type="sldNum" sz="quarter" idx="12"/>
          </p:nvPr>
        </p:nvSpPr>
        <p:spPr/>
        <p:txBody>
          <a:bodyPr/>
          <a:lstStyle/>
          <a:p>
            <a:fld id="{EF07808B-6A1B-2B44-8E01-5992481392B5}"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07808B-6A1B-2B44-8E01-5992481392B5}"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400110"/>
          </a:xfrm>
        </p:spPr>
        <p:txBody>
          <a:bodyPr anchor="b"/>
          <a:lstStyle>
            <a:lvl1pPr algn="l">
              <a:defRPr sz="2000" b="1"/>
            </a:lvl1pPr>
          </a:lstStyle>
          <a:p>
            <a:r>
              <a:rPr lang="nl-BE" dirty="0"/>
              <a:t>Click to edit</a:t>
            </a:r>
            <a:endParaRPr lang="en-US" dirty="0"/>
          </a:p>
        </p:txBody>
      </p:sp>
      <p:sp>
        <p:nvSpPr>
          <p:cNvPr id="3" name="Content Placeholder 2"/>
          <p:cNvSpPr>
            <a:spLocks noGrp="1"/>
          </p:cNvSpPr>
          <p:nvPr>
            <p:ph idx="1" hasCustomPrompt="1"/>
          </p:nvPr>
        </p:nvSpPr>
        <p:spPr>
          <a:xfrm>
            <a:off x="3575050" y="273050"/>
            <a:ext cx="5111750" cy="5853113"/>
          </a:xfrm>
        </p:spPr>
        <p:txBody>
          <a:bodyPr/>
          <a:lstStyle>
            <a:lvl1pPr>
              <a:defRPr sz="3200">
                <a:latin typeface="Proxima Nova"/>
                <a:cs typeface="Proxima Nova"/>
              </a:defRPr>
            </a:lvl1pPr>
            <a:lvl2pPr>
              <a:defRPr sz="2800">
                <a:latin typeface="Proxima Nova"/>
                <a:cs typeface="Proxima Nova"/>
              </a:defRPr>
            </a:lvl2pPr>
            <a:lvl3pPr>
              <a:defRPr sz="2400">
                <a:latin typeface="Proxima Nova"/>
                <a:cs typeface="Proxima Nova"/>
              </a:defRPr>
            </a:lvl3pPr>
            <a:lvl4pPr>
              <a:defRPr sz="2000">
                <a:latin typeface="Proxima Nova"/>
                <a:cs typeface="Proxima Nova"/>
              </a:defRPr>
            </a:lvl4pPr>
            <a:lvl5pPr>
              <a:defRPr sz="2000">
                <a:latin typeface="Proxima Nova"/>
                <a:cs typeface="Proxima Nova"/>
              </a:defRPr>
            </a:lvl5pPr>
            <a:lvl6pPr>
              <a:defRPr sz="2000"/>
            </a:lvl6pPr>
            <a:lvl7pPr>
              <a:defRPr sz="2000"/>
            </a:lvl7pPr>
            <a:lvl8pPr>
              <a:defRPr sz="2000"/>
            </a:lvl8pPr>
            <a:lvl9pPr>
              <a:defRPr sz="2000"/>
            </a:lvl9pPr>
          </a:lstStyle>
          <a:p>
            <a:pPr lvl="0"/>
            <a:r>
              <a:rPr lang="nl-BE" dirty="0"/>
              <a:t>Click to edit Master Second level</a:t>
            </a:r>
          </a:p>
          <a:p>
            <a:pPr lvl="2"/>
            <a:r>
              <a:rPr lang="nl-BE" dirty="0"/>
              <a:t>Third level</a:t>
            </a:r>
          </a:p>
          <a:p>
            <a:pPr lvl="3"/>
            <a:r>
              <a:rPr lang="nl-BE" dirty="0"/>
              <a:t>Fourth level</a:t>
            </a:r>
          </a:p>
          <a:p>
            <a:pPr lvl="4"/>
            <a:r>
              <a:rPr lang="nl-BE" dirty="0"/>
              <a:t>Fifth level</a:t>
            </a:r>
            <a:endParaRPr lang="en-US" dirty="0"/>
          </a:p>
        </p:txBody>
      </p:sp>
      <p:sp>
        <p:nvSpPr>
          <p:cNvPr id="4" name="Text Placeholder 3"/>
          <p:cNvSpPr>
            <a:spLocks noGrp="1"/>
          </p:cNvSpPr>
          <p:nvPr>
            <p:ph type="body" sz="half" idx="2" hasCustomPrompt="1"/>
          </p:nvPr>
        </p:nvSpPr>
        <p:spPr>
          <a:xfrm>
            <a:off x="457200" y="838200"/>
            <a:ext cx="3008313" cy="5287963"/>
          </a:xfrm>
        </p:spPr>
        <p:txBody>
          <a:bodyPr/>
          <a:lstStyle>
            <a:lvl1pPr marL="0" indent="0">
              <a:buNone/>
              <a:defRPr sz="1400">
                <a:latin typeface="Proxima Nova"/>
                <a:cs typeface="Proxima Nov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dirty="0"/>
              <a:t>Click to edit</a:t>
            </a:r>
          </a:p>
        </p:txBody>
      </p:sp>
      <p:sp>
        <p:nvSpPr>
          <p:cNvPr id="7" name="Slide Number Placeholder 6"/>
          <p:cNvSpPr>
            <a:spLocks noGrp="1"/>
          </p:cNvSpPr>
          <p:nvPr>
            <p:ph type="sldNum" sz="quarter" idx="12"/>
          </p:nvPr>
        </p:nvSpPr>
        <p:spPr/>
        <p:txBody>
          <a:bodyPr/>
          <a:lstStyle/>
          <a:p>
            <a:fld id="{EF07808B-6A1B-2B44-8E01-5992481392B5}"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0700" y="4851400"/>
            <a:ext cx="5486400" cy="400110"/>
          </a:xfrm>
        </p:spPr>
        <p:txBody>
          <a:bodyPr anchor="ctr"/>
          <a:lstStyle>
            <a:lvl1pPr algn="l">
              <a:defRPr sz="2000" b="1"/>
            </a:lvl1pPr>
          </a:lstStyle>
          <a:p>
            <a:r>
              <a:rPr lang="nl-BE" dirty="0"/>
              <a:t>Click to edit</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Proxima Nova"/>
                <a:cs typeface="Proxima Nov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dirty="0"/>
              <a:t>Click to edit Master text styles</a:t>
            </a:r>
          </a:p>
        </p:txBody>
      </p:sp>
      <p:sp>
        <p:nvSpPr>
          <p:cNvPr id="7" name="Slide Number Placeholder 6"/>
          <p:cNvSpPr>
            <a:spLocks noGrp="1"/>
          </p:cNvSpPr>
          <p:nvPr>
            <p:ph type="sldNum" sz="quarter" idx="12"/>
          </p:nvPr>
        </p:nvSpPr>
        <p:spPr/>
        <p:txBody>
          <a:bodyPr/>
          <a:lstStyle/>
          <a:p>
            <a:fld id="{EF07808B-6A1B-2B44-8E01-5992481392B5}"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59358"/>
            <a:ext cx="8229600" cy="769441"/>
          </a:xfrm>
          <a:prstGeom prst="rect">
            <a:avLst/>
          </a:prstGeom>
        </p:spPr>
        <p:txBody>
          <a:bodyPr vert="horz" wrap="square" lIns="91440" tIns="45720" rIns="91440" bIns="45720" rtlCol="0" anchor="ctr">
            <a:spAutoFit/>
          </a:bodyPr>
          <a:lstStyle/>
          <a:p>
            <a:r>
              <a:rPr lang="nl-BE" dirty="0"/>
              <a:t>Click to edit</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b="0" i="0">
                <a:solidFill>
                  <a:schemeClr val="tx1"/>
                </a:solidFill>
                <a:latin typeface="Cera Stencil PRO Thin"/>
                <a:cs typeface="Cera Stencil PRO Thin"/>
              </a:defRPr>
            </a:lvl1pPr>
          </a:lstStyle>
          <a:p>
            <a:fld id="{EF07808B-6A1B-2B44-8E01-5992481392B5}" type="slidenum">
              <a:rPr lang="en-US" smtClean="0"/>
              <a:pPr/>
              <a:t>‹Nº›</a:t>
            </a:fld>
            <a:endParaRPr lang="en-US" dirty="0"/>
          </a:p>
        </p:txBody>
      </p:sp>
      <p:pic>
        <p:nvPicPr>
          <p:cNvPr id="7" name="Imag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26362" y="-2937"/>
            <a:ext cx="1417638" cy="1417638"/>
          </a:xfrm>
          <a:prstGeom prst="rect">
            <a:avLst/>
          </a:prstGeom>
        </p:spPr>
      </p:pic>
      <p:pic>
        <p:nvPicPr>
          <p:cNvPr id="8" name="Imag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7239" y="6276975"/>
            <a:ext cx="380922" cy="444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457200" rtl="0" eaLnBrk="1" latinLnBrk="0" hangingPunct="1">
        <a:spcBef>
          <a:spcPct val="0"/>
        </a:spcBef>
        <a:buNone/>
        <a:defRPr sz="4400" b="0" i="0" kern="1200">
          <a:solidFill>
            <a:srgbClr val="EA5608"/>
          </a:solidFill>
          <a:latin typeface="Cera Stencil PRO Medium"/>
          <a:ea typeface="+mj-ea"/>
          <a:cs typeface="Cera Stencil PRO Medium"/>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Proxima Nova"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Proxima Nova"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Proxima Nova"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Proxima Nova"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Proxima Nova"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381000" y="1196752"/>
            <a:ext cx="8382000" cy="1446550"/>
          </a:xfrm>
        </p:spPr>
        <p:txBody>
          <a:bodyPr/>
          <a:lstStyle/>
          <a:p>
            <a:pPr algn="l"/>
            <a:r>
              <a:rPr lang="en-GB"/>
              <a:t>Minimum Wages, Inflation and Collective Bargaining</a:t>
            </a:r>
          </a:p>
        </p:txBody>
      </p:sp>
      <p:sp>
        <p:nvSpPr>
          <p:cNvPr id="3" name="Sous-titre 2"/>
          <p:cNvSpPr>
            <a:spLocks noGrp="1"/>
          </p:cNvSpPr>
          <p:nvPr>
            <p:ph type="subTitle" idx="1"/>
          </p:nvPr>
        </p:nvSpPr>
        <p:spPr>
          <a:xfrm>
            <a:off x="381000" y="3506786"/>
            <a:ext cx="6400800" cy="1290365"/>
          </a:xfrm>
        </p:spPr>
        <p:txBody>
          <a:bodyPr>
            <a:normAutofit/>
          </a:bodyPr>
          <a:lstStyle/>
          <a:p>
            <a:pPr algn="l"/>
            <a:r>
              <a:rPr lang="fr-FR" b="1" dirty="0">
                <a:solidFill>
                  <a:schemeClr val="bg1"/>
                </a:solidFill>
              </a:rPr>
              <a:t>Daniel Kostzer</a:t>
            </a:r>
          </a:p>
          <a:p>
            <a:pPr algn="l"/>
            <a:r>
              <a:rPr lang="fr-FR" b="1" dirty="0">
                <a:solidFill>
                  <a:schemeClr val="bg1"/>
                </a:solidFill>
              </a:rPr>
              <a:t>Economist ITUC-CSI</a:t>
            </a:r>
          </a:p>
          <a:p>
            <a:pPr algn="l"/>
            <a:r>
              <a:rPr lang="fr-FR" b="1" dirty="0">
                <a:solidFill>
                  <a:schemeClr val="bg1"/>
                </a:solidFill>
              </a:rPr>
              <a:t>daniel.kostzer@ITUC-CSI.org</a:t>
            </a:r>
          </a:p>
        </p:txBody>
      </p:sp>
      <p:sp>
        <p:nvSpPr>
          <p:cNvPr id="4" name="Espace réservé du numéro de diapositive 3"/>
          <p:cNvSpPr>
            <a:spLocks noGrp="1"/>
          </p:cNvSpPr>
          <p:nvPr>
            <p:ph type="sldNum" sz="quarter" idx="12"/>
          </p:nvPr>
        </p:nvSpPr>
        <p:spPr/>
        <p:txBody>
          <a:bodyPr/>
          <a:lstStyle/>
          <a:p>
            <a:fld id="{EF07808B-6A1B-2B44-8E01-5992481392B5}"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78431-C8D4-45C8-99E1-7330238D8D5C}"/>
              </a:ext>
            </a:extLst>
          </p:cNvPr>
          <p:cNvSpPr>
            <a:spLocks noGrp="1"/>
          </p:cNvSpPr>
          <p:nvPr>
            <p:ph type="title"/>
          </p:nvPr>
        </p:nvSpPr>
        <p:spPr/>
        <p:txBody>
          <a:bodyPr/>
          <a:lstStyle/>
          <a:p>
            <a:r>
              <a:rPr lang="en-GB" dirty="0"/>
              <a:t>Collective bargaining and inflation</a:t>
            </a:r>
          </a:p>
        </p:txBody>
      </p:sp>
      <p:sp>
        <p:nvSpPr>
          <p:cNvPr id="3" name="Content Placeholder 2">
            <a:extLst>
              <a:ext uri="{FF2B5EF4-FFF2-40B4-BE49-F238E27FC236}">
                <a16:creationId xmlns:a16="http://schemas.microsoft.com/office/drawing/2014/main" id="{63A22807-4730-4FAC-A980-047FF2594B48}"/>
              </a:ext>
            </a:extLst>
          </p:cNvPr>
          <p:cNvSpPr>
            <a:spLocks noGrp="1"/>
          </p:cNvSpPr>
          <p:nvPr>
            <p:ph idx="1"/>
          </p:nvPr>
        </p:nvSpPr>
        <p:spPr/>
        <p:txBody>
          <a:bodyPr>
            <a:normAutofit/>
          </a:bodyPr>
          <a:lstStyle/>
          <a:p>
            <a:r>
              <a:rPr lang="en-GB" sz="2400" dirty="0">
                <a:highlight>
                  <a:srgbClr val="FFFF00"/>
                </a:highlight>
              </a:rPr>
              <a:t>Social</a:t>
            </a:r>
            <a:r>
              <a:rPr lang="en-GB" sz="2400" dirty="0"/>
              <a:t> </a:t>
            </a:r>
            <a:r>
              <a:rPr lang="en-GB" sz="2400" dirty="0">
                <a:highlight>
                  <a:srgbClr val="FFFF00"/>
                </a:highlight>
              </a:rPr>
              <a:t>dialogue</a:t>
            </a:r>
            <a:r>
              <a:rPr lang="en-GB" sz="2400" dirty="0"/>
              <a:t> is the main institutional setting for minimum wage negotiations.</a:t>
            </a:r>
          </a:p>
          <a:p>
            <a:r>
              <a:rPr lang="en-GB" sz="2400" dirty="0"/>
              <a:t>The </a:t>
            </a:r>
            <a:r>
              <a:rPr lang="en-GB" sz="2400" dirty="0">
                <a:highlight>
                  <a:srgbClr val="FFFF00"/>
                </a:highlight>
              </a:rPr>
              <a:t>regularity</a:t>
            </a:r>
            <a:r>
              <a:rPr lang="en-GB" sz="2400" dirty="0"/>
              <a:t> in the negotiation is a positive aspect.</a:t>
            </a:r>
          </a:p>
          <a:p>
            <a:pPr lvl="1"/>
            <a:r>
              <a:rPr lang="en-GB" sz="2000" dirty="0"/>
              <a:t>Reduces tensions, especially in inflationary periods.</a:t>
            </a:r>
          </a:p>
          <a:p>
            <a:pPr lvl="1"/>
            <a:r>
              <a:rPr lang="en-GB" sz="2000" dirty="0"/>
              <a:t>54% of countries worldwide adjusted the MW at least, every two years.</a:t>
            </a:r>
          </a:p>
          <a:p>
            <a:r>
              <a:rPr lang="en-GB" sz="2400" dirty="0"/>
              <a:t>The </a:t>
            </a:r>
            <a:r>
              <a:rPr lang="en-GB" sz="2400" dirty="0">
                <a:highlight>
                  <a:srgbClr val="FFFF00"/>
                </a:highlight>
              </a:rPr>
              <a:t>defence</a:t>
            </a:r>
            <a:r>
              <a:rPr lang="en-GB" sz="2400" dirty="0"/>
              <a:t> and/or </a:t>
            </a:r>
            <a:r>
              <a:rPr lang="en-GB" sz="2400" dirty="0">
                <a:highlight>
                  <a:srgbClr val="FFFF00"/>
                </a:highlight>
              </a:rPr>
              <a:t>recuperation</a:t>
            </a:r>
            <a:r>
              <a:rPr lang="en-GB" sz="2400" dirty="0"/>
              <a:t> of the purchasing power of wages tends to be a pre-requisite in the negotiations.</a:t>
            </a:r>
          </a:p>
          <a:p>
            <a:r>
              <a:rPr lang="en-GB" sz="2400" dirty="0"/>
              <a:t>In periods of accelerating inflation, this process becomes more complex.</a:t>
            </a:r>
          </a:p>
          <a:p>
            <a:pPr lvl="1"/>
            <a:endParaRPr lang="en-GB" sz="2000" dirty="0"/>
          </a:p>
          <a:p>
            <a:pPr lvl="1"/>
            <a:endParaRPr lang="en-GB" sz="2000" dirty="0"/>
          </a:p>
        </p:txBody>
      </p:sp>
      <p:sp>
        <p:nvSpPr>
          <p:cNvPr id="4" name="Slide Number Placeholder 3">
            <a:extLst>
              <a:ext uri="{FF2B5EF4-FFF2-40B4-BE49-F238E27FC236}">
                <a16:creationId xmlns:a16="http://schemas.microsoft.com/office/drawing/2014/main" id="{2FBD0A7E-381B-414D-A898-4C0DDD3F6F14}"/>
              </a:ext>
            </a:extLst>
          </p:cNvPr>
          <p:cNvSpPr>
            <a:spLocks noGrp="1"/>
          </p:cNvSpPr>
          <p:nvPr>
            <p:ph type="sldNum" sz="quarter" idx="12"/>
          </p:nvPr>
        </p:nvSpPr>
        <p:spPr/>
        <p:txBody>
          <a:bodyPr/>
          <a:lstStyle/>
          <a:p>
            <a:fld id="{EF07808B-6A1B-2B44-8E01-5992481392B5}" type="slidenum">
              <a:rPr lang="en-US" smtClean="0"/>
              <a:pPr/>
              <a:t>10</a:t>
            </a:fld>
            <a:endParaRPr lang="en-US"/>
          </a:p>
        </p:txBody>
      </p:sp>
    </p:spTree>
    <p:extLst>
      <p:ext uri="{BB962C8B-B14F-4D97-AF65-F5344CB8AC3E}">
        <p14:creationId xmlns:p14="http://schemas.microsoft.com/office/powerpoint/2010/main" val="4045205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AC5C-167C-4FCB-B4BB-8F94F683AE97}"/>
              </a:ext>
            </a:extLst>
          </p:cNvPr>
          <p:cNvSpPr>
            <a:spLocks noGrp="1"/>
          </p:cNvSpPr>
          <p:nvPr>
            <p:ph type="title"/>
          </p:nvPr>
        </p:nvSpPr>
        <p:spPr>
          <a:xfrm>
            <a:off x="457200" y="136525"/>
            <a:ext cx="8229600" cy="769441"/>
          </a:xfrm>
        </p:spPr>
        <p:txBody>
          <a:bodyPr wrap="square" anchor="ctr">
            <a:normAutofit/>
          </a:bodyPr>
          <a:lstStyle/>
          <a:p>
            <a:pPr>
              <a:lnSpc>
                <a:spcPct val="90000"/>
              </a:lnSpc>
            </a:pPr>
            <a:r>
              <a:rPr lang="en-GB" sz="3700" dirty="0"/>
              <a:t>Inflation and wage </a:t>
            </a:r>
            <a:r>
              <a:rPr lang="en-GB" sz="3700" i="1" dirty="0"/>
              <a:t>integration </a:t>
            </a:r>
            <a:r>
              <a:rPr lang="en-GB" sz="3700" dirty="0"/>
              <a:t>process</a:t>
            </a:r>
          </a:p>
        </p:txBody>
      </p:sp>
      <p:sp>
        <p:nvSpPr>
          <p:cNvPr id="3" name="Content Placeholder 2">
            <a:extLst>
              <a:ext uri="{FF2B5EF4-FFF2-40B4-BE49-F238E27FC236}">
                <a16:creationId xmlns:a16="http://schemas.microsoft.com/office/drawing/2014/main" id="{9E8D39D0-607C-4DB7-9A60-20BBD1140269}"/>
              </a:ext>
            </a:extLst>
          </p:cNvPr>
          <p:cNvSpPr>
            <a:spLocks noGrp="1"/>
          </p:cNvSpPr>
          <p:nvPr>
            <p:ph sz="half" idx="1"/>
          </p:nvPr>
        </p:nvSpPr>
        <p:spPr>
          <a:xfrm>
            <a:off x="457200" y="905966"/>
            <a:ext cx="4474840" cy="5220198"/>
          </a:xfrm>
        </p:spPr>
        <p:txBody>
          <a:bodyPr>
            <a:normAutofit/>
          </a:bodyPr>
          <a:lstStyle/>
          <a:p>
            <a:pPr>
              <a:lnSpc>
                <a:spcPct val="90000"/>
              </a:lnSpc>
            </a:pPr>
            <a:r>
              <a:rPr lang="en-GB" sz="1500" dirty="0"/>
              <a:t>Prices tend to move </a:t>
            </a:r>
            <a:r>
              <a:rPr lang="en-GB" sz="1500" dirty="0">
                <a:highlight>
                  <a:srgbClr val="FFFF00"/>
                </a:highlight>
              </a:rPr>
              <a:t>continuously</a:t>
            </a:r>
            <a:r>
              <a:rPr lang="en-GB" sz="1500" dirty="0"/>
              <a:t> (daily, weekly, monthly) even if CPI is reported monthly.</a:t>
            </a:r>
          </a:p>
          <a:p>
            <a:pPr>
              <a:lnSpc>
                <a:spcPct val="90000"/>
              </a:lnSpc>
            </a:pPr>
            <a:r>
              <a:rPr lang="en-GB" sz="1500" dirty="0"/>
              <a:t>Wages tend to move in a </a:t>
            </a:r>
            <a:r>
              <a:rPr lang="en-GB" sz="1500" dirty="0">
                <a:highlight>
                  <a:srgbClr val="FFFF00"/>
                </a:highlight>
              </a:rPr>
              <a:t>discrete</a:t>
            </a:r>
            <a:r>
              <a:rPr lang="en-GB" sz="1500" dirty="0"/>
              <a:t> fashion, jumping like a ladder each time there is an adjustment. </a:t>
            </a:r>
          </a:p>
          <a:p>
            <a:pPr>
              <a:lnSpc>
                <a:spcPct val="90000"/>
              </a:lnSpc>
            </a:pPr>
            <a:r>
              <a:rPr lang="en-GB" sz="1500" dirty="0"/>
              <a:t>The concept of </a:t>
            </a:r>
            <a:r>
              <a:rPr lang="en-GB" sz="1500" i="1" dirty="0">
                <a:highlight>
                  <a:srgbClr val="FFFF00"/>
                </a:highlight>
              </a:rPr>
              <a:t>integration</a:t>
            </a:r>
            <a:r>
              <a:rPr lang="en-GB" sz="1500" dirty="0"/>
              <a:t> is the way in which both tend to converge (or not!).</a:t>
            </a:r>
          </a:p>
          <a:p>
            <a:pPr>
              <a:lnSpc>
                <a:spcPct val="90000"/>
              </a:lnSpc>
            </a:pPr>
            <a:r>
              <a:rPr lang="en-GB" sz="1500" dirty="0"/>
              <a:t>There are two raw ways:</a:t>
            </a:r>
          </a:p>
          <a:p>
            <a:pPr lvl="1">
              <a:lnSpc>
                <a:spcPct val="90000"/>
              </a:lnSpc>
            </a:pPr>
            <a:r>
              <a:rPr lang="en-GB" sz="1500" dirty="0"/>
              <a:t>Considering </a:t>
            </a:r>
            <a:r>
              <a:rPr lang="en-GB" sz="1500" dirty="0">
                <a:highlight>
                  <a:srgbClr val="FFFF00"/>
                </a:highlight>
              </a:rPr>
              <a:t>past inflation </a:t>
            </a:r>
            <a:r>
              <a:rPr lang="en-GB" sz="1500" dirty="0"/>
              <a:t>and setting a MW that recovers it (MW reaches prices)</a:t>
            </a:r>
          </a:p>
          <a:p>
            <a:pPr lvl="1">
              <a:lnSpc>
                <a:spcPct val="90000"/>
              </a:lnSpc>
            </a:pPr>
            <a:r>
              <a:rPr lang="en-GB" sz="1500" dirty="0"/>
              <a:t>Considering </a:t>
            </a:r>
            <a:r>
              <a:rPr lang="en-GB" sz="1500" dirty="0">
                <a:highlight>
                  <a:srgbClr val="FFFF00"/>
                </a:highlight>
              </a:rPr>
              <a:t>future inflation </a:t>
            </a:r>
            <a:r>
              <a:rPr lang="en-GB" sz="1500" dirty="0"/>
              <a:t>and setting a MW that will be touched by the inflation rate (Prices reach the MW)</a:t>
            </a:r>
          </a:p>
          <a:p>
            <a:pPr>
              <a:lnSpc>
                <a:spcPct val="90000"/>
              </a:lnSpc>
            </a:pPr>
            <a:r>
              <a:rPr lang="en-GB" sz="1500" dirty="0"/>
              <a:t>This differences are not just methodological: they define the purchasing power between adjustments</a:t>
            </a:r>
          </a:p>
        </p:txBody>
      </p:sp>
      <p:sp>
        <p:nvSpPr>
          <p:cNvPr id="4" name="Slide Number Placeholder 3">
            <a:extLst>
              <a:ext uri="{FF2B5EF4-FFF2-40B4-BE49-F238E27FC236}">
                <a16:creationId xmlns:a16="http://schemas.microsoft.com/office/drawing/2014/main" id="{673F5ED5-1B1E-412B-AFBF-84548F63D510}"/>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EF07808B-6A1B-2B44-8E01-5992481392B5}" type="slidenum">
              <a:rPr lang="en-US" smtClean="0"/>
              <a:pPr>
                <a:spcAft>
                  <a:spcPts val="600"/>
                </a:spcAft>
              </a:pPr>
              <a:t>11</a:t>
            </a:fld>
            <a:endParaRPr lang="en-US"/>
          </a:p>
        </p:txBody>
      </p:sp>
      <p:graphicFrame>
        <p:nvGraphicFramePr>
          <p:cNvPr id="5" name="Chart 4">
            <a:extLst>
              <a:ext uri="{FF2B5EF4-FFF2-40B4-BE49-F238E27FC236}">
                <a16:creationId xmlns:a16="http://schemas.microsoft.com/office/drawing/2014/main" id="{EE4BC93D-00FF-0852-E443-E151DFCA38C6}"/>
              </a:ext>
            </a:extLst>
          </p:cNvPr>
          <p:cNvGraphicFramePr>
            <a:graphicFrameLocks/>
          </p:cNvGraphicFramePr>
          <p:nvPr>
            <p:extLst>
              <p:ext uri="{D42A27DB-BD31-4B8C-83A1-F6EECF244321}">
                <p14:modId xmlns:p14="http://schemas.microsoft.com/office/powerpoint/2010/main" val="761588324"/>
              </p:ext>
            </p:extLst>
          </p:nvPr>
        </p:nvGraphicFramePr>
        <p:xfrm>
          <a:off x="5220072" y="1166018"/>
          <a:ext cx="3528392" cy="49601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5007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8B0F9-8802-BE4E-6CF1-A3C6D2D6CC3D}"/>
              </a:ext>
            </a:extLst>
          </p:cNvPr>
          <p:cNvSpPr>
            <a:spLocks noGrp="1"/>
          </p:cNvSpPr>
          <p:nvPr>
            <p:ph type="title"/>
          </p:nvPr>
        </p:nvSpPr>
        <p:spPr>
          <a:xfrm>
            <a:off x="457200" y="274637"/>
            <a:ext cx="8229600" cy="769441"/>
          </a:xfrm>
        </p:spPr>
        <p:txBody>
          <a:bodyPr/>
          <a:lstStyle/>
          <a:p>
            <a:r>
              <a:rPr lang="en-GB" b="1" dirty="0"/>
              <a:t>Prices and wages </a:t>
            </a:r>
            <a:r>
              <a:rPr lang="en-GB" b="1" i="1" dirty="0"/>
              <a:t>integration</a:t>
            </a:r>
          </a:p>
        </p:txBody>
      </p:sp>
      <p:sp>
        <p:nvSpPr>
          <p:cNvPr id="5" name="Slide Number Placeholder 4">
            <a:extLst>
              <a:ext uri="{FF2B5EF4-FFF2-40B4-BE49-F238E27FC236}">
                <a16:creationId xmlns:a16="http://schemas.microsoft.com/office/drawing/2014/main" id="{9A83E736-4912-D78F-F63C-3E06E8694DD6}"/>
              </a:ext>
            </a:extLst>
          </p:cNvPr>
          <p:cNvSpPr>
            <a:spLocks noGrp="1"/>
          </p:cNvSpPr>
          <p:nvPr>
            <p:ph type="sldNum" sz="quarter" idx="12"/>
          </p:nvPr>
        </p:nvSpPr>
        <p:spPr/>
        <p:txBody>
          <a:bodyPr/>
          <a:lstStyle/>
          <a:p>
            <a:fld id="{EF07808B-6A1B-2B44-8E01-5992481392B5}" type="slidenum">
              <a:rPr lang="en-US" smtClean="0"/>
              <a:pPr/>
              <a:t>12</a:t>
            </a:fld>
            <a:endParaRPr lang="en-US"/>
          </a:p>
        </p:txBody>
      </p:sp>
      <p:graphicFrame>
        <p:nvGraphicFramePr>
          <p:cNvPr id="6" name="Content Placeholder 5">
            <a:extLst>
              <a:ext uri="{FF2B5EF4-FFF2-40B4-BE49-F238E27FC236}">
                <a16:creationId xmlns:a16="http://schemas.microsoft.com/office/drawing/2014/main" id="{92D9814D-BC88-10EF-20A9-1A0639E5C7A9}"/>
              </a:ext>
            </a:extLst>
          </p:cNvPr>
          <p:cNvGraphicFramePr>
            <a:graphicFrameLocks noGrp="1"/>
          </p:cNvGraphicFramePr>
          <p:nvPr>
            <p:ph sz="half" idx="1"/>
            <p:extLst>
              <p:ext uri="{D42A27DB-BD31-4B8C-83A1-F6EECF244321}">
                <p14:modId xmlns:p14="http://schemas.microsoft.com/office/powerpoint/2010/main" val="1561892282"/>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a:extLst>
              <a:ext uri="{FF2B5EF4-FFF2-40B4-BE49-F238E27FC236}">
                <a16:creationId xmlns:a16="http://schemas.microsoft.com/office/drawing/2014/main" id="{7827BB0E-AEF8-D738-D18B-E9DAD5F1DC86}"/>
              </a:ext>
            </a:extLst>
          </p:cNvPr>
          <p:cNvGraphicFramePr>
            <a:graphicFrameLocks noGrp="1"/>
          </p:cNvGraphicFramePr>
          <p:nvPr>
            <p:ph sz="half" idx="2"/>
            <p:extLst>
              <p:ext uri="{D42A27DB-BD31-4B8C-83A1-F6EECF244321}">
                <p14:modId xmlns:p14="http://schemas.microsoft.com/office/powerpoint/2010/main" val="852740325"/>
              </p:ext>
            </p:extLst>
          </p:nvPr>
        </p:nvGraphicFramePr>
        <p:xfrm>
          <a:off x="4572000" y="1600200"/>
          <a:ext cx="4114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9486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FB14-43FF-4F0D-97D8-E5C9A7F1A80E}"/>
              </a:ext>
            </a:extLst>
          </p:cNvPr>
          <p:cNvSpPr>
            <a:spLocks noGrp="1"/>
          </p:cNvSpPr>
          <p:nvPr>
            <p:ph type="title"/>
          </p:nvPr>
        </p:nvSpPr>
        <p:spPr>
          <a:xfrm>
            <a:off x="385192" y="-6286"/>
            <a:ext cx="8229600" cy="954107"/>
          </a:xfrm>
        </p:spPr>
        <p:txBody>
          <a:bodyPr/>
          <a:lstStyle/>
          <a:p>
            <a:r>
              <a:rPr lang="en-GB" sz="2800" dirty="0"/>
              <a:t>An example on why the need of a comprehensive analysis</a:t>
            </a:r>
          </a:p>
        </p:txBody>
      </p:sp>
      <p:pic>
        <p:nvPicPr>
          <p:cNvPr id="5" name="Content Placeholder 4">
            <a:extLst>
              <a:ext uri="{FF2B5EF4-FFF2-40B4-BE49-F238E27FC236}">
                <a16:creationId xmlns:a16="http://schemas.microsoft.com/office/drawing/2014/main" id="{42624294-F0E8-4F63-9B17-FE169EE9A256}"/>
              </a:ext>
            </a:extLst>
          </p:cNvPr>
          <p:cNvPicPr>
            <a:picLocks noGrp="1" noChangeAspect="1"/>
          </p:cNvPicPr>
          <p:nvPr>
            <p:ph idx="1"/>
          </p:nvPr>
        </p:nvPicPr>
        <p:blipFill>
          <a:blip r:embed="rId2"/>
          <a:stretch>
            <a:fillRect/>
          </a:stretch>
        </p:blipFill>
        <p:spPr>
          <a:xfrm>
            <a:off x="899592" y="980728"/>
            <a:ext cx="7549536" cy="5015927"/>
          </a:xfrm>
          <a:prstGeom prst="rect">
            <a:avLst/>
          </a:prstGeom>
        </p:spPr>
      </p:pic>
      <p:sp>
        <p:nvSpPr>
          <p:cNvPr id="4" name="Slide Number Placeholder 3">
            <a:extLst>
              <a:ext uri="{FF2B5EF4-FFF2-40B4-BE49-F238E27FC236}">
                <a16:creationId xmlns:a16="http://schemas.microsoft.com/office/drawing/2014/main" id="{5D82A268-8A8E-4C9A-BA50-EE4CEE1072CB}"/>
              </a:ext>
            </a:extLst>
          </p:cNvPr>
          <p:cNvSpPr>
            <a:spLocks noGrp="1"/>
          </p:cNvSpPr>
          <p:nvPr>
            <p:ph type="sldNum" sz="quarter" idx="12"/>
          </p:nvPr>
        </p:nvSpPr>
        <p:spPr/>
        <p:txBody>
          <a:bodyPr/>
          <a:lstStyle/>
          <a:p>
            <a:fld id="{EF07808B-6A1B-2B44-8E01-5992481392B5}" type="slidenum">
              <a:rPr lang="en-US" smtClean="0"/>
              <a:pPr/>
              <a:t>13</a:t>
            </a:fld>
            <a:endParaRPr lang="en-US"/>
          </a:p>
        </p:txBody>
      </p:sp>
    </p:spTree>
    <p:extLst>
      <p:ext uri="{BB962C8B-B14F-4D97-AF65-F5344CB8AC3E}">
        <p14:creationId xmlns:p14="http://schemas.microsoft.com/office/powerpoint/2010/main" val="3170195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B2D69-46B9-4240-B431-1C943BC4FDDA}"/>
              </a:ext>
            </a:extLst>
          </p:cNvPr>
          <p:cNvSpPr>
            <a:spLocks noGrp="1"/>
          </p:cNvSpPr>
          <p:nvPr>
            <p:ph type="title"/>
          </p:nvPr>
        </p:nvSpPr>
        <p:spPr>
          <a:xfrm>
            <a:off x="451972" y="336191"/>
            <a:ext cx="8229600" cy="646331"/>
          </a:xfrm>
        </p:spPr>
        <p:txBody>
          <a:bodyPr/>
          <a:lstStyle/>
          <a:p>
            <a:r>
              <a:rPr lang="en-GB" sz="3600" dirty="0"/>
              <a:t>Extending the analysis: June/20 to Dec/20</a:t>
            </a:r>
          </a:p>
        </p:txBody>
      </p:sp>
      <p:sp>
        <p:nvSpPr>
          <p:cNvPr id="4" name="Slide Number Placeholder 3">
            <a:extLst>
              <a:ext uri="{FF2B5EF4-FFF2-40B4-BE49-F238E27FC236}">
                <a16:creationId xmlns:a16="http://schemas.microsoft.com/office/drawing/2014/main" id="{5CF329FE-25A1-488E-8771-74BCB2CAA9FE}"/>
              </a:ext>
            </a:extLst>
          </p:cNvPr>
          <p:cNvSpPr>
            <a:spLocks noGrp="1"/>
          </p:cNvSpPr>
          <p:nvPr>
            <p:ph type="sldNum" sz="quarter" idx="12"/>
          </p:nvPr>
        </p:nvSpPr>
        <p:spPr/>
        <p:txBody>
          <a:bodyPr/>
          <a:lstStyle/>
          <a:p>
            <a:fld id="{EF07808B-6A1B-2B44-8E01-5992481392B5}" type="slidenum">
              <a:rPr lang="en-US" smtClean="0"/>
              <a:pPr/>
              <a:t>14</a:t>
            </a:fld>
            <a:endParaRPr lang="en-US"/>
          </a:p>
        </p:txBody>
      </p:sp>
      <p:pic>
        <p:nvPicPr>
          <p:cNvPr id="5" name="Content Placeholder 4" descr="Chart, line chart&#10;&#10;Description automatically generated">
            <a:extLst>
              <a:ext uri="{FF2B5EF4-FFF2-40B4-BE49-F238E27FC236}">
                <a16:creationId xmlns:a16="http://schemas.microsoft.com/office/drawing/2014/main" id="{A55449CB-C9C2-43E6-B521-B2CC750BF24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225105"/>
            <a:ext cx="6624736" cy="5073818"/>
          </a:xfrm>
          <a:prstGeom prst="rect">
            <a:avLst/>
          </a:prstGeom>
          <a:noFill/>
        </p:spPr>
      </p:pic>
    </p:spTree>
    <p:extLst>
      <p:ext uri="{BB962C8B-B14F-4D97-AF65-F5344CB8AC3E}">
        <p14:creationId xmlns:p14="http://schemas.microsoft.com/office/powerpoint/2010/main" val="60170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F1DB8-B768-4FE9-B547-5CF2A378C5FF}"/>
              </a:ext>
            </a:extLst>
          </p:cNvPr>
          <p:cNvSpPr>
            <a:spLocks noGrp="1"/>
          </p:cNvSpPr>
          <p:nvPr>
            <p:ph type="title"/>
          </p:nvPr>
        </p:nvSpPr>
        <p:spPr>
          <a:xfrm>
            <a:off x="457199" y="198079"/>
            <a:ext cx="8229600" cy="646331"/>
          </a:xfrm>
        </p:spPr>
        <p:txBody>
          <a:bodyPr/>
          <a:lstStyle/>
          <a:p>
            <a:r>
              <a:rPr lang="en-GB" sz="3600" dirty="0"/>
              <a:t>However if we go to Jun/21…</a:t>
            </a:r>
          </a:p>
        </p:txBody>
      </p:sp>
      <p:sp>
        <p:nvSpPr>
          <p:cNvPr id="4" name="Slide Number Placeholder 3">
            <a:extLst>
              <a:ext uri="{FF2B5EF4-FFF2-40B4-BE49-F238E27FC236}">
                <a16:creationId xmlns:a16="http://schemas.microsoft.com/office/drawing/2014/main" id="{3063EA6B-30AD-4C74-9FD3-1D9F97B199F4}"/>
              </a:ext>
            </a:extLst>
          </p:cNvPr>
          <p:cNvSpPr>
            <a:spLocks noGrp="1"/>
          </p:cNvSpPr>
          <p:nvPr>
            <p:ph type="sldNum" sz="quarter" idx="12"/>
          </p:nvPr>
        </p:nvSpPr>
        <p:spPr/>
        <p:txBody>
          <a:bodyPr/>
          <a:lstStyle/>
          <a:p>
            <a:fld id="{EF07808B-6A1B-2B44-8E01-5992481392B5}" type="slidenum">
              <a:rPr lang="en-US" smtClean="0"/>
              <a:pPr/>
              <a:t>15</a:t>
            </a:fld>
            <a:endParaRPr lang="en-US"/>
          </a:p>
        </p:txBody>
      </p:sp>
      <p:pic>
        <p:nvPicPr>
          <p:cNvPr id="5" name="Content Placeholder 4" descr="Chart, line chart&#10;&#10;Description automatically generated">
            <a:extLst>
              <a:ext uri="{FF2B5EF4-FFF2-40B4-BE49-F238E27FC236}">
                <a16:creationId xmlns:a16="http://schemas.microsoft.com/office/drawing/2014/main" id="{6CB0F010-79BB-4B80-96A9-EEBB5B5EB59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875881"/>
            <a:ext cx="7014283" cy="5372168"/>
          </a:xfrm>
          <a:prstGeom prst="rect">
            <a:avLst/>
          </a:prstGeom>
          <a:noFill/>
        </p:spPr>
      </p:pic>
    </p:spTree>
    <p:extLst>
      <p:ext uri="{BB962C8B-B14F-4D97-AF65-F5344CB8AC3E}">
        <p14:creationId xmlns:p14="http://schemas.microsoft.com/office/powerpoint/2010/main" val="1860162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40CAB-FA78-44F6-AD02-1A19001CC03A}"/>
              </a:ext>
            </a:extLst>
          </p:cNvPr>
          <p:cNvSpPr>
            <a:spLocks noGrp="1"/>
          </p:cNvSpPr>
          <p:nvPr>
            <p:ph type="title"/>
          </p:nvPr>
        </p:nvSpPr>
        <p:spPr>
          <a:xfrm>
            <a:off x="457200" y="412097"/>
            <a:ext cx="8229600" cy="646331"/>
          </a:xfrm>
        </p:spPr>
        <p:txBody>
          <a:bodyPr/>
          <a:lstStyle/>
          <a:p>
            <a:r>
              <a:rPr lang="en-GB" sz="3600" dirty="0"/>
              <a:t>What happened later…?</a:t>
            </a:r>
          </a:p>
        </p:txBody>
      </p:sp>
      <p:sp>
        <p:nvSpPr>
          <p:cNvPr id="4" name="Slide Number Placeholder 3">
            <a:extLst>
              <a:ext uri="{FF2B5EF4-FFF2-40B4-BE49-F238E27FC236}">
                <a16:creationId xmlns:a16="http://schemas.microsoft.com/office/drawing/2014/main" id="{CE158DC4-7A95-4CBB-9BE3-4353435B9ADC}"/>
              </a:ext>
            </a:extLst>
          </p:cNvPr>
          <p:cNvSpPr>
            <a:spLocks noGrp="1"/>
          </p:cNvSpPr>
          <p:nvPr>
            <p:ph type="sldNum" sz="quarter" idx="12"/>
          </p:nvPr>
        </p:nvSpPr>
        <p:spPr/>
        <p:txBody>
          <a:bodyPr/>
          <a:lstStyle/>
          <a:p>
            <a:fld id="{EF07808B-6A1B-2B44-8E01-5992481392B5}" type="slidenum">
              <a:rPr lang="en-US" smtClean="0"/>
              <a:pPr/>
              <a:t>16</a:t>
            </a:fld>
            <a:endParaRPr lang="en-US"/>
          </a:p>
        </p:txBody>
      </p:sp>
      <p:pic>
        <p:nvPicPr>
          <p:cNvPr id="5" name="Content Placeholder 4" descr="Chart, line chart&#10;&#10;Description automatically generated">
            <a:extLst>
              <a:ext uri="{FF2B5EF4-FFF2-40B4-BE49-F238E27FC236}">
                <a16:creationId xmlns:a16="http://schemas.microsoft.com/office/drawing/2014/main" id="{E588D673-FA01-42CA-A686-6A52A76E4DC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175317"/>
            <a:ext cx="6840760" cy="5239269"/>
          </a:xfrm>
          <a:prstGeom prst="rect">
            <a:avLst/>
          </a:prstGeom>
          <a:noFill/>
        </p:spPr>
      </p:pic>
    </p:spTree>
    <p:extLst>
      <p:ext uri="{BB962C8B-B14F-4D97-AF65-F5344CB8AC3E}">
        <p14:creationId xmlns:p14="http://schemas.microsoft.com/office/powerpoint/2010/main" val="4287829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966EC-52A7-4AA7-9528-44D15A2CAE7A}"/>
              </a:ext>
            </a:extLst>
          </p:cNvPr>
          <p:cNvSpPr>
            <a:spLocks noGrp="1"/>
          </p:cNvSpPr>
          <p:nvPr>
            <p:ph type="title"/>
          </p:nvPr>
        </p:nvSpPr>
        <p:spPr>
          <a:xfrm>
            <a:off x="251520" y="154860"/>
            <a:ext cx="8229600" cy="769441"/>
          </a:xfrm>
        </p:spPr>
        <p:txBody>
          <a:bodyPr/>
          <a:lstStyle/>
          <a:p>
            <a:r>
              <a:rPr lang="en-GB" dirty="0"/>
              <a:t>The overall picture…</a:t>
            </a:r>
          </a:p>
        </p:txBody>
      </p:sp>
      <p:sp>
        <p:nvSpPr>
          <p:cNvPr id="4" name="Slide Number Placeholder 3">
            <a:extLst>
              <a:ext uri="{FF2B5EF4-FFF2-40B4-BE49-F238E27FC236}">
                <a16:creationId xmlns:a16="http://schemas.microsoft.com/office/drawing/2014/main" id="{41AF335A-48D1-4D0A-8B87-FA9BFAEA2136}"/>
              </a:ext>
            </a:extLst>
          </p:cNvPr>
          <p:cNvSpPr>
            <a:spLocks noGrp="1"/>
          </p:cNvSpPr>
          <p:nvPr>
            <p:ph type="sldNum" sz="quarter" idx="12"/>
          </p:nvPr>
        </p:nvSpPr>
        <p:spPr/>
        <p:txBody>
          <a:bodyPr/>
          <a:lstStyle/>
          <a:p>
            <a:fld id="{EF07808B-6A1B-2B44-8E01-5992481392B5}" type="slidenum">
              <a:rPr lang="en-US" smtClean="0"/>
              <a:pPr/>
              <a:t>17</a:t>
            </a:fld>
            <a:endParaRPr lang="en-US"/>
          </a:p>
        </p:txBody>
      </p:sp>
      <p:pic>
        <p:nvPicPr>
          <p:cNvPr id="5" name="Content Placeholder 4" descr="Chart, line chart&#10;&#10;Description automatically generated">
            <a:extLst>
              <a:ext uri="{FF2B5EF4-FFF2-40B4-BE49-F238E27FC236}">
                <a16:creationId xmlns:a16="http://schemas.microsoft.com/office/drawing/2014/main" id="{40D6865F-3C89-4B0C-B3FE-A573C3A6A5B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1" y="924301"/>
            <a:ext cx="7089495" cy="5429772"/>
          </a:xfrm>
          <a:prstGeom prst="rect">
            <a:avLst/>
          </a:prstGeom>
          <a:noFill/>
        </p:spPr>
      </p:pic>
    </p:spTree>
    <p:extLst>
      <p:ext uri="{BB962C8B-B14F-4D97-AF65-F5344CB8AC3E}">
        <p14:creationId xmlns:p14="http://schemas.microsoft.com/office/powerpoint/2010/main" val="1319823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AE7749-0BAB-45F9-84D0-6784ABDAC921}"/>
              </a:ext>
            </a:extLst>
          </p:cNvPr>
          <p:cNvSpPr>
            <a:spLocks noGrp="1"/>
          </p:cNvSpPr>
          <p:nvPr>
            <p:ph type="sldNum" sz="quarter" idx="12"/>
          </p:nvPr>
        </p:nvSpPr>
        <p:spPr/>
        <p:txBody>
          <a:bodyPr/>
          <a:lstStyle/>
          <a:p>
            <a:fld id="{EF07808B-6A1B-2B44-8E01-5992481392B5}" type="slidenum">
              <a:rPr lang="en-US" smtClean="0"/>
              <a:pPr/>
              <a:t>18</a:t>
            </a:fld>
            <a:endParaRPr lang="en-US"/>
          </a:p>
        </p:txBody>
      </p:sp>
      <p:graphicFrame>
        <p:nvGraphicFramePr>
          <p:cNvPr id="3" name="Chart 2">
            <a:extLst>
              <a:ext uri="{FF2B5EF4-FFF2-40B4-BE49-F238E27FC236}">
                <a16:creationId xmlns:a16="http://schemas.microsoft.com/office/drawing/2014/main" id="{C88E819C-534E-49FD-A030-981E8392E2C9}"/>
              </a:ext>
            </a:extLst>
          </p:cNvPr>
          <p:cNvGraphicFramePr/>
          <p:nvPr>
            <p:extLst>
              <p:ext uri="{D42A27DB-BD31-4B8C-83A1-F6EECF244321}">
                <p14:modId xmlns:p14="http://schemas.microsoft.com/office/powerpoint/2010/main" val="2505057219"/>
              </p:ext>
            </p:extLst>
          </p:nvPr>
        </p:nvGraphicFramePr>
        <p:xfrm>
          <a:off x="1043608" y="548680"/>
          <a:ext cx="7272808"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7460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75D497-5A51-49EE-81A7-E189A253A54F}"/>
              </a:ext>
            </a:extLst>
          </p:cNvPr>
          <p:cNvSpPr>
            <a:spLocks noGrp="1"/>
          </p:cNvSpPr>
          <p:nvPr>
            <p:ph type="title"/>
          </p:nvPr>
        </p:nvSpPr>
        <p:spPr>
          <a:xfrm>
            <a:off x="457200" y="720913"/>
            <a:ext cx="8229600" cy="646331"/>
          </a:xfrm>
        </p:spPr>
        <p:txBody>
          <a:bodyPr/>
          <a:lstStyle/>
          <a:p>
            <a:r>
              <a:rPr lang="en-GB" sz="3600" b="1" dirty="0"/>
              <a:t>The measurement according to the results</a:t>
            </a:r>
          </a:p>
        </p:txBody>
      </p:sp>
      <p:sp>
        <p:nvSpPr>
          <p:cNvPr id="4" name="Content Placeholder 3">
            <a:extLst>
              <a:ext uri="{FF2B5EF4-FFF2-40B4-BE49-F238E27FC236}">
                <a16:creationId xmlns:a16="http://schemas.microsoft.com/office/drawing/2014/main" id="{863F7109-6EE8-4915-86D5-EBFC10DF7179}"/>
              </a:ext>
            </a:extLst>
          </p:cNvPr>
          <p:cNvSpPr>
            <a:spLocks noGrp="1"/>
          </p:cNvSpPr>
          <p:nvPr>
            <p:ph idx="1"/>
          </p:nvPr>
        </p:nvSpPr>
        <p:spPr/>
        <p:txBody>
          <a:bodyPr>
            <a:normAutofit/>
          </a:bodyPr>
          <a:lstStyle/>
          <a:p>
            <a:r>
              <a:rPr lang="en-GB" sz="2400" dirty="0"/>
              <a:t>Additionally to the two types of countries, they can be assessed according to the results</a:t>
            </a:r>
          </a:p>
          <a:p>
            <a:pPr marL="457200" lvl="1" indent="0">
              <a:buNone/>
            </a:pPr>
            <a:r>
              <a:rPr lang="en-GB" sz="2000" dirty="0"/>
              <a:t> </a:t>
            </a:r>
          </a:p>
        </p:txBody>
      </p:sp>
      <p:sp>
        <p:nvSpPr>
          <p:cNvPr id="2" name="Slide Number Placeholder 1">
            <a:extLst>
              <a:ext uri="{FF2B5EF4-FFF2-40B4-BE49-F238E27FC236}">
                <a16:creationId xmlns:a16="http://schemas.microsoft.com/office/drawing/2014/main" id="{A2E45B19-C24A-4CAF-87FF-0455C2610EAA}"/>
              </a:ext>
            </a:extLst>
          </p:cNvPr>
          <p:cNvSpPr>
            <a:spLocks noGrp="1"/>
          </p:cNvSpPr>
          <p:nvPr>
            <p:ph type="sldNum" sz="quarter" idx="12"/>
          </p:nvPr>
        </p:nvSpPr>
        <p:spPr/>
        <p:txBody>
          <a:bodyPr/>
          <a:lstStyle/>
          <a:p>
            <a:fld id="{EF07808B-6A1B-2B44-8E01-5992481392B5}" type="slidenum">
              <a:rPr lang="en-US" smtClean="0"/>
              <a:pPr/>
              <a:t>19</a:t>
            </a:fld>
            <a:endParaRPr lang="en-US"/>
          </a:p>
        </p:txBody>
      </p:sp>
      <p:graphicFrame>
        <p:nvGraphicFramePr>
          <p:cNvPr id="5" name="Table 5">
            <a:extLst>
              <a:ext uri="{FF2B5EF4-FFF2-40B4-BE49-F238E27FC236}">
                <a16:creationId xmlns:a16="http://schemas.microsoft.com/office/drawing/2014/main" id="{E262B979-9A3F-439E-A56F-06B6FF5B6453}"/>
              </a:ext>
            </a:extLst>
          </p:cNvPr>
          <p:cNvGraphicFramePr>
            <a:graphicFrameLocks noGrp="1"/>
          </p:cNvGraphicFramePr>
          <p:nvPr>
            <p:extLst>
              <p:ext uri="{D42A27DB-BD31-4B8C-83A1-F6EECF244321}">
                <p14:modId xmlns:p14="http://schemas.microsoft.com/office/powerpoint/2010/main" val="2596350263"/>
              </p:ext>
            </p:extLst>
          </p:nvPr>
        </p:nvGraphicFramePr>
        <p:xfrm>
          <a:off x="899592" y="2789177"/>
          <a:ext cx="7171782" cy="2468880"/>
        </p:xfrm>
        <a:graphic>
          <a:graphicData uri="http://schemas.openxmlformats.org/drawingml/2006/table">
            <a:tbl>
              <a:tblPr firstRow="1" bandRow="1">
                <a:tableStyleId>{912C8C85-51F0-491E-9774-3900AFEF0FD7}</a:tableStyleId>
              </a:tblPr>
              <a:tblGrid>
                <a:gridCol w="2338782">
                  <a:extLst>
                    <a:ext uri="{9D8B030D-6E8A-4147-A177-3AD203B41FA5}">
                      <a16:colId xmlns:a16="http://schemas.microsoft.com/office/drawing/2014/main" val="748821121"/>
                    </a:ext>
                  </a:extLst>
                </a:gridCol>
                <a:gridCol w="1611000">
                  <a:extLst>
                    <a:ext uri="{9D8B030D-6E8A-4147-A177-3AD203B41FA5}">
                      <a16:colId xmlns:a16="http://schemas.microsoft.com/office/drawing/2014/main" val="1008653456"/>
                    </a:ext>
                  </a:extLst>
                </a:gridCol>
                <a:gridCol w="1611000">
                  <a:extLst>
                    <a:ext uri="{9D8B030D-6E8A-4147-A177-3AD203B41FA5}">
                      <a16:colId xmlns:a16="http://schemas.microsoft.com/office/drawing/2014/main" val="3859959934"/>
                    </a:ext>
                  </a:extLst>
                </a:gridCol>
                <a:gridCol w="1611000">
                  <a:extLst>
                    <a:ext uri="{9D8B030D-6E8A-4147-A177-3AD203B41FA5}">
                      <a16:colId xmlns:a16="http://schemas.microsoft.com/office/drawing/2014/main" val="1342149224"/>
                    </a:ext>
                  </a:extLst>
                </a:gridCol>
              </a:tblGrid>
              <a:tr h="370840">
                <a:tc>
                  <a:txBody>
                    <a:bodyPr/>
                    <a:lstStyle/>
                    <a:p>
                      <a:r>
                        <a:rPr lang="en-GB" dirty="0"/>
                        <a:t>Type of adjustment</a:t>
                      </a:r>
                    </a:p>
                  </a:txBody>
                  <a:tcPr/>
                </a:tc>
                <a:tc>
                  <a:txBody>
                    <a:bodyPr/>
                    <a:lstStyle/>
                    <a:p>
                      <a:pPr algn="ctr"/>
                      <a:r>
                        <a:rPr lang="en-GB" dirty="0"/>
                        <a:t>Under inflation</a:t>
                      </a:r>
                    </a:p>
                  </a:txBody>
                  <a:tcPr/>
                </a:tc>
                <a:tc>
                  <a:txBody>
                    <a:bodyPr/>
                    <a:lstStyle/>
                    <a:p>
                      <a:pPr algn="ctr"/>
                      <a:r>
                        <a:rPr lang="en-GB" dirty="0"/>
                        <a:t>Equal to inflation</a:t>
                      </a:r>
                    </a:p>
                  </a:txBody>
                  <a:tcPr/>
                </a:tc>
                <a:tc>
                  <a:txBody>
                    <a:bodyPr/>
                    <a:lstStyle/>
                    <a:p>
                      <a:pPr algn="ctr"/>
                      <a:r>
                        <a:rPr lang="en-GB" dirty="0"/>
                        <a:t>Above inflation</a:t>
                      </a:r>
                    </a:p>
                  </a:txBody>
                  <a:tcPr/>
                </a:tc>
                <a:extLst>
                  <a:ext uri="{0D108BD9-81ED-4DB2-BD59-A6C34878D82A}">
                    <a16:rowId xmlns:a16="http://schemas.microsoft.com/office/drawing/2014/main" val="344042857"/>
                  </a:ext>
                </a:extLst>
              </a:tr>
              <a:tr h="370840">
                <a:tc>
                  <a:txBody>
                    <a:bodyPr/>
                    <a:lstStyle/>
                    <a:p>
                      <a:r>
                        <a:rPr lang="en-GB" dirty="0"/>
                        <a:t>Adjustment considering </a:t>
                      </a:r>
                      <a:r>
                        <a:rPr lang="en-GB" dirty="0">
                          <a:highlight>
                            <a:srgbClr val="FFFF00"/>
                          </a:highlight>
                        </a:rPr>
                        <a:t>past</a:t>
                      </a:r>
                      <a:r>
                        <a:rPr lang="en-GB" dirty="0"/>
                        <a:t> inflation</a:t>
                      </a:r>
                    </a:p>
                  </a:txBody>
                  <a:tcPr/>
                </a:tc>
                <a:tc>
                  <a:txBody>
                    <a:bodyPr/>
                    <a:lstStyle/>
                    <a:p>
                      <a:r>
                        <a:rPr lang="en-GB" dirty="0"/>
                        <a:t>Lost purchasing power</a:t>
                      </a:r>
                    </a:p>
                  </a:txBody>
                  <a:tcPr/>
                </a:tc>
                <a:tc>
                  <a:txBody>
                    <a:bodyPr/>
                    <a:lstStyle/>
                    <a:p>
                      <a:r>
                        <a:rPr lang="en-GB" dirty="0"/>
                        <a:t>Same purchasing power</a:t>
                      </a:r>
                    </a:p>
                  </a:txBody>
                  <a:tcPr/>
                </a:tc>
                <a:tc>
                  <a:txBody>
                    <a:bodyPr/>
                    <a:lstStyle/>
                    <a:p>
                      <a:r>
                        <a:rPr lang="en-GB" dirty="0"/>
                        <a:t>More purchasing power</a:t>
                      </a:r>
                    </a:p>
                  </a:txBody>
                  <a:tcPr/>
                </a:tc>
                <a:extLst>
                  <a:ext uri="{0D108BD9-81ED-4DB2-BD59-A6C34878D82A}">
                    <a16:rowId xmlns:a16="http://schemas.microsoft.com/office/drawing/2014/main" val="548180120"/>
                  </a:ext>
                </a:extLst>
              </a:tr>
              <a:tr h="370840">
                <a:tc>
                  <a:txBody>
                    <a:bodyPr/>
                    <a:lstStyle/>
                    <a:p>
                      <a:r>
                        <a:rPr lang="en-GB" dirty="0"/>
                        <a:t>Adjustment considering </a:t>
                      </a:r>
                      <a:r>
                        <a:rPr lang="en-GB" dirty="0">
                          <a:highlight>
                            <a:srgbClr val="FFFF00"/>
                          </a:highlight>
                        </a:rPr>
                        <a:t>future</a:t>
                      </a:r>
                      <a:r>
                        <a:rPr lang="en-GB" dirty="0"/>
                        <a:t> inflation</a:t>
                      </a:r>
                    </a:p>
                  </a:txBody>
                  <a:tcPr/>
                </a:tc>
                <a:tc>
                  <a:txBody>
                    <a:bodyPr/>
                    <a:lstStyle/>
                    <a:p>
                      <a:r>
                        <a:rPr lang="en-GB" dirty="0"/>
                        <a:t>Will loose purchasing power</a:t>
                      </a:r>
                    </a:p>
                  </a:txBody>
                  <a:tcPr/>
                </a:tc>
                <a:tc>
                  <a:txBody>
                    <a:bodyPr/>
                    <a:lstStyle/>
                    <a:p>
                      <a:r>
                        <a:rPr lang="en-GB" dirty="0"/>
                        <a:t>Equal purchasing power</a:t>
                      </a:r>
                    </a:p>
                  </a:txBody>
                  <a:tcPr/>
                </a:tc>
                <a:tc>
                  <a:txBody>
                    <a:bodyPr/>
                    <a:lstStyle/>
                    <a:p>
                      <a:r>
                        <a:rPr lang="en-GB" dirty="0"/>
                        <a:t>Will gain purchasing power</a:t>
                      </a:r>
                    </a:p>
                  </a:txBody>
                  <a:tcPr/>
                </a:tc>
                <a:extLst>
                  <a:ext uri="{0D108BD9-81ED-4DB2-BD59-A6C34878D82A}">
                    <a16:rowId xmlns:a16="http://schemas.microsoft.com/office/drawing/2014/main" val="616366704"/>
                  </a:ext>
                </a:extLst>
              </a:tr>
            </a:tbl>
          </a:graphicData>
        </a:graphic>
      </p:graphicFrame>
    </p:spTree>
    <p:extLst>
      <p:ext uri="{BB962C8B-B14F-4D97-AF65-F5344CB8AC3E}">
        <p14:creationId xmlns:p14="http://schemas.microsoft.com/office/powerpoint/2010/main" val="3110172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4F3979-9B37-122F-91DC-5C0856F7D0BB}"/>
              </a:ext>
            </a:extLst>
          </p:cNvPr>
          <p:cNvSpPr>
            <a:spLocks noGrp="1"/>
          </p:cNvSpPr>
          <p:nvPr>
            <p:ph type="title"/>
          </p:nvPr>
        </p:nvSpPr>
        <p:spPr>
          <a:xfrm>
            <a:off x="1331640" y="4221088"/>
            <a:ext cx="7056784" cy="1395881"/>
          </a:xfrm>
        </p:spPr>
        <p:txBody>
          <a:bodyPr/>
          <a:lstStyle/>
          <a:p>
            <a:r>
              <a:rPr lang="en-US" sz="2400" dirty="0"/>
              <a:t>Nothing more deceptive than an obvious fact…</a:t>
            </a:r>
          </a:p>
        </p:txBody>
      </p:sp>
      <p:pic>
        <p:nvPicPr>
          <p:cNvPr id="4" name="Picture 3">
            <a:extLst>
              <a:ext uri="{FF2B5EF4-FFF2-40B4-BE49-F238E27FC236}">
                <a16:creationId xmlns:a16="http://schemas.microsoft.com/office/drawing/2014/main" id="{7F514C41-225B-4979-9A6E-B98F704F2FFA}"/>
              </a:ext>
            </a:extLst>
          </p:cNvPr>
          <p:cNvPicPr>
            <a:picLocks noChangeAspect="1"/>
          </p:cNvPicPr>
          <p:nvPr/>
        </p:nvPicPr>
        <p:blipFill>
          <a:blip r:embed="rId2"/>
          <a:stretch>
            <a:fillRect/>
          </a:stretch>
        </p:blipFill>
        <p:spPr>
          <a:xfrm>
            <a:off x="1792288" y="612775"/>
            <a:ext cx="5486400" cy="4114800"/>
          </a:xfrm>
          <a:prstGeom prst="rect">
            <a:avLst/>
          </a:prstGeom>
          <a:noFill/>
        </p:spPr>
      </p:pic>
      <p:sp>
        <p:nvSpPr>
          <p:cNvPr id="11" name="Text Placeholder 3">
            <a:extLst>
              <a:ext uri="{FF2B5EF4-FFF2-40B4-BE49-F238E27FC236}">
                <a16:creationId xmlns:a16="http://schemas.microsoft.com/office/drawing/2014/main" id="{80354F01-837D-C793-10A8-595D92280CFF}"/>
              </a:ext>
            </a:extLst>
          </p:cNvPr>
          <p:cNvSpPr>
            <a:spLocks noGrp="1"/>
          </p:cNvSpPr>
          <p:nvPr>
            <p:ph type="body" sz="half" idx="2"/>
          </p:nvPr>
        </p:nvSpPr>
        <p:spPr>
          <a:xfrm>
            <a:off x="1115616" y="5616970"/>
            <a:ext cx="7571184" cy="739380"/>
          </a:xfrm>
        </p:spPr>
        <p:txBody>
          <a:bodyPr>
            <a:normAutofit fontScale="62500" lnSpcReduction="20000"/>
          </a:bodyPr>
          <a:lstStyle/>
          <a:p>
            <a:endParaRPr lang="en-GB" dirty="0"/>
          </a:p>
          <a:p>
            <a:r>
              <a:rPr lang="en-GB" sz="2500" dirty="0"/>
              <a:t>Arthur Conan Doyle, The Boscombe Valley Mystery </a:t>
            </a:r>
          </a:p>
          <a:p>
            <a:r>
              <a:rPr lang="en-GB" sz="2500" dirty="0"/>
              <a:t>Sherlock Holmes Short Story</a:t>
            </a:r>
            <a:endParaRPr lang="en-US" sz="2500" dirty="0"/>
          </a:p>
        </p:txBody>
      </p:sp>
      <p:sp>
        <p:nvSpPr>
          <p:cNvPr id="3" name="Espace réservé du numéro de diapositive 2"/>
          <p:cNvSpPr>
            <a:spLocks noGrp="1"/>
          </p:cNvSpPr>
          <p:nvPr>
            <p:ph type="sldNum" sz="quarter" idx="12"/>
          </p:nvPr>
        </p:nvSpPr>
        <p:spPr>
          <a:xfrm>
            <a:off x="6553200" y="6356350"/>
            <a:ext cx="2133600" cy="365125"/>
          </a:xfrm>
        </p:spPr>
        <p:txBody>
          <a:bodyPr anchor="ctr">
            <a:normAutofit/>
          </a:bodyPr>
          <a:lstStyle/>
          <a:p>
            <a:pPr>
              <a:spcAft>
                <a:spcPts val="600"/>
              </a:spcAft>
            </a:pPr>
            <a:fld id="{EF07808B-6A1B-2B44-8E01-5992481392B5}" type="slidenum">
              <a:rPr lang="en-US" smtClean="0"/>
              <a:pPr>
                <a:spcAft>
                  <a:spcPts val="600"/>
                </a:spcAft>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DDAE6-0EAE-454B-895D-032835441C31}"/>
              </a:ext>
            </a:extLst>
          </p:cNvPr>
          <p:cNvSpPr>
            <a:spLocks noGrp="1"/>
          </p:cNvSpPr>
          <p:nvPr>
            <p:ph type="title"/>
          </p:nvPr>
        </p:nvSpPr>
        <p:spPr/>
        <p:txBody>
          <a:bodyPr/>
          <a:lstStyle/>
          <a:p>
            <a:r>
              <a:rPr lang="en-GB" b="1" dirty="0"/>
              <a:t>Additional considerations…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399ACE-AE8E-4EEB-A1F7-58C1979AFB58}"/>
                  </a:ext>
                </a:extLst>
              </p:cNvPr>
              <p:cNvSpPr>
                <a:spLocks noGrp="1"/>
              </p:cNvSpPr>
              <p:nvPr>
                <p:ph idx="1"/>
              </p:nvPr>
            </p:nvSpPr>
            <p:spPr/>
            <p:txBody>
              <a:bodyPr>
                <a:norm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Arial" panose="020B0604020202020204" pitchFamily="34" charset="0"/>
                  </a:rPr>
                  <a:t>Column 1: Percentage of times when the MW and CPI were the same between 12/2019 and 02/2022</a:t>
                </a:r>
              </a:p>
              <a:p>
                <a:pPr>
                  <a:lnSpc>
                    <a:spcPct val="107000"/>
                  </a:lnSpc>
                  <a:spcAft>
                    <a:spcPts val="800"/>
                  </a:spcAft>
                </a:pPr>
                <a:r>
                  <a:rPr lang="en-GB" sz="2000" dirty="0">
                    <a:effectLst/>
                    <a:latin typeface="Calibri" panose="020F0502020204030204" pitchFamily="34" charset="0"/>
                    <a:ea typeface="Calibri" panose="020F0502020204030204" pitchFamily="34" charset="0"/>
                    <a:cs typeface="Arial" panose="020B0604020202020204" pitchFamily="34" charset="0"/>
                  </a:rPr>
                  <a:t>Column 2: Percentage of times when the CPI was larger than the MW</a:t>
                </a:r>
              </a:p>
              <a:p>
                <a:pPr>
                  <a:lnSpc>
                    <a:spcPct val="107000"/>
                  </a:lnSpc>
                  <a:spcAft>
                    <a:spcPts val="800"/>
                  </a:spcAft>
                </a:pPr>
                <a:r>
                  <a:rPr lang="en-GB" sz="2000" dirty="0">
                    <a:effectLst/>
                    <a:latin typeface="Calibri" panose="020F0502020204030204" pitchFamily="34" charset="0"/>
                    <a:ea typeface="Calibri" panose="020F0502020204030204" pitchFamily="34" charset="0"/>
                    <a:cs typeface="Arial" panose="020B0604020202020204" pitchFamily="34" charset="0"/>
                  </a:rPr>
                  <a:t>Column 3: Percentage of times when the MW was larger than the CPI</a:t>
                </a:r>
              </a:p>
              <a:p>
                <a:pPr>
                  <a:lnSpc>
                    <a:spcPct val="107000"/>
                  </a:lnSpc>
                  <a:spcAft>
                    <a:spcPts val="800"/>
                  </a:spcAft>
                </a:pPr>
                <a:r>
                  <a:rPr lang="en-GB" sz="2000" dirty="0">
                    <a:effectLst/>
                    <a:latin typeface="Calibri" panose="020F0502020204030204" pitchFamily="34" charset="0"/>
                    <a:ea typeface="Calibri" panose="020F0502020204030204" pitchFamily="34" charset="0"/>
                    <a:cs typeface="Arial" panose="020B0604020202020204" pitchFamily="34" charset="0"/>
                  </a:rPr>
                  <a:t>Column 4: Percentage of difference between the MW and the CPI at the end of the period </a:t>
                </a:r>
              </a:p>
              <a:p>
                <a14:m>
                  <m:oMath xmlns:m="http://schemas.openxmlformats.org/officeDocument/2006/math">
                    <m:f>
                      <m:fPr>
                        <m:ctrlPr>
                          <a:rPr lang="en-GB" sz="3600" i="1">
                            <a:effectLst/>
                            <a:latin typeface="Cambria Math" panose="02040503050406030204" pitchFamily="18" charset="0"/>
                          </a:rPr>
                        </m:ctrlPr>
                      </m:fPr>
                      <m:num>
                        <m:r>
                          <a:rPr lang="en-GB" sz="2000" i="1">
                            <a:effectLst/>
                            <a:latin typeface="Cambria Math" panose="02040503050406030204" pitchFamily="18" charset="0"/>
                            <a:ea typeface="Calibri" panose="020F0502020204030204" pitchFamily="34" charset="0"/>
                            <a:cs typeface="Arial" panose="020B0604020202020204" pitchFamily="34" charset="0"/>
                          </a:rPr>
                          <m:t>𝑀𝑊</m:t>
                        </m:r>
                        <m:r>
                          <a:rPr lang="en-GB" sz="2000" i="1">
                            <a:effectLst/>
                            <a:latin typeface="Cambria Math" panose="02040503050406030204" pitchFamily="18" charset="0"/>
                            <a:ea typeface="Calibri" panose="020F0502020204030204" pitchFamily="34" charset="0"/>
                            <a:cs typeface="Arial" panose="020B0604020202020204" pitchFamily="34" charset="0"/>
                          </a:rPr>
                          <m:t>−</m:t>
                        </m:r>
                        <m:r>
                          <a:rPr lang="en-GB" sz="2000" i="1">
                            <a:effectLst/>
                            <a:latin typeface="Cambria Math" panose="02040503050406030204" pitchFamily="18" charset="0"/>
                            <a:ea typeface="Calibri" panose="020F0502020204030204" pitchFamily="34" charset="0"/>
                            <a:cs typeface="Arial" panose="020B0604020202020204" pitchFamily="34" charset="0"/>
                          </a:rPr>
                          <m:t>𝐶𝑃𝐼</m:t>
                        </m:r>
                      </m:num>
                      <m:den>
                        <m:r>
                          <a:rPr lang="en-GB" sz="2000" i="1">
                            <a:effectLst/>
                            <a:latin typeface="Cambria Math" panose="02040503050406030204" pitchFamily="18" charset="0"/>
                            <a:ea typeface="Calibri" panose="020F0502020204030204" pitchFamily="34" charset="0"/>
                            <a:cs typeface="Arial" panose="020B0604020202020204" pitchFamily="34" charset="0"/>
                          </a:rPr>
                          <m:t>𝐶𝑃𝐼</m:t>
                        </m:r>
                      </m:den>
                    </m:f>
                    <m:r>
                      <a:rPr lang="en-GB" sz="2000" i="1">
                        <a:effectLst/>
                        <a:latin typeface="Cambria Math" panose="02040503050406030204" pitchFamily="18" charset="0"/>
                        <a:ea typeface="Calibri" panose="020F0502020204030204" pitchFamily="34" charset="0"/>
                        <a:cs typeface="Arial" panose="020B0604020202020204" pitchFamily="34" charset="0"/>
                      </a:rPr>
                      <m:t>∗100</m:t>
                    </m:r>
                  </m:oMath>
                </a14:m>
                <a:endParaRPr lang="en-GB" sz="3600" dirty="0"/>
              </a:p>
            </p:txBody>
          </p:sp>
        </mc:Choice>
        <mc:Fallback xmlns="">
          <p:sp>
            <p:nvSpPr>
              <p:cNvPr id="3" name="Content Placeholder 2">
                <a:extLst>
                  <a:ext uri="{FF2B5EF4-FFF2-40B4-BE49-F238E27FC236}">
                    <a16:creationId xmlns:a16="http://schemas.microsoft.com/office/drawing/2014/main" id="{70399ACE-AE8E-4EEB-A1F7-58C1979AFB58}"/>
                  </a:ext>
                </a:extLst>
              </p:cNvPr>
              <p:cNvSpPr>
                <a:spLocks noGrp="1" noRot="1" noChangeAspect="1" noMove="1" noResize="1" noEditPoints="1" noAdjustHandles="1" noChangeArrowheads="1" noChangeShapeType="1" noTextEdit="1"/>
              </p:cNvSpPr>
              <p:nvPr>
                <p:ph idx="1"/>
              </p:nvPr>
            </p:nvSpPr>
            <p:spPr>
              <a:blipFill>
                <a:blip r:embed="rId2"/>
                <a:stretch>
                  <a:fillRect l="-667" t="-674"/>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45464A83-EA9B-4B84-AC58-942ADCAD8752}"/>
              </a:ext>
            </a:extLst>
          </p:cNvPr>
          <p:cNvSpPr>
            <a:spLocks noGrp="1"/>
          </p:cNvSpPr>
          <p:nvPr>
            <p:ph type="sldNum" sz="quarter" idx="12"/>
          </p:nvPr>
        </p:nvSpPr>
        <p:spPr/>
        <p:txBody>
          <a:bodyPr/>
          <a:lstStyle/>
          <a:p>
            <a:fld id="{EF07808B-6A1B-2B44-8E01-5992481392B5}" type="slidenum">
              <a:rPr lang="en-US" smtClean="0"/>
              <a:pPr/>
              <a:t>20</a:t>
            </a:fld>
            <a:endParaRPr lang="en-US"/>
          </a:p>
        </p:txBody>
      </p:sp>
    </p:spTree>
    <p:extLst>
      <p:ext uri="{BB962C8B-B14F-4D97-AF65-F5344CB8AC3E}">
        <p14:creationId xmlns:p14="http://schemas.microsoft.com/office/powerpoint/2010/main" val="3872024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E73D71-9AA5-48EC-AE3D-1E1F06CC30C8}"/>
              </a:ext>
            </a:extLst>
          </p:cNvPr>
          <p:cNvSpPr>
            <a:spLocks noGrp="1"/>
          </p:cNvSpPr>
          <p:nvPr>
            <p:ph type="sldNum" sz="quarter" idx="12"/>
          </p:nvPr>
        </p:nvSpPr>
        <p:spPr/>
        <p:txBody>
          <a:bodyPr/>
          <a:lstStyle/>
          <a:p>
            <a:fld id="{EF07808B-6A1B-2B44-8E01-5992481392B5}" type="slidenum">
              <a:rPr lang="en-US" smtClean="0"/>
              <a:pPr/>
              <a:t>21</a:t>
            </a:fld>
            <a:endParaRPr lang="en-US"/>
          </a:p>
        </p:txBody>
      </p:sp>
      <p:graphicFrame>
        <p:nvGraphicFramePr>
          <p:cNvPr id="7" name="Object 6">
            <a:extLst>
              <a:ext uri="{FF2B5EF4-FFF2-40B4-BE49-F238E27FC236}">
                <a16:creationId xmlns:a16="http://schemas.microsoft.com/office/drawing/2014/main" id="{D0E4FF96-3FB9-4D18-BDB6-B4D7ADF595CB}"/>
              </a:ext>
            </a:extLst>
          </p:cNvPr>
          <p:cNvGraphicFramePr>
            <a:graphicFrameLocks noChangeAspect="1"/>
          </p:cNvGraphicFramePr>
          <p:nvPr>
            <p:extLst>
              <p:ext uri="{D42A27DB-BD31-4B8C-83A1-F6EECF244321}">
                <p14:modId xmlns:p14="http://schemas.microsoft.com/office/powerpoint/2010/main" val="3312309500"/>
              </p:ext>
            </p:extLst>
          </p:nvPr>
        </p:nvGraphicFramePr>
        <p:xfrm>
          <a:off x="3957638" y="3241675"/>
          <a:ext cx="1227137" cy="373063"/>
        </p:xfrm>
        <a:graphic>
          <a:graphicData uri="http://schemas.openxmlformats.org/presentationml/2006/ole">
            <mc:AlternateContent xmlns:mc="http://schemas.openxmlformats.org/markup-compatibility/2006">
              <mc:Choice xmlns:v="urn:schemas-microsoft-com:vml" Requires="v">
                <p:oleObj spid="_x0000_s1025" name="Worksheet" r:id="rId3" imgW="1226788" imgH="373390" progId="Excel.Sheet.12">
                  <p:embed/>
                </p:oleObj>
              </mc:Choice>
              <mc:Fallback>
                <p:oleObj name="Worksheet" r:id="rId3" imgW="1226788" imgH="373390" progId="Excel.Sheet.12">
                  <p:embed/>
                  <p:pic>
                    <p:nvPicPr>
                      <p:cNvPr id="7" name="Object 6">
                        <a:extLst>
                          <a:ext uri="{FF2B5EF4-FFF2-40B4-BE49-F238E27FC236}">
                            <a16:creationId xmlns:a16="http://schemas.microsoft.com/office/drawing/2014/main" id="{D0E4FF96-3FB9-4D18-BDB6-B4D7ADF595CB}"/>
                          </a:ext>
                        </a:extLst>
                      </p:cNvPr>
                      <p:cNvPicPr/>
                      <p:nvPr/>
                    </p:nvPicPr>
                    <p:blipFill>
                      <a:blip r:embed="rId4"/>
                      <a:stretch>
                        <a:fillRect/>
                      </a:stretch>
                    </p:blipFill>
                    <p:spPr>
                      <a:xfrm>
                        <a:off x="3957638" y="3241675"/>
                        <a:ext cx="1227137" cy="373063"/>
                      </a:xfrm>
                      <a:prstGeom prst="rect">
                        <a:avLst/>
                      </a:prstGeom>
                    </p:spPr>
                  </p:pic>
                </p:oleObj>
              </mc:Fallback>
            </mc:AlternateContent>
          </a:graphicData>
        </a:graphic>
      </p:graphicFrame>
      <p:pic>
        <p:nvPicPr>
          <p:cNvPr id="10" name="Content Placeholder 9">
            <a:extLst>
              <a:ext uri="{FF2B5EF4-FFF2-40B4-BE49-F238E27FC236}">
                <a16:creationId xmlns:a16="http://schemas.microsoft.com/office/drawing/2014/main" id="{C6E07827-269E-4033-9013-E650D5AD0C93}"/>
              </a:ext>
            </a:extLst>
          </p:cNvPr>
          <p:cNvPicPr>
            <a:picLocks noGrp="1" noChangeAspect="1"/>
          </p:cNvPicPr>
          <p:nvPr>
            <p:ph idx="1"/>
          </p:nvPr>
        </p:nvPicPr>
        <p:blipFill>
          <a:blip r:embed="rId5"/>
          <a:stretch>
            <a:fillRect/>
          </a:stretch>
        </p:blipFill>
        <p:spPr>
          <a:xfrm>
            <a:off x="614791" y="260648"/>
            <a:ext cx="8072009" cy="6157177"/>
          </a:xfrm>
          <a:prstGeom prst="rect">
            <a:avLst/>
          </a:prstGeom>
        </p:spPr>
      </p:pic>
    </p:spTree>
    <p:extLst>
      <p:ext uri="{BB962C8B-B14F-4D97-AF65-F5344CB8AC3E}">
        <p14:creationId xmlns:p14="http://schemas.microsoft.com/office/powerpoint/2010/main" val="3048657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F07808B-6A1B-2B44-8E01-5992481392B5}" type="slidenum">
              <a:rPr lang="en-US" smtClean="0"/>
              <a:pPr/>
              <a:t>22</a:t>
            </a:fld>
            <a:endParaRPr lang="en-US"/>
          </a:p>
        </p:txBody>
      </p:sp>
      <p:graphicFrame>
        <p:nvGraphicFramePr>
          <p:cNvPr id="2" name="Object 1">
            <a:extLst>
              <a:ext uri="{FF2B5EF4-FFF2-40B4-BE49-F238E27FC236}">
                <a16:creationId xmlns:a16="http://schemas.microsoft.com/office/drawing/2014/main" id="{6F9FB368-F0E5-486B-AE6E-C9678F398024}"/>
              </a:ext>
            </a:extLst>
          </p:cNvPr>
          <p:cNvGraphicFramePr>
            <a:graphicFrameLocks noChangeAspect="1"/>
          </p:cNvGraphicFramePr>
          <p:nvPr>
            <p:extLst>
              <p:ext uri="{D42A27DB-BD31-4B8C-83A1-F6EECF244321}">
                <p14:modId xmlns:p14="http://schemas.microsoft.com/office/powerpoint/2010/main" val="1427405616"/>
              </p:ext>
            </p:extLst>
          </p:nvPr>
        </p:nvGraphicFramePr>
        <p:xfrm>
          <a:off x="1232253" y="-1885267"/>
          <a:ext cx="6841132" cy="7496358"/>
        </p:xfrm>
        <a:graphic>
          <a:graphicData uri="http://schemas.openxmlformats.org/presentationml/2006/ole">
            <mc:AlternateContent xmlns:mc="http://schemas.openxmlformats.org/markup-compatibility/2006">
              <mc:Choice xmlns:v="urn:schemas-microsoft-com:vml" Requires="v">
                <p:oleObj spid="_x0000_s2049" name="Worksheet" r:id="rId3" imgW="3909121" imgH="2903158" progId="Excel.Sheet.12">
                  <p:embed/>
                </p:oleObj>
              </mc:Choice>
              <mc:Fallback>
                <p:oleObj name="Worksheet" r:id="rId3" imgW="3909121" imgH="2903158" progId="Excel.Sheet.12">
                  <p:embed/>
                  <p:pic>
                    <p:nvPicPr>
                      <p:cNvPr id="2" name="Object 1">
                        <a:extLst>
                          <a:ext uri="{FF2B5EF4-FFF2-40B4-BE49-F238E27FC236}">
                            <a16:creationId xmlns:a16="http://schemas.microsoft.com/office/drawing/2014/main" id="{6F9FB368-F0E5-486B-AE6E-C9678F398024}"/>
                          </a:ext>
                        </a:extLst>
                      </p:cNvPr>
                      <p:cNvPicPr/>
                      <p:nvPr/>
                    </p:nvPicPr>
                    <p:blipFill>
                      <a:blip r:embed="rId4"/>
                      <a:stretch>
                        <a:fillRect/>
                      </a:stretch>
                    </p:blipFill>
                    <p:spPr>
                      <a:xfrm>
                        <a:off x="1232253" y="-1885267"/>
                        <a:ext cx="6841132" cy="7496358"/>
                      </a:xfrm>
                      <a:prstGeom prst="rect">
                        <a:avLst/>
                      </a:prstGeom>
                    </p:spPr>
                  </p:pic>
                </p:oleObj>
              </mc:Fallback>
            </mc:AlternateContent>
          </a:graphicData>
        </a:graphic>
      </p:graphicFrame>
    </p:spTree>
    <p:extLst>
      <p:ext uri="{BB962C8B-B14F-4D97-AF65-F5344CB8AC3E}">
        <p14:creationId xmlns:p14="http://schemas.microsoft.com/office/powerpoint/2010/main" val="1425362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D34AEB-EF5D-4D99-8936-6873F756D516}"/>
              </a:ext>
            </a:extLst>
          </p:cNvPr>
          <p:cNvSpPr>
            <a:spLocks noGrp="1"/>
          </p:cNvSpPr>
          <p:nvPr>
            <p:ph type="sldNum" sz="quarter" idx="12"/>
          </p:nvPr>
        </p:nvSpPr>
        <p:spPr/>
        <p:txBody>
          <a:bodyPr/>
          <a:lstStyle/>
          <a:p>
            <a:fld id="{EF07808B-6A1B-2B44-8E01-5992481392B5}" type="slidenum">
              <a:rPr lang="en-US" smtClean="0"/>
              <a:pPr/>
              <a:t>23</a:t>
            </a:fld>
            <a:endParaRPr lang="en-US"/>
          </a:p>
        </p:txBody>
      </p:sp>
      <p:graphicFrame>
        <p:nvGraphicFramePr>
          <p:cNvPr id="3" name="Chart 2">
            <a:extLst>
              <a:ext uri="{FF2B5EF4-FFF2-40B4-BE49-F238E27FC236}">
                <a16:creationId xmlns:a16="http://schemas.microsoft.com/office/drawing/2014/main" id="{75235D46-34AF-453B-8EE5-4970013696B7}"/>
              </a:ext>
            </a:extLst>
          </p:cNvPr>
          <p:cNvGraphicFramePr/>
          <p:nvPr>
            <p:extLst>
              <p:ext uri="{D42A27DB-BD31-4B8C-83A1-F6EECF244321}">
                <p14:modId xmlns:p14="http://schemas.microsoft.com/office/powerpoint/2010/main" val="1649980262"/>
              </p:ext>
            </p:extLst>
          </p:nvPr>
        </p:nvGraphicFramePr>
        <p:xfrm>
          <a:off x="683568" y="404664"/>
          <a:ext cx="7920880" cy="5328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1483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82449E-5A73-40C9-8685-E478F50D94EC}"/>
              </a:ext>
            </a:extLst>
          </p:cNvPr>
          <p:cNvSpPr>
            <a:spLocks noGrp="1"/>
          </p:cNvSpPr>
          <p:nvPr>
            <p:ph type="sldNum" sz="quarter" idx="12"/>
          </p:nvPr>
        </p:nvSpPr>
        <p:spPr/>
        <p:txBody>
          <a:bodyPr/>
          <a:lstStyle/>
          <a:p>
            <a:fld id="{EF07808B-6A1B-2B44-8E01-5992481392B5}" type="slidenum">
              <a:rPr lang="en-US" smtClean="0"/>
              <a:pPr/>
              <a:t>24</a:t>
            </a:fld>
            <a:endParaRPr lang="en-US"/>
          </a:p>
        </p:txBody>
      </p:sp>
      <p:graphicFrame>
        <p:nvGraphicFramePr>
          <p:cNvPr id="3" name="Chart 2">
            <a:extLst>
              <a:ext uri="{FF2B5EF4-FFF2-40B4-BE49-F238E27FC236}">
                <a16:creationId xmlns:a16="http://schemas.microsoft.com/office/drawing/2014/main" id="{568EBC2E-4C3E-4CD2-9D81-EFDC98AB3497}"/>
              </a:ext>
            </a:extLst>
          </p:cNvPr>
          <p:cNvGraphicFramePr>
            <a:graphicFrameLocks noGrp="1"/>
          </p:cNvGraphicFramePr>
          <p:nvPr>
            <p:extLst>
              <p:ext uri="{D42A27DB-BD31-4B8C-83A1-F6EECF244321}">
                <p14:modId xmlns:p14="http://schemas.microsoft.com/office/powerpoint/2010/main" val="4130874402"/>
              </p:ext>
            </p:extLst>
          </p:nvPr>
        </p:nvGraphicFramePr>
        <p:xfrm>
          <a:off x="1115617" y="692696"/>
          <a:ext cx="6984776" cy="57586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5807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1472C7-537D-4EB6-B56B-4A58788AA747}"/>
              </a:ext>
            </a:extLst>
          </p:cNvPr>
          <p:cNvSpPr>
            <a:spLocks noGrp="1"/>
          </p:cNvSpPr>
          <p:nvPr>
            <p:ph type="sldNum" sz="quarter" idx="12"/>
          </p:nvPr>
        </p:nvSpPr>
        <p:spPr/>
        <p:txBody>
          <a:bodyPr/>
          <a:lstStyle/>
          <a:p>
            <a:fld id="{EF07808B-6A1B-2B44-8E01-5992481392B5}" type="slidenum">
              <a:rPr lang="en-US" smtClean="0"/>
              <a:pPr/>
              <a:t>25</a:t>
            </a:fld>
            <a:endParaRPr lang="en-US"/>
          </a:p>
        </p:txBody>
      </p:sp>
      <p:graphicFrame>
        <p:nvGraphicFramePr>
          <p:cNvPr id="3" name="Chart 2">
            <a:extLst>
              <a:ext uri="{FF2B5EF4-FFF2-40B4-BE49-F238E27FC236}">
                <a16:creationId xmlns:a16="http://schemas.microsoft.com/office/drawing/2014/main" id="{974A853B-AE42-446E-9E6F-132147B28787}"/>
              </a:ext>
            </a:extLst>
          </p:cNvPr>
          <p:cNvGraphicFramePr>
            <a:graphicFrameLocks noGrp="1"/>
          </p:cNvGraphicFramePr>
          <p:nvPr>
            <p:extLst>
              <p:ext uri="{D42A27DB-BD31-4B8C-83A1-F6EECF244321}">
                <p14:modId xmlns:p14="http://schemas.microsoft.com/office/powerpoint/2010/main" val="3472030241"/>
              </p:ext>
            </p:extLst>
          </p:nvPr>
        </p:nvGraphicFramePr>
        <p:xfrm>
          <a:off x="343541" y="657703"/>
          <a:ext cx="8456918" cy="55425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8767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2E18B7-849C-4831-AE7D-4D33FEDD25B9}"/>
              </a:ext>
            </a:extLst>
          </p:cNvPr>
          <p:cNvSpPr>
            <a:spLocks noGrp="1"/>
          </p:cNvSpPr>
          <p:nvPr>
            <p:ph type="sldNum" sz="quarter" idx="12"/>
          </p:nvPr>
        </p:nvSpPr>
        <p:spPr/>
        <p:txBody>
          <a:bodyPr/>
          <a:lstStyle/>
          <a:p>
            <a:fld id="{EF07808B-6A1B-2B44-8E01-5992481392B5}" type="slidenum">
              <a:rPr lang="en-US" smtClean="0"/>
              <a:pPr/>
              <a:t>26</a:t>
            </a:fld>
            <a:endParaRPr lang="en-US"/>
          </a:p>
        </p:txBody>
      </p:sp>
      <p:graphicFrame>
        <p:nvGraphicFramePr>
          <p:cNvPr id="3" name="Chart 2">
            <a:extLst>
              <a:ext uri="{FF2B5EF4-FFF2-40B4-BE49-F238E27FC236}">
                <a16:creationId xmlns:a16="http://schemas.microsoft.com/office/drawing/2014/main" id="{19E0B58A-24A5-4DE3-B06A-9D3424DD49FB}"/>
              </a:ext>
            </a:extLst>
          </p:cNvPr>
          <p:cNvGraphicFramePr>
            <a:graphicFrameLocks noGrp="1"/>
          </p:cNvGraphicFramePr>
          <p:nvPr>
            <p:extLst>
              <p:ext uri="{D42A27DB-BD31-4B8C-83A1-F6EECF244321}">
                <p14:modId xmlns:p14="http://schemas.microsoft.com/office/powerpoint/2010/main" val="1544084737"/>
              </p:ext>
            </p:extLst>
          </p:nvPr>
        </p:nvGraphicFramePr>
        <p:xfrm>
          <a:off x="971600" y="548680"/>
          <a:ext cx="7715199" cy="55446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336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C1C2CB-5A1E-47A6-88D4-CA8E674F9377}"/>
              </a:ext>
            </a:extLst>
          </p:cNvPr>
          <p:cNvSpPr>
            <a:spLocks noGrp="1"/>
          </p:cNvSpPr>
          <p:nvPr>
            <p:ph type="sldNum" sz="quarter" idx="12"/>
          </p:nvPr>
        </p:nvSpPr>
        <p:spPr/>
        <p:txBody>
          <a:bodyPr/>
          <a:lstStyle/>
          <a:p>
            <a:fld id="{EF07808B-6A1B-2B44-8E01-5992481392B5}" type="slidenum">
              <a:rPr lang="en-US" smtClean="0"/>
              <a:pPr/>
              <a:t>27</a:t>
            </a:fld>
            <a:endParaRPr lang="en-US"/>
          </a:p>
        </p:txBody>
      </p:sp>
      <p:graphicFrame>
        <p:nvGraphicFramePr>
          <p:cNvPr id="3" name="Chart 2">
            <a:extLst>
              <a:ext uri="{FF2B5EF4-FFF2-40B4-BE49-F238E27FC236}">
                <a16:creationId xmlns:a16="http://schemas.microsoft.com/office/drawing/2014/main" id="{680C4A97-7B4E-4BD2-9BEF-27A36AA5191B}"/>
              </a:ext>
            </a:extLst>
          </p:cNvPr>
          <p:cNvGraphicFramePr>
            <a:graphicFrameLocks noGrp="1"/>
          </p:cNvGraphicFramePr>
          <p:nvPr>
            <p:extLst>
              <p:ext uri="{D42A27DB-BD31-4B8C-83A1-F6EECF244321}">
                <p14:modId xmlns:p14="http://schemas.microsoft.com/office/powerpoint/2010/main" val="295734342"/>
              </p:ext>
            </p:extLst>
          </p:nvPr>
        </p:nvGraphicFramePr>
        <p:xfrm>
          <a:off x="971600" y="764704"/>
          <a:ext cx="7000767"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035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39B2B2-D578-458B-99C4-1DC8A4C08CEF}"/>
              </a:ext>
            </a:extLst>
          </p:cNvPr>
          <p:cNvSpPr>
            <a:spLocks noGrp="1"/>
          </p:cNvSpPr>
          <p:nvPr>
            <p:ph type="sldNum" sz="quarter" idx="12"/>
          </p:nvPr>
        </p:nvSpPr>
        <p:spPr/>
        <p:txBody>
          <a:bodyPr/>
          <a:lstStyle/>
          <a:p>
            <a:fld id="{EF07808B-6A1B-2B44-8E01-5992481392B5}" type="slidenum">
              <a:rPr lang="en-US" smtClean="0"/>
              <a:pPr/>
              <a:t>28</a:t>
            </a:fld>
            <a:endParaRPr lang="en-US"/>
          </a:p>
        </p:txBody>
      </p:sp>
      <p:graphicFrame>
        <p:nvGraphicFramePr>
          <p:cNvPr id="3" name="Chart 2">
            <a:extLst>
              <a:ext uri="{FF2B5EF4-FFF2-40B4-BE49-F238E27FC236}">
                <a16:creationId xmlns:a16="http://schemas.microsoft.com/office/drawing/2014/main" id="{8DCC8ECF-3171-4AE3-AFFE-D80E1F401AA1}"/>
              </a:ext>
            </a:extLst>
          </p:cNvPr>
          <p:cNvGraphicFramePr>
            <a:graphicFrameLocks noGrp="1"/>
          </p:cNvGraphicFramePr>
          <p:nvPr>
            <p:extLst>
              <p:ext uri="{D42A27DB-BD31-4B8C-83A1-F6EECF244321}">
                <p14:modId xmlns:p14="http://schemas.microsoft.com/office/powerpoint/2010/main" val="2625002514"/>
              </p:ext>
            </p:extLst>
          </p:nvPr>
        </p:nvGraphicFramePr>
        <p:xfrm>
          <a:off x="523561" y="548680"/>
          <a:ext cx="8096878" cy="5330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0224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69A240-A408-4495-8323-29989C447AE1}"/>
              </a:ext>
            </a:extLst>
          </p:cNvPr>
          <p:cNvSpPr>
            <a:spLocks noGrp="1"/>
          </p:cNvSpPr>
          <p:nvPr>
            <p:ph type="sldNum" sz="quarter" idx="12"/>
          </p:nvPr>
        </p:nvSpPr>
        <p:spPr/>
        <p:txBody>
          <a:bodyPr/>
          <a:lstStyle/>
          <a:p>
            <a:fld id="{EF07808B-6A1B-2B44-8E01-5992481392B5}" type="slidenum">
              <a:rPr lang="en-US" smtClean="0"/>
              <a:pPr/>
              <a:t>29</a:t>
            </a:fld>
            <a:endParaRPr lang="en-US"/>
          </a:p>
        </p:txBody>
      </p:sp>
      <p:graphicFrame>
        <p:nvGraphicFramePr>
          <p:cNvPr id="3" name="Chart 2">
            <a:extLst>
              <a:ext uri="{FF2B5EF4-FFF2-40B4-BE49-F238E27FC236}">
                <a16:creationId xmlns:a16="http://schemas.microsoft.com/office/drawing/2014/main" id="{6A35DF99-46A8-40DE-9B76-618627999927}"/>
              </a:ext>
            </a:extLst>
          </p:cNvPr>
          <p:cNvGraphicFramePr>
            <a:graphicFrameLocks noGrp="1"/>
          </p:cNvGraphicFramePr>
          <p:nvPr>
            <p:extLst>
              <p:ext uri="{D42A27DB-BD31-4B8C-83A1-F6EECF244321}">
                <p14:modId xmlns:p14="http://schemas.microsoft.com/office/powerpoint/2010/main" val="3139636483"/>
              </p:ext>
            </p:extLst>
          </p:nvPr>
        </p:nvGraphicFramePr>
        <p:xfrm>
          <a:off x="415549" y="693707"/>
          <a:ext cx="8312902" cy="54705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8547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The </a:t>
            </a:r>
            <a:r>
              <a:rPr lang="fr-FR" dirty="0" err="1"/>
              <a:t>context</a:t>
            </a:r>
            <a:r>
              <a:rPr lang="fr-FR" dirty="0"/>
              <a:t> of the inflation</a:t>
            </a:r>
          </a:p>
        </p:txBody>
      </p:sp>
      <p:sp>
        <p:nvSpPr>
          <p:cNvPr id="3" name="Espace réservé du contenu 2"/>
          <p:cNvSpPr>
            <a:spLocks noGrp="1"/>
          </p:cNvSpPr>
          <p:nvPr>
            <p:ph idx="1"/>
          </p:nvPr>
        </p:nvSpPr>
        <p:spPr/>
        <p:txBody>
          <a:bodyPr>
            <a:normAutofit fontScale="55000" lnSpcReduction="20000"/>
          </a:bodyPr>
          <a:lstStyle/>
          <a:p>
            <a:r>
              <a:rPr lang="en-GB" sz="3800" dirty="0"/>
              <a:t>Inflationary context</a:t>
            </a:r>
          </a:p>
          <a:p>
            <a:pPr lvl="1"/>
            <a:r>
              <a:rPr lang="en-GB" sz="3200" dirty="0"/>
              <a:t>This episode of high inflation not the result of the “</a:t>
            </a:r>
            <a:r>
              <a:rPr lang="en-GB" sz="3200" dirty="0">
                <a:highlight>
                  <a:srgbClr val="FFFF00"/>
                </a:highlight>
              </a:rPr>
              <a:t>wage-led inflation</a:t>
            </a:r>
            <a:r>
              <a:rPr lang="en-GB" sz="3200" dirty="0"/>
              <a:t>”. </a:t>
            </a:r>
          </a:p>
          <a:p>
            <a:pPr lvl="1"/>
            <a:r>
              <a:rPr lang="en-GB" sz="3200" dirty="0"/>
              <a:t>Wages don’t show a trend that would put </a:t>
            </a:r>
            <a:r>
              <a:rPr lang="en-GB" sz="3200" dirty="0">
                <a:highlight>
                  <a:srgbClr val="FFFF00"/>
                </a:highlight>
              </a:rPr>
              <a:t>additional</a:t>
            </a:r>
            <a:r>
              <a:rPr lang="en-GB" sz="3200" dirty="0"/>
              <a:t> pressure on costs of production.</a:t>
            </a:r>
          </a:p>
          <a:p>
            <a:r>
              <a:rPr lang="en-GB" sz="3800" dirty="0"/>
              <a:t>Causes of Inflation</a:t>
            </a:r>
          </a:p>
          <a:p>
            <a:pPr lvl="1"/>
            <a:r>
              <a:rPr lang="en-GB" sz="3200" dirty="0"/>
              <a:t>“</a:t>
            </a:r>
            <a:r>
              <a:rPr lang="en-GB" sz="3200" dirty="0">
                <a:highlight>
                  <a:srgbClr val="FFFF00"/>
                </a:highlight>
              </a:rPr>
              <a:t>Bottlenecks</a:t>
            </a:r>
            <a:r>
              <a:rPr lang="en-GB" sz="3200" dirty="0"/>
              <a:t>” in the distribution channels with pressures on prices have been mounting since mid-2021.</a:t>
            </a:r>
          </a:p>
          <a:p>
            <a:pPr lvl="1"/>
            <a:r>
              <a:rPr lang="en-GB" sz="3200" dirty="0">
                <a:highlight>
                  <a:srgbClr val="FFFF00"/>
                </a:highlight>
              </a:rPr>
              <a:t>Anxiousness</a:t>
            </a:r>
            <a:r>
              <a:rPr lang="en-GB" sz="3200" dirty="0"/>
              <a:t> for recovering </a:t>
            </a:r>
            <a:r>
              <a:rPr lang="en-GB" sz="3200" dirty="0">
                <a:highlight>
                  <a:srgbClr val="FFFF00"/>
                </a:highlight>
              </a:rPr>
              <a:t>profits</a:t>
            </a:r>
            <a:r>
              <a:rPr lang="en-GB" sz="3200" dirty="0"/>
              <a:t> by firms</a:t>
            </a:r>
          </a:p>
          <a:p>
            <a:pPr lvl="1"/>
            <a:r>
              <a:rPr lang="en-GB" sz="3200" dirty="0"/>
              <a:t>The Russian invasion and war in Ukraine fuelled the spike in food and energy prices, which will further strike production.</a:t>
            </a:r>
          </a:p>
          <a:p>
            <a:r>
              <a:rPr lang="en-GB" sz="3800" dirty="0"/>
              <a:t>Impacts on workers</a:t>
            </a:r>
          </a:p>
          <a:p>
            <a:pPr lvl="1"/>
            <a:r>
              <a:rPr lang="en-GB" sz="3200" dirty="0"/>
              <a:t>Devastating impacts on the </a:t>
            </a:r>
            <a:r>
              <a:rPr lang="en-GB" sz="3200" dirty="0">
                <a:highlight>
                  <a:srgbClr val="FFFF00"/>
                </a:highlight>
              </a:rPr>
              <a:t>consumption</a:t>
            </a:r>
            <a:r>
              <a:rPr lang="en-GB" sz="3200" dirty="0"/>
              <a:t> </a:t>
            </a:r>
            <a:r>
              <a:rPr lang="en-GB" sz="3200" dirty="0">
                <a:highlight>
                  <a:srgbClr val="FFFF00"/>
                </a:highlight>
              </a:rPr>
              <a:t>baskets</a:t>
            </a:r>
            <a:r>
              <a:rPr lang="en-GB" sz="3200" dirty="0"/>
              <a:t> of workers’ households, </a:t>
            </a:r>
          </a:p>
          <a:p>
            <a:pPr lvl="1"/>
            <a:r>
              <a:rPr lang="en-GB" sz="3200" dirty="0"/>
              <a:t>Potential long-term effects on their livelihoods and </a:t>
            </a:r>
            <a:r>
              <a:rPr lang="en-GB" sz="3200" dirty="0">
                <a:highlight>
                  <a:srgbClr val="FFFF00"/>
                </a:highlight>
              </a:rPr>
              <a:t>wellbeing</a:t>
            </a:r>
            <a:r>
              <a:rPr lang="en-GB" sz="3200" dirty="0"/>
              <a:t>.</a:t>
            </a:r>
          </a:p>
          <a:p>
            <a:r>
              <a:rPr lang="en-GB" sz="3800" dirty="0"/>
              <a:t>The supposed increased ‘</a:t>
            </a:r>
            <a:r>
              <a:rPr lang="en-GB" sz="3800" dirty="0">
                <a:highlight>
                  <a:srgbClr val="FFFF00"/>
                </a:highlight>
              </a:rPr>
              <a:t>tightness</a:t>
            </a:r>
            <a:r>
              <a:rPr lang="en-GB" sz="3800" dirty="0"/>
              <a:t>’ of the labour market after the pandemic is not materialising in higher wages.</a:t>
            </a:r>
          </a:p>
          <a:p>
            <a:endParaRPr lang="fr-FR" dirty="0"/>
          </a:p>
        </p:txBody>
      </p:sp>
      <p:sp>
        <p:nvSpPr>
          <p:cNvPr id="4" name="Espace réservé du numéro de diapositive 3"/>
          <p:cNvSpPr>
            <a:spLocks noGrp="1"/>
          </p:cNvSpPr>
          <p:nvPr>
            <p:ph type="sldNum" sz="quarter" idx="12"/>
          </p:nvPr>
        </p:nvSpPr>
        <p:spPr/>
        <p:txBody>
          <a:bodyPr/>
          <a:lstStyle/>
          <a:p>
            <a:fld id="{EF07808B-6A1B-2B44-8E01-5992481392B5}"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20A68E-F1AA-4620-8ECD-B1054CF6CB79}"/>
              </a:ext>
            </a:extLst>
          </p:cNvPr>
          <p:cNvSpPr>
            <a:spLocks noGrp="1"/>
          </p:cNvSpPr>
          <p:nvPr>
            <p:ph type="sldNum" sz="quarter" idx="12"/>
          </p:nvPr>
        </p:nvSpPr>
        <p:spPr/>
        <p:txBody>
          <a:bodyPr/>
          <a:lstStyle/>
          <a:p>
            <a:fld id="{EF07808B-6A1B-2B44-8E01-5992481392B5}" type="slidenum">
              <a:rPr lang="en-US" smtClean="0"/>
              <a:pPr/>
              <a:t>30</a:t>
            </a:fld>
            <a:endParaRPr lang="en-US"/>
          </a:p>
        </p:txBody>
      </p:sp>
      <p:graphicFrame>
        <p:nvGraphicFramePr>
          <p:cNvPr id="3" name="Chart 2">
            <a:extLst>
              <a:ext uri="{FF2B5EF4-FFF2-40B4-BE49-F238E27FC236}">
                <a16:creationId xmlns:a16="http://schemas.microsoft.com/office/drawing/2014/main" id="{60B24D6E-3D25-4C5B-991A-0AD59B6AA426}"/>
              </a:ext>
            </a:extLst>
          </p:cNvPr>
          <p:cNvGraphicFramePr>
            <a:graphicFrameLocks noGrp="1"/>
          </p:cNvGraphicFramePr>
          <p:nvPr>
            <p:extLst>
              <p:ext uri="{D42A27DB-BD31-4B8C-83A1-F6EECF244321}">
                <p14:modId xmlns:p14="http://schemas.microsoft.com/office/powerpoint/2010/main" val="4123293619"/>
              </p:ext>
            </p:extLst>
          </p:nvPr>
        </p:nvGraphicFramePr>
        <p:xfrm>
          <a:off x="579577" y="703284"/>
          <a:ext cx="7984845" cy="56612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0305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7054CB-1EC1-4992-A4DC-D85DABA3301D}"/>
              </a:ext>
            </a:extLst>
          </p:cNvPr>
          <p:cNvSpPr>
            <a:spLocks noGrp="1"/>
          </p:cNvSpPr>
          <p:nvPr>
            <p:ph type="sldNum" sz="quarter" idx="12"/>
          </p:nvPr>
        </p:nvSpPr>
        <p:spPr/>
        <p:txBody>
          <a:bodyPr/>
          <a:lstStyle/>
          <a:p>
            <a:fld id="{EF07808B-6A1B-2B44-8E01-5992481392B5}" type="slidenum">
              <a:rPr lang="en-US" smtClean="0"/>
              <a:pPr/>
              <a:t>31</a:t>
            </a:fld>
            <a:endParaRPr lang="en-US"/>
          </a:p>
        </p:txBody>
      </p:sp>
      <p:graphicFrame>
        <p:nvGraphicFramePr>
          <p:cNvPr id="3" name="Chart 2">
            <a:extLst>
              <a:ext uri="{FF2B5EF4-FFF2-40B4-BE49-F238E27FC236}">
                <a16:creationId xmlns:a16="http://schemas.microsoft.com/office/drawing/2014/main" id="{FDEA3987-9F94-439A-8CCD-3391B511E905}"/>
              </a:ext>
            </a:extLst>
          </p:cNvPr>
          <p:cNvGraphicFramePr>
            <a:graphicFrameLocks noGrp="1"/>
          </p:cNvGraphicFramePr>
          <p:nvPr>
            <p:extLst>
              <p:ext uri="{D42A27DB-BD31-4B8C-83A1-F6EECF244321}">
                <p14:modId xmlns:p14="http://schemas.microsoft.com/office/powerpoint/2010/main" val="2405121297"/>
              </p:ext>
            </p:extLst>
          </p:nvPr>
        </p:nvGraphicFramePr>
        <p:xfrm>
          <a:off x="467544" y="801719"/>
          <a:ext cx="7808846" cy="52545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1672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1BED66-725E-4A20-9EBF-7C2AEE4C460B}"/>
              </a:ext>
            </a:extLst>
          </p:cNvPr>
          <p:cNvSpPr>
            <a:spLocks noGrp="1"/>
          </p:cNvSpPr>
          <p:nvPr>
            <p:ph type="sldNum" sz="quarter" idx="12"/>
          </p:nvPr>
        </p:nvSpPr>
        <p:spPr/>
        <p:txBody>
          <a:bodyPr/>
          <a:lstStyle/>
          <a:p>
            <a:fld id="{EF07808B-6A1B-2B44-8E01-5992481392B5}" type="slidenum">
              <a:rPr lang="en-US" smtClean="0"/>
              <a:pPr/>
              <a:t>32</a:t>
            </a:fld>
            <a:endParaRPr lang="en-US"/>
          </a:p>
        </p:txBody>
      </p:sp>
      <p:graphicFrame>
        <p:nvGraphicFramePr>
          <p:cNvPr id="3" name="Chart 2">
            <a:extLst>
              <a:ext uri="{FF2B5EF4-FFF2-40B4-BE49-F238E27FC236}">
                <a16:creationId xmlns:a16="http://schemas.microsoft.com/office/drawing/2014/main" id="{65ECA9B9-8D57-4F55-86AC-A04692D848BE}"/>
              </a:ext>
            </a:extLst>
          </p:cNvPr>
          <p:cNvGraphicFramePr>
            <a:graphicFrameLocks noGrp="1"/>
          </p:cNvGraphicFramePr>
          <p:nvPr>
            <p:extLst>
              <p:ext uri="{D42A27DB-BD31-4B8C-83A1-F6EECF244321}">
                <p14:modId xmlns:p14="http://schemas.microsoft.com/office/powerpoint/2010/main" val="3690302548"/>
              </p:ext>
            </p:extLst>
          </p:nvPr>
        </p:nvGraphicFramePr>
        <p:xfrm>
          <a:off x="539552" y="657703"/>
          <a:ext cx="7736839" cy="55425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7447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EDAC3F-9145-424E-8CC9-EDCA124FBB97}"/>
              </a:ext>
            </a:extLst>
          </p:cNvPr>
          <p:cNvSpPr>
            <a:spLocks noGrp="1"/>
          </p:cNvSpPr>
          <p:nvPr>
            <p:ph type="sldNum" sz="quarter" idx="12"/>
          </p:nvPr>
        </p:nvSpPr>
        <p:spPr/>
        <p:txBody>
          <a:bodyPr/>
          <a:lstStyle/>
          <a:p>
            <a:fld id="{EF07808B-6A1B-2B44-8E01-5992481392B5}" type="slidenum">
              <a:rPr lang="en-US" smtClean="0"/>
              <a:pPr/>
              <a:t>33</a:t>
            </a:fld>
            <a:endParaRPr lang="en-US"/>
          </a:p>
        </p:txBody>
      </p:sp>
      <p:graphicFrame>
        <p:nvGraphicFramePr>
          <p:cNvPr id="3" name="Chart 2">
            <a:extLst>
              <a:ext uri="{FF2B5EF4-FFF2-40B4-BE49-F238E27FC236}">
                <a16:creationId xmlns:a16="http://schemas.microsoft.com/office/drawing/2014/main" id="{AF58D145-17B0-4A56-B2E6-9DA964BF4F15}"/>
              </a:ext>
            </a:extLst>
          </p:cNvPr>
          <p:cNvGraphicFramePr>
            <a:graphicFrameLocks noGrp="1"/>
          </p:cNvGraphicFramePr>
          <p:nvPr>
            <p:extLst>
              <p:ext uri="{D42A27DB-BD31-4B8C-83A1-F6EECF244321}">
                <p14:modId xmlns:p14="http://schemas.microsoft.com/office/powerpoint/2010/main" val="190847963"/>
              </p:ext>
            </p:extLst>
          </p:nvPr>
        </p:nvGraphicFramePr>
        <p:xfrm>
          <a:off x="251520" y="549691"/>
          <a:ext cx="8528927" cy="57586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0901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F52A1-4CE7-4461-A761-357C1FE907C2}"/>
              </a:ext>
            </a:extLst>
          </p:cNvPr>
          <p:cNvSpPr>
            <a:spLocks noGrp="1"/>
          </p:cNvSpPr>
          <p:nvPr>
            <p:ph type="title"/>
          </p:nvPr>
        </p:nvSpPr>
        <p:spPr>
          <a:xfrm>
            <a:off x="438902" y="274637"/>
            <a:ext cx="8229600" cy="769441"/>
          </a:xfrm>
        </p:spPr>
        <p:txBody>
          <a:bodyPr/>
          <a:lstStyle/>
          <a:p>
            <a:r>
              <a:rPr lang="en-GB" dirty="0"/>
              <a:t>Recommendations</a:t>
            </a:r>
          </a:p>
        </p:txBody>
      </p:sp>
      <p:sp>
        <p:nvSpPr>
          <p:cNvPr id="3" name="Content Placeholder 2">
            <a:extLst>
              <a:ext uri="{FF2B5EF4-FFF2-40B4-BE49-F238E27FC236}">
                <a16:creationId xmlns:a16="http://schemas.microsoft.com/office/drawing/2014/main" id="{6D7034E1-2EA5-4638-8066-A15AFDB7A979}"/>
              </a:ext>
            </a:extLst>
          </p:cNvPr>
          <p:cNvSpPr>
            <a:spLocks noGrp="1"/>
          </p:cNvSpPr>
          <p:nvPr>
            <p:ph idx="1"/>
          </p:nvPr>
        </p:nvSpPr>
        <p:spPr>
          <a:xfrm>
            <a:off x="457200" y="1044078"/>
            <a:ext cx="8229600" cy="5082085"/>
          </a:xfrm>
        </p:spPr>
        <p:txBody>
          <a:bodyPr>
            <a:normAutofit fontScale="85000" lnSpcReduction="20000"/>
          </a:bodyPr>
          <a:lstStyle/>
          <a:p>
            <a:pPr marL="342900" lvl="0" indent="-342900">
              <a:lnSpc>
                <a:spcPct val="110000"/>
              </a:lnSpc>
              <a:spcAft>
                <a:spcPts val="600"/>
              </a:spcAft>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Arial" panose="020B0604020202020204" pitchFamily="34" charset="0"/>
              </a:rPr>
              <a:t>The erosion on the purchasing power of wages only can be compensated by the negotiation of new levels in wages, especially the minimum wages (MW) that play the role of reference for the labour market in general, not only for the workers of the formal economy.</a:t>
            </a:r>
          </a:p>
          <a:p>
            <a:pPr marL="342900" lvl="0" indent="-342900">
              <a:lnSpc>
                <a:spcPct val="110000"/>
              </a:lnSpc>
              <a:spcAft>
                <a:spcPts val="600"/>
              </a:spcAft>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Arial" panose="020B0604020202020204" pitchFamily="34" charset="0"/>
              </a:rPr>
              <a:t>Regular social dialogue helps to correct the lagging of remunerations in relation to inflation. </a:t>
            </a:r>
          </a:p>
          <a:p>
            <a:pPr marL="342900" lvl="0" indent="-342900">
              <a:lnSpc>
                <a:spcPct val="110000"/>
              </a:lnSpc>
              <a:spcAft>
                <a:spcPts val="600"/>
              </a:spcAft>
              <a:buFont typeface="Symbol" panose="05050102010706020507" pitchFamily="18" charset="2"/>
              <a:buChar char=""/>
            </a:pPr>
            <a:r>
              <a:rPr lang="en-GB" sz="2000" dirty="0">
                <a:latin typeface="Calibri" panose="020F0502020204030204" pitchFamily="34" charset="0"/>
                <a:ea typeface="Calibri" panose="020F0502020204030204" pitchFamily="34" charset="0"/>
                <a:cs typeface="Arial" panose="020B0604020202020204" pitchFamily="34" charset="0"/>
              </a:rPr>
              <a:t>In case of high inflation could be better to have agreements that either impose more frequent adjustments (negotiations) or even, trigger clauses.</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0000"/>
              </a:lnSpc>
              <a:spcAft>
                <a:spcPts val="600"/>
              </a:spcAft>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Arial" panose="020B0604020202020204" pitchFamily="34" charset="0"/>
              </a:rPr>
              <a:t>Develop tools for evidence based analysis in order to generate knowledge that will serve the negotiations.</a:t>
            </a:r>
          </a:p>
          <a:p>
            <a:pPr lvl="1" indent="-342900">
              <a:lnSpc>
                <a:spcPct val="110000"/>
              </a:lnSpc>
              <a:spcAft>
                <a:spcPts val="6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Arial" panose="020B0604020202020204" pitchFamily="34" charset="0"/>
              </a:rPr>
              <a:t>Have a clear picture of the relevance of the CPI in relation to the basket of workers, especially minimum wages</a:t>
            </a:r>
          </a:p>
          <a:p>
            <a:pPr lvl="1" indent="-342900">
              <a:lnSpc>
                <a:spcPct val="110000"/>
              </a:lnSpc>
              <a:spcAft>
                <a:spcPts val="6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Arial" panose="020B0604020202020204" pitchFamily="34" charset="0"/>
              </a:rPr>
              <a:t>Follow up the evolution of prices of the relevant baskets</a:t>
            </a:r>
          </a:p>
          <a:p>
            <a:pPr lvl="1" indent="-342900">
              <a:lnSpc>
                <a:spcPct val="110000"/>
              </a:lnSpc>
              <a:spcAft>
                <a:spcPts val="6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Arial" panose="020B0604020202020204" pitchFamily="34" charset="0"/>
              </a:rPr>
              <a:t>Follow up also the share of wages on total costs of production.</a:t>
            </a:r>
          </a:p>
          <a:p>
            <a:pPr lvl="1" indent="-342900">
              <a:lnSpc>
                <a:spcPct val="110000"/>
              </a:lnSpc>
              <a:spcAft>
                <a:spcPts val="600"/>
              </a:spcAft>
              <a:buFont typeface="Symbol" panose="05050102010706020507" pitchFamily="18" charset="2"/>
              <a:buChar char=""/>
            </a:pPr>
            <a:r>
              <a:rPr lang="en-GB" sz="1600" dirty="0">
                <a:latin typeface="Calibri" panose="020F0502020204030204" pitchFamily="34" charset="0"/>
                <a:ea typeface="Calibri" panose="020F0502020204030204" pitchFamily="34" charset="0"/>
                <a:cs typeface="Arial" panose="020B0604020202020204" pitchFamily="34" charset="0"/>
              </a:rPr>
              <a:t>SDG 8 is very handy for these discussions. </a:t>
            </a:r>
            <a:r>
              <a:rPr lang="en-GB" sz="1600">
                <a:latin typeface="Calibri" panose="020F0502020204030204" pitchFamily="34" charset="0"/>
                <a:ea typeface="Calibri" panose="020F0502020204030204" pitchFamily="34" charset="0"/>
                <a:cs typeface="Arial" panose="020B0604020202020204" pitchFamily="34" charset="0"/>
              </a:rPr>
              <a:t>Keep updated.</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0000"/>
              </a:lnSpc>
              <a:spcAft>
                <a:spcPts val="600"/>
              </a:spcAft>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Arial" panose="020B0604020202020204" pitchFamily="34" charset="0"/>
              </a:rPr>
              <a:t>It is important to have a long-term perspective (both backward but mainly forward) on how to negotiate wage increases.</a:t>
            </a:r>
          </a:p>
          <a:p>
            <a:endParaRPr lang="en-GB" sz="3600" dirty="0"/>
          </a:p>
        </p:txBody>
      </p:sp>
      <p:sp>
        <p:nvSpPr>
          <p:cNvPr id="4" name="Slide Number Placeholder 3">
            <a:extLst>
              <a:ext uri="{FF2B5EF4-FFF2-40B4-BE49-F238E27FC236}">
                <a16:creationId xmlns:a16="http://schemas.microsoft.com/office/drawing/2014/main" id="{88DD6AF4-C3FA-418E-ACA8-210DE88E3F11}"/>
              </a:ext>
            </a:extLst>
          </p:cNvPr>
          <p:cNvSpPr>
            <a:spLocks noGrp="1"/>
          </p:cNvSpPr>
          <p:nvPr>
            <p:ph type="sldNum" sz="quarter" idx="12"/>
          </p:nvPr>
        </p:nvSpPr>
        <p:spPr/>
        <p:txBody>
          <a:bodyPr/>
          <a:lstStyle/>
          <a:p>
            <a:fld id="{EF07808B-6A1B-2B44-8E01-5992481392B5}" type="slidenum">
              <a:rPr lang="en-US" smtClean="0"/>
              <a:pPr/>
              <a:t>34</a:t>
            </a:fld>
            <a:endParaRPr lang="en-US"/>
          </a:p>
        </p:txBody>
      </p:sp>
    </p:spTree>
    <p:extLst>
      <p:ext uri="{BB962C8B-B14F-4D97-AF65-F5344CB8AC3E}">
        <p14:creationId xmlns:p14="http://schemas.microsoft.com/office/powerpoint/2010/main" val="2595383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6F002-4E1C-4811-8227-6FA58B71B9DD}"/>
              </a:ext>
            </a:extLst>
          </p:cNvPr>
          <p:cNvSpPr>
            <a:spLocks noGrp="1"/>
          </p:cNvSpPr>
          <p:nvPr>
            <p:ph type="title"/>
          </p:nvPr>
        </p:nvSpPr>
        <p:spPr>
          <a:xfrm>
            <a:off x="457200" y="131672"/>
            <a:ext cx="8229600" cy="1200329"/>
          </a:xfrm>
        </p:spPr>
        <p:txBody>
          <a:bodyPr/>
          <a:lstStyle/>
          <a:p>
            <a:r>
              <a:rPr lang="en-GB" sz="3600" dirty="0"/>
              <a:t>Elements to consider when determining the level and adjustment of the MW</a:t>
            </a:r>
          </a:p>
        </p:txBody>
      </p:sp>
      <p:sp>
        <p:nvSpPr>
          <p:cNvPr id="3" name="Content Placeholder 2">
            <a:extLst>
              <a:ext uri="{FF2B5EF4-FFF2-40B4-BE49-F238E27FC236}">
                <a16:creationId xmlns:a16="http://schemas.microsoft.com/office/drawing/2014/main" id="{C91347C0-D291-481F-AD09-FDF6B55AB179}"/>
              </a:ext>
            </a:extLst>
          </p:cNvPr>
          <p:cNvSpPr>
            <a:spLocks noGrp="1"/>
          </p:cNvSpPr>
          <p:nvPr>
            <p:ph idx="1"/>
          </p:nvPr>
        </p:nvSpPr>
        <p:spPr>
          <a:xfrm>
            <a:off x="457200" y="1332002"/>
            <a:ext cx="8229600" cy="4794162"/>
          </a:xfrm>
        </p:spPr>
        <p:txBody>
          <a:bodyPr>
            <a:normAutofit fontScale="92500"/>
          </a:bodyPr>
          <a:lstStyle/>
          <a:p>
            <a:pPr marL="457200" indent="457200">
              <a:lnSpc>
                <a:spcPct val="107000"/>
              </a:lnSpc>
              <a:spcAft>
                <a:spcPts val="800"/>
              </a:spcAft>
            </a:pPr>
            <a:r>
              <a:rPr lang="en-GB" sz="2400" i="1" dirty="0">
                <a:effectLst/>
                <a:latin typeface="Calibri" panose="020F0502020204030204" pitchFamily="34" charset="0"/>
                <a:ea typeface="Calibri" panose="020F0502020204030204" pitchFamily="34" charset="0"/>
                <a:cs typeface="Arial" panose="020B0604020202020204" pitchFamily="34" charset="0"/>
              </a:rPr>
              <a:t>(a) the </a:t>
            </a:r>
            <a:r>
              <a:rPr lang="en-GB" sz="2400"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needs</a:t>
            </a:r>
            <a:r>
              <a:rPr lang="en-GB" sz="2400" i="1" dirty="0">
                <a:effectLst/>
                <a:latin typeface="Calibri" panose="020F0502020204030204" pitchFamily="34" charset="0"/>
                <a:ea typeface="Calibri" panose="020F0502020204030204" pitchFamily="34" charset="0"/>
                <a:cs typeface="Arial" panose="020B0604020202020204" pitchFamily="34" charset="0"/>
              </a:rPr>
              <a:t> of </a:t>
            </a:r>
            <a:r>
              <a:rPr lang="en-GB" sz="2400"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workers</a:t>
            </a:r>
            <a:r>
              <a:rPr lang="en-GB" sz="2400" i="1" dirty="0">
                <a:effectLst/>
                <a:latin typeface="Calibri" panose="020F0502020204030204" pitchFamily="34" charset="0"/>
                <a:ea typeface="Calibri" panose="020F0502020204030204" pitchFamily="34" charset="0"/>
                <a:cs typeface="Arial" panose="020B0604020202020204" pitchFamily="34" charset="0"/>
              </a:rPr>
              <a:t> and their </a:t>
            </a:r>
            <a:r>
              <a:rPr lang="en-GB" sz="2400"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families</a:t>
            </a:r>
            <a:r>
              <a:rPr lang="en-GB" sz="2400" i="1" dirty="0">
                <a:effectLst/>
                <a:latin typeface="Calibri" panose="020F0502020204030204" pitchFamily="34" charset="0"/>
                <a:ea typeface="Calibri" panose="020F0502020204030204" pitchFamily="34" charset="0"/>
                <a:cs typeface="Arial" panose="020B0604020202020204" pitchFamily="34" charset="0"/>
              </a:rPr>
              <a:t>.</a:t>
            </a:r>
          </a:p>
          <a:p>
            <a:pPr marL="457200" indent="457200">
              <a:lnSpc>
                <a:spcPct val="107000"/>
              </a:lnSpc>
              <a:spcAft>
                <a:spcPts val="800"/>
              </a:spcAft>
            </a:pPr>
            <a:r>
              <a:rPr lang="en-GB" sz="2400" i="1" dirty="0">
                <a:effectLst/>
                <a:latin typeface="Calibri" panose="020F0502020204030204" pitchFamily="34" charset="0"/>
                <a:ea typeface="Calibri" panose="020F0502020204030204" pitchFamily="34" charset="0"/>
                <a:cs typeface="Arial" panose="020B0604020202020204" pitchFamily="34" charset="0"/>
              </a:rPr>
              <a:t>(b) the </a:t>
            </a:r>
            <a:r>
              <a:rPr lang="en-GB" sz="2400"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general</a:t>
            </a:r>
            <a:r>
              <a:rPr lang="en-GB" sz="2400" i="1" dirty="0">
                <a:effectLst/>
                <a:latin typeface="Calibri" panose="020F0502020204030204" pitchFamily="34" charset="0"/>
                <a:ea typeface="Calibri" panose="020F0502020204030204" pitchFamily="34" charset="0"/>
                <a:cs typeface="Arial" panose="020B0604020202020204" pitchFamily="34" charset="0"/>
              </a:rPr>
              <a:t> level of </a:t>
            </a:r>
            <a:r>
              <a:rPr lang="en-GB" sz="2400"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wages</a:t>
            </a:r>
            <a:r>
              <a:rPr lang="en-GB" sz="2400" i="1" dirty="0">
                <a:effectLst/>
                <a:latin typeface="Calibri" panose="020F0502020204030204" pitchFamily="34" charset="0"/>
                <a:ea typeface="Calibri" panose="020F0502020204030204" pitchFamily="34" charset="0"/>
                <a:cs typeface="Arial" panose="020B0604020202020204" pitchFamily="34" charset="0"/>
              </a:rPr>
              <a:t> in the country.</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457200" indent="457200">
              <a:lnSpc>
                <a:spcPct val="107000"/>
              </a:lnSpc>
              <a:spcAft>
                <a:spcPts val="800"/>
              </a:spcAft>
            </a:pPr>
            <a:r>
              <a:rPr lang="en-GB" sz="2400" i="1" dirty="0">
                <a:effectLst/>
                <a:latin typeface="Calibri" panose="020F0502020204030204" pitchFamily="34" charset="0"/>
                <a:ea typeface="Calibri" panose="020F0502020204030204" pitchFamily="34" charset="0"/>
                <a:cs typeface="Arial" panose="020B0604020202020204" pitchFamily="34" charset="0"/>
              </a:rPr>
              <a:t>(c) the </a:t>
            </a:r>
            <a:r>
              <a:rPr lang="en-GB" sz="2400"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cost</a:t>
            </a:r>
            <a:r>
              <a:rPr lang="en-GB" sz="2400" i="1" dirty="0">
                <a:effectLst/>
                <a:latin typeface="Calibri" panose="020F0502020204030204" pitchFamily="34" charset="0"/>
                <a:ea typeface="Calibri" panose="020F0502020204030204" pitchFamily="34" charset="0"/>
                <a:cs typeface="Arial" panose="020B0604020202020204" pitchFamily="34" charset="0"/>
              </a:rPr>
              <a:t> of </a:t>
            </a:r>
            <a:r>
              <a:rPr lang="en-GB" sz="2400"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living</a:t>
            </a:r>
            <a:r>
              <a:rPr lang="en-GB" sz="2400" i="1" dirty="0">
                <a:effectLst/>
                <a:latin typeface="Calibri" panose="020F0502020204030204" pitchFamily="34" charset="0"/>
                <a:ea typeface="Calibri" panose="020F0502020204030204" pitchFamily="34" charset="0"/>
                <a:cs typeface="Arial" panose="020B0604020202020204" pitchFamily="34" charset="0"/>
              </a:rPr>
              <a:t> and </a:t>
            </a:r>
            <a:r>
              <a:rPr lang="en-GB" sz="2400"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changes</a:t>
            </a:r>
            <a:r>
              <a:rPr lang="en-GB" sz="2400" i="1" dirty="0">
                <a:effectLst/>
                <a:latin typeface="Calibri" panose="020F0502020204030204" pitchFamily="34" charset="0"/>
                <a:ea typeface="Calibri" panose="020F0502020204030204" pitchFamily="34" charset="0"/>
                <a:cs typeface="Arial" panose="020B0604020202020204" pitchFamily="34" charset="0"/>
              </a:rPr>
              <a:t> therein.</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457200" indent="457200">
              <a:lnSpc>
                <a:spcPct val="107000"/>
              </a:lnSpc>
              <a:spcAft>
                <a:spcPts val="800"/>
              </a:spcAft>
            </a:pPr>
            <a:r>
              <a:rPr lang="en-GB" sz="2400" i="1" dirty="0">
                <a:effectLst/>
                <a:latin typeface="Calibri" panose="020F0502020204030204" pitchFamily="34" charset="0"/>
                <a:ea typeface="Calibri" panose="020F0502020204030204" pitchFamily="34" charset="0"/>
                <a:cs typeface="Arial" panose="020B0604020202020204" pitchFamily="34" charset="0"/>
              </a:rPr>
              <a:t>(d) social security </a:t>
            </a:r>
            <a:r>
              <a:rPr lang="en-GB" sz="2400"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benefits</a:t>
            </a:r>
            <a:r>
              <a:rPr lang="en-GB" sz="2400" i="1" dirty="0">
                <a:effectLst/>
                <a:latin typeface="Calibri" panose="020F0502020204030204" pitchFamily="34" charset="0"/>
                <a:ea typeface="Calibri" panose="020F0502020204030204" pitchFamily="34" charset="0"/>
                <a:cs typeface="Arial" panose="020B0604020202020204" pitchFamily="34" charset="0"/>
              </a:rPr>
              <a:t>.</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457200" indent="457200">
              <a:lnSpc>
                <a:spcPct val="107000"/>
              </a:lnSpc>
              <a:spcAft>
                <a:spcPts val="800"/>
              </a:spcAft>
            </a:pPr>
            <a:r>
              <a:rPr lang="en-GB" sz="2400" i="1" dirty="0">
                <a:effectLst/>
                <a:latin typeface="Calibri" panose="020F0502020204030204" pitchFamily="34" charset="0"/>
                <a:ea typeface="Calibri" panose="020F0502020204030204" pitchFamily="34" charset="0"/>
                <a:cs typeface="Arial" panose="020B0604020202020204" pitchFamily="34" charset="0"/>
              </a:rPr>
              <a:t>(e) the </a:t>
            </a:r>
            <a:r>
              <a:rPr lang="en-GB" sz="2400"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relative</a:t>
            </a:r>
            <a:r>
              <a:rPr lang="en-GB" sz="2400" i="1" dirty="0">
                <a:effectLst/>
                <a:latin typeface="Calibri" panose="020F0502020204030204" pitchFamily="34" charset="0"/>
                <a:ea typeface="Calibri" panose="020F0502020204030204" pitchFamily="34" charset="0"/>
                <a:cs typeface="Arial" panose="020B0604020202020204" pitchFamily="34" charset="0"/>
              </a:rPr>
              <a:t> </a:t>
            </a:r>
            <a:r>
              <a:rPr lang="en-GB" sz="2400"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living</a:t>
            </a:r>
            <a:r>
              <a:rPr lang="en-GB" sz="2400" i="1" dirty="0">
                <a:effectLst/>
                <a:latin typeface="Calibri" panose="020F0502020204030204" pitchFamily="34" charset="0"/>
                <a:ea typeface="Calibri" panose="020F0502020204030204" pitchFamily="34" charset="0"/>
                <a:cs typeface="Arial" panose="020B0604020202020204" pitchFamily="34" charset="0"/>
              </a:rPr>
              <a:t> </a:t>
            </a:r>
            <a:r>
              <a:rPr lang="en-GB" sz="2400"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standards</a:t>
            </a:r>
            <a:r>
              <a:rPr lang="en-GB" sz="2400" i="1" dirty="0">
                <a:effectLst/>
                <a:latin typeface="Calibri" panose="020F0502020204030204" pitchFamily="34" charset="0"/>
                <a:ea typeface="Calibri" panose="020F0502020204030204" pitchFamily="34" charset="0"/>
                <a:cs typeface="Arial" panose="020B0604020202020204" pitchFamily="34" charset="0"/>
              </a:rPr>
              <a:t> of other social groups.</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914400">
              <a:lnSpc>
                <a:spcPct val="107000"/>
              </a:lnSpc>
              <a:spcAft>
                <a:spcPts val="800"/>
              </a:spcAft>
            </a:pPr>
            <a:r>
              <a:rPr lang="en-GB" sz="2400" i="1" dirty="0">
                <a:effectLst/>
                <a:latin typeface="Calibri" panose="020F0502020204030204" pitchFamily="34" charset="0"/>
                <a:ea typeface="Calibri" panose="020F0502020204030204" pitchFamily="34" charset="0"/>
                <a:cs typeface="Arial" panose="020B0604020202020204" pitchFamily="34" charset="0"/>
              </a:rPr>
              <a:t>(f) </a:t>
            </a:r>
            <a:r>
              <a:rPr lang="en-GB" sz="2400"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economic</a:t>
            </a:r>
            <a:r>
              <a:rPr lang="en-GB" sz="2400" i="1" dirty="0">
                <a:effectLst/>
                <a:latin typeface="Calibri" panose="020F0502020204030204" pitchFamily="34" charset="0"/>
                <a:ea typeface="Calibri" panose="020F0502020204030204" pitchFamily="34" charset="0"/>
                <a:cs typeface="Arial" panose="020B0604020202020204" pitchFamily="34" charset="0"/>
              </a:rPr>
              <a:t> </a:t>
            </a:r>
            <a:r>
              <a:rPr lang="en-GB" sz="2400"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factors</a:t>
            </a:r>
            <a:r>
              <a:rPr lang="en-GB" sz="2400" i="1" dirty="0">
                <a:effectLst/>
                <a:latin typeface="Calibri" panose="020F0502020204030204" pitchFamily="34" charset="0"/>
                <a:ea typeface="Calibri" panose="020F0502020204030204" pitchFamily="34" charset="0"/>
                <a:cs typeface="Arial" panose="020B0604020202020204" pitchFamily="34" charset="0"/>
              </a:rPr>
              <a:t>, including the requirements of economic development, levels of </a:t>
            </a:r>
            <a:r>
              <a:rPr lang="en-GB" sz="2400"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productivity</a:t>
            </a:r>
            <a:r>
              <a:rPr lang="en-GB" sz="2400" i="1" dirty="0">
                <a:effectLst/>
                <a:latin typeface="Calibri" panose="020F0502020204030204" pitchFamily="34" charset="0"/>
                <a:ea typeface="Calibri" panose="020F0502020204030204" pitchFamily="34" charset="0"/>
                <a:cs typeface="Arial" panose="020B0604020202020204" pitchFamily="34" charset="0"/>
              </a:rPr>
              <a:t> and the desirability of attaining and maintaining a </a:t>
            </a:r>
            <a:r>
              <a:rPr lang="en-GB" sz="2400"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high</a:t>
            </a:r>
            <a:r>
              <a:rPr lang="en-GB" sz="2400" i="1" dirty="0">
                <a:effectLst/>
                <a:latin typeface="Calibri" panose="020F0502020204030204" pitchFamily="34" charset="0"/>
                <a:ea typeface="Calibri" panose="020F0502020204030204" pitchFamily="34" charset="0"/>
                <a:cs typeface="Arial" panose="020B0604020202020204" pitchFamily="34" charset="0"/>
              </a:rPr>
              <a:t> </a:t>
            </a:r>
            <a:r>
              <a:rPr lang="en-GB" sz="2400"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level</a:t>
            </a:r>
            <a:r>
              <a:rPr lang="en-GB" sz="2400" i="1" dirty="0">
                <a:effectLst/>
                <a:latin typeface="Calibri" panose="020F0502020204030204" pitchFamily="34" charset="0"/>
                <a:ea typeface="Calibri" panose="020F0502020204030204" pitchFamily="34" charset="0"/>
                <a:cs typeface="Arial" panose="020B0604020202020204" pitchFamily="34" charset="0"/>
              </a:rPr>
              <a:t> of </a:t>
            </a:r>
            <a:r>
              <a:rPr lang="en-GB" sz="2400"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employment</a:t>
            </a:r>
            <a:r>
              <a:rPr lang="en-GB" sz="2400" i="1" dirty="0">
                <a:effectLst/>
                <a:latin typeface="Calibri" panose="020F0502020204030204" pitchFamily="34" charset="0"/>
                <a:ea typeface="Calibri" panose="020F0502020204030204" pitchFamily="34" charset="0"/>
                <a:cs typeface="Arial" panose="020B0604020202020204" pitchFamily="34" charset="0"/>
              </a:rPr>
              <a:t>.</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R135 - Minimum Wage Fixing Recommendation, 1970, Article 3</a:t>
            </a:r>
          </a:p>
          <a:p>
            <a:pPr marL="457200">
              <a:lnSpc>
                <a:spcPct val="107000"/>
              </a:lnSpc>
              <a:spcAft>
                <a:spcPts val="800"/>
              </a:spcAft>
            </a:pPr>
            <a:r>
              <a:rPr lang="en-GB" sz="1800" b="1" dirty="0">
                <a:latin typeface="Calibri" panose="020F0502020204030204" pitchFamily="34" charset="0"/>
                <a:ea typeface="Calibri" panose="020F0502020204030204" pitchFamily="34" charset="0"/>
                <a:cs typeface="Arial" panose="020B0604020202020204" pitchFamily="34" charset="0"/>
              </a:rPr>
              <a:t>Based on Convention 131 Article 3</a:t>
            </a:r>
            <a:r>
              <a:rPr lang="en-GB" sz="1800" b="1" dirty="0">
                <a:effectLst/>
                <a:latin typeface="Calibri" panose="020F050202020403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499D519D-3B91-4F72-A6CB-C4A626242993}"/>
              </a:ext>
            </a:extLst>
          </p:cNvPr>
          <p:cNvSpPr>
            <a:spLocks noGrp="1"/>
          </p:cNvSpPr>
          <p:nvPr>
            <p:ph type="sldNum" sz="quarter" idx="12"/>
          </p:nvPr>
        </p:nvSpPr>
        <p:spPr/>
        <p:txBody>
          <a:bodyPr/>
          <a:lstStyle/>
          <a:p>
            <a:fld id="{EF07808B-6A1B-2B44-8E01-5992481392B5}" type="slidenum">
              <a:rPr lang="en-US" smtClean="0"/>
              <a:pPr/>
              <a:t>4</a:t>
            </a:fld>
            <a:endParaRPr lang="en-US"/>
          </a:p>
        </p:txBody>
      </p:sp>
    </p:spTree>
    <p:extLst>
      <p:ext uri="{BB962C8B-B14F-4D97-AF65-F5344CB8AC3E}">
        <p14:creationId xmlns:p14="http://schemas.microsoft.com/office/powerpoint/2010/main" val="3103458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3B8B-9996-4CE2-9E24-1E90FF1F5AC6}"/>
              </a:ext>
            </a:extLst>
          </p:cNvPr>
          <p:cNvSpPr>
            <a:spLocks noGrp="1"/>
          </p:cNvSpPr>
          <p:nvPr>
            <p:ph type="title"/>
          </p:nvPr>
        </p:nvSpPr>
        <p:spPr>
          <a:xfrm>
            <a:off x="539552" y="330945"/>
            <a:ext cx="8229600" cy="769441"/>
          </a:xfrm>
        </p:spPr>
        <p:txBody>
          <a:bodyPr/>
          <a:lstStyle/>
          <a:p>
            <a:r>
              <a:rPr lang="en-GB" dirty="0"/>
              <a:t>What is inflation?</a:t>
            </a:r>
          </a:p>
        </p:txBody>
      </p:sp>
      <p:sp>
        <p:nvSpPr>
          <p:cNvPr id="3" name="Content Placeholder 2">
            <a:extLst>
              <a:ext uri="{FF2B5EF4-FFF2-40B4-BE49-F238E27FC236}">
                <a16:creationId xmlns:a16="http://schemas.microsoft.com/office/drawing/2014/main" id="{67F46676-8372-40D6-AC9A-CD63EC04461D}"/>
              </a:ext>
            </a:extLst>
          </p:cNvPr>
          <p:cNvSpPr>
            <a:spLocks noGrp="1"/>
          </p:cNvSpPr>
          <p:nvPr>
            <p:ph idx="1"/>
          </p:nvPr>
        </p:nvSpPr>
        <p:spPr>
          <a:xfrm>
            <a:off x="457200" y="1196752"/>
            <a:ext cx="8229600" cy="4929411"/>
          </a:xfrm>
        </p:spPr>
        <p:txBody>
          <a:bodyPr>
            <a:normAutofit/>
          </a:bodyPr>
          <a:lstStyle/>
          <a:p>
            <a:r>
              <a:rPr lang="es-AR" sz="2400" dirty="0"/>
              <a:t>“</a:t>
            </a:r>
            <a:r>
              <a:rPr lang="en-US" sz="2400" i="1" dirty="0"/>
              <a:t>A continual rise in the price of goods and services</a:t>
            </a:r>
            <a:r>
              <a:rPr lang="en-US" sz="2400" dirty="0"/>
              <a:t>.” (</a:t>
            </a:r>
            <a:r>
              <a:rPr lang="en-US" sz="2400" dirty="0" err="1"/>
              <a:t>Merrian</a:t>
            </a:r>
            <a:r>
              <a:rPr lang="en-US" sz="2400" dirty="0"/>
              <a:t> Webster dictionary).</a:t>
            </a:r>
          </a:p>
          <a:p>
            <a:r>
              <a:rPr lang="en-US" sz="2400" dirty="0"/>
              <a:t>It is also has to be “</a:t>
            </a:r>
            <a:r>
              <a:rPr lang="en-US" sz="2400" u="sng" dirty="0">
                <a:highlight>
                  <a:srgbClr val="FFFF00"/>
                </a:highlight>
              </a:rPr>
              <a:t>generalized</a:t>
            </a:r>
            <a:r>
              <a:rPr lang="en-US" sz="2400" dirty="0"/>
              <a:t>” to constitute an economic problem.</a:t>
            </a:r>
          </a:p>
          <a:p>
            <a:r>
              <a:rPr lang="en-US" sz="2400" dirty="0"/>
              <a:t>It is directly connected to the </a:t>
            </a:r>
            <a:r>
              <a:rPr lang="en-US" sz="2400" i="1" u="sng" dirty="0">
                <a:highlight>
                  <a:srgbClr val="FFFF00"/>
                </a:highlight>
              </a:rPr>
              <a:t>cost of living of households and its changes</a:t>
            </a:r>
            <a:r>
              <a:rPr lang="en-US" sz="2400" dirty="0"/>
              <a:t>. (Point C of article 3 R135).</a:t>
            </a:r>
          </a:p>
          <a:p>
            <a:r>
              <a:rPr lang="en-US" sz="2400" dirty="0"/>
              <a:t>The fluctuation of prices i.e. inflation, determines the </a:t>
            </a:r>
            <a:r>
              <a:rPr lang="en-US" sz="2400" dirty="0">
                <a:highlight>
                  <a:srgbClr val="FFFF00"/>
                </a:highlight>
              </a:rPr>
              <a:t>purchasing power </a:t>
            </a:r>
            <a:r>
              <a:rPr lang="en-US" sz="2400" dirty="0"/>
              <a:t>of households, or…</a:t>
            </a:r>
          </a:p>
          <a:p>
            <a:r>
              <a:rPr lang="en-US" sz="2400" dirty="0"/>
              <a:t>The purchasing power of households depends on the </a:t>
            </a:r>
            <a:r>
              <a:rPr lang="en-US" sz="2400" i="1" dirty="0">
                <a:highlight>
                  <a:srgbClr val="FFFF00"/>
                </a:highlight>
              </a:rPr>
              <a:t>wages</a:t>
            </a:r>
            <a:r>
              <a:rPr lang="en-US" sz="2400" dirty="0"/>
              <a:t> (incomes received) and the </a:t>
            </a:r>
            <a:r>
              <a:rPr lang="en-US" sz="2400" u="sng" dirty="0">
                <a:highlight>
                  <a:srgbClr val="FFFF00"/>
                </a:highlight>
              </a:rPr>
              <a:t>prices</a:t>
            </a:r>
            <a:r>
              <a:rPr lang="en-US" sz="2400" dirty="0"/>
              <a:t> of the goods and services that they </a:t>
            </a:r>
            <a:r>
              <a:rPr lang="en-US" sz="2400" i="1" dirty="0"/>
              <a:t>need</a:t>
            </a:r>
            <a:r>
              <a:rPr lang="en-US" sz="2400" dirty="0"/>
              <a:t> to buy.</a:t>
            </a:r>
          </a:p>
          <a:p>
            <a:endParaRPr lang="es-AR" sz="2400" dirty="0"/>
          </a:p>
        </p:txBody>
      </p:sp>
      <p:sp>
        <p:nvSpPr>
          <p:cNvPr id="4" name="Slide Number Placeholder 3">
            <a:extLst>
              <a:ext uri="{FF2B5EF4-FFF2-40B4-BE49-F238E27FC236}">
                <a16:creationId xmlns:a16="http://schemas.microsoft.com/office/drawing/2014/main" id="{EE802566-51C1-49C1-984B-63367954DA95}"/>
              </a:ext>
            </a:extLst>
          </p:cNvPr>
          <p:cNvSpPr>
            <a:spLocks noGrp="1"/>
          </p:cNvSpPr>
          <p:nvPr>
            <p:ph type="sldNum" sz="quarter" idx="12"/>
          </p:nvPr>
        </p:nvSpPr>
        <p:spPr/>
        <p:txBody>
          <a:bodyPr/>
          <a:lstStyle/>
          <a:p>
            <a:fld id="{EF07808B-6A1B-2B44-8E01-5992481392B5}" type="slidenum">
              <a:rPr lang="en-US" smtClean="0"/>
              <a:pPr/>
              <a:t>5</a:t>
            </a:fld>
            <a:endParaRPr lang="en-US"/>
          </a:p>
        </p:txBody>
      </p:sp>
    </p:spTree>
    <p:extLst>
      <p:ext uri="{BB962C8B-B14F-4D97-AF65-F5344CB8AC3E}">
        <p14:creationId xmlns:p14="http://schemas.microsoft.com/office/powerpoint/2010/main" val="654653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3B8B-9996-4CE2-9E24-1E90FF1F5AC6}"/>
              </a:ext>
            </a:extLst>
          </p:cNvPr>
          <p:cNvSpPr>
            <a:spLocks noGrp="1"/>
          </p:cNvSpPr>
          <p:nvPr>
            <p:ph type="title"/>
          </p:nvPr>
        </p:nvSpPr>
        <p:spPr>
          <a:xfrm>
            <a:off x="457200" y="249119"/>
            <a:ext cx="8291264" cy="1235988"/>
          </a:xfrm>
        </p:spPr>
        <p:txBody>
          <a:bodyPr/>
          <a:lstStyle/>
          <a:p>
            <a:r>
              <a:rPr lang="en-GB" dirty="0"/>
              <a:t>Schools of economic thought of inflation</a:t>
            </a:r>
          </a:p>
        </p:txBody>
      </p:sp>
      <p:sp>
        <p:nvSpPr>
          <p:cNvPr id="3" name="Content Placeholder 2">
            <a:extLst>
              <a:ext uri="{FF2B5EF4-FFF2-40B4-BE49-F238E27FC236}">
                <a16:creationId xmlns:a16="http://schemas.microsoft.com/office/drawing/2014/main" id="{67F46676-8372-40D6-AC9A-CD63EC04461D}"/>
              </a:ext>
            </a:extLst>
          </p:cNvPr>
          <p:cNvSpPr>
            <a:spLocks noGrp="1"/>
          </p:cNvSpPr>
          <p:nvPr>
            <p:ph idx="1"/>
          </p:nvPr>
        </p:nvSpPr>
        <p:spPr>
          <a:xfrm>
            <a:off x="457200" y="1485108"/>
            <a:ext cx="8229600" cy="4641056"/>
          </a:xfrm>
        </p:spPr>
        <p:txBody>
          <a:bodyPr>
            <a:normAutofit fontScale="70000" lnSpcReduction="20000"/>
          </a:bodyPr>
          <a:lstStyle/>
          <a:p>
            <a:r>
              <a:rPr lang="en-GB" dirty="0"/>
              <a:t>Cost push inflation</a:t>
            </a:r>
          </a:p>
          <a:p>
            <a:pPr lvl="1"/>
            <a:r>
              <a:rPr lang="en-GB" dirty="0"/>
              <a:t>Production costs push up prices</a:t>
            </a:r>
          </a:p>
          <a:p>
            <a:pPr lvl="2"/>
            <a:r>
              <a:rPr lang="en-GB" dirty="0"/>
              <a:t>Inputs and intermediate goods</a:t>
            </a:r>
          </a:p>
          <a:p>
            <a:pPr lvl="2"/>
            <a:r>
              <a:rPr lang="en-GB" dirty="0"/>
              <a:t>Wages</a:t>
            </a:r>
          </a:p>
          <a:p>
            <a:pPr lvl="2"/>
            <a:r>
              <a:rPr lang="en-GB" dirty="0"/>
              <a:t>Taxes</a:t>
            </a:r>
          </a:p>
          <a:p>
            <a:pPr lvl="2"/>
            <a:r>
              <a:rPr lang="en-GB" dirty="0"/>
              <a:t>Exchange rate</a:t>
            </a:r>
          </a:p>
          <a:p>
            <a:pPr lvl="2"/>
            <a:r>
              <a:rPr lang="en-GB" dirty="0"/>
              <a:t>Interest rate </a:t>
            </a:r>
          </a:p>
          <a:p>
            <a:r>
              <a:rPr lang="en-GB" dirty="0"/>
              <a:t>Demand pull inflation</a:t>
            </a:r>
          </a:p>
          <a:p>
            <a:pPr lvl="1"/>
            <a:r>
              <a:rPr lang="en-GB" dirty="0"/>
              <a:t>Public demand more goods and services than those produced</a:t>
            </a:r>
          </a:p>
          <a:p>
            <a:pPr lvl="1"/>
            <a:r>
              <a:rPr lang="en-GB" dirty="0" err="1"/>
              <a:t>MxV</a:t>
            </a:r>
            <a:r>
              <a:rPr lang="en-GB" dirty="0"/>
              <a:t>=</a:t>
            </a:r>
            <a:r>
              <a:rPr lang="en-GB" dirty="0" err="1"/>
              <a:t>PxQ</a:t>
            </a:r>
            <a:r>
              <a:rPr lang="en-GB" dirty="0"/>
              <a:t> </a:t>
            </a:r>
          </a:p>
          <a:p>
            <a:r>
              <a:rPr lang="en-GB" dirty="0"/>
              <a:t>Structural inflation</a:t>
            </a:r>
          </a:p>
          <a:p>
            <a:pPr lvl="1"/>
            <a:r>
              <a:rPr lang="en-GB" dirty="0"/>
              <a:t>Market structures (Monopolies, oligopolies)</a:t>
            </a:r>
          </a:p>
          <a:p>
            <a:pPr lvl="1"/>
            <a:r>
              <a:rPr lang="en-GB" dirty="0"/>
              <a:t>Lack of investment</a:t>
            </a:r>
          </a:p>
          <a:p>
            <a:pPr lvl="1"/>
            <a:r>
              <a:rPr lang="en-GB" dirty="0"/>
              <a:t>Land property</a:t>
            </a:r>
          </a:p>
          <a:p>
            <a:pPr lvl="1"/>
            <a:r>
              <a:rPr lang="en-GB" dirty="0"/>
              <a:t>Access to credit</a:t>
            </a:r>
          </a:p>
        </p:txBody>
      </p:sp>
      <p:sp>
        <p:nvSpPr>
          <p:cNvPr id="4" name="Slide Number Placeholder 3">
            <a:extLst>
              <a:ext uri="{FF2B5EF4-FFF2-40B4-BE49-F238E27FC236}">
                <a16:creationId xmlns:a16="http://schemas.microsoft.com/office/drawing/2014/main" id="{EE802566-51C1-49C1-984B-63367954DA95}"/>
              </a:ext>
            </a:extLst>
          </p:cNvPr>
          <p:cNvSpPr>
            <a:spLocks noGrp="1"/>
          </p:cNvSpPr>
          <p:nvPr>
            <p:ph type="sldNum" sz="quarter" idx="12"/>
          </p:nvPr>
        </p:nvSpPr>
        <p:spPr/>
        <p:txBody>
          <a:bodyPr/>
          <a:lstStyle/>
          <a:p>
            <a:fld id="{EF07808B-6A1B-2B44-8E01-5992481392B5}" type="slidenum">
              <a:rPr lang="en-US" smtClean="0"/>
              <a:pPr/>
              <a:t>6</a:t>
            </a:fld>
            <a:endParaRPr lang="en-US"/>
          </a:p>
        </p:txBody>
      </p:sp>
    </p:spTree>
    <p:extLst>
      <p:ext uri="{BB962C8B-B14F-4D97-AF65-F5344CB8AC3E}">
        <p14:creationId xmlns:p14="http://schemas.microsoft.com/office/powerpoint/2010/main" val="1769127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3B8B-9996-4CE2-9E24-1E90FF1F5AC6}"/>
              </a:ext>
            </a:extLst>
          </p:cNvPr>
          <p:cNvSpPr>
            <a:spLocks noGrp="1"/>
          </p:cNvSpPr>
          <p:nvPr>
            <p:ph type="title"/>
          </p:nvPr>
        </p:nvSpPr>
        <p:spPr>
          <a:xfrm>
            <a:off x="451373" y="220781"/>
            <a:ext cx="8291264" cy="646331"/>
          </a:xfrm>
        </p:spPr>
        <p:txBody>
          <a:bodyPr/>
          <a:lstStyle/>
          <a:p>
            <a:r>
              <a:rPr lang="en-GB" sz="3600" dirty="0"/>
              <a:t>Solutions according to the different Schools</a:t>
            </a:r>
          </a:p>
        </p:txBody>
      </p:sp>
      <p:sp>
        <p:nvSpPr>
          <p:cNvPr id="3" name="Content Placeholder 2">
            <a:extLst>
              <a:ext uri="{FF2B5EF4-FFF2-40B4-BE49-F238E27FC236}">
                <a16:creationId xmlns:a16="http://schemas.microsoft.com/office/drawing/2014/main" id="{67F46676-8372-40D6-AC9A-CD63EC04461D}"/>
              </a:ext>
            </a:extLst>
          </p:cNvPr>
          <p:cNvSpPr>
            <a:spLocks noGrp="1"/>
          </p:cNvSpPr>
          <p:nvPr>
            <p:ph idx="1"/>
          </p:nvPr>
        </p:nvSpPr>
        <p:spPr>
          <a:xfrm>
            <a:off x="457200" y="1052736"/>
            <a:ext cx="8229600" cy="5073428"/>
          </a:xfrm>
        </p:spPr>
        <p:txBody>
          <a:bodyPr>
            <a:normAutofit fontScale="77500" lnSpcReduction="20000"/>
          </a:bodyPr>
          <a:lstStyle/>
          <a:p>
            <a:r>
              <a:rPr lang="en-GB" dirty="0"/>
              <a:t>Cost push inflation</a:t>
            </a:r>
          </a:p>
          <a:p>
            <a:pPr lvl="1"/>
            <a:r>
              <a:rPr lang="en-GB" dirty="0"/>
              <a:t>Production costs push up prices</a:t>
            </a:r>
          </a:p>
          <a:p>
            <a:pPr lvl="2"/>
            <a:r>
              <a:rPr lang="en-GB" dirty="0"/>
              <a:t>Subsidise credit</a:t>
            </a:r>
          </a:p>
          <a:p>
            <a:pPr lvl="2"/>
            <a:r>
              <a:rPr lang="en-GB" dirty="0"/>
              <a:t>Fix exchange rate </a:t>
            </a:r>
            <a:r>
              <a:rPr lang="en-GB" i="1" dirty="0"/>
              <a:t>crawling peg</a:t>
            </a:r>
            <a:r>
              <a:rPr lang="en-GB" dirty="0"/>
              <a:t> under prices</a:t>
            </a:r>
          </a:p>
          <a:p>
            <a:pPr lvl="2"/>
            <a:r>
              <a:rPr lang="en-GB" i="1" dirty="0"/>
              <a:t>Repress wages. </a:t>
            </a:r>
          </a:p>
          <a:p>
            <a:r>
              <a:rPr lang="en-GB" dirty="0"/>
              <a:t>Demand pull inflation</a:t>
            </a:r>
          </a:p>
          <a:p>
            <a:pPr lvl="1"/>
            <a:r>
              <a:rPr lang="en-GB" dirty="0"/>
              <a:t>Reduce money supply</a:t>
            </a:r>
          </a:p>
          <a:p>
            <a:pPr lvl="2"/>
            <a:r>
              <a:rPr lang="en-GB" dirty="0"/>
              <a:t>Stop printing money</a:t>
            </a:r>
          </a:p>
          <a:p>
            <a:pPr lvl="2"/>
            <a:r>
              <a:rPr lang="en-GB" dirty="0"/>
              <a:t>Reduce fiscal expenditure</a:t>
            </a:r>
          </a:p>
          <a:p>
            <a:pPr lvl="2"/>
            <a:r>
              <a:rPr lang="en-GB" dirty="0"/>
              <a:t>Increase interest rate</a:t>
            </a:r>
          </a:p>
          <a:p>
            <a:r>
              <a:rPr lang="en-GB" dirty="0"/>
              <a:t>Structural inflation</a:t>
            </a:r>
          </a:p>
          <a:p>
            <a:pPr lvl="1"/>
            <a:r>
              <a:rPr lang="en-GB" dirty="0"/>
              <a:t>Anti-trust legislation</a:t>
            </a:r>
          </a:p>
          <a:p>
            <a:pPr lvl="1"/>
            <a:r>
              <a:rPr lang="en-GB" dirty="0"/>
              <a:t>Promote investment in key areas</a:t>
            </a:r>
          </a:p>
          <a:p>
            <a:pPr lvl="1"/>
            <a:r>
              <a:rPr lang="en-GB" dirty="0"/>
              <a:t>Price controls (sometimes including wages)</a:t>
            </a:r>
          </a:p>
          <a:p>
            <a:pPr lvl="1"/>
            <a:r>
              <a:rPr lang="en-GB" dirty="0"/>
              <a:t>Open imports</a:t>
            </a:r>
          </a:p>
        </p:txBody>
      </p:sp>
      <p:sp>
        <p:nvSpPr>
          <p:cNvPr id="4" name="Slide Number Placeholder 3">
            <a:extLst>
              <a:ext uri="{FF2B5EF4-FFF2-40B4-BE49-F238E27FC236}">
                <a16:creationId xmlns:a16="http://schemas.microsoft.com/office/drawing/2014/main" id="{EE802566-51C1-49C1-984B-63367954DA95}"/>
              </a:ext>
            </a:extLst>
          </p:cNvPr>
          <p:cNvSpPr>
            <a:spLocks noGrp="1"/>
          </p:cNvSpPr>
          <p:nvPr>
            <p:ph type="sldNum" sz="quarter" idx="12"/>
          </p:nvPr>
        </p:nvSpPr>
        <p:spPr/>
        <p:txBody>
          <a:bodyPr/>
          <a:lstStyle/>
          <a:p>
            <a:fld id="{EF07808B-6A1B-2B44-8E01-5992481392B5}" type="slidenum">
              <a:rPr lang="en-US" smtClean="0"/>
              <a:pPr/>
              <a:t>7</a:t>
            </a:fld>
            <a:endParaRPr lang="en-US"/>
          </a:p>
        </p:txBody>
      </p:sp>
    </p:spTree>
    <p:extLst>
      <p:ext uri="{BB962C8B-B14F-4D97-AF65-F5344CB8AC3E}">
        <p14:creationId xmlns:p14="http://schemas.microsoft.com/office/powerpoint/2010/main" val="107134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7D8C2-F8EF-47E8-A4C9-49D966E023E8}"/>
              </a:ext>
            </a:extLst>
          </p:cNvPr>
          <p:cNvSpPr>
            <a:spLocks noGrp="1"/>
          </p:cNvSpPr>
          <p:nvPr>
            <p:ph type="title"/>
          </p:nvPr>
        </p:nvSpPr>
        <p:spPr/>
        <p:txBody>
          <a:bodyPr/>
          <a:lstStyle/>
          <a:p>
            <a:r>
              <a:rPr lang="en-GB" dirty="0"/>
              <a:t>How inflation is measured? </a:t>
            </a:r>
          </a:p>
        </p:txBody>
      </p:sp>
      <p:sp>
        <p:nvSpPr>
          <p:cNvPr id="3" name="Content Placeholder 2">
            <a:extLst>
              <a:ext uri="{FF2B5EF4-FFF2-40B4-BE49-F238E27FC236}">
                <a16:creationId xmlns:a16="http://schemas.microsoft.com/office/drawing/2014/main" id="{D39127C6-F16B-4325-A3EF-5EAAD55B5F90}"/>
              </a:ext>
            </a:extLst>
          </p:cNvPr>
          <p:cNvSpPr>
            <a:spLocks noGrp="1"/>
          </p:cNvSpPr>
          <p:nvPr>
            <p:ph idx="1"/>
          </p:nvPr>
        </p:nvSpPr>
        <p:spPr/>
        <p:txBody>
          <a:bodyPr>
            <a:normAutofit fontScale="85000" lnSpcReduction="20000"/>
          </a:bodyPr>
          <a:lstStyle/>
          <a:p>
            <a:r>
              <a:rPr lang="en-GB" dirty="0"/>
              <a:t>Traditionally is used the CPI (Consumers Price Index)</a:t>
            </a:r>
          </a:p>
          <a:p>
            <a:pPr lvl="1"/>
            <a:r>
              <a:rPr lang="en-GB" dirty="0"/>
              <a:t>It is the collection of </a:t>
            </a:r>
            <a:r>
              <a:rPr lang="en-GB" dirty="0">
                <a:highlight>
                  <a:srgbClr val="FFFF00"/>
                </a:highlight>
              </a:rPr>
              <a:t>thousands of prices</a:t>
            </a:r>
            <a:r>
              <a:rPr lang="en-GB" dirty="0"/>
              <a:t> of goods and services, weighted in their proportions, which define the </a:t>
            </a:r>
            <a:r>
              <a:rPr lang="en-GB" dirty="0">
                <a:highlight>
                  <a:srgbClr val="FFFF00"/>
                </a:highlight>
              </a:rPr>
              <a:t>average</a:t>
            </a:r>
            <a:r>
              <a:rPr lang="en-GB" dirty="0"/>
              <a:t> change e.g. inflation.</a:t>
            </a:r>
          </a:p>
          <a:p>
            <a:pPr lvl="1"/>
            <a:r>
              <a:rPr lang="en-GB" dirty="0"/>
              <a:t>It has some problems:</a:t>
            </a:r>
          </a:p>
          <a:p>
            <a:pPr lvl="2"/>
            <a:r>
              <a:rPr lang="en-GB" dirty="0"/>
              <a:t>It may be not relevant for </a:t>
            </a:r>
            <a:r>
              <a:rPr lang="en-GB" dirty="0">
                <a:highlight>
                  <a:srgbClr val="FFFF00"/>
                </a:highlight>
              </a:rPr>
              <a:t>wage</a:t>
            </a:r>
            <a:r>
              <a:rPr lang="en-GB" dirty="0"/>
              <a:t> </a:t>
            </a:r>
            <a:r>
              <a:rPr lang="en-GB" dirty="0">
                <a:highlight>
                  <a:srgbClr val="FFFF00"/>
                </a:highlight>
              </a:rPr>
              <a:t>earners</a:t>
            </a:r>
            <a:r>
              <a:rPr lang="en-GB" dirty="0"/>
              <a:t>, especially Minimum Wages (limitations of </a:t>
            </a:r>
            <a:r>
              <a:rPr lang="en-GB" dirty="0">
                <a:highlight>
                  <a:srgbClr val="FFFF00"/>
                </a:highlight>
              </a:rPr>
              <a:t>application</a:t>
            </a:r>
            <a:r>
              <a:rPr lang="en-GB" dirty="0"/>
              <a:t>)</a:t>
            </a:r>
          </a:p>
          <a:p>
            <a:pPr lvl="3"/>
            <a:r>
              <a:rPr lang="en-GB" dirty="0"/>
              <a:t>Younger workers, with young families</a:t>
            </a:r>
          </a:p>
          <a:p>
            <a:pPr lvl="3"/>
            <a:r>
              <a:rPr lang="en-GB" dirty="0"/>
              <a:t>In general urban regions</a:t>
            </a:r>
          </a:p>
          <a:p>
            <a:pPr lvl="3"/>
            <a:r>
              <a:rPr lang="en-GB" dirty="0"/>
              <a:t>One basket is not good for all</a:t>
            </a:r>
          </a:p>
          <a:p>
            <a:pPr lvl="2"/>
            <a:r>
              <a:rPr lang="en-GB" dirty="0"/>
              <a:t>Sampling errors (limitations of measurement)</a:t>
            </a:r>
          </a:p>
          <a:p>
            <a:pPr lvl="3"/>
            <a:r>
              <a:rPr lang="en-GB" dirty="0"/>
              <a:t>Seasonality</a:t>
            </a:r>
          </a:p>
          <a:p>
            <a:pPr lvl="3"/>
            <a:r>
              <a:rPr lang="en-GB" dirty="0"/>
              <a:t>Products with non-representative consumption</a:t>
            </a:r>
          </a:p>
        </p:txBody>
      </p:sp>
      <p:sp>
        <p:nvSpPr>
          <p:cNvPr id="4" name="Slide Number Placeholder 3">
            <a:extLst>
              <a:ext uri="{FF2B5EF4-FFF2-40B4-BE49-F238E27FC236}">
                <a16:creationId xmlns:a16="http://schemas.microsoft.com/office/drawing/2014/main" id="{39561A46-2E26-4EA7-A778-C2D86FC85A80}"/>
              </a:ext>
            </a:extLst>
          </p:cNvPr>
          <p:cNvSpPr>
            <a:spLocks noGrp="1"/>
          </p:cNvSpPr>
          <p:nvPr>
            <p:ph type="sldNum" sz="quarter" idx="12"/>
          </p:nvPr>
        </p:nvSpPr>
        <p:spPr/>
        <p:txBody>
          <a:bodyPr/>
          <a:lstStyle/>
          <a:p>
            <a:fld id="{EF07808B-6A1B-2B44-8E01-5992481392B5}" type="slidenum">
              <a:rPr lang="en-US" smtClean="0"/>
              <a:pPr/>
              <a:t>8</a:t>
            </a:fld>
            <a:endParaRPr lang="en-US"/>
          </a:p>
        </p:txBody>
      </p:sp>
    </p:spTree>
    <p:extLst>
      <p:ext uri="{BB962C8B-B14F-4D97-AF65-F5344CB8AC3E}">
        <p14:creationId xmlns:p14="http://schemas.microsoft.com/office/powerpoint/2010/main" val="953743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C61A-A037-4BE0-9E37-B7BE26AA90D8}"/>
              </a:ext>
            </a:extLst>
          </p:cNvPr>
          <p:cNvSpPr>
            <a:spLocks noGrp="1"/>
          </p:cNvSpPr>
          <p:nvPr>
            <p:ph type="title"/>
          </p:nvPr>
        </p:nvSpPr>
        <p:spPr/>
        <p:txBody>
          <a:bodyPr/>
          <a:lstStyle/>
          <a:p>
            <a:r>
              <a:rPr lang="en-GB" dirty="0"/>
              <a:t>Other measurements</a:t>
            </a:r>
          </a:p>
        </p:txBody>
      </p:sp>
      <p:sp>
        <p:nvSpPr>
          <p:cNvPr id="3" name="Content Placeholder 2">
            <a:extLst>
              <a:ext uri="{FF2B5EF4-FFF2-40B4-BE49-F238E27FC236}">
                <a16:creationId xmlns:a16="http://schemas.microsoft.com/office/drawing/2014/main" id="{997DB382-A841-4F00-9A59-DDA3614F5D2B}"/>
              </a:ext>
            </a:extLst>
          </p:cNvPr>
          <p:cNvSpPr>
            <a:spLocks noGrp="1"/>
          </p:cNvSpPr>
          <p:nvPr>
            <p:ph idx="1"/>
          </p:nvPr>
        </p:nvSpPr>
        <p:spPr/>
        <p:txBody>
          <a:bodyPr/>
          <a:lstStyle/>
          <a:p>
            <a:r>
              <a:rPr lang="en-GB" dirty="0"/>
              <a:t>Producers Price Index (PPI)</a:t>
            </a:r>
          </a:p>
          <a:p>
            <a:r>
              <a:rPr lang="en-GB" dirty="0"/>
              <a:t>Wholesale Price Index (WPI)</a:t>
            </a:r>
          </a:p>
          <a:p>
            <a:r>
              <a:rPr lang="en-GB" dirty="0"/>
              <a:t>Poverty Line </a:t>
            </a:r>
          </a:p>
          <a:p>
            <a:r>
              <a:rPr lang="en-GB" dirty="0"/>
              <a:t>Worker’s basket</a:t>
            </a:r>
          </a:p>
        </p:txBody>
      </p:sp>
      <p:sp>
        <p:nvSpPr>
          <p:cNvPr id="4" name="Slide Number Placeholder 3">
            <a:extLst>
              <a:ext uri="{FF2B5EF4-FFF2-40B4-BE49-F238E27FC236}">
                <a16:creationId xmlns:a16="http://schemas.microsoft.com/office/drawing/2014/main" id="{393D09D8-48E8-4713-B09A-FF2A459D6BBF}"/>
              </a:ext>
            </a:extLst>
          </p:cNvPr>
          <p:cNvSpPr>
            <a:spLocks noGrp="1"/>
          </p:cNvSpPr>
          <p:nvPr>
            <p:ph type="sldNum" sz="quarter" idx="12"/>
          </p:nvPr>
        </p:nvSpPr>
        <p:spPr/>
        <p:txBody>
          <a:bodyPr/>
          <a:lstStyle/>
          <a:p>
            <a:fld id="{EF07808B-6A1B-2B44-8E01-5992481392B5}" type="slidenum">
              <a:rPr lang="en-US" smtClean="0"/>
              <a:pPr/>
              <a:t>9</a:t>
            </a:fld>
            <a:endParaRPr lang="en-US"/>
          </a:p>
        </p:txBody>
      </p:sp>
    </p:spTree>
    <p:extLst>
      <p:ext uri="{BB962C8B-B14F-4D97-AF65-F5344CB8AC3E}">
        <p14:creationId xmlns:p14="http://schemas.microsoft.com/office/powerpoint/2010/main" val="850049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C-PPT  -  Read-Only" id="{E32447FD-67E3-4BD9-886F-3160831B23F2}" vid="{C1FF221D-0048-4107-A416-A3E8DAB1B0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2F1803719E9F409186BE0FF1125799" ma:contentTypeVersion="4" ma:contentTypeDescription="Create a new document." ma:contentTypeScope="" ma:versionID="c3c0a20b413dd79236c5b2d95e6ad973">
  <xsd:schema xmlns:xsd="http://www.w3.org/2001/XMLSchema" xmlns:xs="http://www.w3.org/2001/XMLSchema" xmlns:p="http://schemas.microsoft.com/office/2006/metadata/properties" xmlns:ns2="0d5641ea-a77c-4022-8322-a805d59eb027" xmlns:ns3="41a8316e-d8c5-42bc-907d-d9ea6bba0d98" targetNamespace="http://schemas.microsoft.com/office/2006/metadata/properties" ma:root="true" ma:fieldsID="10f5b609a9dc55e7fb70357e3e12e615" ns2:_="" ns3:_="">
    <xsd:import namespace="0d5641ea-a77c-4022-8322-a805d59eb027"/>
    <xsd:import namespace="41a8316e-d8c5-42bc-907d-d9ea6bba0d9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5641ea-a77c-4022-8322-a805d59eb0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a8316e-d8c5-42bc-907d-d9ea6bba0d9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1a8316e-d8c5-42bc-907d-d9ea6bba0d98">
      <UserInfo>
        <DisplayName>Gomes, Alex</DisplayName>
        <AccountId>57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A756C5-3815-4EBC-A847-E415D528FB45}">
  <ds:schemaRefs>
    <ds:schemaRef ds:uri="http://schemas.microsoft.com/office/2006/metadata/contentType"/>
    <ds:schemaRef ds:uri="http://schemas.microsoft.com/office/2006/metadata/properties/metaAttributes"/>
    <ds:schemaRef ds:uri="http://www.w3.org/2000/xmlns/"/>
    <ds:schemaRef ds:uri="http://www.w3.org/2001/XMLSchema"/>
    <ds:schemaRef ds:uri="0d5641ea-a77c-4022-8322-a805d59eb027"/>
    <ds:schemaRef ds:uri="41a8316e-d8c5-42bc-907d-d9ea6bba0d98"/>
  </ds:schemaRefs>
</ds:datastoreItem>
</file>

<file path=customXml/itemProps2.xml><?xml version="1.0" encoding="utf-8"?>
<ds:datastoreItem xmlns:ds="http://schemas.openxmlformats.org/officeDocument/2006/customXml" ds:itemID="{0ACB2D8F-3341-43B9-9624-80AA788A0F41}">
  <ds:schemaRefs>
    <ds:schemaRef ds:uri="http://schemas.microsoft.com/office/2006/metadata/properties"/>
    <ds:schemaRef ds:uri="http://www.w3.org/2000/xmlns/"/>
    <ds:schemaRef ds:uri="41a8316e-d8c5-42bc-907d-d9ea6bba0d98"/>
  </ds:schemaRefs>
</ds:datastoreItem>
</file>

<file path=customXml/itemProps3.xml><?xml version="1.0" encoding="utf-8"?>
<ds:datastoreItem xmlns:ds="http://schemas.openxmlformats.org/officeDocument/2006/customXml" ds:itemID="{B483F51D-08CA-441C-8620-227DEA6558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1251</Words>
  <Application>Microsoft Office PowerPoint</Application>
  <PresentationFormat>Presentación en pantalla (4:3)</PresentationFormat>
  <Paragraphs>184</Paragraphs>
  <Slides>34</Slides>
  <Notes>0</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Office Theme</vt:lpstr>
      <vt:lpstr>Minimum Wages, Inflation and Collective Bargaining</vt:lpstr>
      <vt:lpstr>Nothing more deceptive than an obvious fact…</vt:lpstr>
      <vt:lpstr>The context of the inflation</vt:lpstr>
      <vt:lpstr>Elements to consider when determining the level and adjustment of the MW</vt:lpstr>
      <vt:lpstr>What is inflation?</vt:lpstr>
      <vt:lpstr>Schools of economic thought of inflation</vt:lpstr>
      <vt:lpstr>Solutions according to the different Schools</vt:lpstr>
      <vt:lpstr>How inflation is measured? </vt:lpstr>
      <vt:lpstr>Other measurements</vt:lpstr>
      <vt:lpstr>Collective bargaining and inflation</vt:lpstr>
      <vt:lpstr>Inflation and wage integration process</vt:lpstr>
      <vt:lpstr>Prices and wages integration</vt:lpstr>
      <vt:lpstr>An example on why the need of a comprehensive analysis</vt:lpstr>
      <vt:lpstr>Extending the analysis: June/20 to Dec/20</vt:lpstr>
      <vt:lpstr>However if we go to Jun/21…</vt:lpstr>
      <vt:lpstr>What happened later…?</vt:lpstr>
      <vt:lpstr>The overall picture…</vt:lpstr>
      <vt:lpstr>Presentación de PowerPoint</vt:lpstr>
      <vt:lpstr>The measurement according to the results</vt:lpstr>
      <vt:lpstr>Additional considerations…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Recommendations</vt:lpstr>
    </vt:vector>
  </TitlesOfParts>
  <Company>Satisfaction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Thierry Tonnes</dc:creator>
  <cp:lastModifiedBy>Kostzer, Daniel</cp:lastModifiedBy>
  <cp:revision>93</cp:revision>
  <dcterms:created xsi:type="dcterms:W3CDTF">2015-06-19T12:49:31Z</dcterms:created>
  <dcterms:modified xsi:type="dcterms:W3CDTF">2022-05-11T10:28:39Z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0x010100782F1803719E9F409186BE0FF1125799</vt:lpwstr>
  </property>
  <property fmtid="{D5CDD505-2E9C-101B-9397-08002B2CF9AE}" pid="3" name="Order">
    <vt:r8>7400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TemplateUrl">
    <vt:lpwstr/>
  </property>
  <property fmtid="{D5CDD505-2E9C-101B-9397-08002B2CF9AE}" pid="9" name="ComplianceAssetId">
    <vt:lpwstr/>
  </property>
</Properties>
</file>