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115EC-C3B9-4332-A5C9-9E5946EE3531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419F-502A-404C-86AE-00F956AEE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0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4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1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41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27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38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9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1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3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1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59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7613D-543D-4483-9A12-0FB32ABC7ED7}" type="datetimeFigureOut">
              <a:rPr lang="en-GB" smtClean="0"/>
              <a:t>25/09/2018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9E1B4-572F-4843-8051-E4EC9855E6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42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67" y="1103180"/>
            <a:ext cx="8339665" cy="2866496"/>
          </a:xfrm>
        </p:spPr>
        <p:txBody>
          <a:bodyPr>
            <a:normAutofit/>
          </a:bodyPr>
          <a:lstStyle/>
          <a:p>
            <a:r>
              <a:rPr lang="ru-RU" dirty="0" smtClean="0"/>
              <a:t>Проблемы и решения Государственной инспекции труда Латвии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4038"/>
            <a:ext cx="9144000" cy="1655762"/>
          </a:xfrm>
        </p:spPr>
        <p:txBody>
          <a:bodyPr/>
          <a:lstStyle/>
          <a:p>
            <a:endParaRPr lang="ru-RU" b="1" dirty="0" smtClean="0"/>
          </a:p>
          <a:p>
            <a:pPr algn="l"/>
            <a:r>
              <a:rPr lang="ru-RU" dirty="0" smtClean="0"/>
              <a:t>Председатель Союза Свободных профсоюзов Латвии</a:t>
            </a:r>
            <a:endParaRPr lang="fr-BE" dirty="0" smtClean="0"/>
          </a:p>
          <a:p>
            <a:pPr algn="l"/>
            <a:r>
              <a:rPr lang="ru-RU" dirty="0" err="1" smtClean="0"/>
              <a:t>Эгилс</a:t>
            </a:r>
            <a:r>
              <a:rPr lang="ru-RU" dirty="0" smtClean="0"/>
              <a:t> </a:t>
            </a:r>
            <a:r>
              <a:rPr lang="ru-RU" dirty="0" err="1" smtClean="0"/>
              <a:t>Балдзенс</a:t>
            </a:r>
            <a:endParaRPr lang="en-GB" dirty="0"/>
          </a:p>
        </p:txBody>
      </p:sp>
      <p:pic>
        <p:nvPicPr>
          <p:cNvPr id="4" name="Picture 3" descr="LBAS emblema-OK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87103" y="2398448"/>
            <a:ext cx="1817734" cy="117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15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ru-RU" alt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en-US" sz="2400" dirty="0" smtClean="0"/>
              <a:t>Активная деятельность социальных партнеров в проекте </a:t>
            </a:r>
            <a:r>
              <a:rPr lang="ru-RU" altLang="en-US" sz="2400" dirty="0" smtClean="0"/>
              <a:t>совместных </a:t>
            </a:r>
            <a:r>
              <a:rPr lang="ru-RU" altLang="en-US" sz="2400" dirty="0" smtClean="0"/>
              <a:t>проверок</a:t>
            </a:r>
          </a:p>
        </p:txBody>
      </p:sp>
    </p:spTree>
    <p:extLst>
      <p:ext uri="{BB962C8B-B14F-4D97-AF65-F5344CB8AC3E}">
        <p14:creationId xmlns:p14="http://schemas.microsoft.com/office/powerpoint/2010/main" val="1537664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ru-RU" alt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en-US" sz="2400" dirty="0" smtClean="0"/>
              <a:t>Кампания, продвигаемая совместно с социальными партнерами, </a:t>
            </a:r>
            <a:r>
              <a:rPr lang="lv-LV" altLang="en-US" sz="2400" dirty="0" smtClean="0"/>
              <a:t>«</a:t>
            </a:r>
            <a:r>
              <a:rPr lang="ru-RU" altLang="en-US" sz="2400" dirty="0" smtClean="0"/>
              <a:t>П</a:t>
            </a:r>
            <a:r>
              <a:rPr lang="ru-RU" sz="2400" dirty="0" smtClean="0"/>
              <a:t>очему работа официально лучше, чем неофициальная работа</a:t>
            </a:r>
            <a:r>
              <a:rPr lang="lv-LV" sz="2400" dirty="0" smtClean="0"/>
              <a:t>»</a:t>
            </a:r>
            <a:endParaRPr lang="ru-RU" sz="2400" dirty="0" smtClean="0"/>
          </a:p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7902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r>
              <a:rPr lang="ru-RU" sz="3600" b="1" dirty="0" smtClean="0"/>
              <a:t>Приоритеты Государственной инспекции труда Латвии</a:t>
            </a:r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38" y="2184399"/>
            <a:ext cx="9770862" cy="4401649"/>
          </a:xfrm>
        </p:spPr>
        <p:txBody>
          <a:bodyPr>
            <a:normAutofit/>
          </a:bodyPr>
          <a:lstStyle/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Уменьшение незарегистрированной занятости с повышенным риском</a:t>
            </a:r>
          </a:p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Уменьшение числа летальных или тяжелых несчастных случаев на рабочем месте</a:t>
            </a:r>
          </a:p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Претворение в жизнь принципа предварительной консультации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2836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Решения</a:t>
            </a:r>
            <a:endParaRPr lang="fr-BE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Внедрение единой общенациональной стратегии по уменьшению теневой экономики (в том числе незарегистрированной занятости) в сотрудничестве с самоуправлениями, социальными партнерами (организациями работодателей и профсоюзов) и партнерами по сотрудничеству</a:t>
            </a:r>
          </a:p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Платформа  - Совет по борьбе с теневой экономикой под руководством Президента министров Латвии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405861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altLang="en-US" sz="2400" dirty="0" smtClean="0"/>
              <a:t>Больше внимания</a:t>
            </a:r>
            <a:r>
              <a:rPr lang="lv-LV" altLang="en-US" sz="2400" dirty="0" smtClean="0"/>
              <a:t>:</a:t>
            </a:r>
            <a:r>
              <a:rPr lang="ru-RU" altLang="en-US" sz="2400" dirty="0" smtClean="0"/>
              <a:t> </a:t>
            </a:r>
          </a:p>
          <a:p>
            <a:pPr marL="769431" lvl="1" indent="-312231">
              <a:lnSpc>
                <a:spcPct val="150000"/>
              </a:lnSpc>
            </a:pPr>
            <a:r>
              <a:rPr lang="ru-RU" altLang="en-US" sz="2000" dirty="0" smtClean="0"/>
              <a:t>совместным проверкам на предприятиях</a:t>
            </a:r>
          </a:p>
          <a:p>
            <a:pPr marL="769431" lvl="1" indent="-312231">
              <a:lnSpc>
                <a:spcPct val="150000"/>
              </a:lnSpc>
            </a:pPr>
            <a:r>
              <a:rPr lang="ru-RU" altLang="en-US" sz="2000" dirty="0" smtClean="0"/>
              <a:t>превентивным, а не карательным мерам</a:t>
            </a:r>
          </a:p>
          <a:p>
            <a:pPr marL="769431" lvl="1" indent="-312231">
              <a:lnSpc>
                <a:spcPct val="150000"/>
              </a:lnSpc>
            </a:pPr>
            <a:r>
              <a:rPr lang="ru-RU" altLang="en-US" sz="2000" dirty="0" smtClean="0"/>
              <a:t>мероприятиям, ориентированным на клиента</a:t>
            </a:r>
          </a:p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Цель – превратить незарегистрированную занятость в зарегистрированную</a:t>
            </a:r>
          </a:p>
          <a:p>
            <a:pPr marL="312231" indent="-312231">
              <a:lnSpc>
                <a:spcPct val="150000"/>
              </a:lnSpc>
            </a:pPr>
            <a:r>
              <a:rPr lang="ru-RU" altLang="en-US" sz="2400" dirty="0" smtClean="0"/>
              <a:t>Основание для совместных проверок – тщательный анализ данных, отмечая </a:t>
            </a:r>
            <a:r>
              <a:rPr lang="lv-LV" altLang="en-US" sz="2400" dirty="0" smtClean="0"/>
              <a:t>«</a:t>
            </a:r>
            <a:r>
              <a:rPr lang="ru-RU" sz="2400" dirty="0" smtClean="0"/>
              <a:t>рискованные</a:t>
            </a:r>
            <a:r>
              <a:rPr lang="lv-LV" sz="2400" dirty="0" smtClean="0"/>
              <a:t>»</a:t>
            </a:r>
            <a:r>
              <a:rPr lang="ru-RU" sz="2400" dirty="0" smtClean="0"/>
              <a:t> компании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87169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altLang="en-US" sz="2400" dirty="0" smtClean="0"/>
              <a:t>Пилот - проект в выбранной отрасли или регионе, высылая предприятиям, которые в процессе анализа данных оказываются подозрительными, письма-предупреждения</a:t>
            </a:r>
          </a:p>
          <a:p>
            <a:pPr>
              <a:lnSpc>
                <a:spcPct val="150000"/>
              </a:lnSpc>
            </a:pPr>
            <a:r>
              <a:rPr lang="ru-RU" altLang="en-US" sz="2400" dirty="0" smtClean="0"/>
              <a:t>После определенного срока</a:t>
            </a:r>
            <a:r>
              <a:rPr lang="lv-LV" altLang="en-US" sz="2400" dirty="0" smtClean="0"/>
              <a:t> -</a:t>
            </a:r>
            <a:r>
              <a:rPr lang="ru-RU" altLang="en-US" sz="2400" dirty="0" smtClean="0"/>
              <a:t> наблюдение за предприятиями в отношении прогресса и улучшений</a:t>
            </a:r>
          </a:p>
          <a:p>
            <a:pPr>
              <a:lnSpc>
                <a:spcPct val="150000"/>
              </a:lnSpc>
            </a:pPr>
            <a:r>
              <a:rPr lang="ru-RU" altLang="en-US" sz="2400" dirty="0" smtClean="0"/>
              <a:t>При необходимости</a:t>
            </a:r>
            <a:r>
              <a:rPr lang="lv-LV" altLang="en-US" sz="2400" dirty="0" smtClean="0"/>
              <a:t> -</a:t>
            </a:r>
            <a:r>
              <a:rPr lang="ru-RU" altLang="en-US" sz="2400" dirty="0" smtClean="0"/>
              <a:t> проверка на предприятии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5109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ru-RU" alt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en-US" sz="2400" dirty="0" smtClean="0"/>
              <a:t>Увеличить диапазон консультативных услуг, особенно для новых предприятий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441896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>
              <a:lnSpc>
                <a:spcPct val="150000"/>
              </a:lnSpc>
            </a:pPr>
            <a:r>
              <a:rPr lang="ru-RU" sz="2400" dirty="0" smtClean="0"/>
              <a:t>Подготовка  национальной кампании - почему работа официально лучше, чем неофициальная работа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Привлечение общественных лидеров и известных людей</a:t>
            </a:r>
            <a:endParaRPr lang="ru-RU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905979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altLang="en-US" sz="2400" dirty="0" smtClean="0"/>
              <a:t>Мотивировать и обучать работников инспекции, принимая во внимание пожелания и надобности работников, таким образом уменьшая </a:t>
            </a:r>
            <a:r>
              <a:rPr lang="ru-RU" sz="2400" dirty="0" smtClean="0"/>
              <a:t>текучесть кадров</a:t>
            </a:r>
            <a:endParaRPr lang="ru-RU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34727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30" y="260649"/>
            <a:ext cx="10843942" cy="936104"/>
          </a:xfrm>
        </p:spPr>
        <p:txBody>
          <a:bodyPr/>
          <a:lstStyle/>
          <a:p>
            <a:endParaRPr lang="fr-BE" sz="3313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938" y="1659466"/>
            <a:ext cx="9770862" cy="440164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alt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ru-RU" alt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ru-RU" altLang="en-US" sz="2400" dirty="0" smtClean="0"/>
              <a:t>Введение ответственности работодателей в цепи подрядчиков, особенно в случаях государственных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39430134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249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Проблемы и решения Государственной инспекции труда Латвии</vt:lpstr>
      <vt:lpstr>Приоритеты Государственной инспекции труда Латвии</vt:lpstr>
      <vt:lpstr>Решения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Natalja Preisa</dc:creator>
  <cp:lastModifiedBy>Natalja Preisa</cp:lastModifiedBy>
  <cp:revision>10</cp:revision>
  <dcterms:created xsi:type="dcterms:W3CDTF">2018-09-25T11:21:57Z</dcterms:created>
  <dcterms:modified xsi:type="dcterms:W3CDTF">2018-09-25T15:22:21Z</dcterms:modified>
</cp:coreProperties>
</file>