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7" r:id="rId3"/>
    <p:sldId id="260" r:id="rId4"/>
    <p:sldId id="261" r:id="rId5"/>
    <p:sldId id="291" r:id="rId6"/>
    <p:sldId id="289" r:id="rId7"/>
    <p:sldId id="290" r:id="rId8"/>
    <p:sldId id="288" r:id="rId9"/>
    <p:sldId id="293" r:id="rId10"/>
    <p:sldId id="294" r:id="rId11"/>
    <p:sldId id="265" r:id="rId12"/>
    <p:sldId id="274" r:id="rId13"/>
    <p:sldId id="275" r:id="rId14"/>
    <p:sldId id="296" r:id="rId15"/>
    <p:sldId id="297" r:id="rId16"/>
    <p:sldId id="303" r:id="rId17"/>
    <p:sldId id="299" r:id="rId18"/>
    <p:sldId id="301" r:id="rId19"/>
    <p:sldId id="300" r:id="rId20"/>
    <p:sldId id="298" r:id="rId21"/>
    <p:sldId id="302" r:id="rId22"/>
    <p:sldId id="287" r:id="rId2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7F"/>
    <a:srgbClr val="015CAB"/>
    <a:srgbClr val="1A171B"/>
    <a:srgbClr val="00539F"/>
    <a:srgbClr val="FF9933"/>
    <a:srgbClr val="FFFF00"/>
    <a:srgbClr val="92A2CC"/>
    <a:srgbClr val="14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5827" autoAdjust="0"/>
  </p:normalViewPr>
  <p:slideViewPr>
    <p:cSldViewPr>
      <p:cViewPr varScale="1">
        <p:scale>
          <a:sx n="97" d="100"/>
          <a:sy n="97" d="100"/>
        </p:scale>
        <p:origin x="-108" y="-258"/>
      </p:cViewPr>
      <p:guideLst>
        <p:guide orient="horz" pos="2341"/>
        <p:guide orient="horz" pos="3566"/>
        <p:guide orient="horz" pos="4020"/>
        <p:guide orient="horz" pos="2886"/>
        <p:guide orient="horz" pos="1548"/>
        <p:guide orient="horz" pos="2636"/>
        <p:guide orient="horz" pos="663"/>
        <p:guide orient="horz" pos="278"/>
        <p:guide pos="2880"/>
        <p:guide pos="158"/>
        <p:guide pos="5602"/>
        <p:guide pos="771"/>
        <p:guide pos="4989"/>
        <p:guide pos="3810"/>
        <p:guide pos="4694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1374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defTabSz="88265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defTabSz="88265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Times New Roman" pitchFamily="18" charset="0"/>
              </a:defRPr>
            </a:lvl1pPr>
          </a:lstStyle>
          <a:p>
            <a:fld id="{B38A19E2-D494-4D50-BA17-8C46319848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4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defTabSz="882650"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/>
            </a:lvl1pPr>
          </a:lstStyle>
          <a:p>
            <a:fld id="{F7E026A1-3C72-4630-9B8D-BBE2BAB36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52865" y="9431339"/>
            <a:ext cx="2944811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30" tIns="44115" rIns="88230" bIns="44115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B8C43A-C434-4E7D-BD89-74F992C48946}" type="slidenum">
              <a:rPr lang="en-US" sz="12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2865" y="9431339"/>
            <a:ext cx="2944811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30" tIns="44115" rIns="88230" bIns="44115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FF73C01-FD61-46DC-B5AE-DB25019D2310}" type="slidenum">
              <a:rPr lang="en-US" sz="12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v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BE5E98-3718-4EA5-9CB3-93B44C7EB74B}" type="datetime1">
              <a:rPr lang="en-GB" smtClean="0"/>
              <a:t>03/11/2014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9ED8E-CDCA-4122-A04F-4A00D4B66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826060"/>
            <a:ext cx="66960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A4A96-E252-44ED-A3C8-98042FF762FA}" type="datetime1">
              <a:rPr lang="en-GB" smtClean="0"/>
              <a:t>03/11/2014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E62C7-2F98-4EC2-8CE9-156864FB2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B933F-9579-4823-A68E-E51D1202FC95}" type="datetime1">
              <a:rPr lang="en-GB" smtClean="0"/>
              <a:t>03/11/2014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7316A-37F8-4256-978D-8561DC3C7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E34286-9217-433E-BC4D-89C07509FD38}" type="datetime1">
              <a:rPr lang="en-GB" smtClean="0"/>
              <a:t>03/11/2014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9E7B-0C0F-4E8B-9D2A-20794D1C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1F078-731E-4A3B-A82B-99767F345015}" type="datetime1">
              <a:rPr lang="en-GB" smtClean="0"/>
              <a:t>03/11/2014</a:t>
            </a:fld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019E4-7C71-4300-A3F0-45E802FDC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 b="0" i="0" baseline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7769A-3C30-4610-8C6B-85A0092E238D}" type="datetime1">
              <a:rPr lang="en-GB" smtClean="0"/>
              <a:t>03/11/2014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776BA-5F8F-4E14-AE80-FD9890642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90A04-1C8A-4B99-9F06-99EEB75C725F}" type="datetime1">
              <a:rPr lang="en-GB" smtClean="0"/>
              <a:t>03/11/2014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E8468-CD05-4A6D-840F-584CE693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AD79A35-529C-4D35-A1A6-74344B680A17}" type="datetime1">
              <a:rPr lang="en-GB" smtClean="0"/>
              <a:t>03/11/2014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B33D30-2271-4A15-9AC9-30C86CD76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1530350"/>
            <a:ext cx="7380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0" y="3105150"/>
            <a:ext cx="738028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Who</a:t>
            </a:r>
          </a:p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539F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539F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51929"/>
            <a:ext cx="64817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23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B14B80D-109F-4B68-B751-FC39EB564FFD}" type="datetime1">
              <a:rPr lang="en-GB" smtClean="0"/>
              <a:t>03/11/2014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A0D14A-241B-4136-9133-431034B05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European Investment Bank Group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56A28-E059-4013-B3D8-3CCE8A9B4A6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European Investment Bank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223963" y="3105150"/>
            <a:ext cx="6696075" cy="2052638"/>
          </a:xfrm>
        </p:spPr>
        <p:txBody>
          <a:bodyPr/>
          <a:lstStyle/>
          <a:p>
            <a:r>
              <a:rPr lang="fr-FR" dirty="0"/>
              <a:t>The EU </a:t>
            </a:r>
            <a:r>
              <a:rPr lang="fr-FR" dirty="0" err="1"/>
              <a:t>bank</a:t>
            </a:r>
            <a:endParaRPr lang="fr-FR" dirty="0" smtClean="0"/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012E2D-2C16-401D-97C0-FCE76F2EC527}" type="datetime1">
              <a:rPr lang="en-GB" smtClean="0"/>
              <a:t>03/11/2014</a:t>
            </a:fld>
            <a:endParaRPr lang="en-US"/>
          </a:p>
        </p:txBody>
      </p:sp>
      <p:sp>
        <p:nvSpPr>
          <p:cNvPr id="12292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3FE0AD0-11DA-4434-98FC-6ACF06F8187C}" type="slidenum">
              <a:rPr lang="en-US" sz="1000">
                <a:solidFill>
                  <a:schemeClr val="bg1"/>
                </a:solidFill>
              </a:rPr>
              <a:pPr algn="r"/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C74E9-A48B-4AAA-B90A-6AD5587FFFD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EIB: Supporting EU policy goals</a:t>
            </a:r>
            <a:endParaRPr 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1"/>
                </a:solidFill>
              </a:rPr>
              <a:t>Sustainable growth and jobs in Europe</a:t>
            </a:r>
            <a:endParaRPr lang="en-GB" dirty="0" smtClean="0"/>
          </a:p>
          <a:p>
            <a:pPr lvl="1">
              <a:defRPr/>
            </a:pPr>
            <a:r>
              <a:rPr lang="en-GB" dirty="0" smtClean="0"/>
              <a:t>Innovation and skills</a:t>
            </a:r>
          </a:p>
          <a:p>
            <a:pPr lvl="1">
              <a:defRPr/>
            </a:pPr>
            <a:r>
              <a:rPr lang="en-GB" dirty="0" smtClean="0"/>
              <a:t>Trans-European Networks</a:t>
            </a:r>
          </a:p>
          <a:p>
            <a:pPr lvl="1">
              <a:defRPr/>
            </a:pPr>
            <a:r>
              <a:rPr lang="en-GB" dirty="0" smtClean="0"/>
              <a:t>Sustainable, competitive and secure energy</a:t>
            </a:r>
          </a:p>
          <a:p>
            <a:pPr lvl="1">
              <a:defRPr/>
            </a:pPr>
            <a:r>
              <a:rPr lang="en-GB" dirty="0" smtClean="0"/>
              <a:t>Financing smaller businesses (SMEs, mid-caps)</a:t>
            </a:r>
          </a:p>
          <a:p>
            <a:pPr lvl="1"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>
                <a:solidFill>
                  <a:schemeClr val="accent1"/>
                </a:solidFill>
              </a:rPr>
              <a:t>Economic and social cohesion</a:t>
            </a:r>
            <a:endParaRPr lang="en-GB" dirty="0" smtClean="0"/>
          </a:p>
          <a:p>
            <a:pPr lvl="1">
              <a:defRPr/>
            </a:pPr>
            <a:r>
              <a:rPr lang="en-GB" dirty="0" smtClean="0"/>
              <a:t>Special support for economically weaker regions</a:t>
            </a:r>
          </a:p>
          <a:p>
            <a:pPr lvl="1">
              <a:defRPr/>
            </a:pPr>
            <a:r>
              <a:rPr lang="en-GB" dirty="0" smtClean="0"/>
              <a:t>Helping regions absorb EU funds</a:t>
            </a:r>
          </a:p>
          <a:p>
            <a:pPr lvl="1"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>
                <a:solidFill>
                  <a:schemeClr val="accent1"/>
                </a:solidFill>
              </a:rPr>
              <a:t>Environmental sustainability</a:t>
            </a:r>
          </a:p>
          <a:p>
            <a:pPr lvl="1">
              <a:defRPr/>
            </a:pPr>
            <a:r>
              <a:rPr lang="en-GB" dirty="0" smtClean="0"/>
              <a:t>Climate action</a:t>
            </a:r>
          </a:p>
          <a:p>
            <a:pPr lvl="1">
              <a:defRPr/>
            </a:pPr>
            <a:r>
              <a:rPr lang="en-GB" dirty="0" smtClean="0"/>
              <a:t>Sustainable transport</a:t>
            </a:r>
            <a:endParaRPr lang="en-GB" dirty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837E31-4804-4B48-858D-F21E8AFF45A3}" type="datetime1">
              <a:rPr lang="en-GB" smtClean="0"/>
              <a:t>03/11/2014</a:t>
            </a:fld>
            <a:endParaRPr lang="en-US" dirty="0"/>
          </a:p>
        </p:txBody>
      </p:sp>
      <p:sp>
        <p:nvSpPr>
          <p:cNvPr id="19460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701FF7-4D02-4EC6-BE17-6782EB3ADD8C}" type="slidenum">
              <a:rPr lang="en-US" sz="1000">
                <a:solidFill>
                  <a:schemeClr val="bg1"/>
                </a:solidFill>
              </a:rPr>
              <a:pPr algn="r"/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EEB60-C271-4BF2-96E2-4E556E804C7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447764" y="152636"/>
            <a:ext cx="6481762" cy="612775"/>
          </a:xfrm>
        </p:spPr>
        <p:txBody>
          <a:bodyPr/>
          <a:lstStyle/>
          <a:p>
            <a:r>
              <a:rPr lang="en-GB" dirty="0" smtClean="0"/>
              <a:t>The EIB: underpinning EU external priorities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en-GB" dirty="0" smtClean="0"/>
              <a:t>Local private sector development</a:t>
            </a:r>
          </a:p>
          <a:p>
            <a:r>
              <a:rPr lang="en-GB" dirty="0" smtClean="0"/>
              <a:t>Social and economic infrastructure</a:t>
            </a:r>
          </a:p>
          <a:p>
            <a:r>
              <a:rPr lang="en-GB" dirty="0" smtClean="0"/>
              <a:t>Climate action</a:t>
            </a:r>
          </a:p>
          <a:p>
            <a:r>
              <a:rPr lang="en-GB" dirty="0" smtClean="0"/>
              <a:t>Regional integration</a:t>
            </a:r>
          </a:p>
          <a:p>
            <a:endParaRPr lang="en-GB" dirty="0" smtClean="0"/>
          </a:p>
          <a:p>
            <a:r>
              <a:rPr lang="en-GB" dirty="0" smtClean="0"/>
              <a:t>Natural partner of the European Commission and the European External Action Service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56AB6F-6AC9-41BD-8674-F13384C9FBDD}" type="datetime1">
              <a:rPr lang="en-GB" smtClean="0"/>
              <a:t>03/11/2014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27653" name="Slide Number Placeholder 5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24AB5A-2058-4C27-A5CD-26220173CA38}" type="slidenum">
              <a:rPr lang="en-US" sz="1000">
                <a:solidFill>
                  <a:schemeClr val="bg1"/>
                </a:solidFill>
              </a:rPr>
              <a:pPr algn="r"/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B343-B7D5-4235-B6CE-957F4EC086C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EIB outside the EU</a:t>
            </a:r>
            <a:endParaRPr lang="fr-FR" dirty="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77F"/>
                </a:solidFill>
              </a:rPr>
              <a:t>Pre-Accession countries</a:t>
            </a:r>
            <a:endParaRPr lang="en-GB" dirty="0" smtClean="0"/>
          </a:p>
          <a:p>
            <a:pPr lvl="1"/>
            <a:r>
              <a:rPr lang="en-GB" dirty="0" smtClean="0"/>
              <a:t>Candidate Countries: Iceland, Former Yugoslav Republic of Macedonia, Montenegro and Turkey </a:t>
            </a:r>
          </a:p>
          <a:p>
            <a:pPr lvl="1"/>
            <a:r>
              <a:rPr lang="en-GB" dirty="0" smtClean="0"/>
              <a:t>Potential Candidate Countries – Western Balkans</a:t>
            </a:r>
          </a:p>
          <a:p>
            <a:r>
              <a:rPr lang="en-GB" dirty="0" smtClean="0">
                <a:solidFill>
                  <a:srgbClr val="00A77F"/>
                </a:solidFill>
              </a:rPr>
              <a:t>EFTA countries </a:t>
            </a:r>
            <a:r>
              <a:rPr lang="en-GB" sz="2000" dirty="0" smtClean="0"/>
              <a:t>(Iceland, Liechtenstein, Norway and Switzerland)</a:t>
            </a:r>
          </a:p>
          <a:p>
            <a:r>
              <a:rPr lang="en-GB" dirty="0" smtClean="0">
                <a:solidFill>
                  <a:srgbClr val="00A77F"/>
                </a:solidFill>
              </a:rPr>
              <a:t>European Neighbourhood</a:t>
            </a:r>
          </a:p>
          <a:p>
            <a:pPr lvl="1"/>
            <a:r>
              <a:rPr lang="en-GB" dirty="0" smtClean="0"/>
              <a:t>To the South: Mediterranean Neighbours</a:t>
            </a:r>
          </a:p>
          <a:p>
            <a:pPr lvl="1"/>
            <a:r>
              <a:rPr lang="en-GB" dirty="0" smtClean="0"/>
              <a:t>To the East: Eastern Neighbours and Russia </a:t>
            </a:r>
          </a:p>
          <a:p>
            <a:r>
              <a:rPr lang="en-GB" dirty="0" smtClean="0">
                <a:solidFill>
                  <a:srgbClr val="00A77F"/>
                </a:solidFill>
              </a:rPr>
              <a:t>Partner countries</a:t>
            </a:r>
          </a:p>
          <a:p>
            <a:pPr lvl="1"/>
            <a:r>
              <a:rPr lang="en-GB" dirty="0" smtClean="0"/>
              <a:t>Africa, Caribbean and Pacific</a:t>
            </a:r>
          </a:p>
          <a:p>
            <a:pPr lvl="1"/>
            <a:r>
              <a:rPr lang="en-GB" dirty="0" smtClean="0"/>
              <a:t>South Africa</a:t>
            </a:r>
          </a:p>
          <a:p>
            <a:pPr lvl="1"/>
            <a:r>
              <a:rPr lang="en-GB" dirty="0" smtClean="0"/>
              <a:t>Asia (and Central Asia)</a:t>
            </a:r>
          </a:p>
          <a:p>
            <a:pPr lvl="1"/>
            <a:r>
              <a:rPr lang="en-GB" dirty="0" smtClean="0"/>
              <a:t>Latin America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3FF45C-6C40-416F-9A30-CBD58856D03D}" type="datetime1">
              <a:rPr lang="en-GB" smtClean="0"/>
              <a:t>03/11/2014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222A21-8F2A-48DF-AC66-523DD858F7CE}" type="slidenum">
              <a:rPr lang="en-US" sz="1000">
                <a:solidFill>
                  <a:schemeClr val="bg1"/>
                </a:solidFill>
              </a:rPr>
              <a:pPr algn="r"/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lnSpc>
                <a:spcPct val="150000"/>
              </a:lnSpc>
              <a:buNone/>
            </a:pPr>
            <a:r>
              <a:rPr lang="en-US" altLang="en-US" sz="2200" b="1" dirty="0" smtClean="0"/>
              <a:t>Objectives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en-US" sz="1400" b="1" i="1" dirty="0"/>
              <a:t>The main goal of the Eastern Partnership is to create the necessary conditions to accelerate political association and further economic integration between the European Union and interested partner countries.</a:t>
            </a:r>
            <a:endParaRPr lang="en-US" altLang="en-US" sz="1400" b="1" i="1" dirty="0" smtClean="0"/>
          </a:p>
          <a:p>
            <a:pPr lvl="2">
              <a:lnSpc>
                <a:spcPct val="150000"/>
              </a:lnSpc>
            </a:pPr>
            <a:r>
              <a:rPr lang="en-US" altLang="en-US" sz="2000" dirty="0" smtClean="0"/>
              <a:t>Support to private sector, including both lending to SMEs through financial intermediaries and direct lending, </a:t>
            </a:r>
          </a:p>
          <a:p>
            <a:pPr lvl="2">
              <a:lnSpc>
                <a:spcPct val="150000"/>
              </a:lnSpc>
            </a:pPr>
            <a:r>
              <a:rPr lang="en-US" altLang="en-US" sz="2000" dirty="0" smtClean="0"/>
              <a:t>Transport</a:t>
            </a:r>
          </a:p>
          <a:p>
            <a:pPr lvl="2">
              <a:lnSpc>
                <a:spcPct val="150000"/>
              </a:lnSpc>
            </a:pPr>
            <a:r>
              <a:rPr lang="en-US" altLang="en-US" sz="2000" dirty="0"/>
              <a:t>Energy and </a:t>
            </a:r>
            <a:r>
              <a:rPr lang="en-US" altLang="en-US" sz="2000" dirty="0" smtClean="0"/>
              <a:t>Environment</a:t>
            </a:r>
          </a:p>
          <a:p>
            <a:pPr lvl="2">
              <a:lnSpc>
                <a:spcPct val="150000"/>
              </a:lnSpc>
            </a:pPr>
            <a:r>
              <a:rPr lang="en-US" altLang="en-US" sz="2000" dirty="0" smtClean="0"/>
              <a:t>Municipal infrastructure</a:t>
            </a:r>
          </a:p>
          <a:p>
            <a:pPr lvl="2">
              <a:lnSpc>
                <a:spcPct val="150000"/>
              </a:lnSpc>
            </a:pPr>
            <a:r>
              <a:rPr lang="en-US" altLang="en-US" sz="2000" dirty="0"/>
              <a:t>Agro-industry and rural </a:t>
            </a:r>
            <a:r>
              <a:rPr lang="en-US" altLang="en-US" sz="2000" dirty="0" smtClean="0"/>
              <a:t>development</a:t>
            </a:r>
          </a:p>
          <a:p>
            <a:pPr lvl="2">
              <a:lnSpc>
                <a:spcPct val="150000"/>
              </a:lnSpc>
            </a:pPr>
            <a:r>
              <a:rPr lang="en-US" altLang="en-US" sz="2000" dirty="0" smtClean="0"/>
              <a:t>Education and Research</a:t>
            </a:r>
          </a:p>
          <a:p>
            <a:endParaRPr lang="en-GB" altLang="en-US" dirty="0" smtClean="0"/>
          </a:p>
        </p:txBody>
      </p:sp>
      <p:sp>
        <p:nvSpPr>
          <p:cNvPr id="3379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107504" y="6524625"/>
            <a:ext cx="1264096" cy="333375"/>
          </a:xfrm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243A4D3-1A8B-4E6E-A027-F8322F4DEB6D}" type="datetime3">
              <a:rPr lang="en-US" altLang="en-US" sz="1000" b="0" smtClean="0">
                <a:solidFill>
                  <a:schemeClr val="bg1"/>
                </a:solidFill>
              </a:rPr>
              <a:t>3 November 2014</a:t>
            </a:fld>
            <a:endParaRPr lang="en-GB" altLang="en-US" sz="1000" b="0" dirty="0" smtClean="0">
              <a:solidFill>
                <a:schemeClr val="bg1"/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A97C959-B95E-4D81-82A5-892AE625B1A8}" type="slidenum">
              <a:rPr lang="en-US" altLang="en-US" sz="1000" b="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1000" b="0" smtClean="0">
              <a:solidFill>
                <a:schemeClr val="bg1"/>
              </a:solidFill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369427" y="476672"/>
            <a:ext cx="55451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en-US" dirty="0">
                <a:solidFill>
                  <a:srgbClr val="015CAB"/>
                </a:solidFill>
              </a:rPr>
              <a:t>The EIB in the </a:t>
            </a:r>
            <a:r>
              <a:rPr lang="fr-CH" altLang="en-US" dirty="0" err="1">
                <a:solidFill>
                  <a:srgbClr val="015CAB"/>
                </a:solidFill>
              </a:rPr>
              <a:t>Eastern</a:t>
            </a:r>
            <a:r>
              <a:rPr lang="fr-CH" altLang="en-US" dirty="0">
                <a:solidFill>
                  <a:srgbClr val="015CAB"/>
                </a:solidFill>
              </a:rPr>
              <a:t> </a:t>
            </a:r>
            <a:r>
              <a:rPr lang="fr-CH" altLang="en-US" dirty="0" err="1">
                <a:solidFill>
                  <a:srgbClr val="015CAB"/>
                </a:solidFill>
              </a:rPr>
              <a:t>Partnership</a:t>
            </a:r>
            <a:r>
              <a:rPr lang="fr-CH" altLang="en-US" dirty="0">
                <a:solidFill>
                  <a:srgbClr val="015CAB"/>
                </a:solidFill>
              </a:rPr>
              <a:t> countries</a:t>
            </a:r>
            <a:endParaRPr lang="en-GB" altLang="en-US" dirty="0">
              <a:solidFill>
                <a:srgbClr val="01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fr-CH" altLang="en-US" sz="2400" dirty="0"/>
              <a:t>The EIB in the </a:t>
            </a:r>
            <a:r>
              <a:rPr lang="fr-CH" altLang="en-US" sz="2400" dirty="0" err="1"/>
              <a:t>Eastern</a:t>
            </a:r>
            <a:r>
              <a:rPr lang="fr-CH" altLang="en-US" sz="2400" dirty="0"/>
              <a:t> </a:t>
            </a:r>
            <a:r>
              <a:rPr lang="fr-CH" altLang="en-US" sz="2400" dirty="0" err="1"/>
              <a:t>Partnership</a:t>
            </a:r>
            <a:r>
              <a:rPr lang="fr-CH" altLang="en-US" sz="2400" dirty="0"/>
              <a:t> countries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27088" y="1125538"/>
            <a:ext cx="7993062" cy="52562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CH" altLang="en-US" sz="2000" dirty="0" err="1" smtClean="0"/>
              <a:t>Particular</a:t>
            </a:r>
            <a:r>
              <a:rPr lang="fr-CH" altLang="en-US" sz="2000" dirty="0" smtClean="0"/>
              <a:t> </a:t>
            </a:r>
            <a:r>
              <a:rPr lang="fr-CH" altLang="en-US" sz="2000" dirty="0" err="1" smtClean="0"/>
              <a:t>investment</a:t>
            </a:r>
            <a:r>
              <a:rPr lang="fr-CH" altLang="en-US" sz="2000" dirty="0" smtClean="0"/>
              <a:t> </a:t>
            </a:r>
            <a:r>
              <a:rPr lang="fr-CH" altLang="en-US" sz="2000" dirty="0" err="1" smtClean="0"/>
              <a:t>needs</a:t>
            </a:r>
            <a:r>
              <a:rPr lang="fr-CH" altLang="en-US" sz="2000" dirty="0" smtClean="0"/>
              <a:t> in infrastructure </a:t>
            </a:r>
            <a:r>
              <a:rPr lang="fr-CH" altLang="en-US" sz="2000" dirty="0" err="1" smtClean="0"/>
              <a:t>sector</a:t>
            </a:r>
            <a:endParaRPr lang="fr-CH" altLang="en-US" sz="2000" dirty="0" smtClean="0"/>
          </a:p>
          <a:p>
            <a:pPr algn="just"/>
            <a:r>
              <a:rPr lang="fr-CH" altLang="en-US" sz="2000" b="0" dirty="0" err="1"/>
              <a:t>Very</a:t>
            </a:r>
            <a:r>
              <a:rPr lang="fr-CH" altLang="en-US" sz="2000" b="0" dirty="0"/>
              <a:t> large </a:t>
            </a:r>
            <a:r>
              <a:rPr lang="fr-CH" altLang="en-US" sz="2000" b="0" dirty="0" err="1"/>
              <a:t>investment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needs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across</a:t>
            </a:r>
            <a:r>
              <a:rPr lang="fr-CH" altLang="en-US" sz="2000" b="0" dirty="0"/>
              <a:t> all </a:t>
            </a:r>
            <a:r>
              <a:rPr lang="fr-CH" altLang="en-US" sz="2000" b="0" dirty="0" err="1"/>
              <a:t>sectors</a:t>
            </a:r>
            <a:r>
              <a:rPr lang="fr-CH" altLang="en-US" sz="2000" b="0" dirty="0"/>
              <a:t> and in </a:t>
            </a:r>
            <a:r>
              <a:rPr lang="fr-CH" altLang="en-US" sz="2000" b="0" dirty="0" err="1"/>
              <a:t>particular</a:t>
            </a:r>
            <a:r>
              <a:rPr lang="fr-CH" altLang="en-US" sz="2000" b="0" dirty="0"/>
              <a:t> the </a:t>
            </a:r>
            <a:r>
              <a:rPr lang="fr-CH" altLang="en-US" sz="2000" b="0" dirty="0" err="1"/>
              <a:t>energy</a:t>
            </a:r>
            <a:r>
              <a:rPr lang="fr-CH" altLang="en-US" sz="2000" b="0" dirty="0"/>
              <a:t>, transport and municipal </a:t>
            </a:r>
            <a:r>
              <a:rPr lang="fr-CH" altLang="en-US" sz="2000" b="0" dirty="0" err="1"/>
              <a:t>sectors</a:t>
            </a:r>
            <a:r>
              <a:rPr lang="fr-CH" altLang="en-US" sz="2000" b="0" dirty="0" smtClean="0"/>
              <a:t>;</a:t>
            </a:r>
          </a:p>
          <a:p>
            <a:pPr marL="0" indent="0" algn="just">
              <a:buNone/>
            </a:pPr>
            <a:endParaRPr lang="fr-CH" altLang="en-US" sz="2000" b="0" dirty="0"/>
          </a:p>
          <a:p>
            <a:pPr algn="just"/>
            <a:r>
              <a:rPr lang="fr-CH" altLang="en-US" sz="2000" b="0" dirty="0" err="1"/>
              <a:t>Legacy</a:t>
            </a:r>
            <a:r>
              <a:rPr lang="fr-CH" altLang="en-US" sz="2000" b="0" dirty="0"/>
              <a:t> of over-</a:t>
            </a:r>
            <a:r>
              <a:rPr lang="fr-CH" altLang="en-US" sz="2000" b="0" dirty="0" err="1"/>
              <a:t>sized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systems</a:t>
            </a:r>
            <a:r>
              <a:rPr lang="fr-CH" altLang="en-US" sz="2000" b="0" dirty="0"/>
              <a:t>, </a:t>
            </a:r>
            <a:r>
              <a:rPr lang="fr-CH" altLang="en-US" sz="2000" b="0" dirty="0" err="1"/>
              <a:t>poor</a:t>
            </a:r>
            <a:r>
              <a:rPr lang="fr-CH" altLang="en-US" sz="2000" b="0" dirty="0"/>
              <a:t> control, </a:t>
            </a:r>
            <a:r>
              <a:rPr lang="fr-CH" altLang="en-US" sz="2000" b="0" dirty="0" err="1"/>
              <a:t>financially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unsustainable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entities</a:t>
            </a:r>
            <a:r>
              <a:rPr lang="fr-CH" altLang="en-US" sz="2000" b="0" dirty="0"/>
              <a:t>, </a:t>
            </a:r>
            <a:r>
              <a:rPr lang="fr-CH" altLang="en-US" sz="2000" b="0" dirty="0" err="1"/>
              <a:t>inadequate</a:t>
            </a:r>
            <a:r>
              <a:rPr lang="fr-CH" altLang="en-US" sz="2000" b="0" dirty="0"/>
              <a:t> maintenance and </a:t>
            </a:r>
            <a:r>
              <a:rPr lang="fr-CH" altLang="en-US" sz="2000" b="0" dirty="0" err="1"/>
              <a:t>under-investment</a:t>
            </a:r>
            <a:r>
              <a:rPr lang="fr-CH" altLang="en-US" sz="2000" b="0" dirty="0" smtClean="0"/>
              <a:t>;</a:t>
            </a:r>
          </a:p>
          <a:p>
            <a:pPr marL="0" indent="0" algn="just">
              <a:buNone/>
            </a:pPr>
            <a:endParaRPr lang="fr-CH" altLang="en-US" sz="2000" b="0" dirty="0"/>
          </a:p>
          <a:p>
            <a:pPr algn="just"/>
            <a:r>
              <a:rPr lang="fr-CH" altLang="en-US" sz="2000" b="0" dirty="0"/>
              <a:t>Infrastructure </a:t>
            </a:r>
            <a:r>
              <a:rPr lang="fr-CH" altLang="en-US" sz="2000" b="0" dirty="0" err="1"/>
              <a:t>quality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is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low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against</a:t>
            </a:r>
            <a:r>
              <a:rPr lang="fr-CH" altLang="en-US" sz="2000" b="0" dirty="0"/>
              <a:t> global and </a:t>
            </a:r>
            <a:r>
              <a:rPr lang="fr-CH" altLang="en-US" sz="2000" b="0" dirty="0" err="1"/>
              <a:t>regional</a:t>
            </a:r>
            <a:r>
              <a:rPr lang="fr-CH" altLang="en-US" sz="2000" b="0" dirty="0"/>
              <a:t> benchmarks</a:t>
            </a:r>
            <a:r>
              <a:rPr lang="fr-CH" altLang="en-US" sz="2000" b="0" dirty="0" smtClean="0"/>
              <a:t>;</a:t>
            </a:r>
          </a:p>
          <a:p>
            <a:pPr marL="0" indent="0" algn="just">
              <a:buNone/>
            </a:pPr>
            <a:endParaRPr lang="fr-CH" altLang="en-US" sz="2000" b="0" dirty="0"/>
          </a:p>
          <a:p>
            <a:pPr algn="just"/>
            <a:r>
              <a:rPr lang="fr-CH" altLang="en-US" sz="2000" b="0" dirty="0" err="1"/>
              <a:t>Priority</a:t>
            </a:r>
            <a:r>
              <a:rPr lang="fr-CH" altLang="en-US" sz="2000" b="0" dirty="0"/>
              <a:t> areas </a:t>
            </a:r>
            <a:r>
              <a:rPr lang="fr-CH" altLang="en-US" sz="2000" b="0" dirty="0" err="1"/>
              <a:t>include</a:t>
            </a:r>
            <a:r>
              <a:rPr lang="fr-CH" altLang="en-US" sz="2000" b="0" dirty="0"/>
              <a:t>: transport connections </a:t>
            </a:r>
            <a:r>
              <a:rPr lang="fr-CH" altLang="en-US" sz="2000" b="0" dirty="0" err="1"/>
              <a:t>with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European</a:t>
            </a:r>
            <a:r>
              <a:rPr lang="fr-CH" altLang="en-US" sz="2000" b="0" dirty="0"/>
              <a:t> networks; </a:t>
            </a:r>
            <a:r>
              <a:rPr lang="fr-CH" altLang="en-US" sz="2000" b="0" dirty="0" err="1"/>
              <a:t>pan-European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energy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markets</a:t>
            </a:r>
            <a:r>
              <a:rPr lang="fr-CH" altLang="en-US" sz="2000" b="0" dirty="0"/>
              <a:t>; </a:t>
            </a:r>
            <a:r>
              <a:rPr lang="fr-CH" altLang="en-US" sz="2000" b="0" dirty="0" err="1"/>
              <a:t>low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carbon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projects</a:t>
            </a:r>
            <a:r>
              <a:rPr lang="fr-CH" altLang="en-US" sz="2000" b="0" dirty="0"/>
              <a:t>; </a:t>
            </a:r>
            <a:r>
              <a:rPr lang="fr-CH" altLang="en-US" sz="2000" b="0" dirty="0" err="1"/>
              <a:t>environmental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projects</a:t>
            </a:r>
            <a:r>
              <a:rPr lang="fr-CH" altLang="en-US" sz="2000" b="0" dirty="0"/>
              <a:t> of </a:t>
            </a:r>
            <a:r>
              <a:rPr lang="fr-CH" altLang="en-US" sz="2000" b="0" dirty="0" err="1"/>
              <a:t>common</a:t>
            </a:r>
            <a:r>
              <a:rPr lang="fr-CH" altLang="en-US" sz="2000" b="0" dirty="0"/>
              <a:t> </a:t>
            </a:r>
            <a:r>
              <a:rPr lang="fr-CH" altLang="en-US" sz="2000" b="0" dirty="0" err="1"/>
              <a:t>interest</a:t>
            </a:r>
            <a:r>
              <a:rPr lang="fr-CH" altLang="en-US" sz="2000" b="0" dirty="0"/>
              <a:t>.</a:t>
            </a:r>
            <a:endParaRPr lang="en-US" altLang="en-US" sz="2000" b="0" dirty="0"/>
          </a:p>
        </p:txBody>
      </p:sp>
      <p:sp>
        <p:nvSpPr>
          <p:cNvPr id="3174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07504" y="6524625"/>
            <a:ext cx="1264096" cy="333375"/>
          </a:xfrm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D24C539-01CD-47BC-8A33-D44A1C9DBA72}" type="datetime3">
              <a:rPr lang="en-US" altLang="en-US" sz="1000" b="0" smtClean="0">
                <a:solidFill>
                  <a:schemeClr val="bg1"/>
                </a:solidFill>
              </a:rPr>
              <a:t>3 November 2014</a:t>
            </a:fld>
            <a:endParaRPr lang="en-GB" altLang="en-US" sz="1000" b="0" dirty="0" smtClean="0">
              <a:solidFill>
                <a:schemeClr val="bg1"/>
              </a:solidFill>
            </a:endParaRPr>
          </a:p>
        </p:txBody>
      </p:sp>
      <p:sp>
        <p:nvSpPr>
          <p:cNvPr id="31749" name="Footer Placeholder 2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chemeClr val="bg1"/>
                </a:solidFill>
              </a:rPr>
              <a:t>European Investment Bank</a:t>
            </a:r>
          </a:p>
        </p:txBody>
      </p:sp>
      <p:sp>
        <p:nvSpPr>
          <p:cNvPr id="317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77593D1-F68F-401B-9AB9-D5A61F4EDE44}" type="slidenum">
              <a:rPr lang="en-US" altLang="en-US" sz="1000" b="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1000" b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Eastern Partnership Technical Assistance Trust Fund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Aims </a:t>
            </a:r>
            <a:r>
              <a:rPr lang="en-US" dirty="0"/>
              <a:t>to enhance the quality and development impact of the EIB operations in the Eastern Partnership Countries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fund </a:t>
            </a:r>
            <a:r>
              <a:rPr lang="en-US" dirty="0"/>
              <a:t>fills critical gaps for the development and implementation of investment projects by providing financing for:</a:t>
            </a:r>
          </a:p>
          <a:p>
            <a:r>
              <a:rPr lang="en-US" dirty="0" smtClean="0"/>
              <a:t>feasibility </a:t>
            </a:r>
            <a:r>
              <a:rPr lang="en-US" dirty="0"/>
              <a:t>and other studies for the preparation of investment projects</a:t>
            </a:r>
          </a:p>
          <a:p>
            <a:r>
              <a:rPr lang="en-US" dirty="0"/>
              <a:t>institutional and legal assessments</a:t>
            </a:r>
          </a:p>
          <a:p>
            <a:r>
              <a:rPr lang="en-US" dirty="0"/>
              <a:t>environmental and social impact assessments</a:t>
            </a:r>
          </a:p>
          <a:p>
            <a:r>
              <a:rPr lang="en-US" dirty="0"/>
              <a:t>project management and/or promoter support throughout the project implementation process</a:t>
            </a:r>
          </a:p>
          <a:p>
            <a:r>
              <a:rPr lang="en-US" dirty="0" smtClean="0"/>
              <a:t>studies </a:t>
            </a:r>
            <a:r>
              <a:rPr lang="en-US" dirty="0"/>
              <a:t>to identify investment needs and priorities as well as </a:t>
            </a:r>
            <a:r>
              <a:rPr lang="en-US" dirty="0" smtClean="0"/>
              <a:t>activities </a:t>
            </a:r>
            <a:r>
              <a:rPr lang="en-US" dirty="0"/>
              <a:t>addressing institutional issues and capacity building.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69A-3C30-4610-8C6B-85A0092E238D}" type="datetime1">
              <a:rPr lang="en-GB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76BA-5F8F-4E14-AE80-FD98906421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The EIB in </a:t>
            </a:r>
            <a:r>
              <a:rPr lang="fr-CH" altLang="en-US" dirty="0" err="1"/>
              <a:t>p</a:t>
            </a:r>
            <a:r>
              <a:rPr lang="fr-CH" altLang="en-US" dirty="0" err="1" smtClean="0"/>
              <a:t>re</a:t>
            </a:r>
            <a:r>
              <a:rPr lang="fr-CH" altLang="en-US" dirty="0" smtClean="0"/>
              <a:t>-accession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lnSpc>
                <a:spcPct val="150000"/>
              </a:lnSpc>
              <a:buNone/>
            </a:pPr>
            <a:r>
              <a:rPr lang="en-US" altLang="en-US" sz="2200" b="1" dirty="0"/>
              <a:t>Objectives</a:t>
            </a:r>
            <a:endParaRPr lang="en-US" altLang="en-US" sz="2200" dirty="0"/>
          </a:p>
          <a:p>
            <a:pPr lvl="2">
              <a:lnSpc>
                <a:spcPct val="150000"/>
              </a:lnSpc>
            </a:pPr>
            <a:r>
              <a:rPr lang="en-US" altLang="en-US" sz="2200" dirty="0"/>
              <a:t>Support to private sector, including both lending to SMEs through financial intermediaries and direct lending, </a:t>
            </a:r>
          </a:p>
          <a:p>
            <a:pPr lvl="2">
              <a:lnSpc>
                <a:spcPct val="150000"/>
              </a:lnSpc>
            </a:pPr>
            <a:r>
              <a:rPr lang="en-US" altLang="en-US" sz="2100" dirty="0"/>
              <a:t>Infrastructure</a:t>
            </a:r>
          </a:p>
          <a:p>
            <a:pPr lvl="2">
              <a:lnSpc>
                <a:spcPct val="150000"/>
              </a:lnSpc>
            </a:pPr>
            <a:r>
              <a:rPr lang="en-US" altLang="en-US" sz="2100" dirty="0"/>
              <a:t>Climate action</a:t>
            </a:r>
          </a:p>
          <a:p>
            <a:pPr lvl="2">
              <a:lnSpc>
                <a:spcPct val="150000"/>
              </a:lnSpc>
            </a:pPr>
            <a:r>
              <a:rPr lang="en-US" sz="2100" dirty="0"/>
              <a:t>Under the t</a:t>
            </a:r>
            <a:r>
              <a:rPr lang="en-GB" sz="2100" dirty="0"/>
              <a:t>he Western Balkans Investment Framework, focus lies on investments </a:t>
            </a:r>
            <a:r>
              <a:rPr lang="en-US" sz="2100" dirty="0"/>
              <a:t>boosting jobs and growth and promoting connectivity in the region.</a:t>
            </a:r>
            <a:endParaRPr lang="en-US" altLang="en-US" sz="21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69A-3C30-4610-8C6B-85A0092E238D}" type="datetime1">
              <a:rPr lang="en-GB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76BA-5F8F-4E14-AE80-FD98906421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B0FBA-5923-4276-BD22-C99F1C7EAE5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 at the EIB</a:t>
            </a:r>
            <a:endParaRPr lang="fr-FR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100" u="sng" dirty="0" smtClean="0"/>
              <a:t>Transparency practices</a:t>
            </a:r>
          </a:p>
          <a:p>
            <a:pPr marL="0" indent="0">
              <a:buNone/>
            </a:pPr>
            <a:endParaRPr lang="en-GB" sz="21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Subject to EU legislation on transparency and access to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EIB Transparency Policy states “presumption of disclosure”, i.e. all information held by EIB is in principle subject to disclosure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De facto all environmental and social information is disclosed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Besides disclosure (upon request), EIB publishes (pro-actively) environmental and social information about its activities, policies, practices on its website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Since October 2014, </a:t>
            </a:r>
            <a:r>
              <a:rPr lang="en-GB" sz="2100" dirty="0"/>
              <a:t>EIB </a:t>
            </a:r>
            <a:r>
              <a:rPr lang="en-GB" sz="2100" dirty="0" smtClean="0"/>
              <a:t>is reporting </a:t>
            </a:r>
            <a:r>
              <a:rPr lang="en-GB" sz="2100" dirty="0"/>
              <a:t>to the standard of the  International Aid Transparency (IATI) </a:t>
            </a:r>
            <a:r>
              <a:rPr lang="en-GB" sz="2100" dirty="0" smtClean="0"/>
              <a:t>Initiative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4B54E-65B7-4277-B4BB-26DD565E6DC6}" type="datetime1">
              <a:rPr lang="en-GB" smtClean="0"/>
              <a:t>03/11/2014</a:t>
            </a:fld>
            <a:endParaRPr lang="en-US" dirty="0"/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B4E222D-F6E7-49B1-B859-68121DB855FC}" type="slidenum">
              <a:rPr lang="en-US" sz="1000">
                <a:solidFill>
                  <a:schemeClr val="bg1"/>
                </a:solidFill>
              </a:rPr>
              <a:pPr algn="r"/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pic>
        <p:nvPicPr>
          <p:cNvPr id="8" name="Picture 4" descr="Graph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62" y="4941168"/>
            <a:ext cx="1080000" cy="13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at the EIB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100" u="sng" dirty="0" smtClean="0"/>
              <a:t>Transparency about environmental and social impact</a:t>
            </a:r>
            <a:endParaRPr lang="en-GB" sz="2100" u="sng" dirty="0"/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2100" dirty="0" smtClean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We summarise our environmental and social assessments and make these available via a public register; aim it to also provide information about social and environmental issues related to post completion and monitoring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Non-financial analysts in the Bank carry </a:t>
            </a:r>
            <a:r>
              <a:rPr lang="en-GB" sz="2100" dirty="0"/>
              <a:t>out technical, environmental and social assessments, and these aspects receive the same weighting as financial </a:t>
            </a:r>
            <a:r>
              <a:rPr lang="en-GB" sz="2100" dirty="0" smtClean="0"/>
              <a:t>considerations</a:t>
            </a:r>
          </a:p>
          <a:p>
            <a:pPr lvl="1" algn="just">
              <a:buFontTx/>
              <a:buChar char="-"/>
            </a:pPr>
            <a:endParaRPr lang="en-GB" sz="2100" dirty="0" smtClean="0">
              <a:solidFill>
                <a:schemeClr val="tx2"/>
              </a:solidFill>
            </a:endParaRPr>
          </a:p>
          <a:p>
            <a:pPr lvl="1" algn="just">
              <a:buFontTx/>
              <a:buChar char="-"/>
            </a:pPr>
            <a:endParaRPr lang="en-GB" sz="2100" dirty="0" smtClean="0">
              <a:solidFill>
                <a:schemeClr val="tx2"/>
              </a:solidFill>
            </a:endParaRPr>
          </a:p>
          <a:p>
            <a:pPr lvl="1" algn="just">
              <a:buFontTx/>
              <a:buChar char="-"/>
            </a:pPr>
            <a:endParaRPr lang="en-GB" sz="2100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69A-3C30-4610-8C6B-85A0092E238D}" type="datetime1">
              <a:rPr lang="en-GB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76BA-5F8F-4E14-AE80-FD98906421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6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engagement at the </a:t>
            </a:r>
            <a:r>
              <a:rPr lang="en-US" dirty="0"/>
              <a:t>EIB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100" u="sng" dirty="0" smtClean="0"/>
              <a:t>Engagement practices</a:t>
            </a:r>
          </a:p>
          <a:p>
            <a:pPr marL="0" indent="0" algn="just">
              <a:buNone/>
            </a:pPr>
            <a:endParaRPr lang="en-GB" sz="2100" dirty="0" smtClean="0"/>
          </a:p>
          <a:p>
            <a:pPr marL="0" indent="0" algn="just">
              <a:buNone/>
            </a:pPr>
            <a:r>
              <a:rPr lang="en-GB" sz="2100" dirty="0" smtClean="0"/>
              <a:t>We aim at ensuring inclusive process when setting policies and standards that affect environment and social issues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We regularly consult on them publicly and broadly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We publish feedback on draft/suggestions from stakeholders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We make them available on our website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/>
              <a:t>Examples: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GB" sz="1900" dirty="0" smtClean="0"/>
              <a:t>Recent reviews Transport and Energy Lending criteria, Environmental and Social Handbook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GB" sz="1900" dirty="0" smtClean="0"/>
              <a:t>On-going consultation on </a:t>
            </a:r>
            <a:r>
              <a:rPr lang="en-GB" sz="1900" dirty="0"/>
              <a:t>T</a:t>
            </a:r>
            <a:r>
              <a:rPr lang="en-GB" sz="1900" dirty="0" smtClean="0"/>
              <a:t>ransparency Policy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GB" sz="1900" dirty="0" smtClean="0"/>
              <a:t>Up-coming consultation on climate action</a:t>
            </a:r>
          </a:p>
          <a:p>
            <a:pPr marL="457200" lvl="1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69A-3C30-4610-8C6B-85A0092E238D}" type="datetime1">
              <a:rPr lang="en-GB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76BA-5F8F-4E14-AE80-FD98906421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1FE98-EB18-43B7-9E23-E70E5005D79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Investment Bank at a glance</a:t>
            </a:r>
            <a:endParaRPr lang="fr-FR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EU’s long-term lending bank set up in 1958 by the Treaty of Rome</a:t>
            </a:r>
          </a:p>
          <a:p>
            <a:r>
              <a:rPr lang="en-GB" dirty="0" smtClean="0"/>
              <a:t>Natural </a:t>
            </a:r>
            <a:r>
              <a:rPr lang="en-GB" dirty="0"/>
              <a:t>financing partner for the EU </a:t>
            </a:r>
            <a:r>
              <a:rPr lang="en-GB" dirty="0" smtClean="0"/>
              <a:t>institutions</a:t>
            </a:r>
          </a:p>
          <a:p>
            <a:r>
              <a:rPr lang="en-GB" dirty="0" smtClean="0"/>
              <a:t>Providing </a:t>
            </a:r>
            <a:r>
              <a:rPr lang="en-GB" dirty="0"/>
              <a:t>finance and expertise for sound and sustainable investment </a:t>
            </a:r>
            <a:r>
              <a:rPr lang="en-GB" dirty="0" smtClean="0"/>
              <a:t>projects</a:t>
            </a:r>
          </a:p>
          <a:p>
            <a:r>
              <a:rPr lang="en-GB" dirty="0" smtClean="0"/>
              <a:t>Shareholders: 28 EU Member States</a:t>
            </a:r>
          </a:p>
          <a:p>
            <a:r>
              <a:rPr lang="en-US" sz="2400" dirty="0"/>
              <a:t>AAA-rated and strong capital base</a:t>
            </a:r>
            <a:endParaRPr lang="en-GB" sz="2400" dirty="0"/>
          </a:p>
          <a:p>
            <a:r>
              <a:rPr lang="en-GB" dirty="0" smtClean="0"/>
              <a:t>Governance</a:t>
            </a:r>
          </a:p>
          <a:p>
            <a:pPr lvl="1"/>
            <a:r>
              <a:rPr lang="en-GB" dirty="0" smtClean="0"/>
              <a:t>Board of Governors – EU Finance Ministers</a:t>
            </a:r>
          </a:p>
          <a:p>
            <a:pPr lvl="1"/>
            <a:r>
              <a:rPr lang="en-GB" dirty="0" smtClean="0"/>
              <a:t>Board of Directors – Members States, European Commission &amp; External Action Service</a:t>
            </a:r>
          </a:p>
          <a:p>
            <a:pPr lvl="1"/>
            <a:r>
              <a:rPr lang="en-GB" dirty="0" smtClean="0"/>
              <a:t>Management Committee – EIB´s executive body</a:t>
            </a:r>
          </a:p>
          <a:p>
            <a:pPr marL="0" indent="0">
              <a:buNone/>
            </a:pPr>
            <a:endParaRPr lang="fr-BE" dirty="0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CE9F7E-F5A2-4D1F-814F-08DA8CD7406F}" type="datetime1">
              <a:rPr lang="en-GB" smtClean="0"/>
              <a:t>03/11/2014</a:t>
            </a:fld>
            <a:endParaRPr lang="en-US" dirty="0"/>
          </a:p>
        </p:txBody>
      </p:sp>
      <p:sp>
        <p:nvSpPr>
          <p:cNvPr id="14340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2D694C-687B-49C6-911E-326731D7CFF3}" type="slidenum">
              <a:rPr lang="en-US" sz="1000">
                <a:solidFill>
                  <a:schemeClr val="bg1"/>
                </a:solidFill>
              </a:rPr>
              <a:pPr algn="r"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engagement at the </a:t>
            </a:r>
            <a:r>
              <a:rPr lang="en-US" dirty="0"/>
              <a:t>EIB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u="sng" dirty="0" smtClean="0"/>
              <a:t>Engagement practices continued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0"/>
            <a:r>
              <a:rPr lang="en-GB" sz="2100" dirty="0" smtClean="0"/>
              <a:t>Annual </a:t>
            </a:r>
            <a:r>
              <a:rPr lang="en-GB" sz="2100" dirty="0"/>
              <a:t>Seminar between Civil Society and EIB Board of Directors</a:t>
            </a:r>
          </a:p>
          <a:p>
            <a:pPr lvl="0"/>
            <a:r>
              <a:rPr lang="en-GB" sz="2100" dirty="0" smtClean="0"/>
              <a:t>Thematic </a:t>
            </a:r>
            <a:r>
              <a:rPr lang="en-GB" sz="2100" dirty="0"/>
              <a:t>EIB Workshops with CSOs (2-3 per year, mainly in Brussels)</a:t>
            </a:r>
          </a:p>
          <a:p>
            <a:pPr lvl="0"/>
            <a:r>
              <a:rPr lang="en-GB" sz="2100" dirty="0"/>
              <a:t>Attendance to events organised by CSOs </a:t>
            </a:r>
            <a:endParaRPr lang="en-GB" sz="2100" dirty="0" smtClean="0"/>
          </a:p>
          <a:p>
            <a:pPr lvl="0"/>
            <a:r>
              <a:rPr lang="en-GB" sz="2100" dirty="0" smtClean="0"/>
              <a:t>Meetings/Conference </a:t>
            </a:r>
            <a:r>
              <a:rPr lang="en-GB" sz="2100" dirty="0"/>
              <a:t>calls with local CSOs on specific </a:t>
            </a:r>
            <a:r>
              <a:rPr lang="en-GB" sz="2100" dirty="0" smtClean="0"/>
              <a:t>projects</a:t>
            </a:r>
          </a:p>
          <a:p>
            <a:pPr lvl="0"/>
            <a:r>
              <a:rPr lang="en-GB" sz="2100" dirty="0" smtClean="0"/>
              <a:t>Meetings </a:t>
            </a:r>
            <a:r>
              <a:rPr lang="en-GB" sz="2100" dirty="0"/>
              <a:t>with </a:t>
            </a:r>
            <a:r>
              <a:rPr lang="en-GB" sz="2100" dirty="0" smtClean="0"/>
              <a:t>CSOs </a:t>
            </a:r>
            <a:r>
              <a:rPr lang="en-GB" sz="2100" dirty="0"/>
              <a:t>and EIB staff on specific topics/sectors </a:t>
            </a:r>
            <a:endParaRPr lang="en-GB" sz="2100" dirty="0" smtClean="0"/>
          </a:p>
          <a:p>
            <a:pPr lvl="0"/>
            <a:r>
              <a:rPr lang="en-GB" sz="2100" dirty="0" smtClean="0"/>
              <a:t>Answering </a:t>
            </a:r>
            <a:r>
              <a:rPr lang="en-GB" sz="2100" dirty="0"/>
              <a:t>NGO requests/correspondence </a:t>
            </a:r>
            <a:endParaRPr lang="en-GB" sz="2100" dirty="0" smtClean="0"/>
          </a:p>
          <a:p>
            <a:pPr marL="0" lvl="0" indent="0">
              <a:buNone/>
            </a:pPr>
            <a:endParaRPr lang="en-GB" sz="2100" dirty="0" smtClean="0"/>
          </a:p>
          <a:p>
            <a:pPr lvl="0"/>
            <a:r>
              <a:rPr lang="en-GB" sz="2100" dirty="0" smtClean="0"/>
              <a:t>Dedicated Civil Society Unit in Luxembourg</a:t>
            </a:r>
            <a:endParaRPr lang="en-GB" sz="2100" dirty="0"/>
          </a:p>
          <a:p>
            <a:pPr marL="457200" lvl="1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69A-3C30-4610-8C6B-85A0092E238D}" type="datetime1">
              <a:rPr lang="en-GB" smtClean="0"/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776BA-5F8F-4E14-AE80-FD98906421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1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25C585-2A04-40F9-8E11-B131876A8B2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chemeClr val="tx1"/>
                </a:solidFill>
              </a:rPr>
              <a:t>Thank</a:t>
            </a:r>
            <a:r>
              <a:rPr lang="fr-BE" dirty="0">
                <a:solidFill>
                  <a:schemeClr val="tx1"/>
                </a:solidFill>
              </a:rPr>
              <a:t> </a:t>
            </a:r>
            <a:r>
              <a:rPr lang="fr-BE" dirty="0" err="1">
                <a:solidFill>
                  <a:schemeClr val="tx1"/>
                </a:solidFill>
              </a:rPr>
              <a:t>you</a:t>
            </a:r>
            <a:r>
              <a:rPr lang="fr-BE" dirty="0">
                <a:solidFill>
                  <a:schemeClr val="tx1"/>
                </a:solidFill>
              </a:rPr>
              <a:t>!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More information at</a:t>
            </a:r>
            <a:r>
              <a:rPr lang="fr-FR" dirty="0" smtClean="0">
                <a:solidFill>
                  <a:schemeClr val="tx1"/>
                </a:solidFill>
              </a:rPr>
              <a:t>: www.eib.org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info@eib.org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Tél. : +352 4379-22000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8340F-7523-4807-96C1-FE0769077A7E}" type="datetime1">
              <a:rPr lang="en-GB" smtClean="0"/>
              <a:t>03/11/2014</a:t>
            </a:fld>
            <a:endParaRPr lang="en-US"/>
          </a:p>
        </p:txBody>
      </p:sp>
      <p:sp>
        <p:nvSpPr>
          <p:cNvPr id="37892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A69957-9730-4C21-9565-E5472550FE9A}" type="slidenum">
              <a:rPr lang="en-US" sz="1000">
                <a:solidFill>
                  <a:schemeClr val="bg1"/>
                </a:solidFill>
              </a:rPr>
              <a:pPr algn="r"/>
              <a:t>21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7893" name="Footer Placeholder 5"/>
          <p:cNvSpPr>
            <a:spLocks noGrp="1"/>
          </p:cNvSpPr>
          <p:nvPr>
            <p:ph type="ftr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B0FBA-5923-4276-BD22-C99F1C7EAE5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Investment Bank at a glance</a:t>
            </a:r>
            <a:endParaRPr lang="fr-FR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Largest multilateral lender and borrower in the world</a:t>
            </a:r>
          </a:p>
          <a:p>
            <a:pPr lvl="1"/>
            <a:r>
              <a:rPr lang="en-GB" dirty="0" smtClean="0"/>
              <a:t>Raise our funds on the international capital markets</a:t>
            </a:r>
          </a:p>
          <a:p>
            <a:pPr lvl="1"/>
            <a:r>
              <a:rPr lang="en-GB" dirty="0" smtClean="0"/>
              <a:t>Pass on favourable borrowing conditions to clients</a:t>
            </a:r>
          </a:p>
          <a:p>
            <a:r>
              <a:rPr lang="en-GB" dirty="0" smtClean="0"/>
              <a:t>More than 400 projects each year in over 160 countries</a:t>
            </a:r>
          </a:p>
          <a:p>
            <a:r>
              <a:rPr lang="en-GB" dirty="0" smtClean="0"/>
              <a:t>Some 90% of lending is inside the EU</a:t>
            </a:r>
          </a:p>
          <a:p>
            <a:r>
              <a:rPr lang="en-GB" dirty="0" smtClean="0"/>
              <a:t>Headquartered in Luxembourg and some 30 local offices</a:t>
            </a:r>
          </a:p>
          <a:p>
            <a:r>
              <a:rPr lang="en-GB" dirty="0" smtClean="0"/>
              <a:t>Around 2 000 staff:</a:t>
            </a:r>
          </a:p>
          <a:p>
            <a:pPr lvl="1"/>
            <a:r>
              <a:rPr lang="en-GB" dirty="0" smtClean="0"/>
              <a:t>Not only finance professionals, but also engineers, sector economists and socio-environmental experts</a:t>
            </a:r>
          </a:p>
          <a:p>
            <a:pPr lvl="1"/>
            <a:r>
              <a:rPr lang="en-GB" dirty="0" smtClean="0"/>
              <a:t>More than 50 years of experience in financing projects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4B54E-65B7-4277-B4BB-26DD565E6DC6}" type="datetime1">
              <a:rPr lang="en-GB" smtClean="0"/>
              <a:t>03/11/2014</a:t>
            </a:fld>
            <a:endParaRPr lang="en-US" dirty="0"/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B4E222D-F6E7-49B1-B859-68121DB855FC}" type="slidenum">
              <a:rPr lang="en-US" sz="1000">
                <a:solidFill>
                  <a:schemeClr val="bg1"/>
                </a:solidFill>
              </a:rPr>
              <a:pPr algn="r"/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C31F0-B53F-455F-8CF5-12D86FC4B11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EIB: capital </a:t>
            </a:r>
            <a:r>
              <a:rPr lang="fr-FR" dirty="0" smtClean="0"/>
              <a:t>breakdown</a:t>
            </a:r>
            <a:br>
              <a:rPr lang="fr-FR" dirty="0" smtClean="0"/>
            </a:br>
            <a:r>
              <a:rPr lang="fr-FR" b="0" dirty="0" err="1" smtClean="0"/>
              <a:t>at</a:t>
            </a:r>
            <a:r>
              <a:rPr lang="fr-FR" b="0" dirty="0" smtClean="0"/>
              <a:t> 1</a:t>
            </a:r>
            <a:r>
              <a:rPr lang="fr-FR" b="0" baseline="30000" dirty="0" smtClean="0"/>
              <a:t>st</a:t>
            </a:r>
            <a:r>
              <a:rPr lang="fr-FR" b="0" dirty="0" smtClean="0"/>
              <a:t> July 2013</a:t>
            </a:r>
            <a:endParaRPr lang="fr-FR" b="0" dirty="0" smtClean="0">
              <a:solidFill>
                <a:srgbClr val="FF0000"/>
              </a:solidFill>
            </a:endParaRPr>
          </a:p>
        </p:txBody>
      </p:sp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E57D2F-FD2A-496C-818D-7F92DDE18933}" type="datetime1">
              <a:rPr lang="en-GB" smtClean="0"/>
              <a:t>03/11/2014</a:t>
            </a:fld>
            <a:endParaRPr lang="en-US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34820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596680-B81D-4DC6-B022-50EA9A5B701B}" type="slidenum">
              <a:rPr lang="en-US" sz="1000">
                <a:solidFill>
                  <a:schemeClr val="bg1"/>
                </a:solidFill>
              </a:rPr>
              <a:pPr algn="r"/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00" y="720000"/>
            <a:ext cx="8893329" cy="576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4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59686C-1B07-4840-8B88-4862E4158274}" type="slidenum">
              <a:rPr lang="en-US" sz="10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099" name="Footer Placeholder 5"/>
          <p:cNvSpPr txBox="1">
            <a:spLocks noGrp="1"/>
          </p:cNvSpPr>
          <p:nvPr/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 b="1">
                <a:solidFill>
                  <a:schemeClr val="bg1"/>
                </a:solidFill>
              </a:rPr>
              <a:t>European Investment Bank Group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Signatures and disbursements</a:t>
            </a:r>
          </a:p>
        </p:txBody>
      </p:sp>
      <p:sp>
        <p:nvSpPr>
          <p:cNvPr id="410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bg1"/>
                </a:solidFill>
              </a:rPr>
              <a:t>19/02/2014</a:t>
            </a:r>
          </a:p>
        </p:txBody>
      </p:sp>
      <p:sp>
        <p:nvSpPr>
          <p:cNvPr id="410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bg1"/>
                </a:solidFill>
              </a:rPr>
              <a:t>European Investment Bank Group</a:t>
            </a:r>
          </a:p>
        </p:txBody>
      </p:sp>
      <p:sp>
        <p:nvSpPr>
          <p:cNvPr id="41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AE2E85A-5964-4F8E-9FD8-E4A306B0C058}" type="slidenum">
              <a:rPr lang="en-US" sz="1000" smtClean="0">
                <a:solidFill>
                  <a:schemeClr val="bg1"/>
                </a:solidFill>
              </a:rPr>
              <a:pPr eaLnBrk="1" hangingPunct="1"/>
              <a:t>5</a:t>
            </a:fld>
            <a:endParaRPr lang="en-US" sz="100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821" y="5735418"/>
            <a:ext cx="8640354" cy="6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b="1" i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63" y="188640"/>
            <a:ext cx="972108" cy="5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SEYMOURS\AppData\Local\Microsoft\Windows\Temporary Internet Files\Content.Outlook\SLNX22KK\11_SLIDE_PRESIDENT_2014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" y="733746"/>
            <a:ext cx="8894064" cy="55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19/02/2014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European Investment Bank Group</a:t>
            </a:r>
            <a:endParaRPr lang="en-GB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15CA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15CAB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GB" sz="3100" kern="0" dirty="0" smtClean="0">
                <a:solidFill>
                  <a:schemeClr val="tx1"/>
                </a:solidFill>
              </a:rPr>
              <a:t/>
            </a:r>
            <a:br>
              <a:rPr lang="en-GB" sz="3100" kern="0" dirty="0" smtClean="0">
                <a:solidFill>
                  <a:schemeClr val="tx1"/>
                </a:solidFill>
              </a:rPr>
            </a:br>
            <a:r>
              <a:rPr lang="en-GB" sz="2200" dirty="0"/>
              <a:t>2012/2013 - Total </a:t>
            </a:r>
            <a:r>
              <a:rPr lang="en-GB" sz="2200" dirty="0" smtClean="0"/>
              <a:t>lending </a:t>
            </a:r>
            <a:r>
              <a:rPr lang="en-GB" sz="2200" dirty="0"/>
              <a:t>and </a:t>
            </a:r>
            <a:r>
              <a:rPr lang="en-GB" sz="2200" dirty="0" smtClean="0"/>
              <a:t>staffing</a:t>
            </a:r>
            <a:r>
              <a:rPr lang="en-GB" sz="2200" kern="0" dirty="0" smtClean="0">
                <a:solidFill>
                  <a:schemeClr val="tx1"/>
                </a:solidFill>
              </a:rPr>
              <a:t/>
            </a:r>
            <a:br>
              <a:rPr lang="en-GB" sz="2200" kern="0" dirty="0" smtClean="0">
                <a:solidFill>
                  <a:schemeClr val="tx1"/>
                </a:solidFill>
              </a:rPr>
            </a:br>
            <a:r>
              <a:rPr lang="en-GB" sz="2200" i="1" kern="0" dirty="0" smtClean="0">
                <a:solidFill>
                  <a:schemeClr val="tx1"/>
                </a:solidFill>
              </a:rPr>
              <a:t/>
            </a:r>
            <a:br>
              <a:rPr lang="en-GB" sz="2200" i="1" kern="0" dirty="0" smtClean="0">
                <a:solidFill>
                  <a:schemeClr val="tx1"/>
                </a:solidFill>
              </a:rPr>
            </a:br>
            <a:endParaRPr lang="en-GB" sz="2200" i="1" kern="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23828" y="2096852"/>
            <a:ext cx="3420380" cy="212423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694334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kern="0" dirty="0" smtClean="0"/>
              <a:t>Peer </a:t>
            </a:r>
            <a:r>
              <a:rPr lang="en-GB" sz="1600" kern="0" dirty="0"/>
              <a:t>group of </a:t>
            </a:r>
            <a:r>
              <a:rPr lang="en-GB" sz="1600" kern="0" dirty="0" smtClean="0"/>
              <a:t>MDBs</a:t>
            </a:r>
            <a:endParaRPr lang="en-GB" sz="1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03548" y="5625244"/>
            <a:ext cx="8064896" cy="88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sz="1200" b="0" kern="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EYMOURS\AppData\Local\Microsoft\Windows\Temporary Internet Files\Content.Outlook\SLNX22KK\23_SLIDE_PRESIDENT_2014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085694"/>
            <a:ext cx="8064896" cy="52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FE84ED-5314-4CBC-AB65-378E8BB6474A}" type="slidenum">
              <a:rPr lang="en-US" sz="10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5123" name="Footer Placeholder 4"/>
          <p:cNvSpPr txBox="1">
            <a:spLocks noGrp="1"/>
          </p:cNvSpPr>
          <p:nvPr/>
        </p:nvSpPr>
        <p:spPr bwMode="auto">
          <a:xfrm>
            <a:off x="1403350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1200" b="1">
                <a:solidFill>
                  <a:schemeClr val="bg1"/>
                </a:solidFill>
              </a:rPr>
              <a:t>European Investment Bank Group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571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5126" name="Title 1"/>
          <p:cNvSpPr>
            <a:spLocks noGrp="1"/>
          </p:cNvSpPr>
          <p:nvPr>
            <p:ph type="title"/>
          </p:nvPr>
        </p:nvSpPr>
        <p:spPr>
          <a:xfrm>
            <a:off x="2271765" y="220726"/>
            <a:ext cx="6481762" cy="612775"/>
          </a:xfrm>
        </p:spPr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Lending (EIB signatures) in 2013</a:t>
            </a:r>
            <a:endParaRPr lang="en-GB" sz="2000" dirty="0" smtClean="0"/>
          </a:p>
        </p:txBody>
      </p:sp>
      <p:sp>
        <p:nvSpPr>
          <p:cNvPr id="51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87524" y="6524625"/>
            <a:ext cx="990600" cy="333375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chemeClr val="bg1"/>
                </a:solidFill>
              </a:rPr>
              <a:t>19/02/2014</a:t>
            </a:r>
          </a:p>
        </p:txBody>
      </p:sp>
      <p:sp>
        <p:nvSpPr>
          <p:cNvPr id="5128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200" smtClean="0">
                <a:solidFill>
                  <a:schemeClr val="bg1"/>
                </a:solidFill>
              </a:rPr>
              <a:t>European Investment Bank Group</a:t>
            </a:r>
          </a:p>
        </p:txBody>
      </p:sp>
      <p:sp>
        <p:nvSpPr>
          <p:cNvPr id="51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58B9A71-19FA-4841-9F71-D58C9E7ED741}" type="slidenum">
              <a:rPr lang="en-US" sz="1000" smtClean="0">
                <a:solidFill>
                  <a:schemeClr val="bg1"/>
                </a:solidFill>
              </a:rPr>
              <a:pPr eaLnBrk="1" hangingPunct="1"/>
              <a:t>7</a:t>
            </a:fld>
            <a:endParaRPr lang="en-US" sz="100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EYMOURS\AppData\Local\Microsoft\Windows\Temporary Internet Files\Content.Outlook\SLNX22KK\11_SLIDE_PRESIDENT_2014-10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840488"/>
            <a:ext cx="7692144" cy="49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04A1B69C-F8F6-4EF1-A0CE-FF509086E776}" type="datetime1">
              <a:rPr lang="en-GB" altLang="en-US" smtClean="0">
                <a:solidFill>
                  <a:schemeClr val="bg1"/>
                </a:solidFill>
              </a:rPr>
              <a:pPr/>
              <a:t>03/11/2014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60939769-D7EF-4E8D-842B-1993F7405383}" type="slidenum">
              <a:rPr lang="en-US" altLang="en-US" smtClean="0">
                <a:solidFill>
                  <a:schemeClr val="bg1"/>
                </a:solidFill>
              </a:rPr>
              <a:pPr/>
              <a:t>8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Benefits of an EIB loan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Benefits of low cost of funding passed on to clients:</a:t>
            </a:r>
          </a:p>
          <a:p>
            <a:pPr lvl="1" eaLnBrk="1" hangingPunct="1"/>
            <a:r>
              <a:rPr lang="en-GB" altLang="en-US" smtClean="0"/>
              <a:t>Large amounts</a:t>
            </a:r>
          </a:p>
          <a:p>
            <a:pPr lvl="1" eaLnBrk="1" hangingPunct="1"/>
            <a:r>
              <a:rPr lang="en-GB" altLang="en-US" smtClean="0"/>
              <a:t>Broad range of currencies</a:t>
            </a:r>
          </a:p>
          <a:p>
            <a:pPr lvl="1" eaLnBrk="1" hangingPunct="1"/>
            <a:r>
              <a:rPr lang="en-GB" altLang="en-US" smtClean="0"/>
              <a:t>Long maturities</a:t>
            </a:r>
          </a:p>
          <a:p>
            <a:pPr lvl="1" eaLnBrk="1" hangingPunct="1"/>
            <a:r>
              <a:rPr lang="en-GB" altLang="en-US" smtClean="0"/>
              <a:t>Attractive interest rates</a:t>
            </a:r>
          </a:p>
          <a:p>
            <a:pPr lvl="1" eaLnBrk="1" hangingPunct="1"/>
            <a:r>
              <a:rPr lang="en-GB" altLang="en-US" smtClean="0"/>
              <a:t>Catalyst for participation of other banking or financial partners</a:t>
            </a:r>
          </a:p>
        </p:txBody>
      </p:sp>
    </p:spTree>
    <p:extLst>
      <p:ext uri="{BB962C8B-B14F-4D97-AF65-F5344CB8AC3E}">
        <p14:creationId xmlns:p14="http://schemas.microsoft.com/office/powerpoint/2010/main" val="180949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AD049B3E-B464-4B5C-83CF-8773C4CEBA58}" type="datetime1">
              <a:rPr lang="en-GB" altLang="en-US" smtClean="0">
                <a:solidFill>
                  <a:schemeClr val="bg1"/>
                </a:solidFill>
              </a:rPr>
              <a:pPr/>
              <a:t>03/11/2014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167DA1EF-DF8A-437C-ACEE-FBA05B9033B7}" type="slidenum">
              <a:rPr lang="en-US" altLang="en-US" smtClean="0">
                <a:solidFill>
                  <a:schemeClr val="bg1"/>
                </a:solidFill>
              </a:rPr>
              <a:pPr/>
              <a:t>9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Project Requirements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/>
              <a:t>Project requirements:</a:t>
            </a:r>
          </a:p>
          <a:p>
            <a:pPr eaLnBrk="1" hangingPunct="1"/>
            <a:r>
              <a:rPr lang="en-GB" altLang="en-US" dirty="0"/>
              <a:t>Meet  at least one of the EIB’s objectives</a:t>
            </a:r>
          </a:p>
          <a:p>
            <a:pPr eaLnBrk="1" hangingPunct="1"/>
            <a:r>
              <a:rPr lang="en-GB" altLang="en-US" dirty="0"/>
              <a:t>Be technically sound</a:t>
            </a:r>
          </a:p>
          <a:p>
            <a:pPr eaLnBrk="1" hangingPunct="1"/>
            <a:r>
              <a:rPr lang="en-GB" altLang="en-US" dirty="0"/>
              <a:t>Be financially viable</a:t>
            </a:r>
          </a:p>
          <a:p>
            <a:pPr eaLnBrk="1" hangingPunct="1"/>
            <a:r>
              <a:rPr lang="en-GB" altLang="en-US" dirty="0"/>
              <a:t>Show an acceptable economic return</a:t>
            </a:r>
          </a:p>
          <a:p>
            <a:pPr eaLnBrk="1" hangingPunct="1"/>
            <a:r>
              <a:rPr lang="en-GB" altLang="en-US" dirty="0"/>
              <a:t>Comply with environmental and social standards</a:t>
            </a:r>
          </a:p>
          <a:p>
            <a:pPr eaLnBrk="1" hangingPunct="1"/>
            <a:r>
              <a:rPr lang="en-GB" altLang="en-US" dirty="0"/>
              <a:t>Comply with procurement regulations</a:t>
            </a:r>
          </a:p>
        </p:txBody>
      </p:sp>
    </p:spTree>
    <p:extLst>
      <p:ext uri="{BB962C8B-B14F-4D97-AF65-F5344CB8AC3E}">
        <p14:creationId xmlns:p14="http://schemas.microsoft.com/office/powerpoint/2010/main" val="17127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Cover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11217</TotalTime>
  <Words>1137</Words>
  <Application>Microsoft Office PowerPoint</Application>
  <PresentationFormat>On-screen Show (4:3)</PresentationFormat>
  <Paragraphs>228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1_Cover</vt:lpstr>
      <vt:lpstr>2_Inside</vt:lpstr>
      <vt:lpstr>The European Investment Bank</vt:lpstr>
      <vt:lpstr>The European Investment Bank at a glance</vt:lpstr>
      <vt:lpstr>The European Investment Bank at a glance</vt:lpstr>
      <vt:lpstr>The EIB: capital breakdown at 1st July 2013</vt:lpstr>
      <vt:lpstr>Signatures and disbursements</vt:lpstr>
      <vt:lpstr> 2012/2013 - Total lending and staffing  </vt:lpstr>
      <vt:lpstr> Lending (EIB signatures) in 2013</vt:lpstr>
      <vt:lpstr>Benefits of an EIB loan</vt:lpstr>
      <vt:lpstr>Project Requirements</vt:lpstr>
      <vt:lpstr>The EIB: Supporting EU policy goals</vt:lpstr>
      <vt:lpstr>The EIB: underpinning EU external priorities</vt:lpstr>
      <vt:lpstr>The EIB outside the EU</vt:lpstr>
      <vt:lpstr>PowerPoint Presentation</vt:lpstr>
      <vt:lpstr>The EIB in the Eastern Partnership countries</vt:lpstr>
      <vt:lpstr>Eastern Partnership Technical Assistance Trust Fund</vt:lpstr>
      <vt:lpstr>The EIB in pre-accession countries</vt:lpstr>
      <vt:lpstr>Transparency at the EIB</vt:lpstr>
      <vt:lpstr>Transparency at the EIB</vt:lpstr>
      <vt:lpstr>Stakeholder engagement at the EIB</vt:lpstr>
      <vt:lpstr>Stakeholder engagement at the EIB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EIB Corporate presentation 2013</dc:title>
  <dc:creator>EIB</dc:creator>
  <cp:lastModifiedBy>CUSWORTH Oliver</cp:lastModifiedBy>
  <cp:revision>17</cp:revision>
  <cp:lastPrinted>2014-11-03T15:38:23Z</cp:lastPrinted>
  <dcterms:created xsi:type="dcterms:W3CDTF">2006-01-26T09:30:31Z</dcterms:created>
  <dcterms:modified xsi:type="dcterms:W3CDTF">2014-11-03T15:42:04Z</dcterms:modified>
</cp:coreProperties>
</file>