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3" r:id="rId3"/>
    <p:sldId id="259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439"/>
    <a:srgbClr val="068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94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3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2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6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5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0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6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9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7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6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9D8D17-C1D6-4A09-986D-F15D9E2D5BA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71ABB79-8DBA-44A9-ACB7-7D3E0B1E3B3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56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5.png" /><Relationship Id="rId5" Type="http://schemas.openxmlformats.org/officeDocument/2006/relationships/image" Target="../media/image3.wmf" /><Relationship Id="rId4" Type="http://schemas.openxmlformats.org/officeDocument/2006/relationships/oleObject" Target="../embeddings/oleObject1.bin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3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5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4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6.jp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77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Профсоз </a:t>
            </a:r>
            <a:r>
              <a:rPr lang="ru-RU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br>
              <a:rPr lang="en-US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solidFill>
                  <a:srgbClr val="BE0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тренд модернизации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399" y="2084832"/>
            <a:ext cx="6341867" cy="4016484"/>
          </a:xfrm>
        </p:spPr>
        <p:txBody>
          <a:bodyPr wrap="square" spcCol="360000" anchor="ctr" anchorCtr="0">
            <a:spAutoFit/>
          </a:bodyPr>
          <a:lstStyle/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k-KZ"/>
              <a:t>Модернизация </a:t>
            </a:r>
            <a:r>
              <a:rPr lang="ru-RU"/>
              <a:t>– это</a:t>
            </a:r>
            <a:r>
              <a:rPr lang="zz"/>
              <a:t> основной</a:t>
            </a:r>
            <a:r>
              <a:rPr lang="ru-RU"/>
              <a:t> путь в</a:t>
            </a:r>
            <a:r>
              <a:rPr lang="zz"/>
              <a:t> семью развитых</a:t>
            </a:r>
            <a:r>
              <a:rPr lang="ru-RU"/>
              <a:t> </a:t>
            </a:r>
            <a:r>
              <a:rPr lang="ru-RU" dirty="0"/>
              <a:t>государств мира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/>
              <a:t>Развитость государства определяется качеством жизни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/>
              <a:t>Качество жизни определяется удовлетворенностью базовых потребностей </a:t>
            </a:r>
          </a:p>
          <a:p>
            <a:pPr marL="354013" indent="-354013" defTabSz="107156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/>
              <a:t>Основная базовая потребность человека –</a:t>
            </a:r>
            <a:r>
              <a:rPr lang="ru-RU" b="1" dirty="0"/>
              <a:t>достойный труд </a:t>
            </a:r>
            <a:r>
              <a:rPr lang="ru-RU" dirty="0"/>
              <a:t>(оплата, защищенность, профессиональное развитие, социальный пакет,    охрана труда)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72" y="296572"/>
            <a:ext cx="1958965" cy="1229093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43174"/>
              </p:ext>
            </p:extLst>
          </p:nvPr>
        </p:nvGraphicFramePr>
        <p:xfrm>
          <a:off x="7311756" y="0"/>
          <a:ext cx="491104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4" imgW="4809240" imgH="6856920" progId="Photoshop.Image.18">
                  <p:embed/>
                </p:oleObj>
              </mc:Choice>
              <mc:Fallback>
                <p:oleObj name="Image" r:id="rId4" imgW="4809240" imgH="6856920" progId="Photoshop.Image.18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1756" y="0"/>
                        <a:ext cx="491104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07" y="151717"/>
            <a:ext cx="756250" cy="61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66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k-KZ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Роль профсоюзов </a:t>
            </a:r>
            <a:br>
              <a:rPr lang="en-US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kk-KZ" sz="3200" b="1" dirty="0">
                <a:solidFill>
                  <a:srgbClr val="BE0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модернизации:</a:t>
            </a:r>
            <a:endParaRPr lang="ru-RU" sz="3200" b="1" dirty="0">
              <a:solidFill>
                <a:srgbClr val="BE043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440" y="1915555"/>
            <a:ext cx="6531627" cy="4555093"/>
          </a:xfrm>
        </p:spPr>
        <p:txBody>
          <a:bodyPr vert="horz" wrap="square" lIns="45720" tIns="45720" rIns="45720" bIns="45720" spcCol="360000" rtlCol="0" anchor="ctr" anchorCtr="0">
            <a:spAutoFit/>
          </a:bodyPr>
          <a:lstStyle/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k-KZ" dirty="0"/>
              <a:t>Достойная оплата труда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k-KZ" dirty="0"/>
              <a:t>Защита </a:t>
            </a:r>
            <a:r>
              <a:rPr lang="ru-RU" dirty="0"/>
              <a:t>трудовых прав и интересов работников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/>
              <a:t>Эффективная занятость и искоренение заёмного труда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/>
              <a:t>Безопасность и охрана труда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/>
              <a:t>Социальное партнёрство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/>
              <a:t>Работа с молодежью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/>
              <a:t>Содействие по достижению международных стандартов в сфере трудовых отношений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55" y="232119"/>
            <a:ext cx="842034" cy="68893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5" y="0"/>
            <a:ext cx="481012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38" y="151717"/>
            <a:ext cx="1628995" cy="10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2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k-KZ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база</a:t>
            </a:r>
            <a:br>
              <a:rPr lang="kk-KZ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kk-KZ" sz="3200" b="1" dirty="0">
                <a:solidFill>
                  <a:srgbClr val="BE0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профсоюзов</a:t>
            </a:r>
            <a:endParaRPr lang="ru-RU" sz="3200" b="1" dirty="0">
              <a:solidFill>
                <a:srgbClr val="BE043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002" y="2166023"/>
            <a:ext cx="6531627" cy="3359894"/>
          </a:xfrm>
        </p:spPr>
        <p:txBody>
          <a:bodyPr vert="horz" wrap="square" lIns="45720" tIns="45720" rIns="45720" bIns="45720" spcCol="360000" rtlCol="0" anchor="ctr" anchorCtr="0">
            <a:spAutoFit/>
          </a:bodyPr>
          <a:lstStyle/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k-KZ" dirty="0"/>
              <a:t>Конституция Республики Казахстан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k-KZ" dirty="0"/>
              <a:t>Трудовой кодекс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k-KZ" dirty="0"/>
              <a:t>Закон о профсоюзах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k-KZ" dirty="0"/>
              <a:t>Закон о СМИ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k-KZ" dirty="0"/>
              <a:t>Устав Федерации профсоюзов Казахстана</a:t>
            </a:r>
          </a:p>
          <a:p>
            <a:pPr marL="354013" indent="-3540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k-KZ" dirty="0"/>
              <a:t>Стратегия деятельности Федерации профсоюзов Казахстана на 2015-2020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55" y="232119"/>
            <a:ext cx="842034" cy="68893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5" y="0"/>
            <a:ext cx="4810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9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продвижение Имиджа</a:t>
            </a:r>
            <a:br>
              <a:rPr lang="ru-RU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solidFill>
                  <a:srgbClr val="BE0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профсоюзов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084832"/>
            <a:ext cx="3334402" cy="430887"/>
          </a:xfrm>
        </p:spPr>
        <p:txBody>
          <a:bodyPr vert="horz" wrap="square" lIns="45720" tIns="45720" rIns="45720" bIns="45720" spcCol="360000" rtlCol="0" anchor="ctr" anchorCtr="0">
            <a:spAutoFit/>
          </a:bodyPr>
          <a:lstStyle/>
          <a:p>
            <a:pPr marL="471488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/>
              <a:t>Узнаваемый бренд: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55" y="232119"/>
            <a:ext cx="842034" cy="68893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5" y="0"/>
            <a:ext cx="481012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06" y="136662"/>
            <a:ext cx="1109538" cy="7843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4127" y="4248802"/>
            <a:ext cx="5825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0">
              <a:lnSpc>
                <a:spcPct val="100000"/>
              </a:lnSpc>
              <a:buNone/>
            </a:pPr>
            <a:r>
              <a:rPr lang="ru-RU" dirty="0"/>
              <a:t>Единый и узнаваемый фирменный стиль </a:t>
            </a:r>
            <a:r>
              <a:rPr lang="ru-RU"/>
              <a:t>профсоюзов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57" y="2936998"/>
            <a:ext cx="1323739" cy="93582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873456" y="3018839"/>
            <a:ext cx="4540169" cy="707886"/>
          </a:xfrm>
          <a:prstGeom prst="rect">
            <a:avLst/>
          </a:prstGeom>
        </p:spPr>
        <p:txBody>
          <a:bodyPr vert="horz" wrap="square" lIns="45720" tIns="45720" rIns="45720" bIns="45720" spcCol="360000" rtlCol="0" anchor="ctr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0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0681BB"/>
                </a:solidFill>
              </a:rPr>
              <a:t>Федерация профсоюзов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2375438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продвижение Имиджа</a:t>
            </a:r>
            <a:br>
              <a:rPr lang="ru-RU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solidFill>
                  <a:srgbClr val="BE0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профсоюзов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528" y="2084832"/>
            <a:ext cx="6060671" cy="430887"/>
          </a:xfrm>
        </p:spPr>
        <p:txBody>
          <a:bodyPr vert="horz" wrap="square" lIns="45720" tIns="45720" rIns="45720" bIns="45720" spcCol="360000" rtlCol="0" anchor="ctr" anchorCtr="0">
            <a:spAutoFit/>
          </a:bodyPr>
          <a:lstStyle/>
          <a:p>
            <a:pPr marL="449263" indent="-3206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b="1" dirty="0"/>
              <a:t>Современные</a:t>
            </a:r>
            <a:r>
              <a:rPr lang="ru-RU" b="1" dirty="0"/>
              <a:t> технологии и тренды: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55" y="232119"/>
            <a:ext cx="842034" cy="68893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5" y="0"/>
            <a:ext cx="481012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211994"/>
            <a:ext cx="429624" cy="3037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4129" y="2801728"/>
            <a:ext cx="6011672" cy="3339376"/>
          </a:xfrm>
          <a:prstGeom prst="rect">
            <a:avLst/>
          </a:prstGeom>
        </p:spPr>
        <p:txBody>
          <a:bodyPr vert="horz" wrap="square" lIns="45720" tIns="45720" rIns="45720" bIns="45720" spcCol="360000" rtlCol="0" anchor="ctr" anchorCtr="0">
            <a:spAutoFit/>
          </a:bodyPr>
          <a:lstStyle/>
          <a:p>
            <a:pPr marL="449263" indent="-32067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200" dirty="0"/>
              <a:t>Социальные медиа</a:t>
            </a:r>
            <a:r>
              <a:rPr lang="en-US" sz="2200" dirty="0"/>
              <a:t> (WhatsApp</a:t>
            </a:r>
            <a:r>
              <a:rPr lang="ru-RU" sz="2200" dirty="0"/>
              <a:t>, </a:t>
            </a:r>
            <a:r>
              <a:rPr lang="en-US" sz="2200" dirty="0"/>
              <a:t>Facebook</a:t>
            </a:r>
            <a:r>
              <a:rPr lang="ru-RU" sz="2200" dirty="0"/>
              <a:t>, </a:t>
            </a:r>
            <a:r>
              <a:rPr lang="kk-KZ" sz="2200" dirty="0"/>
              <a:t>онлайн</a:t>
            </a:r>
            <a:r>
              <a:rPr lang="ru-RU" sz="2200" dirty="0"/>
              <a:t>-трансляции)</a:t>
            </a:r>
          </a:p>
          <a:p>
            <a:pPr marL="449263" indent="-32067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200" dirty="0"/>
              <a:t>Неформальное общение (такие, как </a:t>
            </a:r>
            <a:r>
              <a:rPr lang="en-US" sz="2200" dirty="0" err="1"/>
              <a:t>PechaKucha</a:t>
            </a:r>
            <a:r>
              <a:rPr lang="ru-RU" sz="2200" dirty="0"/>
              <a:t>, </a:t>
            </a:r>
            <a:r>
              <a:rPr lang="en-US" sz="2200" dirty="0" err="1"/>
              <a:t>TEDx</a:t>
            </a:r>
            <a:r>
              <a:rPr lang="ru-RU" sz="2200" dirty="0"/>
              <a:t>)</a:t>
            </a:r>
          </a:p>
          <a:p>
            <a:pPr marL="449263" indent="-32067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200" dirty="0"/>
              <a:t>Люди-бренды (активность, экспертность, публичность, коммуникабельность)</a:t>
            </a:r>
          </a:p>
          <a:p>
            <a:pPr marL="449263" indent="-32067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200" dirty="0" err="1"/>
              <a:t>Симплификация</a:t>
            </a:r>
            <a:r>
              <a:rPr lang="ru-RU" sz="2200" dirty="0"/>
              <a:t> (максимальное упрощение информации)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38" y="121419"/>
            <a:ext cx="609497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54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продвижение Имиджа</a:t>
            </a:r>
            <a:br>
              <a:rPr lang="ru-RU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solidFill>
                  <a:srgbClr val="BE0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профсоюзов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55" y="232119"/>
            <a:ext cx="842034" cy="68893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5" y="0"/>
            <a:ext cx="481012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211994"/>
            <a:ext cx="429624" cy="3037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6194" y="2048873"/>
            <a:ext cx="6443471" cy="4031873"/>
          </a:xfrm>
          <a:prstGeom prst="rect">
            <a:avLst/>
          </a:prstGeom>
        </p:spPr>
        <p:txBody>
          <a:bodyPr vert="horz" wrap="square" lIns="45720" tIns="45720" rIns="45720" bIns="45720" spcCol="360000" rtlCol="0" anchor="ctr" anchorCtr="0">
            <a:spAutoFit/>
          </a:bodyPr>
          <a:lstStyle/>
          <a:p>
            <a:pPr marL="449263" indent="-32067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200" b="1" dirty="0"/>
              <a:t>Социальная активность: </a:t>
            </a:r>
          </a:p>
          <a:p>
            <a:pPr marL="870966" lvl="2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kk-KZ" dirty="0"/>
              <a:t>Встреча с трудовыми коллективами</a:t>
            </a:r>
            <a:endParaRPr lang="ru-RU" dirty="0"/>
          </a:p>
          <a:p>
            <a:pPr marL="870966" lvl="2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Оперативная реакция на события в социальных медиа и СМИ по деятельности профсоюзов</a:t>
            </a:r>
            <a:endParaRPr lang="en-US" dirty="0"/>
          </a:p>
          <a:p>
            <a:pPr marL="870966" lvl="2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Организация событий, неформальных встреч,</a:t>
            </a:r>
            <a:br>
              <a:rPr lang="ru-RU" dirty="0"/>
            </a:br>
            <a:r>
              <a:rPr lang="en-US" dirty="0"/>
              <a:t>PR-</a:t>
            </a:r>
            <a:r>
              <a:rPr lang="ru-RU" dirty="0"/>
              <a:t>кампании и акции</a:t>
            </a:r>
          </a:p>
          <a:p>
            <a:pPr marL="870966" lvl="2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kk-KZ" dirty="0"/>
              <a:t>Культурно</a:t>
            </a:r>
            <a:r>
              <a:rPr lang="ru-RU" dirty="0"/>
              <a:t>-массовые мероприятия</a:t>
            </a:r>
          </a:p>
          <a:p>
            <a:pPr marL="449263" indent="-32067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200" b="1" dirty="0"/>
              <a:t>Работа со СМИ</a:t>
            </a:r>
          </a:p>
          <a:p>
            <a:pPr marL="870966" lvl="2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Интервью</a:t>
            </a:r>
          </a:p>
          <a:p>
            <a:pPr marL="870966" lvl="2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Содействие в репортажах</a:t>
            </a:r>
          </a:p>
          <a:p>
            <a:pPr marL="870966" lvl="2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kk-KZ" dirty="0"/>
              <a:t>Статьи</a:t>
            </a:r>
            <a:r>
              <a:rPr lang="ru-RU" dirty="0"/>
              <a:t>, пресс-релизы</a:t>
            </a:r>
          </a:p>
          <a:p>
            <a:pPr marL="870966" lvl="2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dirty="0"/>
              <a:t>Мониторинг и анализ </a:t>
            </a:r>
            <a:r>
              <a:rPr lang="ru-RU" dirty="0" err="1"/>
              <a:t>упоминаемости</a:t>
            </a:r>
            <a:r>
              <a:rPr lang="ru-RU" dirty="0"/>
              <a:t> профсоюзов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38" y="121419"/>
            <a:ext cx="609497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1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Информационная</a:t>
            </a:r>
            <a:br>
              <a:rPr lang="ru-RU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solidFill>
                  <a:srgbClr val="BE0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стратегия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55" y="232119"/>
            <a:ext cx="842034" cy="68893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5" y="0"/>
            <a:ext cx="481012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211994"/>
            <a:ext cx="429624" cy="3037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7999" y="3187696"/>
            <a:ext cx="6443471" cy="2852063"/>
          </a:xfrm>
          <a:prstGeom prst="rect">
            <a:avLst/>
          </a:prstGeom>
        </p:spPr>
        <p:txBody>
          <a:bodyPr vert="horz" wrap="square" lIns="45720" tIns="45720" rIns="45720" bIns="45720" spcCol="360000" rtlCol="0" anchor="ctr" anchorCtr="0">
            <a:spAutoFit/>
          </a:bodyPr>
          <a:lstStyle/>
          <a:p>
            <a:pPr marL="449263" indent="-32067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200" b="1" dirty="0"/>
              <a:t>Медиа-план</a:t>
            </a:r>
            <a:r>
              <a:rPr lang="kk-KZ" sz="2200" b="1" dirty="0"/>
              <a:t>:</a:t>
            </a:r>
          </a:p>
          <a:p>
            <a:pPr lvl="1"/>
            <a:r>
              <a:rPr lang="kk-KZ" dirty="0"/>
              <a:t>Общая повестка дня</a:t>
            </a:r>
          </a:p>
          <a:p>
            <a:pPr lvl="1"/>
            <a:r>
              <a:rPr lang="kk-KZ" dirty="0"/>
              <a:t>Согласованность в информационной работе</a:t>
            </a:r>
          </a:p>
          <a:p>
            <a:pPr lvl="1"/>
            <a:r>
              <a:rPr lang="kk-KZ" dirty="0"/>
              <a:t>Оперативность</a:t>
            </a:r>
          </a:p>
          <a:p>
            <a:pPr marL="449263" indent="-32067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200" b="1" dirty="0"/>
              <a:t>Общая работа с </a:t>
            </a:r>
            <a:r>
              <a:rPr lang="ru-RU" sz="2200" b="1" dirty="0" err="1"/>
              <a:t>билбордами</a:t>
            </a:r>
            <a:r>
              <a:rPr lang="ru-RU" sz="2200" b="1" dirty="0"/>
              <a:t> и полиграфией</a:t>
            </a:r>
          </a:p>
          <a:p>
            <a:pPr lvl="1"/>
            <a:r>
              <a:rPr lang="ru-RU" dirty="0"/>
              <a:t>Увеличение количества билбордов</a:t>
            </a:r>
          </a:p>
          <a:p>
            <a:pPr lvl="1"/>
            <a:r>
              <a:rPr lang="ru-RU" dirty="0"/>
              <a:t>Оперативное обновление</a:t>
            </a:r>
          </a:p>
          <a:p>
            <a:pPr marL="449263" indent="-320675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200" b="1" dirty="0"/>
              <a:t>Единый </a:t>
            </a:r>
            <a:r>
              <a:rPr lang="ru-RU" sz="2200" b="1"/>
              <a:t>информационный ресурс</a:t>
            </a:r>
            <a:endParaRPr lang="ru-RU" sz="2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38" y="121419"/>
            <a:ext cx="609497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7355" y="2939844"/>
            <a:ext cx="9714271" cy="133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21554" y="2717252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k-KZ" sz="3200" b="1" dirty="0">
                <a:solidFill>
                  <a:srgbClr val="0681B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</a:t>
            </a:r>
            <a:r>
              <a:rPr lang="ru-RU" sz="3200" b="1" dirty="0">
                <a:solidFill>
                  <a:srgbClr val="BE0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51379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Интеграл">
  <a:themeElements>
    <a:clrScheme name="Другая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681BB"/>
      </a:accent1>
      <a:accent2>
        <a:srgbClr val="27CED7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0681BB"/>
    </a:accent1>
    <a:accent2>
      <a:srgbClr val="27CED7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0681BB"/>
    </a:accent1>
    <a:accent2>
      <a:srgbClr val="27CED7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0681BB"/>
    </a:accent1>
    <a:accent2>
      <a:srgbClr val="27CED7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0681BB"/>
    </a:accent1>
    <a:accent2>
      <a:srgbClr val="27CED7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245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Интеграл</vt:lpstr>
      <vt:lpstr>Презентация PowerPoint</vt:lpstr>
      <vt:lpstr>Профсоз –  тренд модернизации</vt:lpstr>
      <vt:lpstr>Роль профсоюзов  в модернизации:</vt:lpstr>
      <vt:lpstr>Нормативная база профсоюзов</vt:lpstr>
      <vt:lpstr>продвижение Имиджа профсоюзов</vt:lpstr>
      <vt:lpstr>продвижение Имиджа профсоюзов</vt:lpstr>
      <vt:lpstr>продвижение Имиджа профсоюзов</vt:lpstr>
      <vt:lpstr>Информационная стратегия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Nurlan Dossumov</dc:creator>
  <cp:lastModifiedBy>Nurlan Dossumov</cp:lastModifiedBy>
  <cp:revision>297</cp:revision>
  <cp:lastPrinted>2017-08-31T10:25:13Z</cp:lastPrinted>
  <dcterms:created xsi:type="dcterms:W3CDTF">2017-08-29T04:14:08Z</dcterms:created>
  <dcterms:modified xsi:type="dcterms:W3CDTF">2017-09-26T09:46:33Z</dcterms:modified>
</cp:coreProperties>
</file>