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8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9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78" r:id="rId2"/>
    <p:sldMasterId id="2147483881" r:id="rId3"/>
    <p:sldMasterId id="2147483884" r:id="rId4"/>
    <p:sldMasterId id="2147483887" r:id="rId5"/>
    <p:sldMasterId id="2147484013" r:id="rId6"/>
    <p:sldMasterId id="2147484016" r:id="rId7"/>
    <p:sldMasterId id="2147484019" r:id="rId8"/>
    <p:sldMasterId id="2147484022" r:id="rId9"/>
    <p:sldMasterId id="2147484025" r:id="rId10"/>
    <p:sldMasterId id="2147485615" r:id="rId11"/>
  </p:sldMasterIdLst>
  <p:notesMasterIdLst>
    <p:notesMasterId r:id="rId34"/>
  </p:notesMasterIdLst>
  <p:handoutMasterIdLst>
    <p:handoutMasterId r:id="rId35"/>
  </p:handoutMasterIdLst>
  <p:sldIdLst>
    <p:sldId id="256" r:id="rId12"/>
    <p:sldId id="431" r:id="rId13"/>
    <p:sldId id="449" r:id="rId14"/>
    <p:sldId id="443" r:id="rId15"/>
    <p:sldId id="434" r:id="rId16"/>
    <p:sldId id="411" r:id="rId17"/>
    <p:sldId id="433" r:id="rId18"/>
    <p:sldId id="444" r:id="rId19"/>
    <p:sldId id="448" r:id="rId20"/>
    <p:sldId id="440" r:id="rId21"/>
    <p:sldId id="446" r:id="rId22"/>
    <p:sldId id="394" r:id="rId23"/>
    <p:sldId id="412" r:id="rId24"/>
    <p:sldId id="450" r:id="rId25"/>
    <p:sldId id="427" r:id="rId26"/>
    <p:sldId id="445" r:id="rId27"/>
    <p:sldId id="430" r:id="rId28"/>
    <p:sldId id="428" r:id="rId29"/>
    <p:sldId id="447" r:id="rId30"/>
    <p:sldId id="439" r:id="rId31"/>
    <p:sldId id="437" r:id="rId32"/>
    <p:sldId id="438" r:id="rId3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47675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98525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49375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798638" indent="31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7B4"/>
    <a:srgbClr val="111111"/>
    <a:srgbClr val="004D86"/>
    <a:srgbClr val="808080"/>
    <a:srgbClr val="5F5F5F"/>
    <a:srgbClr val="B2B2B2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58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19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42"/>
    </p:cViewPr>
  </p:sorterViewPr>
  <p:notesViewPr>
    <p:cSldViewPr>
      <p:cViewPr>
        <p:scale>
          <a:sx n="100" d="100"/>
          <a:sy n="100" d="100"/>
        </p:scale>
        <p:origin x="-1908" y="291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2481684981685"/>
          <c:y val="5.3027037037037025E-2"/>
          <c:w val="0.86550720618749466"/>
          <c:h val="0.80899930555555555"/>
        </c:manualLayout>
      </c:layout>
      <c:scatterChart>
        <c:scatterStyle val="lineMarker"/>
        <c:varyColors val="0"/>
        <c:ser>
          <c:idx val="2"/>
          <c:order val="0"/>
          <c:tx>
            <c:strRef>
              <c:f>'[Bench2019_Chapt1_ST11Mar19bg-CEE-june.xlsx]Sheet4'!$O$2</c:f>
              <c:strCache>
                <c:ptCount val="1"/>
                <c:pt idx="0">
                  <c:v>Change in real GDP per capita (as a share of the EU28 average) 2008-2017</c:v>
                </c:pt>
              </c:strCache>
            </c:strRef>
          </c:tx>
          <c:spPr>
            <a:ln w="25400">
              <a:noFill/>
            </a:ln>
          </c:spPr>
          <c:marker>
            <c:symbol val="circle"/>
            <c:size val="7"/>
            <c:spPr>
              <a:solidFill>
                <a:srgbClr val="D2492A"/>
              </a:solidFill>
              <a:ln w="3175"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layout>
                <c:manualLayout>
                  <c:x val="-4.1770555077776585E-2"/>
                  <c:y val="-1.857939325845984E-2"/>
                </c:manualLayout>
              </c:layout>
              <c:tx>
                <c:rich>
                  <a:bodyPr/>
                  <a:lstStyle/>
                  <a:p>
                    <a:fld id="{820C870C-413A-46D0-B26A-481174E55FD3}" type="CELLRANGE">
                      <a:rPr lang="en-US"/>
                      <a:pPr/>
                      <a:t>[CELLRANGE]</a:t>
                    </a:fld>
                    <a:endParaRPr lang="sr-Latn-R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5A4-442F-BE8A-BD124D0D5673}"/>
                </c:ext>
              </c:extLst>
            </c:dLbl>
            <c:dLbl>
              <c:idx val="1"/>
              <c:layout>
                <c:manualLayout>
                  <c:x val="-1.8801730345605283E-2"/>
                  <c:y val="-9.28969662922992E-3"/>
                </c:manualLayout>
              </c:layout>
              <c:tx>
                <c:rich>
                  <a:bodyPr/>
                  <a:lstStyle/>
                  <a:p>
                    <a:fld id="{2BC2A37F-1AD3-4A5F-8A0C-D6A0DBE85CC6}" type="CELLRANGE">
                      <a:rPr lang="en-US"/>
                      <a:pPr/>
                      <a:t>[CELLRANGE]</a:t>
                    </a:fld>
                    <a:endParaRPr lang="sr-Latn-R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5A4-442F-BE8A-BD124D0D5673}"/>
                </c:ext>
              </c:extLst>
            </c:dLbl>
            <c:dLbl>
              <c:idx val="2"/>
              <c:layout>
                <c:manualLayout>
                  <c:x val="-4.6599341653530912E-2"/>
                  <c:y val="9.289696629229835E-3"/>
                </c:manualLayout>
              </c:layout>
              <c:tx>
                <c:rich>
                  <a:bodyPr/>
                  <a:lstStyle/>
                  <a:p>
                    <a:fld id="{18647BB4-0F4C-491B-9588-928139EED5DF}" type="CELLRANGE">
                      <a:rPr lang="en-US"/>
                      <a:pPr/>
                      <a:t>[CELLRANGE]</a:t>
                    </a:fld>
                    <a:endParaRPr lang="sr-Latn-R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5A4-442F-BE8A-BD124D0D5673}"/>
                </c:ext>
              </c:extLst>
            </c:dLbl>
            <c:dLbl>
              <c:idx val="3"/>
              <c:layout>
                <c:manualLayout>
                  <c:x val="-4.0805162750273169E-2"/>
                  <c:y val="-9.28969662922992E-3"/>
                </c:manualLayout>
              </c:layout>
              <c:tx>
                <c:rich>
                  <a:bodyPr/>
                  <a:lstStyle/>
                  <a:p>
                    <a:fld id="{C34C7494-D725-438B-802F-27CDF1F6D996}" type="CELLRANGE">
                      <a:rPr lang="en-US"/>
                      <a:pPr/>
                      <a:t>[CELLRANGE]</a:t>
                    </a:fld>
                    <a:endParaRPr lang="sr-Latn-R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5A4-442F-BE8A-BD124D0D56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8CAC0F2-CF5F-4C71-96B0-3959B8059B30}" type="CELLRANGE">
                      <a:rPr lang="sr-Latn-RS"/>
                      <a:pPr/>
                      <a:t>[CELLRANGE]</a:t>
                    </a:fld>
                    <a:endParaRPr lang="sr-Latn-R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5A4-442F-BE8A-BD124D0D56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1773074-0FDB-47AA-B588-6410BAFEF40F}" type="CELLRANGE">
                      <a:rPr lang="sr-Latn-RS"/>
                      <a:pPr/>
                      <a:t>[CELLRANGE]</a:t>
                    </a:fld>
                    <a:endParaRPr lang="sr-Latn-R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5A4-442F-BE8A-BD124D0D5673}"/>
                </c:ext>
              </c:extLst>
            </c:dLbl>
            <c:dLbl>
              <c:idx val="6"/>
              <c:layout>
                <c:manualLayout>
                  <c:x val="-8.9368746259827804E-3"/>
                  <c:y val="9.28969662922992E-3"/>
                </c:manualLayout>
              </c:layout>
              <c:tx>
                <c:rich>
                  <a:bodyPr/>
                  <a:lstStyle/>
                  <a:p>
                    <a:fld id="{691663E7-2087-4297-9FEC-B9C51B20C493}" type="CELLRANGE">
                      <a:rPr lang="en-US"/>
                      <a:pPr/>
                      <a:t>[CELLRANGE]</a:t>
                    </a:fld>
                    <a:endParaRPr lang="sr-Latn-R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C5A4-442F-BE8A-BD124D0D567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C8A6066-8058-4125-BBF4-EE984A3BF0D9}" type="CELLRANGE">
                      <a:rPr lang="sr-Latn-RS"/>
                      <a:pPr/>
                      <a:t>[CELLRANGE]</a:t>
                    </a:fld>
                    <a:endParaRPr lang="sr-Latn-R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5A4-442F-BE8A-BD124D0D5673}"/>
                </c:ext>
              </c:extLst>
            </c:dLbl>
            <c:dLbl>
              <c:idx val="8"/>
              <c:layout>
                <c:manualLayout>
                  <c:x val="-3.9013583638583642E-2"/>
                  <c:y val="-2.3518518518518518E-2"/>
                </c:manualLayout>
              </c:layout>
              <c:tx>
                <c:rich>
                  <a:bodyPr/>
                  <a:lstStyle/>
                  <a:p>
                    <a:fld id="{7AAD2A4F-2A20-4D88-807F-524ABB9E4AD1}" type="CELLRANGE">
                      <a:rPr lang="en-US"/>
                      <a:pPr/>
                      <a:t>[CELLRANGE]</a:t>
                    </a:fld>
                    <a:endParaRPr lang="sr-Latn-R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5A4-442F-BE8A-BD124D0D567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8E0DBAF-B7DF-417B-9AA4-7B033A903C03}" type="CELLRANGE">
                      <a:rPr lang="sr-Latn-RS"/>
                      <a:pPr/>
                      <a:t>[CELLRANGE]</a:t>
                    </a:fld>
                    <a:endParaRPr lang="sr-Latn-R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5A4-442F-BE8A-BD124D0D5673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635531E9-A0C9-4088-B6D4-63F50D0DFC21}" type="CELLRANGE">
                      <a:rPr lang="sr-Latn-RS"/>
                      <a:pPr/>
                      <a:t>[CELLRANGE]</a:t>
                    </a:fld>
                    <a:endParaRPr lang="sr-Latn-R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5A4-442F-BE8A-BD124D0D5673}"/>
                </c:ext>
              </c:extLst>
            </c:dLbl>
            <c:dLbl>
              <c:idx val="11"/>
              <c:layout>
                <c:manualLayout>
                  <c:x val="-4.6035153606075165E-2"/>
                  <c:y val="8.6233571723655416E-17"/>
                </c:manualLayout>
              </c:layout>
              <c:tx>
                <c:rich>
                  <a:bodyPr/>
                  <a:lstStyle/>
                  <a:p>
                    <a:fld id="{DBCF13DB-C1DB-477D-8C92-24B4152F89A6}" type="CELLRANGE">
                      <a:rPr lang="en-US"/>
                      <a:pPr/>
                      <a:t>[CELLRANGE]</a:t>
                    </a:fld>
                    <a:endParaRPr lang="sr-Latn-R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C5A4-442F-BE8A-BD124D0D5673}"/>
                </c:ext>
              </c:extLst>
            </c:dLbl>
            <c:dLbl>
              <c:idx val="12"/>
              <c:layout>
                <c:manualLayout>
                  <c:x val="-2.7265793889954738E-2"/>
                  <c:y val="-1.857939325845984E-2"/>
                </c:manualLayout>
              </c:layout>
              <c:tx>
                <c:rich>
                  <a:bodyPr/>
                  <a:lstStyle/>
                  <a:p>
                    <a:fld id="{22FA448C-3EC9-49FC-9C5D-939993B8992E}" type="CELLRANGE">
                      <a:rPr lang="en-US"/>
                      <a:pPr/>
                      <a:t>[CELLRANGE]</a:t>
                    </a:fld>
                    <a:endParaRPr lang="sr-Latn-R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C5A4-442F-BE8A-BD124D0D5673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950964D4-A2A2-4921-AC90-418FA1A3A63A}" type="CELLRANGE">
                      <a:rPr lang="sr-Latn-RS"/>
                      <a:pPr/>
                      <a:t>[CELLRANGE]</a:t>
                    </a:fld>
                    <a:endParaRPr lang="sr-Latn-R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C5A4-442F-BE8A-BD124D0D567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5A4-442F-BE8A-BD124D0D5673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A4-442F-BE8A-BD124D0D567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5A4-442F-BE8A-BD124D0D5673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5A4-442F-BE8A-BD124D0D5673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5A4-442F-BE8A-BD124D0D567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5A4-442F-BE8A-BD124D0D5673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5A4-442F-BE8A-BD124D0D5673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5A4-442F-BE8A-BD124D0D5673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5A4-442F-BE8A-BD124D0D5673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5A4-442F-BE8A-BD124D0D5673}"/>
                </c:ext>
              </c:extLst>
            </c:dLbl>
            <c:spPr>
              <a:noFill/>
              <a:ln>
                <a:noFill/>
              </a:ln>
              <a:effectLst/>
            </c:sp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DataLabelsRange val="1"/>
                <c15:showLeaderLines val="1"/>
              </c:ext>
            </c:extLst>
          </c:dLbls>
          <c:trendline>
            <c:spPr>
              <a:ln>
                <a:solidFill>
                  <a:srgbClr val="4B92DB"/>
                </a:solidFill>
                <a:prstDash val="sysDash"/>
              </a:ln>
            </c:spPr>
            <c:trendlineType val="linear"/>
            <c:dispRSqr val="1"/>
            <c:dispEq val="1"/>
            <c:trendlineLbl>
              <c:layout>
                <c:manualLayout>
                  <c:x val="7.156288156288157E-2"/>
                  <c:y val="-2.6225185185185185E-2"/>
                </c:manualLayout>
              </c:layout>
              <c:numFmt formatCode="General" sourceLinked="0"/>
              <c:spPr>
                <a:solidFill>
                  <a:sysClr val="window" lastClr="FFFFFF"/>
                </a:solidFill>
              </c:spPr>
            </c:trendlineLbl>
          </c:trendline>
          <c:xVal>
            <c:numRef>
              <c:f>'[Bench2019_Chapt1_ST11Mar19bg-CEE-june.xlsx]Sheet4'!$N$3:$N$16</c:f>
              <c:numCache>
                <c:formatCode>General</c:formatCode>
                <c:ptCount val="14"/>
                <c:pt idx="0">
                  <c:v>110.9</c:v>
                </c:pt>
                <c:pt idx="1">
                  <c:v>42.6</c:v>
                </c:pt>
                <c:pt idx="2">
                  <c:v>83.8</c:v>
                </c:pt>
                <c:pt idx="3">
                  <c:v>68.5</c:v>
                </c:pt>
                <c:pt idx="4">
                  <c:v>93.3</c:v>
                </c:pt>
                <c:pt idx="5">
                  <c:v>63</c:v>
                </c:pt>
                <c:pt idx="6">
                  <c:v>58.7</c:v>
                </c:pt>
                <c:pt idx="7">
                  <c:v>62.7</c:v>
                </c:pt>
                <c:pt idx="8">
                  <c:v>62.5</c:v>
                </c:pt>
                <c:pt idx="9">
                  <c:v>55.4</c:v>
                </c:pt>
                <c:pt idx="10">
                  <c:v>80.5</c:v>
                </c:pt>
                <c:pt idx="11">
                  <c:v>50.6</c:v>
                </c:pt>
                <c:pt idx="12">
                  <c:v>89.5</c:v>
                </c:pt>
                <c:pt idx="13">
                  <c:v>71.3</c:v>
                </c:pt>
              </c:numCache>
            </c:numRef>
          </c:xVal>
          <c:yVal>
            <c:numRef>
              <c:f>'[Bench2019_Chapt1_ST11Mar19bg-CEE-june.xlsx]Sheet4'!$O$3:$O$16</c:f>
              <c:numCache>
                <c:formatCode>General</c:formatCode>
                <c:ptCount val="14"/>
                <c:pt idx="0">
                  <c:v>-2.8351235881424683</c:v>
                </c:pt>
                <c:pt idx="1">
                  <c:v>14.606982777331966</c:v>
                </c:pt>
                <c:pt idx="2">
                  <c:v>5.0039525454096481</c:v>
                </c:pt>
                <c:pt idx="3">
                  <c:v>14.261410719884182</c:v>
                </c:pt>
                <c:pt idx="4">
                  <c:v>-31.925791290694836</c:v>
                </c:pt>
                <c:pt idx="5">
                  <c:v>-2.5724891238435932</c:v>
                </c:pt>
                <c:pt idx="6">
                  <c:v>13.672050981663125</c:v>
                </c:pt>
                <c:pt idx="7">
                  <c:v>22.601025179628575</c:v>
                </c:pt>
                <c:pt idx="8">
                  <c:v>9.0206267886148996</c:v>
                </c:pt>
                <c:pt idx="9">
                  <c:v>22.818497358713575</c:v>
                </c:pt>
                <c:pt idx="10">
                  <c:v>-4.0563228831141416</c:v>
                </c:pt>
                <c:pt idx="11">
                  <c:v>20.961369908196211</c:v>
                </c:pt>
                <c:pt idx="12">
                  <c:v>-6.3421826437496076</c:v>
                </c:pt>
                <c:pt idx="13">
                  <c:v>7.0394413412240002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'[Bench2019_Chapt1_ST11Mar19bg-CEE-june.xlsx]Sheet4'!$M$3:$M$16</c15:f>
                <c15:dlblRangeCache>
                  <c:ptCount val="14"/>
                  <c:pt idx="0">
                    <c:v>EU15</c:v>
                  </c:pt>
                  <c:pt idx="1">
                    <c:v>BG</c:v>
                  </c:pt>
                  <c:pt idx="2">
                    <c:v>CZ</c:v>
                  </c:pt>
                  <c:pt idx="3">
                    <c:v>EE</c:v>
                  </c:pt>
                  <c:pt idx="4">
                    <c:v>GR</c:v>
                  </c:pt>
                  <c:pt idx="5">
                    <c:v>HR</c:v>
                  </c:pt>
                  <c:pt idx="6">
                    <c:v>LV</c:v>
                  </c:pt>
                  <c:pt idx="7">
                    <c:v>LT</c:v>
                  </c:pt>
                  <c:pt idx="8">
                    <c:v>HU</c:v>
                  </c:pt>
                  <c:pt idx="9">
                    <c:v>PL</c:v>
                  </c:pt>
                  <c:pt idx="10">
                    <c:v>PT</c:v>
                  </c:pt>
                  <c:pt idx="11">
                    <c:v>RO</c:v>
                  </c:pt>
                  <c:pt idx="12">
                    <c:v>SI</c:v>
                  </c:pt>
                  <c:pt idx="13">
                    <c:v>SK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9-C5A4-442F-BE8A-BD124D0D5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2284079"/>
        <c:axId val="1980479327"/>
      </c:scatterChart>
      <c:valAx>
        <c:axId val="1980479327"/>
        <c:scaling>
          <c:orientation val="minMax"/>
          <c:max val="40"/>
          <c:min val="-2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 sz="900" b="1" i="0" u="none" strike="noStrike" baseline="0">
                    <a:effectLst/>
                  </a:rPr>
                  <a:t>Изменение реального ВВП на душу населения (%), 2008-2017 гг.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7.6578371525251408E-3"/>
              <c:y val="0.10888333333333333"/>
            </c:manualLayout>
          </c:layout>
          <c:overlay val="0"/>
        </c:title>
        <c:numFmt formatCode="#,##0" sourceLinked="0"/>
        <c:majorTickMark val="none"/>
        <c:minorTickMark val="none"/>
        <c:tickLblPos val="low"/>
        <c:spPr>
          <a:noFill/>
          <a:ln w="3175" cap="flat">
            <a:solidFill>
              <a:sysClr val="windowText" lastClr="000000"/>
            </a:solidFill>
          </a:ln>
        </c:spPr>
        <c:txPr>
          <a:bodyPr/>
          <a:lstStyle/>
          <a:p>
            <a:pPr>
              <a:defRPr sz="850"/>
            </a:pPr>
            <a:endParaRPr lang="sr-Latn-RS"/>
          </a:p>
        </c:txPr>
        <c:crossAx val="2092284079"/>
        <c:crossesAt val="100"/>
        <c:crossBetween val="midCat"/>
        <c:majorUnit val="20"/>
        <c:minorUnit val="10"/>
      </c:valAx>
      <c:valAx>
        <c:axId val="2092284079"/>
        <c:scaling>
          <c:orientation val="minMax"/>
          <c:min val="4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900" b="1" i="0" u="none" strike="noStrike" baseline="0">
                    <a:effectLst/>
                  </a:rPr>
                  <a:t>Реальный ВВП на душу населения (в ЕС 28 ППС) (ЕС 28=100), 2008 г.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0.11802747252747253"/>
              <c:y val="0.94007847222222241"/>
            </c:manualLayout>
          </c:layout>
          <c:overlay val="0"/>
        </c:title>
        <c:numFmt formatCode="General" sourceLinked="1"/>
        <c:majorTickMark val="none"/>
        <c:minorTickMark val="none"/>
        <c:tickLblPos val="low"/>
        <c:spPr>
          <a:ln w="95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850"/>
            </a:pPr>
            <a:endParaRPr lang="sr-Latn-RS"/>
          </a:p>
        </c:txPr>
        <c:crossAx val="1980479327"/>
        <c:crossesAt val="0"/>
        <c:crossBetween val="midCat"/>
        <c:majorUnit val="2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/>
          <a:cs typeface="Arial"/>
        </a:defRPr>
      </a:pPr>
      <a:endParaRPr lang="sr-Latn-R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504" b="1" i="0" u="none" strike="noStrike" cap="all" normalizeH="0" baseline="0">
                <a:effectLst/>
              </a:rPr>
              <a:t>Заработная плата и уровни производительности </a:t>
            </a:r>
            <a:endParaRPr lang="en-US" sz="1504" b="1" i="0" u="none" strike="noStrike" cap="all" normalizeH="0" baseline="0">
              <a:effectLst/>
            </a:endParaRPr>
          </a:p>
          <a:p>
            <a:pPr>
              <a:defRPr sz="150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504" b="1" i="0" u="none" strike="noStrike" cap="all" normalizeH="0" baseline="0">
                <a:effectLst/>
              </a:rPr>
              <a:t>в % для ЕС 15</a:t>
            </a:r>
            <a:endParaRPr lang="en-GB"/>
          </a:p>
        </c:rich>
      </c:tx>
      <c:layout>
        <c:manualLayout>
          <c:xMode val="edge"/>
          <c:yMode val="edge"/>
          <c:x val="0.1098083428591323"/>
          <c:y val="4.5045045045045045E-3"/>
        </c:manualLayout>
      </c:layout>
      <c:overlay val="0"/>
      <c:spPr>
        <a:noFill/>
        <a:ln w="23881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1995г. зарплата</c:v>
                </c:pt>
              </c:strCache>
            </c:strRef>
          </c:tx>
          <c:spPr>
            <a:solidFill>
              <a:srgbClr val="4472C4"/>
            </a:solidFill>
            <a:ln w="23881">
              <a:noFill/>
            </a:ln>
          </c:spPr>
          <c:invertIfNegative val="0"/>
          <c:dLbls>
            <c:spPr>
              <a:noFill/>
              <a:ln w="23881">
                <a:noFill/>
              </a:ln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752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Sheet1!$B$5:$B$13</c:f>
              <c:strCache>
                <c:ptCount val="9"/>
                <c:pt idx="0">
                  <c:v>BG</c:v>
                </c:pt>
                <c:pt idx="1">
                  <c:v>RO</c:v>
                </c:pt>
                <c:pt idx="2">
                  <c:v>HU</c:v>
                </c:pt>
                <c:pt idx="3">
                  <c:v>PL</c:v>
                </c:pt>
                <c:pt idx="4">
                  <c:v>LT</c:v>
                </c:pt>
                <c:pt idx="5">
                  <c:v>LV</c:v>
                </c:pt>
                <c:pt idx="6">
                  <c:v>SK</c:v>
                </c:pt>
                <c:pt idx="7">
                  <c:v>CZ</c:v>
                </c:pt>
                <c:pt idx="8">
                  <c:v>EE</c:v>
                </c:pt>
              </c:strCache>
            </c:strRef>
          </c:cat>
          <c:val>
            <c:numRef>
              <c:f>Sheet1!$C$5:$C$13</c:f>
              <c:numCache>
                <c:formatCode>0.00</c:formatCode>
                <c:ptCount val="9"/>
                <c:pt idx="0">
                  <c:v>6.0020613000000003</c:v>
                </c:pt>
                <c:pt idx="1">
                  <c:v>5.9995019999999997</c:v>
                </c:pt>
                <c:pt idx="2">
                  <c:v>18.097697400000001</c:v>
                </c:pt>
                <c:pt idx="3">
                  <c:v>15.7759027</c:v>
                </c:pt>
                <c:pt idx="4">
                  <c:v>5.9925334000000001</c:v>
                </c:pt>
                <c:pt idx="5">
                  <c:v>8.1109846000000001</c:v>
                </c:pt>
                <c:pt idx="6">
                  <c:v>11.626224300000001</c:v>
                </c:pt>
                <c:pt idx="7">
                  <c:v>14.9699066</c:v>
                </c:pt>
                <c:pt idx="8">
                  <c:v>9.6692478000000008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C-4A42-A416-ED6350EEE35C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199г. производительность</c:v>
                </c:pt>
              </c:strCache>
            </c:strRef>
          </c:tx>
          <c:spPr>
            <a:solidFill>
              <a:srgbClr val="ED7D31"/>
            </a:solidFill>
            <a:ln w="23881">
              <a:noFill/>
            </a:ln>
          </c:spPr>
          <c:invertIfNegative val="0"/>
          <c:dLbls>
            <c:spPr>
              <a:noFill/>
              <a:ln w="23881">
                <a:noFill/>
              </a:ln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752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Sheet1!$B$5:$B$13</c:f>
              <c:strCache>
                <c:ptCount val="9"/>
                <c:pt idx="0">
                  <c:v>BG</c:v>
                </c:pt>
                <c:pt idx="1">
                  <c:v>RO</c:v>
                </c:pt>
                <c:pt idx="2">
                  <c:v>HU</c:v>
                </c:pt>
                <c:pt idx="3">
                  <c:v>PL</c:v>
                </c:pt>
                <c:pt idx="4">
                  <c:v>LT</c:v>
                </c:pt>
                <c:pt idx="5">
                  <c:v>LV</c:v>
                </c:pt>
                <c:pt idx="6">
                  <c:v>SK</c:v>
                </c:pt>
                <c:pt idx="7">
                  <c:v>CZ</c:v>
                </c:pt>
                <c:pt idx="8">
                  <c:v>EE</c:v>
                </c:pt>
              </c:strCache>
            </c:strRef>
          </c:cat>
          <c:val>
            <c:numRef>
              <c:f>Sheet1!$D$5:$D$13</c:f>
              <c:numCache>
                <c:formatCode>0.00</c:formatCode>
                <c:ptCount val="9"/>
                <c:pt idx="0">
                  <c:v>6.9742584000000001</c:v>
                </c:pt>
                <c:pt idx="1">
                  <c:v>5.5065011000000004</c:v>
                </c:pt>
                <c:pt idx="2">
                  <c:v>19.6707377</c:v>
                </c:pt>
                <c:pt idx="3">
                  <c:v>16.350886899999999</c:v>
                </c:pt>
                <c:pt idx="4">
                  <c:v>7.6833407999999999</c:v>
                </c:pt>
                <c:pt idx="5">
                  <c:v>9.8906872000000003</c:v>
                </c:pt>
                <c:pt idx="6">
                  <c:v>16.1048498</c:v>
                </c:pt>
                <c:pt idx="7">
                  <c:v>19.917200999999999</c:v>
                </c:pt>
                <c:pt idx="8">
                  <c:v>10.187079900000001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4C-4A42-A416-ED6350EEE35C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2017г. зарплата</c:v>
                </c:pt>
              </c:strCache>
            </c:strRef>
          </c:tx>
          <c:spPr>
            <a:solidFill>
              <a:srgbClr val="A5A5A5"/>
            </a:solidFill>
            <a:ln w="23881">
              <a:noFill/>
            </a:ln>
          </c:spPr>
          <c:invertIfNegative val="0"/>
          <c:dLbls>
            <c:spPr>
              <a:noFill/>
              <a:ln w="23881">
                <a:noFill/>
              </a:ln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752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Sheet1!$B$5:$B$13</c:f>
              <c:strCache>
                <c:ptCount val="9"/>
                <c:pt idx="0">
                  <c:v>BG</c:v>
                </c:pt>
                <c:pt idx="1">
                  <c:v>RO</c:v>
                </c:pt>
                <c:pt idx="2">
                  <c:v>HU</c:v>
                </c:pt>
                <c:pt idx="3">
                  <c:v>PL</c:v>
                </c:pt>
                <c:pt idx="4">
                  <c:v>LT</c:v>
                </c:pt>
                <c:pt idx="5">
                  <c:v>LV</c:v>
                </c:pt>
                <c:pt idx="6">
                  <c:v>SK</c:v>
                </c:pt>
                <c:pt idx="7">
                  <c:v>CZ</c:v>
                </c:pt>
                <c:pt idx="8">
                  <c:v>EE</c:v>
                </c:pt>
              </c:strCache>
            </c:strRef>
          </c:cat>
          <c:val>
            <c:numRef>
              <c:f>Sheet1!$E$5:$E$13</c:f>
              <c:numCache>
                <c:formatCode>0.00</c:formatCode>
                <c:ptCount val="9"/>
                <c:pt idx="0">
                  <c:v>19.5032046</c:v>
                </c:pt>
                <c:pt idx="1">
                  <c:v>23.753148599999999</c:v>
                </c:pt>
                <c:pt idx="2">
                  <c:v>30.230015699999999</c:v>
                </c:pt>
                <c:pt idx="3">
                  <c:v>31.5261821</c:v>
                </c:pt>
                <c:pt idx="4">
                  <c:v>35.594341100000001</c:v>
                </c:pt>
                <c:pt idx="5">
                  <c:v>38.089169499999997</c:v>
                </c:pt>
                <c:pt idx="6">
                  <c:v>38.477958399999999</c:v>
                </c:pt>
                <c:pt idx="7">
                  <c:v>40.507689599999999</c:v>
                </c:pt>
                <c:pt idx="8">
                  <c:v>45.340280999999997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4C-4A42-A416-ED6350EEE35C}"/>
            </c:ext>
          </c:extLst>
        </c:ser>
        <c:ser>
          <c:idx val="3"/>
          <c:order val="3"/>
          <c:tx>
            <c:strRef>
              <c:f>Sheet1!$F$4</c:f>
              <c:strCache>
                <c:ptCount val="1"/>
                <c:pt idx="0">
                  <c:v>2017г. производительность</c:v>
                </c:pt>
              </c:strCache>
            </c:strRef>
          </c:tx>
          <c:spPr>
            <a:solidFill>
              <a:srgbClr val="FFC000"/>
            </a:solidFill>
            <a:ln w="23881">
              <a:noFill/>
            </a:ln>
          </c:spPr>
          <c:invertIfNegative val="0"/>
          <c:dLbls>
            <c:spPr>
              <a:noFill/>
              <a:ln w="23881">
                <a:noFill/>
              </a:ln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752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Sheet1!$B$5:$B$13</c:f>
              <c:strCache>
                <c:ptCount val="9"/>
                <c:pt idx="0">
                  <c:v>BG</c:v>
                </c:pt>
                <c:pt idx="1">
                  <c:v>RO</c:v>
                </c:pt>
                <c:pt idx="2">
                  <c:v>HU</c:v>
                </c:pt>
                <c:pt idx="3">
                  <c:v>PL</c:v>
                </c:pt>
                <c:pt idx="4">
                  <c:v>LT</c:v>
                </c:pt>
                <c:pt idx="5">
                  <c:v>LV</c:v>
                </c:pt>
                <c:pt idx="6">
                  <c:v>SK</c:v>
                </c:pt>
                <c:pt idx="7">
                  <c:v>CZ</c:v>
                </c:pt>
                <c:pt idx="8">
                  <c:v>EE</c:v>
                </c:pt>
              </c:strCache>
            </c:strRef>
          </c:cat>
          <c:val>
            <c:numRef>
              <c:f>Sheet1!$F$5:$F$13</c:f>
              <c:numCache>
                <c:formatCode>0.00</c:formatCode>
                <c:ptCount val="9"/>
                <c:pt idx="0">
                  <c:v>19.448903600000001</c:v>
                </c:pt>
                <c:pt idx="1">
                  <c:v>28.541247200000001</c:v>
                </c:pt>
                <c:pt idx="2">
                  <c:v>36.8720085</c:v>
                </c:pt>
                <c:pt idx="3">
                  <c:v>38.331361600000001</c:v>
                </c:pt>
                <c:pt idx="4">
                  <c:v>41.309996499999997</c:v>
                </c:pt>
                <c:pt idx="5">
                  <c:v>40.349371499999997</c:v>
                </c:pt>
                <c:pt idx="6">
                  <c:v>49.092086600000002</c:v>
                </c:pt>
                <c:pt idx="7">
                  <c:v>48.822935100000002</c:v>
                </c:pt>
                <c:pt idx="8">
                  <c:v>49.233645500000002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4C-4A42-A416-ED6350EEE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189498376"/>
        <c:axId val="1"/>
      </c:barChart>
      <c:catAx>
        <c:axId val="189498376"/>
        <c:scaling>
          <c:orientation val="minMax"/>
        </c:scaling>
        <c:delete val="0"/>
        <c:axPos val="b"/>
        <c:majorGridlines>
          <c:spPr>
            <a:ln w="895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895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52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89498376"/>
        <c:crosses val="autoZero"/>
        <c:crossBetween val="between"/>
      </c:valAx>
      <c:spPr>
        <a:noFill/>
        <a:ln w="23881">
          <a:noFill/>
        </a:ln>
      </c:spPr>
    </c:plotArea>
    <c:legend>
      <c:legendPos val="t"/>
      <c:overlay val="0"/>
      <c:spPr>
        <a:noFill/>
        <a:ln w="23881">
          <a:noFill/>
        </a:ln>
      </c:spPr>
      <c:txPr>
        <a:bodyPr rot="0" spcFirstLastPara="1" vertOverflow="ellipsis" vert="horz" wrap="square" anchor="ctr" anchorCtr="1"/>
        <a:lstStyle/>
        <a:p>
          <a:pPr>
            <a:defRPr sz="846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626676859527408E-2"/>
          <c:y val="0.14662187500000001"/>
          <c:w val="0.90295956992171977"/>
          <c:h val="0.78329783422895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4.8'!$B$4</c:f>
              <c:strCache>
                <c:ptCount val="1"/>
                <c:pt idx="0">
                  <c:v>национальный минимальный размер оплаты труда по часу (январь 2019 г., координата слева)</c:v>
                </c:pt>
              </c:strCache>
            </c:strRef>
          </c:tx>
          <c:spPr>
            <a:solidFill>
              <a:srgbClr val="D2492A">
                <a:lumMod val="40000"/>
                <a:lumOff val="60000"/>
              </a:srgbClr>
            </a:solidFill>
            <a:ln w="3171">
              <a:solidFill>
                <a:schemeClr val="tx1"/>
              </a:solidFill>
            </a:ln>
          </c:spPr>
          <c:invertIfNegative val="0"/>
          <c:dLbls>
            <c:spPr>
              <a:noFill/>
              <a:ln w="253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48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'Figure 4.8'!$A$5:$A$26</c:f>
              <c:strCache>
                <c:ptCount val="22"/>
                <c:pt idx="0">
                  <c:v>LU</c:v>
                </c:pt>
                <c:pt idx="1">
                  <c:v>FR</c:v>
                </c:pt>
                <c:pt idx="2">
                  <c:v>NL</c:v>
                </c:pt>
                <c:pt idx="3">
                  <c:v>IE</c:v>
                </c:pt>
                <c:pt idx="4">
                  <c:v>BE</c:v>
                </c:pt>
                <c:pt idx="5">
                  <c:v>DE</c:v>
                </c:pt>
                <c:pt idx="6">
                  <c:v>UK</c:v>
                </c:pt>
                <c:pt idx="7">
                  <c:v>ES</c:v>
                </c:pt>
                <c:pt idx="8">
                  <c:v>SI</c:v>
                </c:pt>
                <c:pt idx="9">
                  <c:v>MT</c:v>
                </c:pt>
                <c:pt idx="10">
                  <c:v>PT</c:v>
                </c:pt>
                <c:pt idx="11">
                  <c:v>GR</c:v>
                </c:pt>
                <c:pt idx="12">
                  <c:v>LT</c:v>
                </c:pt>
                <c:pt idx="13">
                  <c:v>EE</c:v>
                </c:pt>
                <c:pt idx="14">
                  <c:v>CZ</c:v>
                </c:pt>
                <c:pt idx="15">
                  <c:v>PL</c:v>
                </c:pt>
                <c:pt idx="16">
                  <c:v>SK</c:v>
                </c:pt>
                <c:pt idx="17">
                  <c:v>HR</c:v>
                </c:pt>
                <c:pt idx="18">
                  <c:v>HU</c:v>
                </c:pt>
                <c:pt idx="19">
                  <c:v>RO</c:v>
                </c:pt>
                <c:pt idx="20">
                  <c:v>LV</c:v>
                </c:pt>
                <c:pt idx="21">
                  <c:v>BG</c:v>
                </c:pt>
              </c:strCache>
            </c:strRef>
          </c:cat>
          <c:val>
            <c:numRef>
              <c:f>'Figure 4.8'!$B$5:$B$26</c:f>
              <c:numCache>
                <c:formatCode>General</c:formatCode>
                <c:ptCount val="22"/>
                <c:pt idx="0">
                  <c:v>11.97</c:v>
                </c:pt>
                <c:pt idx="1">
                  <c:v>10.029999999999999</c:v>
                </c:pt>
                <c:pt idx="2">
                  <c:v>9.91</c:v>
                </c:pt>
                <c:pt idx="3">
                  <c:v>9.8000000000000007</c:v>
                </c:pt>
                <c:pt idx="4">
                  <c:v>9.66</c:v>
                </c:pt>
                <c:pt idx="5">
                  <c:v>9.19</c:v>
                </c:pt>
                <c:pt idx="6">
                  <c:v>8.85</c:v>
                </c:pt>
                <c:pt idx="7">
                  <c:v>5.45</c:v>
                </c:pt>
                <c:pt idx="8">
                  <c:v>5.0999999999999996</c:v>
                </c:pt>
                <c:pt idx="9">
                  <c:v>4.4000000000000004</c:v>
                </c:pt>
                <c:pt idx="10">
                  <c:v>3.61</c:v>
                </c:pt>
                <c:pt idx="11">
                  <c:v>3.39</c:v>
                </c:pt>
                <c:pt idx="12">
                  <c:v>3.39</c:v>
                </c:pt>
                <c:pt idx="13">
                  <c:v>3.21</c:v>
                </c:pt>
                <c:pt idx="14">
                  <c:v>3.11</c:v>
                </c:pt>
                <c:pt idx="15">
                  <c:v>3.05</c:v>
                </c:pt>
                <c:pt idx="16">
                  <c:v>2.99</c:v>
                </c:pt>
                <c:pt idx="17">
                  <c:v>2.92</c:v>
                </c:pt>
                <c:pt idx="18">
                  <c:v>2.69</c:v>
                </c:pt>
                <c:pt idx="19">
                  <c:v>2.68</c:v>
                </c:pt>
                <c:pt idx="20">
                  <c:v>2.54</c:v>
                </c:pt>
                <c:pt idx="21">
                  <c:v>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8-4A5A-A692-75A79D72A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"/>
        <c:axId val="4"/>
      </c:barChart>
      <c:lineChart>
        <c:grouping val="standard"/>
        <c:varyColors val="0"/>
        <c:ser>
          <c:idx val="1"/>
          <c:order val="1"/>
          <c:tx>
            <c:strRef>
              <c:f>'Figure 4.8'!$C$4</c:f>
              <c:strCache>
                <c:ptCount val="1"/>
                <c:pt idx="0">
                  <c:v>изменение минимального размера оплаты труда по часу, январь 2018-январь 2019 г. (в % на основании национальной валюты, координата справа)</c:v>
                </c:pt>
              </c:strCache>
            </c:strRef>
          </c:tx>
          <c:spPr>
            <a:ln w="47559">
              <a:noFill/>
            </a:ln>
          </c:spPr>
          <c:marker>
            <c:symbol val="circle"/>
            <c:size val="5"/>
            <c:spPr>
              <a:solidFill>
                <a:srgbClr val="D2492A"/>
              </a:solidFill>
              <a:ln w="3171">
                <a:solidFill>
                  <a:sysClr val="windowText" lastClr="000000"/>
                </a:solidFill>
              </a:ln>
            </c:spPr>
          </c:marker>
          <c:cat>
            <c:strRef>
              <c:f>'Figure 4.8'!$A$5:$A$26</c:f>
              <c:strCache>
                <c:ptCount val="22"/>
                <c:pt idx="0">
                  <c:v>LU</c:v>
                </c:pt>
                <c:pt idx="1">
                  <c:v>FR</c:v>
                </c:pt>
                <c:pt idx="2">
                  <c:v>NL</c:v>
                </c:pt>
                <c:pt idx="3">
                  <c:v>IE</c:v>
                </c:pt>
                <c:pt idx="4">
                  <c:v>BE</c:v>
                </c:pt>
                <c:pt idx="5">
                  <c:v>DE</c:v>
                </c:pt>
                <c:pt idx="6">
                  <c:v>UK</c:v>
                </c:pt>
                <c:pt idx="7">
                  <c:v>ES</c:v>
                </c:pt>
                <c:pt idx="8">
                  <c:v>SI</c:v>
                </c:pt>
                <c:pt idx="9">
                  <c:v>MT</c:v>
                </c:pt>
                <c:pt idx="10">
                  <c:v>PT</c:v>
                </c:pt>
                <c:pt idx="11">
                  <c:v>GR</c:v>
                </c:pt>
                <c:pt idx="12">
                  <c:v>LT</c:v>
                </c:pt>
                <c:pt idx="13">
                  <c:v>EE</c:v>
                </c:pt>
                <c:pt idx="14">
                  <c:v>CZ</c:v>
                </c:pt>
                <c:pt idx="15">
                  <c:v>PL</c:v>
                </c:pt>
                <c:pt idx="16">
                  <c:v>SK</c:v>
                </c:pt>
                <c:pt idx="17">
                  <c:v>HR</c:v>
                </c:pt>
                <c:pt idx="18">
                  <c:v>HU</c:v>
                </c:pt>
                <c:pt idx="19">
                  <c:v>RO</c:v>
                </c:pt>
                <c:pt idx="20">
                  <c:v>LV</c:v>
                </c:pt>
                <c:pt idx="21">
                  <c:v>BG</c:v>
                </c:pt>
              </c:strCache>
            </c:strRef>
          </c:cat>
          <c:val>
            <c:numRef>
              <c:f>'Figure 4.8'!$C$5:$C$26</c:f>
              <c:numCache>
                <c:formatCode>General</c:formatCode>
                <c:ptCount val="22"/>
                <c:pt idx="0">
                  <c:v>3.6</c:v>
                </c:pt>
                <c:pt idx="1">
                  <c:v>1.5</c:v>
                </c:pt>
                <c:pt idx="2">
                  <c:v>1.4</c:v>
                </c:pt>
                <c:pt idx="3">
                  <c:v>2.6</c:v>
                </c:pt>
                <c:pt idx="4">
                  <c:v>2</c:v>
                </c:pt>
                <c:pt idx="5">
                  <c:v>4</c:v>
                </c:pt>
                <c:pt idx="6">
                  <c:v>4.4000000000000004</c:v>
                </c:pt>
                <c:pt idx="7">
                  <c:v>22.3</c:v>
                </c:pt>
                <c:pt idx="8">
                  <c:v>5.2</c:v>
                </c:pt>
                <c:pt idx="9">
                  <c:v>1.9</c:v>
                </c:pt>
                <c:pt idx="10">
                  <c:v>3.4</c:v>
                </c:pt>
                <c:pt idx="11">
                  <c:v>0</c:v>
                </c:pt>
                <c:pt idx="12">
                  <c:v>38.4</c:v>
                </c:pt>
                <c:pt idx="13">
                  <c:v>8.1</c:v>
                </c:pt>
                <c:pt idx="14">
                  <c:v>9</c:v>
                </c:pt>
                <c:pt idx="15">
                  <c:v>7.1</c:v>
                </c:pt>
                <c:pt idx="16">
                  <c:v>8.3000000000000007</c:v>
                </c:pt>
                <c:pt idx="17">
                  <c:v>9</c:v>
                </c:pt>
                <c:pt idx="18">
                  <c:v>7.9</c:v>
                </c:pt>
                <c:pt idx="19">
                  <c:v>9.5</c:v>
                </c:pt>
                <c:pt idx="20">
                  <c:v>0</c:v>
                </c:pt>
                <c:pt idx="21">
                  <c:v>9.8000000000000007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A8-4A5A-A692-75A79D72A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732992"/>
        <c:axId val="1"/>
      </c:lineChart>
      <c:catAx>
        <c:axId val="17973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noFill/>
          </a:ln>
        </c:spPr>
        <c:txPr>
          <a:bodyPr rot="0" vert="horz"/>
          <a:lstStyle/>
          <a:p>
            <a:pPr>
              <a:defRPr sz="848">
                <a:solidFill>
                  <a:sysClr val="windowText" lastClr="000000"/>
                </a:solidFill>
              </a:defRPr>
            </a:pPr>
            <a:endParaRPr lang="sr-Latn-R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48"/>
            </a:pPr>
            <a:endParaRPr lang="sr-Latn-RS"/>
          </a:p>
        </c:txPr>
        <c:crossAx val="179732992"/>
        <c:crosses val="max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48">
                <a:solidFill>
                  <a:sysClr val="windowText" lastClr="000000"/>
                </a:solidFill>
              </a:defRPr>
            </a:pPr>
            <a:endParaRPr lang="sr-Latn-RS"/>
          </a:p>
        </c:txPr>
        <c:crossAx val="3"/>
        <c:crosses val="autoZero"/>
        <c:crossBetween val="between"/>
      </c:valAx>
      <c:spPr>
        <a:noFill/>
        <a:ln w="25382">
          <a:noFill/>
        </a:ln>
      </c:spPr>
    </c:plotArea>
    <c:legend>
      <c:legendPos val="t"/>
      <c:layout>
        <c:manualLayout>
          <c:xMode val="edge"/>
          <c:yMode val="edge"/>
          <c:x val="1.7705359961099121E-2"/>
          <c:y val="1.3724359926707274E-2"/>
          <c:w val="0.97726027475167976"/>
          <c:h val="0.1267354033575991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98">
          <a:latin typeface="Arial"/>
          <a:cs typeface="Arial"/>
        </a:defRPr>
      </a:pPr>
      <a:endParaRPr lang="sr-Latn-R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</cdr:x>
      <cdr:y>0.08121</cdr:y>
    </cdr:from>
    <cdr:to>
      <cdr:x>0.31739</cdr:x>
      <cdr:y>0.14913</cdr:y>
    </cdr:to>
    <cdr:grpSp>
      <cdr:nvGrpSpPr>
        <cdr:cNvPr id="15" name="Group 14">
          <a:extLst xmlns:a="http://schemas.openxmlformats.org/drawingml/2006/main">
            <a:ext uri="{FF2B5EF4-FFF2-40B4-BE49-F238E27FC236}">
              <a16:creationId xmlns:a16="http://schemas.microsoft.com/office/drawing/2014/main" id="{1794956E-3872-4439-8ED9-01AE2143D0BE}"/>
            </a:ext>
          </a:extLst>
        </cdr:cNvPr>
        <cdr:cNvGrpSpPr/>
      </cdr:nvGrpSpPr>
      <cdr:grpSpPr>
        <a:xfrm xmlns:a="http://schemas.openxmlformats.org/drawingml/2006/main">
          <a:off x="828092" y="430284"/>
          <a:ext cx="1800200" cy="359867"/>
          <a:chOff x="1962986" y="291687"/>
          <a:chExt cx="1114085" cy="195603"/>
        </a:xfrm>
      </cdr:grpSpPr>
      <cdr:sp macro="" textlink="">
        <cdr:nvSpPr>
          <cdr:cNvPr id="2" name="TextBox 1">
            <a:extLst xmlns:a="http://schemas.openxmlformats.org/drawingml/2006/main">
              <a:ext uri="{FF2B5EF4-FFF2-40B4-BE49-F238E27FC236}">
                <a16:creationId xmlns:a16="http://schemas.microsoft.com/office/drawing/2014/main" id="{95B07F43-0B92-4E79-9586-DF1868B4BD59}"/>
              </a:ext>
            </a:extLst>
          </cdr:cNvPr>
          <cdr:cNvSpPr txBox="1"/>
        </cdr:nvSpPr>
        <cdr:spPr>
          <a:xfrm xmlns:a="http://schemas.openxmlformats.org/drawingml/2006/main">
            <a:off x="1962986" y="291687"/>
            <a:ext cx="1105579" cy="15308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lIns="0" tIns="0" rIns="0" bIns="0" rtlCol="0"/>
          <a:lstStyle xmlns:a="http://schemas.openxmlformats.org/drawingml/2006/main"/>
          <a:p xmlns:a="http://schemas.openxmlformats.org/drawingml/2006/main">
            <a:r>
              <a:rPr lang="ru-RU" sz="900" b="1"/>
              <a:t>более бедные страны-члены</a:t>
            </a:r>
            <a:endParaRPr lang="en-GB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cdr:txBody>
      </cdr:sp>
      <cdr:cxnSp macro="">
        <cdr:nvCxnSpPr>
          <cdr:cNvPr id="4" name="Straight Arrow Connector 3">
            <a:extLst xmlns:a="http://schemas.openxmlformats.org/drawingml/2006/main">
              <a:ext uri="{FF2B5EF4-FFF2-40B4-BE49-F238E27FC236}">
                <a16:creationId xmlns:a16="http://schemas.microsoft.com/office/drawing/2014/main" id="{11B4E61F-B7D6-443D-B619-D4B217B2F27E}"/>
              </a:ext>
            </a:extLst>
          </cdr:cNvPr>
          <cdr:cNvCxnSpPr/>
        </cdr:nvCxnSpPr>
        <cdr:spPr>
          <a:xfrm xmlns:a="http://schemas.openxmlformats.org/drawingml/2006/main" flipH="1">
            <a:off x="1971491" y="478786"/>
            <a:ext cx="1105580" cy="8504"/>
          </a:xfrm>
          <a:prstGeom xmlns:a="http://schemas.openxmlformats.org/drawingml/2006/main" prst="straightConnector1">
            <a:avLst/>
          </a:prstGeom>
          <a:ln xmlns:a="http://schemas.openxmlformats.org/drawingml/2006/main" w="3175">
            <a:solidFill>
              <a:schemeClr val="tx1"/>
            </a:solidFill>
            <a:prstDash val="dash"/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0.34783</cdr:x>
      <cdr:y>0.00568</cdr:y>
    </cdr:from>
    <cdr:to>
      <cdr:x>0.54348</cdr:x>
      <cdr:y>0.05884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0BA9438-FA6F-4551-BE32-F41481B54B1D}"/>
            </a:ext>
          </a:extLst>
        </cdr:cNvPr>
        <cdr:cNvSpPr txBox="1"/>
      </cdr:nvSpPr>
      <cdr:spPr>
        <a:xfrm xmlns:a="http://schemas.openxmlformats.org/drawingml/2006/main">
          <a:off x="2880352" y="30095"/>
          <a:ext cx="1620148" cy="281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Cyrl-RS" sz="850" b="1">
              <a:latin typeface="Arial" panose="020B0604020202020204" pitchFamily="34" charset="0"/>
              <a:cs typeface="Arial" panose="020B0604020202020204" pitchFamily="34" charset="0"/>
            </a:rPr>
            <a:t>более богатые страны-члены</a:t>
          </a:r>
          <a:endParaRPr lang="en-GB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0.31258</cdr:x>
      <cdr:y>0.05622</cdr:y>
    </cdr:from>
    <cdr:to>
      <cdr:x>0.50552</cdr:x>
      <cdr:y>0.05622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CCFD106E-473F-4857-9710-F6E817EF12EE}"/>
            </a:ext>
          </a:extLst>
        </cdr:cNvPr>
        <cdr:cNvCxnSpPr/>
      </cdr:nvCxnSpPr>
      <cdr:spPr>
        <a:xfrm xmlns:a="http://schemas.openxmlformats.org/drawingml/2006/main">
          <a:off x="2048024" y="151794"/>
          <a:ext cx="1264123" cy="0"/>
        </a:xfrm>
        <a:prstGeom xmlns:a="http://schemas.openxmlformats.org/drawingml/2006/main" prst="straightConnector1">
          <a:avLst/>
        </a:prstGeom>
        <a:ln xmlns:a="http://schemas.openxmlformats.org/drawingml/2006/main" w="3175">
          <a:solidFill>
            <a:schemeClr val="tx1"/>
          </a:solidFill>
          <a:prstDash val="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0.47243</cdr:x>
      <cdr:y>0.24757</cdr:y>
    </cdr:from>
    <cdr:to>
      <cdr:x>0.62174</cdr:x>
      <cdr:y>0.29283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FAFE7C2A-B5D2-42A5-85FE-CB70A5F84719}"/>
            </a:ext>
          </a:extLst>
        </cdr:cNvPr>
        <cdr:cNvSpPr txBox="1"/>
      </cdr:nvSpPr>
      <cdr:spPr>
        <a:xfrm xmlns:a="http://schemas.openxmlformats.org/drawingml/2006/main">
          <a:off x="3912155" y="1311726"/>
          <a:ext cx="1236417" cy="239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Cyrl-RS" sz="850" b="1">
              <a:latin typeface="Arial" panose="020B0604020202020204" pitchFamily="34" charset="0"/>
              <a:cs typeface="Arial" panose="020B0604020202020204" pitchFamily="34" charset="0"/>
            </a:rPr>
            <a:t>более быстрый рост</a:t>
          </a:r>
          <a:endParaRPr lang="en-GB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0.59121</cdr:x>
      <cdr:y>0.27073</cdr:y>
    </cdr:from>
    <cdr:to>
      <cdr:x>0.59121</cdr:x>
      <cdr:y>0.5867</cdr:y>
    </cdr:to>
    <cdr:cxnSp macro="">
      <cdr:nvCxnSpPr>
        <cdr:cNvPr id="10" name="Straight Arrow Connector 9">
          <a:extLst xmlns:a="http://schemas.openxmlformats.org/drawingml/2006/main">
            <a:ext uri="{FF2B5EF4-FFF2-40B4-BE49-F238E27FC236}">
              <a16:creationId xmlns:a16="http://schemas.microsoft.com/office/drawing/2014/main" id="{216F4046-CAC4-44C6-B22B-084880991757}"/>
            </a:ext>
          </a:extLst>
        </cdr:cNvPr>
        <cdr:cNvCxnSpPr/>
      </cdr:nvCxnSpPr>
      <cdr:spPr>
        <a:xfrm xmlns:a="http://schemas.openxmlformats.org/drawingml/2006/main" flipV="1">
          <a:off x="3873583" y="730967"/>
          <a:ext cx="0" cy="853119"/>
        </a:xfrm>
        <a:prstGeom xmlns:a="http://schemas.openxmlformats.org/drawingml/2006/main" prst="straightConnector1">
          <a:avLst/>
        </a:prstGeom>
        <a:ln xmlns:a="http://schemas.openxmlformats.org/drawingml/2006/main" w="3175">
          <a:solidFill>
            <a:schemeClr val="tx1"/>
          </a:solidFill>
          <a:prstDash val="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0.12716</cdr:x>
      <cdr:y>0.79801</cdr:y>
    </cdr:from>
    <cdr:to>
      <cdr:x>0.28261</cdr:x>
      <cdr:y>0.84031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2519D7DD-4291-41DA-AD1E-FBD777231883}"/>
            </a:ext>
          </a:extLst>
        </cdr:cNvPr>
        <cdr:cNvSpPr txBox="1"/>
      </cdr:nvSpPr>
      <cdr:spPr>
        <a:xfrm xmlns:a="http://schemas.openxmlformats.org/drawingml/2006/main">
          <a:off x="1053002" y="4228181"/>
          <a:ext cx="1287258" cy="224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Cyrl-RS" sz="850" b="1">
              <a:latin typeface="Arial" panose="020B0604020202020204" pitchFamily="34" charset="0"/>
              <a:cs typeface="Arial" panose="020B0604020202020204" pitchFamily="34" charset="0"/>
            </a:rPr>
            <a:t>более медленный рост</a:t>
          </a:r>
          <a:endParaRPr lang="en-GB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0.14599</cdr:x>
      <cdr:y>0.5931</cdr:y>
    </cdr:from>
    <cdr:to>
      <cdr:x>0.14599</cdr:x>
      <cdr:y>0.78524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542B2241-1DF7-4388-8D01-911239ACB3F7}"/>
            </a:ext>
          </a:extLst>
        </cdr:cNvPr>
        <cdr:cNvCxnSpPr/>
      </cdr:nvCxnSpPr>
      <cdr:spPr>
        <a:xfrm xmlns:a="http://schemas.openxmlformats.org/drawingml/2006/main">
          <a:off x="956503" y="1601374"/>
          <a:ext cx="0" cy="518773"/>
        </a:xfrm>
        <a:prstGeom xmlns:a="http://schemas.openxmlformats.org/drawingml/2006/main" prst="straightConnector1">
          <a:avLst/>
        </a:prstGeom>
        <a:ln xmlns:a="http://schemas.openxmlformats.org/drawingml/2006/main" w="3175">
          <a:solidFill>
            <a:schemeClr val="tx1"/>
          </a:solidFill>
          <a:prstDash val="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F680A6-8DAE-476F-B5E7-51649625AA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BE" alt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DBB88-2E75-4B51-AECB-BD70F02326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360869-DCD2-478A-B32D-775AA33E42A5}" type="datetimeFigureOut">
              <a:rPr lang="fr-BE" altLang="fr-FR"/>
              <a:pPr>
                <a:defRPr/>
              </a:pPr>
              <a:t>15-07-19</a:t>
            </a:fld>
            <a:endParaRPr lang="fr-BE" alt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2F175-A5E3-492A-B21B-6CB747C059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BE" alt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CFE38-CEB5-4753-938D-0A4619E5BB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8C0F9D-4427-4E8E-8027-35D18D2704BC}" type="slidenum">
              <a:rPr lang="fr-BE" altLang="fr-FR"/>
              <a:pPr/>
              <a:t>‹#›</a:t>
            </a:fld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FD77F87-2609-4C43-B284-BF14BE9A57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45098FA-0A65-4F4E-99B3-C26C0B5885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7E491A62-CE09-4854-9FD9-072078B22D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EB0C780-01CD-4439-976D-2E925B2D59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D546705-84C7-4CA6-9D7A-10651E72AC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CD1556C-A55D-43BB-B4B9-76DE85BE50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A5DB02-48A5-4D64-BB1C-F4711E8328B5}" type="slidenum">
              <a:rPr lang="en-GB" altLang="fr-FR"/>
              <a:pPr/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476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985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493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986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52956" algn="l" defTabSz="9011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03541" algn="l" defTabSz="9011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54130" algn="l" defTabSz="9011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04720" algn="l" defTabSz="9011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7D882D69-B6D0-47C6-A38F-2E6F08143A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8E31F480-5965-44B5-94E9-93E63617F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BE" altLang="fr-FR">
              <a:latin typeface="Arial" panose="020B0604020202020204" pitchFamily="34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709D43AA-962F-452D-93F6-1BA5317453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CD431E-5FA9-4C49-8A6B-23CB4FB8A8D9}" type="slidenum">
              <a:rPr lang="en-GB" altLang="fr-FR"/>
              <a:pPr/>
              <a:t>1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F16FA671-A4BD-47B9-8B06-AE58F018BC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5DC80D06-F499-43CC-A2D9-793B33C55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>
                <a:latin typeface="Arial" panose="020B0604020202020204" pitchFamily="34" charset="0"/>
              </a:rPr>
              <a:t>CIE</a:t>
            </a:r>
            <a:r>
              <a:rPr lang="en-GB" altLang="ru-RU">
                <a:latin typeface="Arial" panose="020B0604020202020204" pitchFamily="34" charset="0"/>
              </a:rPr>
              <a:t> </a:t>
            </a:r>
            <a:r>
              <a:rPr lang="en-US" altLang="ru-RU">
                <a:latin typeface="Arial" panose="020B0604020202020204" pitchFamily="34" charset="0"/>
              </a:rPr>
              <a:t>– </a:t>
            </a:r>
            <a:r>
              <a:rPr lang="ru-RU" altLang="ru-RU">
                <a:latin typeface="Arial" panose="020B0604020202020204" pitchFamily="34" charset="0"/>
              </a:rPr>
              <a:t>Centralna i Istočna Evropa; JIE = Jugoistočna Evropa</a:t>
            </a:r>
          </a:p>
          <a:p>
            <a:r>
              <a:rPr lang="ru-RU" altLang="ru-RU">
                <a:latin typeface="Arial" panose="020B0604020202020204" pitchFamily="34" charset="0"/>
              </a:rPr>
              <a:t>SKM – Standard kupovne moći (Purchasing Power Standard – PPS, tehnički termin koji koristi EuroStat – artificijelna monetarna jedinica; teorijski, jednim PPS/SKM se može kupiti ista količina roba i )</a:t>
            </a: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6F0D60BA-B6C7-4E30-9946-46EEBF0222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292472-E619-4446-98AE-70388576E233}" type="slidenum">
              <a:rPr lang="en-GB" altLang="fr-FR"/>
              <a:pPr/>
              <a:t>2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6110142A-4369-4CF5-9424-4CB61E623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0AE58AA3-880D-4159-8464-DE98BA319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D705B5AA-E4CD-47A1-89F3-6D77494AF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B3FE3D-AFF1-4FE9-88E4-D247170C6B52}" type="slidenum">
              <a:rPr lang="en-GB" altLang="fr-FR"/>
              <a:pPr/>
              <a:t>3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EE570976-F0B4-4FCD-9E13-ED499C7F5F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FD04A5DC-383A-4C67-B4DC-AF3299282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>
                <a:latin typeface="Arial" panose="020B0604020202020204" pitchFamily="34" charset="0"/>
              </a:rPr>
              <a:t>AMECO </a:t>
            </a:r>
            <a:r>
              <a:rPr lang="ru-RU" altLang="ru-RU">
                <a:latin typeface="Arial" panose="020B0604020202020204" pitchFamily="34" charset="0"/>
              </a:rPr>
              <a:t>je godišnja, makroekonomska baza podataka Generalnog direktorata Evropske komisije za ekonomske i finansijske poslove (A</a:t>
            </a:r>
            <a:r>
              <a:rPr lang="en-US" altLang="ru-RU">
                <a:latin typeface="Arial" panose="020B0604020202020204" pitchFamily="34" charset="0"/>
              </a:rPr>
              <a:t>nnual </a:t>
            </a:r>
            <a:r>
              <a:rPr lang="ru-RU" altLang="ru-RU">
                <a:latin typeface="Arial" panose="020B0604020202020204" pitchFamily="34" charset="0"/>
              </a:rPr>
              <a:t>M</a:t>
            </a:r>
            <a:r>
              <a:rPr lang="en-US" altLang="ru-RU">
                <a:latin typeface="Arial" panose="020B0604020202020204" pitchFamily="34" charset="0"/>
              </a:rPr>
              <a:t>acro-</a:t>
            </a:r>
            <a:r>
              <a:rPr lang="ru-RU" altLang="ru-RU">
                <a:latin typeface="Arial" panose="020B0604020202020204" pitchFamily="34" charset="0"/>
              </a:rPr>
              <a:t>E</a:t>
            </a:r>
            <a:r>
              <a:rPr lang="en-US" altLang="ru-RU">
                <a:latin typeface="Arial" panose="020B0604020202020204" pitchFamily="34" charset="0"/>
              </a:rPr>
              <a:t>conomic </a:t>
            </a:r>
            <a:r>
              <a:rPr lang="ru-RU" altLang="ru-RU">
                <a:latin typeface="Arial" panose="020B0604020202020204" pitchFamily="34" charset="0"/>
              </a:rPr>
              <a:t>d</a:t>
            </a:r>
            <a:r>
              <a:rPr lang="en-US" altLang="ru-RU">
                <a:latin typeface="Arial" panose="020B0604020202020204" pitchFamily="34" charset="0"/>
              </a:rPr>
              <a:t>atabase of the </a:t>
            </a:r>
            <a:r>
              <a:rPr lang="ru-RU" altLang="ru-RU">
                <a:latin typeface="Arial" panose="020B0604020202020204" pitchFamily="34" charset="0"/>
              </a:rPr>
              <a:t>e</a:t>
            </a:r>
            <a:r>
              <a:rPr lang="en-US" altLang="ru-RU">
                <a:latin typeface="Arial" panose="020B0604020202020204" pitchFamily="34" charset="0"/>
              </a:rPr>
              <a:t>uropean C</a:t>
            </a:r>
            <a:r>
              <a:rPr lang="ru-RU" altLang="ru-RU">
                <a:latin typeface="Arial" panose="020B0604020202020204" pitchFamily="34" charset="0"/>
              </a:rPr>
              <a:t>o</a:t>
            </a:r>
            <a:r>
              <a:rPr lang="en-US" altLang="ru-RU">
                <a:latin typeface="Arial" panose="020B0604020202020204" pitchFamily="34" charset="0"/>
              </a:rPr>
              <a:t>mmission's Directorate General for Economic and Financial Affairs</a:t>
            </a:r>
            <a:r>
              <a:rPr lang="ru-RU" altLang="ru-RU">
                <a:latin typeface="Arial" panose="020B0604020202020204" pitchFamily="34" charset="0"/>
              </a:rPr>
              <a:t>). 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CD7C3039-A321-41F5-9370-C98E24E09E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9FE9A4-275E-4B52-87C0-5D47F14588E7}" type="slidenum">
              <a:rPr lang="en-GB" altLang="fr-FR"/>
              <a:pPr/>
              <a:t>4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DAD12A1C-FD12-4D1E-A927-5E23229036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DFB256F3-B353-468D-8088-C30034FBA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>
                <a:latin typeface="Arial" panose="020B0604020202020204" pitchFamily="34" charset="0"/>
              </a:rPr>
              <a:t>V4 – Višegradska grupa zemalja – Mađarska, Slovačka, Češka i Poljska (4)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8B58A386-A7A1-4BD2-A186-FE586B9D32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4C25E5-0C36-4340-90B2-4E99580BB832}" type="slidenum">
              <a:rPr lang="en-GB" altLang="fr-FR"/>
              <a:pPr/>
              <a:t>7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E4071CB3-65B5-49A9-854E-516FD76674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397D70A7-FC09-4738-9450-C1D6EA361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altLang="fr-FR">
              <a:latin typeface="Arial" panose="020B0604020202020204" pitchFamily="34" charset="0"/>
            </a:endParaRP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860C1A5F-5B8E-4915-9B72-DB228A54AC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5D937D-6EE3-4D5F-B04C-38C96FBC2E2E}" type="slidenum">
              <a:rPr lang="en-GB" altLang="fr-FR"/>
              <a:pPr/>
              <a:t>9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3D5F4E08-534D-4AC4-ACB4-3FB16369A3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3240C41B-4BFD-4A00-9AD2-5649FE4A3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>
                <a:latin typeface="Arial" panose="020B0604020202020204" pitchFamily="34" charset="0"/>
              </a:rPr>
              <a:t>MOR- Međunarodna organizacija rada (ILO – International Labour Organisation)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D65F7464-7D8C-400E-A8A0-A93DAF4AE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EDB80D-4C50-469F-B660-43F79CF87CB0}" type="slidenum">
              <a:rPr lang="en-GB" altLang="fr-FR"/>
              <a:pPr/>
              <a:t>14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1CAC0D0E-79FD-4613-96DA-77EF8A9249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DE6D636-3377-4A57-AA67-EBFA8A58E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5C8D8589-DB80-4679-9002-84B8EF09D4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8E444D-9DBF-462D-89F3-EE0E59EC7C48}" type="slidenum">
              <a:rPr lang="en-GB" altLang="fr-FR"/>
              <a:pPr/>
              <a:t>19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0C3FD35E-421C-423D-99B9-2D09261D25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BA95BF92-86B7-4D73-874A-55CDCD9C4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C066A7D3-AFD7-404C-AC9D-5E2087DCA3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29A189-13FD-4893-AF1D-DCF38065944E}" type="slidenum">
              <a:rPr lang="en-GB" altLang="fr-FR"/>
              <a:pPr/>
              <a:t>20</a:t>
            </a:fld>
            <a:endParaRPr lang="en-GB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type">
            <a:extLst>
              <a:ext uri="{FF2B5EF4-FFF2-40B4-BE49-F238E27FC236}">
                <a16:creationId xmlns:a16="http://schemas.microsoft.com/office/drawing/2014/main" id="{A912AF9F-9A18-4706-A20A-567878753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798639"/>
            <a:ext cx="5686424" cy="507831"/>
          </a:xfrm>
          <a:solidFill>
            <a:srgbClr val="003F72"/>
          </a:solidFill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50" y="3598949"/>
            <a:ext cx="8348663" cy="365125"/>
          </a:xfrm>
        </p:spPr>
        <p:txBody>
          <a:bodyPr lIns="0" rIns="0"/>
          <a:lstStyle>
            <a:lvl1pPr marL="0" indent="0">
              <a:buFont typeface="Arial" charset="0"/>
              <a:buNone/>
              <a:defRPr>
                <a:solidFill>
                  <a:srgbClr val="00528D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2563051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CA2BE1-41E7-43E0-8C52-3B24A0EB76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5B999D-5CC9-4D55-8CDB-EEED75A42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731AE2-99D5-43D4-9132-FEDB5801D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BAD4B-F3D6-4838-B61C-BEFF7C5EA518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91805008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40" y="323926"/>
            <a:ext cx="2085975" cy="5553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23926"/>
            <a:ext cx="6110288" cy="5553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D7441C-3DF9-43A0-9B18-A5E036005F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1D5E01-F17E-4F78-80D2-919799592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0BCFEF-33EC-403A-B276-58AB61DD7D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A5771-FD3F-46CD-A530-5D51E4EA19D8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267401498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8739" indent="-1128739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964" rIns="67964" anchor="b"/>
          <a:lstStyle>
            <a:lvl1pPr marL="673251" indent="-673251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3251" indent="-673251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3251" indent="-673251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3251" indent="-673251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3251" indent="-673251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406206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1766" indent="-1121766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548" rIns="67548" anchor="b"/>
          <a:lstStyle>
            <a:lvl1pPr marL="669093" indent="-669093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69093" indent="-669093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69093" indent="-669093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69093" indent="-669093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69093" indent="-669093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60479712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799"/>
            <a:ext cx="5686424" cy="1103242"/>
          </a:xfrm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title style</a:t>
            </a:r>
            <a:endParaRPr lang="en-US" altLang="fr-FR" noProof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51" y="3598864"/>
            <a:ext cx="8348663" cy="200055"/>
          </a:xfrm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subtitle style</a:t>
            </a:r>
            <a:endParaRPr lang="en-US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3640617853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1939" indent="-1121939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558" rIns="67558" anchor="b"/>
          <a:lstStyle>
            <a:lvl1pPr marL="669196" indent="-669196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69196" indent="-669196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69196" indent="-669196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69196" indent="-669196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69196" indent="-669196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68579224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792"/>
            <a:ext cx="5686424" cy="1103254"/>
          </a:xfrm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title style</a:t>
            </a:r>
            <a:endParaRPr lang="en-US" altLang="fr-FR" noProof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50" y="3598864"/>
            <a:ext cx="8348663" cy="200055"/>
          </a:xfrm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subtitle style</a:t>
            </a:r>
            <a:endParaRPr lang="en-US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3443195206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2287" indent="-1122287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578" rIns="67578" anchor="b"/>
          <a:lstStyle>
            <a:lvl1pPr marL="669404" indent="-669404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69404" indent="-669404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69404" indent="-669404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69404" indent="-669404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69404" indent="-669404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06807539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776"/>
            <a:ext cx="5686424" cy="1103282"/>
          </a:xfrm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title style</a:t>
            </a:r>
            <a:endParaRPr lang="en-US" altLang="fr-FR" noProof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48" y="3598864"/>
            <a:ext cx="8348663" cy="200055"/>
          </a:xfrm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subtitle style</a:t>
            </a:r>
            <a:endParaRPr lang="en-US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506884872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2809" indent="-1122809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610" rIns="67610" anchor="b"/>
          <a:lstStyle>
            <a:lvl1pPr marL="669715" indent="-669715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69715" indent="-669715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69715" indent="-669715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69715" indent="-669715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69715" indent="-669715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0840074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8BFD64-7286-4B7A-930A-5931361747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36FF44-8757-4DD9-8C29-A627D98AA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109EEF-9DF1-4346-AB8C-983395CA7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F23E2-CDF7-4A17-86F3-E795FDAB61BA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716039064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752"/>
            <a:ext cx="5686424" cy="1103320"/>
          </a:xfrm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title style</a:t>
            </a:r>
            <a:endParaRPr lang="en-US" altLang="fr-FR" noProof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45" y="3598864"/>
            <a:ext cx="8348663" cy="200055"/>
          </a:xfrm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subtitle style</a:t>
            </a:r>
            <a:endParaRPr lang="en-US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3435609334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3505" indent="-1123505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652" rIns="67652" anchor="b"/>
          <a:lstStyle>
            <a:lvl1pPr marL="670130" indent="-67013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0130" indent="-67013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0130" indent="-67013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0130" indent="-67013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0130" indent="-67013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23725776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717"/>
            <a:ext cx="5686424" cy="1103375"/>
          </a:xfrm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title style</a:t>
            </a:r>
            <a:endParaRPr lang="en-US" altLang="fr-FR" noProof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40" y="3598864"/>
            <a:ext cx="8348663" cy="200055"/>
          </a:xfrm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subtitle style</a:t>
            </a:r>
            <a:endParaRPr lang="en-US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286173445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4552" indent="-1124552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714" rIns="67714" anchor="b"/>
          <a:lstStyle>
            <a:lvl1pPr marL="670753" indent="-670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0753" indent="-670753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0753" indent="-670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0753" indent="-670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0753" indent="-670753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54537844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676"/>
            <a:ext cx="5686424" cy="1103454"/>
          </a:xfrm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title style</a:t>
            </a:r>
            <a:endParaRPr lang="en-US" altLang="fr-FR" noProof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34" y="3598864"/>
            <a:ext cx="8348663" cy="200055"/>
          </a:xfrm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subtitle style</a:t>
            </a:r>
            <a:endParaRPr lang="en-US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4033947572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5773" indent="-1125773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787" rIns="67787" anchor="b"/>
          <a:lstStyle>
            <a:lvl1pPr marL="671481" indent="-671481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1481" indent="-671481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1481" indent="-671481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1481" indent="-671481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1481" indent="-671481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44101821"/>
      </p:ext>
    </p:extLst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627"/>
            <a:ext cx="5686424" cy="1103549"/>
          </a:xfrm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title style</a:t>
            </a:r>
            <a:endParaRPr lang="en-US" altLang="fr-FR" noProof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27" y="3598864"/>
            <a:ext cx="8348663" cy="200055"/>
          </a:xfrm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subtitle style</a:t>
            </a:r>
            <a:endParaRPr lang="en-US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525846943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7169" indent="-1127169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870" rIns="67870" anchor="b"/>
          <a:lstStyle>
            <a:lvl1pPr marL="672314" indent="-672314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2314" indent="-672314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2314" indent="-672314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2314" indent="-672314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2314" indent="-672314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64467791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562"/>
            <a:ext cx="5686424" cy="1103654"/>
          </a:xfrm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title style</a:t>
            </a:r>
            <a:endParaRPr lang="en-US" altLang="fr-FR" noProof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18" y="3598864"/>
            <a:ext cx="8348663" cy="200055"/>
          </a:xfrm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subtitle style</a:t>
            </a:r>
            <a:endParaRPr lang="en-US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3748416512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8739" indent="-1128739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964" rIns="67964" anchor="b"/>
          <a:lstStyle>
            <a:lvl1pPr marL="673251" indent="-673251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3251" indent="-673251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3251" indent="-673251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3251" indent="-673251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3251" indent="-673251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986178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0574" indent="0">
              <a:buNone/>
              <a:defRPr sz="1800"/>
            </a:lvl2pPr>
            <a:lvl3pPr marL="901175" indent="0">
              <a:buNone/>
              <a:defRPr sz="1600"/>
            </a:lvl3pPr>
            <a:lvl4pPr marL="1351765" indent="0">
              <a:buNone/>
              <a:defRPr sz="1400"/>
            </a:lvl4pPr>
            <a:lvl5pPr marL="1802357" indent="0">
              <a:buNone/>
              <a:defRPr sz="1400"/>
            </a:lvl5pPr>
            <a:lvl6pPr marL="2252956" indent="0">
              <a:buNone/>
              <a:defRPr sz="1400"/>
            </a:lvl6pPr>
            <a:lvl7pPr marL="2703541" indent="0">
              <a:buNone/>
              <a:defRPr sz="1400"/>
            </a:lvl7pPr>
            <a:lvl8pPr marL="3154130" indent="0">
              <a:buNone/>
              <a:defRPr sz="1400"/>
            </a:lvl8pPr>
            <a:lvl9pPr marL="360472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165ABE-3729-4C17-AB58-089106DA5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9B995B-934D-451E-8854-DD99E32D3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B368F-0C87-44C8-B9EF-34B94D9A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53AC7-B81C-4694-A5B4-9A71778FF97C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68300477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499"/>
            <a:ext cx="5686424" cy="1103773"/>
          </a:xfrm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title style</a:t>
            </a:r>
            <a:endParaRPr lang="en-US" altLang="fr-FR" noProof="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09" y="3598864"/>
            <a:ext cx="8348663" cy="200055"/>
          </a:xfrm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/>
              <a:t>Click to edit Master subtitle style</a:t>
            </a:r>
            <a:endParaRPr lang="en-US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921809456"/>
      </p:ext>
    </p:extLst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type">
            <a:extLst>
              <a:ext uri="{FF2B5EF4-FFF2-40B4-BE49-F238E27FC236}">
                <a16:creationId xmlns:a16="http://schemas.microsoft.com/office/drawing/2014/main" id="{825FE30C-0886-4741-9D47-0C18491F9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798639"/>
            <a:ext cx="5686424" cy="507831"/>
          </a:xfrm>
          <a:solidFill>
            <a:srgbClr val="003F72"/>
          </a:solidFill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950" y="3598949"/>
            <a:ext cx="8348663" cy="365125"/>
          </a:xfrm>
        </p:spPr>
        <p:txBody>
          <a:bodyPr lIns="0" rIns="0"/>
          <a:lstStyle>
            <a:lvl1pPr marL="0" indent="0">
              <a:buFont typeface="Arial" charset="0"/>
              <a:buNone/>
              <a:defRPr>
                <a:solidFill>
                  <a:srgbClr val="00528D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27804996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5B0D0F-9181-4EF5-BD61-8ED59F9FAA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6574D7-F863-46C5-8B69-1A1253D07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1CE942-34D4-42F5-85DD-4F1E42C83F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DB95F-87F7-424A-B109-D8DD7B4EB54A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80446228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0574" indent="0">
              <a:buNone/>
              <a:defRPr sz="1800"/>
            </a:lvl2pPr>
            <a:lvl3pPr marL="901175" indent="0">
              <a:buNone/>
              <a:defRPr sz="1600"/>
            </a:lvl3pPr>
            <a:lvl4pPr marL="1351765" indent="0">
              <a:buNone/>
              <a:defRPr sz="1400"/>
            </a:lvl4pPr>
            <a:lvl5pPr marL="1802357" indent="0">
              <a:buNone/>
              <a:defRPr sz="1400"/>
            </a:lvl5pPr>
            <a:lvl6pPr marL="2252956" indent="0">
              <a:buNone/>
              <a:defRPr sz="1400"/>
            </a:lvl6pPr>
            <a:lvl7pPr marL="2703541" indent="0">
              <a:buNone/>
              <a:defRPr sz="1400"/>
            </a:lvl7pPr>
            <a:lvl8pPr marL="3154130" indent="0">
              <a:buNone/>
              <a:defRPr sz="1400"/>
            </a:lvl8pPr>
            <a:lvl9pPr marL="360472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D4C7EB-064C-4A69-8C57-CD12BE3F6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0185F2-19D6-462A-80EC-8D8AABDE9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B1667B-5E52-4B74-9249-E183722C4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F9B5B-6DD3-41B0-BB2C-1C6E06EBBA9C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87728199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00201"/>
            <a:ext cx="4097338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90" y="1600201"/>
            <a:ext cx="4098925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0F16E1-A80F-4D15-9120-649D76632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53191A-83DB-446F-A8A9-8DA0F9522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8E7A8A-EAB9-4869-A032-2299A30FD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50BE7-4461-4521-A6A9-9B25A04DB16F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971434644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4638"/>
            <a:ext cx="8229600" cy="1142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27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574" indent="0">
              <a:buNone/>
              <a:defRPr sz="2000" b="1"/>
            </a:lvl2pPr>
            <a:lvl3pPr marL="901175" indent="0">
              <a:buNone/>
              <a:defRPr sz="1800" b="1"/>
            </a:lvl3pPr>
            <a:lvl4pPr marL="1351765" indent="0">
              <a:buNone/>
              <a:defRPr sz="1600" b="1"/>
            </a:lvl4pPr>
            <a:lvl5pPr marL="1802357" indent="0">
              <a:buNone/>
              <a:defRPr sz="1600" b="1"/>
            </a:lvl5pPr>
            <a:lvl6pPr marL="2252956" indent="0">
              <a:buNone/>
              <a:defRPr sz="1600" b="1"/>
            </a:lvl6pPr>
            <a:lvl7pPr marL="2703541" indent="0">
              <a:buNone/>
              <a:defRPr sz="1600" b="1"/>
            </a:lvl7pPr>
            <a:lvl8pPr marL="3154130" indent="0">
              <a:buNone/>
              <a:defRPr sz="1600" b="1"/>
            </a:lvl8pPr>
            <a:lvl9pPr marL="360472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4" y="153527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574" indent="0">
              <a:buNone/>
              <a:defRPr sz="2000" b="1"/>
            </a:lvl2pPr>
            <a:lvl3pPr marL="901175" indent="0">
              <a:buNone/>
              <a:defRPr sz="1800" b="1"/>
            </a:lvl3pPr>
            <a:lvl4pPr marL="1351765" indent="0">
              <a:buNone/>
              <a:defRPr sz="1600" b="1"/>
            </a:lvl4pPr>
            <a:lvl5pPr marL="1802357" indent="0">
              <a:buNone/>
              <a:defRPr sz="1600" b="1"/>
            </a:lvl5pPr>
            <a:lvl6pPr marL="2252956" indent="0">
              <a:buNone/>
              <a:defRPr sz="1600" b="1"/>
            </a:lvl6pPr>
            <a:lvl7pPr marL="2703541" indent="0">
              <a:buNone/>
              <a:defRPr sz="1600" b="1"/>
            </a:lvl7pPr>
            <a:lvl8pPr marL="3154130" indent="0">
              <a:buNone/>
              <a:defRPr sz="1600" b="1"/>
            </a:lvl8pPr>
            <a:lvl9pPr marL="360472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4C13DC-2A65-4700-BDF7-287E67A2A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4ADD40-06EC-47BE-8E26-0E43D23B1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8F5565-D6BB-42C4-9C8A-0F72BA865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BEDE9-995A-42AE-9EE9-F200CB783B80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033627495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F79B1C3-F357-40E4-BB97-2ABF2FDFB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AB6688-DEE9-4496-93C8-4DA443728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AEBF891-7FC4-4299-A50D-B12A570AF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0A2F0-4804-420E-9B9B-30112E7E9D12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7734532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2CEBB5-97CC-43D1-87B7-C032A05428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E6A224-1D4A-49B3-8393-55A5717A4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927305-5CFC-4DD8-A57F-2A49D558F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BA1E0-3958-4CFD-8CF6-DFCC0A6E575A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25172364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211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0"/>
            <a:ext cx="3008312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0574" indent="0">
              <a:buNone/>
              <a:defRPr sz="1100"/>
            </a:lvl2pPr>
            <a:lvl3pPr marL="901175" indent="0">
              <a:buNone/>
              <a:defRPr sz="1000"/>
            </a:lvl3pPr>
            <a:lvl4pPr marL="1351765" indent="0">
              <a:buNone/>
              <a:defRPr sz="900"/>
            </a:lvl4pPr>
            <a:lvl5pPr marL="1802357" indent="0">
              <a:buNone/>
              <a:defRPr sz="900"/>
            </a:lvl5pPr>
            <a:lvl6pPr marL="2252956" indent="0">
              <a:buNone/>
              <a:defRPr sz="900"/>
            </a:lvl6pPr>
            <a:lvl7pPr marL="2703541" indent="0">
              <a:buNone/>
              <a:defRPr sz="900"/>
            </a:lvl7pPr>
            <a:lvl8pPr marL="3154130" indent="0">
              <a:buNone/>
              <a:defRPr sz="900"/>
            </a:lvl8pPr>
            <a:lvl9pPr marL="360472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82039C-6468-49A6-B8AF-966EAC3A0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448B5E-57BA-4098-B09A-A810AFFBB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1B47E5-E283-4C26-8CEF-4E7DBA7B34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C414B-782D-4B48-9C99-9AC30B360926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428199900"/>
      </p:ext>
    </p:extLst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762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0574" indent="0">
              <a:buNone/>
              <a:defRPr sz="2800"/>
            </a:lvl2pPr>
            <a:lvl3pPr marL="901175" indent="0">
              <a:buNone/>
              <a:defRPr sz="2400"/>
            </a:lvl3pPr>
            <a:lvl4pPr marL="1351765" indent="0">
              <a:buNone/>
              <a:defRPr sz="2000"/>
            </a:lvl4pPr>
            <a:lvl5pPr marL="1802357" indent="0">
              <a:buNone/>
              <a:defRPr sz="2000"/>
            </a:lvl5pPr>
            <a:lvl6pPr marL="2252956" indent="0">
              <a:buNone/>
              <a:defRPr sz="2000"/>
            </a:lvl6pPr>
            <a:lvl7pPr marL="2703541" indent="0">
              <a:buNone/>
              <a:defRPr sz="2000"/>
            </a:lvl7pPr>
            <a:lvl8pPr marL="3154130" indent="0">
              <a:buNone/>
              <a:defRPr sz="2000"/>
            </a:lvl8pPr>
            <a:lvl9pPr marL="360472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49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0574" indent="0">
              <a:buNone/>
              <a:defRPr sz="1100"/>
            </a:lvl2pPr>
            <a:lvl3pPr marL="901175" indent="0">
              <a:buNone/>
              <a:defRPr sz="1000"/>
            </a:lvl3pPr>
            <a:lvl4pPr marL="1351765" indent="0">
              <a:buNone/>
              <a:defRPr sz="900"/>
            </a:lvl4pPr>
            <a:lvl5pPr marL="1802357" indent="0">
              <a:buNone/>
              <a:defRPr sz="900"/>
            </a:lvl5pPr>
            <a:lvl6pPr marL="2252956" indent="0">
              <a:buNone/>
              <a:defRPr sz="900"/>
            </a:lvl6pPr>
            <a:lvl7pPr marL="2703541" indent="0">
              <a:buNone/>
              <a:defRPr sz="900"/>
            </a:lvl7pPr>
            <a:lvl8pPr marL="3154130" indent="0">
              <a:buNone/>
              <a:defRPr sz="900"/>
            </a:lvl8pPr>
            <a:lvl9pPr marL="360472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FA86FD-3281-48EB-89E3-B6FFA13CDC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FBBF93-A3B2-4764-AEF6-C70EB51D1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169AC3-516C-4970-B8EE-B89BBDEB6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FF044-F36C-4577-B9F9-797568759844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08518199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00201"/>
            <a:ext cx="4097338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90" y="1600201"/>
            <a:ext cx="4098925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89B5F5-48A8-4783-A459-398A4F7A3A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5E39C6-0429-4443-A910-BD49973F93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39BA78-0F7C-479A-98FB-DEE2DF824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75392-74D8-4B55-9CA2-40B11E6550F5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462970341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5C6CBF-5891-4C69-A640-DE108FB622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B2131C-4D57-4577-9656-342EB9118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398AF2-9D51-4638-A497-F5E21CFA92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1C3EA-F5A8-46CE-BA68-AE1673FD460E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991901219"/>
      </p:ext>
    </p:extLst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40" y="323926"/>
            <a:ext cx="2085975" cy="5553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23926"/>
            <a:ext cx="6110288" cy="5553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BA9B76-0302-4454-AFE6-9006FEA1E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A29832-B764-4D49-815E-2CAD1326B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10490-B49F-4E93-B749-61AE243241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72D7A-4E3B-42B8-896F-F1AA145F4E3B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78942075"/>
      </p:ext>
    </p:extLst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28739" indent="-1128739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7964" rIns="67964" anchor="b"/>
          <a:lstStyle>
            <a:lvl1pPr marL="673251" indent="-673251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3251" indent="-673251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3251" indent="-673251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3251" indent="-673251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3251" indent="-673251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77029380"/>
      </p:ext>
    </p:extLst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8038" indent="-1138038">
              <a:tabLst/>
              <a:defRPr baseline="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" y="497667"/>
            <a:ext cx="9144000" cy="29313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" y="6416348"/>
            <a:ext cx="9144000" cy="441654"/>
          </a:xfrm>
        </p:spPr>
        <p:txBody>
          <a:bodyPr lIns="68516" rIns="68516" anchor="b"/>
          <a:lstStyle>
            <a:lvl1pPr marL="678794" indent="-678794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8794" indent="-678794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8794" indent="-678794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8794" indent="-678794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8794" indent="-678794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2"/>
          </p:nvPr>
        </p:nvSpPr>
        <p:spPr>
          <a:xfrm>
            <a:off x="2" y="3429519"/>
            <a:ext cx="9144000" cy="29313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873741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4638"/>
            <a:ext cx="8229600" cy="1142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27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574" indent="0">
              <a:buNone/>
              <a:defRPr sz="2000" b="1"/>
            </a:lvl2pPr>
            <a:lvl3pPr marL="901175" indent="0">
              <a:buNone/>
              <a:defRPr sz="1800" b="1"/>
            </a:lvl3pPr>
            <a:lvl4pPr marL="1351765" indent="0">
              <a:buNone/>
              <a:defRPr sz="1600" b="1"/>
            </a:lvl4pPr>
            <a:lvl5pPr marL="1802357" indent="0">
              <a:buNone/>
              <a:defRPr sz="1600" b="1"/>
            </a:lvl5pPr>
            <a:lvl6pPr marL="2252956" indent="0">
              <a:buNone/>
              <a:defRPr sz="1600" b="1"/>
            </a:lvl6pPr>
            <a:lvl7pPr marL="2703541" indent="0">
              <a:buNone/>
              <a:defRPr sz="1600" b="1"/>
            </a:lvl7pPr>
            <a:lvl8pPr marL="3154130" indent="0">
              <a:buNone/>
              <a:defRPr sz="1600" b="1"/>
            </a:lvl8pPr>
            <a:lvl9pPr marL="360472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4" y="153527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574" indent="0">
              <a:buNone/>
              <a:defRPr sz="2000" b="1"/>
            </a:lvl2pPr>
            <a:lvl3pPr marL="901175" indent="0">
              <a:buNone/>
              <a:defRPr sz="1800" b="1"/>
            </a:lvl3pPr>
            <a:lvl4pPr marL="1351765" indent="0">
              <a:buNone/>
              <a:defRPr sz="1600" b="1"/>
            </a:lvl4pPr>
            <a:lvl5pPr marL="1802357" indent="0">
              <a:buNone/>
              <a:defRPr sz="1600" b="1"/>
            </a:lvl5pPr>
            <a:lvl6pPr marL="2252956" indent="0">
              <a:buNone/>
              <a:defRPr sz="1600" b="1"/>
            </a:lvl6pPr>
            <a:lvl7pPr marL="2703541" indent="0">
              <a:buNone/>
              <a:defRPr sz="1600" b="1"/>
            </a:lvl7pPr>
            <a:lvl8pPr marL="3154130" indent="0">
              <a:buNone/>
              <a:defRPr sz="1600" b="1"/>
            </a:lvl8pPr>
            <a:lvl9pPr marL="360472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B8DC53-7F8C-4F55-BDCF-9B87CF8A3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AF01FC-1E07-410B-A470-8BAD2AC3B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E8B3F0-CF99-49D9-BAE6-9029D99A6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0C8F9-5584-47DF-9EFD-71A196C90068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07679347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460BDED-BA3F-4F69-8996-22901338B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B23E0B-2D14-47AE-84C2-8F48F5033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C67DD3-3648-4193-A86A-5063B1CCF4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90DF7-A856-4243-888D-7F813330F017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13586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21A75B-BEF5-4BED-BF84-C9CEFC65E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F3846B-2A0A-4613-A092-6600B0BE7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F5E863-49FB-430A-8895-4CC491030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239B8-EAC1-4D76-97A6-F65524C0389D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04737627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211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0"/>
            <a:ext cx="3008312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0574" indent="0">
              <a:buNone/>
              <a:defRPr sz="1100"/>
            </a:lvl2pPr>
            <a:lvl3pPr marL="901175" indent="0">
              <a:buNone/>
              <a:defRPr sz="1000"/>
            </a:lvl3pPr>
            <a:lvl4pPr marL="1351765" indent="0">
              <a:buNone/>
              <a:defRPr sz="900"/>
            </a:lvl4pPr>
            <a:lvl5pPr marL="1802357" indent="0">
              <a:buNone/>
              <a:defRPr sz="900"/>
            </a:lvl5pPr>
            <a:lvl6pPr marL="2252956" indent="0">
              <a:buNone/>
              <a:defRPr sz="900"/>
            </a:lvl6pPr>
            <a:lvl7pPr marL="2703541" indent="0">
              <a:buNone/>
              <a:defRPr sz="900"/>
            </a:lvl7pPr>
            <a:lvl8pPr marL="3154130" indent="0">
              <a:buNone/>
              <a:defRPr sz="900"/>
            </a:lvl8pPr>
            <a:lvl9pPr marL="360472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99E9C1-6DA0-4FCD-9F9E-6F1FE20D38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48CEEC-8546-4FBC-AFCE-BAE3A1B8C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2A30-410D-4998-982C-3846342FC7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C2EB3-2151-4A4B-AC2A-8D307E5BC0C1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91195973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762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0574" indent="0">
              <a:buNone/>
              <a:defRPr sz="2800"/>
            </a:lvl2pPr>
            <a:lvl3pPr marL="901175" indent="0">
              <a:buNone/>
              <a:defRPr sz="2400"/>
            </a:lvl3pPr>
            <a:lvl4pPr marL="1351765" indent="0">
              <a:buNone/>
              <a:defRPr sz="2000"/>
            </a:lvl4pPr>
            <a:lvl5pPr marL="1802357" indent="0">
              <a:buNone/>
              <a:defRPr sz="2000"/>
            </a:lvl5pPr>
            <a:lvl6pPr marL="2252956" indent="0">
              <a:buNone/>
              <a:defRPr sz="2000"/>
            </a:lvl6pPr>
            <a:lvl7pPr marL="2703541" indent="0">
              <a:buNone/>
              <a:defRPr sz="2000"/>
            </a:lvl7pPr>
            <a:lvl8pPr marL="3154130" indent="0">
              <a:buNone/>
              <a:defRPr sz="2000"/>
            </a:lvl8pPr>
            <a:lvl9pPr marL="360472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49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0574" indent="0">
              <a:buNone/>
              <a:defRPr sz="1100"/>
            </a:lvl2pPr>
            <a:lvl3pPr marL="901175" indent="0">
              <a:buNone/>
              <a:defRPr sz="1000"/>
            </a:lvl3pPr>
            <a:lvl4pPr marL="1351765" indent="0">
              <a:buNone/>
              <a:defRPr sz="900"/>
            </a:lvl4pPr>
            <a:lvl5pPr marL="1802357" indent="0">
              <a:buNone/>
              <a:defRPr sz="900"/>
            </a:lvl5pPr>
            <a:lvl6pPr marL="2252956" indent="0">
              <a:buNone/>
              <a:defRPr sz="900"/>
            </a:lvl6pPr>
            <a:lvl7pPr marL="2703541" indent="0">
              <a:buNone/>
              <a:defRPr sz="900"/>
            </a:lvl7pPr>
            <a:lvl8pPr marL="3154130" indent="0">
              <a:buNone/>
              <a:defRPr sz="900"/>
            </a:lvl8pPr>
            <a:lvl9pPr marL="360472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BEB913-036C-4CE1-97B1-A9005C88D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6F134E-42B1-4BAA-9DBF-29E421F1A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2AAC05-ACE2-4004-AE22-80CA610D7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E8E52-04D6-48BD-8776-05D7EDC37E29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88615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7FFE79C-61FC-4402-B8E3-440A4503F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23850"/>
            <a:ext cx="8348663" cy="381000"/>
          </a:xfrm>
          <a:prstGeom prst="rect">
            <a:avLst/>
          </a:prstGeom>
          <a:solidFill>
            <a:srgbClr val="0052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41" tIns="0" rIns="17741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05171BD-153E-4571-80EF-C6BB016B7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48663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41" tIns="0" rIns="17741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3A0C809-A327-4D12-9985-94EF6B45D1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07125"/>
            <a:ext cx="2592387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D817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5145370A-D58A-4312-8BB0-D3EFFAE5E3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8038" y="6207125"/>
            <a:ext cx="4537075" cy="317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D817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9A3245A6-0BD4-44A4-85B5-444E8D3AFE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07125"/>
            <a:ext cx="360363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D817B"/>
                </a:solidFill>
              </a:defRPr>
            </a:lvl1pPr>
          </a:lstStyle>
          <a:p>
            <a:fld id="{95773553-103D-46A2-9974-EC19AFD09741}" type="slidenum">
              <a:rPr lang="en-GB" altLang="fr-FR"/>
              <a:pPr/>
              <a:t>‹#›</a:t>
            </a:fld>
            <a:endParaRPr lang="en-GB" altLang="fr-FR"/>
          </a:p>
        </p:txBody>
      </p:sp>
      <p:pic>
        <p:nvPicPr>
          <p:cNvPr id="5127" name="Picture 7" descr="logotype">
            <a:extLst>
              <a:ext uri="{FF2B5EF4-FFF2-40B4-BE49-F238E27FC236}">
                <a16:creationId xmlns:a16="http://schemas.microsoft.com/office/drawing/2014/main" id="{6CCBD126-DA36-433A-A9A9-14EA9C842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641" r:id="rId1"/>
    <p:sldLayoutId id="2147486612" r:id="rId2"/>
    <p:sldLayoutId id="2147486613" r:id="rId3"/>
    <p:sldLayoutId id="2147486614" r:id="rId4"/>
    <p:sldLayoutId id="2147486615" r:id="rId5"/>
    <p:sldLayoutId id="2147486616" r:id="rId6"/>
    <p:sldLayoutId id="2147486617" r:id="rId7"/>
    <p:sldLayoutId id="2147486618" r:id="rId8"/>
    <p:sldLayoutId id="2147486619" r:id="rId9"/>
    <p:sldLayoutId id="2147486620" r:id="rId10"/>
    <p:sldLayoutId id="2147486621" r:id="rId11"/>
    <p:sldLayoutId id="2147486642" r:id="rId1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5pPr>
      <a:lvl6pPr marL="45057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117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176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0235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34963" indent="-334963" algn="l" rtl="0" eaLnBrk="0" fontAlgn="base" hangingPunct="0">
        <a:spcBef>
          <a:spcPct val="20000"/>
        </a:spcBef>
        <a:spcAft>
          <a:spcPct val="0"/>
        </a:spcAft>
        <a:buClr>
          <a:srgbClr val="00528D"/>
        </a:buClr>
        <a:buSzPct val="80000"/>
        <a:buFont typeface="Arial" panose="020B0604020202020204" pitchFamily="34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9400" algn="l" rtl="0" eaLnBrk="0" fontAlgn="base" hangingPunct="0">
        <a:spcBef>
          <a:spcPct val="20000"/>
        </a:spcBef>
        <a:spcAft>
          <a:spcPct val="0"/>
        </a:spcAft>
        <a:buClr>
          <a:srgbClr val="9EC3DE"/>
        </a:buClr>
        <a:buSzPct val="80000"/>
        <a:buFont typeface="Arial" panose="020B0604020202020204" pitchFamily="34" charset="0"/>
        <a:buChar char="●"/>
        <a:defRPr sz="2200">
          <a:solidFill>
            <a:schemeClr val="tx1"/>
          </a:solidFill>
          <a:latin typeface="+mn-lt"/>
        </a:defRPr>
      </a:lvl2pPr>
      <a:lvl3pPr marL="1125538" indent="-2222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○"/>
        <a:defRPr sz="2000">
          <a:solidFill>
            <a:schemeClr val="tx1"/>
          </a:solidFill>
          <a:latin typeface="+mn-lt"/>
        </a:defRPr>
      </a:lvl3pPr>
      <a:lvl4pPr marL="1574800" indent="-222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●"/>
        <a:defRPr sz="2000">
          <a:solidFill>
            <a:schemeClr val="tx1"/>
          </a:solidFill>
          <a:latin typeface="+mn-lt"/>
        </a:defRPr>
      </a:lvl4pPr>
      <a:lvl5pPr marL="2025650" indent="-2222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●"/>
        <a:defRPr sz="1600">
          <a:solidFill>
            <a:schemeClr val="tx1"/>
          </a:solidFill>
          <a:latin typeface="+mn-lt"/>
        </a:defRPr>
      </a:lvl5pPr>
      <a:lvl6pPr marL="2478248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28842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79436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30022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574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175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765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357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2956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541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130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4720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D5C8F02-2D27-4A29-8B96-5730440DA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964" tIns="43629" rIns="67964" bIns="43629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2771ED5-C1CE-43FA-B1C8-42EFFDA73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48" tIns="0" rIns="1784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0" r:id="rId1"/>
    <p:sldLayoutId id="2147486651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330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664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995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327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0850" indent="6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2pPr>
      <a:lvl3pPr marL="904875" indent="95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</a:defRPr>
      </a:lvl3pPr>
      <a:lvl4pPr marL="1357313" indent="14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4pPr>
      <a:lvl5pPr marL="1811338" indent="17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»"/>
        <a:defRPr sz="1300">
          <a:solidFill>
            <a:schemeClr val="tx1"/>
          </a:solidFill>
          <a:latin typeface="+mj-lt"/>
        </a:defRPr>
      </a:lvl5pPr>
      <a:lvl6pPr marL="2493270" indent="-22665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46590" indent="-22665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99912" indent="-22665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53230" indent="-22665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6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308" algn="l" defTabSz="906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6640" algn="l" defTabSz="906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9959" algn="l" defTabSz="906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3279" algn="l" defTabSz="906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6600" algn="l" defTabSz="906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9928" algn="l" defTabSz="906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3244" algn="l" defTabSz="906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6565" algn="l" defTabSz="9066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A562387-D652-4A18-AD18-CD6C8A74D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23850"/>
            <a:ext cx="8348663" cy="381000"/>
          </a:xfrm>
          <a:prstGeom prst="rect">
            <a:avLst/>
          </a:prstGeom>
          <a:solidFill>
            <a:srgbClr val="0052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41" tIns="0" rIns="17741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3337A34-1488-4B75-B0A5-90E30517B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48663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41" tIns="0" rIns="17741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40176CC9-5657-4499-9FAE-1A57BED25A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07125"/>
            <a:ext cx="2592387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D817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6642A7AD-68C9-437A-BEC4-84FF56954E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8038" y="6207125"/>
            <a:ext cx="4537075" cy="317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D817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F9E4F2E3-62C9-499B-AEEA-B6C8D1DD46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07125"/>
            <a:ext cx="360363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D817B"/>
                </a:solidFill>
              </a:defRPr>
            </a:lvl1pPr>
          </a:lstStyle>
          <a:p>
            <a:fld id="{6D42C398-4ED6-4688-9F5B-69C45BFD56BA}" type="slidenum">
              <a:rPr lang="en-GB" altLang="fr-FR"/>
              <a:pPr/>
              <a:t>‹#›</a:t>
            </a:fld>
            <a:endParaRPr lang="en-GB" altLang="fr-FR"/>
          </a:p>
        </p:txBody>
      </p:sp>
      <p:pic>
        <p:nvPicPr>
          <p:cNvPr id="15367" name="Picture 7" descr="logotype">
            <a:extLst>
              <a:ext uri="{FF2B5EF4-FFF2-40B4-BE49-F238E27FC236}">
                <a16:creationId xmlns:a16="http://schemas.microsoft.com/office/drawing/2014/main" id="{58BD8766-C042-48BB-B858-E22E86758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652" r:id="rId1"/>
    <p:sldLayoutId id="2147486631" r:id="rId2"/>
    <p:sldLayoutId id="2147486632" r:id="rId3"/>
    <p:sldLayoutId id="2147486633" r:id="rId4"/>
    <p:sldLayoutId id="2147486634" r:id="rId5"/>
    <p:sldLayoutId id="2147486635" r:id="rId6"/>
    <p:sldLayoutId id="2147486636" r:id="rId7"/>
    <p:sldLayoutId id="2147486637" r:id="rId8"/>
    <p:sldLayoutId id="2147486638" r:id="rId9"/>
    <p:sldLayoutId id="2147486639" r:id="rId10"/>
    <p:sldLayoutId id="2147486640" r:id="rId11"/>
    <p:sldLayoutId id="2147486653" r:id="rId12"/>
    <p:sldLayoutId id="2147486654" r:id="rId13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5pPr>
      <a:lvl6pPr marL="45057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117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176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0235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34963" indent="-334963" algn="l" rtl="0" eaLnBrk="0" fontAlgn="base" hangingPunct="0">
        <a:spcBef>
          <a:spcPct val="20000"/>
        </a:spcBef>
        <a:spcAft>
          <a:spcPct val="0"/>
        </a:spcAft>
        <a:buClr>
          <a:srgbClr val="00528D"/>
        </a:buClr>
        <a:buSzPct val="80000"/>
        <a:buFont typeface="Arial" panose="020B0604020202020204" pitchFamily="34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9400" algn="l" rtl="0" eaLnBrk="0" fontAlgn="base" hangingPunct="0">
        <a:spcBef>
          <a:spcPct val="20000"/>
        </a:spcBef>
        <a:spcAft>
          <a:spcPct val="0"/>
        </a:spcAft>
        <a:buClr>
          <a:srgbClr val="9EC3DE"/>
        </a:buClr>
        <a:buSzPct val="80000"/>
        <a:buFont typeface="Arial" panose="020B0604020202020204" pitchFamily="34" charset="0"/>
        <a:buChar char="●"/>
        <a:defRPr sz="2200">
          <a:solidFill>
            <a:schemeClr val="tx1"/>
          </a:solidFill>
          <a:latin typeface="+mn-lt"/>
        </a:defRPr>
      </a:lvl2pPr>
      <a:lvl3pPr marL="1125538" indent="-2222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○"/>
        <a:defRPr sz="2000">
          <a:solidFill>
            <a:schemeClr val="tx1"/>
          </a:solidFill>
          <a:latin typeface="+mn-lt"/>
        </a:defRPr>
      </a:lvl3pPr>
      <a:lvl4pPr marL="1574800" indent="-222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●"/>
        <a:defRPr sz="2000">
          <a:solidFill>
            <a:schemeClr val="tx1"/>
          </a:solidFill>
          <a:latin typeface="+mn-lt"/>
        </a:defRPr>
      </a:lvl4pPr>
      <a:lvl5pPr marL="2025650" indent="-2222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●"/>
        <a:defRPr sz="1600">
          <a:solidFill>
            <a:schemeClr val="tx1"/>
          </a:solidFill>
          <a:latin typeface="+mn-lt"/>
        </a:defRPr>
      </a:lvl5pPr>
      <a:lvl6pPr marL="2478248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28842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79436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30022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574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175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765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357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2956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541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130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4720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EB31260-E9F6-4FA1-83BD-FF2107F91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1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48" tIns="43366" rIns="67548" bIns="4336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13321B4-4CA3-4E41-AD73-883F26274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38" tIns="0" rIns="1773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22" r:id="rId1"/>
    <p:sldLayoutId id="2147486643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050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103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155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0207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47675" indent="95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2pPr>
      <a:lvl3pPr marL="898525" indent="158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</a:defRPr>
      </a:lvl3pPr>
      <a:lvl4pPr marL="1349375" indent="22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4pPr>
      <a:lvl5pPr marL="1798638" indent="301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»"/>
        <a:defRPr sz="1300">
          <a:solidFill>
            <a:schemeClr val="tx1"/>
          </a:solidFill>
          <a:latin typeface="+mj-lt"/>
        </a:defRPr>
      </a:lvl5pPr>
      <a:lvl6pPr marL="2477865" indent="-225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28389" indent="-225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78913" indent="-225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29428" indent="-225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1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504" algn="l" defTabSz="901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036" algn="l" defTabSz="901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556" algn="l" defTabSz="901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078" algn="l" defTabSz="901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2607" algn="l" defTabSz="901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122" algn="l" defTabSz="901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3641" algn="l" defTabSz="901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4162" algn="l" defTabSz="901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36A0E22-8BB5-46A8-B206-E890C2531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1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58" tIns="43372" rIns="67558" bIns="43372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552C10B-8873-4F0A-B646-38DA56414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41" tIns="0" rIns="17741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23" r:id="rId1"/>
    <p:sldLayoutId id="2147486644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057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117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176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0235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47675" indent="95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2pPr>
      <a:lvl3pPr marL="898525" indent="158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</a:defRPr>
      </a:lvl3pPr>
      <a:lvl4pPr marL="1349375" indent="22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4pPr>
      <a:lvl5pPr marL="1798638" indent="301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»"/>
        <a:defRPr sz="1300">
          <a:solidFill>
            <a:schemeClr val="tx1"/>
          </a:solidFill>
          <a:latin typeface="+mj-lt"/>
        </a:defRPr>
      </a:lvl5pPr>
      <a:lvl6pPr marL="2478248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28842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79436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30022" indent="-22528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574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175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765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357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2956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541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130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4720" algn="l" defTabSz="901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0A5F703-8F9B-4178-922A-C6B69C3C8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1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78" tIns="43386" rIns="67578" bIns="4338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A27B620-073D-494B-9F22-DA7FF58AB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47" tIns="0" rIns="17747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24" r:id="rId1"/>
    <p:sldLayoutId id="2147486645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071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145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218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0291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47675" indent="95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2pPr>
      <a:lvl3pPr marL="898525" indent="158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</a:defRPr>
      </a:lvl3pPr>
      <a:lvl4pPr marL="1349375" indent="22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4pPr>
      <a:lvl5pPr marL="1800225" indent="285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»"/>
        <a:defRPr sz="1300">
          <a:solidFill>
            <a:schemeClr val="tx1"/>
          </a:solidFill>
          <a:latin typeface="+mj-lt"/>
        </a:defRPr>
      </a:lvl5pPr>
      <a:lvl6pPr marL="2479017" indent="-22535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29749" indent="-22535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80484" indent="-22535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31210" indent="-22535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1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13" algn="l" defTabSz="901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454" algn="l" defTabSz="901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184" algn="l" defTabSz="901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915" algn="l" defTabSz="901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654" algn="l" defTabSz="901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379" algn="l" defTabSz="901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5107" algn="l" defTabSz="901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837" algn="l" defTabSz="9014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B187D17-4F38-4E23-AC2B-107ABC6433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1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10" tIns="43405" rIns="67610" bIns="43405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650CBF5-E836-4460-8159-897F7930C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55" tIns="0" rIns="17755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25" r:id="rId1"/>
    <p:sldLayoutId id="2147486646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092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187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281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0375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47675" indent="95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2pPr>
      <a:lvl3pPr marL="898525" indent="158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</a:defRPr>
      </a:lvl3pPr>
      <a:lvl4pPr marL="1349375" indent="22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4pPr>
      <a:lvl5pPr marL="1800225" indent="285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»"/>
        <a:defRPr sz="1300">
          <a:solidFill>
            <a:schemeClr val="tx1"/>
          </a:solidFill>
          <a:latin typeface="+mj-lt"/>
        </a:defRPr>
      </a:lvl5pPr>
      <a:lvl6pPr marL="2480169" indent="-22546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31112" indent="-22546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82056" indent="-22546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32992" indent="-22546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18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923" algn="l" defTabSz="9018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873" algn="l" defTabSz="9018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812" algn="l" defTabSz="9018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3753" algn="l" defTabSz="9018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4701" algn="l" defTabSz="9018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5637" algn="l" defTabSz="9018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6574" algn="l" defTabSz="9018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513" algn="l" defTabSz="9018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2A97867-7348-4D61-BCDD-F35EA8CE1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32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52" tIns="43432" rIns="67652" bIns="43432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966FA77-3863-427F-9C64-0C6B1F254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66" tIns="0" rIns="17766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26" r:id="rId1"/>
    <p:sldLayoutId id="2147486647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120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243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365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0487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49263" indent="79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2pPr>
      <a:lvl3pPr marL="901700" indent="127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</a:defRPr>
      </a:lvl3pPr>
      <a:lvl4pPr marL="1350963" indent="206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4pPr>
      <a:lvl5pPr marL="1803400" indent="254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»"/>
        <a:defRPr sz="1300">
          <a:solidFill>
            <a:schemeClr val="tx1"/>
          </a:solidFill>
          <a:latin typeface="+mj-lt"/>
        </a:defRPr>
      </a:lvl5pPr>
      <a:lvl6pPr marL="2481707" indent="-22560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32929" indent="-22560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84153" indent="-22560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35367" indent="-22560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2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02" algn="l" defTabSz="902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32" algn="l" defTabSz="902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52" algn="l" defTabSz="902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71" algn="l" defTabSz="902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97" algn="l" defTabSz="902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315" algn="l" defTabSz="902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532" algn="l" defTabSz="902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49" algn="l" defTabSz="902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D72C98C-3F2B-40D6-9275-E4EC8E25B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32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714" tIns="43471" rIns="67714" bIns="4347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FDD150E-67FA-45B6-A832-76022ED1A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82" tIns="0" rIns="17782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27" r:id="rId1"/>
    <p:sldLayoutId id="2147486648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162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327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491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0654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49263" indent="79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2pPr>
      <a:lvl3pPr marL="901700" indent="127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</a:defRPr>
      </a:lvl3pPr>
      <a:lvl4pPr marL="1352550" indent="19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4pPr>
      <a:lvl5pPr marL="1804988" indent="238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»"/>
        <a:defRPr sz="1300">
          <a:solidFill>
            <a:schemeClr val="tx1"/>
          </a:solidFill>
          <a:latin typeface="+mj-lt"/>
        </a:defRPr>
      </a:lvl5pPr>
      <a:lvl6pPr marL="2484014" indent="-22581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35656" indent="-22581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87299" indent="-22581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38932" indent="-22581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32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621" algn="l" defTabSz="9032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273" algn="l" defTabSz="9032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911" algn="l" defTabSz="9032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548" algn="l" defTabSz="9032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8191" algn="l" defTabSz="9032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835" algn="l" defTabSz="9032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470" algn="l" defTabSz="9032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3106" algn="l" defTabSz="9032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A758CC8-B3F7-4975-873A-D7A65A901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787" tIns="43518" rIns="67787" bIns="435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80496B4-E20F-45F8-A920-5327F5461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02" tIns="0" rIns="17802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28" r:id="rId1"/>
    <p:sldLayoutId id="2147486649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210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425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638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0851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0850" indent="6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2pPr>
      <a:lvl3pPr marL="903288" indent="111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</a:defRPr>
      </a:lvl3pPr>
      <a:lvl4pPr marL="1354138" indent="17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4pPr>
      <a:lvl5pPr marL="1806575" indent="222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»"/>
        <a:defRPr sz="1300">
          <a:solidFill>
            <a:schemeClr val="tx1"/>
          </a:solidFill>
          <a:latin typeface="+mj-lt"/>
        </a:defRPr>
      </a:lvl5pPr>
      <a:lvl6pPr marL="2486710" indent="-22605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38840" indent="-22605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90972" indent="-22605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43097" indent="-22605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109" algn="l" defTabSz="90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4253" algn="l" defTabSz="90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6381" algn="l" defTabSz="90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8510" algn="l" defTabSz="90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0638" algn="l" defTabSz="90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2776" algn="l" defTabSz="90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4901" algn="l" defTabSz="90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7028" algn="l" defTabSz="9042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BBD485D-4B91-4A10-ADF8-2652E72F0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870" tIns="43570" rIns="67870" bIns="4357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60C34A5-8440-46D9-B0A5-2B71BD103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23" tIns="0" rIns="17823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29" r:id="rId1"/>
    <p:sldLayoutId id="2147486650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267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537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5806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075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0850" indent="6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2pPr>
      <a:lvl3pPr marL="904875" indent="95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•"/>
        <a:defRPr sz="1300">
          <a:solidFill>
            <a:schemeClr val="tx1"/>
          </a:solidFill>
          <a:latin typeface="+mj-lt"/>
        </a:defRPr>
      </a:lvl3pPr>
      <a:lvl4pPr marL="1355725" indent="158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–"/>
        <a:defRPr sz="1300">
          <a:solidFill>
            <a:schemeClr val="tx1"/>
          </a:solidFill>
          <a:latin typeface="+mj-lt"/>
        </a:defRPr>
      </a:lvl4pPr>
      <a:lvl5pPr marL="1809750" indent="190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»"/>
        <a:defRPr sz="1300">
          <a:solidFill>
            <a:schemeClr val="tx1"/>
          </a:solidFill>
          <a:latin typeface="+mj-lt"/>
        </a:defRPr>
      </a:lvl5pPr>
      <a:lvl6pPr marL="2489794" indent="-22633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42484" indent="-22633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395177" indent="-22633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47862" indent="-22633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5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671" algn="l" defTabSz="905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374" algn="l" defTabSz="905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8063" algn="l" defTabSz="905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754" algn="l" defTabSz="905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442" algn="l" defTabSz="905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6136" algn="l" defTabSz="905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824" algn="l" defTabSz="905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1515" algn="l" defTabSz="905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DE086556-6C03-4B69-913A-6234715FB4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135938" cy="17240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fr-FR" sz="2800"/>
              <a:t>Конвергенция заработных плат</a:t>
            </a:r>
            <a:r>
              <a:rPr lang="ru-RU" altLang="fr-FR" sz="2800">
                <a:solidFill>
                  <a:srgbClr val="FFFF00"/>
                </a:solidFill>
              </a:rPr>
              <a:t> </a:t>
            </a:r>
            <a:r>
              <a:rPr lang="ru-RU" altLang="fr-FR" sz="2800"/>
              <a:t>в регионе Центрально-Восточной Европы: тенденция </a:t>
            </a:r>
            <a:br>
              <a:rPr lang="ru-RU" altLang="fr-FR" sz="2800"/>
            </a:br>
            <a:r>
              <a:rPr lang="ru-RU" altLang="fr-FR" sz="2800"/>
              <a:t>к росту с 2016 года, но все еще наблюдается отставание...</a:t>
            </a:r>
            <a:endParaRPr lang="en-GB" altLang="fr-FR" sz="2800"/>
          </a:p>
        </p:txBody>
      </p:sp>
      <p:sp>
        <p:nvSpPr>
          <p:cNvPr id="30723" name="Subtitle 2">
            <a:extLst>
              <a:ext uri="{FF2B5EF4-FFF2-40B4-BE49-F238E27FC236}">
                <a16:creationId xmlns:a16="http://schemas.microsoft.com/office/drawing/2014/main" id="{45E5BDA4-2BFF-4371-8FFF-6A750E9785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2781300"/>
            <a:ext cx="8713788" cy="387191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ru-RU" altLang="fr-FR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fr-FR"/>
              <a:t>Конференция ПЕРВ о минимальной заработной плате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fr-FR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fr-FR"/>
              <a:t>(г. Белград, 16-17 июля 2019 г.)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fr-FR"/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fr-FR"/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fr-FR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/>
              <a:t>Бела Галгоци </a:t>
            </a:r>
            <a:r>
              <a:rPr lang="ru-RU" altLang="fr-FR"/>
              <a:t>(bgalgoczi@etui.org)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/>
              <a:t>Европейский институт профсоюзов</a:t>
            </a:r>
            <a:r>
              <a:rPr lang="ru-RU" altLang="fr-FR"/>
              <a:t> - ESI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>
            <a:extLst>
              <a:ext uri="{FF2B5EF4-FFF2-40B4-BE49-F238E27FC236}">
                <a16:creationId xmlns:a16="http://schemas.microsoft.com/office/drawing/2014/main" id="{5A918776-F39D-40F3-8F6D-E58E5F7D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6C87C28-2101-4AB8-8F5F-1ED39966FEEF}" type="slidenum">
              <a:rPr lang="en-GB" altLang="en-US" sz="1200">
                <a:solidFill>
                  <a:srgbClr val="8D817B"/>
                </a:solidFill>
              </a:rPr>
              <a:pPr/>
              <a:t>10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86E696D9-BF6E-4EC2-9DB2-3AE08DA3E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09588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1800" b="1"/>
              <a:t>Заработная плата и уровни производительности (номинально в евро)</a:t>
            </a:r>
            <a:br>
              <a:rPr lang="ru-RU" altLang="en-US" sz="1800" b="1"/>
            </a:br>
            <a:r>
              <a:rPr lang="ru-RU" altLang="en-US" sz="1800" b="1"/>
              <a:t>в% для ЕС 15, 1995 г. и 2017 г.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08A40F0C-E57A-4A7C-9885-F67A5F378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928100" cy="5362575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I</a:t>
            </a:r>
          </a:p>
        </p:txBody>
      </p:sp>
      <p:graphicFrame>
        <p:nvGraphicFramePr>
          <p:cNvPr id="2" name="Chart 4">
            <a:extLst>
              <a:ext uri="{FF2B5EF4-FFF2-40B4-BE49-F238E27FC236}">
                <a16:creationId xmlns:a16="http://schemas.microsoft.com/office/drawing/2014/main" id="{D20C317F-1F68-4653-8087-396552E831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759583"/>
              </p:ext>
            </p:extLst>
          </p:nvPr>
        </p:nvGraphicFramePr>
        <p:xfrm>
          <a:off x="95250" y="644525"/>
          <a:ext cx="861695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73DF2174-AB12-44A1-B71E-36ACC9E2E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E8CB96-223A-4F1F-B54A-A69C568BFF2C}" type="slidenum">
              <a:rPr lang="en-GB" altLang="en-US" sz="1200">
                <a:solidFill>
                  <a:srgbClr val="8D817B"/>
                </a:solidFill>
              </a:rPr>
              <a:pPr/>
              <a:t>11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FB66234-A67B-44C0-A24C-85F6D4459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928100" cy="471487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100" b="1"/>
              <a:t> </a:t>
            </a:r>
            <a:r>
              <a:rPr lang="ru-RU" altLang="en-US" sz="1800" b="1"/>
              <a:t>Реальные заработные платы</a:t>
            </a:r>
            <a:r>
              <a:rPr lang="ru-RU" altLang="en-US" sz="1800">
                <a:solidFill>
                  <a:schemeClr val="bg1"/>
                </a:solidFill>
              </a:rPr>
              <a:t>/производительность </a:t>
            </a:r>
            <a:r>
              <a:rPr lang="ru-RU" altLang="en-US" sz="1800"/>
              <a:t>в период 2009-2018 гг.</a:t>
            </a:r>
            <a:br>
              <a:rPr lang="ru-RU" altLang="en-US" sz="2100" b="1"/>
            </a:br>
            <a:r>
              <a:rPr lang="ru-RU" altLang="en-US" sz="2100" b="1"/>
              <a:t> 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C40E359-1262-4A13-B7D1-272699DA3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28100" cy="5218112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До 2018 г. реальные заработные платы в регионе ЦВЕ превысили докризисный уровень в среднем на 20% (EE, SK, LT, LV), в Польше на 30%, в Румынии на 34%, в Болгарии на 87%! 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ru-RU" altLang="en-US" sz="2000"/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С другой стороны, в Венгрии, несмотря на динамику роста заработной платы с 2016 г., заработная плата по-прежнему на 1% ниже, чем в   2009 г.; в Хорватии реальная заработная плата в 2018 г. была на 11% ниже, чем в 2009 г. 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ru-RU" altLang="en-US" sz="2000"/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По сравнению с ростом производительности (2009-2018 гг.) реальная заработная плата в Венгрии на 5 процентных пунктов ниже (как в Польше); в Латвии отстает на 7%, в то время как в CZ, SK, EE, RO и SI ситуация немного лучше, а в Болгарии заработная плата опережает прозводительность на 60 процентных пунктов.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5">
            <a:extLst>
              <a:ext uri="{FF2B5EF4-FFF2-40B4-BE49-F238E27FC236}">
                <a16:creationId xmlns:a16="http://schemas.microsoft.com/office/drawing/2014/main" id="{C7A8D986-9D41-4691-B54F-55834FD12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412750"/>
          </a:xfrm>
        </p:spPr>
        <p:txBody>
          <a:bodyPr/>
          <a:lstStyle/>
          <a:p>
            <a:pPr marL="1128713" indent="-1128713"/>
            <a:r>
              <a:rPr lang="ru-RU" altLang="fr-FR" sz="1800" b="1"/>
              <a:t>Реальные заработные платы в период с 2009-2018 гг.</a:t>
            </a:r>
            <a:r>
              <a:rPr lang="ru-RU" altLang="en-US" sz="1800" b="1"/>
              <a:t> </a:t>
            </a:r>
            <a:r>
              <a:rPr lang="ru-RU" altLang="fr-FR" sz="1800"/>
              <a:t>(в % за указанный период)</a:t>
            </a:r>
            <a:endParaRPr lang="ru-RU" altLang="en-US" sz="18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2CFAF2-D913-49CE-80E9-3A037FD11EA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291263"/>
            <a:ext cx="9144000" cy="566737"/>
          </a:xfrm>
        </p:spPr>
        <p:txBody>
          <a:bodyPr/>
          <a:lstStyle/>
          <a:p>
            <a:pPr>
              <a:defRPr/>
            </a:pPr>
            <a:r>
              <a:rPr lang="ru-RU"/>
              <a:t>Источник</a:t>
            </a:r>
            <a:r>
              <a:rPr lang="x-none"/>
              <a:t>:	</a:t>
            </a:r>
            <a:r>
              <a:rPr lang="ru-RU"/>
              <a:t>База данных АМЕКО</a:t>
            </a:r>
            <a:r>
              <a:rPr lang="x-none"/>
              <a:t>, 2018</a:t>
            </a:r>
            <a:r>
              <a:rPr lang="ru-RU"/>
              <a:t> г</a:t>
            </a:r>
            <a:r>
              <a:rPr lang="x-none"/>
              <a:t>.</a:t>
            </a:r>
          </a:p>
        </p:txBody>
      </p:sp>
      <p:graphicFrame>
        <p:nvGraphicFramePr>
          <p:cNvPr id="2050" name="Content Placeholder 6">
            <a:extLst>
              <a:ext uri="{FF2B5EF4-FFF2-40B4-BE49-F238E27FC236}">
                <a16:creationId xmlns:a16="http://schemas.microsoft.com/office/drawing/2014/main" id="{7569DFAA-E857-4552-B0F2-B2DAC0D95323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-50800" y="454025"/>
          <a:ext cx="92456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3" imgW="9254530" imgH="5956308" progId="Excel.Chart.8">
                  <p:embed/>
                </p:oleObj>
              </mc:Choice>
              <mc:Fallback>
                <p:oleObj name="Chart" r:id="rId3" imgW="9254530" imgH="5956308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454025"/>
                        <a:ext cx="92456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>
            <a:extLst>
              <a:ext uri="{FF2B5EF4-FFF2-40B4-BE49-F238E27FC236}">
                <a16:creationId xmlns:a16="http://schemas.microsoft.com/office/drawing/2014/main" id="{55577DBA-B701-41F2-8061-B67FFC5D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4621F5-E2EE-4078-9D4C-C98A213A930F}" type="slidenum">
              <a:rPr lang="en-GB" altLang="en-US" sz="1200">
                <a:solidFill>
                  <a:srgbClr val="8D817B"/>
                </a:solidFill>
              </a:rPr>
              <a:pPr/>
              <a:t>13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61A347BE-BB43-4B49-819D-7F6B6F200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48663" cy="647700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000" b="1"/>
              <a:t>Ʃ (реальные заработные платы /производительность) в период с 2009-2018 гг, %- баллы</a:t>
            </a:r>
            <a:endParaRPr lang="ru-RU" altLang="en-US" sz="2100" b="1"/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F2F31813-8617-4645-B4C2-D25654CFA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928100" cy="5113338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en-GB" altLang="en-US"/>
          </a:p>
        </p:txBody>
      </p:sp>
      <p:graphicFrame>
        <p:nvGraphicFramePr>
          <p:cNvPr id="3074" name="Chart 6">
            <a:extLst>
              <a:ext uri="{FF2B5EF4-FFF2-40B4-BE49-F238E27FC236}">
                <a16:creationId xmlns:a16="http://schemas.microsoft.com/office/drawing/2014/main" id="{DE094721-4A6A-491B-9272-B5CCCD213663}"/>
              </a:ext>
            </a:extLst>
          </p:cNvPr>
          <p:cNvGraphicFramePr>
            <a:graphicFrameLocks/>
          </p:cNvGraphicFramePr>
          <p:nvPr/>
        </p:nvGraphicFramePr>
        <p:xfrm>
          <a:off x="57150" y="930275"/>
          <a:ext cx="8526463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3" imgW="8535140" imgH="4170025" progId="Excel.Chart.8">
                  <p:embed/>
                </p:oleObj>
              </mc:Choice>
              <mc:Fallback>
                <p:oleObj name="Chart" r:id="rId3" imgW="8535140" imgH="4170025" progId="Excel.Chart.8">
                  <p:embed/>
                  <p:pic>
                    <p:nvPicPr>
                      <p:cNvPr id="0" name="Char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930275"/>
                        <a:ext cx="8526463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Footer Placeholder 1">
            <a:extLst>
              <a:ext uri="{FF2B5EF4-FFF2-40B4-BE49-F238E27FC236}">
                <a16:creationId xmlns:a16="http://schemas.microsoft.com/office/drawing/2014/main" id="{361AB6B0-E765-485E-8B48-319F2FB38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fr-FR">
                <a:solidFill>
                  <a:srgbClr val="8D817B"/>
                </a:solidFill>
              </a:rPr>
              <a:t>Источник: AMEКO, 2018 г.  Примечание: Болгария +60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E3108C3E-4C7A-409B-AF47-BB0C2E083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E2752D-5A3E-46B2-A5FA-2A738A3B7C9B}" type="slidenum">
              <a:rPr lang="en-GB" altLang="en-US" sz="1200">
                <a:solidFill>
                  <a:srgbClr val="8D817B"/>
                </a:solidFill>
              </a:rPr>
              <a:pPr/>
              <a:t>14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503657A-3DC3-4BC6-A340-2E3884B69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928100" cy="471487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400"/>
              <a:t>Изменения реальной заработной платы в ЮВЕ (2009-2017 гг.)</a:t>
            </a:r>
            <a:br>
              <a:rPr lang="ru-RU" altLang="en-US" sz="2100" b="1"/>
            </a:br>
            <a:r>
              <a:rPr lang="ru-RU" altLang="en-US" sz="2100" b="1"/>
              <a:t> 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040D0E8-98A9-478C-9FAD-B1ED111A0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28100" cy="5218112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/>
              <a:t>Для региона ЮВЕ тенденции изменения реальной заработной платы обобщены в Глобальном отчете о заработной плате (2018-2019 гг.).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/>
              <a:t>Учитывая среднегодовой показатель, в Боснии и Герцеговине был самый высокий рост (2,6% в год), за ней среди стран региона следуют Черногория, Северная Македония и Албания.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/>
              <a:t>В течение того же периода Хорватия отметила небольшой рост, в то время как реальные заработные платы в Сербии не изменились. </a:t>
            </a:r>
          </a:p>
        </p:txBody>
      </p:sp>
      <p:sp>
        <p:nvSpPr>
          <p:cNvPr id="40965" name="Footer Placeholder 1">
            <a:extLst>
              <a:ext uri="{FF2B5EF4-FFF2-40B4-BE49-F238E27FC236}">
                <a16:creationId xmlns:a16="http://schemas.microsoft.com/office/drawing/2014/main" id="{9EA835C0-8332-4CB8-9A54-9FC030438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fr-FR">
                <a:solidFill>
                  <a:srgbClr val="8D817B"/>
                </a:solidFill>
              </a:rPr>
              <a:t>Глобальный отчет о заработной плате за  2018-2019 гг., MOТ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637158A5-3806-40B3-B292-CB34B8FE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1EEA5F-B615-45EC-988E-68FA3B559456}" type="slidenum">
              <a:rPr lang="en-GB" altLang="en-US" sz="1200">
                <a:solidFill>
                  <a:srgbClr val="8D817B"/>
                </a:solidFill>
              </a:rPr>
              <a:pPr/>
              <a:t>15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07E8241-4211-497A-8DC9-88B6A6241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036050" cy="647700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100" b="1"/>
              <a:t>Среднегодовой рост реальной заработной платы в некоторых европейских странах с акцентом на ЮВЕ - 2008-2017 гг.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D2A3F51-E92E-4080-AF5B-01468A342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928100" cy="5362575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I</a:t>
            </a:r>
          </a:p>
        </p:txBody>
      </p:sp>
      <p:pic>
        <p:nvPicPr>
          <p:cNvPr id="41989" name="Picture 1">
            <a:extLst>
              <a:ext uri="{FF2B5EF4-FFF2-40B4-BE49-F238E27FC236}">
                <a16:creationId xmlns:a16="http://schemas.microsoft.com/office/drawing/2014/main" id="{F14A270B-E005-49E7-846D-AFD0C9431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91440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Footer Placeholder 2">
            <a:extLst>
              <a:ext uri="{FF2B5EF4-FFF2-40B4-BE49-F238E27FC236}">
                <a16:creationId xmlns:a16="http://schemas.microsoft.com/office/drawing/2014/main" id="{DD67239D-9C8B-4F29-BCF5-2C8DBB01C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fr-FR">
                <a:solidFill>
                  <a:srgbClr val="8D817B"/>
                </a:solidFill>
              </a:rPr>
              <a:t>Глобальный отчет о заработной плате за  2018-2019 гг., MOТ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DB5D05A9-40DA-4640-B18D-EED53B3A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C27512-798D-49E8-A4CC-16883884E5E9}" type="slidenum">
              <a:rPr lang="en-GB" altLang="en-US" sz="1200">
                <a:solidFill>
                  <a:srgbClr val="8D817B"/>
                </a:solidFill>
              </a:rPr>
              <a:pPr/>
              <a:t>16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B0FAFB5-3F61-403E-A473-ADFC0E41E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928100" cy="758825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100" b="1"/>
              <a:t>Национальный минимальный  размер оплаты труда (евро/ час) </a:t>
            </a:r>
            <a:br>
              <a:rPr lang="en-US" altLang="en-US" sz="2100" b="1"/>
            </a:br>
            <a:r>
              <a:rPr lang="ru-RU" altLang="en-US" sz="2100" b="1"/>
              <a:t>январь 2019 г. (слева), годовой рост  2019/2018,% (справа) </a:t>
            </a:r>
            <a:br>
              <a:rPr lang="ru-RU" altLang="en-US" sz="2100" b="1"/>
            </a:br>
            <a:r>
              <a:rPr lang="ru-RU" altLang="en-US" sz="2100" b="1"/>
              <a:t> 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7A7F3E44-215B-42BB-B99F-204A56642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28100" cy="5218112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en-GB" altLang="en-US"/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hu-HU" altLang="en-US"/>
              <a:t>.</a:t>
            </a:r>
            <a:endParaRPr lang="en-GB" altLang="en-US"/>
          </a:p>
        </p:txBody>
      </p:sp>
      <p:graphicFrame>
        <p:nvGraphicFramePr>
          <p:cNvPr id="2" name="Chart 4">
            <a:extLst>
              <a:ext uri="{FF2B5EF4-FFF2-40B4-BE49-F238E27FC236}">
                <a16:creationId xmlns:a16="http://schemas.microsoft.com/office/drawing/2014/main" id="{4F72ADC9-6835-45CE-8103-857D01BCC0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966717"/>
              </p:ext>
            </p:extLst>
          </p:nvPr>
        </p:nvGraphicFramePr>
        <p:xfrm>
          <a:off x="179388" y="1052513"/>
          <a:ext cx="8785225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EE30E2C4-4634-4A8F-B401-E15BE9FE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1272F1-23FA-4D27-8713-CD6ECB2341D2}" type="slidenum">
              <a:rPr lang="en-GB" altLang="en-US">
                <a:solidFill>
                  <a:srgbClr val="8D817B"/>
                </a:solidFill>
              </a:rPr>
              <a:pPr/>
              <a:t>17</a:t>
            </a:fld>
            <a:endParaRPr lang="en-GB" altLang="en-US">
              <a:solidFill>
                <a:srgbClr val="8D817B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BE38F96-4A46-4A4A-BAD6-9B74DA2A2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504825"/>
          </a:xfrm>
        </p:spPr>
        <p:txBody>
          <a:bodyPr/>
          <a:lstStyle/>
          <a:p>
            <a:pPr algn="ctr" eaLnBrk="1" hangingPunct="1">
              <a:tabLst>
                <a:tab pos="7251700" algn="r"/>
                <a:tab pos="7439025" algn="r"/>
              </a:tabLst>
            </a:pPr>
            <a:r>
              <a:rPr lang="ru-RU" altLang="en-US" sz="1600" b="1"/>
              <a:t>Доля заработной платы в странах  В4, находящихся в нижней части списка стран-членов ЕС</a:t>
            </a:r>
            <a:endParaRPr lang="en-GB" altLang="en-US" sz="1600" b="1"/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D41C535-7A15-4726-A400-DA95F388F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08963" cy="5761038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en-GB" altLang="en-US"/>
          </a:p>
        </p:txBody>
      </p:sp>
      <p:pic>
        <p:nvPicPr>
          <p:cNvPr id="43013" name="Picture 2">
            <a:extLst>
              <a:ext uri="{FF2B5EF4-FFF2-40B4-BE49-F238E27FC236}">
                <a16:creationId xmlns:a16="http://schemas.microsoft.com/office/drawing/2014/main" id="{6A76D0CE-F634-4F53-A45E-7F23BC6BB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9144000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C4C60E87-4854-4B36-99D4-D4840731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2CF656-EA9E-47A0-8785-6F224653DB7A}" type="slidenum">
              <a:rPr lang="en-GB" altLang="en-US" sz="1200">
                <a:solidFill>
                  <a:srgbClr val="8D817B"/>
                </a:solidFill>
              </a:rPr>
              <a:pPr/>
              <a:t>18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098F6FD-886F-4DD3-A4DC-652CED3B4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48663" cy="458787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100" b="1">
                <a:solidFill>
                  <a:schemeClr val="bg1"/>
                </a:solidFill>
              </a:rPr>
              <a:t>Различия</a:t>
            </a:r>
            <a:r>
              <a:rPr lang="ru-RU" altLang="en-US" sz="2100" b="1"/>
              <a:t> между странами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C3E5771-7273-4403-9C82-0FB805043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928100" cy="5362575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/>
              <a:t>Только в</a:t>
            </a:r>
            <a:r>
              <a:rPr lang="ru-RU" altLang="en-US">
                <a:solidFill>
                  <a:srgbClr val="00B050"/>
                </a:solidFill>
              </a:rPr>
              <a:t> </a:t>
            </a:r>
            <a:r>
              <a:rPr lang="ru-RU" altLang="en-US"/>
              <a:t>странах Балтии и в Болгарии отмечается рост реальной заработной платы с момента окончания кризиса до сих пор, а Венгрия и Румыния понесли наибольшие потери. 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/>
              <a:t>Доля доходов в ВВП стран В4 значительно ниже (около 55%), чем в ЕС15 (63%), и доминирует основная тенденция снижения. 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/>
              <a:t>Самый большой спад отмечается в Польше (12 процентных пунктов) и Венгрии (12 процентных пунктов). 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/>
              <a:t>В Словакии доля заработной платы самая низкая (49% ВВП).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/>
              <a:t>Какие факторы могут влиять на то, что у стран ЦВЕ имеются различные результаты? 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ru-RU" altLang="en-US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022E64FA-207C-4F59-A149-01C10333A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BB2F67-B925-45C8-86F6-C2BC1EEB34D7}" type="slidenum">
              <a:rPr lang="en-GB" altLang="en-US">
                <a:solidFill>
                  <a:srgbClr val="8D817B"/>
                </a:solidFill>
              </a:rPr>
              <a:pPr/>
              <a:t>19</a:t>
            </a:fld>
            <a:endParaRPr lang="en-GB" altLang="en-US">
              <a:solidFill>
                <a:srgbClr val="8D817B"/>
              </a:solidFill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C6F3D3D-0537-4B21-9CF5-A8EA0D4A5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931862"/>
          </a:xfrm>
        </p:spPr>
        <p:txBody>
          <a:bodyPr/>
          <a:lstStyle/>
          <a:p>
            <a:pPr algn="ctr" eaLnBrk="1" hangingPunct="1">
              <a:tabLst>
                <a:tab pos="7251700" algn="r"/>
                <a:tab pos="7439025" algn="r"/>
              </a:tabLst>
            </a:pPr>
            <a:r>
              <a:rPr lang="ru-RU" altLang="en-US" sz="2000" b="1"/>
              <a:t>Крепкие рынки труда: Неполная занятость (слабый рынок труда) </a:t>
            </a:r>
            <a:br>
              <a:rPr lang="ru-RU" altLang="en-US" sz="2000" b="1"/>
            </a:br>
            <a:r>
              <a:rPr lang="ru-RU" altLang="en-US" sz="2000" b="1"/>
              <a:t>в большинстве стран ЦВЕ ниже, чем до кризиса</a:t>
            </a:r>
            <a:endParaRPr lang="en-GB" altLang="en-US" sz="2000" b="1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B0AA379-49B5-4491-B1C3-141D0FCAC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59055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I</a:t>
            </a:r>
          </a:p>
        </p:txBody>
      </p:sp>
      <p:pic>
        <p:nvPicPr>
          <p:cNvPr id="45061" name="Chart 4">
            <a:extLst>
              <a:ext uri="{FF2B5EF4-FFF2-40B4-BE49-F238E27FC236}">
                <a16:creationId xmlns:a16="http://schemas.microsoft.com/office/drawing/2014/main" id="{0AFD7AE7-DE06-4883-9F73-49221248270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127125"/>
            <a:ext cx="8858250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0FF64D55-21B6-4B62-8B1B-8F5BCD058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846535-911B-41D4-B66F-0075A1089924}" type="slidenum">
              <a:rPr lang="en-GB" altLang="en-US" sz="1200">
                <a:solidFill>
                  <a:srgbClr val="8D817B"/>
                </a:solidFill>
              </a:rPr>
              <a:pPr/>
              <a:t>2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BBCC653-AF0D-4ADC-98AB-383FA4382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48663" cy="431800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100" b="1"/>
              <a:t>Структура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4055E15-F641-45A3-BA91-EF388E886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251950" cy="5976938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 b="1"/>
              <a:t>   Отобразить различные показатели конвергенции/ конвергенции заработных плат (насколько это возможно, сосредоточиться на ЦВЕ, ЮВЕ)</a:t>
            </a:r>
          </a:p>
          <a:p>
            <a:pPr marL="271463" indent="-271463" eaLnBrk="1" hangingPunct="1">
              <a:lnSpc>
                <a:spcPct val="110000"/>
              </a:lnSpc>
            </a:pPr>
            <a:r>
              <a:rPr lang="ru-RU" altLang="en-US" sz="1800"/>
              <a:t>Показать конвергенцию заработных плат</a:t>
            </a:r>
            <a:r>
              <a:rPr lang="ru-RU" altLang="en-US" sz="1800">
                <a:solidFill>
                  <a:srgbClr val="FF0000"/>
                </a:solidFill>
              </a:rPr>
              <a:t> </a:t>
            </a:r>
            <a:r>
              <a:rPr lang="ru-RU" altLang="en-US" sz="1800"/>
              <a:t>через ВВП на душу населения за ЕС15 с учетом паритетов покупательной способности (ППС)</a:t>
            </a:r>
          </a:p>
          <a:p>
            <a:pPr marL="271463" indent="-271463" eaLnBrk="1" hangingPunct="1">
              <a:lnSpc>
                <a:spcPct val="110000"/>
              </a:lnSpc>
            </a:pPr>
            <a:r>
              <a:rPr lang="ru-RU" altLang="en-US" sz="1800"/>
              <a:t>В период с 1995-2008 гг. конвергенция</a:t>
            </a:r>
            <a:r>
              <a:rPr lang="ru-RU" altLang="en-US" sz="1800">
                <a:solidFill>
                  <a:srgbClr val="00B050"/>
                </a:solidFill>
              </a:rPr>
              <a:t> </a:t>
            </a:r>
            <a:r>
              <a:rPr lang="ru-RU" altLang="en-US" sz="1800"/>
              <a:t>заработных плат была динамичной без потери конкурентоспособности, но потом...</a:t>
            </a:r>
          </a:p>
          <a:p>
            <a:pPr marL="271463" indent="-271463" eaLnBrk="1" hangingPunct="1">
              <a:lnSpc>
                <a:spcPct val="110000"/>
              </a:lnSpc>
            </a:pPr>
            <a:r>
              <a:rPr lang="ru-RU" altLang="en-US" sz="1800"/>
              <a:t>Обратный процесс с 2008 г. без обоснованных причин</a:t>
            </a:r>
          </a:p>
          <a:p>
            <a:pPr marL="271463" indent="-271463" eaLnBrk="1" hangingPunct="1">
              <a:lnSpc>
                <a:spcPct val="110000"/>
              </a:lnSpc>
            </a:pPr>
            <a:r>
              <a:rPr lang="ru-RU" altLang="en-US" sz="1800"/>
              <a:t>Новый импульс с 2016 года...</a:t>
            </a:r>
          </a:p>
          <a:p>
            <a:pPr marL="271463" indent="-271463" eaLnBrk="1" hangingPunct="1">
              <a:lnSpc>
                <a:spcPct val="110000"/>
              </a:lnSpc>
            </a:pPr>
            <a:r>
              <a:rPr lang="ru-RU" altLang="en-US" sz="1800" b="1"/>
              <a:t>Заработная плата в пересчете в евро как доля ЕС15, доли заработной платы</a:t>
            </a:r>
          </a:p>
          <a:p>
            <a:pPr marL="271463" indent="-271463" eaLnBrk="1" hangingPunct="1">
              <a:lnSpc>
                <a:spcPct val="110000"/>
              </a:lnSpc>
            </a:pPr>
            <a:r>
              <a:rPr lang="ru-RU" altLang="en-US" sz="1800" b="1"/>
              <a:t>Рост реальной заработной платы значительно отстает от роста производительности</a:t>
            </a:r>
          </a:p>
          <a:p>
            <a:pPr marL="271463" indent="-271463" eaLnBrk="1" hangingPunct="1">
              <a:lnSpc>
                <a:spcPct val="110000"/>
              </a:lnSpc>
            </a:pPr>
            <a:r>
              <a:rPr lang="ru-RU" altLang="en-US" sz="1800" b="1"/>
              <a:t>Относительная заработная плата по сравнению с относительными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 b="1"/>
              <a:t> уровнями производительности (В4 - EС15)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 b="1"/>
              <a:t>Все еще низкая заработная плата: не только несправедливо, но и вредно с экономической точки зрения</a:t>
            </a:r>
          </a:p>
          <a:p>
            <a:pPr marL="271463" indent="-271463" eaLnBrk="1" hangingPunct="1">
              <a:lnSpc>
                <a:spcPct val="110000"/>
              </a:lnSpc>
            </a:pPr>
            <a:r>
              <a:rPr lang="ru-RU" altLang="en-US" sz="1800"/>
              <a:t>Чем меньше покупательная способность, тем меньше рост</a:t>
            </a:r>
          </a:p>
          <a:p>
            <a:pPr marL="271463" indent="-271463" eaLnBrk="1" hangingPunct="1">
              <a:lnSpc>
                <a:spcPct val="110000"/>
              </a:lnSpc>
            </a:pPr>
            <a:r>
              <a:rPr lang="ru-RU" altLang="en-US" sz="1800"/>
              <a:t>Ловушка низкой заработной платы: застрять в подчиненной роли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38911661-938D-4FE5-A889-2756647A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3CD6CD-5523-4346-A8AF-652B4EFA8A3F}" type="slidenum">
              <a:rPr lang="en-GB" altLang="en-US">
                <a:solidFill>
                  <a:srgbClr val="8D817B"/>
                </a:solidFill>
              </a:rPr>
              <a:pPr/>
              <a:t>20</a:t>
            </a:fld>
            <a:endParaRPr lang="en-GB" altLang="en-US">
              <a:solidFill>
                <a:srgbClr val="8D817B"/>
              </a:solidFill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A59A0BC-34B5-447E-9082-50FA49842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61913"/>
            <a:ext cx="9144000" cy="931863"/>
          </a:xfrm>
        </p:spPr>
        <p:txBody>
          <a:bodyPr/>
          <a:lstStyle/>
          <a:p>
            <a:pPr algn="ctr">
              <a:tabLst>
                <a:tab pos="7251700" algn="r"/>
                <a:tab pos="7439025" algn="r"/>
              </a:tabLst>
            </a:pPr>
            <a:r>
              <a:rPr lang="ru-RU" altLang="en-US" sz="2000"/>
              <a:t>Отток населения трудоспособного возраста -% от доли людей, проживающих в другой стране ЕС (возрастная группа от 15 - 64 лет)</a:t>
            </a:r>
            <a:endParaRPr lang="en-GB" altLang="en-US" sz="2000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6734B19-6F9A-47C8-A4A4-486E17584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5905500"/>
          </a:xfrm>
        </p:spPr>
        <p:txBody>
          <a:bodyPr/>
          <a:lstStyle/>
          <a:p>
            <a:pPr>
              <a:lnSpc>
                <a:spcPct val="110000"/>
              </a:lnSpc>
              <a:buFont typeface="Arial" charset="0"/>
              <a:buNone/>
              <a:defRPr/>
            </a:pPr>
            <a:r>
              <a:rPr lang="en-GB" altLang="en-US" sz="1058" dirty="0"/>
              <a:t>I</a:t>
            </a:r>
          </a:p>
        </p:txBody>
      </p:sp>
      <p:pic>
        <p:nvPicPr>
          <p:cNvPr id="46085" name="Picture 4">
            <a:extLst>
              <a:ext uri="{FF2B5EF4-FFF2-40B4-BE49-F238E27FC236}">
                <a16:creationId xmlns:a16="http://schemas.microsoft.com/office/drawing/2014/main" id="{3797A23A-26A2-4DAC-92BC-C7601985C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1075"/>
            <a:ext cx="87137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4C9CA1CE-F08D-4412-B2E8-86ED13A7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FFD6FF-765F-459E-BCAC-DDD93701D314}" type="slidenum">
              <a:rPr lang="en-GB" altLang="en-US" sz="1200">
                <a:solidFill>
                  <a:srgbClr val="8D817B"/>
                </a:solidFill>
              </a:rPr>
              <a:pPr/>
              <a:t>21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75ACDFC-2710-4D07-A5AF-344E49B00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928100" cy="1081087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000" b="1"/>
              <a:t>Ловушка низкой заработной платы: Обречены на отставание; специализация в трудоемких видах деятельности с низкой добавленной стоимостью &gt; нет будущего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6FD36ED-C29B-4B50-A294-47F4E78A1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196975"/>
            <a:ext cx="8928100" cy="5256213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ru-RU" altLang="en-US" sz="2000"/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Низкие зарплаты также означают низкий уровень исследований и разработок, а также инноваций. 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Страны ЦВЕ относятся к числу тех, кто выделяет небольшие средства на исследования и разработки, а также отстает в инновациях. </a:t>
            </a:r>
            <a:endParaRPr lang="en-GB" altLang="en-US" sz="2000"/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Прямые иностранные инвестиции в ЦВЕ также не настолько объемные в область исследований и разработок.</a:t>
            </a:r>
            <a:endParaRPr lang="en-GB" altLang="en-US" sz="2000"/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Низкий потенциал для инноваций в странах ЦВЕ является блокирующим фактором для дальнейшего развития, а профиль низкой заработной платы способствует поддержанию такого состояния.. </a:t>
            </a:r>
            <a:endParaRPr lang="en-GB" altLang="en-US" sz="2000"/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Роль стран ЦВЕ в международных цепочках создания стоимости по-прежнему в основном базируется на дешевой рабочей силе, что является уязвимой позицией, не имеющей перспективы на будущее, особенно в сфере оцифровки и технологических изменений. </a:t>
            </a:r>
            <a:endParaRPr lang="en-GB" altLang="en-US" sz="2000"/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3B35B046-BB6D-47CB-B67E-CFFD5DC4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039E04-B1A2-4896-BE25-9B07FFB05E42}" type="slidenum">
              <a:rPr lang="en-GB" altLang="en-US">
                <a:solidFill>
                  <a:srgbClr val="8D817B"/>
                </a:solidFill>
              </a:rPr>
              <a:pPr/>
              <a:t>22</a:t>
            </a:fld>
            <a:endParaRPr lang="en-GB" altLang="en-US">
              <a:solidFill>
                <a:srgbClr val="8D817B"/>
              </a:solidFill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3FEA709-83DC-4354-858F-72FCCD059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504825"/>
          </a:xfrm>
        </p:spPr>
        <p:txBody>
          <a:bodyPr/>
          <a:lstStyle/>
          <a:p>
            <a:pPr algn="ctr" eaLnBrk="1" hangingPunct="1">
              <a:tabLst>
                <a:tab pos="7251700" algn="r"/>
                <a:tab pos="7439025" algn="r"/>
              </a:tabLst>
            </a:pPr>
            <a:r>
              <a:rPr lang="ru-RU" altLang="en-US" b="1"/>
              <a:t> </a:t>
            </a:r>
            <a:r>
              <a:rPr lang="ru-RU" altLang="en-US" sz="2400" b="1"/>
              <a:t>Заключительные примечания и перспективы на будущее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9E15062-F48B-42F8-8F07-997653CFA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856662" cy="5761038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/>
              <a:t>Застой в конвергенции</a:t>
            </a:r>
            <a:r>
              <a:rPr lang="ru-RU" altLang="en-US">
                <a:solidFill>
                  <a:srgbClr val="00B050"/>
                </a:solidFill>
              </a:rPr>
              <a:t> </a:t>
            </a:r>
            <a:r>
              <a:rPr lang="ru-RU" altLang="en-US"/>
              <a:t>заработных плат между новыми странами-членами ЕС в ЦВЕ и ведущими странами-членами ЕС подрывает социальную сплоченность в ЕС в целом. В условиях свободного перемещения капитала, услуг и людей сохраняющийся большой разрыв в заработной плате приводит к возникновению неблагоприятных последствий как на Востоке, так и на Западе. Разочарование, вытекающее из этого, приводит к появлению политических сил, которые подрывают основополагающие ценности ЕС. Таким образом, отсутствие конвергенции заработных плат является не только вопросом социальной несправедливости для трудящихся на Востоке, но и наносит ущерб устойчивому росту и создает угрозу для будущего Европы. 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ru-RU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96D683BD-101B-4C4D-B59E-EDEFCCCB5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192BED-486D-42AF-993E-AD2D24EE044B}" type="slidenum">
              <a:rPr lang="en-GB" altLang="en-US" sz="1200">
                <a:solidFill>
                  <a:srgbClr val="8D817B"/>
                </a:solidFill>
              </a:rPr>
              <a:pPr/>
              <a:t>3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3119F45-4A35-4AF6-878F-123D734CD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348663" cy="500062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100" b="1"/>
              <a:t>Конвергенция ВВП в ЦВЕ (1997-2018) и ЮВЕ (2000-2018)</a:t>
            </a:r>
            <a:endParaRPr lang="en-GB" altLang="en-US" sz="2100" b="1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340396E-084C-479E-A651-C56E00D9E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714375"/>
            <a:ext cx="8928100" cy="5816600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ru-RU" altLang="en-US" sz="1800"/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/>
              <a:t>Общее положительное развитие в ЦВЕ и ЮВЕ со значительными различиями между странами. 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/>
              <a:t>В 2008 г. наблюдается прекращение тенденции, но конвергенция продолжается:</a:t>
            </a:r>
          </a:p>
          <a:p>
            <a:pPr marL="271463" indent="-271463" eaLnBrk="1" hangingPunct="1">
              <a:lnSpc>
                <a:spcPct val="110000"/>
              </a:lnSpc>
              <a:buFontTx/>
              <a:buChar char="-"/>
            </a:pPr>
            <a:r>
              <a:rPr lang="ru-RU" altLang="en-US" sz="1800"/>
              <a:t>страны Балтии впечатляющим образом догоняют (Литва лучше всех);</a:t>
            </a:r>
          </a:p>
          <a:p>
            <a:pPr marL="271463" indent="-271463" eaLnBrk="1" hangingPunct="1">
              <a:lnSpc>
                <a:spcPct val="110000"/>
              </a:lnSpc>
              <a:buFontTx/>
              <a:buChar char="-"/>
            </a:pPr>
            <a:r>
              <a:rPr lang="ru-RU" altLang="en-US" sz="1800"/>
              <a:t>Чехия опережает Словению (2018 г.);</a:t>
            </a:r>
          </a:p>
          <a:p>
            <a:pPr marL="271463" indent="-271463" eaLnBrk="1" hangingPunct="1">
              <a:lnSpc>
                <a:spcPct val="110000"/>
              </a:lnSpc>
              <a:buFontTx/>
              <a:buChar char="-"/>
            </a:pPr>
            <a:r>
              <a:rPr lang="ru-RU" altLang="en-US" sz="1800"/>
              <a:t>Хорватия, Словения – без конвергенции с 2008 г.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/>
              <a:t>В 2000 г. Румыния находилась примерно на одинаковом уровне с Черногорией, Сербией и Северной Македонией. В 2018 году Румыния значительно опередила регион Западных Балкан (ЗБ); Болгария тоже, но в меньшей степени... 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/>
              <a:t>Прямые иностранные инвестиции (ПИИ) в настоящее время сосредоточены на шести странах Западных Балкан (ЗБ6) в период с 2014-2018 гг. с притоком ПИИ в ЗБ6 в 6,6% ВВП, а в 11 странах ЦВЕ (ЦВЕ11) приток ПИИ составил только 2,6% ВВП (Хуня, 2019 г., Венский институт международных экономических исследований)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ED825B3B-69AD-44C5-AE4C-2A31A7F4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1A2A18A-A820-458E-8128-3621CE1ED188}" type="slidenum">
              <a:rPr lang="en-GB" altLang="en-US">
                <a:solidFill>
                  <a:srgbClr val="8D817B"/>
                </a:solidFill>
              </a:rPr>
              <a:pPr/>
              <a:t>4</a:t>
            </a:fld>
            <a:endParaRPr lang="en-GB" altLang="en-US">
              <a:solidFill>
                <a:srgbClr val="8D817B"/>
              </a:solidFill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65E1307-45DB-4C6A-B1A3-B797CEF0F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algn="ctr" eaLnBrk="1" hangingPunct="1">
              <a:tabLst>
                <a:tab pos="7251700" algn="r"/>
                <a:tab pos="7439025" algn="r"/>
              </a:tabLst>
            </a:pPr>
            <a:r>
              <a:rPr lang="ru-RU" altLang="fr-FR" b="1"/>
              <a:t>ВВП к актуальным ценам на душу населения </a:t>
            </a:r>
            <a:r>
              <a:rPr lang="en-GB" altLang="fr-FR" b="1"/>
              <a:t>(%), </a:t>
            </a:r>
            <a:r>
              <a:rPr lang="ru-RU" altLang="fr-FR" b="1"/>
              <a:t>ППС</a:t>
            </a:r>
            <a:r>
              <a:rPr lang="en-GB" altLang="fr-FR" b="1"/>
              <a:t>, EU15=100</a:t>
            </a:r>
            <a:br>
              <a:rPr lang="fr-BE" altLang="fr-FR"/>
            </a:br>
            <a:r>
              <a:rPr lang="hu-HU" altLang="en-US" b="1"/>
              <a:t> </a:t>
            </a:r>
            <a:endParaRPr lang="en-GB" altLang="en-US" b="1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6F27BA2-FDC9-488C-A28D-D9F3AE0FEA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908050"/>
          <a:ext cx="8424862" cy="5300663"/>
        </p:xfrm>
        <a:graphic>
          <a:graphicData uri="http://schemas.openxmlformats.org/drawingml/2006/table">
            <a:tbl>
              <a:tblPr/>
              <a:tblGrid>
                <a:gridCol w="240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ЦВЕ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 члены</a:t>
                      </a:r>
                      <a:endParaRPr kumimoji="0" lang="fr-B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1997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г.</a:t>
                      </a:r>
                      <a:endParaRPr kumimoji="0" lang="fr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2008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г.</a:t>
                      </a:r>
                      <a:endParaRPr kumimoji="0" lang="fr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2016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г.</a:t>
                      </a:r>
                      <a:endParaRPr kumimoji="0" lang="fr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2018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г.</a:t>
                      </a:r>
                      <a:endParaRPr kumimoji="0" lang="fr-B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Чехия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64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75,6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81,2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83,7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Венгрия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43,1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56,3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63,6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65,1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Хорватия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44,2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56,8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56,3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58,3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Польша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39,6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50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64,1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66,9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Словакия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44,3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64,4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72,6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72,4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Болгария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39,2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44,5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46,6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Эстония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34,4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61,9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69,1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74,6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Латвия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28,5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53,1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60,2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64,4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Литва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31,1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56,7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70,5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74,7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Румыния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24,7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44,5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54,5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59,7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Словения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67,2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80,9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77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81,0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ЮВЕ</a:t>
                      </a:r>
                      <a:endParaRPr kumimoji="0" lang="fr-B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Албания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14,9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22,4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27,3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28,9</a:t>
                      </a:r>
                      <a:endParaRPr kumimoji="0" lang="fr-B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Черногория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23,1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37,4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41,0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43,9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l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Северная Македония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23,4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28,7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34,2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33,8</a:t>
                      </a:r>
                      <a:endParaRPr kumimoji="0" lang="fr-B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449263" marR="0" lvl="0" indent="0" algn="l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Сербия</a:t>
                      </a:r>
                      <a:endParaRPr kumimoji="0" lang="fr-B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21,8</a:t>
                      </a:r>
                      <a:endParaRPr kumimoji="0" lang="fr-B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34,4</a:t>
                      </a:r>
                      <a:endParaRPr kumimoji="0" lang="fr-B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35,9</a:t>
                      </a:r>
                      <a:endParaRPr kumimoji="0" lang="fr-B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001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38,0</a:t>
                      </a:r>
                      <a:endParaRPr kumimoji="0" lang="fr-B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3906" name="Footer Placeholder 4">
            <a:extLst>
              <a:ext uri="{FF2B5EF4-FFF2-40B4-BE49-F238E27FC236}">
                <a16:creationId xmlns:a16="http://schemas.microsoft.com/office/drawing/2014/main" id="{A3C42B13-2EE3-438C-B74E-A0B3FE3D31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14625" y="6357938"/>
            <a:ext cx="4537075" cy="31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fr-FR">
                <a:solidFill>
                  <a:srgbClr val="8D817B"/>
                </a:solidFill>
              </a:rPr>
              <a:t>Источник: база данных  AMEКO, 2019 г.; Примечание: для ЦВЕ 1997 данные за 2000 год.</a:t>
            </a:r>
            <a:endParaRPr lang="en-GB" altLang="fr-FR">
              <a:solidFill>
                <a:srgbClr val="8D817B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1E0856C4-7F29-4CED-B3AA-3091D65D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A3D62D-A6BB-4328-ABC6-4C22B7076C49}" type="slidenum">
              <a:rPr lang="en-GB" altLang="en-US">
                <a:solidFill>
                  <a:srgbClr val="8D817B"/>
                </a:solidFill>
              </a:rPr>
              <a:pPr/>
              <a:t>5</a:t>
            </a:fld>
            <a:endParaRPr lang="en-GB" altLang="en-US">
              <a:solidFill>
                <a:srgbClr val="8D817B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2B4843C-C7CD-4D77-A3E5-B1FF61653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algn="ctr" eaLnBrk="1" hangingPunct="1">
              <a:tabLst>
                <a:tab pos="7251700" algn="r"/>
                <a:tab pos="7439025" algn="r"/>
              </a:tabLst>
            </a:pPr>
            <a:r>
              <a:rPr lang="ru-RU" altLang="en-US" sz="2000" b="1"/>
              <a:t>Экономическая конвергенция в период с 2008 - 2018 гг.; Y: общее изменение реального ВВП, X: ВВП в% для EС28, ППС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589E782-39B3-4B56-9FFA-6243110BB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8785225" cy="5976938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I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AA746F0-DBE4-400B-8C1D-BE0469D0E7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1592578"/>
              </p:ext>
            </p:extLst>
          </p:nvPr>
        </p:nvGraphicFramePr>
        <p:xfrm>
          <a:off x="431540" y="779797"/>
          <a:ext cx="8280920" cy="529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C44647F5-1E9D-44CA-AC91-DDC700E9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C4F2094-6DF8-4ADE-B9DB-574D266188EE}" type="slidenum">
              <a:rPr lang="en-GB" altLang="en-US" sz="1200">
                <a:solidFill>
                  <a:srgbClr val="8D817B"/>
                </a:solidFill>
              </a:rPr>
              <a:pPr/>
              <a:t>6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B647811-5211-45F6-91FA-65369EACF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48663" cy="647700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1600" b="1"/>
              <a:t>ДО КРИЗИСА: более динамичный рост доходов в ЦВЕ, чем в центре и на периферии Экономического и валютного союза (ЭВС) Еврозоны ЕС в 2010 году </a:t>
            </a:r>
            <a:br>
              <a:rPr lang="ru-RU" altLang="en-US" sz="2100" b="1"/>
            </a:br>
            <a:r>
              <a:rPr lang="ru-RU" altLang="en-US" sz="2100" b="1"/>
              <a:t> 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74C51B88-43ED-4A08-A7E8-62A12EC3A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857250"/>
            <a:ext cx="8785225" cy="5715000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У каждой меры есть свой индивидуальный фокус и значение.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Изменение заработных плат в номинальном выражении в евро является показательным для принятия решения об инвестициях, для мобильности рабочей силы.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При международных сравнениях обычно используются показатели ППС, которые учитывают местную покупательную способность номинальной заработной платы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Изменения в реальной заработной плате наиболее важны для профсоюзов и работников (уровень жизни)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Соотношение реальной заработной платы и производительности, как например, доля заработной платы (в общем доходе), является решающим показателем взаимосвязи между капиталом и трудом.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Конвергенция производительности опережает заработную плату.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000"/>
              <a:t>Во всех странах 2008 год стал переломным моментом для сближения заработных плат - по всем показателям, как показано в диаграммах ниже.</a:t>
            </a:r>
          </a:p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ru-RU" altLang="en-US" sz="200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9D212FAB-857A-47E5-848D-0985AFD12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5B9C26-55BB-4C0A-9562-0D79925B26DB}" type="slidenum">
              <a:rPr lang="en-GB" altLang="en-US">
                <a:solidFill>
                  <a:srgbClr val="8D817B"/>
                </a:solidFill>
              </a:rPr>
              <a:pPr/>
              <a:t>7</a:t>
            </a:fld>
            <a:endParaRPr lang="en-GB" altLang="en-US">
              <a:solidFill>
                <a:srgbClr val="8D817B"/>
              </a:solidFill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003C0F7-A656-4452-91F8-FBF0605F2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433387"/>
          </a:xfrm>
        </p:spPr>
        <p:txBody>
          <a:bodyPr/>
          <a:lstStyle/>
          <a:p>
            <a:pPr algn="ctr" eaLnBrk="1" hangingPunct="1">
              <a:tabLst>
                <a:tab pos="7251700" algn="r"/>
                <a:tab pos="7439025" algn="r"/>
              </a:tabLst>
            </a:pPr>
            <a:r>
              <a:rPr lang="ru-RU" altLang="en-US" sz="2000" b="1"/>
              <a:t>Различия между странами в конвергенции (заработных плат)?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2ECEEC0-753E-445D-95D0-94BD270C9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" y="738188"/>
            <a:ext cx="9109075" cy="611981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ru-RU" altLang="en-US" sz="1800"/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/>
              <a:t>Уровень заработных плат все еще является лишь частью уровня заработных плат в ЕС15.  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/>
              <a:t>Хотя конвергенция привела к серьезному срыву тенденции из-за возникновения кризиса, и хотя конвергенция отстает от производительности</a:t>
            </a:r>
            <a:r>
              <a:rPr lang="ru-RU" altLang="en-US" sz="1800">
                <a:solidFill>
                  <a:srgbClr val="00B050"/>
                </a:solidFill>
              </a:rPr>
              <a:t> </a:t>
            </a:r>
            <a:r>
              <a:rPr lang="ru-RU" altLang="en-US" sz="1800"/>
              <a:t>во всех странах ЦВЕ, между странами есть различия. 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/>
              <a:t>Для стран Балтии кризис означал ограниченную потерю импульса конвергенции, с новой динамикой с 2014-2015 г., Эстония опередила Чехию, Латвия приблизилась к Словакии.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/>
              <a:t>В странах Вышеградской группы (В4) произошло ясное прекращение тенденции: Чехия поднимается с 2016 г. (снова опережает Словакию), Польша – умеренно, Венгрия – самые плохие показатели вопреки новой динамике, Хорватия – явно и последовательно идет назад.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1800"/>
              <a:t>После 9 лет застоя румынские зарплаты быстро росли с 2015 г., приближаясь теперь к Венгрии; Болгария - постоянная конвергенция, но зарплаты все еще самые низкие в ЕС; долгосрочная конвергенция (1995-2017 гг.) - результаты стран Балтии - впечатляют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altLang="en-US" sz="2300"/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5CD6AB17-BE89-4206-B89D-C2390BFD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96CFED3-4A3D-4722-BF45-45A5D613F0E7}" type="slidenum">
              <a:rPr lang="en-GB" altLang="en-US" sz="1200">
                <a:solidFill>
                  <a:srgbClr val="8D817B"/>
                </a:solidFill>
              </a:rPr>
              <a:pPr/>
              <a:t>8</a:t>
            </a:fld>
            <a:endParaRPr lang="en-GB" altLang="en-US" sz="1200">
              <a:solidFill>
                <a:srgbClr val="8D817B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7AA3AAC-1DB7-4226-ADC8-E119E78A6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13787" cy="720725"/>
          </a:xfrm>
        </p:spPr>
        <p:txBody>
          <a:bodyPr/>
          <a:lstStyle/>
          <a:p>
            <a:pPr algn="ctr" eaLnBrk="1" hangingPunct="1">
              <a:tabLst>
                <a:tab pos="7258050" algn="r"/>
                <a:tab pos="7445375" algn="r"/>
              </a:tabLst>
            </a:pPr>
            <a:r>
              <a:rPr lang="ru-RU" altLang="en-US" sz="2100" b="1"/>
              <a:t>Средняя годовая зарплата (</a:t>
            </a:r>
            <a:r>
              <a:rPr lang="ru-RU" altLang="en-US" sz="2100" b="1">
                <a:solidFill>
                  <a:schemeClr val="bg1"/>
                </a:solidFill>
              </a:rPr>
              <a:t>без</a:t>
            </a:r>
            <a:r>
              <a:rPr lang="ru-RU" altLang="en-US" sz="2100" b="1"/>
              <a:t> отчислений) в% для ЕС-15 </a:t>
            </a:r>
            <a:br>
              <a:rPr lang="ru-RU" altLang="en-US" sz="2100" b="1"/>
            </a:br>
            <a:r>
              <a:rPr lang="ru-RU" altLang="en-US" sz="2100" b="1"/>
              <a:t>с 1998 - 2019 гг. (номинально в евро)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C2250E8-5E25-4B43-9354-3838350E7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28100" cy="5478462"/>
          </a:xfrm>
        </p:spPr>
        <p:txBody>
          <a:bodyPr/>
          <a:lstStyle/>
          <a:p>
            <a:pPr marL="271463" indent="-271463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I</a:t>
            </a:r>
          </a:p>
        </p:txBody>
      </p:sp>
      <p:sp>
        <p:nvSpPr>
          <p:cNvPr id="37893" name="Footer Placeholder 1">
            <a:extLst>
              <a:ext uri="{FF2B5EF4-FFF2-40B4-BE49-F238E27FC236}">
                <a16:creationId xmlns:a16="http://schemas.microsoft.com/office/drawing/2014/main" id="{45E87D0F-C0C7-4209-A545-EB98A7019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fr-FR" b="1">
                <a:solidFill>
                  <a:srgbClr val="8D817B"/>
                </a:solidFill>
              </a:rPr>
              <a:t>Источник</a:t>
            </a:r>
            <a:r>
              <a:rPr lang="ru-RU" altLang="fr-FR">
                <a:solidFill>
                  <a:srgbClr val="8D817B"/>
                </a:solidFill>
              </a:rPr>
              <a:t>: AMEКO 2019 г.</a:t>
            </a:r>
          </a:p>
        </p:txBody>
      </p:sp>
      <p:pic>
        <p:nvPicPr>
          <p:cNvPr id="37894" name="Chart 6">
            <a:extLst>
              <a:ext uri="{FF2B5EF4-FFF2-40B4-BE49-F238E27FC236}">
                <a16:creationId xmlns:a16="http://schemas.microsoft.com/office/drawing/2014/main" id="{7E369D52-5B1A-4CE1-BB36-4810FED4361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908050"/>
            <a:ext cx="8212137" cy="50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F8CAA18F-1077-49E0-9776-0B7E6C3D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614440-91C1-46C5-B119-ADECDD000CE4}" type="slidenum">
              <a:rPr lang="en-GB" altLang="en-US">
                <a:solidFill>
                  <a:srgbClr val="8D817B"/>
                </a:solidFill>
              </a:rPr>
              <a:pPr/>
              <a:t>9</a:t>
            </a:fld>
            <a:endParaRPr lang="en-GB" altLang="en-US">
              <a:solidFill>
                <a:srgbClr val="8D817B"/>
              </a:solidFill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5BFC039-64B4-4805-A270-F39BA2847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504825"/>
          </a:xfrm>
        </p:spPr>
        <p:txBody>
          <a:bodyPr/>
          <a:lstStyle/>
          <a:p>
            <a:pPr algn="ctr" eaLnBrk="1" hangingPunct="1">
              <a:tabLst>
                <a:tab pos="7251700" algn="r"/>
                <a:tab pos="7439025" algn="r"/>
              </a:tabLst>
            </a:pPr>
            <a:r>
              <a:rPr lang="ru-RU" altLang="en-US" b="1"/>
              <a:t>Средняя заработная плата (без отчислений) в евро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1737942-772E-4711-A497-6085E2CB6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856662" cy="5761038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 sz="2800"/>
              <a:t>I</a:t>
            </a:r>
            <a:endParaRPr lang="en-GB" altLang="en-US"/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A0D94B20-BBDC-421A-AD79-9F967C72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7732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fr-BE" altLang="fr-FR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6CC56A5-7A4F-4523-8DC3-85DBA1310D72}"/>
              </a:ext>
            </a:extLst>
          </p:cNvPr>
          <p:cNvGraphicFramePr>
            <a:graphicFrameLocks noGrp="1"/>
          </p:cNvGraphicFramePr>
          <p:nvPr/>
        </p:nvGraphicFramePr>
        <p:xfrm>
          <a:off x="214313" y="714375"/>
          <a:ext cx="8785225" cy="54721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2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1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75498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BE" sz="1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x-none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x-none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x-none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x-none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x-none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x-none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x-none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x-none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E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Албания</a:t>
                      </a:r>
                      <a:endParaRPr lang="fr-BE" sz="11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252,33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259,97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269,95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259,03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325,34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335,11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333,75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371,52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Босния и Герцеговина</a:t>
                      </a:r>
                      <a:endParaRPr lang="fr-BE" sz="11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622,04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649,65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659,67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660,23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659,31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659,11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665,04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675,57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Черногория</a:t>
                      </a:r>
                      <a:endParaRPr lang="fr-BE" sz="11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715,00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722,00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727,00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726,00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723,00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725,00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751,00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765,00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Северная Македония</a:t>
                      </a:r>
                      <a:endParaRPr lang="fr-BE" sz="11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491,36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497,38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498,45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503,79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508,33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522,17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532,85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547,10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Сербия</a:t>
                      </a:r>
                      <a:endParaRPr lang="fr-BE" sz="11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460,49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517,24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507,66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536,59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523,64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506,45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515,55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543,74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Болгария</a:t>
                      </a:r>
                      <a:endParaRPr lang="fr-BE" sz="11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331,37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350,65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373,81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396,31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420,13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448,87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484,87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530,37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Хорватия</a:t>
                      </a:r>
                      <a:endParaRPr lang="fr-BE" sz="11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053,5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047,9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046,9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047,5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041,7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057,9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029,0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079,2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5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x-none" sz="1100" b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 среднем</a:t>
                      </a:r>
                      <a:endParaRPr lang="fr-BE" sz="11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x-none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655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x-none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x-none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782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x-none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841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x-none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891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x-none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950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x-none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954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x-none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.9</a:t>
                      </a: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BE" sz="16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1" marR="63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9030" name="Rectangle 3">
            <a:extLst>
              <a:ext uri="{FF2B5EF4-FFF2-40B4-BE49-F238E27FC236}">
                <a16:creationId xmlns:a16="http://schemas.microsoft.com/office/drawing/2014/main" id="{3BBE811A-C73D-4E11-A615-203CB8138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8051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fr-BE" altLang="fr-FR"/>
          </a:p>
        </p:txBody>
      </p:sp>
      <p:sp>
        <p:nvSpPr>
          <p:cNvPr id="39031" name="Footer Placeholder 8">
            <a:extLst>
              <a:ext uri="{FF2B5EF4-FFF2-40B4-BE49-F238E27FC236}">
                <a16:creationId xmlns:a16="http://schemas.microsoft.com/office/drawing/2014/main" id="{BB51BE11-5828-4834-A8D1-97CFD699D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775" y="6207125"/>
            <a:ext cx="5113338" cy="31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fr-FR">
                <a:solidFill>
                  <a:srgbClr val="8D817B"/>
                </a:solidFill>
              </a:rPr>
              <a:t>Паунович-Косанович (2019 г.); собственный расчет на основании  базы данных AMEКO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nscreencombi2">
  <a:themeElements>
    <a:clrScheme name="ETUI_Onscreen 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4D9E4"/>
      </a:accent1>
      <a:accent2>
        <a:srgbClr val="9EC3DE"/>
      </a:accent2>
      <a:accent3>
        <a:srgbClr val="FFFFFF"/>
      </a:accent3>
      <a:accent4>
        <a:srgbClr val="000000"/>
      </a:accent4>
      <a:accent5>
        <a:srgbClr val="DEE9EF"/>
      </a:accent5>
      <a:accent6>
        <a:srgbClr val="8FB0C9"/>
      </a:accent6>
      <a:hlink>
        <a:srgbClr val="003F72"/>
      </a:hlink>
      <a:folHlink>
        <a:srgbClr val="003F72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_Onscreencombi2">
  <a:themeElements>
    <a:clrScheme name="ETUI_Onscreen 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4D9E4"/>
      </a:accent1>
      <a:accent2>
        <a:srgbClr val="9EC3DE"/>
      </a:accent2>
      <a:accent3>
        <a:srgbClr val="FFFFFF"/>
      </a:accent3>
      <a:accent4>
        <a:srgbClr val="000000"/>
      </a:accent4>
      <a:accent5>
        <a:srgbClr val="DEE9EF"/>
      </a:accent5>
      <a:accent6>
        <a:srgbClr val="8FB0C9"/>
      </a:accent6>
      <a:hlink>
        <a:srgbClr val="003F72"/>
      </a:hlink>
      <a:folHlink>
        <a:srgbClr val="003F72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ETUI_Onscreen 7">
    <a:dk1>
      <a:srgbClr val="000000"/>
    </a:dk1>
    <a:lt1>
      <a:srgbClr val="FFFFFF"/>
    </a:lt1>
    <a:dk2>
      <a:srgbClr val="FFFFFF"/>
    </a:dk2>
    <a:lt2>
      <a:srgbClr val="808080"/>
    </a:lt2>
    <a:accent1>
      <a:srgbClr val="BED600"/>
    </a:accent1>
    <a:accent2>
      <a:srgbClr val="009FDA"/>
    </a:accent2>
    <a:accent3>
      <a:srgbClr val="FFFFFF"/>
    </a:accent3>
    <a:accent4>
      <a:srgbClr val="000000"/>
    </a:accent4>
    <a:accent5>
      <a:srgbClr val="DBE8AA"/>
    </a:accent5>
    <a:accent6>
      <a:srgbClr val="0090C5"/>
    </a:accent6>
    <a:hlink>
      <a:srgbClr val="83847A"/>
    </a:hlink>
    <a:folHlink>
      <a:srgbClr val="83847A"/>
    </a:folHlink>
  </a:clrScheme>
  <a:fontScheme name="ETUI_Onscree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Onscreencombi2</Template>
  <TotalTime>6307</TotalTime>
  <Words>1940</Words>
  <Application>Microsoft Office PowerPoint</Application>
  <PresentationFormat>On-screen Show (4:3)</PresentationFormat>
  <Paragraphs>326</Paragraphs>
  <Slides>22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8" baseType="lpstr">
      <vt:lpstr>Arial</vt:lpstr>
      <vt:lpstr>Calibri</vt:lpstr>
      <vt:lpstr>Times New Roman</vt:lpstr>
      <vt:lpstr>Cambria</vt:lpstr>
      <vt:lpstr>Onscreencombi2</vt:lpstr>
      <vt:lpstr>Bench2014</vt:lpstr>
      <vt:lpstr>1_Bench2014</vt:lpstr>
      <vt:lpstr>2_Bench2014</vt:lpstr>
      <vt:lpstr>3_Bench2014</vt:lpstr>
      <vt:lpstr>4_Bench2014</vt:lpstr>
      <vt:lpstr>5_Bench2014</vt:lpstr>
      <vt:lpstr>6_Bench2014</vt:lpstr>
      <vt:lpstr>7_Bench2014</vt:lpstr>
      <vt:lpstr>8_Bench2014</vt:lpstr>
      <vt:lpstr>1_Onscreencombi2</vt:lpstr>
      <vt:lpstr>Chart</vt:lpstr>
      <vt:lpstr>Конвергенция заработных плат в регионе Центрально-Восточной Европы: тенденция  к росту с 2016 года, но все еще наблюдается отставание...</vt:lpstr>
      <vt:lpstr>Структура</vt:lpstr>
      <vt:lpstr>Конвергенция ВВП в ЦВЕ (1997-2018) и ЮВЕ (2000-2018)</vt:lpstr>
      <vt:lpstr>ВВП к актуальным ценам на душу населения (%), ППС, EU15=100  </vt:lpstr>
      <vt:lpstr>Экономическая конвергенция в период с 2008 - 2018 гг.; Y: общее изменение реального ВВП, X: ВВП в% для EС28, ППС</vt:lpstr>
      <vt:lpstr>ДО КРИЗИСА: более динамичный рост доходов в ЦВЕ, чем в центре и на периферии Экономического и валютного союза (ЭВС) Еврозоны ЕС в 2010 году   </vt:lpstr>
      <vt:lpstr>Различия между странами в конвергенции (заработных плат)?</vt:lpstr>
      <vt:lpstr>Средняя годовая зарплата (без отчислений) в% для ЕС-15  с 1998 - 2019 гг. (номинально в евро)</vt:lpstr>
      <vt:lpstr>Средняя заработная плата (без отчислений) в евро</vt:lpstr>
      <vt:lpstr>Заработная плата и уровни производительности (номинально в евро) в% для ЕС 15, 1995 г. и 2017 г.</vt:lpstr>
      <vt:lpstr> Реальные заработные платы/производительность в период 2009-2018 гг.  </vt:lpstr>
      <vt:lpstr>Реальные заработные платы в период с 2009-2018 гг. (в % за указанный период)</vt:lpstr>
      <vt:lpstr>Ʃ (реальные заработные платы /производительность) в период с 2009-2018 гг, %- баллы</vt:lpstr>
      <vt:lpstr>Изменения реальной заработной платы в ЮВЕ (2009-2017 гг.)  </vt:lpstr>
      <vt:lpstr>Среднегодовой рост реальной заработной платы в некоторых европейских странах с акцентом на ЮВЕ - 2008-2017 гг.</vt:lpstr>
      <vt:lpstr>Национальный минимальный  размер оплаты труда (евро/ час)  январь 2019 г. (слева), годовой рост  2019/2018,% (справа)   </vt:lpstr>
      <vt:lpstr>Доля заработной платы в странах  В4, находящихся в нижней части списка стран-членов ЕС</vt:lpstr>
      <vt:lpstr>Различия между странами</vt:lpstr>
      <vt:lpstr>Крепкие рынки труда: Неполная занятость (слабый рынок труда)  в большинстве стран ЦВЕ ниже, чем до кризиса</vt:lpstr>
      <vt:lpstr>Отток населения трудоспособного возраста -% от доли людей, проживающих в другой стране ЕС (возрастная группа от 15 - 64 лет)</vt:lpstr>
      <vt:lpstr>Ловушка низкой заработной платы: Обречены на отставание; специализация в трудоемких видах деятельности с низкой добавленной стоимостью &gt; нет будущего</vt:lpstr>
      <vt:lpstr> Заключительные примечания и перспективы на будущее</vt:lpstr>
    </vt:vector>
  </TitlesOfParts>
  <Company>ETUI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Unions’ strategies</dc:title>
  <dc:creator>VANDAELE, Kurt</dc:creator>
  <cp:lastModifiedBy>Vlada Brasanac</cp:lastModifiedBy>
  <cp:revision>603</cp:revision>
  <cp:lastPrinted>2019-07-08T12:20:44Z</cp:lastPrinted>
  <dcterms:created xsi:type="dcterms:W3CDTF">2012-08-28T14:22:27Z</dcterms:created>
  <dcterms:modified xsi:type="dcterms:W3CDTF">2019-07-15T14:15:48Z</dcterms:modified>
</cp:coreProperties>
</file>