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67" r:id="rId5"/>
    <p:sldId id="268" r:id="rId6"/>
    <p:sldId id="258" r:id="rId7"/>
    <p:sldId id="259" r:id="rId8"/>
    <p:sldId id="262" r:id="rId9"/>
    <p:sldId id="263" r:id="rId10"/>
    <p:sldId id="260" r:id="rId11"/>
    <p:sldId id="265" r:id="rId12"/>
    <p:sldId id="261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9943-2331-4626-84CE-D442151DD66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222BDE-093F-45D2-B80E-024BA8D84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9943-2331-4626-84CE-D442151DD66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BDE-093F-45D2-B80E-024BA8D84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9943-2331-4626-84CE-D442151DD66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BDE-093F-45D2-B80E-024BA8D84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AE9943-2331-4626-84CE-D442151DD66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222BDE-093F-45D2-B80E-024BA8D84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9943-2331-4626-84CE-D442151DD66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BDE-093F-45D2-B80E-024BA8D84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9943-2331-4626-84CE-D442151DD66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BDE-093F-45D2-B80E-024BA8D84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BDE-093F-45D2-B80E-024BA8D84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9943-2331-4626-84CE-D442151DD66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9943-2331-4626-84CE-D442151DD66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BDE-093F-45D2-B80E-024BA8D84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9943-2331-4626-84CE-D442151DD66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BDE-093F-45D2-B80E-024BA8D84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AE9943-2331-4626-84CE-D442151DD66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22BDE-093F-45D2-B80E-024BA8D84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9943-2331-4626-84CE-D442151DD66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222BDE-093F-45D2-B80E-024BA8D84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AE9943-2331-4626-84CE-D442151DD66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222BDE-093F-45D2-B80E-024BA8D84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Eteri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Matureli</a:t>
            </a:r>
            <a:r>
              <a:rPr lang="en-US" sz="2800" b="1" dirty="0" smtClean="0">
                <a:solidFill>
                  <a:srgbClr val="7030A0"/>
                </a:solidFill>
              </a:rPr>
              <a:t>  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GTUC vice-president, GTUC women committee president, member of PERC women committee </a:t>
            </a:r>
          </a:p>
          <a:p>
            <a:pPr algn="l"/>
            <a:endParaRPr lang="en-US" sz="3200" b="1" dirty="0" smtClean="0">
              <a:solidFill>
                <a:srgbClr val="7030A0"/>
              </a:solidFill>
            </a:endParaRPr>
          </a:p>
          <a:p>
            <a:pPr algn="l"/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Brussels  2015 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433732"/>
            <a:ext cx="8477280" cy="2138144"/>
          </a:xfrm>
        </p:spPr>
        <p:txBody>
          <a:bodyPr/>
          <a:lstStyle/>
          <a:p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Involvement of the Georgian Trade Unions Confederation in ITUC-'s campaign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"</a:t>
            </a:r>
            <a:r>
              <a:rPr lang="en-GB" b="1" dirty="0" smtClean="0">
                <a:solidFill>
                  <a:srgbClr val="C00000"/>
                </a:solidFill>
              </a:rPr>
              <a:t>COUNT US IN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19710"/>
          </a:xfrm>
        </p:spPr>
        <p:txBody>
          <a:bodyPr>
            <a:normAutofit fontScale="92500" lnSpcReduction="10000"/>
          </a:bodyPr>
          <a:lstStyle/>
          <a:p>
            <a:r>
              <a:rPr lang="ka-GE" dirty="0" smtClean="0">
                <a:solidFill>
                  <a:srgbClr val="002060"/>
                </a:solidFill>
              </a:rPr>
              <a:t>I – </a:t>
            </a:r>
            <a:r>
              <a:rPr lang="en-US" dirty="0" smtClean="0">
                <a:solidFill>
                  <a:srgbClr val="002060"/>
                </a:solidFill>
              </a:rPr>
              <a:t>Information campaigns about the importance of the “</a:t>
            </a:r>
            <a:r>
              <a:rPr lang="ka-GE" b="1" dirty="0" smtClean="0">
                <a:solidFill>
                  <a:srgbClr val="002060"/>
                </a:solidFill>
              </a:rPr>
              <a:t>COUNT US IN</a:t>
            </a:r>
            <a:r>
              <a:rPr lang="en-US" dirty="0" smtClean="0">
                <a:solidFill>
                  <a:srgbClr val="002060"/>
                </a:solidFill>
              </a:rPr>
              <a:t>” campaign with our affiliates. </a:t>
            </a:r>
            <a:r>
              <a:rPr lang="ka-GE" dirty="0" smtClean="0">
                <a:solidFill>
                  <a:srgbClr val="002060"/>
                </a:solidFill>
              </a:rPr>
              <a:t>2015-2018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ka-GE" dirty="0" smtClean="0">
                <a:solidFill>
                  <a:srgbClr val="002060"/>
                </a:solidFill>
              </a:rPr>
              <a:t>II – </a:t>
            </a:r>
            <a:r>
              <a:rPr lang="ka-GE" b="1" dirty="0" smtClean="0">
                <a:solidFill>
                  <a:srgbClr val="002060"/>
                </a:solidFill>
              </a:rPr>
              <a:t>COUNT US IN</a:t>
            </a:r>
            <a:r>
              <a:rPr lang="ka-GE" dirty="0" smtClean="0">
                <a:solidFill>
                  <a:srgbClr val="002060"/>
                </a:solidFill>
              </a:rPr>
              <a:t>” </a:t>
            </a:r>
            <a:r>
              <a:rPr lang="en-US" dirty="0" smtClean="0">
                <a:solidFill>
                  <a:srgbClr val="002060"/>
                </a:solidFill>
              </a:rPr>
              <a:t>Campaign leaflet content preparation and distribution </a:t>
            </a:r>
            <a:r>
              <a:rPr lang="ka-GE" dirty="0" smtClean="0">
                <a:solidFill>
                  <a:srgbClr val="002060"/>
                </a:solidFill>
              </a:rPr>
              <a:t>2015-2016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III – Meetings at the level of primary organisations 2015-2017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ka-GE" dirty="0" smtClean="0">
                <a:solidFill>
                  <a:srgbClr val="002060"/>
                </a:solidFill>
              </a:rPr>
              <a:t>IV – </a:t>
            </a:r>
            <a:r>
              <a:rPr lang="en-GB" dirty="0" smtClean="0">
                <a:solidFill>
                  <a:srgbClr val="002060"/>
                </a:solidFill>
              </a:rPr>
              <a:t>Meetings of the collegiate bodies of the affiliated organisations (22 affiliates) and participation in the work of their respective action plan </a:t>
            </a:r>
            <a:r>
              <a:rPr lang="ka-GE" dirty="0" smtClean="0">
                <a:solidFill>
                  <a:srgbClr val="002060"/>
                </a:solidFill>
              </a:rPr>
              <a:t>2015-2016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ka-GE" dirty="0" smtClean="0">
                <a:solidFill>
                  <a:srgbClr val="002060"/>
                </a:solidFill>
              </a:rPr>
              <a:t>V </a:t>
            </a:r>
            <a:r>
              <a:rPr lang="en-GB" dirty="0" smtClean="0">
                <a:solidFill>
                  <a:srgbClr val="002060"/>
                </a:solidFill>
              </a:rPr>
              <a:t>Training course on the topic: "Strengthening women's representation in trade unions and reinforcement of their positions in trade union documents (statutes, regulations, instructions) </a:t>
            </a:r>
            <a:r>
              <a:rPr lang="ka-GE" dirty="0" smtClean="0">
                <a:solidFill>
                  <a:srgbClr val="002060"/>
                </a:solidFill>
              </a:rPr>
              <a:t>2015-2016-2017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/>
          </a:bodyPr>
          <a:lstStyle/>
          <a:p>
            <a:pPr algn="ctr"/>
            <a:r>
              <a:rPr lang="en-GB" sz="2500" dirty="0" smtClean="0">
                <a:solidFill>
                  <a:srgbClr val="C00000"/>
                </a:solidFill>
              </a:rPr>
              <a:t>The board of the GTUC approved the action plan that was developed by the women’s committee to implement the campaign:</a:t>
            </a:r>
            <a:endParaRPr lang="ru-RU" sz="25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4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272" y="1524000"/>
            <a:ext cx="6853455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ka-GE" dirty="0" smtClean="0">
                <a:solidFill>
                  <a:srgbClr val="002060"/>
                </a:solidFill>
              </a:rPr>
              <a:t>VI – </a:t>
            </a:r>
            <a:r>
              <a:rPr lang="en-US" dirty="0" smtClean="0">
                <a:solidFill>
                  <a:srgbClr val="002060"/>
                </a:solidFill>
              </a:rPr>
              <a:t>Participation in the work of ordinary congresses of the GTUC affiliates and supporting and promoting for inclusion campaign demands in the congress resolutions </a:t>
            </a:r>
            <a:r>
              <a:rPr lang="ka-GE" dirty="0" smtClean="0">
                <a:solidFill>
                  <a:srgbClr val="002060"/>
                </a:solidFill>
              </a:rPr>
              <a:t>2016-2017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ka-GE" dirty="0" smtClean="0">
                <a:solidFill>
                  <a:srgbClr val="002060"/>
                </a:solidFill>
              </a:rPr>
              <a:t>VII – </a:t>
            </a:r>
            <a:r>
              <a:rPr lang="en-GB" dirty="0" smtClean="0">
                <a:solidFill>
                  <a:srgbClr val="002060"/>
                </a:solidFill>
              </a:rPr>
              <a:t>Meeting with elected women members of collegial bodies of trade unions. (at various levels) </a:t>
            </a:r>
            <a:r>
              <a:rPr lang="ka-GE" dirty="0" smtClean="0">
                <a:solidFill>
                  <a:srgbClr val="002060"/>
                </a:solidFill>
              </a:rPr>
              <a:t>2016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ka-GE" dirty="0" smtClean="0">
                <a:solidFill>
                  <a:srgbClr val="002060"/>
                </a:solidFill>
              </a:rPr>
              <a:t>VIII – </a:t>
            </a:r>
            <a:r>
              <a:rPr lang="en-GB" dirty="0" smtClean="0">
                <a:solidFill>
                  <a:srgbClr val="002060"/>
                </a:solidFill>
              </a:rPr>
              <a:t>Incentive measures for women's activities. /Entire campaign period/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ka-GE" dirty="0" smtClean="0">
                <a:solidFill>
                  <a:srgbClr val="002060"/>
                </a:solidFill>
              </a:rPr>
              <a:t>IX – </a:t>
            </a:r>
            <a:r>
              <a:rPr lang="en-US" dirty="0" smtClean="0">
                <a:solidFill>
                  <a:srgbClr val="002060"/>
                </a:solidFill>
              </a:rPr>
              <a:t>Special conference for trade union women members. “</a:t>
            </a:r>
            <a:r>
              <a:rPr lang="ka-GE" b="1" dirty="0" smtClean="0">
                <a:solidFill>
                  <a:srgbClr val="002060"/>
                </a:solidFill>
              </a:rPr>
              <a:t>COUNT US IN</a:t>
            </a:r>
            <a:r>
              <a:rPr lang="en-US" dirty="0" smtClean="0">
                <a:solidFill>
                  <a:srgbClr val="002060"/>
                </a:solidFill>
              </a:rPr>
              <a:t>” </a:t>
            </a:r>
            <a:r>
              <a:rPr lang="ka-GE" dirty="0" smtClean="0">
                <a:solidFill>
                  <a:srgbClr val="002060"/>
                </a:solidFill>
              </a:rPr>
              <a:t>2017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ka-GE" dirty="0" smtClean="0">
                <a:solidFill>
                  <a:srgbClr val="002060"/>
                </a:solidFill>
              </a:rPr>
              <a:t>X – </a:t>
            </a:r>
            <a:r>
              <a:rPr lang="en-GB" dirty="0" smtClean="0">
                <a:solidFill>
                  <a:srgbClr val="002060"/>
                </a:solidFill>
              </a:rPr>
              <a:t>Increased representation of women </a:t>
            </a:r>
            <a:r>
              <a:rPr lang="en-US" dirty="0" smtClean="0">
                <a:solidFill>
                  <a:srgbClr val="002060"/>
                </a:solidFill>
              </a:rPr>
              <a:t>in preparation of the </a:t>
            </a:r>
            <a:r>
              <a:rPr lang="ka-GE" dirty="0" smtClean="0">
                <a:solidFill>
                  <a:srgbClr val="002060"/>
                </a:solidFill>
              </a:rPr>
              <a:t>XIII </a:t>
            </a:r>
            <a:r>
              <a:rPr lang="en-US" dirty="0" smtClean="0">
                <a:solidFill>
                  <a:srgbClr val="002060"/>
                </a:solidFill>
              </a:rPr>
              <a:t>congress of the Georgian Trade Unions Confederations. </a:t>
            </a:r>
            <a:r>
              <a:rPr lang="ka-GE" dirty="0" smtClean="0">
                <a:solidFill>
                  <a:srgbClr val="002060"/>
                </a:solidFill>
              </a:rPr>
              <a:t>2017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ka-GE" dirty="0" smtClean="0">
                <a:solidFill>
                  <a:srgbClr val="002060"/>
                </a:solidFill>
              </a:rPr>
              <a:t>XI - </a:t>
            </a:r>
            <a:r>
              <a:rPr lang="ka-GE" b="1" dirty="0" smtClean="0">
                <a:solidFill>
                  <a:srgbClr val="002060"/>
                </a:solidFill>
              </a:rPr>
              <a:t>COUNT US IN</a:t>
            </a:r>
            <a:r>
              <a:rPr lang="ka-GE" dirty="0" smtClean="0">
                <a:solidFill>
                  <a:srgbClr val="002060"/>
                </a:solidFill>
              </a:rPr>
              <a:t>” – </a:t>
            </a:r>
            <a:r>
              <a:rPr lang="en-US" dirty="0" smtClean="0">
                <a:solidFill>
                  <a:srgbClr val="002060"/>
                </a:solidFill>
              </a:rPr>
              <a:t>Accompanied campaign </a:t>
            </a:r>
            <a:r>
              <a:rPr lang="ka-GE" dirty="0" smtClean="0">
                <a:solidFill>
                  <a:srgbClr val="002060"/>
                </a:solidFill>
              </a:rPr>
              <a:t>“</a:t>
            </a:r>
            <a:r>
              <a:rPr lang="en-US" dirty="0" smtClean="0">
                <a:solidFill>
                  <a:srgbClr val="002060"/>
                </a:solidFill>
              </a:rPr>
              <a:t>Get Active in Trade Unions</a:t>
            </a:r>
            <a:r>
              <a:rPr lang="en-GB" dirty="0" smtClean="0">
                <a:solidFill>
                  <a:srgbClr val="002060"/>
                </a:solidFill>
              </a:rPr>
              <a:t>” /Entire campaign period/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500" dirty="0" smtClean="0">
                <a:solidFill>
                  <a:srgbClr val="C00000"/>
                </a:solidFill>
              </a:rPr>
              <a:t>The board of the GTUC approved the action plan that was developed by the women’s committee to implement the campaign:</a:t>
            </a:r>
            <a:endParaRPr lang="ru-RU" sz="25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Thanks for your attention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665374_10152591881833073_7141795937916757545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714356"/>
            <a:ext cx="7429552" cy="55721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3</a:t>
            </a:r>
            <a:r>
              <a:rPr lang="en-US" baseline="30000" dirty="0" smtClean="0">
                <a:solidFill>
                  <a:srgbClr val="002060"/>
                </a:solidFill>
              </a:rPr>
              <a:t>rd</a:t>
            </a:r>
            <a:r>
              <a:rPr lang="en-US" dirty="0" smtClean="0">
                <a:solidFill>
                  <a:srgbClr val="002060"/>
                </a:solidFill>
              </a:rPr>
              <a:t> of April 2015, the </a:t>
            </a:r>
            <a:r>
              <a:rPr lang="en-GB" dirty="0" smtClean="0">
                <a:solidFill>
                  <a:srgbClr val="002060"/>
                </a:solidFill>
              </a:rPr>
              <a:t>Georgian Trade Unions Confederation passed an accession resolution of the </a:t>
            </a:r>
            <a:r>
              <a:rPr lang="en-GB" b="1" dirty="0" smtClean="0">
                <a:solidFill>
                  <a:srgbClr val="C00000"/>
                </a:solidFill>
              </a:rPr>
              <a:t>ITUC</a:t>
            </a:r>
            <a:r>
              <a:rPr lang="en-GB" dirty="0" smtClean="0">
                <a:solidFill>
                  <a:srgbClr val="002060"/>
                </a:solidFill>
              </a:rPr>
              <a:t> campaign </a:t>
            </a:r>
            <a:r>
              <a:rPr lang="en-GB" b="1" dirty="0" smtClean="0">
                <a:solidFill>
                  <a:srgbClr val="C00000"/>
                </a:solidFill>
              </a:rPr>
              <a:t>"COUNT US </a:t>
            </a:r>
            <a:r>
              <a:rPr lang="en-GB" b="1" dirty="0" smtClean="0">
                <a:solidFill>
                  <a:srgbClr val="C00000"/>
                </a:solidFill>
              </a:rPr>
              <a:t>IN“.</a:t>
            </a:r>
            <a:endParaRPr lang="en-GB" dirty="0" smtClean="0"/>
          </a:p>
          <a:p>
            <a:r>
              <a:rPr lang="en-GB" dirty="0" smtClean="0">
                <a:solidFill>
                  <a:srgbClr val="002060"/>
                </a:solidFill>
              </a:rPr>
              <a:t>It was noted in the resolution, that the </a:t>
            </a:r>
            <a:r>
              <a:rPr lang="en-GB" b="1" dirty="0" smtClean="0">
                <a:solidFill>
                  <a:srgbClr val="C00000"/>
                </a:solidFill>
              </a:rPr>
              <a:t>GTUC </a:t>
            </a:r>
            <a:r>
              <a:rPr lang="en-GB" dirty="0" smtClean="0">
                <a:solidFill>
                  <a:srgbClr val="002060"/>
                </a:solidFill>
              </a:rPr>
              <a:t>endorsed the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b="1" dirty="0" smtClean="0">
                <a:solidFill>
                  <a:srgbClr val="C00000"/>
                </a:solidFill>
              </a:rPr>
              <a:t>ITUC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campaign and approved its implementation.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en-GB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10544795_799642460154818_439167108409769538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000369"/>
            <a:ext cx="5786446" cy="38576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82070_10153378812493073_98863079895958219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500042"/>
            <a:ext cx="8128000" cy="559595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141626_870760849685795_145578135134553701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1165"/>
            <a:ext cx="8229600" cy="421767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>
                <a:solidFill>
                  <a:srgbClr val="C00000"/>
                </a:solidFill>
              </a:rPr>
              <a:t>PERC saummer school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  </a:t>
            </a:r>
            <a:r>
              <a:rPr lang="en-GB" b="1" dirty="0" smtClean="0">
                <a:solidFill>
                  <a:srgbClr val="7030A0"/>
                </a:solidFill>
              </a:rPr>
              <a:t>Currently 59.4% of the total number of the GTUC members are women; 4 out of 25 union board members are women (16%); 1 out of 2 vice presidents is a woman, (50%).</a:t>
            </a:r>
          </a:p>
          <a:p>
            <a:pPr>
              <a:buNone/>
            </a:pPr>
            <a:endParaRPr lang="en-GB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n-GB" dirty="0" smtClean="0">
                <a:solidFill>
                  <a:srgbClr val="002060"/>
                </a:solidFill>
              </a:rPr>
              <a:t>The GTUC has 22 affiliates out of which three presidents are women.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b="1" smtClean="0">
                <a:solidFill>
                  <a:srgbClr val="7030A0"/>
                </a:solidFill>
              </a:rPr>
              <a:t>Statistics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Statistic-pie-vector-de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175717"/>
            <a:ext cx="2547937" cy="26822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We have a good starting situation at the level of elective primary trade union organisations where 59.4% are women. 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SC_04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000373"/>
            <a:ext cx="6143668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4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272" y="428604"/>
            <a:ext cx="6853455" cy="56673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49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179623" cy="61674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</TotalTime>
  <Words>399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  Involvement of the Georgian Trade Unions Confederation in ITUC-'s campaign  "COUNT US IN”</vt:lpstr>
      <vt:lpstr>Slide 2</vt:lpstr>
      <vt:lpstr>Slide 3</vt:lpstr>
      <vt:lpstr>Slide 4</vt:lpstr>
      <vt:lpstr>PERC saummer school </vt:lpstr>
      <vt:lpstr>Statistics </vt:lpstr>
      <vt:lpstr>Slide 7</vt:lpstr>
      <vt:lpstr>Slide 8</vt:lpstr>
      <vt:lpstr>Slide 9</vt:lpstr>
      <vt:lpstr>The board of the GTUC approved the action plan that was developed by the women’s committee to implement the campaign:</vt:lpstr>
      <vt:lpstr>Slide 11</vt:lpstr>
      <vt:lpstr>The board of the GTUC approved the action plan that was developed by the women’s committee to implement the campaign: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Involvement of the Georgian Trade Unions Confederation in ITUC-'s campaign  "COUNT US IN”</dc:title>
  <dc:creator>NIA</dc:creator>
  <cp:lastModifiedBy>NIA</cp:lastModifiedBy>
  <cp:revision>12</cp:revision>
  <dcterms:created xsi:type="dcterms:W3CDTF">2015-11-02T07:42:57Z</dcterms:created>
  <dcterms:modified xsi:type="dcterms:W3CDTF">2015-11-03T13:54:14Z</dcterms:modified>
</cp:coreProperties>
</file>