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324" r:id="rId4"/>
    <p:sldId id="258" r:id="rId5"/>
    <p:sldId id="305" r:id="rId6"/>
    <p:sldId id="330" r:id="rId7"/>
    <p:sldId id="329" r:id="rId8"/>
    <p:sldId id="331" r:id="rId9"/>
    <p:sldId id="260" r:id="rId10"/>
    <p:sldId id="325" r:id="rId11"/>
    <p:sldId id="309" r:id="rId12"/>
    <p:sldId id="276" r:id="rId13"/>
    <p:sldId id="294" r:id="rId14"/>
    <p:sldId id="306" r:id="rId15"/>
    <p:sldId id="332" r:id="rId16"/>
    <p:sldId id="316" r:id="rId17"/>
    <p:sldId id="310" r:id="rId18"/>
    <p:sldId id="311" r:id="rId19"/>
    <p:sldId id="312" r:id="rId20"/>
    <p:sldId id="296" r:id="rId21"/>
    <p:sldId id="298" r:id="rId22"/>
    <p:sldId id="297" r:id="rId23"/>
    <p:sldId id="299" r:id="rId24"/>
    <p:sldId id="308" r:id="rId25"/>
    <p:sldId id="281" r:id="rId26"/>
    <p:sldId id="293" r:id="rId27"/>
    <p:sldId id="291" r:id="rId28"/>
    <p:sldId id="326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64DBE20A-A745-4480-80D9-6F1961FAE8E0}">
          <p14:sldIdLst>
            <p14:sldId id="324"/>
            <p14:sldId id="258"/>
            <p14:sldId id="305"/>
            <p14:sldId id="330"/>
            <p14:sldId id="329"/>
            <p14:sldId id="331"/>
            <p14:sldId id="260"/>
            <p14:sldId id="325"/>
            <p14:sldId id="309"/>
            <p14:sldId id="276"/>
            <p14:sldId id="294"/>
            <p14:sldId id="306"/>
            <p14:sldId id="332"/>
            <p14:sldId id="316"/>
            <p14:sldId id="310"/>
            <p14:sldId id="311"/>
            <p14:sldId id="312"/>
            <p14:sldId id="296"/>
            <p14:sldId id="298"/>
            <p14:sldId id="297"/>
            <p14:sldId id="299"/>
            <p14:sldId id="308"/>
            <p14:sldId id="281"/>
            <p14:sldId id="293"/>
            <p14:sldId id="291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29" autoAdjust="0"/>
    <p:restoredTop sz="84158" autoAdjust="0"/>
  </p:normalViewPr>
  <p:slideViewPr>
    <p:cSldViewPr>
      <p:cViewPr varScale="1">
        <p:scale>
          <a:sx n="74" d="100"/>
          <a:sy n="74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C6CA1-97BA-4E35-A520-AE8273B7BF38}" type="doc">
      <dgm:prSet loTypeId="urn:microsoft.com/office/officeart/2005/8/layout/cycle8" loCatId="cycle" qsTypeId="urn:microsoft.com/office/officeart/2005/8/quickstyle/3d5" qsCatId="3D" csTypeId="urn:microsoft.com/office/officeart/2005/8/colors/colorful2" csCatId="colorful" phldr="1"/>
      <dgm:spPr/>
    </dgm:pt>
    <dgm:pt modelId="{BCA9B98B-48DB-4EA1-B18B-3DED1374B22C}">
      <dgm:prSet phldrT="[Tekst]"/>
      <dgm:spPr/>
      <dgm:t>
        <a:bodyPr/>
        <a:lstStyle/>
        <a:p>
          <a:r>
            <a:rPr lang="hr-HR" dirty="0"/>
            <a:t>edukacija</a:t>
          </a:r>
        </a:p>
      </dgm:t>
    </dgm:pt>
    <dgm:pt modelId="{8EC77FCB-5A75-4E87-81C6-BDBC2567585E}" type="parTrans" cxnId="{EC53793F-AE91-456B-8DC8-E75873B7AEB7}">
      <dgm:prSet/>
      <dgm:spPr/>
      <dgm:t>
        <a:bodyPr/>
        <a:lstStyle/>
        <a:p>
          <a:endParaRPr lang="hr-HR"/>
        </a:p>
      </dgm:t>
    </dgm:pt>
    <dgm:pt modelId="{09CC2AF1-E298-4ACC-87B3-65721C580695}" type="sibTrans" cxnId="{EC53793F-AE91-456B-8DC8-E75873B7AEB7}">
      <dgm:prSet/>
      <dgm:spPr/>
      <dgm:t>
        <a:bodyPr/>
        <a:lstStyle/>
        <a:p>
          <a:endParaRPr lang="hr-HR"/>
        </a:p>
      </dgm:t>
    </dgm:pt>
    <dgm:pt modelId="{A0A4433B-339E-4A5B-BA5A-D673AB2F1AB7}">
      <dgm:prSet phldrT="[Tekst]"/>
      <dgm:spPr/>
      <dgm:t>
        <a:bodyPr/>
        <a:lstStyle/>
        <a:p>
          <a:r>
            <a:rPr lang="hr-HR" dirty="0"/>
            <a:t>informiranje</a:t>
          </a:r>
        </a:p>
      </dgm:t>
    </dgm:pt>
    <dgm:pt modelId="{5DCAD3EA-8AB9-4046-83B9-E5A97E10FE4E}" type="parTrans" cxnId="{02378CC4-5629-410C-BED4-D82EA6AEC7C3}">
      <dgm:prSet/>
      <dgm:spPr/>
      <dgm:t>
        <a:bodyPr/>
        <a:lstStyle/>
        <a:p>
          <a:endParaRPr lang="hr-HR"/>
        </a:p>
      </dgm:t>
    </dgm:pt>
    <dgm:pt modelId="{8EEC9527-3C99-411F-B2C9-16DDE14B01A9}" type="sibTrans" cxnId="{02378CC4-5629-410C-BED4-D82EA6AEC7C3}">
      <dgm:prSet/>
      <dgm:spPr/>
      <dgm:t>
        <a:bodyPr/>
        <a:lstStyle/>
        <a:p>
          <a:endParaRPr lang="hr-HR"/>
        </a:p>
      </dgm:t>
    </dgm:pt>
    <dgm:pt modelId="{821B88E5-3106-4201-9A4D-EBBEA8763993}">
      <dgm:prSet phldrT="[Tekst]" custT="1"/>
      <dgm:spPr/>
      <dgm:t>
        <a:bodyPr/>
        <a:lstStyle/>
        <a:p>
          <a:pPr algn="l"/>
          <a:r>
            <a:rPr lang="hr-HR" sz="2200" b="0" dirty="0"/>
            <a:t>komunikacija</a:t>
          </a:r>
        </a:p>
      </dgm:t>
    </dgm:pt>
    <dgm:pt modelId="{090013DD-4664-485B-B9DF-57FBF199315A}" type="parTrans" cxnId="{5B466075-1157-4000-A868-CB4617372E80}">
      <dgm:prSet/>
      <dgm:spPr/>
      <dgm:t>
        <a:bodyPr/>
        <a:lstStyle/>
        <a:p>
          <a:endParaRPr lang="hr-HR"/>
        </a:p>
      </dgm:t>
    </dgm:pt>
    <dgm:pt modelId="{2E6C1E02-DAF5-4EED-AEB9-1AAD56D36713}" type="sibTrans" cxnId="{5B466075-1157-4000-A868-CB4617372E80}">
      <dgm:prSet/>
      <dgm:spPr/>
      <dgm:t>
        <a:bodyPr/>
        <a:lstStyle/>
        <a:p>
          <a:endParaRPr lang="hr-HR"/>
        </a:p>
      </dgm:t>
    </dgm:pt>
    <dgm:pt modelId="{B7EAB00A-3A36-40EA-ACFC-F2F97AC23914}">
      <dgm:prSet phldrT="[Tekst]"/>
      <dgm:spPr/>
      <dgm:t>
        <a:bodyPr/>
        <a:lstStyle/>
        <a:p>
          <a:r>
            <a:rPr lang="hr-HR" dirty="0"/>
            <a:t>prezentacija</a:t>
          </a:r>
        </a:p>
      </dgm:t>
    </dgm:pt>
    <dgm:pt modelId="{E58E856B-D437-42CE-8855-783A0569CB1B}" type="parTrans" cxnId="{2CCD11C1-C146-4622-BAD7-5368CE66D16F}">
      <dgm:prSet/>
      <dgm:spPr/>
      <dgm:t>
        <a:bodyPr/>
        <a:lstStyle/>
        <a:p>
          <a:endParaRPr lang="hr-HR"/>
        </a:p>
      </dgm:t>
    </dgm:pt>
    <dgm:pt modelId="{FE49E453-9685-48DF-9CA2-5E5F1EE35068}" type="sibTrans" cxnId="{2CCD11C1-C146-4622-BAD7-5368CE66D16F}">
      <dgm:prSet/>
      <dgm:spPr/>
      <dgm:t>
        <a:bodyPr/>
        <a:lstStyle/>
        <a:p>
          <a:endParaRPr lang="hr-HR"/>
        </a:p>
      </dgm:t>
    </dgm:pt>
    <dgm:pt modelId="{A2BAEF55-FC72-4A76-8930-4780849BF9DB}" type="pres">
      <dgm:prSet presAssocID="{7A0C6CA1-97BA-4E35-A520-AE8273B7BF38}" presName="compositeShape" presStyleCnt="0">
        <dgm:presLayoutVars>
          <dgm:chMax val="7"/>
          <dgm:dir/>
          <dgm:resizeHandles val="exact"/>
        </dgm:presLayoutVars>
      </dgm:prSet>
      <dgm:spPr/>
    </dgm:pt>
    <dgm:pt modelId="{B6185F4D-B601-4374-A694-2FDD6129624B}" type="pres">
      <dgm:prSet presAssocID="{7A0C6CA1-97BA-4E35-A520-AE8273B7BF38}" presName="wedge1" presStyleLbl="node1" presStyleIdx="0" presStyleCnt="4"/>
      <dgm:spPr/>
      <dgm:t>
        <a:bodyPr/>
        <a:lstStyle/>
        <a:p>
          <a:endParaRPr lang="en-US"/>
        </a:p>
      </dgm:t>
    </dgm:pt>
    <dgm:pt modelId="{37D62C59-1B96-4107-95C0-6BCA0E12CA13}" type="pres">
      <dgm:prSet presAssocID="{7A0C6CA1-97BA-4E35-A520-AE8273B7BF38}" presName="dummy1a" presStyleCnt="0"/>
      <dgm:spPr/>
    </dgm:pt>
    <dgm:pt modelId="{DF9CFD8A-4419-499E-BD67-367685477C40}" type="pres">
      <dgm:prSet presAssocID="{7A0C6CA1-97BA-4E35-A520-AE8273B7BF38}" presName="dummy1b" presStyleCnt="0"/>
      <dgm:spPr/>
    </dgm:pt>
    <dgm:pt modelId="{5D79E474-58CE-445B-B784-F612E277D6A2}" type="pres">
      <dgm:prSet presAssocID="{7A0C6CA1-97BA-4E35-A520-AE8273B7BF3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B1578-88C6-4F58-A929-2DD68B279CC9}" type="pres">
      <dgm:prSet presAssocID="{7A0C6CA1-97BA-4E35-A520-AE8273B7BF38}" presName="wedge2" presStyleLbl="node1" presStyleIdx="1" presStyleCnt="4"/>
      <dgm:spPr/>
      <dgm:t>
        <a:bodyPr/>
        <a:lstStyle/>
        <a:p>
          <a:endParaRPr lang="en-US"/>
        </a:p>
      </dgm:t>
    </dgm:pt>
    <dgm:pt modelId="{1ACE8497-27AB-432F-A1F9-3DE7B43710D4}" type="pres">
      <dgm:prSet presAssocID="{7A0C6CA1-97BA-4E35-A520-AE8273B7BF38}" presName="dummy2a" presStyleCnt="0"/>
      <dgm:spPr/>
    </dgm:pt>
    <dgm:pt modelId="{0D3F4999-450A-4C8F-96DC-0F26C2D0D7C6}" type="pres">
      <dgm:prSet presAssocID="{7A0C6CA1-97BA-4E35-A520-AE8273B7BF38}" presName="dummy2b" presStyleCnt="0"/>
      <dgm:spPr/>
    </dgm:pt>
    <dgm:pt modelId="{C53EE45F-BC23-400B-8E9F-9E5467F05611}" type="pres">
      <dgm:prSet presAssocID="{7A0C6CA1-97BA-4E35-A520-AE8273B7BF3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9B75-47B4-4C8D-B973-719808FB3787}" type="pres">
      <dgm:prSet presAssocID="{7A0C6CA1-97BA-4E35-A520-AE8273B7BF38}" presName="wedge3" presStyleLbl="node1" presStyleIdx="2" presStyleCnt="4"/>
      <dgm:spPr/>
      <dgm:t>
        <a:bodyPr/>
        <a:lstStyle/>
        <a:p>
          <a:endParaRPr lang="en-US"/>
        </a:p>
      </dgm:t>
    </dgm:pt>
    <dgm:pt modelId="{19AD0BD5-1470-4FCD-994D-9B2F21DE5FAB}" type="pres">
      <dgm:prSet presAssocID="{7A0C6CA1-97BA-4E35-A520-AE8273B7BF38}" presName="dummy3a" presStyleCnt="0"/>
      <dgm:spPr/>
    </dgm:pt>
    <dgm:pt modelId="{F1CA4C50-3C04-4EE8-9122-10B786890A5E}" type="pres">
      <dgm:prSet presAssocID="{7A0C6CA1-97BA-4E35-A520-AE8273B7BF38}" presName="dummy3b" presStyleCnt="0"/>
      <dgm:spPr/>
    </dgm:pt>
    <dgm:pt modelId="{65711D84-43A9-459D-946B-A4A4A9734A8F}" type="pres">
      <dgm:prSet presAssocID="{7A0C6CA1-97BA-4E35-A520-AE8273B7BF3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EB77A-2C0F-4C45-9DE7-F0FBE486A2C3}" type="pres">
      <dgm:prSet presAssocID="{7A0C6CA1-97BA-4E35-A520-AE8273B7BF38}" presName="wedge4" presStyleLbl="node1" presStyleIdx="3" presStyleCnt="4"/>
      <dgm:spPr/>
      <dgm:t>
        <a:bodyPr/>
        <a:lstStyle/>
        <a:p>
          <a:endParaRPr lang="en-US"/>
        </a:p>
      </dgm:t>
    </dgm:pt>
    <dgm:pt modelId="{FA06A81B-C16B-4510-96CD-5C9902C93EDD}" type="pres">
      <dgm:prSet presAssocID="{7A0C6CA1-97BA-4E35-A520-AE8273B7BF38}" presName="dummy4a" presStyleCnt="0"/>
      <dgm:spPr/>
    </dgm:pt>
    <dgm:pt modelId="{98D73D5A-191F-4DEA-9598-9E4BDF73FC68}" type="pres">
      <dgm:prSet presAssocID="{7A0C6CA1-97BA-4E35-A520-AE8273B7BF38}" presName="dummy4b" presStyleCnt="0"/>
      <dgm:spPr/>
    </dgm:pt>
    <dgm:pt modelId="{CA0ACACF-D3BA-4529-8001-30950C7DDEA6}" type="pres">
      <dgm:prSet presAssocID="{7A0C6CA1-97BA-4E35-A520-AE8273B7BF3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65E72-81D3-4F34-86FB-3C0F3DEC6AF6}" type="pres">
      <dgm:prSet presAssocID="{09CC2AF1-E298-4ACC-87B3-65721C580695}" presName="arrowWedge1" presStyleLbl="fgSibTrans2D1" presStyleIdx="0" presStyleCnt="4"/>
      <dgm:spPr/>
    </dgm:pt>
    <dgm:pt modelId="{13A7518C-6C80-476C-99D7-7D0E762D338E}" type="pres">
      <dgm:prSet presAssocID="{FE49E453-9685-48DF-9CA2-5E5F1EE35068}" presName="arrowWedge2" presStyleLbl="fgSibTrans2D1" presStyleIdx="1" presStyleCnt="4"/>
      <dgm:spPr/>
    </dgm:pt>
    <dgm:pt modelId="{FB2B889A-D19C-478A-9038-7805CAF2FA3B}" type="pres">
      <dgm:prSet presAssocID="{8EEC9527-3C99-411F-B2C9-16DDE14B01A9}" presName="arrowWedge3" presStyleLbl="fgSibTrans2D1" presStyleIdx="2" presStyleCnt="4"/>
      <dgm:spPr/>
    </dgm:pt>
    <dgm:pt modelId="{11AF072F-E29C-47F7-AD11-6E03FFABA452}" type="pres">
      <dgm:prSet presAssocID="{2E6C1E02-DAF5-4EED-AEB9-1AAD56D36713}" presName="arrowWedge4" presStyleLbl="fgSibTrans2D1" presStyleIdx="3" presStyleCnt="4"/>
      <dgm:spPr/>
    </dgm:pt>
  </dgm:ptLst>
  <dgm:cxnLst>
    <dgm:cxn modelId="{19A6EC9C-461F-4929-8BD8-5731492C5404}" type="presOf" srcId="{A0A4433B-339E-4A5B-BA5A-D673AB2F1AB7}" destId="{15D99B75-47B4-4C8D-B973-719808FB3787}" srcOrd="0" destOrd="0" presId="urn:microsoft.com/office/officeart/2005/8/layout/cycle8"/>
    <dgm:cxn modelId="{2CCD11C1-C146-4622-BAD7-5368CE66D16F}" srcId="{7A0C6CA1-97BA-4E35-A520-AE8273B7BF38}" destId="{B7EAB00A-3A36-40EA-ACFC-F2F97AC23914}" srcOrd="1" destOrd="0" parTransId="{E58E856B-D437-42CE-8855-783A0569CB1B}" sibTransId="{FE49E453-9685-48DF-9CA2-5E5F1EE35068}"/>
    <dgm:cxn modelId="{D006F6B6-B781-4DC5-A2B8-CEB3FBF930C9}" type="presOf" srcId="{A0A4433B-339E-4A5B-BA5A-D673AB2F1AB7}" destId="{65711D84-43A9-459D-946B-A4A4A9734A8F}" srcOrd="1" destOrd="0" presId="urn:microsoft.com/office/officeart/2005/8/layout/cycle8"/>
    <dgm:cxn modelId="{93A85779-DA70-48B5-A45A-86FBC856F379}" type="presOf" srcId="{BCA9B98B-48DB-4EA1-B18B-3DED1374B22C}" destId="{B6185F4D-B601-4374-A694-2FDD6129624B}" srcOrd="0" destOrd="0" presId="urn:microsoft.com/office/officeart/2005/8/layout/cycle8"/>
    <dgm:cxn modelId="{5B466075-1157-4000-A868-CB4617372E80}" srcId="{7A0C6CA1-97BA-4E35-A520-AE8273B7BF38}" destId="{821B88E5-3106-4201-9A4D-EBBEA8763993}" srcOrd="3" destOrd="0" parTransId="{090013DD-4664-485B-B9DF-57FBF199315A}" sibTransId="{2E6C1E02-DAF5-4EED-AEB9-1AAD56D36713}"/>
    <dgm:cxn modelId="{3A3FE06C-44E9-44ED-A482-E7BC9EA8ECAE}" type="presOf" srcId="{7A0C6CA1-97BA-4E35-A520-AE8273B7BF38}" destId="{A2BAEF55-FC72-4A76-8930-4780849BF9DB}" srcOrd="0" destOrd="0" presId="urn:microsoft.com/office/officeart/2005/8/layout/cycle8"/>
    <dgm:cxn modelId="{EC53793F-AE91-456B-8DC8-E75873B7AEB7}" srcId="{7A0C6CA1-97BA-4E35-A520-AE8273B7BF38}" destId="{BCA9B98B-48DB-4EA1-B18B-3DED1374B22C}" srcOrd="0" destOrd="0" parTransId="{8EC77FCB-5A75-4E87-81C6-BDBC2567585E}" sibTransId="{09CC2AF1-E298-4ACC-87B3-65721C580695}"/>
    <dgm:cxn modelId="{C5E2705C-1113-41BD-9EA7-FEEDAAD17805}" type="presOf" srcId="{821B88E5-3106-4201-9A4D-EBBEA8763993}" destId="{138EB77A-2C0F-4C45-9DE7-F0FBE486A2C3}" srcOrd="0" destOrd="0" presId="urn:microsoft.com/office/officeart/2005/8/layout/cycle8"/>
    <dgm:cxn modelId="{1E7D094D-82C3-401C-B068-52CB10CEEB03}" type="presOf" srcId="{B7EAB00A-3A36-40EA-ACFC-F2F97AC23914}" destId="{24AB1578-88C6-4F58-A929-2DD68B279CC9}" srcOrd="0" destOrd="0" presId="urn:microsoft.com/office/officeart/2005/8/layout/cycle8"/>
    <dgm:cxn modelId="{D22ED11D-23B9-4100-9524-ADB16438CE70}" type="presOf" srcId="{B7EAB00A-3A36-40EA-ACFC-F2F97AC23914}" destId="{C53EE45F-BC23-400B-8E9F-9E5467F05611}" srcOrd="1" destOrd="0" presId="urn:microsoft.com/office/officeart/2005/8/layout/cycle8"/>
    <dgm:cxn modelId="{02378CC4-5629-410C-BED4-D82EA6AEC7C3}" srcId="{7A0C6CA1-97BA-4E35-A520-AE8273B7BF38}" destId="{A0A4433B-339E-4A5B-BA5A-D673AB2F1AB7}" srcOrd="2" destOrd="0" parTransId="{5DCAD3EA-8AB9-4046-83B9-E5A97E10FE4E}" sibTransId="{8EEC9527-3C99-411F-B2C9-16DDE14B01A9}"/>
    <dgm:cxn modelId="{D5703A8F-7231-4CB7-92CD-4FEE7FDD37BD}" type="presOf" srcId="{821B88E5-3106-4201-9A4D-EBBEA8763993}" destId="{CA0ACACF-D3BA-4529-8001-30950C7DDEA6}" srcOrd="1" destOrd="0" presId="urn:microsoft.com/office/officeart/2005/8/layout/cycle8"/>
    <dgm:cxn modelId="{2F5B4EE6-D759-4545-8FF6-61E34EED88E2}" type="presOf" srcId="{BCA9B98B-48DB-4EA1-B18B-3DED1374B22C}" destId="{5D79E474-58CE-445B-B784-F612E277D6A2}" srcOrd="1" destOrd="0" presId="urn:microsoft.com/office/officeart/2005/8/layout/cycle8"/>
    <dgm:cxn modelId="{64C6BC41-ADD5-4FD7-9C71-44861491EA1E}" type="presParOf" srcId="{A2BAEF55-FC72-4A76-8930-4780849BF9DB}" destId="{B6185F4D-B601-4374-A694-2FDD6129624B}" srcOrd="0" destOrd="0" presId="urn:microsoft.com/office/officeart/2005/8/layout/cycle8"/>
    <dgm:cxn modelId="{08699999-5D40-4B18-817D-CC2497FB6D87}" type="presParOf" srcId="{A2BAEF55-FC72-4A76-8930-4780849BF9DB}" destId="{37D62C59-1B96-4107-95C0-6BCA0E12CA13}" srcOrd="1" destOrd="0" presId="urn:microsoft.com/office/officeart/2005/8/layout/cycle8"/>
    <dgm:cxn modelId="{C3D51955-CA64-4FAD-B4BF-DA4589750028}" type="presParOf" srcId="{A2BAEF55-FC72-4A76-8930-4780849BF9DB}" destId="{DF9CFD8A-4419-499E-BD67-367685477C40}" srcOrd="2" destOrd="0" presId="urn:microsoft.com/office/officeart/2005/8/layout/cycle8"/>
    <dgm:cxn modelId="{A90661EA-0D2A-4E53-AB5D-76BADBE4F662}" type="presParOf" srcId="{A2BAEF55-FC72-4A76-8930-4780849BF9DB}" destId="{5D79E474-58CE-445B-B784-F612E277D6A2}" srcOrd="3" destOrd="0" presId="urn:microsoft.com/office/officeart/2005/8/layout/cycle8"/>
    <dgm:cxn modelId="{019BBFCD-06B3-414B-82A7-02E9DC590CCD}" type="presParOf" srcId="{A2BAEF55-FC72-4A76-8930-4780849BF9DB}" destId="{24AB1578-88C6-4F58-A929-2DD68B279CC9}" srcOrd="4" destOrd="0" presId="urn:microsoft.com/office/officeart/2005/8/layout/cycle8"/>
    <dgm:cxn modelId="{75CCB6F8-D0E2-43C8-A8A0-CFF4BC13F032}" type="presParOf" srcId="{A2BAEF55-FC72-4A76-8930-4780849BF9DB}" destId="{1ACE8497-27AB-432F-A1F9-3DE7B43710D4}" srcOrd="5" destOrd="0" presId="urn:microsoft.com/office/officeart/2005/8/layout/cycle8"/>
    <dgm:cxn modelId="{587B372F-1D52-4018-BFF1-4A625D361D02}" type="presParOf" srcId="{A2BAEF55-FC72-4A76-8930-4780849BF9DB}" destId="{0D3F4999-450A-4C8F-96DC-0F26C2D0D7C6}" srcOrd="6" destOrd="0" presId="urn:microsoft.com/office/officeart/2005/8/layout/cycle8"/>
    <dgm:cxn modelId="{54748E27-4C3B-4914-A173-8CCC405D3FE7}" type="presParOf" srcId="{A2BAEF55-FC72-4A76-8930-4780849BF9DB}" destId="{C53EE45F-BC23-400B-8E9F-9E5467F05611}" srcOrd="7" destOrd="0" presId="urn:microsoft.com/office/officeart/2005/8/layout/cycle8"/>
    <dgm:cxn modelId="{38ADB5D5-4FC6-41ED-9D5A-F8635C6D2B45}" type="presParOf" srcId="{A2BAEF55-FC72-4A76-8930-4780849BF9DB}" destId="{15D99B75-47B4-4C8D-B973-719808FB3787}" srcOrd="8" destOrd="0" presId="urn:microsoft.com/office/officeart/2005/8/layout/cycle8"/>
    <dgm:cxn modelId="{BE105988-2751-4979-9067-430C8A81BEFD}" type="presParOf" srcId="{A2BAEF55-FC72-4A76-8930-4780849BF9DB}" destId="{19AD0BD5-1470-4FCD-994D-9B2F21DE5FAB}" srcOrd="9" destOrd="0" presId="urn:microsoft.com/office/officeart/2005/8/layout/cycle8"/>
    <dgm:cxn modelId="{ACBCA301-1802-42C8-83DE-DE057E921998}" type="presParOf" srcId="{A2BAEF55-FC72-4A76-8930-4780849BF9DB}" destId="{F1CA4C50-3C04-4EE8-9122-10B786890A5E}" srcOrd="10" destOrd="0" presId="urn:microsoft.com/office/officeart/2005/8/layout/cycle8"/>
    <dgm:cxn modelId="{0982C0D9-BC40-49B8-BE6B-C8009EC091C7}" type="presParOf" srcId="{A2BAEF55-FC72-4A76-8930-4780849BF9DB}" destId="{65711D84-43A9-459D-946B-A4A4A9734A8F}" srcOrd="11" destOrd="0" presId="urn:microsoft.com/office/officeart/2005/8/layout/cycle8"/>
    <dgm:cxn modelId="{07BC0E50-2ADE-42CC-A7A9-B6C239628EDA}" type="presParOf" srcId="{A2BAEF55-FC72-4A76-8930-4780849BF9DB}" destId="{138EB77A-2C0F-4C45-9DE7-F0FBE486A2C3}" srcOrd="12" destOrd="0" presId="urn:microsoft.com/office/officeart/2005/8/layout/cycle8"/>
    <dgm:cxn modelId="{2D946AB8-A491-413C-AFEA-29D34899F644}" type="presParOf" srcId="{A2BAEF55-FC72-4A76-8930-4780849BF9DB}" destId="{FA06A81B-C16B-4510-96CD-5C9902C93EDD}" srcOrd="13" destOrd="0" presId="urn:microsoft.com/office/officeart/2005/8/layout/cycle8"/>
    <dgm:cxn modelId="{D253F63A-FE19-4C08-B5F2-0C84AAF47049}" type="presParOf" srcId="{A2BAEF55-FC72-4A76-8930-4780849BF9DB}" destId="{98D73D5A-191F-4DEA-9598-9E4BDF73FC68}" srcOrd="14" destOrd="0" presId="urn:microsoft.com/office/officeart/2005/8/layout/cycle8"/>
    <dgm:cxn modelId="{8B6BE6BB-AE5B-4236-A45C-E2C29410CF19}" type="presParOf" srcId="{A2BAEF55-FC72-4A76-8930-4780849BF9DB}" destId="{CA0ACACF-D3BA-4529-8001-30950C7DDEA6}" srcOrd="15" destOrd="0" presId="urn:microsoft.com/office/officeart/2005/8/layout/cycle8"/>
    <dgm:cxn modelId="{68CF7E22-4364-40E4-99AE-002255001130}" type="presParOf" srcId="{A2BAEF55-FC72-4A76-8930-4780849BF9DB}" destId="{D6765E72-81D3-4F34-86FB-3C0F3DEC6AF6}" srcOrd="16" destOrd="0" presId="urn:microsoft.com/office/officeart/2005/8/layout/cycle8"/>
    <dgm:cxn modelId="{C660AE8D-9498-47B1-8125-10FC6C29B335}" type="presParOf" srcId="{A2BAEF55-FC72-4A76-8930-4780849BF9DB}" destId="{13A7518C-6C80-476C-99D7-7D0E762D338E}" srcOrd="17" destOrd="0" presId="urn:microsoft.com/office/officeart/2005/8/layout/cycle8"/>
    <dgm:cxn modelId="{174534F6-1E81-42C8-9464-BE0BF37871E8}" type="presParOf" srcId="{A2BAEF55-FC72-4A76-8930-4780849BF9DB}" destId="{FB2B889A-D19C-478A-9038-7805CAF2FA3B}" srcOrd="18" destOrd="0" presId="urn:microsoft.com/office/officeart/2005/8/layout/cycle8"/>
    <dgm:cxn modelId="{CC4ADB84-265D-4BFD-814B-F5A23303D929}" type="presParOf" srcId="{A2BAEF55-FC72-4A76-8930-4780849BF9DB}" destId="{11AF072F-E29C-47F7-AD11-6E03FFABA45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6565-282D-4664-BEDF-6E4BF4ECA714}" type="datetimeFigureOut">
              <a:rPr lang="hr-HR" smtClean="0"/>
              <a:pPr/>
              <a:t>22.11.2019.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9EAF-3A4D-41E2-A60C-70D0EA3284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093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93F0-E6D8-42BA-B7DC-852AE4745E6E}" type="datetimeFigureOut">
              <a:rPr lang="hr-HR" smtClean="0"/>
              <a:pPr/>
              <a:t>22.11.2019.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2AB0-E2EF-4748-A6D4-7EB9A91AA14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2AB0-E2EF-4748-A6D4-7EB9A91AA148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93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2AB0-E2EF-4748-A6D4-7EB9A91AA148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2AB0-E2EF-4748-A6D4-7EB9A91AA148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395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694" y="2209800"/>
            <a:ext cx="4543313" cy="18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avokutnik 15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694" y="2209800"/>
            <a:ext cx="4543313" cy="18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avokutnik 15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70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041"/>
            <a:ext cx="8229600" cy="3820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4191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86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utnik 19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ravokutnik 25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291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5779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0484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499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916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799"/>
            <a:ext cx="5111750" cy="4953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861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041"/>
            <a:ext cx="8229600" cy="3820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49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574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0509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694" y="2209800"/>
            <a:ext cx="4543313" cy="18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avokutnik 15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12316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041"/>
            <a:ext cx="8229600" cy="3820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45978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86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utnik 19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ravokutnik 25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6647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7753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6697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89955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84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86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76367"/>
            <a:ext cx="4419600" cy="11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7" y="6284478"/>
            <a:ext cx="2153356" cy="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utnik 19"/>
          <p:cNvSpPr/>
          <p:nvPr userDrawn="1"/>
        </p:nvSpPr>
        <p:spPr>
          <a:xfrm>
            <a:off x="2438400" y="5476367"/>
            <a:ext cx="4476044" cy="11257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007" y="5844934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44" y="5584625"/>
            <a:ext cx="47695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821" y="5584625"/>
            <a:ext cx="518716" cy="6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25" y="5476367"/>
            <a:ext cx="1043075" cy="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0" y="5494176"/>
            <a:ext cx="790025" cy="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ravokutnik 25"/>
          <p:cNvSpPr/>
          <p:nvPr userDrawn="1"/>
        </p:nvSpPr>
        <p:spPr>
          <a:xfrm>
            <a:off x="6781800" y="5181600"/>
            <a:ext cx="23622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 userDrawn="1"/>
        </p:nvSpPr>
        <p:spPr>
          <a:xfrm>
            <a:off x="0" y="5181600"/>
            <a:ext cx="2362200" cy="1676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799"/>
            <a:ext cx="5111750" cy="4953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971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4846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10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799"/>
            <a:ext cx="5111750" cy="4953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382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10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AutoShape 10" descr="HU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Pravokutnik 18"/>
          <p:cNvSpPr/>
          <p:nvPr userDrawn="1"/>
        </p:nvSpPr>
        <p:spPr>
          <a:xfrm>
            <a:off x="304800" y="0"/>
            <a:ext cx="8229600" cy="1143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382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10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AutoShape 10" descr="HU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Pravokutnik 18"/>
          <p:cNvSpPr/>
          <p:nvPr userDrawn="1"/>
        </p:nvSpPr>
        <p:spPr>
          <a:xfrm>
            <a:off x="304800" y="0"/>
            <a:ext cx="8229600" cy="1143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027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382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10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AutoShape 10" descr="HU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Pravokutnik 18"/>
          <p:cNvSpPr/>
          <p:nvPr userDrawn="1"/>
        </p:nvSpPr>
        <p:spPr>
          <a:xfrm>
            <a:off x="304800" y="0"/>
            <a:ext cx="8229600" cy="1143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67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A3D4BFA-9A85-4F27-B9D0-19F497AD759B}"/>
              </a:ext>
            </a:extLst>
          </p:cNvPr>
          <p:cNvSpPr/>
          <p:nvPr/>
        </p:nvSpPr>
        <p:spPr>
          <a:xfrm>
            <a:off x="685800" y="2495447"/>
            <a:ext cx="7924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/>
              <a:t>Kvaliteta</a:t>
            </a:r>
            <a:r>
              <a:rPr lang="en-US" sz="3200" b="1" dirty="0"/>
              <a:t> </a:t>
            </a:r>
            <a:r>
              <a:rPr lang="en-US" sz="3200" b="1" dirty="0" err="1"/>
              <a:t>socijalnog</a:t>
            </a:r>
            <a:r>
              <a:rPr lang="en-US" sz="3200" b="1" dirty="0"/>
              <a:t> </a:t>
            </a:r>
            <a:r>
              <a:rPr lang="en-US" sz="3200" b="1" dirty="0" err="1"/>
              <a:t>dijaloga</a:t>
            </a:r>
            <a:r>
              <a:rPr lang="en-US" sz="3200" b="1" dirty="0"/>
              <a:t> u </a:t>
            </a:r>
            <a:r>
              <a:rPr lang="en-US" sz="3200" b="1" dirty="0" err="1"/>
              <a:t>provedbi</a:t>
            </a:r>
            <a:r>
              <a:rPr lang="en-US" sz="3200" b="1" dirty="0"/>
              <a:t> </a:t>
            </a:r>
            <a:r>
              <a:rPr lang="en-US" sz="3200" b="1" dirty="0" err="1"/>
              <a:t>zaštite</a:t>
            </a:r>
            <a:r>
              <a:rPr lang="en-US" sz="3200" b="1" dirty="0"/>
              <a:t> </a:t>
            </a:r>
            <a:r>
              <a:rPr lang="en-US" sz="3200" b="1" dirty="0" err="1"/>
              <a:t>zdravlja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sigurnosti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radu</a:t>
            </a:r>
            <a:r>
              <a:rPr lang="hr-HR" sz="3200" b="1" dirty="0"/>
              <a:t> – rezultati istraživanja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endParaRPr lang="hr-HR" sz="3200" b="1" dirty="0"/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QUALITY OF SOCIAL DIALOGUE IN OCCUPATIONAL SAFETY AND HEALTH - RESULTS OF RESEARCH</a:t>
            </a:r>
            <a:endParaRPr lang="hr-HR" sz="2000" b="1" dirty="0">
              <a:solidFill>
                <a:srgbClr val="0070C0"/>
              </a:solidFill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endParaRPr lang="hr-HR" sz="2000" b="1" dirty="0">
              <a:solidFill>
                <a:srgbClr val="0070C0"/>
              </a:solidFill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hr-HR" b="1" dirty="0"/>
              <a:t>Cvetan Kovač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endParaRPr lang="hr-HR" b="1" dirty="0"/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hr-HR" b="1" dirty="0"/>
              <a:t>Igalo, 6./7. 11. 2019. godine</a:t>
            </a:r>
            <a:endParaRPr lang="en-US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9E68E9C-942C-49FA-B025-CF9B9AD923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869289"/>
            <a:ext cx="3467100" cy="131445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D75EF69-018A-4BA4-B62E-1DD231EA2A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142325"/>
            <a:ext cx="1231512" cy="15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13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>
                <a:latin typeface="Arial" pitchFamily="34" charset="0"/>
                <a:cs typeface="Arial" pitchFamily="34" charset="0"/>
              </a:rPr>
              <a:t>Rezultati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istraživanja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: 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hr-HR" sz="1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536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0165002"/>
              </p:ext>
            </p:extLst>
          </p:nvPr>
        </p:nvGraphicFramePr>
        <p:xfrm>
          <a:off x="304800" y="1066800"/>
          <a:ext cx="8550275" cy="5181600"/>
        </p:xfrm>
        <a:graphic>
          <a:graphicData uri="http://schemas.openxmlformats.org/presentationml/2006/ole">
            <p:oleObj spid="_x0000_s15385" name="Worksheet" r:id="rId3" imgW="5533899" imgH="1962284" progId="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B80FE79-4A57-40C1-80EA-534BBD29E7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71" y="5791200"/>
            <a:ext cx="22080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066800"/>
          </a:xfrm>
        </p:spPr>
        <p:txBody>
          <a:bodyPr>
            <a:normAutofit/>
          </a:bodyPr>
          <a:lstStyle/>
          <a:p>
            <a:pPr algn="l"/>
            <a:endParaRPr lang="hr-H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4337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1725975"/>
              </p:ext>
            </p:extLst>
          </p:nvPr>
        </p:nvGraphicFramePr>
        <p:xfrm>
          <a:off x="304800" y="685800"/>
          <a:ext cx="8624888" cy="5543550"/>
        </p:xfrm>
        <a:graphic>
          <a:graphicData uri="http://schemas.openxmlformats.org/presentationml/2006/ole">
            <p:oleObj spid="_x0000_s14360" name="Worksheet" r:id="rId3" imgW="6010092" imgH="2781284" progId="">
              <p:embed/>
            </p:oleObj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E4826BF-1B93-4422-B98B-74188564E4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985303"/>
            <a:ext cx="220694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419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533400" y="1397001"/>
          <a:ext cx="8229600" cy="503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4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Veličina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poslovne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organizacije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prema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broju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Broj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ispitanika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Postotak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8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1-9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5,86  %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8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10-49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17,57 %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71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50-249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26,78 %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51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250-499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12,13 %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više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zaposlenih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37,66 %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C8A6F9F-D8B7-468B-95CB-BBF880A162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830049"/>
            <a:ext cx="2206943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A368D4-739F-4E16-996C-5971A0DC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Poslovna organizacija prema vlasništvu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5DC04242-CC3B-4685-92CC-16E12350A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5502147"/>
              </p:ext>
            </p:extLst>
          </p:nvPr>
        </p:nvGraphicFramePr>
        <p:xfrm>
          <a:off x="457200" y="1752600"/>
          <a:ext cx="8229600" cy="502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2870">
                  <a:extLst>
                    <a:ext uri="{9D8B030D-6E8A-4147-A177-3AD203B41FA5}">
                      <a16:colId xmlns:a16="http://schemas.microsoft.com/office/drawing/2014/main" xmlns="" val="4034568394"/>
                    </a:ext>
                  </a:extLst>
                </a:gridCol>
                <a:gridCol w="2235469">
                  <a:extLst>
                    <a:ext uri="{9D8B030D-6E8A-4147-A177-3AD203B41FA5}">
                      <a16:colId xmlns:a16="http://schemas.microsoft.com/office/drawing/2014/main" xmlns="" val="3801079767"/>
                    </a:ext>
                  </a:extLst>
                </a:gridCol>
                <a:gridCol w="1701261">
                  <a:extLst>
                    <a:ext uri="{9D8B030D-6E8A-4147-A177-3AD203B41FA5}">
                      <a16:colId xmlns:a16="http://schemas.microsoft.com/office/drawing/2014/main" xmlns="" val="2685235837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Poslovna organizacija prema vlasništvu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Broj ispitanika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Postotak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340483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Javno/državno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64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26,78%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6267055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Mješovito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18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7,53%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372875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Nije mi poznato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3,77%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239791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Privatno domaće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121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>
                          <a:solidFill>
                            <a:srgbClr val="FF0000"/>
                          </a:solidFill>
                          <a:effectLst/>
                        </a:rPr>
                        <a:t>51,05%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3271798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Privatno strano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>
                          <a:solidFill>
                            <a:srgbClr val="FF0000"/>
                          </a:solidFill>
                          <a:effectLst/>
                        </a:rPr>
                        <a:t>10,88%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478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811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5537" name="Grafikon 6"/>
          <p:cNvGraphicFramePr>
            <a:graphicFrameLocks/>
          </p:cNvGraphicFramePr>
          <p:nvPr/>
        </p:nvGraphicFramePr>
        <p:xfrm>
          <a:off x="304800" y="609600"/>
          <a:ext cx="8458200" cy="5867400"/>
        </p:xfrm>
        <a:graphic>
          <a:graphicData uri="http://schemas.openxmlformats.org/presentationml/2006/ole">
            <p:oleObj spid="_x0000_s66572" name="Chart" r:id="rId3" imgW="5816088" imgH="2572735" progId="">
              <p:embed/>
            </p:oleObj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10361ED-9A1A-4E40-96C1-90445A3D02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7" y="6054779"/>
            <a:ext cx="220694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34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4273" name="Grafikon 7"/>
          <p:cNvGraphicFramePr>
            <a:graphicFrameLocks/>
          </p:cNvGraphicFramePr>
          <p:nvPr/>
        </p:nvGraphicFramePr>
        <p:xfrm>
          <a:off x="381000" y="609600"/>
          <a:ext cx="8458200" cy="5715000"/>
        </p:xfrm>
        <a:graphic>
          <a:graphicData uri="http://schemas.openxmlformats.org/presentationml/2006/ole">
            <p:oleObj spid="_x0000_s54295" name="Chart" r:id="rId3" imgW="5864860" imgH="2676376" progId="">
              <p:embed/>
            </p:oleObj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10600" cy="57912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AF34437-F35E-4AC0-B2E7-6C994B352A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3939"/>
            <a:ext cx="2206943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2225" name="Grafikon 19"/>
          <p:cNvGraphicFramePr>
            <a:graphicFrameLocks/>
          </p:cNvGraphicFramePr>
          <p:nvPr/>
        </p:nvGraphicFramePr>
        <p:xfrm>
          <a:off x="304800" y="685800"/>
          <a:ext cx="8534400" cy="5334000"/>
        </p:xfrm>
        <a:graphic>
          <a:graphicData uri="http://schemas.openxmlformats.org/presentationml/2006/ole">
            <p:oleObj spid="_x0000_s52247" name="Chart" r:id="rId3" imgW="5584420" imgH="3212870" progId="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7142C4D-6621-411B-BF8A-1EB1D42F23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835" y="5864278"/>
            <a:ext cx="2206943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534400" cy="5791200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BDD65E2-7856-41FC-BA49-3C80FF0B27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903939"/>
            <a:ext cx="220694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6081" name="Grafikon 21"/>
          <p:cNvGraphicFramePr>
            <a:graphicFrameLocks/>
          </p:cNvGraphicFramePr>
          <p:nvPr/>
        </p:nvGraphicFramePr>
        <p:xfrm>
          <a:off x="457200" y="914400"/>
          <a:ext cx="8382000" cy="5410200"/>
        </p:xfrm>
        <a:graphic>
          <a:graphicData uri="http://schemas.openxmlformats.org/presentationml/2006/ole">
            <p:oleObj spid="_x0000_s46103" name="Chart" r:id="rId3" imgW="5194242" imgH="3877392" progId="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38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527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00B0F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Što je socijalni dijalog?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EB03A094-5DA7-4039-8CF4-8B0509116129}"/>
              </a:ext>
            </a:extLst>
          </p:cNvPr>
          <p:cNvSpPr/>
          <p:nvPr/>
        </p:nvSpPr>
        <p:spPr>
          <a:xfrm>
            <a:off x="3200400" y="46726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… socijalni dijalog obuhvaća „sve vrste pregovora, savjetovanja ili jednostavno razmjenu informacija između predstavnika vlade poslodavaca i radnika ili između samih socijalnih partnera o pitanjima od zajedničkog interesa…</a:t>
            </a: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F8EA0B9-1E87-44D8-A717-4872104B70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052" y="1385960"/>
            <a:ext cx="5651416" cy="33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2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524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>
                <a:latin typeface="Arial" pitchFamily="34" charset="0"/>
                <a:cs typeface="Arial" pitchFamily="34" charset="0"/>
              </a:rPr>
              <a:t>Tablica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11 –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odgovornost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socijalni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dijalog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382000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7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Najveću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odgovornost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za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jačanje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socijalnog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dijaloga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u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poslovnoj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organizaciji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u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kojoj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sam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zaposlen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ima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Broj</a:t>
                      </a:r>
                      <a:r>
                        <a:rPr lang="en-GB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2000" b="1" baseline="0" dirty="0" err="1">
                          <a:latin typeface="Arial" pitchFamily="34" charset="0"/>
                          <a:cs typeface="Arial" pitchFamily="34" charset="0"/>
                        </a:rPr>
                        <a:t>ispitanika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Postotak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Državne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institucije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2,51 %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Nije</a:t>
                      </a:r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 mi </a:t>
                      </a:r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poznato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19,25 %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Nitko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4,18 %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Poslodavac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44,35 %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Arial" pitchFamily="34" charset="0"/>
                          <a:cs typeface="Arial" pitchFamily="34" charset="0"/>
                        </a:rPr>
                        <a:t>Sindikati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29,71 %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600200"/>
          </a:xfrm>
        </p:spPr>
        <p:txBody>
          <a:bodyPr>
            <a:normAutofit/>
          </a:bodyPr>
          <a:lstStyle/>
          <a:p>
            <a:pPr algn="l"/>
            <a:endParaRPr lang="hr-H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4033" name="Grafikon 36"/>
          <p:cNvGraphicFramePr>
            <a:graphicFrameLocks/>
          </p:cNvGraphicFramePr>
          <p:nvPr/>
        </p:nvGraphicFramePr>
        <p:xfrm>
          <a:off x="304800" y="609600"/>
          <a:ext cx="8534400" cy="5638800"/>
        </p:xfrm>
        <a:graphic>
          <a:graphicData uri="http://schemas.openxmlformats.org/presentationml/2006/ole">
            <p:oleObj spid="_x0000_s44055" name="Chart" r:id="rId3" imgW="5919729" imgH="3170195" progId="">
              <p:embed/>
            </p:oleObj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3009" name="Grafikon 3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038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74" y="533400"/>
            <a:ext cx="8721926" cy="586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5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038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0961" name="Grafikon 42"/>
          <p:cNvGraphicFramePr>
            <a:graphicFrameLocks/>
          </p:cNvGraphicFramePr>
          <p:nvPr/>
        </p:nvGraphicFramePr>
        <p:xfrm>
          <a:off x="304800" y="609600"/>
          <a:ext cx="8534400" cy="5486400"/>
        </p:xfrm>
        <a:graphic>
          <a:graphicData uri="http://schemas.openxmlformats.org/presentationml/2006/ole">
            <p:oleObj spid="_x0000_s40983" name="Chart" r:id="rId3" imgW="5864860" imgH="2950720" progId="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25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54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9002D12-30DA-421C-8DF3-51A0CC19F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50" y="343711"/>
            <a:ext cx="9144000" cy="62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5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xmlns="" id="{DA9BFACF-A3E6-42A2-9CF8-E96879378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10842871"/>
              </p:ext>
            </p:extLst>
          </p:nvPr>
        </p:nvGraphicFramePr>
        <p:xfrm>
          <a:off x="381000" y="1371600"/>
          <a:ext cx="8488722" cy="524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118D0D52-5A55-4B5C-83E2-8FA51AE6CB2E}"/>
              </a:ext>
            </a:extLst>
          </p:cNvPr>
          <p:cNvSpPr/>
          <p:nvPr/>
        </p:nvSpPr>
        <p:spPr>
          <a:xfrm>
            <a:off x="4038600" y="110200"/>
            <a:ext cx="483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3600" b="1" dirty="0"/>
              <a:t>PRIJEDLOZI ZAKLJUČAKA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184BC0-2110-4322-B004-64D9B4CD7E1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4928" y="894949"/>
            <a:ext cx="2438400" cy="6340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659AA8A-45FB-4144-AAB7-90A06CE84A4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1746744"/>
            <a:ext cx="2209800" cy="8352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CEFFF17-7FC9-4CA9-9E5B-0679A5ED946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278" y="4662168"/>
            <a:ext cx="2213383" cy="6350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F61B42A-E424-4430-AEB1-917B07FAB7A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879" y="3324269"/>
            <a:ext cx="1965960" cy="72283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2EC81FF-926D-4B15-902E-BCE10AA6F6D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711307"/>
            <a:ext cx="2159149" cy="61183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0621EDF-0D45-4B3D-A222-89EE78CA008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10174" y="3172637"/>
            <a:ext cx="1783887" cy="7252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D16D055-4D5B-4A71-B407-F5DF6F1C403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50513" y="4512906"/>
            <a:ext cx="2012488" cy="78428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8DCF43F-B288-464D-AD78-471064F0A84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89814" y="1855553"/>
            <a:ext cx="2677667" cy="57024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BAADC4E-08E9-42FE-8CA3-FE9BC27ACF5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45215" y="5979251"/>
            <a:ext cx="2560585" cy="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13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02F0CF-DCC8-4CBD-89AE-1EE7593D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2" y="5871600"/>
            <a:ext cx="4352458" cy="6096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Hvala na pažnji…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BFBBFFD-9882-4514-820F-171BF29852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5562600" cy="33570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BCEC72C-7880-46A4-949E-2A09196AEA79}"/>
              </a:ext>
            </a:extLst>
          </p:cNvPr>
          <p:cNvSpPr/>
          <p:nvPr/>
        </p:nvSpPr>
        <p:spPr>
          <a:xfrm>
            <a:off x="8679766" y="574431"/>
            <a:ext cx="152400" cy="152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15BFB80-E3F4-471D-B948-17FCED6A0F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323289"/>
            <a:ext cx="1231499" cy="15302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9C8CC04-13D0-498B-BD45-E7F8D7E85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142" y="986399"/>
            <a:ext cx="4408532" cy="16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61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6737" y="1260230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latin typeface="Arial" pitchFamily="34" charset="0"/>
                <a:cs typeface="Arial" pitchFamily="34" charset="0"/>
              </a:rPr>
              <a:t>NAČELA RADA MEĐUNARODNE ORGANIZACIJE RADA</a:t>
            </a:r>
            <a:br>
              <a:rPr lang="hr-HR" sz="4000" b="1" dirty="0">
                <a:latin typeface="Arial" pitchFamily="34" charset="0"/>
                <a:cs typeface="Arial" pitchFamily="34" charset="0"/>
              </a:rPr>
            </a:br>
            <a:endParaRPr lang="hr-H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2438399"/>
            <a:ext cx="8686800" cy="41910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Tripartitnost</a:t>
            </a:r>
            <a:r>
              <a:rPr lang="hr-HR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hr-HR" i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(predstavnici: dva vlade, jedan poslodavaca, jedan radnika)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 Univerzalnost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hr-HR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Stalnost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Financijska samostalnost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22382-FC23-4A45-B34A-7F7C54C7AA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930" y="3886200"/>
            <a:ext cx="2271059" cy="1875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152400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Arial" pitchFamily="34" charset="0"/>
                <a:cs typeface="Arial" pitchFamily="34" charset="0"/>
              </a:rPr>
              <a:t>CILJEVI I ZADACI MEĐUNARODNE ORGANIZACIJE RADA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267200"/>
          </a:xfrm>
        </p:spPr>
        <p:txBody>
          <a:bodyPr>
            <a:normAutofit/>
          </a:bodyPr>
          <a:lstStyle/>
          <a:p>
            <a:r>
              <a:rPr lang="hr-HR" dirty="0"/>
              <a:t>Poboljšanje uvjeta života i rada</a:t>
            </a:r>
          </a:p>
          <a:p>
            <a:r>
              <a:rPr lang="hr-HR" dirty="0"/>
              <a:t>Rad nije roba</a:t>
            </a:r>
          </a:p>
          <a:p>
            <a:r>
              <a:rPr lang="hr-HR" dirty="0"/>
              <a:t>Plaća</a:t>
            </a:r>
          </a:p>
          <a:p>
            <a:r>
              <a:rPr lang="hr-HR" dirty="0"/>
              <a:t>Radno vrijeme</a:t>
            </a:r>
          </a:p>
          <a:p>
            <a:r>
              <a:rPr lang="hr-HR" dirty="0"/>
              <a:t>Zaštita osobe na radu</a:t>
            </a:r>
          </a:p>
          <a:p>
            <a:r>
              <a:rPr lang="hr-HR" dirty="0"/>
              <a:t>Standard</a:t>
            </a:r>
          </a:p>
          <a:p>
            <a:r>
              <a:rPr lang="hr-HR" dirty="0"/>
              <a:t>Zabrana diskriminacije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F344967-21F3-4DB7-BBD1-B8548352F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909" y="2847535"/>
            <a:ext cx="3253291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35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6E4B72B-FB30-41BA-964B-2C6B147DA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847" r="-2" b="24616"/>
          <a:stretch/>
        </p:blipFill>
        <p:spPr>
          <a:xfrm>
            <a:off x="1095447" y="10"/>
            <a:ext cx="6953105" cy="685799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537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9E68E9C-942C-49FA-B025-CF9B9AD923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11" y="2133600"/>
            <a:ext cx="8642626" cy="32766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D75EF69-018A-4BA4-B62E-1DD231EA2A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142325"/>
            <a:ext cx="1231512" cy="15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7">
            <a:extLst>
              <a:ext uri="{FF2B5EF4-FFF2-40B4-BE49-F238E27FC236}">
                <a16:creationId xmlns:a16="http://schemas.microsoft.com/office/drawing/2014/main" xmlns="" id="{71889392-83E8-4A05-A6AB-51A04CF97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1046663"/>
            <a:ext cx="7886700" cy="644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err="1"/>
              <a:t>Rezultati</a:t>
            </a:r>
            <a:r>
              <a:rPr lang="en-US" sz="4800" b="1" dirty="0"/>
              <a:t> </a:t>
            </a:r>
            <a:r>
              <a:rPr lang="en-US" sz="4800" b="1" dirty="0" err="1"/>
              <a:t>istraživanja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0" y="2015406"/>
            <a:ext cx="5429512" cy="3547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en-US" sz="2800" b="1" dirty="0" err="1">
                <a:solidFill>
                  <a:srgbClr val="FFFFFF"/>
                </a:solidFill>
              </a:rPr>
              <a:t>Kvaliteta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socijalnog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dijaloga</a:t>
            </a:r>
            <a:r>
              <a:rPr lang="en-US" sz="2800" b="1" dirty="0">
                <a:solidFill>
                  <a:srgbClr val="FFFFFF"/>
                </a:solidFill>
              </a:rPr>
              <a:t> u </a:t>
            </a:r>
            <a:r>
              <a:rPr lang="en-US" sz="2800" b="1" dirty="0" err="1">
                <a:solidFill>
                  <a:srgbClr val="FFFFFF"/>
                </a:solidFill>
              </a:rPr>
              <a:t>provedbi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zaštite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zdravlja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sigurnosti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radu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</a:p>
          <a:p>
            <a:pPr marL="0" indent="-228600">
              <a:lnSpc>
                <a:spcPct val="90000"/>
              </a:lnSpc>
            </a:pPr>
            <a:endParaRPr lang="en-US" sz="1700" b="1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7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</a:rPr>
              <a:t>Ana </a:t>
            </a:r>
            <a:r>
              <a:rPr lang="en-US" sz="1800" b="1" dirty="0" err="1">
                <a:solidFill>
                  <a:srgbClr val="FFFFFF"/>
                </a:solidFill>
              </a:rPr>
              <a:t>Šijaković</a:t>
            </a:r>
            <a:r>
              <a:rPr lang="en-US" sz="1800" b="1" dirty="0">
                <a:solidFill>
                  <a:srgbClr val="FFFFFF"/>
                </a:solidFill>
              </a:rPr>
              <a:t> - </a:t>
            </a:r>
            <a:r>
              <a:rPr lang="hr-HR" sz="1800" b="1" dirty="0">
                <a:solidFill>
                  <a:srgbClr val="FFFFFF"/>
                </a:solidFill>
              </a:rPr>
              <a:t>v</a:t>
            </a:r>
            <a:r>
              <a:rPr lang="en-US" sz="1800" b="1" dirty="0" err="1">
                <a:solidFill>
                  <a:srgbClr val="FFFFFF"/>
                </a:solidFill>
              </a:rPr>
              <a:t>oditeljica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istraživačkog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tima</a:t>
            </a:r>
            <a:endParaRPr lang="en-US" sz="18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</a:rPr>
              <a:t>d</a:t>
            </a:r>
            <a:r>
              <a:rPr lang="en-US" sz="1800" b="1" dirty="0">
                <a:solidFill>
                  <a:srgbClr val="FFFFFF"/>
                </a:solidFill>
              </a:rPr>
              <a:t>r.sc. I</a:t>
            </a:r>
            <a:r>
              <a:rPr lang="hr-HR" sz="1800" b="1" dirty="0" err="1">
                <a:solidFill>
                  <a:srgbClr val="FFFFFF"/>
                </a:solidFill>
              </a:rPr>
              <a:t>vana</a:t>
            </a:r>
            <a:r>
              <a:rPr lang="hr-HR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Krišto</a:t>
            </a:r>
            <a:r>
              <a:rPr lang="en-US" sz="1800" b="1" dirty="0">
                <a:solidFill>
                  <a:srgbClr val="FFFFFF"/>
                </a:solidFill>
              </a:rPr>
              <a:t> – </a:t>
            </a:r>
            <a:r>
              <a:rPr lang="en-US" sz="1800" b="1" dirty="0" err="1">
                <a:solidFill>
                  <a:srgbClr val="FFFFFF"/>
                </a:solidFill>
              </a:rPr>
              <a:t>članica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tima</a:t>
            </a:r>
            <a:endParaRPr lang="en-US" sz="18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Cvetan Kovač – </a:t>
            </a:r>
            <a:r>
              <a:rPr lang="en-US" sz="1800" b="1" dirty="0" err="1">
                <a:solidFill>
                  <a:srgbClr val="FFFFFF"/>
                </a:solidFill>
              </a:rPr>
              <a:t>član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tima</a:t>
            </a:r>
            <a:endParaRPr lang="en-US" sz="18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</a:pPr>
            <a:r>
              <a:rPr lang="en-US" sz="1800" b="1" dirty="0" err="1">
                <a:solidFill>
                  <a:srgbClr val="FFFFFF"/>
                </a:solidFill>
              </a:rPr>
              <a:t>Hrvoje</a:t>
            </a:r>
            <a:r>
              <a:rPr lang="en-US" sz="1800" b="1" dirty="0">
                <a:solidFill>
                  <a:srgbClr val="FFFFFF"/>
                </a:solidFill>
              </a:rPr>
              <a:t> Kovač – </a:t>
            </a:r>
            <a:r>
              <a:rPr lang="en-US" sz="1800" b="1" dirty="0" err="1">
                <a:solidFill>
                  <a:srgbClr val="FFFFFF"/>
                </a:solidFill>
              </a:rPr>
              <a:t>član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tima</a:t>
            </a:r>
            <a:endParaRPr lang="en-US" sz="18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0">
              <a:lnSpc>
                <a:spcPct val="9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AAE4CC-DC2A-45BC-B491-AE90FB3159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333745"/>
            <a:ext cx="1508760" cy="113926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A103757-AE02-4823-9D8A-EEC388B8CB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7996" y="2180016"/>
            <a:ext cx="1508760" cy="158613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CFCCF10-8186-43FF-A402-278D8D1425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5240" y="2180016"/>
            <a:ext cx="1508760" cy="16447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26955A1-2DD0-4449-9765-F6C8421B2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0" t="5556" r="20535" b="12519"/>
          <a:stretch/>
        </p:blipFill>
        <p:spPr>
          <a:xfrm rot="5400000">
            <a:off x="5122967" y="5042781"/>
            <a:ext cx="1440079" cy="14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2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04D4685-6409-4E27-94BC-DD6ADB5E0F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" y="1929933"/>
            <a:ext cx="3971037" cy="29981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21ADAF6-FB94-48FA-86A0-130193F58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646" y="643467"/>
            <a:ext cx="37604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0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342" y="1115949"/>
            <a:ext cx="3320066" cy="5709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ANKETI...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52399" y="1494579"/>
            <a:ext cx="4032754" cy="284099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indent="-228600">
              <a:lnSpc>
                <a:spcPct val="90000"/>
              </a:lnSpc>
            </a:pPr>
            <a:endParaRPr lang="en-US" sz="13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</a:pP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Cilj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provedenog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istraživanja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je bio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istražiti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kvalitetu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socijalnog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dijaloga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provedbi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zaštite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zdravlja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sigurnosti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radu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boljeg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razumijevanja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uloge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značaja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zastupljenosti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dionika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socijalnog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dijaloga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radu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tijela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zaštitu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zdravlja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sigurnosti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radu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svim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razinama</a:t>
            </a:r>
            <a:r>
              <a:rPr lang="en-US" sz="3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1F3642D-13C8-47D1-8141-3F5A7CEBA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80356" y="1064378"/>
            <a:ext cx="1497423" cy="1497423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1976" y="914874"/>
            <a:ext cx="1788813" cy="178881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122908F-8A2F-47D8-8860-AD47FED5DE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275" y="1329577"/>
            <a:ext cx="930314" cy="93031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F1CD662-C732-41EB-A08A-EFB9E7EB8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7263" y="-5219"/>
            <a:ext cx="3326736" cy="2789641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8110" y="-5221"/>
            <a:ext cx="3465890" cy="2928795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6A893E1-85FE-4056-81FB-7FD12C92FA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3570" y="326459"/>
            <a:ext cx="2584952" cy="160413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8E915F0-311A-4BDD-94EC-B0A3D6A3C5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4790" y="3099184"/>
            <a:ext cx="2057400" cy="20574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6979" y="2968886"/>
            <a:ext cx="2304288" cy="23042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5137" y="5027781"/>
            <a:ext cx="3496302" cy="1840728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0640CCAE-325C-4DD0-BB26-38BF690F3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45451"/>
            <a:ext cx="1351050" cy="1696600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49AC9A43-F5C5-4703-A0F0-78CBB9542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68462"/>
            <a:ext cx="1223117" cy="1440735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7087901-6E94-4D88-AD46-CE7651B10A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08" y="4468423"/>
            <a:ext cx="894997" cy="89499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3236F0-0499-4FFB-BE3F-83FA51B21D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8288" y="3446950"/>
            <a:ext cx="1333754" cy="1333754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BE28351C-7EEF-428E-9B7A-5CC84F336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8670" y="5152392"/>
            <a:ext cx="3226060" cy="1705608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13B485A-EC67-49E1-A949-17367B750E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5452" y="5657690"/>
            <a:ext cx="1738705" cy="976931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5834" y="4366581"/>
            <a:ext cx="2888165" cy="2500087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0B0DBC8-B5F0-40AE-A3D3-BCD504119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5096" y="4509018"/>
            <a:ext cx="2748903" cy="2357649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C354428-3052-44ED-8656-AB1B17908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1273" y="5114069"/>
            <a:ext cx="2138046" cy="16088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3F24D34-125A-4AF8-BA4C-84A683FBC1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02173" y="5306603"/>
            <a:ext cx="1517968" cy="151796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326</Words>
  <Application>Microsoft Office PowerPoint</Application>
  <PresentationFormat>On-screen Show (4:3)</PresentationFormat>
  <Paragraphs>107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1_Office Theme</vt:lpstr>
      <vt:lpstr>2_Office Theme</vt:lpstr>
      <vt:lpstr>Worksheet</vt:lpstr>
      <vt:lpstr>Chart</vt:lpstr>
      <vt:lpstr>Slide 1</vt:lpstr>
      <vt:lpstr>Što je socijalni dijalog?</vt:lpstr>
      <vt:lpstr>NAČELA RADA MEĐUNARODNE ORGANIZACIJE RADA </vt:lpstr>
      <vt:lpstr>CILJEVI I ZADACI MEĐUNARODNE ORGANIZACIJE RADA</vt:lpstr>
      <vt:lpstr>Slide 5</vt:lpstr>
      <vt:lpstr>Slide 6</vt:lpstr>
      <vt:lpstr>Rezultati istraživanja </vt:lpstr>
      <vt:lpstr>Slide 8</vt:lpstr>
      <vt:lpstr>O ANKETI...</vt:lpstr>
      <vt:lpstr>Rezultati istraživanja: </vt:lpstr>
      <vt:lpstr>Slide 11</vt:lpstr>
      <vt:lpstr>Slide 12</vt:lpstr>
      <vt:lpstr>Poslovna organizacija prema vlasništvu</vt:lpstr>
      <vt:lpstr>Slide 14</vt:lpstr>
      <vt:lpstr>Slide 15</vt:lpstr>
      <vt:lpstr>Slide 16</vt:lpstr>
      <vt:lpstr>Slide 17</vt:lpstr>
      <vt:lpstr>Slide 18</vt:lpstr>
      <vt:lpstr>Slide 19</vt:lpstr>
      <vt:lpstr>Tablica 11 – odgovornost za socijalni dijalog</vt:lpstr>
      <vt:lpstr>Slide 21</vt:lpstr>
      <vt:lpstr>Slide 22</vt:lpstr>
      <vt:lpstr>Slide 23</vt:lpstr>
      <vt:lpstr>Slide 24</vt:lpstr>
      <vt:lpstr>Slide 25</vt:lpstr>
      <vt:lpstr>Slide 26</vt:lpstr>
      <vt:lpstr>Hvala na pažnji…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Cvetan Kovač</dc:creator>
  <cp:lastModifiedBy>k</cp:lastModifiedBy>
  <cp:revision>4</cp:revision>
  <dcterms:created xsi:type="dcterms:W3CDTF">2019-11-04T07:40:35Z</dcterms:created>
  <dcterms:modified xsi:type="dcterms:W3CDTF">2019-11-22T12:37:48Z</dcterms:modified>
</cp:coreProperties>
</file>