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326" r:id="rId6"/>
    <p:sldId id="303" r:id="rId7"/>
    <p:sldId id="328" r:id="rId8"/>
    <p:sldId id="330" r:id="rId9"/>
    <p:sldId id="332" r:id="rId10"/>
    <p:sldId id="329" r:id="rId11"/>
    <p:sldId id="334" r:id="rId12"/>
    <p:sldId id="333" r:id="rId13"/>
    <p:sldId id="331" r:id="rId14"/>
    <p:sldId id="292" r:id="rId15"/>
    <p:sldId id="327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0027"/>
    <a:srgbClr val="EA56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6FED8C-5AA9-48A5-9E6B-B85270DCDEB0}" v="1" dt="2022-09-30T07:35:01.0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2" autoAdjust="0"/>
    <p:restoredTop sz="80108" autoAdjust="0"/>
  </p:normalViewPr>
  <p:slideViewPr>
    <p:cSldViewPr snapToObjects="1">
      <p:cViewPr varScale="1">
        <p:scale>
          <a:sx n="69" d="100"/>
          <a:sy n="69" d="100"/>
        </p:scale>
        <p:origin x="165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A2DA9-D1D6-F644-AB7C-CD9DF88E402C}" type="datetime1">
              <a:rPr lang="en-US" smtClean="0"/>
              <a:pPr/>
              <a:t>10/10/2022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115B3-CF1C-354C-97FF-8CF48572D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8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16690-09DF-674A-A6E4-56034B916E7B}" type="datetime1">
              <a:rPr lang="en-US" smtClean="0"/>
              <a:pPr/>
              <a:t>10/10/2022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99BF3-703F-FB4F-97E2-B1265889E3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34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787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24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42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19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37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89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50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99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25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50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6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125"/>
            <a:ext cx="9144000" cy="61061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2703512"/>
            <a:ext cx="8382000" cy="76944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6787"/>
            <a:ext cx="6400800" cy="381000"/>
          </a:xfrm>
        </p:spPr>
        <p:txBody>
          <a:bodyPr>
            <a:normAutofit/>
          </a:bodyPr>
          <a:lstStyle>
            <a:lvl1pPr marL="0" indent="0" algn="ctr">
              <a:buNone/>
              <a:defRPr sz="1500" b="0" i="0">
                <a:solidFill>
                  <a:srgbClr val="950027"/>
                </a:solidFill>
                <a:latin typeface="Cera Stencil PRO Medium"/>
                <a:cs typeface="Cera Stencil PRO 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BE" dirty="0"/>
              <a:t>Click to edit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Proxima Nova"/>
                <a:cs typeface="Proxima Nova"/>
              </a:defRPr>
            </a:lvl1pPr>
            <a:lvl2pPr>
              <a:defRPr>
                <a:latin typeface="Proxima Nova"/>
                <a:cs typeface="Proxima Nova"/>
              </a:defRPr>
            </a:lvl2pPr>
            <a:lvl3pPr>
              <a:defRPr>
                <a:latin typeface="Proxima Nova"/>
                <a:cs typeface="Proxima Nova"/>
              </a:defRPr>
            </a:lvl3pPr>
            <a:lvl4pPr>
              <a:defRPr>
                <a:latin typeface="Proxima Nova"/>
                <a:cs typeface="Proxima Nova"/>
              </a:defRPr>
            </a:lvl4pPr>
            <a:lvl5pPr>
              <a:defRPr>
                <a:latin typeface="Proxima Nova"/>
                <a:cs typeface="Proxima Nova"/>
              </a:defRPr>
            </a:lvl5pPr>
          </a:lstStyle>
          <a:p>
            <a:pPr lvl="0"/>
            <a:r>
              <a:rPr lang="nl-BE" dirty="0"/>
              <a:t>Click to edit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707886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dirty="0"/>
              <a:t>Click </a:t>
            </a:r>
            <a:r>
              <a:rPr lang="nl-BE"/>
              <a:t>to edit</a:t>
            </a:r>
            <a:endParaRPr lang="nl-B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Proxima Nova"/>
                <a:cs typeface="Proxima Nova"/>
              </a:defRPr>
            </a:lvl1pPr>
            <a:lvl2pPr>
              <a:defRPr sz="2400">
                <a:latin typeface="Proxima Nova"/>
                <a:cs typeface="Proxima Nova"/>
              </a:defRPr>
            </a:lvl2pPr>
            <a:lvl3pPr>
              <a:defRPr sz="2000">
                <a:latin typeface="Proxima Nova"/>
                <a:cs typeface="Proxima Nova"/>
              </a:defRPr>
            </a:lvl3pPr>
            <a:lvl4pPr>
              <a:defRPr sz="1800">
                <a:latin typeface="Proxima Nova"/>
                <a:cs typeface="Proxima Nova"/>
              </a:defRPr>
            </a:lvl4pPr>
            <a:lvl5pPr>
              <a:defRPr sz="1800">
                <a:latin typeface="Proxima Nova"/>
                <a:cs typeface="Proxima Nov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Click to edit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Proxima Nova"/>
                <a:cs typeface="Proxima Nova"/>
              </a:defRPr>
            </a:lvl1pPr>
            <a:lvl2pPr>
              <a:defRPr sz="2400">
                <a:latin typeface="Proxima Nova"/>
                <a:cs typeface="Proxima Nova"/>
              </a:defRPr>
            </a:lvl2pPr>
            <a:lvl3pPr>
              <a:defRPr sz="2000">
                <a:latin typeface="Proxima Nova"/>
                <a:cs typeface="Proxima Nova"/>
              </a:defRPr>
            </a:lvl3pPr>
            <a:lvl4pPr>
              <a:defRPr sz="1800">
                <a:latin typeface="Proxima Nova"/>
                <a:cs typeface="Proxima Nova"/>
              </a:defRPr>
            </a:lvl4pPr>
            <a:lvl5pPr>
              <a:defRPr sz="1800">
                <a:latin typeface="Proxima Nova"/>
                <a:cs typeface="Proxima Nov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Click to edit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rgbClr val="950027"/>
                </a:solidFill>
                <a:latin typeface="Cera Stencil PRO Medium"/>
                <a:cs typeface="Cera Stencil PRO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dirty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Proxima Nova"/>
                <a:cs typeface="Proxima Nova"/>
              </a:defRPr>
            </a:lvl1pPr>
            <a:lvl2pPr>
              <a:defRPr sz="2000">
                <a:latin typeface="Proxima Nova"/>
                <a:cs typeface="Proxima Nova"/>
              </a:defRPr>
            </a:lvl2pPr>
            <a:lvl3pPr>
              <a:defRPr sz="1800">
                <a:latin typeface="Proxima Nova"/>
                <a:cs typeface="Proxima Nova"/>
              </a:defRPr>
            </a:lvl3pPr>
            <a:lvl4pPr>
              <a:defRPr sz="1600">
                <a:latin typeface="Proxima Nova"/>
                <a:cs typeface="Proxima Nova"/>
              </a:defRPr>
            </a:lvl4pPr>
            <a:lvl5pPr>
              <a:defRPr sz="1600">
                <a:latin typeface="Proxima Nova"/>
                <a:cs typeface="Proxima Nov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dirty="0"/>
              <a:t>Click to edit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rgbClr val="950027"/>
                </a:solidFill>
                <a:latin typeface="Cera Stencil PRO Medium"/>
                <a:cs typeface="Cera Stencil PRO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dirty="0"/>
              <a:t>Click to edit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 b="0" i="0">
                <a:latin typeface="Proxima Nova"/>
                <a:cs typeface="Proxima Nova"/>
              </a:defRPr>
            </a:lvl1pPr>
            <a:lvl2pPr>
              <a:defRPr sz="2000" b="0" i="0">
                <a:latin typeface="Proxima Nova"/>
                <a:cs typeface="Proxima Nova"/>
              </a:defRPr>
            </a:lvl2pPr>
            <a:lvl3pPr>
              <a:defRPr sz="1800" b="0" i="0">
                <a:latin typeface="Proxima Nova"/>
                <a:cs typeface="Proxima Nova"/>
              </a:defRPr>
            </a:lvl3pPr>
            <a:lvl4pPr>
              <a:defRPr sz="1600" b="0" i="0">
                <a:latin typeface="Proxima Nova"/>
                <a:cs typeface="Proxima Nova"/>
              </a:defRPr>
            </a:lvl4pPr>
            <a:lvl5pPr>
              <a:defRPr sz="1600" b="0" i="0">
                <a:latin typeface="Proxima Nova"/>
                <a:cs typeface="Proxima Nov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dirty="0"/>
              <a:t>Click to edit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Proxima Nova"/>
                <a:cs typeface="Proxima Nova"/>
              </a:defRPr>
            </a:lvl1pPr>
            <a:lvl2pPr>
              <a:defRPr sz="2800">
                <a:latin typeface="Proxima Nova"/>
                <a:cs typeface="Proxima Nova"/>
              </a:defRPr>
            </a:lvl2pPr>
            <a:lvl3pPr>
              <a:defRPr sz="2400">
                <a:latin typeface="Proxima Nova"/>
                <a:cs typeface="Proxima Nova"/>
              </a:defRPr>
            </a:lvl3pPr>
            <a:lvl4pPr>
              <a:defRPr sz="2000">
                <a:latin typeface="Proxima Nova"/>
                <a:cs typeface="Proxima Nova"/>
              </a:defRPr>
            </a:lvl4pPr>
            <a:lvl5pPr>
              <a:defRPr sz="2000">
                <a:latin typeface="Proxima Nova"/>
                <a:cs typeface="Proxima Nov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dirty="0"/>
              <a:t>Click to edit Master 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838200"/>
            <a:ext cx="3008313" cy="5287963"/>
          </a:xfrm>
        </p:spPr>
        <p:txBody>
          <a:bodyPr/>
          <a:lstStyle>
            <a:lvl1pPr marL="0" indent="0">
              <a:buNone/>
              <a:defRPr sz="1400">
                <a:latin typeface="Proxima Nova"/>
                <a:cs typeface="Proxima Nov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dirty="0"/>
              <a:t>Click to edit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0700" y="4851400"/>
            <a:ext cx="5486400" cy="40011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Proxima Nova"/>
                <a:cs typeface="Proxima Nov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59358"/>
            <a:ext cx="8229600" cy="76944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Cera Stencil PRO Thin"/>
                <a:cs typeface="Cera Stencil PRO Thin"/>
              </a:defRPr>
            </a:lvl1pPr>
          </a:lstStyle>
          <a:p>
            <a:fld id="{EF07808B-6A1B-2B44-8E01-5992481392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-2937"/>
            <a:ext cx="1417638" cy="141763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39" y="6276975"/>
            <a:ext cx="380922" cy="444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EA5608"/>
          </a:solidFill>
          <a:latin typeface="Cera Stencil PRO Medium"/>
          <a:ea typeface="+mj-ea"/>
          <a:cs typeface="Cera Stencil PRO Medium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Proxima Nova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Proxima Nova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Proxima Nova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Proxima Nova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Proxima Nova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velyn.Astor@ituc-csi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c-csi.org/IMG/pdf/tax-social-security-reforms-perc-v2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urodad.org/end_austerity_a_global_report" TargetMode="External"/><Relationship Id="rId4" Type="http://schemas.openxmlformats.org/officeDocument/2006/relationships/hyperlink" Target="https://www.ituc-csi.org/World-Bank-Social-Protection-and-Jobs-Compas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243216"/>
            <a:ext cx="7920880" cy="1446550"/>
          </a:xfrm>
        </p:spPr>
        <p:txBody>
          <a:bodyPr/>
          <a:lstStyle/>
          <a:p>
            <a:r>
              <a:rPr lang="fr-FR" sz="3600" dirty="0"/>
              <a:t>Fiscal </a:t>
            </a:r>
            <a:r>
              <a:rPr lang="fr-FR" sz="3600" dirty="0" err="1"/>
              <a:t>reforms</a:t>
            </a:r>
            <a:r>
              <a:rPr lang="fr-FR" sz="3600" dirty="0"/>
              <a:t> </a:t>
            </a:r>
            <a:r>
              <a:rPr lang="fr-FR" sz="3600" dirty="0" err="1"/>
              <a:t>that</a:t>
            </a:r>
            <a:r>
              <a:rPr lang="fr-FR" sz="3600" dirty="0"/>
              <a:t> </a:t>
            </a:r>
            <a:r>
              <a:rPr lang="fr-FR" sz="3600" dirty="0" err="1"/>
              <a:t>fall</a:t>
            </a:r>
            <a:r>
              <a:rPr lang="fr-FR" sz="3600" dirty="0"/>
              <a:t> flat?</a:t>
            </a:r>
            <a:br>
              <a:rPr lang="fr-FR" sz="3600" dirty="0"/>
            </a:br>
            <a:r>
              <a:rPr lang="fr-FR" sz="2600" dirty="0"/>
              <a:t>The </a:t>
            </a:r>
            <a:r>
              <a:rPr lang="fr-FR" sz="2600" dirty="0" err="1"/>
              <a:t>effects</a:t>
            </a:r>
            <a:r>
              <a:rPr lang="fr-FR" sz="2600" dirty="0"/>
              <a:t> of </a:t>
            </a:r>
            <a:r>
              <a:rPr lang="fr-FR" sz="2600" dirty="0" err="1"/>
              <a:t>regressive</a:t>
            </a:r>
            <a:r>
              <a:rPr lang="fr-FR" sz="2600" dirty="0"/>
              <a:t> </a:t>
            </a:r>
            <a:r>
              <a:rPr lang="fr-FR" sz="2600" dirty="0" err="1"/>
              <a:t>tax</a:t>
            </a:r>
            <a:r>
              <a:rPr lang="fr-FR" sz="2600" dirty="0"/>
              <a:t> and social </a:t>
            </a:r>
            <a:r>
              <a:rPr lang="fr-FR" sz="2600" dirty="0" err="1"/>
              <a:t>security</a:t>
            </a:r>
            <a:r>
              <a:rPr lang="fr-FR" sz="2600" dirty="0"/>
              <a:t> </a:t>
            </a:r>
            <a:r>
              <a:rPr lang="fr-FR" sz="2600" dirty="0" err="1"/>
              <a:t>reforms</a:t>
            </a:r>
            <a:r>
              <a:rPr lang="fr-FR" sz="2600" dirty="0"/>
              <a:t> in </a:t>
            </a:r>
            <a:r>
              <a:rPr lang="fr-FR" sz="2600" dirty="0" err="1"/>
              <a:t>Eastern</a:t>
            </a:r>
            <a:r>
              <a:rPr lang="fr-FR" sz="2600" dirty="0"/>
              <a:t> Europe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4199" y="2737714"/>
            <a:ext cx="8765624" cy="2088232"/>
          </a:xfrm>
        </p:spPr>
        <p:txBody>
          <a:bodyPr>
            <a:noAutofit/>
          </a:bodyPr>
          <a:lstStyle/>
          <a:p>
            <a:endParaRPr lang="fr-FR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30 September 2022</a:t>
            </a:r>
          </a:p>
          <a:p>
            <a:endParaRPr lang="fr-FR" sz="2400" dirty="0">
              <a:solidFill>
                <a:schemeClr val="bg1"/>
              </a:solidFill>
            </a:endParaRPr>
          </a:p>
          <a:p>
            <a:pPr algn="l"/>
            <a:endParaRPr lang="fr-FR" sz="2000" dirty="0">
              <a:solidFill>
                <a:schemeClr val="bg1"/>
              </a:solidFill>
            </a:endParaRPr>
          </a:p>
          <a:p>
            <a:r>
              <a:rPr lang="fr-FR" sz="2000" dirty="0">
                <a:solidFill>
                  <a:schemeClr val="bg1"/>
                </a:solidFill>
              </a:rPr>
              <a:t>Evelyn Astor</a:t>
            </a:r>
          </a:p>
          <a:p>
            <a:r>
              <a:rPr lang="fr-FR" sz="2000" dirty="0">
                <a:solidFill>
                  <a:schemeClr val="bg1"/>
                </a:solidFill>
              </a:rPr>
              <a:t>Economic and Social Policy </a:t>
            </a:r>
            <a:r>
              <a:rPr lang="fr-FR" sz="2000" dirty="0" err="1">
                <a:solidFill>
                  <a:schemeClr val="bg1"/>
                </a:solidFill>
              </a:rPr>
              <a:t>Advisor</a:t>
            </a:r>
            <a:endParaRPr lang="fr-FR" sz="2000" dirty="0">
              <a:solidFill>
                <a:schemeClr val="bg1"/>
              </a:solidFill>
            </a:endParaRPr>
          </a:p>
          <a:p>
            <a:r>
              <a:rPr lang="fr-FR" sz="2000" dirty="0">
                <a:solidFill>
                  <a:schemeClr val="bg1"/>
                </a:solidFill>
              </a:rPr>
              <a:t>International Trade Union </a:t>
            </a:r>
            <a:r>
              <a:rPr lang="fr-FR" sz="2000" dirty="0" err="1">
                <a:solidFill>
                  <a:schemeClr val="bg1"/>
                </a:solidFill>
              </a:rPr>
              <a:t>Confederation</a:t>
            </a:r>
          </a:p>
          <a:p>
            <a:r>
              <a:rPr lang="fr-FR" sz="2000" dirty="0">
                <a:solidFill>
                  <a:schemeClr val="bg1"/>
                </a:solidFill>
                <a:hlinkClick r:id="rId3"/>
              </a:rPr>
              <a:t>Evelyn.Astor@ituc-csi.org</a:t>
            </a:r>
            <a:r>
              <a:rPr lang="fr-FR" sz="2000" dirty="0">
                <a:solidFill>
                  <a:schemeClr val="bg1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7D3B4-3E92-970F-6418-9941E143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01916"/>
            <a:ext cx="8229600" cy="1015663"/>
          </a:xfrm>
        </p:spPr>
        <p:txBody>
          <a:bodyPr/>
          <a:lstStyle/>
          <a:p>
            <a:r>
              <a:rPr lang="en-US" sz="3000" dirty="0"/>
              <a:t>The vicious circle of low trust in government and low government revenues</a:t>
            </a:r>
            <a:endParaRPr lang="en-BE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C6EA6D-8709-3B94-F203-89801C38D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51B247-D6D7-83A4-B49C-9ACEC8EADE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437" y="1665298"/>
            <a:ext cx="4824223" cy="468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088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352" y="273423"/>
            <a:ext cx="8579296" cy="1200329"/>
          </a:xfrm>
        </p:spPr>
        <p:txBody>
          <a:bodyPr/>
          <a:lstStyle/>
          <a:p>
            <a:r>
              <a:rPr lang="en-US" sz="3600" dirty="0"/>
              <a:t>Broader implications beyond the country case studies…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695" y="1628800"/>
            <a:ext cx="8229600" cy="5524722"/>
          </a:xfrm>
        </p:spPr>
        <p:txBody>
          <a:bodyPr>
            <a:normAutofit/>
          </a:bodyPr>
          <a:lstStyle/>
          <a:p>
            <a:r>
              <a:rPr lang="en-US" sz="2800" dirty="0"/>
              <a:t>The World Bank’s new Social Protection and Jobs Compass promotes cutbacks to contributory social security</a:t>
            </a:r>
          </a:p>
          <a:p>
            <a:r>
              <a:rPr lang="en-US" sz="2800" dirty="0"/>
              <a:t>86 countries currently planning to introduce/increase consumption taxes</a:t>
            </a:r>
          </a:p>
          <a:p>
            <a:r>
              <a:rPr lang="en-US" sz="2800" dirty="0"/>
              <a:t>47 countries planning to reduce social security contributions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39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878" y="476672"/>
            <a:ext cx="8229600" cy="769441"/>
          </a:xfrm>
        </p:spPr>
        <p:txBody>
          <a:bodyPr/>
          <a:lstStyle/>
          <a:p>
            <a:r>
              <a:rPr lang="fr-BE" dirty="0" err="1"/>
              <a:t>Resources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1BBDE-514D-51C8-D3FB-23372760F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0831"/>
            <a:ext cx="8229600" cy="5524722"/>
          </a:xfrm>
        </p:spPr>
        <p:txBody>
          <a:bodyPr>
            <a:normAutofit lnSpcReduction="10000"/>
          </a:bodyPr>
          <a:lstStyle/>
          <a:p>
            <a:r>
              <a:rPr lang="en-US" sz="3400" dirty="0"/>
              <a:t>ITUC (2022) </a:t>
            </a:r>
            <a:r>
              <a:rPr lang="en-US" sz="3400" dirty="0">
                <a:hlinkClick r:id="rId3"/>
              </a:rPr>
              <a:t>Fiscal reforms that fall flat: the social and economic impacts of flat tax and social security reforms in Eastern Europe</a:t>
            </a:r>
            <a:endParaRPr lang="en-US" sz="3400" dirty="0"/>
          </a:p>
          <a:p>
            <a:r>
              <a:rPr lang="en-US" sz="3400" dirty="0"/>
              <a:t>ITUC (2022) </a:t>
            </a:r>
            <a:r>
              <a:rPr lang="en-US" sz="3400" dirty="0">
                <a:hlinkClick r:id="rId4"/>
              </a:rPr>
              <a:t>Response to the World Bank’s Social Protection and Jobs Compass</a:t>
            </a:r>
            <a:endParaRPr lang="en-US" sz="3400" dirty="0"/>
          </a:p>
          <a:p>
            <a:r>
              <a:rPr lang="en-US" sz="3400" dirty="0"/>
              <a:t>Ortiz and Cummings (2022) </a:t>
            </a:r>
            <a:r>
              <a:rPr lang="en-GB" sz="3400" dirty="0">
                <a:hlinkClick r:id="rId5"/>
              </a:rPr>
              <a:t>End Austerity: A Global Report on Budget Cuts and Harmful Social Reforms in 2022-25</a:t>
            </a:r>
            <a:endParaRPr lang="en-US" sz="2900" dirty="0"/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63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741189"/>
            <a:ext cx="3850900" cy="5375622"/>
          </a:xfrm>
          <a:prstGeom prst="rect">
            <a:avLst/>
          </a:prstGeom>
          <a:effectLst>
            <a:glow rad="38100">
              <a:schemeClr val="tx1">
                <a:alpha val="93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5220072" y="1455167"/>
            <a:ext cx="3250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rgbClr val="000090"/>
                </a:solidFill>
              </a:rPr>
              <a:t>https://www.ituc-csi.org/IMG/pdf/tax-social-security-reforms-perc-v2.pdf</a:t>
            </a:r>
          </a:p>
        </p:txBody>
      </p:sp>
    </p:spTree>
    <p:extLst>
      <p:ext uri="{BB962C8B-B14F-4D97-AF65-F5344CB8AC3E}">
        <p14:creationId xmlns:p14="http://schemas.microsoft.com/office/powerpoint/2010/main" val="2377175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205" y="285167"/>
            <a:ext cx="8229600" cy="646331"/>
          </a:xfrm>
        </p:spPr>
        <p:txBody>
          <a:bodyPr/>
          <a:lstStyle/>
          <a:p>
            <a:r>
              <a:rPr lang="en-US" sz="3600" dirty="0"/>
              <a:t>Overview of reforms taken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689991"/>
              </p:ext>
            </p:extLst>
          </p:nvPr>
        </p:nvGraphicFramePr>
        <p:xfrm>
          <a:off x="827584" y="1291999"/>
          <a:ext cx="7200798" cy="483253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00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0555">
                <a:tc>
                  <a:txBody>
                    <a:bodyPr/>
                    <a:lstStyle/>
                    <a:p>
                      <a:r>
                        <a:rPr lang="fr-BE" sz="2000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dirty="0"/>
                        <a:t>Overview of reform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4274">
                <a:tc>
                  <a:txBody>
                    <a:bodyPr/>
                    <a:lstStyle/>
                    <a:p>
                      <a:r>
                        <a:rPr lang="fr-BE" sz="2000" dirty="0"/>
                        <a:t>Moldova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dirty="0"/>
                        <a:t>Flat rate personal income 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274">
                <a:tc>
                  <a:txBody>
                    <a:bodyPr/>
                    <a:lstStyle/>
                    <a:p>
                      <a:r>
                        <a:rPr lang="fr-BE" sz="2000" dirty="0"/>
                        <a:t>Ukraine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dirty="0"/>
                        <a:t>2015/2016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dirty="0"/>
                        <a:t>Flat rate personal income 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7993">
                <a:tc>
                  <a:txBody>
                    <a:bodyPr/>
                    <a:lstStyle/>
                    <a:p>
                      <a:r>
                        <a:rPr lang="fr-BE" sz="2000" dirty="0"/>
                        <a:t>Romania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dirty="0"/>
                        <a:t>Social security contributions</a:t>
                      </a:r>
                      <a:r>
                        <a:rPr lang="fr-BE" sz="2000" baseline="0" dirty="0"/>
                        <a:t> shifted to employees</a:t>
                      </a:r>
                      <a:endParaRPr lang="fr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5432">
                <a:tc>
                  <a:txBody>
                    <a:bodyPr/>
                    <a:lstStyle/>
                    <a:p>
                      <a:r>
                        <a:rPr lang="fr-BE" sz="2000" dirty="0"/>
                        <a:t>Georgia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dirty="0"/>
                        <a:t>Social insurance system abolished;</a:t>
                      </a:r>
                      <a:r>
                        <a:rPr lang="fr-BE" sz="2000" baseline="0" dirty="0"/>
                        <a:t> flat rate personal income tax introduced</a:t>
                      </a:r>
                      <a:endParaRPr lang="fr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9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97264-9525-071A-32F1-A5E524BA3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6247"/>
            <a:ext cx="8229600" cy="1015663"/>
          </a:xfrm>
        </p:spPr>
        <p:txBody>
          <a:bodyPr/>
          <a:lstStyle/>
          <a:p>
            <a:r>
              <a:rPr lang="en-US" sz="3000" dirty="0"/>
              <a:t>Annual tax revenue in Moldova pre- and post- reform</a:t>
            </a:r>
            <a:endParaRPr lang="en-BE" sz="30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386DF5-8789-3DB6-AFF6-80EA0ADD9A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10447" y="1726987"/>
            <a:ext cx="7407492" cy="452596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1EBF4-EF86-D588-88BA-03E2267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94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6052F-FDB9-5CC4-62D3-3A6F93160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6247"/>
            <a:ext cx="8229600" cy="1015663"/>
          </a:xfrm>
        </p:spPr>
        <p:txBody>
          <a:bodyPr/>
          <a:lstStyle/>
          <a:p>
            <a:r>
              <a:rPr lang="en-US" sz="3000" dirty="0" err="1"/>
              <a:t>Labour</a:t>
            </a:r>
            <a:r>
              <a:rPr lang="en-US" sz="3000" dirty="0"/>
              <a:t> force participation rate in Ukraine pre- and post- reform</a:t>
            </a:r>
            <a:endParaRPr lang="en-BE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2F1339-46FF-071C-004A-5FC402AD6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266A69-D770-76E1-58EE-D90C49D32E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551910"/>
            <a:ext cx="7596336" cy="487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21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6052F-FDB9-5CC4-62D3-3A6F93160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6247"/>
            <a:ext cx="8229600" cy="1015663"/>
          </a:xfrm>
        </p:spPr>
        <p:txBody>
          <a:bodyPr/>
          <a:lstStyle/>
          <a:p>
            <a:r>
              <a:rPr lang="en-US" sz="3000" dirty="0" err="1"/>
              <a:t>Labour</a:t>
            </a:r>
            <a:r>
              <a:rPr lang="en-US" sz="3000" dirty="0"/>
              <a:t> force participation rate in Romania pre- and post- reform</a:t>
            </a:r>
            <a:endParaRPr lang="en-BE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2F1339-46FF-071C-004A-5FC402AD6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DE6968-AE10-F052-2E21-CE9610B025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75" y="2302203"/>
            <a:ext cx="65722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540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6052F-FDB9-5CC4-62D3-3A6F93160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6247"/>
            <a:ext cx="8229600" cy="1015663"/>
          </a:xfrm>
        </p:spPr>
        <p:txBody>
          <a:bodyPr/>
          <a:lstStyle/>
          <a:p>
            <a:r>
              <a:rPr lang="en-US" sz="3000" dirty="0"/>
              <a:t>GDP growth rate in Georgia pre- and post- reform</a:t>
            </a:r>
            <a:endParaRPr lang="en-BE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2F1339-46FF-071C-004A-5FC402AD6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C0AA10-53B0-836C-CDB6-925CAD525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792" y="1651381"/>
            <a:ext cx="6444208" cy="448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47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6052F-FDB9-5CC4-62D3-3A6F93160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6247"/>
            <a:ext cx="8229600" cy="1015663"/>
          </a:xfrm>
        </p:spPr>
        <p:txBody>
          <a:bodyPr/>
          <a:lstStyle/>
          <a:p>
            <a:r>
              <a:rPr lang="en-US" sz="3000" dirty="0"/>
              <a:t>Adequacy of Georgia’s pensions pre- and post-reform</a:t>
            </a:r>
            <a:endParaRPr lang="en-BE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2F1339-46FF-071C-004A-5FC402AD6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E5FE90-06A0-111C-044D-0864C2D6CE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350" y="2348880"/>
            <a:ext cx="659130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75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205" y="285167"/>
            <a:ext cx="8229600" cy="646331"/>
          </a:xfrm>
        </p:spPr>
        <p:txBody>
          <a:bodyPr/>
          <a:lstStyle/>
          <a:p>
            <a:r>
              <a:rPr lang="en-US" sz="3600" dirty="0"/>
              <a:t>What happened after the reforms?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204358"/>
              </p:ext>
            </p:extLst>
          </p:nvPr>
        </p:nvGraphicFramePr>
        <p:xfrm>
          <a:off x="457200" y="931498"/>
          <a:ext cx="8136904" cy="584141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034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3460888951"/>
                    </a:ext>
                  </a:extLst>
                </a:gridCol>
              </a:tblGrid>
              <a:tr h="649607">
                <a:tc>
                  <a:txBody>
                    <a:bodyPr/>
                    <a:lstStyle/>
                    <a:p>
                      <a:r>
                        <a:rPr lang="fr-BE" sz="2000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dirty="0"/>
                        <a:t>Overview of reform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dirty="0" err="1"/>
                        <a:t>What</a:t>
                      </a:r>
                      <a:r>
                        <a:rPr lang="fr-BE" sz="2000" dirty="0"/>
                        <a:t> </a:t>
                      </a:r>
                      <a:r>
                        <a:rPr lang="fr-BE" sz="2000" dirty="0" err="1"/>
                        <a:t>happened</a:t>
                      </a:r>
                      <a:r>
                        <a:rPr lang="fr-BE" sz="2000" dirty="0"/>
                        <a:t> </a:t>
                      </a:r>
                      <a:r>
                        <a:rPr lang="fr-BE" sz="2000" dirty="0" err="1"/>
                        <a:t>after</a:t>
                      </a:r>
                      <a:r>
                        <a:rPr lang="fr-BE" sz="20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045">
                <a:tc>
                  <a:txBody>
                    <a:bodyPr/>
                    <a:lstStyle/>
                    <a:p>
                      <a:r>
                        <a:rPr lang="fr-BE" sz="1800" dirty="0"/>
                        <a:t>Moldova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dirty="0"/>
                        <a:t>Flat rate personal income 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dirty="0" err="1"/>
                        <a:t>Tax</a:t>
                      </a:r>
                      <a:r>
                        <a:rPr lang="fr-BE" sz="1800" dirty="0"/>
                        <a:t> revenue </a:t>
                      </a:r>
                      <a:r>
                        <a:rPr lang="fr-BE" sz="1800" dirty="0" err="1"/>
                        <a:t>declined</a:t>
                      </a:r>
                      <a:endParaRPr lang="fr-BE" sz="1800" dirty="0"/>
                    </a:p>
                    <a:p>
                      <a:r>
                        <a:rPr lang="fr-BE" sz="1800" dirty="0"/>
                        <a:t>GDP </a:t>
                      </a:r>
                      <a:r>
                        <a:rPr lang="fr-BE" sz="1800" dirty="0" err="1"/>
                        <a:t>declined</a:t>
                      </a:r>
                      <a:endParaRPr lang="fr-B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2045">
                <a:tc>
                  <a:txBody>
                    <a:bodyPr/>
                    <a:lstStyle/>
                    <a:p>
                      <a:r>
                        <a:rPr lang="fr-BE" sz="1800" dirty="0"/>
                        <a:t>Ukraine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dirty="0"/>
                        <a:t>2015/2016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dirty="0"/>
                        <a:t>Flat rate personal income 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dirty="0"/>
                        <a:t>Labour force participation </a:t>
                      </a:r>
                      <a:r>
                        <a:rPr lang="fr-BE" sz="1800" dirty="0" err="1"/>
                        <a:t>declined</a:t>
                      </a:r>
                      <a:endParaRPr lang="fr-B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6921">
                <a:tc>
                  <a:txBody>
                    <a:bodyPr/>
                    <a:lstStyle/>
                    <a:p>
                      <a:r>
                        <a:rPr lang="fr-BE" sz="1800" dirty="0"/>
                        <a:t>Romania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dirty="0"/>
                        <a:t>Social security contributions</a:t>
                      </a:r>
                      <a:r>
                        <a:rPr lang="fr-BE" sz="1800" baseline="0" dirty="0"/>
                        <a:t> shifted to employees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dirty="0"/>
                        <a:t>Labour force participation stable, pension </a:t>
                      </a:r>
                      <a:r>
                        <a:rPr lang="fr-BE" sz="1800" dirty="0" err="1"/>
                        <a:t>adequacy</a:t>
                      </a:r>
                      <a:r>
                        <a:rPr lang="fr-BE" sz="1800" dirty="0"/>
                        <a:t> </a:t>
                      </a:r>
                      <a:r>
                        <a:rPr lang="fr-BE" sz="1800" dirty="0" err="1"/>
                        <a:t>declined</a:t>
                      </a:r>
                      <a:endParaRPr lang="fr-B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9359">
                <a:tc>
                  <a:txBody>
                    <a:bodyPr/>
                    <a:lstStyle/>
                    <a:p>
                      <a:r>
                        <a:rPr lang="fr-BE" sz="1800" dirty="0"/>
                        <a:t>Georgia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dirty="0"/>
                        <a:t>Social insurance system abolished;</a:t>
                      </a:r>
                      <a:r>
                        <a:rPr lang="fr-BE" sz="1800" baseline="0" dirty="0"/>
                        <a:t> flat rate personal income tax introduced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dirty="0"/>
                        <a:t>No stable trend in </a:t>
                      </a:r>
                      <a:r>
                        <a:rPr lang="fr-BE" sz="1800" dirty="0" err="1"/>
                        <a:t>employment</a:t>
                      </a:r>
                      <a:r>
                        <a:rPr lang="fr-BE" sz="1800" dirty="0"/>
                        <a:t> participation rates; </a:t>
                      </a:r>
                      <a:r>
                        <a:rPr lang="fr-BE" sz="1800" dirty="0" err="1"/>
                        <a:t>average</a:t>
                      </a:r>
                      <a:r>
                        <a:rPr lang="fr-BE" sz="1800" dirty="0"/>
                        <a:t> pension values </a:t>
                      </a:r>
                      <a:r>
                        <a:rPr lang="fr-BE" sz="1800" dirty="0" err="1"/>
                        <a:t>declined</a:t>
                      </a:r>
                      <a:endParaRPr lang="fr-B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170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099d577-fe52-4aed-98d7-da70053327dc" xsi:nil="true"/>
    <lcf76f155ced4ddcb4097134ff3c332f xmlns="f1d0068b-80a8-40ad-974d-795353a1ddb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006E31ABA9FF4D93362271D8F23B7D" ma:contentTypeVersion="16" ma:contentTypeDescription="Create a new document." ma:contentTypeScope="" ma:versionID="f05a2e835c488e33a9d84a6a29a229f5">
  <xsd:schema xmlns:xsd="http://www.w3.org/2001/XMLSchema" xmlns:xs="http://www.w3.org/2001/XMLSchema" xmlns:p="http://schemas.microsoft.com/office/2006/metadata/properties" xmlns:ns2="9099d577-fe52-4aed-98d7-da70053327dc" xmlns:ns3="f1d0068b-80a8-40ad-974d-795353a1ddb8" targetNamespace="http://schemas.microsoft.com/office/2006/metadata/properties" ma:root="true" ma:fieldsID="2aaffe32d67c7ce9c70d9ef1d0a6957f" ns2:_="" ns3:_="">
    <xsd:import namespace="9099d577-fe52-4aed-98d7-da70053327dc"/>
    <xsd:import namespace="f1d0068b-80a8-40ad-974d-795353a1ddb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99d577-fe52-4aed-98d7-da70053327d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1db2bf-b8f4-44ba-afa3-b40095f2712c}" ma:internalName="TaxCatchAll" ma:showField="CatchAllData" ma:web="9099d577-fe52-4aed-98d7-da70053327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d0068b-80a8-40ad-974d-795353a1dd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0b5adb8-3422-48c1-9eb9-0d528b9d0a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152FCB-6003-4073-8738-D60DB41042E2}">
  <ds:schemaRefs>
    <ds:schemaRef ds:uri="http://purl.org/dc/elements/1.1/"/>
    <ds:schemaRef ds:uri="f1d0068b-80a8-40ad-974d-795353a1ddb8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9099d577-fe52-4aed-98d7-da70053327dc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E77625-C438-4DA8-838B-C6823B9FBC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3CAA9E-743A-4832-8812-27996C1CC3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99d577-fe52-4aed-98d7-da70053327dc"/>
    <ds:schemaRef ds:uri="f1d0068b-80a8-40ad-974d-795353a1dd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ITUC-PPT</Template>
  <TotalTime>0</TotalTime>
  <Words>361</Words>
  <Application>Microsoft Office PowerPoint</Application>
  <PresentationFormat>On-screen Show (4:3)</PresentationFormat>
  <Paragraphs>87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Cera Stencil PRO Medium</vt:lpstr>
      <vt:lpstr>Cera Stencil PRO Thin</vt:lpstr>
      <vt:lpstr>Proxima Nova</vt:lpstr>
      <vt:lpstr>Office Theme</vt:lpstr>
      <vt:lpstr>Fiscal reforms that fall flat? The effects of regressive tax and social security reforms in Eastern Europe</vt:lpstr>
      <vt:lpstr>PowerPoint Presentation</vt:lpstr>
      <vt:lpstr>Overview of reforms taken</vt:lpstr>
      <vt:lpstr>Annual tax revenue in Moldova pre- and post- reform</vt:lpstr>
      <vt:lpstr>Labour force participation rate in Ukraine pre- and post- reform</vt:lpstr>
      <vt:lpstr>Labour force participation rate in Romania pre- and post- reform</vt:lpstr>
      <vt:lpstr>GDP growth rate in Georgia pre- and post- reform</vt:lpstr>
      <vt:lpstr>Adequacy of Georgia’s pensions pre- and post-reform</vt:lpstr>
      <vt:lpstr>What happened after the reforms?</vt:lpstr>
      <vt:lpstr>The vicious circle of low trust in government and low government revenues</vt:lpstr>
      <vt:lpstr>Broader implications beyond the country case studies…</vt:lpstr>
      <vt:lpstr>Resources</vt:lpstr>
    </vt:vector>
  </TitlesOfParts>
  <Company>International Trade Union Confederation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trade unions in promoting social protection floors</dc:title>
  <dc:creator>Astor, Evelyn</dc:creator>
  <cp:lastModifiedBy>Neverauskaite, Goda</cp:lastModifiedBy>
  <cp:revision>744</cp:revision>
  <cp:lastPrinted>2022-09-29T15:37:15Z</cp:lastPrinted>
  <dcterms:created xsi:type="dcterms:W3CDTF">2017-04-04T14:57:15Z</dcterms:created>
  <dcterms:modified xsi:type="dcterms:W3CDTF">2022-10-10T16:02:02Z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0x01010009006E31ABA9FF4D93362271D8F23B7D</vt:lpwstr>
  </property>
  <property fmtid="{D5CDD505-2E9C-101B-9397-08002B2CF9AE}" pid="3" name="MediaServiceImageTags">
    <vt:lpwstr/>
  </property>
</Properties>
</file>