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71" r:id="rId5"/>
    <p:sldId id="275" r:id="rId6"/>
    <p:sldId id="290" r:id="rId7"/>
    <p:sldId id="312" r:id="rId8"/>
    <p:sldId id="315" r:id="rId9"/>
    <p:sldId id="313" r:id="rId10"/>
    <p:sldId id="318" r:id="rId11"/>
    <p:sldId id="319" r:id="rId12"/>
    <p:sldId id="320" r:id="rId13"/>
    <p:sldId id="321" r:id="rId14"/>
    <p:sldId id="326" r:id="rId15"/>
    <p:sldId id="333" r:id="rId16"/>
    <p:sldId id="314" r:id="rId17"/>
    <p:sldId id="328" r:id="rId18"/>
    <p:sldId id="332" r:id="rId19"/>
    <p:sldId id="329" r:id="rId20"/>
    <p:sldId id="323" r:id="rId21"/>
    <p:sldId id="324" r:id="rId22"/>
    <p:sldId id="327" r:id="rId23"/>
    <p:sldId id="334" r:id="rId24"/>
    <p:sldId id="335" r:id="rId2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608"/>
    <a:srgbClr val="950027"/>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88" autoAdjust="0"/>
    <p:restoredTop sz="94849" autoAdjust="0"/>
  </p:normalViewPr>
  <p:slideViewPr>
    <p:cSldViewPr snapToObjects="1">
      <p:cViewPr varScale="1">
        <p:scale>
          <a:sx n="69" d="100"/>
          <a:sy n="69" d="100"/>
        </p:scale>
        <p:origin x="172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65" d="100"/>
          <a:sy n="65" d="100"/>
        </p:scale>
        <p:origin x="-270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0AA2DA9-D1D6-F644-AB7C-CD9DF88E402C}" type="datetime1">
              <a:rPr lang="en-US" smtClean="0"/>
              <a:pPr/>
              <a:t>4/16/2018</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AD115B3-CF1C-354C-97FF-8CF48572D501}" type="slidenum">
              <a:rPr lang="en-US" smtClean="0"/>
              <a:pPr/>
              <a:t>‹#›</a:t>
            </a:fld>
            <a:endParaRPr lang="en-US" dirty="0"/>
          </a:p>
        </p:txBody>
      </p:sp>
    </p:spTree>
    <p:extLst>
      <p:ext uri="{BB962C8B-B14F-4D97-AF65-F5344CB8AC3E}">
        <p14:creationId xmlns:p14="http://schemas.microsoft.com/office/powerpoint/2010/main" val="33065885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9B16690-09DF-674A-A6E4-56034B916E7B}" type="datetime1">
              <a:rPr lang="en-US" smtClean="0"/>
              <a:pPr/>
              <a:t>4/16/2018</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7899BF3-703F-FB4F-97E2-B1265889E382}" type="slidenum">
              <a:rPr lang="en-US" smtClean="0"/>
              <a:pPr/>
              <a:t>‹#›</a:t>
            </a:fld>
            <a:endParaRPr lang="en-US" dirty="0"/>
          </a:p>
        </p:txBody>
      </p:sp>
    </p:spTree>
    <p:extLst>
      <p:ext uri="{BB962C8B-B14F-4D97-AF65-F5344CB8AC3E}">
        <p14:creationId xmlns:p14="http://schemas.microsoft.com/office/powerpoint/2010/main" val="32949343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d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Image 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0" y="-10125"/>
            <a:ext cx="9144000" cy="6106125"/>
          </a:xfrm>
          <a:prstGeom prst="rect">
            <a:avLst/>
          </a:prstGeom>
        </p:spPr>
      </p:pic>
      <p:sp>
        <p:nvSpPr>
          <p:cNvPr id="2" name="Title 1"/>
          <p:cNvSpPr>
            <a:spLocks noGrp="1"/>
          </p:cNvSpPr>
          <p:nvPr>
            <p:ph type="ctrTitle" hasCustomPrompt="1"/>
          </p:nvPr>
        </p:nvSpPr>
        <p:spPr>
          <a:xfrm>
            <a:off x="381000" y="2703512"/>
            <a:ext cx="8382000" cy="769441"/>
          </a:xfrm>
        </p:spPr>
        <p:txBody>
          <a:bodyPr/>
          <a:lstStyle>
            <a:lvl1pPr algn="ctr">
              <a:defRPr>
                <a:solidFill>
                  <a:schemeClr val="bg1"/>
                </a:solidFill>
              </a:defRPr>
            </a:lvl1pPr>
          </a:lstStyle>
          <a:p>
            <a:r>
              <a:rPr lang="nl-BE" dirty="0" smtClean="0"/>
              <a:t>Click to edit</a:t>
            </a:r>
            <a:endParaRPr lang="en-US" dirty="0"/>
          </a:p>
        </p:txBody>
      </p:sp>
      <p:sp>
        <p:nvSpPr>
          <p:cNvPr id="3" name="Subtitle 2"/>
          <p:cNvSpPr>
            <a:spLocks noGrp="1"/>
          </p:cNvSpPr>
          <p:nvPr>
            <p:ph type="subTitle" idx="1"/>
          </p:nvPr>
        </p:nvSpPr>
        <p:spPr>
          <a:xfrm>
            <a:off x="1371600" y="3506787"/>
            <a:ext cx="6400800" cy="381000"/>
          </a:xfrm>
        </p:spPr>
        <p:txBody>
          <a:bodyPr>
            <a:normAutofit/>
          </a:bodyPr>
          <a:lstStyle>
            <a:lvl1pPr marL="0" indent="0" algn="ctr">
              <a:buNone/>
              <a:defRPr sz="1500" b="0" i="0">
                <a:solidFill>
                  <a:srgbClr val="950027"/>
                </a:solidFill>
                <a:latin typeface="Cera Stencil PRO Medium"/>
                <a:cs typeface="Cera Stencil PRO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EF07808B-6A1B-2B44-8E01-5992481392B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nl-BE" dirty="0" smtClean="0"/>
              <a:t>Click to edit</a:t>
            </a:r>
            <a:endParaRPr lang="fr-FR" dirty="0"/>
          </a:p>
        </p:txBody>
      </p:sp>
      <p:sp>
        <p:nvSpPr>
          <p:cNvPr id="3" name="Espace réservé du numéro de diapositive 2"/>
          <p:cNvSpPr>
            <a:spLocks noGrp="1"/>
          </p:cNvSpPr>
          <p:nvPr>
            <p:ph type="sldNum" sz="quarter" idx="10"/>
          </p:nvPr>
        </p:nvSpPr>
        <p:spPr/>
        <p:txBody>
          <a:bodyPr/>
          <a:lstStyle/>
          <a:p>
            <a:fld id="{EF07808B-6A1B-2B44-8E01-5992481392B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BE" dirty="0" smtClean="0"/>
              <a:t>Click to edit</a:t>
            </a:r>
            <a:endParaRPr lang="en-US" dirty="0"/>
          </a:p>
        </p:txBody>
      </p:sp>
      <p:sp>
        <p:nvSpPr>
          <p:cNvPr id="3" name="Content Placeholder 2"/>
          <p:cNvSpPr>
            <a:spLocks noGrp="1"/>
          </p:cNvSpPr>
          <p:nvPr>
            <p:ph idx="1" hasCustomPrompt="1"/>
          </p:nvPr>
        </p:nvSpPr>
        <p:spPr/>
        <p:txBody>
          <a:bodyPr/>
          <a:lstStyle>
            <a:lvl1pPr>
              <a:defRPr>
                <a:latin typeface="Proxima Nova"/>
                <a:cs typeface="Proxima Nova"/>
              </a:defRPr>
            </a:lvl1pPr>
            <a:lvl2pPr>
              <a:defRPr>
                <a:latin typeface="Proxima Nova"/>
                <a:cs typeface="Proxima Nova"/>
              </a:defRPr>
            </a:lvl2pPr>
            <a:lvl3pPr>
              <a:defRPr>
                <a:latin typeface="Proxima Nova"/>
                <a:cs typeface="Proxima Nova"/>
              </a:defRPr>
            </a:lvl3pPr>
            <a:lvl4pPr>
              <a:defRPr>
                <a:latin typeface="Proxima Nova"/>
                <a:cs typeface="Proxima Nova"/>
              </a:defRPr>
            </a:lvl4pPr>
            <a:lvl5pPr>
              <a:defRPr>
                <a:latin typeface="Proxima Nova"/>
                <a:cs typeface="Proxima Nova"/>
              </a:defRPr>
            </a:lvl5pPr>
          </a:lstStyle>
          <a:p>
            <a:pPr lvl="0"/>
            <a:r>
              <a:rPr lang="nl-BE" dirty="0" smtClean="0"/>
              <a:t>Click to edit</a:t>
            </a:r>
          </a:p>
          <a:p>
            <a:pPr lvl="1"/>
            <a:r>
              <a:rPr lang="nl-BE" dirty="0" smtClean="0"/>
              <a:t>Second level</a:t>
            </a:r>
          </a:p>
          <a:p>
            <a:pPr lvl="2"/>
            <a:r>
              <a:rPr lang="nl-BE" dirty="0" smtClean="0"/>
              <a:t>Third level</a:t>
            </a:r>
          </a:p>
          <a:p>
            <a:pPr lvl="3"/>
            <a:r>
              <a:rPr lang="nl-BE" dirty="0" smtClean="0"/>
              <a:t>Fourth level</a:t>
            </a:r>
          </a:p>
          <a:p>
            <a:pPr lvl="4"/>
            <a:r>
              <a:rPr lang="nl-BE" dirty="0" smtClean="0"/>
              <a:t>Fifth level</a:t>
            </a:r>
            <a:endParaRPr lang="en-US" dirty="0"/>
          </a:p>
        </p:txBody>
      </p:sp>
      <p:sp>
        <p:nvSpPr>
          <p:cNvPr id="6" name="Slide Number Placeholder 5"/>
          <p:cNvSpPr>
            <a:spLocks noGrp="1"/>
          </p:cNvSpPr>
          <p:nvPr>
            <p:ph type="sldNum" sz="quarter" idx="12"/>
          </p:nvPr>
        </p:nvSpPr>
        <p:spPr/>
        <p:txBody>
          <a:bodyPr/>
          <a:lstStyle/>
          <a:p>
            <a:fld id="{EF07808B-6A1B-2B44-8E01-5992481392B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707886"/>
          </a:xfrm>
        </p:spPr>
        <p:txBody>
          <a:bodyPr anchor="t"/>
          <a:lstStyle>
            <a:lvl1pPr algn="l">
              <a:defRPr sz="4000" b="1" cap="none"/>
            </a:lvl1pPr>
          </a:lstStyle>
          <a:p>
            <a:r>
              <a:rPr lang="nl-BE" dirty="0" smtClean="0"/>
              <a:t>Click to edit</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latin typeface="Proxima Nova"/>
                <a:cs typeface="Proxima Nov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dirty="0" smtClean="0"/>
              <a:t>Click </a:t>
            </a:r>
            <a:r>
              <a:rPr lang="nl-BE" smtClean="0"/>
              <a:t>to edit</a:t>
            </a:r>
            <a:endParaRPr lang="nl-BE" dirty="0" smtClean="0"/>
          </a:p>
        </p:txBody>
      </p:sp>
      <p:sp>
        <p:nvSpPr>
          <p:cNvPr id="7" name="Slide Number Placeholder 5"/>
          <p:cNvSpPr>
            <a:spLocks noGrp="1"/>
          </p:cNvSpPr>
          <p:nvPr>
            <p:ph type="sldNum" sz="quarter" idx="12"/>
          </p:nvPr>
        </p:nvSpPr>
        <p:spPr>
          <a:xfrm>
            <a:off x="6553200" y="6356350"/>
            <a:ext cx="2133600" cy="365125"/>
          </a:xfrm>
        </p:spPr>
        <p:txBody>
          <a:bodyPr/>
          <a:lstStyle/>
          <a:p>
            <a:fld id="{EF07808B-6A1B-2B44-8E01-5992481392B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BE" dirty="0" smtClean="0"/>
              <a:t>Click to edit</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atin typeface="Proxima Nova"/>
                <a:cs typeface="Proxima Nova"/>
              </a:defRPr>
            </a:lvl1pPr>
            <a:lvl2pPr>
              <a:defRPr sz="2400">
                <a:latin typeface="Proxima Nova"/>
                <a:cs typeface="Proxima Nova"/>
              </a:defRPr>
            </a:lvl2pPr>
            <a:lvl3pPr>
              <a:defRPr sz="2000">
                <a:latin typeface="Proxima Nova"/>
                <a:cs typeface="Proxima Nova"/>
              </a:defRPr>
            </a:lvl3pPr>
            <a:lvl4pPr>
              <a:defRPr sz="1800">
                <a:latin typeface="Proxima Nova"/>
                <a:cs typeface="Proxima Nova"/>
              </a:defRPr>
            </a:lvl4pPr>
            <a:lvl5pPr>
              <a:defRPr sz="1800">
                <a:latin typeface="Proxima Nova"/>
                <a:cs typeface="Proxima Nova"/>
              </a:defRPr>
            </a:lvl5pPr>
            <a:lvl6pPr>
              <a:defRPr sz="1800"/>
            </a:lvl6pPr>
            <a:lvl7pPr>
              <a:defRPr sz="1800"/>
            </a:lvl7pPr>
            <a:lvl8pPr>
              <a:defRPr sz="1800"/>
            </a:lvl8pPr>
            <a:lvl9pPr>
              <a:defRPr sz="1800"/>
            </a:lvl9pPr>
          </a:lstStyle>
          <a:p>
            <a:pPr lvl="0"/>
            <a:r>
              <a:rPr lang="nl-BE" dirty="0" smtClean="0"/>
              <a:t>Click to edit</a:t>
            </a:r>
          </a:p>
          <a:p>
            <a:pPr lvl="1"/>
            <a:r>
              <a:rPr lang="nl-BE" dirty="0" smtClean="0"/>
              <a:t>Second level</a:t>
            </a:r>
          </a:p>
          <a:p>
            <a:pPr lvl="2"/>
            <a:r>
              <a:rPr lang="nl-BE" dirty="0" smtClean="0"/>
              <a:t>Third level</a:t>
            </a:r>
          </a:p>
          <a:p>
            <a:pPr lvl="3"/>
            <a:r>
              <a:rPr lang="nl-BE" dirty="0" smtClean="0"/>
              <a:t>Fourth level</a:t>
            </a:r>
          </a:p>
          <a:p>
            <a:pPr lvl="4"/>
            <a:r>
              <a:rPr lang="nl-BE"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atin typeface="Proxima Nova"/>
                <a:cs typeface="Proxima Nova"/>
              </a:defRPr>
            </a:lvl1pPr>
            <a:lvl2pPr>
              <a:defRPr sz="2400">
                <a:latin typeface="Proxima Nova"/>
                <a:cs typeface="Proxima Nova"/>
              </a:defRPr>
            </a:lvl2pPr>
            <a:lvl3pPr>
              <a:defRPr sz="2000">
                <a:latin typeface="Proxima Nova"/>
                <a:cs typeface="Proxima Nova"/>
              </a:defRPr>
            </a:lvl3pPr>
            <a:lvl4pPr>
              <a:defRPr sz="1800">
                <a:latin typeface="Proxima Nova"/>
                <a:cs typeface="Proxima Nova"/>
              </a:defRPr>
            </a:lvl4pPr>
            <a:lvl5pPr>
              <a:defRPr sz="1800">
                <a:latin typeface="Proxima Nova"/>
                <a:cs typeface="Proxima Nova"/>
              </a:defRPr>
            </a:lvl5pPr>
            <a:lvl6pPr>
              <a:defRPr sz="1800"/>
            </a:lvl6pPr>
            <a:lvl7pPr>
              <a:defRPr sz="1800"/>
            </a:lvl7pPr>
            <a:lvl8pPr>
              <a:defRPr sz="1800"/>
            </a:lvl8pPr>
            <a:lvl9pPr>
              <a:defRPr sz="1800"/>
            </a:lvl9pPr>
          </a:lstStyle>
          <a:p>
            <a:pPr lvl="0"/>
            <a:r>
              <a:rPr lang="nl-BE" dirty="0" smtClean="0"/>
              <a:t>Click to edit</a:t>
            </a:r>
          </a:p>
          <a:p>
            <a:pPr lvl="1"/>
            <a:r>
              <a:rPr lang="nl-BE" dirty="0" smtClean="0"/>
              <a:t>Second level</a:t>
            </a:r>
          </a:p>
          <a:p>
            <a:pPr lvl="2"/>
            <a:r>
              <a:rPr lang="nl-BE" dirty="0" smtClean="0"/>
              <a:t>Third level</a:t>
            </a:r>
          </a:p>
          <a:p>
            <a:pPr lvl="3"/>
            <a:r>
              <a:rPr lang="nl-BE" dirty="0" smtClean="0"/>
              <a:t>Fourth level</a:t>
            </a:r>
          </a:p>
          <a:p>
            <a:pPr lvl="4"/>
            <a:r>
              <a:rPr lang="nl-BE" dirty="0" smtClean="0"/>
              <a:t>Fifth level</a:t>
            </a:r>
            <a:endParaRPr lang="en-US" dirty="0"/>
          </a:p>
        </p:txBody>
      </p:sp>
      <p:sp>
        <p:nvSpPr>
          <p:cNvPr id="7" name="Slide Number Placeholder 6"/>
          <p:cNvSpPr>
            <a:spLocks noGrp="1"/>
          </p:cNvSpPr>
          <p:nvPr>
            <p:ph type="sldNum" sz="quarter" idx="12"/>
          </p:nvPr>
        </p:nvSpPr>
        <p:spPr/>
        <p:txBody>
          <a:bodyPr/>
          <a:lstStyle/>
          <a:p>
            <a:fld id="{EF07808B-6A1B-2B44-8E01-5992481392B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nl-BE" dirty="0" smtClean="0"/>
              <a:t>Click to edit</a:t>
            </a:r>
            <a:endParaRPr lang="en-US" dirty="0"/>
          </a:p>
        </p:txBody>
      </p:sp>
      <p:sp>
        <p:nvSpPr>
          <p:cNvPr id="3" name="Text Placeholder 2"/>
          <p:cNvSpPr>
            <a:spLocks noGrp="1"/>
          </p:cNvSpPr>
          <p:nvPr>
            <p:ph type="body" idx="1" hasCustomPrompt="1"/>
          </p:nvPr>
        </p:nvSpPr>
        <p:spPr>
          <a:xfrm>
            <a:off x="457200" y="1535113"/>
            <a:ext cx="4040188" cy="639762"/>
          </a:xfrm>
        </p:spPr>
        <p:txBody>
          <a:bodyPr anchor="ctr">
            <a:normAutofit/>
          </a:bodyPr>
          <a:lstStyle>
            <a:lvl1pPr marL="0" indent="0">
              <a:buNone/>
              <a:defRPr sz="2000" b="0" i="0">
                <a:solidFill>
                  <a:srgbClr val="950027"/>
                </a:solidFill>
                <a:latin typeface="Cera Stencil PRO Medium"/>
                <a:cs typeface="Cera Stencil PRO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smtClean="0"/>
              <a:t>Click to edit</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atin typeface="Proxima Nova"/>
                <a:cs typeface="Proxima Nova"/>
              </a:defRPr>
            </a:lvl1pPr>
            <a:lvl2pPr>
              <a:defRPr sz="2000">
                <a:latin typeface="Proxima Nova"/>
                <a:cs typeface="Proxima Nova"/>
              </a:defRPr>
            </a:lvl2pPr>
            <a:lvl3pPr>
              <a:defRPr sz="1800">
                <a:latin typeface="Proxima Nova"/>
                <a:cs typeface="Proxima Nova"/>
              </a:defRPr>
            </a:lvl3pPr>
            <a:lvl4pPr>
              <a:defRPr sz="1600">
                <a:latin typeface="Proxima Nova"/>
                <a:cs typeface="Proxima Nova"/>
              </a:defRPr>
            </a:lvl4pPr>
            <a:lvl5pPr>
              <a:defRPr sz="1600">
                <a:latin typeface="Proxima Nova"/>
                <a:cs typeface="Proxima Nova"/>
              </a:defRPr>
            </a:lvl5pPr>
            <a:lvl6pPr>
              <a:defRPr sz="1600"/>
            </a:lvl6pPr>
            <a:lvl7pPr>
              <a:defRPr sz="1600"/>
            </a:lvl7pPr>
            <a:lvl8pPr>
              <a:defRPr sz="1600"/>
            </a:lvl8pPr>
            <a:lvl9pPr>
              <a:defRPr sz="1600"/>
            </a:lvl9pPr>
          </a:lstStyle>
          <a:p>
            <a:pPr lvl="0"/>
            <a:r>
              <a:rPr lang="nl-BE" dirty="0" smtClean="0"/>
              <a:t>Click to edit</a:t>
            </a:r>
          </a:p>
          <a:p>
            <a:pPr lvl="1"/>
            <a:r>
              <a:rPr lang="nl-BE" dirty="0" smtClean="0"/>
              <a:t>Second level</a:t>
            </a:r>
          </a:p>
          <a:p>
            <a:pPr lvl="2"/>
            <a:r>
              <a:rPr lang="nl-BE" dirty="0" smtClean="0"/>
              <a:t>Third level</a:t>
            </a:r>
          </a:p>
          <a:p>
            <a:pPr lvl="3"/>
            <a:r>
              <a:rPr lang="nl-BE" dirty="0" smtClean="0"/>
              <a:t>Fourth level</a:t>
            </a:r>
          </a:p>
          <a:p>
            <a:pPr lvl="4"/>
            <a:r>
              <a:rPr lang="nl-BE"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ctr">
            <a:normAutofit/>
          </a:bodyPr>
          <a:lstStyle>
            <a:lvl1pPr marL="0" indent="0">
              <a:buNone/>
              <a:defRPr sz="2000" b="0" i="0">
                <a:solidFill>
                  <a:srgbClr val="950027"/>
                </a:solidFill>
                <a:latin typeface="Cera Stencil PRO Medium"/>
                <a:cs typeface="Cera Stencil PRO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smtClean="0"/>
              <a:t>Click to edit</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b="0" i="0">
                <a:latin typeface="Proxima Nova"/>
                <a:cs typeface="Proxima Nova"/>
              </a:defRPr>
            </a:lvl1pPr>
            <a:lvl2pPr>
              <a:defRPr sz="2000" b="0" i="0">
                <a:latin typeface="Proxima Nova"/>
                <a:cs typeface="Proxima Nova"/>
              </a:defRPr>
            </a:lvl2pPr>
            <a:lvl3pPr>
              <a:defRPr sz="1800" b="0" i="0">
                <a:latin typeface="Proxima Nova"/>
                <a:cs typeface="Proxima Nova"/>
              </a:defRPr>
            </a:lvl3pPr>
            <a:lvl4pPr>
              <a:defRPr sz="1600" b="0" i="0">
                <a:latin typeface="Proxima Nova"/>
                <a:cs typeface="Proxima Nova"/>
              </a:defRPr>
            </a:lvl4pPr>
            <a:lvl5pPr>
              <a:defRPr sz="1600" b="0" i="0">
                <a:latin typeface="Proxima Nova"/>
                <a:cs typeface="Proxima Nova"/>
              </a:defRPr>
            </a:lvl5pPr>
            <a:lvl6pPr>
              <a:defRPr sz="1600"/>
            </a:lvl6pPr>
            <a:lvl7pPr>
              <a:defRPr sz="1600"/>
            </a:lvl7pPr>
            <a:lvl8pPr>
              <a:defRPr sz="1600"/>
            </a:lvl8pPr>
            <a:lvl9pPr>
              <a:defRPr sz="1600"/>
            </a:lvl9pPr>
          </a:lstStyle>
          <a:p>
            <a:pPr lvl="0"/>
            <a:r>
              <a:rPr lang="nl-BE" dirty="0" smtClean="0"/>
              <a:t>Click to edit</a:t>
            </a:r>
          </a:p>
          <a:p>
            <a:pPr lvl="1"/>
            <a:r>
              <a:rPr lang="nl-BE" dirty="0" smtClean="0"/>
              <a:t>Second level</a:t>
            </a:r>
          </a:p>
          <a:p>
            <a:pPr lvl="2"/>
            <a:r>
              <a:rPr lang="nl-BE" dirty="0" smtClean="0"/>
              <a:t>Third level</a:t>
            </a:r>
          </a:p>
          <a:p>
            <a:pPr lvl="3"/>
            <a:r>
              <a:rPr lang="nl-BE" dirty="0" smtClean="0"/>
              <a:t>Fourth level</a:t>
            </a:r>
          </a:p>
          <a:p>
            <a:pPr lvl="4"/>
            <a:r>
              <a:rPr lang="nl-BE" dirty="0" smtClean="0"/>
              <a:t>Fifth level</a:t>
            </a:r>
            <a:endParaRPr lang="en-US" dirty="0"/>
          </a:p>
        </p:txBody>
      </p:sp>
      <p:sp>
        <p:nvSpPr>
          <p:cNvPr id="9" name="Slide Number Placeholder 8"/>
          <p:cNvSpPr>
            <a:spLocks noGrp="1"/>
          </p:cNvSpPr>
          <p:nvPr>
            <p:ph type="sldNum" sz="quarter" idx="12"/>
          </p:nvPr>
        </p:nvSpPr>
        <p:spPr/>
        <p:txBody>
          <a:bodyPr/>
          <a:lstStyle/>
          <a:p>
            <a:fld id="{EF07808B-6A1B-2B44-8E01-5992481392B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BE" dirty="0" smtClean="0"/>
              <a:t>Click to edit</a:t>
            </a:r>
            <a:endParaRPr lang="en-US" dirty="0"/>
          </a:p>
        </p:txBody>
      </p:sp>
      <p:sp>
        <p:nvSpPr>
          <p:cNvPr id="5" name="Slide Number Placeholder 4"/>
          <p:cNvSpPr>
            <a:spLocks noGrp="1"/>
          </p:cNvSpPr>
          <p:nvPr>
            <p:ph type="sldNum" sz="quarter" idx="12"/>
          </p:nvPr>
        </p:nvSpPr>
        <p:spPr/>
        <p:txBody>
          <a:bodyPr/>
          <a:lstStyle/>
          <a:p>
            <a:fld id="{EF07808B-6A1B-2B44-8E01-5992481392B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07808B-6A1B-2B44-8E01-5992481392B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400110"/>
          </a:xfrm>
        </p:spPr>
        <p:txBody>
          <a:bodyPr anchor="b"/>
          <a:lstStyle>
            <a:lvl1pPr algn="l">
              <a:defRPr sz="2000" b="1"/>
            </a:lvl1pPr>
          </a:lstStyle>
          <a:p>
            <a:r>
              <a:rPr lang="nl-BE" dirty="0" smtClean="0"/>
              <a:t>Click to edit</a:t>
            </a:r>
            <a:endParaRPr lang="en-US" dirty="0"/>
          </a:p>
        </p:txBody>
      </p:sp>
      <p:sp>
        <p:nvSpPr>
          <p:cNvPr id="3" name="Content Placeholder 2"/>
          <p:cNvSpPr>
            <a:spLocks noGrp="1"/>
          </p:cNvSpPr>
          <p:nvPr>
            <p:ph idx="1" hasCustomPrompt="1"/>
          </p:nvPr>
        </p:nvSpPr>
        <p:spPr>
          <a:xfrm>
            <a:off x="3575050" y="273050"/>
            <a:ext cx="5111750" cy="5853113"/>
          </a:xfrm>
        </p:spPr>
        <p:txBody>
          <a:bodyPr/>
          <a:lstStyle>
            <a:lvl1pPr>
              <a:defRPr sz="3200">
                <a:latin typeface="Proxima Nova"/>
                <a:cs typeface="Proxima Nova"/>
              </a:defRPr>
            </a:lvl1pPr>
            <a:lvl2pPr>
              <a:defRPr sz="2800">
                <a:latin typeface="Proxima Nova"/>
                <a:cs typeface="Proxima Nova"/>
              </a:defRPr>
            </a:lvl2pPr>
            <a:lvl3pPr>
              <a:defRPr sz="2400">
                <a:latin typeface="Proxima Nova"/>
                <a:cs typeface="Proxima Nova"/>
              </a:defRPr>
            </a:lvl3pPr>
            <a:lvl4pPr>
              <a:defRPr sz="2000">
                <a:latin typeface="Proxima Nova"/>
                <a:cs typeface="Proxima Nova"/>
              </a:defRPr>
            </a:lvl4pPr>
            <a:lvl5pPr>
              <a:defRPr sz="2000">
                <a:latin typeface="Proxima Nova"/>
                <a:cs typeface="Proxima Nova"/>
              </a:defRPr>
            </a:lvl5pPr>
            <a:lvl6pPr>
              <a:defRPr sz="2000"/>
            </a:lvl6pPr>
            <a:lvl7pPr>
              <a:defRPr sz="2000"/>
            </a:lvl7pPr>
            <a:lvl8pPr>
              <a:defRPr sz="2000"/>
            </a:lvl8pPr>
            <a:lvl9pPr>
              <a:defRPr sz="2000"/>
            </a:lvl9pPr>
          </a:lstStyle>
          <a:p>
            <a:pPr lvl="0"/>
            <a:r>
              <a:rPr lang="nl-BE" dirty="0" smtClean="0"/>
              <a:t>Click to edit Master Second level</a:t>
            </a:r>
          </a:p>
          <a:p>
            <a:pPr lvl="2"/>
            <a:r>
              <a:rPr lang="nl-BE" dirty="0" smtClean="0"/>
              <a:t>Third level</a:t>
            </a:r>
          </a:p>
          <a:p>
            <a:pPr lvl="3"/>
            <a:r>
              <a:rPr lang="nl-BE" dirty="0" smtClean="0"/>
              <a:t>Fourth level</a:t>
            </a:r>
          </a:p>
          <a:p>
            <a:pPr lvl="4"/>
            <a:r>
              <a:rPr lang="nl-BE" dirty="0" smtClean="0"/>
              <a:t>Fifth level</a:t>
            </a:r>
            <a:endParaRPr lang="en-US" dirty="0"/>
          </a:p>
        </p:txBody>
      </p:sp>
      <p:sp>
        <p:nvSpPr>
          <p:cNvPr id="4" name="Text Placeholder 3"/>
          <p:cNvSpPr>
            <a:spLocks noGrp="1"/>
          </p:cNvSpPr>
          <p:nvPr>
            <p:ph type="body" sz="half" idx="2" hasCustomPrompt="1"/>
          </p:nvPr>
        </p:nvSpPr>
        <p:spPr>
          <a:xfrm>
            <a:off x="457200" y="838200"/>
            <a:ext cx="3008313" cy="5287963"/>
          </a:xfrm>
        </p:spPr>
        <p:txBody>
          <a:bodyPr/>
          <a:lstStyle>
            <a:lvl1pPr marL="0" indent="0">
              <a:buNone/>
              <a:defRPr sz="1400">
                <a:latin typeface="Proxima Nova"/>
                <a:cs typeface="Proxima Nov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dirty="0" smtClean="0"/>
              <a:t>Click to edit</a:t>
            </a:r>
          </a:p>
        </p:txBody>
      </p:sp>
      <p:sp>
        <p:nvSpPr>
          <p:cNvPr id="7" name="Slide Number Placeholder 6"/>
          <p:cNvSpPr>
            <a:spLocks noGrp="1"/>
          </p:cNvSpPr>
          <p:nvPr>
            <p:ph type="sldNum" sz="quarter" idx="12"/>
          </p:nvPr>
        </p:nvSpPr>
        <p:spPr/>
        <p:txBody>
          <a:bodyPr/>
          <a:lstStyle/>
          <a:p>
            <a:fld id="{EF07808B-6A1B-2B44-8E01-5992481392B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0700" y="4851400"/>
            <a:ext cx="5486400" cy="400110"/>
          </a:xfrm>
        </p:spPr>
        <p:txBody>
          <a:bodyPr anchor="ctr"/>
          <a:lstStyle>
            <a:lvl1pPr algn="l">
              <a:defRPr sz="2000" b="1"/>
            </a:lvl1pPr>
          </a:lstStyle>
          <a:p>
            <a:r>
              <a:rPr lang="nl-BE" dirty="0" smtClean="0"/>
              <a:t>Click to edit</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Proxima Nova"/>
                <a:cs typeface="Proxima Nov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F07808B-6A1B-2B44-8E01-5992481392B5}"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59358"/>
            <a:ext cx="8229600" cy="769441"/>
          </a:xfrm>
          <a:prstGeom prst="rect">
            <a:avLst/>
          </a:prstGeom>
        </p:spPr>
        <p:txBody>
          <a:bodyPr vert="horz" wrap="square" lIns="91440" tIns="45720" rIns="91440" bIns="45720" rtlCol="0" anchor="ctr">
            <a:spAutoFit/>
          </a:bodyPr>
          <a:lstStyle/>
          <a:p>
            <a:r>
              <a:rPr lang="nl-BE" dirty="0" smtClean="0"/>
              <a:t>Click to edit</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b="0" i="0">
                <a:solidFill>
                  <a:schemeClr val="tx1"/>
                </a:solidFill>
                <a:latin typeface="Cera Stencil PRO Thin"/>
                <a:cs typeface="Cera Stencil PRO Thin"/>
              </a:defRPr>
            </a:lvl1pPr>
          </a:lstStyle>
          <a:p>
            <a:fld id="{EF07808B-6A1B-2B44-8E01-5992481392B5}" type="slidenum">
              <a:rPr lang="en-US" smtClean="0"/>
              <a:pPr/>
              <a:t>‹#›</a:t>
            </a:fld>
            <a:endParaRPr lang="en-US" dirty="0"/>
          </a:p>
        </p:txBody>
      </p:sp>
      <p:pic>
        <p:nvPicPr>
          <p:cNvPr id="7" name="Imag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26362" y="-2937"/>
            <a:ext cx="1417638" cy="1417638"/>
          </a:xfrm>
          <a:prstGeom prst="rect">
            <a:avLst/>
          </a:prstGeom>
        </p:spPr>
      </p:pic>
      <p:pic>
        <p:nvPicPr>
          <p:cNvPr id="8" name="Imag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7239" y="6276975"/>
            <a:ext cx="380922" cy="444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hf hdr="0" ftr="0" dt="0"/>
  <p:txStyles>
    <p:titleStyle>
      <a:lvl1pPr algn="l" defTabSz="457200" rtl="0" eaLnBrk="1" latinLnBrk="0" hangingPunct="1">
        <a:spcBef>
          <a:spcPct val="0"/>
        </a:spcBef>
        <a:buNone/>
        <a:defRPr sz="4400" b="0" i="0" kern="1200">
          <a:solidFill>
            <a:srgbClr val="EA5608"/>
          </a:solidFill>
          <a:latin typeface="Cera Stencil PRO Medium"/>
          <a:ea typeface="+mj-ea"/>
          <a:cs typeface="Cera Stencil PRO 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Proxima Nova"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Proxima Nova"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Proxima Nova"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Proxima Nova"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Proxima Nova"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quality@ituc-csi.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ilo.org/gender/Informationresources/Publications/WCMS_546303/lang--en/index.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ilo.org/ilc/ILCSessions/107/reports/reports-to-the-conference/WCMS_553577/lang--en/index.htm"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mailto:equality@ituc-csi.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ituc-csi.org/IMG/pdf/stop_gender_based_violence_at_work_en_final.pdf"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ituc-csi.org/gender-based-violence?lang=e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ituc-csi.org/gender-based-violenc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52736"/>
            <a:ext cx="8382000" cy="4832092"/>
          </a:xfrm>
        </p:spPr>
        <p:txBody>
          <a:bodyPr/>
          <a:lstStyle/>
          <a:p>
            <a:r>
              <a:rPr lang="en-US" altLang="en-US" b="1" dirty="0" smtClean="0">
                <a:latin typeface="Cera Stencil PRO" panose="00000500000000000000" pitchFamily="50" charset="0"/>
              </a:rPr>
              <a:t> </a:t>
            </a:r>
            <a:r>
              <a:rPr lang="en-US" altLang="en-US" b="1" dirty="0">
                <a:latin typeface="Cera Stencil PRO" panose="00000500000000000000" pitchFamily="50" charset="0"/>
              </a:rPr>
              <a:t>ITUC campaign </a:t>
            </a:r>
            <a:r>
              <a:rPr lang="en-US" altLang="en-US" b="1" dirty="0" smtClean="0">
                <a:latin typeface="Cera Stencil PRO" panose="00000500000000000000" pitchFamily="50" charset="0"/>
              </a:rPr>
              <a:t>to end gender based violence in the </a:t>
            </a:r>
            <a:br>
              <a:rPr lang="en-US" altLang="en-US" b="1" dirty="0" smtClean="0">
                <a:latin typeface="Cera Stencil PRO" panose="00000500000000000000" pitchFamily="50" charset="0"/>
              </a:rPr>
            </a:br>
            <a:r>
              <a:rPr lang="en-US" altLang="en-US" b="1" dirty="0" smtClean="0">
                <a:latin typeface="Cera Stencil PRO" panose="00000500000000000000" pitchFamily="50" charset="0"/>
              </a:rPr>
              <a:t>world of work</a:t>
            </a:r>
            <a:br>
              <a:rPr lang="en-US" altLang="en-US" b="1" dirty="0" smtClean="0">
                <a:latin typeface="Cera Stencil PRO" panose="00000500000000000000" pitchFamily="50" charset="0"/>
              </a:rPr>
            </a:br>
            <a:r>
              <a:rPr lang="en-US" altLang="en-US" b="1" dirty="0" smtClean="0">
                <a:latin typeface="Cera Stencil PRO" panose="00000500000000000000" pitchFamily="50" charset="0"/>
              </a:rPr>
              <a:t/>
            </a:r>
            <a:br>
              <a:rPr lang="en-US" altLang="en-US" b="1" dirty="0" smtClean="0">
                <a:latin typeface="Cera Stencil PRO" panose="00000500000000000000" pitchFamily="50" charset="0"/>
              </a:rPr>
            </a:br>
            <a:r>
              <a:rPr lang="en-US" altLang="en-US" b="1" dirty="0" smtClean="0">
                <a:latin typeface="Cera Stencil PRO" panose="00000500000000000000" pitchFamily="50" charset="0"/>
              </a:rPr>
              <a:t>Towards </a:t>
            </a:r>
            <a:r>
              <a:rPr lang="en-US" altLang="en-US" b="1" dirty="0">
                <a:latin typeface="Cera Stencil PRO" panose="00000500000000000000" pitchFamily="50" charset="0"/>
              </a:rPr>
              <a:t>an ILO standard </a:t>
            </a:r>
            <a:r>
              <a:rPr lang="en-GB" altLang="en-US" b="1" dirty="0">
                <a:latin typeface="Cera Stencil PRO" panose="00000500000000000000" pitchFamily="50" charset="0"/>
              </a:rPr>
              <a:t/>
            </a:r>
            <a:br>
              <a:rPr lang="en-GB" altLang="en-US" b="1" dirty="0">
                <a:latin typeface="Cera Stencil PRO" panose="00000500000000000000" pitchFamily="50" charset="0"/>
              </a:rPr>
            </a:br>
            <a:r>
              <a:rPr lang="fr-FR" dirty="0" smtClean="0"/>
              <a:t/>
            </a:r>
            <a:br>
              <a:rPr lang="fr-FR" dirty="0" smtClean="0"/>
            </a:br>
            <a:endParaRPr lang="fr-FR" dirty="0"/>
          </a:p>
        </p:txBody>
      </p:sp>
      <p:sp>
        <p:nvSpPr>
          <p:cNvPr id="3" name="Subtitle 2"/>
          <p:cNvSpPr>
            <a:spLocks noGrp="1"/>
          </p:cNvSpPr>
          <p:nvPr>
            <p:ph type="subTitle" idx="1"/>
          </p:nvPr>
        </p:nvSpPr>
        <p:spPr>
          <a:xfrm>
            <a:off x="1335816" y="4797152"/>
            <a:ext cx="6400800" cy="381000"/>
          </a:xfrm>
        </p:spPr>
        <p:txBody>
          <a:bodyPr/>
          <a:lstStyle/>
          <a:p>
            <a:r>
              <a:rPr lang="fr-FR" dirty="0" smtClean="0">
                <a:hlinkClick r:id="rId2"/>
              </a:rPr>
              <a:t>equality@ituc-csi.org</a:t>
            </a:r>
            <a:r>
              <a:rPr lang="fr-FR" dirty="0" smtClean="0"/>
              <a:t> </a:t>
            </a:r>
            <a:endParaRPr lang="fr-FR"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1</a:t>
            </a:fld>
            <a:endParaRPr lang="en-US" dirty="0"/>
          </a:p>
        </p:txBody>
      </p:sp>
    </p:spTree>
    <p:extLst>
      <p:ext uri="{BB962C8B-B14F-4D97-AF65-F5344CB8AC3E}">
        <p14:creationId xmlns:p14="http://schemas.microsoft.com/office/powerpoint/2010/main" val="699295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2468"/>
            <a:ext cx="8229600" cy="523220"/>
          </a:xfrm>
        </p:spPr>
        <p:txBody>
          <a:bodyPr/>
          <a:lstStyle/>
          <a:p>
            <a:pPr algn="ctr"/>
            <a:r>
              <a:rPr lang="fr-FR" sz="2800" dirty="0" smtClean="0"/>
              <a:t>Key conclusions</a:t>
            </a:r>
            <a:endParaRPr lang="fr-FR" sz="2800" dirty="0"/>
          </a:p>
        </p:txBody>
      </p:sp>
      <p:sp>
        <p:nvSpPr>
          <p:cNvPr id="3" name="Content Placeholder 2"/>
          <p:cNvSpPr>
            <a:spLocks noGrp="1"/>
          </p:cNvSpPr>
          <p:nvPr>
            <p:ph idx="1"/>
          </p:nvPr>
        </p:nvSpPr>
        <p:spPr>
          <a:xfrm>
            <a:off x="454269" y="1665887"/>
            <a:ext cx="8229600" cy="4330263"/>
          </a:xfrm>
        </p:spPr>
        <p:txBody>
          <a:bodyPr>
            <a:noAutofit/>
          </a:bodyPr>
          <a:lstStyle/>
          <a:p>
            <a:pPr marL="284400" lvl="0" indent="-284400">
              <a:spcBef>
                <a:spcPts val="0"/>
              </a:spcBef>
              <a:buClr>
                <a:srgbClr val="1B8474"/>
              </a:buClr>
            </a:pPr>
            <a:endParaRPr lang="fr-FR" sz="2200" dirty="0">
              <a:solidFill>
                <a:prstClr val="black"/>
              </a:solidFill>
              <a:latin typeface="Calibri"/>
              <a:cs typeface="+mn-cs"/>
            </a:endParaRPr>
          </a:p>
          <a:p>
            <a:pPr marL="0" lvl="0" indent="0">
              <a:spcBef>
                <a:spcPts val="0"/>
              </a:spcBef>
              <a:buClr>
                <a:srgbClr val="1B8474"/>
              </a:buClr>
              <a:buNone/>
            </a:pPr>
            <a:r>
              <a:rPr lang="en-US" sz="2000" dirty="0">
                <a:solidFill>
                  <a:prstClr val="black"/>
                </a:solidFill>
                <a:latin typeface="Calibri"/>
                <a:cs typeface="+mn-cs"/>
              </a:rPr>
              <a:t>Workers who cannot exercise their </a:t>
            </a:r>
            <a:r>
              <a:rPr lang="en-US" sz="2000" b="1" dirty="0">
                <a:solidFill>
                  <a:srgbClr val="A5090B"/>
                </a:solidFill>
                <a:latin typeface="Calibri"/>
                <a:cs typeface="+mn-cs"/>
              </a:rPr>
              <a:t>rights to freedom of association and collective bargainin</a:t>
            </a:r>
            <a:r>
              <a:rPr lang="en-US" sz="2000" dirty="0">
                <a:solidFill>
                  <a:prstClr val="black"/>
                </a:solidFill>
                <a:latin typeface="Calibri"/>
                <a:cs typeface="+mn-cs"/>
              </a:rPr>
              <a:t>g, due to the “inappropriate use of contractual arrangements leading to decent work deficits”, including the misuse of self-employment, are also likely to be more at risk of violence and harassment. </a:t>
            </a:r>
          </a:p>
          <a:p>
            <a:pPr marL="0" lvl="0" indent="0">
              <a:spcBef>
                <a:spcPts val="0"/>
              </a:spcBef>
              <a:buClr>
                <a:srgbClr val="1B8474"/>
              </a:buClr>
              <a:buNone/>
            </a:pPr>
            <a:endParaRPr lang="en-GB" sz="2000" dirty="0">
              <a:solidFill>
                <a:prstClr val="black"/>
              </a:solidFill>
              <a:latin typeface="Calibri"/>
              <a:cs typeface="+mn-cs"/>
            </a:endParaRPr>
          </a:p>
          <a:p>
            <a:pPr marL="0" lvl="0" indent="0">
              <a:spcBef>
                <a:spcPts val="0"/>
              </a:spcBef>
              <a:buClr>
                <a:srgbClr val="1B8474"/>
              </a:buClr>
              <a:buNone/>
            </a:pPr>
            <a:endParaRPr lang="fr-FR" sz="2000" dirty="0">
              <a:solidFill>
                <a:prstClr val="black"/>
              </a:solidFill>
              <a:latin typeface="Calibri"/>
              <a:cs typeface="+mn-cs"/>
            </a:endParaRPr>
          </a:p>
          <a:p>
            <a:pPr marL="0" lvl="0" indent="0">
              <a:spcBef>
                <a:spcPts val="0"/>
              </a:spcBef>
              <a:buClr>
                <a:srgbClr val="1B8474"/>
              </a:buClr>
              <a:buNone/>
            </a:pPr>
            <a:r>
              <a:rPr lang="en-US" sz="2000" dirty="0">
                <a:solidFill>
                  <a:prstClr val="black"/>
                </a:solidFill>
                <a:latin typeface="Calibri"/>
                <a:cs typeface="+mn-cs"/>
              </a:rPr>
              <a:t>Weak enforcement mechanisms, including understaffed and poorly equipped and insufficiently trained </a:t>
            </a:r>
            <a:r>
              <a:rPr lang="en-US" sz="2000" b="1" dirty="0">
                <a:solidFill>
                  <a:srgbClr val="A5090B"/>
                </a:solidFill>
                <a:latin typeface="Calibri"/>
                <a:cs typeface="+mn-cs"/>
              </a:rPr>
              <a:t>labour inspectorates</a:t>
            </a:r>
            <a:r>
              <a:rPr lang="en-US" sz="2000" dirty="0">
                <a:solidFill>
                  <a:prstClr val="black"/>
                </a:solidFill>
                <a:latin typeface="Calibri"/>
                <a:cs typeface="+mn-cs"/>
              </a:rPr>
              <a:t>, also contribute to individuals’ higher exposure to violence and harassment. </a:t>
            </a:r>
          </a:p>
          <a:p>
            <a:pPr marL="0" lvl="0" indent="0">
              <a:spcBef>
                <a:spcPts val="0"/>
              </a:spcBef>
              <a:buClr>
                <a:srgbClr val="1B8474"/>
              </a:buClr>
              <a:buNone/>
            </a:pPr>
            <a:endParaRPr lang="en-GB" sz="2000" dirty="0">
              <a:solidFill>
                <a:prstClr val="black"/>
              </a:solidFill>
              <a:latin typeface="Calibri"/>
              <a:cs typeface="+mn-cs"/>
            </a:endParaRPr>
          </a:p>
          <a:p>
            <a:pPr marL="0" lvl="0" indent="0">
              <a:spcBef>
                <a:spcPts val="0"/>
              </a:spcBef>
              <a:buClr>
                <a:srgbClr val="1B8474"/>
              </a:buClr>
              <a:buNone/>
            </a:pPr>
            <a:r>
              <a:rPr lang="en-GB" sz="2000" dirty="0">
                <a:solidFill>
                  <a:prstClr val="black"/>
                </a:solidFill>
                <a:latin typeface="Calibri"/>
                <a:cs typeface="+mn-cs"/>
                <a:hlinkClick r:id="rId2"/>
              </a:rPr>
              <a:t>http://www.ilo.org/gender/Informationresources/Publications/WCMS_546303/lang--en/index.htm</a:t>
            </a:r>
            <a:r>
              <a:rPr lang="en-GB" sz="2000" dirty="0">
                <a:solidFill>
                  <a:prstClr val="black"/>
                </a:solidFill>
                <a:latin typeface="Calibri"/>
                <a:cs typeface="+mn-cs"/>
              </a:rPr>
              <a:t> </a:t>
            </a:r>
          </a:p>
          <a:p>
            <a:pPr marL="0" indent="0">
              <a:spcAft>
                <a:spcPts val="1800"/>
              </a:spcAft>
              <a:buNone/>
            </a:pPr>
            <a:endParaRPr lang="fr-FR" sz="2400"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10</a:t>
            </a:fld>
            <a:endParaRPr lang="en-US" dirty="0"/>
          </a:p>
        </p:txBody>
      </p:sp>
    </p:spTree>
    <p:extLst>
      <p:ext uri="{BB962C8B-B14F-4D97-AF65-F5344CB8AC3E}">
        <p14:creationId xmlns:p14="http://schemas.microsoft.com/office/powerpoint/2010/main" val="3126861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502" y="3571915"/>
            <a:ext cx="7787208" cy="1888011"/>
          </a:xfrm>
        </p:spPr>
        <p:txBody>
          <a:bodyPr>
            <a:normAutofit/>
          </a:bodyPr>
          <a:lstStyle/>
          <a:p>
            <a:pPr marL="0" indent="0">
              <a:buNone/>
            </a:pPr>
            <a:endParaRPr lang="fr-FR" sz="2400" dirty="0" smtClean="0"/>
          </a:p>
          <a:p>
            <a:endParaRPr lang="fr-FR" sz="2400"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11</a:t>
            </a:fld>
            <a:endParaRPr lang="en-US" dirty="0"/>
          </a:p>
        </p:txBody>
      </p:sp>
      <p:sp>
        <p:nvSpPr>
          <p:cNvPr id="7" name="TextBox 6"/>
          <p:cNvSpPr txBox="1"/>
          <p:nvPr/>
        </p:nvSpPr>
        <p:spPr>
          <a:xfrm>
            <a:off x="647564" y="3961922"/>
            <a:ext cx="7848872" cy="1600438"/>
          </a:xfrm>
          <a:prstGeom prst="rect">
            <a:avLst/>
          </a:prstGeom>
          <a:noFill/>
        </p:spPr>
        <p:txBody>
          <a:bodyPr wrap="square" rtlCol="0">
            <a:spAutoFit/>
          </a:bodyPr>
          <a:lstStyle/>
          <a:p>
            <a:pPr algn="ctr"/>
            <a:r>
              <a:rPr lang="en-US" sz="6600" dirty="0" smtClean="0">
                <a:solidFill>
                  <a:srgbClr val="1B8474"/>
                </a:solidFill>
                <a:latin typeface="Proxima Nova" panose="020B0503030502060204" pitchFamily="34" charset="0"/>
              </a:rPr>
              <a:t>The questionnaire</a:t>
            </a:r>
          </a:p>
          <a:p>
            <a:pPr algn="ctr"/>
            <a:r>
              <a:rPr lang="en-US" sz="3200" i="1" dirty="0" smtClean="0">
                <a:solidFill>
                  <a:srgbClr val="1B8474"/>
                </a:solidFill>
                <a:latin typeface="Proxima Nova" panose="020B0503030502060204" pitchFamily="34" charset="0"/>
              </a:rPr>
              <a:t>(49 questions in total)</a:t>
            </a:r>
            <a:endParaRPr lang="fr-FR" sz="3200" i="1" dirty="0">
              <a:latin typeface="Proxima Nova" panose="020B0503030502060204" pitchFamily="34" charset="0"/>
            </a:endParaRPr>
          </a:p>
        </p:txBody>
      </p:sp>
      <p:pic>
        <p:nvPicPr>
          <p:cNvPr id="8" name="Content Placeholder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207862"/>
            <a:ext cx="3384376" cy="2741344"/>
          </a:xfrm>
          <a:prstGeom prst="rect">
            <a:avLst/>
          </a:prstGeom>
        </p:spPr>
      </p:pic>
      <p:pic>
        <p:nvPicPr>
          <p:cNvPr id="9"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88983"/>
            <a:ext cx="3124677" cy="2915841"/>
          </a:xfrm>
          <a:prstGeom prst="rect">
            <a:avLst/>
          </a:prstGeom>
        </p:spPr>
      </p:pic>
    </p:spTree>
    <p:extLst>
      <p:ext uri="{BB962C8B-B14F-4D97-AF65-F5344CB8AC3E}">
        <p14:creationId xmlns:p14="http://schemas.microsoft.com/office/powerpoint/2010/main" val="1753733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07808B-6A1B-2B44-8E01-5992481392B5}" type="slidenum">
              <a:rPr lang="en-US" smtClean="0"/>
              <a:pPr/>
              <a:t>12</a:t>
            </a:fld>
            <a:endParaRPr lang="en-US" dirty="0"/>
          </a:p>
        </p:txBody>
      </p:sp>
      <p:sp>
        <p:nvSpPr>
          <p:cNvPr id="12" name="Content Placeholder 11"/>
          <p:cNvSpPr>
            <a:spLocks noGrp="1"/>
          </p:cNvSpPr>
          <p:nvPr>
            <p:ph idx="1"/>
          </p:nvPr>
        </p:nvSpPr>
        <p:spPr>
          <a:xfrm>
            <a:off x="251520" y="404664"/>
            <a:ext cx="8435280" cy="5721499"/>
          </a:xfrm>
        </p:spPr>
        <p:txBody>
          <a:bodyPr>
            <a:normAutofit fontScale="25000" lnSpcReduction="20000"/>
          </a:bodyPr>
          <a:lstStyle/>
          <a:p>
            <a:pPr marL="0" indent="0">
              <a:buNone/>
            </a:pPr>
            <a:r>
              <a:rPr lang="en-GB" sz="6200" b="1" dirty="0"/>
              <a:t>I</a:t>
            </a:r>
            <a:r>
              <a:rPr lang="en-GB" sz="8000" b="1" dirty="0"/>
              <a:t>. Form of the international </a:t>
            </a:r>
            <a:r>
              <a:rPr lang="en-GB" sz="8000" b="1" dirty="0" smtClean="0"/>
              <a:t>instrument</a:t>
            </a:r>
            <a:endParaRPr lang="en-GB" sz="8000" dirty="0" smtClean="0"/>
          </a:p>
          <a:p>
            <a:pPr marL="0" indent="0">
              <a:buNone/>
            </a:pPr>
            <a:r>
              <a:rPr lang="en-GB" sz="8000" b="1" dirty="0" smtClean="0"/>
              <a:t>or instruments</a:t>
            </a:r>
            <a:endParaRPr lang="en-GB" sz="8000" dirty="0" smtClean="0"/>
          </a:p>
          <a:p>
            <a:pPr marL="0" indent="0">
              <a:buNone/>
            </a:pPr>
            <a:r>
              <a:rPr lang="en-GB" sz="8000" i="1" dirty="0" smtClean="0"/>
              <a:t>1</a:t>
            </a:r>
            <a:r>
              <a:rPr lang="en-GB" sz="8000" i="1" dirty="0"/>
              <a:t>. Should the International Labour Conference adopt an instrument or instruments</a:t>
            </a:r>
            <a:endParaRPr lang="en-GB" sz="8000" dirty="0"/>
          </a:p>
          <a:p>
            <a:pPr marL="0" indent="0">
              <a:buNone/>
            </a:pPr>
            <a:r>
              <a:rPr lang="en-GB" sz="8000" i="1" dirty="0"/>
              <a:t>concerning violence and harassment in the world of work?</a:t>
            </a:r>
            <a:endParaRPr lang="en-GB" sz="8000" dirty="0"/>
          </a:p>
          <a:p>
            <a:pPr marL="0" indent="0">
              <a:buNone/>
            </a:pPr>
            <a:r>
              <a:rPr lang="en-GB" sz="8000" i="1" dirty="0"/>
              <a:t>Comments:</a:t>
            </a:r>
            <a:endParaRPr lang="en-GB" sz="8000" dirty="0"/>
          </a:p>
          <a:p>
            <a:pPr marL="0" indent="0">
              <a:buNone/>
            </a:pPr>
            <a:r>
              <a:rPr lang="en-GB" sz="8000" dirty="0" smtClean="0"/>
              <a:t>_________________________________________________________</a:t>
            </a:r>
            <a:endParaRPr lang="en-GB" sz="8000" dirty="0"/>
          </a:p>
          <a:p>
            <a:pPr marL="0" indent="0">
              <a:buNone/>
            </a:pPr>
            <a:endParaRPr lang="en-GB" sz="8000" dirty="0"/>
          </a:p>
          <a:p>
            <a:pPr marL="0" indent="0">
              <a:buNone/>
            </a:pPr>
            <a:r>
              <a:rPr lang="en-GB" sz="8000" i="1" dirty="0" smtClean="0"/>
              <a:t>2</a:t>
            </a:r>
            <a:r>
              <a:rPr lang="en-GB" sz="8000" i="1" dirty="0"/>
              <a:t>. If so, should the instrument or instruments take the form of:</a:t>
            </a:r>
            <a:endParaRPr lang="en-GB" sz="8000" dirty="0"/>
          </a:p>
          <a:p>
            <a:pPr marL="0" indent="0">
              <a:buNone/>
            </a:pPr>
            <a:r>
              <a:rPr lang="en-GB" sz="8000" i="1" dirty="0"/>
              <a:t>(a) a Convention?</a:t>
            </a:r>
            <a:endParaRPr lang="en-GB" sz="8000" dirty="0"/>
          </a:p>
          <a:p>
            <a:pPr marL="0" indent="0">
              <a:buNone/>
            </a:pPr>
            <a:r>
              <a:rPr lang="en-US" sz="8000" dirty="0"/>
              <a:t>□</a:t>
            </a:r>
            <a:endParaRPr lang="en-GB" sz="8000" dirty="0"/>
          </a:p>
          <a:p>
            <a:pPr marL="0" indent="0">
              <a:buNone/>
            </a:pPr>
            <a:r>
              <a:rPr lang="en-GB" sz="8000" i="1" dirty="0"/>
              <a:t>(b) a Recommendation?</a:t>
            </a:r>
            <a:endParaRPr lang="en-GB" sz="8000" dirty="0"/>
          </a:p>
          <a:p>
            <a:pPr marL="0" indent="0">
              <a:buNone/>
            </a:pPr>
            <a:r>
              <a:rPr lang="en-US" sz="8000" dirty="0"/>
              <a:t>□</a:t>
            </a:r>
            <a:endParaRPr lang="en-GB" sz="8000" dirty="0"/>
          </a:p>
          <a:p>
            <a:pPr marL="0" indent="0">
              <a:buNone/>
            </a:pPr>
            <a:r>
              <a:rPr lang="en-GB" sz="8000" i="1" dirty="0"/>
              <a:t>(c) a Convention supplemented by a Recommendation, as two separate</a:t>
            </a:r>
            <a:endParaRPr lang="en-GB" sz="8000" dirty="0"/>
          </a:p>
          <a:p>
            <a:pPr marL="0" indent="0">
              <a:buNone/>
            </a:pPr>
            <a:r>
              <a:rPr lang="en-GB" sz="8000" i="1" dirty="0"/>
              <a:t>instruments or a single instrument comprising binding and non-binding</a:t>
            </a:r>
            <a:endParaRPr lang="en-GB" sz="8000" dirty="0"/>
          </a:p>
          <a:p>
            <a:pPr marL="0" indent="0">
              <a:buNone/>
            </a:pPr>
            <a:r>
              <a:rPr lang="en-GB" sz="8000" i="1" dirty="0"/>
              <a:t>provisions?</a:t>
            </a:r>
            <a:endParaRPr lang="en-GB" sz="8000" dirty="0"/>
          </a:p>
          <a:p>
            <a:pPr marL="0" indent="0">
              <a:buNone/>
            </a:pPr>
            <a:r>
              <a:rPr lang="en-US" sz="8000" dirty="0"/>
              <a:t>□</a:t>
            </a:r>
            <a:endParaRPr lang="en-GB" sz="8000" dirty="0"/>
          </a:p>
          <a:p>
            <a:pPr marL="0" indent="0">
              <a:buNone/>
            </a:pPr>
            <a:r>
              <a:rPr lang="en-GB" sz="8000" i="1" dirty="0"/>
              <a:t>Comments:</a:t>
            </a:r>
            <a:endParaRPr lang="en-GB" sz="8000" dirty="0"/>
          </a:p>
          <a:p>
            <a:pPr marL="0" indent="0">
              <a:buNone/>
            </a:pPr>
            <a:r>
              <a:rPr lang="en-GB" sz="8000" dirty="0" smtClean="0"/>
              <a:t>_________________________________________________________</a:t>
            </a:r>
            <a:endParaRPr lang="en-GB" sz="8000" dirty="0"/>
          </a:p>
          <a:p>
            <a:endParaRPr lang="fr-FR" sz="8000" dirty="0"/>
          </a:p>
        </p:txBody>
      </p:sp>
    </p:spTree>
    <p:extLst>
      <p:ext uri="{BB962C8B-B14F-4D97-AF65-F5344CB8AC3E}">
        <p14:creationId xmlns:p14="http://schemas.microsoft.com/office/powerpoint/2010/main" val="3311684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ilo.org/wcmsp5/groups/public/---ed_norm/---relconf/documents/image/wcms_553573.jpg"/>
          <p:cNvPicPr/>
          <p:nvPr/>
        </p:nvPicPr>
        <p:blipFill>
          <a:blip r:embed="rId2">
            <a:extLst>
              <a:ext uri="{28A0092B-C50C-407E-A947-70E740481C1C}">
                <a14:useLocalDpi xmlns:a14="http://schemas.microsoft.com/office/drawing/2010/main" val="0"/>
              </a:ext>
            </a:extLst>
          </a:blip>
          <a:srcRect/>
          <a:stretch>
            <a:fillRect/>
          </a:stretch>
        </p:blipFill>
        <p:spPr bwMode="auto">
          <a:xfrm>
            <a:off x="7956376" y="1916832"/>
            <a:ext cx="783724" cy="1214221"/>
          </a:xfrm>
          <a:prstGeom prst="rect">
            <a:avLst/>
          </a:prstGeom>
          <a:noFill/>
          <a:ln>
            <a:noFill/>
          </a:ln>
        </p:spPr>
      </p:pic>
      <p:sp>
        <p:nvSpPr>
          <p:cNvPr id="2" name="Title 1"/>
          <p:cNvSpPr>
            <a:spLocks noGrp="1"/>
          </p:cNvSpPr>
          <p:nvPr>
            <p:ph type="title"/>
          </p:nvPr>
        </p:nvSpPr>
        <p:spPr>
          <a:xfrm>
            <a:off x="427674" y="620688"/>
            <a:ext cx="8229600" cy="523220"/>
          </a:xfrm>
        </p:spPr>
        <p:txBody>
          <a:bodyPr/>
          <a:lstStyle/>
          <a:p>
            <a:pPr algn="ctr"/>
            <a:r>
              <a:rPr lang="fr-FR" sz="2800" b="1" dirty="0" err="1" smtClean="0"/>
              <a:t>What</a:t>
            </a:r>
            <a:r>
              <a:rPr lang="fr-FR" sz="2800" b="1" dirty="0" smtClean="0"/>
              <a:t> </a:t>
            </a:r>
            <a:r>
              <a:rPr lang="fr-FR" sz="2800" b="1" dirty="0" err="1" smtClean="0"/>
              <a:t>can</a:t>
            </a:r>
            <a:r>
              <a:rPr lang="fr-FR" sz="2800" b="1" dirty="0" smtClean="0"/>
              <a:t> unions do </a:t>
            </a:r>
            <a:r>
              <a:rPr lang="fr-FR" sz="2800" b="1" i="1" dirty="0" err="1" smtClean="0"/>
              <a:t>now</a:t>
            </a:r>
            <a:r>
              <a:rPr lang="fr-FR" sz="2800" b="1" dirty="0" smtClean="0"/>
              <a:t>?</a:t>
            </a:r>
            <a:endParaRPr lang="fr-FR" sz="2800" b="1"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13</a:t>
            </a:fld>
            <a:endParaRPr lang="en-US" dirty="0"/>
          </a:p>
        </p:txBody>
      </p:sp>
      <p:sp>
        <p:nvSpPr>
          <p:cNvPr id="6" name="Text Placeholder 2"/>
          <p:cNvSpPr txBox="1">
            <a:spLocks/>
          </p:cNvSpPr>
          <p:nvPr/>
        </p:nvSpPr>
        <p:spPr>
          <a:xfrm>
            <a:off x="787635" y="1700808"/>
            <a:ext cx="8032837" cy="4464496"/>
          </a:xfrm>
          <a:prstGeom prst="rect">
            <a:avLst/>
          </a:prstGeom>
        </p:spPr>
        <p:txBody>
          <a:bodyPr vert="horz" wrap="square" lIns="91440" tIns="45720" rIns="91440" bIns="45720" rtlCol="0">
            <a:noAutofit/>
          </a:bodyPr>
          <a:lstStyle>
            <a:lvl1pPr marL="0" indent="0" algn="l" defTabSz="457200" rtl="0" eaLnBrk="1" latinLnBrk="0" hangingPunct="1">
              <a:spcBef>
                <a:spcPct val="20000"/>
              </a:spcBef>
              <a:buClr>
                <a:srgbClr val="1B8474"/>
              </a:buClr>
              <a:buFont typeface="Arial"/>
              <a:buNone/>
              <a:defRPr sz="2000" kern="1200">
                <a:solidFill>
                  <a:schemeClr val="tx1"/>
                </a:solidFill>
                <a:latin typeface="+mn-lt"/>
                <a:ea typeface="+mn-ea"/>
                <a:cs typeface="+mn-cs"/>
              </a:defRPr>
            </a:lvl1pPr>
            <a:lvl2pPr marL="457200" indent="0" algn="l" defTabSz="457200" rtl="0" eaLnBrk="1" latinLnBrk="0" hangingPunct="1">
              <a:spcBef>
                <a:spcPct val="20000"/>
              </a:spcBef>
              <a:buClr>
                <a:srgbClr val="1B8474"/>
              </a:buClr>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Clr>
                <a:srgbClr val="1B8474"/>
              </a:buClr>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Clr>
                <a:srgbClr val="1B8474"/>
              </a:buClr>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Clr>
                <a:srgbClr val="1B8474"/>
              </a:buClr>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1200"/>
              </a:spcAft>
              <a:buClr>
                <a:srgbClr val="1B8474"/>
              </a:buClr>
              <a:buSzTx/>
              <a:buFont typeface="Arial"/>
              <a:buNone/>
              <a:tabLst/>
              <a:defRPr/>
            </a:pPr>
            <a:r>
              <a:rPr kumimoji="0" lang="en-US" sz="2000" b="0" i="0" u="none" strike="noStrike" kern="1200" cap="none" spc="0" normalizeH="0" baseline="0" noProof="0" dirty="0" smtClean="0">
                <a:ln>
                  <a:noFill/>
                </a:ln>
                <a:solidFill>
                  <a:sysClr val="windowText" lastClr="000000"/>
                </a:solidFill>
                <a:effectLst/>
                <a:uLnTx/>
                <a:uFillTx/>
                <a:latin typeface="Proxima Nova" panose="020B0503030502060204" pitchFamily="34" charset="0"/>
              </a:rPr>
              <a:t>Designate someone responsible for coordinating your</a:t>
            </a:r>
            <a:r>
              <a:rPr kumimoji="0" lang="en-US" sz="2000" b="1" i="0" u="none" strike="noStrike" kern="1200" cap="none" spc="0" normalizeH="0" baseline="0" noProof="0" dirty="0" smtClean="0">
                <a:ln>
                  <a:noFill/>
                </a:ln>
                <a:solidFill>
                  <a:sysClr val="windowText" lastClr="000000"/>
                </a:solidFill>
                <a:effectLst/>
                <a:uLnTx/>
                <a:uFillTx/>
                <a:latin typeface="Proxima Nova" panose="020B0503030502060204" pitchFamily="34" charset="0"/>
              </a:rPr>
              <a:t> union’s </a:t>
            </a:r>
            <a:r>
              <a:rPr kumimoji="0" lang="en-US" sz="2000" b="0" i="0" u="none" strike="noStrike" kern="1200" cap="none" spc="0" normalizeH="0" baseline="0" noProof="0" dirty="0" smtClean="0">
                <a:ln>
                  <a:noFill/>
                </a:ln>
                <a:solidFill>
                  <a:sysClr val="windowText" lastClr="000000"/>
                </a:solidFill>
                <a:effectLst/>
                <a:uLnTx/>
                <a:uFillTx/>
                <a:latin typeface="Proxima Nova" panose="020B0503030502060204" pitchFamily="34" charset="0"/>
              </a:rPr>
              <a:t>response.</a:t>
            </a:r>
          </a:p>
          <a:p>
            <a:pPr lvl="0">
              <a:spcAft>
                <a:spcPts val="1200"/>
              </a:spcAft>
              <a:defRPr/>
            </a:pPr>
            <a:r>
              <a:rPr lang="en-US" dirty="0">
                <a:solidFill>
                  <a:sysClr val="windowText" lastClr="000000"/>
                </a:solidFill>
                <a:latin typeface="Proxima Nova" panose="020B0503030502060204" pitchFamily="34" charset="0"/>
              </a:rPr>
              <a:t>Reply to questionnaire:</a:t>
            </a:r>
          </a:p>
          <a:p>
            <a:pPr lvl="0">
              <a:spcAft>
                <a:spcPts val="1200"/>
              </a:spcAft>
              <a:defRPr/>
            </a:pPr>
            <a:r>
              <a:rPr lang="en-US" dirty="0">
                <a:solidFill>
                  <a:sysClr val="windowText" lastClr="000000"/>
                </a:solidFill>
                <a:latin typeface="Proxima Nova" panose="020B0503030502060204" pitchFamily="34" charset="0"/>
                <a:hlinkClick r:id="rId3"/>
              </a:rPr>
              <a:t>http://www.ilo.org/ilc/ILCSessions/107/reports/reports-to-the-conference/WCMS_553577/lang--en/index.htm</a:t>
            </a:r>
            <a:r>
              <a:rPr lang="en-US" dirty="0">
                <a:solidFill>
                  <a:sysClr val="windowText" lastClr="000000"/>
                </a:solidFill>
                <a:latin typeface="Proxima Nova" panose="020B0503030502060204" pitchFamily="34" charset="0"/>
              </a:rPr>
              <a:t> </a:t>
            </a:r>
          </a:p>
          <a:p>
            <a:pPr marL="0" marR="0" lvl="0" indent="0" algn="l" defTabSz="457200" rtl="0" eaLnBrk="1" fontAlgn="auto" latinLnBrk="0" hangingPunct="1">
              <a:lnSpc>
                <a:spcPct val="100000"/>
              </a:lnSpc>
              <a:spcBef>
                <a:spcPct val="20000"/>
              </a:spcBef>
              <a:spcAft>
                <a:spcPts val="1200"/>
              </a:spcAft>
              <a:buClr>
                <a:srgbClr val="1B8474"/>
              </a:buClr>
              <a:buSzTx/>
              <a:buFont typeface="Arial"/>
              <a:buNone/>
              <a:tabLst/>
              <a:defRPr/>
            </a:pPr>
            <a:r>
              <a:rPr kumimoji="0" lang="en-US" sz="2000" b="0" i="0" u="none" strike="noStrike" kern="1200" cap="none" spc="0" normalizeH="0" baseline="0" noProof="0" dirty="0" smtClean="0">
                <a:ln>
                  <a:noFill/>
                </a:ln>
                <a:solidFill>
                  <a:sysClr val="windowText" lastClr="000000"/>
                </a:solidFill>
                <a:effectLst/>
                <a:uLnTx/>
                <a:uFillTx/>
                <a:latin typeface="Proxima Nova" panose="020B0503030502060204" pitchFamily="34" charset="0"/>
              </a:rPr>
              <a:t>Ask for the ITUC guidance and</a:t>
            </a:r>
            <a:r>
              <a:rPr kumimoji="0" lang="en-US" sz="2000" b="0" i="0" u="none" strike="noStrike" kern="1200" cap="none" spc="0" normalizeH="0" noProof="0" dirty="0" smtClean="0">
                <a:ln>
                  <a:noFill/>
                </a:ln>
                <a:solidFill>
                  <a:sysClr val="windowText" lastClr="000000"/>
                </a:solidFill>
                <a:effectLst/>
                <a:uLnTx/>
                <a:uFillTx/>
                <a:latin typeface="Proxima Nova" panose="020B0503030502060204" pitchFamily="34" charset="0"/>
              </a:rPr>
              <a:t> </a:t>
            </a:r>
            <a:r>
              <a:rPr kumimoji="0" lang="en-US" sz="2000" b="0" i="0" u="none" strike="noStrike" kern="1200" cap="none" spc="0" normalizeH="0" baseline="0" noProof="0" dirty="0" smtClean="0">
                <a:ln>
                  <a:noFill/>
                </a:ln>
                <a:solidFill>
                  <a:sysClr val="windowText" lastClr="000000"/>
                </a:solidFill>
                <a:effectLst/>
                <a:uLnTx/>
                <a:uFillTx/>
                <a:latin typeface="Proxima Nova" panose="020B0503030502060204" pitchFamily="34" charset="0"/>
              </a:rPr>
              <a:t>model replies by sending an email to: </a:t>
            </a:r>
            <a:r>
              <a:rPr kumimoji="0" lang="en-US" sz="2000" b="0" i="0" u="none" strike="noStrike" kern="1200" cap="none" spc="0" normalizeH="0" baseline="0" noProof="0" dirty="0" smtClean="0">
                <a:ln>
                  <a:noFill/>
                </a:ln>
                <a:solidFill>
                  <a:sysClr val="windowText" lastClr="000000"/>
                </a:solidFill>
                <a:effectLst/>
                <a:uLnTx/>
                <a:uFillTx/>
                <a:latin typeface="Proxima Nova" panose="020B0503030502060204" pitchFamily="34" charset="0"/>
                <a:hlinkClick r:id="rId4"/>
              </a:rPr>
              <a:t>equality@ituc-csi.org</a:t>
            </a:r>
            <a:r>
              <a:rPr kumimoji="0" lang="en-US" sz="2000" b="0" i="0" u="none" strike="noStrike" kern="1200" cap="none" spc="0" normalizeH="0" baseline="0" noProof="0" dirty="0" smtClean="0">
                <a:ln>
                  <a:noFill/>
                </a:ln>
                <a:solidFill>
                  <a:sysClr val="windowText" lastClr="000000"/>
                </a:solidFill>
                <a:effectLst/>
                <a:uLnTx/>
                <a:uFillTx/>
                <a:latin typeface="Proxima Nova" panose="020B0503030502060204" pitchFamily="34" charset="0"/>
              </a:rPr>
              <a:t>  </a:t>
            </a:r>
          </a:p>
          <a:p>
            <a:pPr marL="0" marR="0" lvl="0" indent="0" algn="l" defTabSz="457200" rtl="0" eaLnBrk="1" fontAlgn="auto" latinLnBrk="0" hangingPunct="1">
              <a:lnSpc>
                <a:spcPct val="100000"/>
              </a:lnSpc>
              <a:spcBef>
                <a:spcPct val="20000"/>
              </a:spcBef>
              <a:spcAft>
                <a:spcPts val="1200"/>
              </a:spcAft>
              <a:buClr>
                <a:srgbClr val="1B8474"/>
              </a:buClr>
              <a:buSzTx/>
              <a:buFont typeface="Arial"/>
              <a:buNone/>
              <a:tabLst/>
              <a:defRPr/>
            </a:pPr>
            <a:r>
              <a:rPr kumimoji="0" lang="en-US" sz="2000" b="0" i="0" u="none" strike="noStrike" kern="1200" cap="none" spc="0" normalizeH="0" baseline="0" noProof="0" dirty="0" smtClean="0">
                <a:ln>
                  <a:noFill/>
                </a:ln>
                <a:solidFill>
                  <a:sysClr val="windowText" lastClr="000000"/>
                </a:solidFill>
                <a:effectLst/>
                <a:uLnTx/>
                <a:uFillTx/>
                <a:latin typeface="Proxima Nova" panose="020B0503030502060204" pitchFamily="34" charset="0"/>
              </a:rPr>
              <a:t>Make sure to submit your union’s reply to the questionnaire by the deadline of </a:t>
            </a:r>
            <a:r>
              <a:rPr kumimoji="0" lang="en-US" sz="2000" b="1" i="0" u="none" strike="noStrike" kern="1200" cap="none" spc="0" normalizeH="0" baseline="0" noProof="0" dirty="0" smtClean="0">
                <a:ln>
                  <a:noFill/>
                </a:ln>
                <a:solidFill>
                  <a:srgbClr val="A5090B"/>
                </a:solidFill>
                <a:effectLst/>
                <a:uLnTx/>
                <a:uFillTx/>
                <a:latin typeface="Proxima Nova" panose="020B0503030502060204" pitchFamily="34" charset="0"/>
              </a:rPr>
              <a:t>22 September 2017</a:t>
            </a:r>
            <a:r>
              <a:rPr kumimoji="0" lang="en-US" sz="2000" b="0" i="0" u="none" strike="noStrike" kern="1200" cap="none" spc="0" normalizeH="0" baseline="0" noProof="0" dirty="0" smtClean="0">
                <a:ln>
                  <a:noFill/>
                </a:ln>
                <a:solidFill>
                  <a:sysClr val="windowText" lastClr="000000"/>
                </a:solidFill>
                <a:effectLst/>
                <a:uLnTx/>
                <a:uFillTx/>
                <a:latin typeface="Proxima Nova" panose="020B0503030502060204" pitchFamily="34" charset="0"/>
              </a:rPr>
              <a:t>!</a:t>
            </a:r>
          </a:p>
          <a:p>
            <a:pPr marL="0" marR="0" lvl="0" indent="0" algn="l" defTabSz="457200" rtl="0" eaLnBrk="1" fontAlgn="auto" latinLnBrk="0" hangingPunct="1">
              <a:lnSpc>
                <a:spcPct val="100000"/>
              </a:lnSpc>
              <a:spcBef>
                <a:spcPct val="20000"/>
              </a:spcBef>
              <a:spcAft>
                <a:spcPts val="1200"/>
              </a:spcAft>
              <a:buClr>
                <a:srgbClr val="1B8474"/>
              </a:buClr>
              <a:buSzTx/>
              <a:buFont typeface="Arial"/>
              <a:buNone/>
              <a:tabLst/>
              <a:defRPr/>
            </a:pPr>
            <a:r>
              <a:rPr kumimoji="0" lang="en-US" sz="2000" b="0" i="0" u="none" strike="noStrike" kern="1200" cap="none" spc="0" normalizeH="0" baseline="0" noProof="0" dirty="0" smtClean="0">
                <a:ln>
                  <a:noFill/>
                </a:ln>
                <a:solidFill>
                  <a:sysClr val="windowText" lastClr="000000"/>
                </a:solidFill>
                <a:effectLst/>
                <a:uLnTx/>
                <a:uFillTx/>
                <a:latin typeface="Proxima Nova" panose="020B0503030502060204" pitchFamily="34" charset="0"/>
              </a:rPr>
              <a:t>It is crucial that as many national trade union centers as possible respond. If we are to win an ILO Convention, we must do this together!</a:t>
            </a:r>
            <a:endParaRPr kumimoji="0" lang="en-US" sz="2000" b="0" i="0" u="none" strike="noStrike" kern="1200" cap="none" spc="0" normalizeH="0" baseline="0" noProof="0" dirty="0">
              <a:ln>
                <a:noFill/>
              </a:ln>
              <a:solidFill>
                <a:sysClr val="windowText" lastClr="000000"/>
              </a:solidFill>
              <a:effectLst/>
              <a:uLnTx/>
              <a:uFillTx/>
              <a:latin typeface="Proxima Nova" panose="020B0503030502060204" pitchFamily="34" charset="0"/>
            </a:endParaRPr>
          </a:p>
        </p:txBody>
      </p:sp>
    </p:spTree>
    <p:extLst>
      <p:ext uri="{BB962C8B-B14F-4D97-AF65-F5344CB8AC3E}">
        <p14:creationId xmlns:p14="http://schemas.microsoft.com/office/powerpoint/2010/main" val="3293486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4221088"/>
            <a:ext cx="1804877" cy="2407330"/>
          </a:xfrm>
          <a:prstGeom prst="rect">
            <a:avLst/>
          </a:prstGeom>
        </p:spPr>
      </p:pic>
      <p:sp>
        <p:nvSpPr>
          <p:cNvPr id="2" name="Title 1"/>
          <p:cNvSpPr>
            <a:spLocks noGrp="1"/>
          </p:cNvSpPr>
          <p:nvPr>
            <p:ph type="title"/>
          </p:nvPr>
        </p:nvSpPr>
        <p:spPr>
          <a:xfrm>
            <a:off x="457200" y="782468"/>
            <a:ext cx="8229600" cy="523220"/>
          </a:xfrm>
        </p:spPr>
        <p:txBody>
          <a:bodyPr/>
          <a:lstStyle/>
          <a:p>
            <a:pPr algn="ctr"/>
            <a:r>
              <a:rPr lang="fr-FR" sz="2800" b="1" dirty="0" err="1"/>
              <a:t>What</a:t>
            </a:r>
            <a:r>
              <a:rPr lang="fr-FR" sz="2800" b="1" dirty="0"/>
              <a:t> </a:t>
            </a:r>
            <a:r>
              <a:rPr lang="fr-FR" sz="2800" b="1" dirty="0" err="1"/>
              <a:t>can</a:t>
            </a:r>
            <a:r>
              <a:rPr lang="fr-FR" sz="2800" b="1" dirty="0"/>
              <a:t> unions do </a:t>
            </a:r>
            <a:r>
              <a:rPr lang="fr-FR" sz="2800" b="1" i="1" dirty="0" err="1"/>
              <a:t>now</a:t>
            </a:r>
            <a:r>
              <a:rPr lang="fr-FR" sz="2800" b="1" dirty="0"/>
              <a:t>?</a:t>
            </a:r>
            <a:endParaRPr lang="fr-FR" dirty="0"/>
          </a:p>
        </p:txBody>
      </p:sp>
      <p:sp>
        <p:nvSpPr>
          <p:cNvPr id="3" name="Content Placeholder 2"/>
          <p:cNvSpPr>
            <a:spLocks noGrp="1"/>
          </p:cNvSpPr>
          <p:nvPr>
            <p:ph idx="1"/>
          </p:nvPr>
        </p:nvSpPr>
        <p:spPr>
          <a:xfrm>
            <a:off x="457200" y="1767355"/>
            <a:ext cx="8229600" cy="3821886"/>
          </a:xfrm>
        </p:spPr>
        <p:txBody>
          <a:bodyPr>
            <a:noAutofit/>
          </a:bodyPr>
          <a:lstStyle/>
          <a:p>
            <a:pPr lvl="0">
              <a:spcBef>
                <a:spcPts val="0"/>
              </a:spcBef>
            </a:pPr>
            <a:r>
              <a:rPr lang="en-GB" sz="2000" dirty="0" smtClean="0"/>
              <a:t>Find </a:t>
            </a:r>
            <a:r>
              <a:rPr lang="en-GB" sz="2000" dirty="0"/>
              <a:t>out </a:t>
            </a:r>
            <a:r>
              <a:rPr lang="en-GB" sz="2000" dirty="0" smtClean="0"/>
              <a:t>whether </a:t>
            </a:r>
            <a:r>
              <a:rPr lang="en-GB" sz="2000" dirty="0"/>
              <a:t>your national </a:t>
            </a:r>
            <a:r>
              <a:rPr lang="en-GB" sz="2000" b="1" dirty="0" smtClean="0"/>
              <a:t>employers’</a:t>
            </a:r>
            <a:r>
              <a:rPr lang="en-GB" sz="2000" dirty="0" smtClean="0"/>
              <a:t> </a:t>
            </a:r>
            <a:r>
              <a:rPr lang="en-GB" sz="2000" dirty="0"/>
              <a:t>federation supports an ILO Convention and Recommendation on violence and harassment in the world of </a:t>
            </a:r>
            <a:r>
              <a:rPr lang="en-GB" sz="2000" dirty="0" smtClean="0"/>
              <a:t>work</a:t>
            </a:r>
          </a:p>
          <a:p>
            <a:pPr marL="0" lvl="0" indent="0">
              <a:spcBef>
                <a:spcPts val="0"/>
              </a:spcBef>
              <a:buNone/>
            </a:pPr>
            <a:endParaRPr lang="en-GB" sz="2000" dirty="0"/>
          </a:p>
          <a:p>
            <a:pPr lvl="0">
              <a:spcBef>
                <a:spcPts val="0"/>
              </a:spcBef>
            </a:pPr>
            <a:r>
              <a:rPr lang="en-GB" sz="2000" dirty="0"/>
              <a:t>Use the ITUC guide to explain why it is in employers’ interests to support such an instrument: </a:t>
            </a:r>
            <a:r>
              <a:rPr lang="en-GB" sz="2000" u="sng" dirty="0" smtClean="0">
                <a:hlinkClick r:id="rId3"/>
              </a:rPr>
              <a:t>http</a:t>
            </a:r>
            <a:r>
              <a:rPr lang="en-GB" sz="2000" u="sng" dirty="0">
                <a:hlinkClick r:id="rId3"/>
              </a:rPr>
              <a:t>://</a:t>
            </a:r>
            <a:r>
              <a:rPr lang="en-GB" sz="2000" u="sng" dirty="0" smtClean="0">
                <a:hlinkClick r:id="rId3"/>
              </a:rPr>
              <a:t>www.ituc-csi.org/IMG/pdf/stop_gender_based_violence_at_work_en_final.pdf</a:t>
            </a:r>
            <a:endParaRPr lang="en-GB" sz="2000" u="sng" dirty="0" smtClean="0"/>
          </a:p>
          <a:p>
            <a:pPr lvl="0">
              <a:spcBef>
                <a:spcPts val="0"/>
              </a:spcBef>
            </a:pPr>
            <a:endParaRPr lang="en-GB" sz="2000" b="1" u="sng" dirty="0" smtClean="0"/>
          </a:p>
          <a:p>
            <a:pPr lvl="0">
              <a:spcBef>
                <a:spcPts val="0"/>
              </a:spcBef>
            </a:pPr>
            <a:r>
              <a:rPr lang="en-GB" sz="2000" dirty="0"/>
              <a:t>Ask them to tell the IOE about their support</a:t>
            </a:r>
          </a:p>
          <a:p>
            <a:pPr lvl="0">
              <a:spcBef>
                <a:spcPts val="0"/>
              </a:spcBef>
            </a:pPr>
            <a:endParaRPr lang="en-GB" sz="2000" b="1" u="sng" dirty="0" smtClean="0"/>
          </a:p>
          <a:p>
            <a:pPr lvl="0">
              <a:spcBef>
                <a:spcPts val="0"/>
              </a:spcBef>
            </a:pPr>
            <a:r>
              <a:rPr lang="en-GB" sz="2000" dirty="0" smtClean="0"/>
              <a:t>Workplace violence costs </a:t>
            </a:r>
            <a:r>
              <a:rPr lang="en-GB" sz="2000" b="1" dirty="0" smtClean="0"/>
              <a:t>everyone</a:t>
            </a:r>
            <a:endParaRPr lang="en-GB" sz="2000" b="1" dirty="0"/>
          </a:p>
          <a:p>
            <a:pPr lvl="0">
              <a:spcBef>
                <a:spcPts val="0"/>
              </a:spcBef>
            </a:pPr>
            <a:endParaRPr lang="en-GB" sz="2000"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14</a:t>
            </a:fld>
            <a:endParaRPr lang="en-US" dirty="0"/>
          </a:p>
        </p:txBody>
      </p:sp>
    </p:spTree>
    <p:extLst>
      <p:ext uri="{BB962C8B-B14F-4D97-AF65-F5344CB8AC3E}">
        <p14:creationId xmlns:p14="http://schemas.microsoft.com/office/powerpoint/2010/main" val="217314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2468"/>
            <a:ext cx="8229600" cy="523220"/>
          </a:xfrm>
        </p:spPr>
        <p:txBody>
          <a:bodyPr/>
          <a:lstStyle/>
          <a:p>
            <a:pPr algn="ctr"/>
            <a:r>
              <a:rPr lang="fr-FR" sz="2800" b="1" dirty="0" err="1"/>
              <a:t>What</a:t>
            </a:r>
            <a:r>
              <a:rPr lang="fr-FR" sz="2800" b="1" dirty="0"/>
              <a:t> </a:t>
            </a:r>
            <a:r>
              <a:rPr lang="fr-FR" sz="2800" b="1" dirty="0" err="1"/>
              <a:t>can</a:t>
            </a:r>
            <a:r>
              <a:rPr lang="fr-FR" sz="2800" b="1" dirty="0"/>
              <a:t> unions do </a:t>
            </a:r>
            <a:r>
              <a:rPr lang="fr-FR" sz="2800" b="1" i="1" dirty="0" err="1"/>
              <a:t>now</a:t>
            </a:r>
            <a:r>
              <a:rPr lang="fr-FR" sz="2800" b="1" dirty="0"/>
              <a:t>?</a:t>
            </a:r>
            <a:endParaRPr lang="fr-FR" dirty="0"/>
          </a:p>
        </p:txBody>
      </p:sp>
      <p:sp>
        <p:nvSpPr>
          <p:cNvPr id="3" name="Content Placeholder 2"/>
          <p:cNvSpPr>
            <a:spLocks noGrp="1"/>
          </p:cNvSpPr>
          <p:nvPr>
            <p:ph idx="1"/>
          </p:nvPr>
        </p:nvSpPr>
        <p:spPr>
          <a:xfrm>
            <a:off x="457200" y="1767355"/>
            <a:ext cx="8229600" cy="3821886"/>
          </a:xfrm>
        </p:spPr>
        <p:txBody>
          <a:bodyPr>
            <a:normAutofit/>
          </a:bodyPr>
          <a:lstStyle/>
          <a:p>
            <a:pPr>
              <a:spcAft>
                <a:spcPts val="1200"/>
              </a:spcAft>
            </a:pPr>
            <a:r>
              <a:rPr lang="en-US" sz="2000" dirty="0" smtClean="0"/>
              <a:t>Find </a:t>
            </a:r>
            <a:r>
              <a:rPr lang="en-US" sz="2000" dirty="0"/>
              <a:t>out which department/ministry/person will be responsible for coordinating your </a:t>
            </a:r>
            <a:r>
              <a:rPr lang="en-US" sz="2000" b="1" dirty="0"/>
              <a:t>governments</a:t>
            </a:r>
            <a:r>
              <a:rPr lang="en-US" sz="2000" dirty="0"/>
              <a:t>’ reply to the questionnaire.</a:t>
            </a:r>
          </a:p>
          <a:p>
            <a:pPr>
              <a:spcAft>
                <a:spcPts val="1200"/>
              </a:spcAft>
            </a:pPr>
            <a:r>
              <a:rPr lang="en-US" sz="2000" dirty="0"/>
              <a:t>Seek a meeting with government representative(s) to discuss how they intend to reply to the questionnaire.</a:t>
            </a:r>
          </a:p>
          <a:p>
            <a:pPr>
              <a:spcAft>
                <a:spcPts val="1200"/>
              </a:spcAft>
            </a:pPr>
            <a:r>
              <a:rPr lang="en-US" sz="2000" dirty="0"/>
              <a:t>Explain to your government why it is important to support an ILO Convention supplemented by a Recommendation, with a focus on gender-based violence</a:t>
            </a:r>
          </a:p>
          <a:p>
            <a:pPr lvl="0"/>
            <a:r>
              <a:rPr lang="en-US" sz="2000" dirty="0"/>
              <a:t>Visit the ITUC pages for more information: </a:t>
            </a:r>
            <a:r>
              <a:rPr lang="en-GB" sz="2000" dirty="0">
                <a:hlinkClick r:id="rId2"/>
              </a:rPr>
              <a:t>http://www.ituc-csi.org/gender-based-violence?lang=en</a:t>
            </a:r>
            <a:r>
              <a:rPr lang="en-GB" sz="2000" dirty="0"/>
              <a:t> </a:t>
            </a:r>
          </a:p>
        </p:txBody>
      </p:sp>
      <p:sp>
        <p:nvSpPr>
          <p:cNvPr id="4" name="Slide Number Placeholder 3"/>
          <p:cNvSpPr>
            <a:spLocks noGrp="1"/>
          </p:cNvSpPr>
          <p:nvPr>
            <p:ph type="sldNum" sz="quarter" idx="12"/>
          </p:nvPr>
        </p:nvSpPr>
        <p:spPr/>
        <p:txBody>
          <a:bodyPr/>
          <a:lstStyle/>
          <a:p>
            <a:fld id="{EF07808B-6A1B-2B44-8E01-5992481392B5}" type="slidenum">
              <a:rPr lang="en-US" smtClean="0"/>
              <a:pPr/>
              <a:t>15</a:t>
            </a:fld>
            <a:endParaRPr lang="en-US" dirty="0"/>
          </a:p>
        </p:txBody>
      </p:sp>
    </p:spTree>
    <p:extLst>
      <p:ext uri="{BB962C8B-B14F-4D97-AF65-F5344CB8AC3E}">
        <p14:creationId xmlns:p14="http://schemas.microsoft.com/office/powerpoint/2010/main" val="32208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5174539"/>
            <a:ext cx="733425" cy="1028700"/>
          </a:xfrm>
          <a:prstGeom prst="rect">
            <a:avLst/>
          </a:prstGeom>
        </p:spPr>
      </p:pic>
      <p:sp>
        <p:nvSpPr>
          <p:cNvPr id="2" name="Title 1"/>
          <p:cNvSpPr>
            <a:spLocks noGrp="1"/>
          </p:cNvSpPr>
          <p:nvPr>
            <p:ph type="title"/>
          </p:nvPr>
        </p:nvSpPr>
        <p:spPr>
          <a:xfrm>
            <a:off x="457200" y="598971"/>
            <a:ext cx="8229600" cy="523220"/>
          </a:xfrm>
        </p:spPr>
        <p:txBody>
          <a:bodyPr/>
          <a:lstStyle/>
          <a:p>
            <a:pPr algn="ctr"/>
            <a:r>
              <a:rPr lang="fr-FR" sz="2800" b="1" dirty="0" err="1"/>
              <a:t>What</a:t>
            </a:r>
            <a:r>
              <a:rPr lang="fr-FR" sz="2800" b="1" dirty="0"/>
              <a:t> </a:t>
            </a:r>
            <a:r>
              <a:rPr lang="fr-FR" sz="2800" b="1" dirty="0" err="1"/>
              <a:t>can</a:t>
            </a:r>
            <a:r>
              <a:rPr lang="fr-FR" sz="2800" b="1" dirty="0"/>
              <a:t> unions do </a:t>
            </a:r>
            <a:r>
              <a:rPr lang="fr-FR" sz="2800" b="1" i="1" dirty="0" err="1"/>
              <a:t>now</a:t>
            </a:r>
            <a:r>
              <a:rPr lang="fr-FR" sz="2800" b="1" dirty="0"/>
              <a:t>?</a:t>
            </a:r>
            <a:endParaRPr lang="fr-FR" dirty="0"/>
          </a:p>
        </p:txBody>
      </p:sp>
      <p:sp>
        <p:nvSpPr>
          <p:cNvPr id="3" name="Content Placeholder 2"/>
          <p:cNvSpPr>
            <a:spLocks noGrp="1"/>
          </p:cNvSpPr>
          <p:nvPr>
            <p:ph idx="1"/>
          </p:nvPr>
        </p:nvSpPr>
        <p:spPr>
          <a:xfrm>
            <a:off x="457200" y="1767354"/>
            <a:ext cx="8363272" cy="4469957"/>
          </a:xfrm>
        </p:spPr>
        <p:txBody>
          <a:bodyPr>
            <a:noAutofit/>
          </a:bodyPr>
          <a:lstStyle/>
          <a:p>
            <a:pPr marL="0" lvl="0" indent="0">
              <a:spcBef>
                <a:spcPts val="0"/>
              </a:spcBef>
              <a:spcAft>
                <a:spcPts val="1800"/>
              </a:spcAft>
              <a:buNone/>
            </a:pPr>
            <a:r>
              <a:rPr lang="en-US" sz="2000" b="1" dirty="0" smtClean="0"/>
              <a:t>Spread </a:t>
            </a:r>
            <a:r>
              <a:rPr lang="en-US" sz="2000" b="1" dirty="0"/>
              <a:t>the word: </a:t>
            </a:r>
            <a:r>
              <a:rPr lang="en-US" sz="2000" dirty="0"/>
              <a:t>Plan and attend trade union meetings and events to </a:t>
            </a:r>
            <a:r>
              <a:rPr lang="en-US" sz="2000" b="1" dirty="0">
                <a:solidFill>
                  <a:srgbClr val="950027"/>
                </a:solidFill>
              </a:rPr>
              <a:t>inform </a:t>
            </a:r>
            <a:r>
              <a:rPr lang="en-US" sz="2000" dirty="0"/>
              <a:t>and </a:t>
            </a:r>
            <a:r>
              <a:rPr lang="en-US" sz="2000" b="1" dirty="0" err="1" smtClean="0">
                <a:solidFill>
                  <a:srgbClr val="950027"/>
                </a:solidFill>
              </a:rPr>
              <a:t>sensitise</a:t>
            </a:r>
            <a:r>
              <a:rPr lang="en-US" sz="2000" b="1" dirty="0" smtClean="0"/>
              <a:t> </a:t>
            </a:r>
            <a:r>
              <a:rPr lang="en-US" sz="2000" dirty="0"/>
              <a:t>members, activists, </a:t>
            </a:r>
            <a:r>
              <a:rPr lang="en-US" sz="2000" dirty="0" err="1"/>
              <a:t>organisers</a:t>
            </a:r>
            <a:r>
              <a:rPr lang="en-US" sz="2000" dirty="0"/>
              <a:t>, members of collective bargaining teams, experts and activists on gender, migration, </a:t>
            </a:r>
            <a:r>
              <a:rPr lang="en-US" sz="2000" dirty="0" smtClean="0"/>
              <a:t>youth, as well as </a:t>
            </a:r>
            <a:r>
              <a:rPr lang="en-US" sz="2000" dirty="0"/>
              <a:t>trade union decision makers in and across unions about the ILO discussion on new ILO standards</a:t>
            </a:r>
            <a:r>
              <a:rPr lang="en-US" sz="2000" dirty="0" smtClean="0"/>
              <a:t>;</a:t>
            </a:r>
            <a:endParaRPr lang="en-US" sz="2000" dirty="0"/>
          </a:p>
          <a:p>
            <a:pPr marL="0" lvl="0" indent="0">
              <a:spcBef>
                <a:spcPts val="0"/>
              </a:spcBef>
              <a:spcAft>
                <a:spcPts val="1800"/>
              </a:spcAft>
              <a:buNone/>
            </a:pPr>
            <a:r>
              <a:rPr lang="en-US" sz="2000" dirty="0" smtClean="0"/>
              <a:t>Conduct </a:t>
            </a:r>
            <a:r>
              <a:rPr lang="en-US" sz="2000" dirty="0"/>
              <a:t>a </a:t>
            </a:r>
            <a:r>
              <a:rPr lang="en-US" sz="2000" b="1" dirty="0">
                <a:solidFill>
                  <a:srgbClr val="950027"/>
                </a:solidFill>
              </a:rPr>
              <a:t>survey</a:t>
            </a:r>
            <a:r>
              <a:rPr lang="en-US" sz="2000" dirty="0"/>
              <a:t> among union members to assess the nature and extent of GBV at your </a:t>
            </a:r>
            <a:r>
              <a:rPr lang="en-US" sz="2000" dirty="0" smtClean="0"/>
              <a:t>workplace</a:t>
            </a:r>
            <a:endParaRPr lang="en-US" sz="2000" dirty="0"/>
          </a:p>
          <a:p>
            <a:pPr marL="0" lvl="0" indent="0">
              <a:spcBef>
                <a:spcPts val="0"/>
              </a:spcBef>
              <a:spcAft>
                <a:spcPts val="1800"/>
              </a:spcAft>
              <a:buNone/>
            </a:pPr>
            <a:r>
              <a:rPr lang="en-US" sz="2000" dirty="0" smtClean="0"/>
              <a:t>Collect </a:t>
            </a:r>
            <a:r>
              <a:rPr lang="en-US" sz="2000" dirty="0"/>
              <a:t>and share stories from members </a:t>
            </a:r>
            <a:r>
              <a:rPr lang="en-US" sz="2000" dirty="0" smtClean="0"/>
              <a:t>on violence and harassment and GBV</a:t>
            </a:r>
            <a:r>
              <a:rPr lang="en-US" sz="2000" dirty="0"/>
              <a:t>, anonymously if necessary. This will help to show why ILO action is urgently needed.</a:t>
            </a:r>
          </a:p>
          <a:p>
            <a:pPr lvl="0">
              <a:spcBef>
                <a:spcPts val="0"/>
              </a:spcBef>
            </a:pPr>
            <a:endParaRPr lang="en-GB" sz="2000" dirty="0" smtClean="0"/>
          </a:p>
        </p:txBody>
      </p:sp>
    </p:spTree>
    <p:extLst>
      <p:ext uri="{BB962C8B-B14F-4D97-AF65-F5344CB8AC3E}">
        <p14:creationId xmlns:p14="http://schemas.microsoft.com/office/powerpoint/2010/main" val="1472666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2468"/>
            <a:ext cx="8229600" cy="523220"/>
          </a:xfrm>
        </p:spPr>
        <p:txBody>
          <a:bodyPr/>
          <a:lstStyle/>
          <a:p>
            <a:pPr algn="ctr"/>
            <a:r>
              <a:rPr lang="fr-FR" sz="2800" b="1" dirty="0" smtClean="0"/>
              <a:t>Trade Union </a:t>
            </a:r>
            <a:r>
              <a:rPr lang="fr-FR" sz="2800" b="1" dirty="0" err="1" smtClean="0"/>
              <a:t>Priorities</a:t>
            </a:r>
            <a:endParaRPr lang="fr-FR" sz="2800" b="1" dirty="0"/>
          </a:p>
        </p:txBody>
      </p:sp>
      <p:sp>
        <p:nvSpPr>
          <p:cNvPr id="3" name="Content Placeholder 2"/>
          <p:cNvSpPr>
            <a:spLocks noGrp="1"/>
          </p:cNvSpPr>
          <p:nvPr>
            <p:ph idx="1"/>
          </p:nvPr>
        </p:nvSpPr>
        <p:spPr/>
        <p:txBody>
          <a:bodyPr>
            <a:normAutofit/>
          </a:bodyPr>
          <a:lstStyle/>
          <a:p>
            <a:pPr marL="0" indent="0">
              <a:spcAft>
                <a:spcPts val="600"/>
              </a:spcAft>
              <a:buNone/>
            </a:pPr>
            <a:r>
              <a:rPr lang="en-GB" sz="2000" dirty="0" smtClean="0"/>
              <a:t>An </a:t>
            </a:r>
            <a:r>
              <a:rPr lang="en-GB" sz="2000" dirty="0"/>
              <a:t>ILO </a:t>
            </a:r>
            <a:r>
              <a:rPr lang="en-GB" sz="2000" b="1" dirty="0">
                <a:solidFill>
                  <a:srgbClr val="A5090B"/>
                </a:solidFill>
              </a:rPr>
              <a:t>Convention</a:t>
            </a:r>
            <a:r>
              <a:rPr lang="en-GB" sz="2000" dirty="0"/>
              <a:t>,</a:t>
            </a:r>
            <a:r>
              <a:rPr lang="en-GB" sz="2000" b="1" dirty="0">
                <a:solidFill>
                  <a:srgbClr val="A5090B"/>
                </a:solidFill>
              </a:rPr>
              <a:t> accompanied by a Recommendation</a:t>
            </a:r>
            <a:r>
              <a:rPr lang="en-GB" sz="2000" dirty="0"/>
              <a:t>, which  could cover, for example</a:t>
            </a:r>
            <a:r>
              <a:rPr lang="en-GB" sz="2000" b="1" dirty="0"/>
              <a:t>: </a:t>
            </a:r>
            <a:endParaRPr lang="en-GB" sz="2000" dirty="0"/>
          </a:p>
          <a:p>
            <a:pPr lvl="0">
              <a:spcAft>
                <a:spcPts val="600"/>
              </a:spcAft>
            </a:pPr>
            <a:r>
              <a:rPr lang="en-GB" sz="2000" dirty="0"/>
              <a:t>A broad definition of violence and harassment in the world of </a:t>
            </a:r>
            <a:r>
              <a:rPr lang="en-GB" sz="2000" dirty="0" smtClean="0"/>
              <a:t>work, </a:t>
            </a:r>
            <a:r>
              <a:rPr lang="en-GB" sz="2000" dirty="0"/>
              <a:t>including  physical abuse, including assault, battery, attempted murder and murder; sexual violence, including rape and sexual assault; verbal abuse; bullying; psychological abuse and intimidation; sexual harassment; threats of violence and stalking</a:t>
            </a:r>
          </a:p>
          <a:p>
            <a:pPr lvl="0">
              <a:spcAft>
                <a:spcPts val="600"/>
              </a:spcAft>
            </a:pPr>
            <a:r>
              <a:rPr lang="en-GB" sz="2000" dirty="0"/>
              <a:t> A strong focus on </a:t>
            </a:r>
            <a:r>
              <a:rPr lang="en-GB" sz="2000" b="1" dirty="0">
                <a:solidFill>
                  <a:srgbClr val="A5090B"/>
                </a:solidFill>
              </a:rPr>
              <a:t>gender-based violence and harassment </a:t>
            </a:r>
            <a:r>
              <a:rPr lang="en-GB" sz="2000" dirty="0"/>
              <a:t>in the world of work</a:t>
            </a:r>
          </a:p>
          <a:p>
            <a:pPr lvl="0">
              <a:spcAft>
                <a:spcPts val="600"/>
              </a:spcAft>
            </a:pPr>
            <a:r>
              <a:rPr lang="en-GB" sz="2000" dirty="0"/>
              <a:t>Provisions to prevent, address and redress violence and harassment in the world of work</a:t>
            </a:r>
          </a:p>
        </p:txBody>
      </p:sp>
      <p:sp>
        <p:nvSpPr>
          <p:cNvPr id="4" name="Slide Number Placeholder 3"/>
          <p:cNvSpPr>
            <a:spLocks noGrp="1"/>
          </p:cNvSpPr>
          <p:nvPr>
            <p:ph type="sldNum" sz="quarter" idx="12"/>
          </p:nvPr>
        </p:nvSpPr>
        <p:spPr/>
        <p:txBody>
          <a:bodyPr/>
          <a:lstStyle/>
          <a:p>
            <a:fld id="{EF07808B-6A1B-2B44-8E01-5992481392B5}" type="slidenum">
              <a:rPr lang="en-US" smtClean="0"/>
              <a:pPr/>
              <a:t>17</a:t>
            </a:fld>
            <a:endParaRPr lang="en-US" dirty="0"/>
          </a:p>
        </p:txBody>
      </p:sp>
    </p:spTree>
    <p:extLst>
      <p:ext uri="{BB962C8B-B14F-4D97-AF65-F5344CB8AC3E}">
        <p14:creationId xmlns:p14="http://schemas.microsoft.com/office/powerpoint/2010/main" val="176296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2469"/>
            <a:ext cx="8229600" cy="523220"/>
          </a:xfrm>
        </p:spPr>
        <p:txBody>
          <a:bodyPr/>
          <a:lstStyle/>
          <a:p>
            <a:pPr algn="ctr"/>
            <a:r>
              <a:rPr lang="fr-FR" sz="2800" b="1" dirty="0"/>
              <a:t>Trade Union </a:t>
            </a:r>
            <a:r>
              <a:rPr lang="fr-FR" sz="2800" b="1" dirty="0" err="1"/>
              <a:t>Priorities</a:t>
            </a:r>
            <a:endParaRPr lang="fr-FR" dirty="0"/>
          </a:p>
        </p:txBody>
      </p:sp>
      <p:sp>
        <p:nvSpPr>
          <p:cNvPr id="3" name="Content Placeholder 2"/>
          <p:cNvSpPr>
            <a:spLocks noGrp="1"/>
          </p:cNvSpPr>
          <p:nvPr>
            <p:ph idx="1"/>
          </p:nvPr>
        </p:nvSpPr>
        <p:spPr>
          <a:xfrm>
            <a:off x="457200" y="1767354"/>
            <a:ext cx="8229600" cy="4358809"/>
          </a:xfrm>
        </p:spPr>
        <p:txBody>
          <a:bodyPr>
            <a:normAutofit lnSpcReduction="10000"/>
          </a:bodyPr>
          <a:lstStyle/>
          <a:p>
            <a:pPr marL="0" lvl="0" indent="0">
              <a:buClr>
                <a:srgbClr val="1B8474"/>
              </a:buClr>
              <a:buNone/>
            </a:pPr>
            <a:r>
              <a:rPr lang="en-GB" sz="2000" dirty="0" smtClean="0">
                <a:solidFill>
                  <a:prstClr val="black"/>
                </a:solidFill>
                <a:latin typeface="Proxima Nova" panose="020B0503030502060204" pitchFamily="34" charset="0"/>
                <a:cs typeface="+mn-cs"/>
              </a:rPr>
              <a:t>A </a:t>
            </a:r>
            <a:r>
              <a:rPr lang="en-GB" sz="2000" dirty="0">
                <a:solidFill>
                  <a:prstClr val="black"/>
                </a:solidFill>
                <a:latin typeface="Proxima Nova" panose="020B0503030502060204" pitchFamily="34" charset="0"/>
                <a:cs typeface="+mn-cs"/>
              </a:rPr>
              <a:t>description of the workers most </a:t>
            </a:r>
            <a:r>
              <a:rPr lang="en-GB" sz="2000" b="1" dirty="0">
                <a:solidFill>
                  <a:srgbClr val="A5090B"/>
                </a:solidFill>
                <a:latin typeface="Proxima Nova" panose="020B0503030502060204" pitchFamily="34" charset="0"/>
                <a:cs typeface="+mn-cs"/>
              </a:rPr>
              <a:t>at risk </a:t>
            </a:r>
            <a:r>
              <a:rPr lang="en-GB" sz="2000" dirty="0">
                <a:solidFill>
                  <a:prstClr val="black"/>
                </a:solidFill>
                <a:latin typeface="Proxima Nova" panose="020B0503030502060204" pitchFamily="34" charset="0"/>
                <a:cs typeface="+mn-cs"/>
              </a:rPr>
              <a:t>of experiencing violence and harassment such as women, LGBTI workers, indigenous and migrant workers, workers living with  disabilities and with HIV/AIDS, workers in the informal economy, people trapped in forced and child </a:t>
            </a:r>
            <a:r>
              <a:rPr lang="en-GB" sz="2000" dirty="0" smtClean="0">
                <a:solidFill>
                  <a:prstClr val="black"/>
                </a:solidFill>
                <a:latin typeface="Proxima Nova" panose="020B0503030502060204" pitchFamily="34" charset="0"/>
                <a:cs typeface="+mn-cs"/>
              </a:rPr>
              <a:t>labour</a:t>
            </a:r>
          </a:p>
          <a:p>
            <a:pPr marL="0" lvl="0" indent="0">
              <a:buClr>
                <a:srgbClr val="1B8474"/>
              </a:buClr>
              <a:buNone/>
            </a:pPr>
            <a:endParaRPr lang="en-GB" sz="2000" dirty="0">
              <a:solidFill>
                <a:prstClr val="black"/>
              </a:solidFill>
              <a:latin typeface="Proxima Nova" panose="020B0503030502060204" pitchFamily="34" charset="0"/>
              <a:cs typeface="+mn-cs"/>
            </a:endParaRPr>
          </a:p>
          <a:p>
            <a:pPr marL="0" indent="0">
              <a:buNone/>
            </a:pPr>
            <a:r>
              <a:rPr lang="en-GB" sz="2000" dirty="0">
                <a:solidFill>
                  <a:prstClr val="black"/>
                </a:solidFill>
                <a:latin typeface="Proxima Nova" panose="020B0503030502060204" pitchFamily="34" charset="0"/>
                <a:cs typeface="+mn-cs"/>
              </a:rPr>
              <a:t>Measures to </a:t>
            </a:r>
            <a:r>
              <a:rPr lang="en-GB" sz="2000" dirty="0" smtClean="0">
                <a:solidFill>
                  <a:prstClr val="black"/>
                </a:solidFill>
                <a:latin typeface="Proxima Nova" panose="020B0503030502060204" pitchFamily="34" charset="0"/>
                <a:cs typeface="+mn-cs"/>
              </a:rPr>
              <a:t>address </a:t>
            </a:r>
            <a:r>
              <a:rPr lang="en-GB" sz="2000" dirty="0">
                <a:solidFill>
                  <a:prstClr val="black"/>
                </a:solidFill>
                <a:latin typeface="Proxima Nova" panose="020B0503030502060204" pitchFamily="34" charset="0"/>
                <a:cs typeface="+mn-cs"/>
              </a:rPr>
              <a:t>the impact of </a:t>
            </a:r>
            <a:r>
              <a:rPr lang="en-GB" sz="2000" b="1" dirty="0">
                <a:solidFill>
                  <a:srgbClr val="A5090B"/>
                </a:solidFill>
                <a:latin typeface="Proxima Nova" panose="020B0503030502060204" pitchFamily="34" charset="0"/>
                <a:cs typeface="+mn-cs"/>
              </a:rPr>
              <a:t>domestic violence </a:t>
            </a:r>
            <a:r>
              <a:rPr lang="en-GB" sz="2000" dirty="0">
                <a:solidFill>
                  <a:prstClr val="black"/>
                </a:solidFill>
                <a:latin typeface="Proxima Nova" panose="020B0503030502060204" pitchFamily="34" charset="0"/>
                <a:cs typeface="+mn-cs"/>
              </a:rPr>
              <a:t>in the world of </a:t>
            </a:r>
            <a:r>
              <a:rPr lang="en-GB" sz="2000" dirty="0" smtClean="0">
                <a:solidFill>
                  <a:prstClr val="black"/>
                </a:solidFill>
                <a:latin typeface="Proxima Nova" panose="020B0503030502060204" pitchFamily="34" charset="0"/>
                <a:cs typeface="+mn-cs"/>
              </a:rPr>
              <a:t>work</a:t>
            </a:r>
          </a:p>
          <a:p>
            <a:pPr marL="0" indent="0">
              <a:buNone/>
            </a:pPr>
            <a:endParaRPr lang="en-GB" sz="2000" dirty="0">
              <a:solidFill>
                <a:prstClr val="black"/>
              </a:solidFill>
              <a:latin typeface="Proxima Nova" panose="020B0503030502060204" pitchFamily="34" charset="0"/>
              <a:cs typeface="+mn-cs"/>
            </a:endParaRPr>
          </a:p>
          <a:p>
            <a:pPr marL="0" indent="0">
              <a:buNone/>
            </a:pPr>
            <a:r>
              <a:rPr lang="en-GB" sz="2000" dirty="0">
                <a:solidFill>
                  <a:prstClr val="black"/>
                </a:solidFill>
                <a:latin typeface="Proxima Nova" panose="020B0503030502060204" pitchFamily="34" charset="0"/>
                <a:cs typeface="+mn-cs"/>
              </a:rPr>
              <a:t>A broad </a:t>
            </a:r>
            <a:r>
              <a:rPr lang="en-GB" sz="2000" dirty="0" smtClean="0">
                <a:solidFill>
                  <a:prstClr val="black"/>
                </a:solidFill>
                <a:latin typeface="Proxima Nova" panose="020B0503030502060204" pitchFamily="34" charset="0"/>
                <a:cs typeface="+mn-cs"/>
              </a:rPr>
              <a:t>concept </a:t>
            </a:r>
            <a:r>
              <a:rPr lang="en-GB" sz="2000" dirty="0">
                <a:solidFill>
                  <a:prstClr val="black"/>
                </a:solidFill>
                <a:latin typeface="Proxima Nova" panose="020B0503030502060204" pitchFamily="34" charset="0"/>
                <a:cs typeface="+mn-cs"/>
              </a:rPr>
              <a:t>of the “</a:t>
            </a:r>
            <a:r>
              <a:rPr lang="en-GB" sz="2000" b="1" dirty="0">
                <a:solidFill>
                  <a:srgbClr val="950027"/>
                </a:solidFill>
                <a:latin typeface="Proxima Nova" panose="020B0503030502060204" pitchFamily="34" charset="0"/>
                <a:cs typeface="+mn-cs"/>
              </a:rPr>
              <a:t>world of work</a:t>
            </a:r>
            <a:r>
              <a:rPr lang="en-GB" sz="2000" dirty="0" smtClean="0">
                <a:solidFill>
                  <a:prstClr val="black"/>
                </a:solidFill>
                <a:latin typeface="Proxima Nova" panose="020B0503030502060204" pitchFamily="34" charset="0"/>
                <a:cs typeface="+mn-cs"/>
              </a:rPr>
              <a:t>”</a:t>
            </a:r>
          </a:p>
          <a:p>
            <a:pPr marL="0" indent="0">
              <a:buNone/>
            </a:pPr>
            <a:endParaRPr lang="en-GB" sz="2000" dirty="0">
              <a:solidFill>
                <a:prstClr val="black"/>
              </a:solidFill>
              <a:latin typeface="Proxima Nova" panose="020B0503030502060204" pitchFamily="34" charset="0"/>
              <a:cs typeface="+mn-cs"/>
            </a:endParaRPr>
          </a:p>
          <a:p>
            <a:pPr marL="0" indent="0">
              <a:buNone/>
            </a:pPr>
            <a:r>
              <a:rPr lang="en-GB" sz="2000" dirty="0">
                <a:latin typeface="Proxima Nova" panose="020B0503030502060204" pitchFamily="34" charset="0"/>
              </a:rPr>
              <a:t>Specific provision for the appropriate and sensitive treatment of complainants of violence and harassment, </a:t>
            </a:r>
            <a:r>
              <a:rPr lang="en-GB" sz="2000" b="1" dirty="0">
                <a:solidFill>
                  <a:srgbClr val="950027"/>
                </a:solidFill>
                <a:latin typeface="Proxima Nova" panose="020B0503030502060204" pitchFamily="34" charset="0"/>
              </a:rPr>
              <a:t>including protection from reprisals or penalties</a:t>
            </a:r>
            <a:r>
              <a:rPr lang="en-GB" sz="2000" dirty="0">
                <a:latin typeface="Proxima Nova" panose="020B0503030502060204" pitchFamily="34" charset="0"/>
              </a:rPr>
              <a:t> for making the complaint. </a:t>
            </a:r>
            <a:endParaRPr lang="en-US" sz="2000" dirty="0">
              <a:latin typeface="Proxima Nova" panose="020B0503030502060204" pitchFamily="34" charset="0"/>
            </a:endParaRPr>
          </a:p>
          <a:p>
            <a:pPr marL="0" indent="0">
              <a:buNone/>
            </a:pPr>
            <a:endParaRPr lang="en-GB" sz="2000" dirty="0">
              <a:solidFill>
                <a:prstClr val="black"/>
              </a:solidFill>
              <a:latin typeface="Proxima Nova" panose="020B0503030502060204" pitchFamily="34" charset="0"/>
              <a:cs typeface="+mn-cs"/>
            </a:endParaRPr>
          </a:p>
          <a:p>
            <a:pPr marL="0" indent="0">
              <a:buNone/>
            </a:pPr>
            <a:endParaRPr lang="fr-FR" sz="2400"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18</a:t>
            </a:fld>
            <a:endParaRPr lang="en-US" dirty="0"/>
          </a:p>
        </p:txBody>
      </p:sp>
    </p:spTree>
    <p:extLst>
      <p:ext uri="{BB962C8B-B14F-4D97-AF65-F5344CB8AC3E}">
        <p14:creationId xmlns:p14="http://schemas.microsoft.com/office/powerpoint/2010/main" val="408397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948263" y="5085184"/>
            <a:ext cx="995023" cy="923950"/>
          </a:xfrm>
          <a:prstGeom prst="rect">
            <a:avLst/>
          </a:prstGeom>
        </p:spPr>
      </p:pic>
      <p:sp>
        <p:nvSpPr>
          <p:cNvPr id="2" name="Title 1"/>
          <p:cNvSpPr>
            <a:spLocks noGrp="1"/>
          </p:cNvSpPr>
          <p:nvPr>
            <p:ph type="title"/>
          </p:nvPr>
        </p:nvSpPr>
        <p:spPr>
          <a:xfrm>
            <a:off x="457200" y="567026"/>
            <a:ext cx="8229600" cy="954107"/>
          </a:xfrm>
        </p:spPr>
        <p:txBody>
          <a:bodyPr/>
          <a:lstStyle/>
          <a:p>
            <a:pPr algn="ctr"/>
            <a:r>
              <a:rPr lang="fr-FR" sz="2800" b="1" dirty="0" smtClean="0"/>
              <a:t>Building alliances to </a:t>
            </a:r>
            <a:r>
              <a:rPr lang="fr-FR" sz="2800" b="1" dirty="0" err="1" smtClean="0"/>
              <a:t>get</a:t>
            </a:r>
            <a:r>
              <a:rPr lang="fr-FR" sz="2800" b="1" dirty="0" smtClean="0"/>
              <a:t> </a:t>
            </a:r>
            <a:r>
              <a:rPr lang="fr-FR" sz="2800" b="1" dirty="0" err="1" smtClean="0"/>
              <a:t>rid</a:t>
            </a:r>
            <a:r>
              <a:rPr lang="fr-FR" sz="2800" b="1" dirty="0" smtClean="0"/>
              <a:t> of </a:t>
            </a:r>
            <a:r>
              <a:rPr lang="fr-FR" sz="2800" b="1" dirty="0" err="1" smtClean="0"/>
              <a:t>gender-based</a:t>
            </a:r>
            <a:r>
              <a:rPr lang="fr-FR" sz="2800" b="1" dirty="0" smtClean="0"/>
              <a:t> violence in the world of </a:t>
            </a:r>
            <a:r>
              <a:rPr lang="fr-FR" sz="2800" b="1" dirty="0" err="1" smtClean="0"/>
              <a:t>work</a:t>
            </a:r>
            <a:endParaRPr lang="fr-FR" dirty="0"/>
          </a:p>
        </p:txBody>
      </p:sp>
      <p:sp>
        <p:nvSpPr>
          <p:cNvPr id="3" name="Content Placeholder 2"/>
          <p:cNvSpPr>
            <a:spLocks noGrp="1"/>
          </p:cNvSpPr>
          <p:nvPr>
            <p:ph idx="1"/>
          </p:nvPr>
        </p:nvSpPr>
        <p:spPr>
          <a:xfrm>
            <a:off x="457200" y="2060849"/>
            <a:ext cx="8435280" cy="3384375"/>
          </a:xfrm>
        </p:spPr>
        <p:txBody>
          <a:bodyPr>
            <a:normAutofit/>
          </a:bodyPr>
          <a:lstStyle/>
          <a:p>
            <a:r>
              <a:rPr lang="en-GB" sz="2000" dirty="0"/>
              <a:t>Rallying support for an ILO Convention and Recommendation is a great opportunity to heighten awareness on gender-based violence, expose its harmful impacts, to collectively empower women workers and end tolerance of gender-based violence in the world of work. </a:t>
            </a:r>
          </a:p>
          <a:p>
            <a:endParaRPr lang="en-GB" sz="2000" dirty="0"/>
          </a:p>
          <a:p>
            <a:r>
              <a:rPr lang="en-GB" sz="2000" dirty="0"/>
              <a:t>Working together, unions, feminist movements, LGBTI organisations, labour support organisations, migrants associations, human rights organisations and other civil society allies can be a powerful force against gender-based violence in the world of work</a:t>
            </a:r>
            <a:r>
              <a:rPr lang="en-GB" sz="2000" dirty="0" smtClean="0"/>
              <a:t>. </a:t>
            </a:r>
            <a:endParaRPr lang="en-GB" sz="2000"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19</a:t>
            </a:fld>
            <a:endParaRPr lang="en-US" dirty="0"/>
          </a:p>
        </p:txBody>
      </p:sp>
    </p:spTree>
    <p:extLst>
      <p:ext uri="{BB962C8B-B14F-4D97-AF65-F5344CB8AC3E}">
        <p14:creationId xmlns:p14="http://schemas.microsoft.com/office/powerpoint/2010/main" val="790678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55186"/>
            <a:ext cx="8229600" cy="769441"/>
          </a:xfrm>
        </p:spPr>
        <p:txBody>
          <a:bodyPr/>
          <a:lstStyle/>
          <a:p>
            <a:pPr algn="ctr"/>
            <a:r>
              <a:rPr lang="fr-FR" dirty="0" smtClean="0"/>
              <a:t>    </a:t>
            </a:r>
            <a:r>
              <a:rPr lang="en-US" sz="2800" dirty="0"/>
              <a:t>Why </a:t>
            </a:r>
            <a:r>
              <a:rPr lang="en-US" sz="2800" dirty="0" smtClean="0"/>
              <a:t>a campaign on gender-based violence?</a:t>
            </a:r>
            <a:endParaRPr lang="fr-FR" sz="2800" dirty="0"/>
          </a:p>
        </p:txBody>
      </p:sp>
      <p:sp>
        <p:nvSpPr>
          <p:cNvPr id="3" name="TextBox 2"/>
          <p:cNvSpPr txBox="1"/>
          <p:nvPr/>
        </p:nvSpPr>
        <p:spPr>
          <a:xfrm>
            <a:off x="395536" y="1700808"/>
            <a:ext cx="8424936" cy="4401205"/>
          </a:xfrm>
          <a:prstGeom prst="rect">
            <a:avLst/>
          </a:prstGeom>
          <a:noFill/>
        </p:spPr>
        <p:txBody>
          <a:bodyPr wrap="square" rtlCol="0">
            <a:spAutoFit/>
          </a:bodyPr>
          <a:lstStyle/>
          <a:p>
            <a:pPr marL="342900" indent="-342900">
              <a:buFont typeface="Courier New" panose="02070309020205020404" pitchFamily="49" charset="0"/>
              <a:buChar char="o"/>
            </a:pPr>
            <a:r>
              <a:rPr lang="en-US" sz="2000" dirty="0"/>
              <a:t>35 per cent of women - 818 million women globally - over the age of 15 have experienced sexual or physical violence at home, in their communities or in the workplace. </a:t>
            </a:r>
          </a:p>
          <a:p>
            <a:pPr marL="342900" indent="-342900">
              <a:buFont typeface="Courier New" panose="02070309020205020404" pitchFamily="49" charset="0"/>
              <a:buChar char="o"/>
            </a:pPr>
            <a:endParaRPr lang="en-US" sz="2000" dirty="0"/>
          </a:p>
          <a:p>
            <a:pPr marL="342900" indent="-342900">
              <a:buFont typeface="Courier New" panose="02070309020205020404" pitchFamily="49" charset="0"/>
              <a:buChar char="o"/>
            </a:pPr>
            <a:r>
              <a:rPr lang="en-US" sz="2000" dirty="0"/>
              <a:t>60 per cent of garment workers in Bangladesh have been intimidated or threatened with violence at </a:t>
            </a:r>
            <a:r>
              <a:rPr lang="en-US" sz="2000" dirty="0" smtClean="0"/>
              <a:t>work</a:t>
            </a:r>
          </a:p>
          <a:p>
            <a:pPr marL="342900" indent="-342900">
              <a:buFont typeface="Courier New" panose="02070309020205020404" pitchFamily="49" charset="0"/>
              <a:buChar char="o"/>
            </a:pPr>
            <a:endParaRPr lang="en-US" sz="2000" dirty="0"/>
          </a:p>
          <a:p>
            <a:pPr marL="342900" indent="-342900">
              <a:buFont typeface="Courier New" panose="02070309020205020404" pitchFamily="49" charset="0"/>
              <a:buChar char="o"/>
            </a:pPr>
            <a:r>
              <a:rPr lang="en-US" sz="2000" dirty="0"/>
              <a:t>90 percent of female waitresses in the US have experienced sexual harassment on the job</a:t>
            </a:r>
            <a:br>
              <a:rPr lang="en-US" sz="2000" dirty="0"/>
            </a:br>
            <a:endParaRPr lang="en-US" sz="2000" dirty="0"/>
          </a:p>
          <a:p>
            <a:pPr marL="342900" indent="-342900">
              <a:buFont typeface="Courier New" panose="02070309020205020404" pitchFamily="49" charset="0"/>
              <a:buChar char="o"/>
            </a:pPr>
            <a:r>
              <a:rPr lang="en-US" sz="2000" dirty="0"/>
              <a:t>One in three transgender workers are discriminated against</a:t>
            </a:r>
          </a:p>
          <a:p>
            <a:pPr marL="342900" indent="-342900">
              <a:buFont typeface="Courier New" panose="02070309020205020404" pitchFamily="49" charset="0"/>
              <a:buChar char="o"/>
            </a:pPr>
            <a:endParaRPr lang="en-US" sz="2000" dirty="0"/>
          </a:p>
          <a:p>
            <a:pPr marL="342900" indent="-342900">
              <a:buFont typeface="Courier New" panose="02070309020205020404" pitchFamily="49" charset="0"/>
              <a:buChar char="o"/>
            </a:pPr>
            <a:r>
              <a:rPr lang="en-US" sz="2000" dirty="0"/>
              <a:t>Female migrant domestic workers worldwide report stories of verbal, sexual and physical abuse</a:t>
            </a:r>
          </a:p>
        </p:txBody>
      </p:sp>
    </p:spTree>
    <p:extLst>
      <p:ext uri="{BB962C8B-B14F-4D97-AF65-F5344CB8AC3E}">
        <p14:creationId xmlns:p14="http://schemas.microsoft.com/office/powerpoint/2010/main" val="1609640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89" y="544588"/>
            <a:ext cx="8229600" cy="954107"/>
          </a:xfrm>
        </p:spPr>
        <p:txBody>
          <a:bodyPr/>
          <a:lstStyle/>
          <a:p>
            <a:pPr algn="ctr"/>
            <a:r>
              <a:rPr lang="en-GB" sz="2800" b="1" dirty="0"/>
              <a:t>Gender-based violence (GBV) </a:t>
            </a:r>
            <a:r>
              <a:rPr lang="en-GB" sz="2800" b="1" dirty="0" smtClean="0"/>
              <a:t>and Violence </a:t>
            </a:r>
            <a:r>
              <a:rPr lang="en-GB" sz="2800" b="1" dirty="0"/>
              <a:t>against women </a:t>
            </a:r>
            <a:endParaRPr lang="fr-FR" sz="2800" dirty="0"/>
          </a:p>
        </p:txBody>
      </p:sp>
      <p:sp>
        <p:nvSpPr>
          <p:cNvPr id="3" name="Content Placeholder 2"/>
          <p:cNvSpPr>
            <a:spLocks noGrp="1"/>
          </p:cNvSpPr>
          <p:nvPr>
            <p:ph idx="1"/>
          </p:nvPr>
        </p:nvSpPr>
        <p:spPr/>
        <p:txBody>
          <a:bodyPr>
            <a:normAutofit fontScale="70000" lnSpcReduction="20000"/>
          </a:bodyPr>
          <a:lstStyle/>
          <a:p>
            <a:r>
              <a:rPr lang="en-GB" dirty="0"/>
              <a:t> </a:t>
            </a:r>
            <a:r>
              <a:rPr lang="en-GB" b="1" dirty="0">
                <a:solidFill>
                  <a:srgbClr val="A5090B"/>
                </a:solidFill>
              </a:rPr>
              <a:t>Violence against women </a:t>
            </a:r>
            <a:r>
              <a:rPr lang="en-GB" dirty="0"/>
              <a:t>is defined by the UN Declaration on the Elimination of Violence against Women, adopted by the General Assembly on 20 December 1993, as “any act of gender-based violence that results in, or is likely to result in, physical, sexual or psychological harm or suffering to women, including threats of such acts, coercion or arbitrary deprivation of liberty, whether occurring in public or in private life</a:t>
            </a:r>
            <a:r>
              <a:rPr lang="en-GB" dirty="0" smtClean="0"/>
              <a:t>”.</a:t>
            </a:r>
          </a:p>
          <a:p>
            <a:pPr marL="0" indent="0">
              <a:buNone/>
            </a:pPr>
            <a:endParaRPr lang="en-GB" dirty="0"/>
          </a:p>
          <a:p>
            <a:r>
              <a:rPr lang="en-GB" dirty="0"/>
              <a:t> </a:t>
            </a:r>
            <a:r>
              <a:rPr lang="en-GB" b="1" dirty="0">
                <a:solidFill>
                  <a:srgbClr val="A5090B"/>
                </a:solidFill>
              </a:rPr>
              <a:t>Gender-based violence (GBV) </a:t>
            </a:r>
            <a:r>
              <a:rPr lang="en-GB" dirty="0"/>
              <a:t>is violence that is directed against an individual or group of individuals based on their gender identity. GBV encompasses violence against women and girls as well as against men and boys, people who are lesbian, gay, bisexual, transgender and intersex (LGBTI), and other individuals who do not conform to dominant perceptions of gender.</a:t>
            </a:r>
            <a:endParaRPr lang="en-US" dirty="0"/>
          </a:p>
          <a:p>
            <a:endParaRPr lang="en-GB" dirty="0"/>
          </a:p>
          <a:p>
            <a:endParaRPr lang="fr-FR"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20</a:t>
            </a:fld>
            <a:endParaRPr lang="en-US" dirty="0"/>
          </a:p>
        </p:txBody>
      </p:sp>
    </p:spTree>
    <p:extLst>
      <p:ext uri="{BB962C8B-B14F-4D97-AF65-F5344CB8AC3E}">
        <p14:creationId xmlns:p14="http://schemas.microsoft.com/office/powerpoint/2010/main" val="1398825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07808B-6A1B-2B44-8E01-5992481392B5}" type="slidenum">
              <a:rPr lang="en-US" smtClean="0"/>
              <a:pPr/>
              <a:t>21</a:t>
            </a:fld>
            <a:endParaRPr lang="en-US" dirty="0"/>
          </a:p>
        </p:txBody>
      </p:sp>
      <p:pic>
        <p:nvPicPr>
          <p:cNvPr id="6" name="Content Placeholder 5"/>
          <p:cNvPicPr>
            <a:picLocks noGrp="1" noChangeAspect="1"/>
          </p:cNvPicPr>
          <p:nvPr>
            <p:ph idx="1"/>
          </p:nvPr>
        </p:nvPicPr>
        <p:blipFill>
          <a:blip r:embed="rId2"/>
          <a:stretch>
            <a:fillRect/>
          </a:stretch>
        </p:blipFill>
        <p:spPr>
          <a:xfrm>
            <a:off x="-8323" y="1961555"/>
            <a:ext cx="7901101" cy="3871296"/>
          </a:xfrm>
          <a:prstGeom prst="rect">
            <a:avLst/>
          </a:prstGeom>
        </p:spPr>
      </p:pic>
      <p:pic>
        <p:nvPicPr>
          <p:cNvPr id="7" name="Picture 6"/>
          <p:cNvPicPr>
            <a:picLocks noChangeAspect="1"/>
          </p:cNvPicPr>
          <p:nvPr/>
        </p:nvPicPr>
        <p:blipFill>
          <a:blip r:embed="rId3"/>
          <a:stretch>
            <a:fillRect/>
          </a:stretch>
        </p:blipFill>
        <p:spPr>
          <a:xfrm>
            <a:off x="2411760" y="1112322"/>
            <a:ext cx="4212467" cy="4317175"/>
          </a:xfrm>
          <a:prstGeom prst="rect">
            <a:avLst/>
          </a:prstGeom>
        </p:spPr>
      </p:pic>
      <p:sp>
        <p:nvSpPr>
          <p:cNvPr id="9" name="Rectangle 8"/>
          <p:cNvSpPr/>
          <p:nvPr/>
        </p:nvSpPr>
        <p:spPr>
          <a:xfrm>
            <a:off x="4283968" y="6268186"/>
            <a:ext cx="5220072" cy="369332"/>
          </a:xfrm>
          <a:prstGeom prst="rect">
            <a:avLst/>
          </a:prstGeom>
        </p:spPr>
        <p:txBody>
          <a:bodyPr wrap="square">
            <a:spAutoFit/>
          </a:bodyPr>
          <a:lstStyle/>
          <a:p>
            <a:r>
              <a:rPr lang="fr-FR" dirty="0">
                <a:hlinkClick r:id="rId4"/>
              </a:rPr>
              <a:t>https://</a:t>
            </a:r>
            <a:r>
              <a:rPr lang="fr-FR" dirty="0" smtClean="0">
                <a:hlinkClick r:id="rId4"/>
              </a:rPr>
              <a:t>www.ituc-csi.org/gender-based-violence</a:t>
            </a:r>
            <a:r>
              <a:rPr lang="fr-FR" dirty="0" smtClean="0"/>
              <a:t> </a:t>
            </a:r>
            <a:endParaRPr lang="fr-FR" dirty="0"/>
          </a:p>
        </p:txBody>
      </p:sp>
      <p:pic>
        <p:nvPicPr>
          <p:cNvPr id="13" name="Picture 12"/>
          <p:cNvPicPr>
            <a:picLocks noChangeAspect="1"/>
          </p:cNvPicPr>
          <p:nvPr/>
        </p:nvPicPr>
        <p:blipFill>
          <a:blip r:embed="rId5"/>
          <a:stretch>
            <a:fillRect/>
          </a:stretch>
        </p:blipFill>
        <p:spPr>
          <a:xfrm>
            <a:off x="179512" y="297397"/>
            <a:ext cx="4191585" cy="800212"/>
          </a:xfrm>
          <a:prstGeom prst="rect">
            <a:avLst/>
          </a:prstGeom>
          <a:effectLst>
            <a:softEdge rad="63500"/>
          </a:effectLst>
        </p:spPr>
      </p:pic>
    </p:spTree>
    <p:extLst>
      <p:ext uri="{BB962C8B-B14F-4D97-AF65-F5344CB8AC3E}">
        <p14:creationId xmlns:p14="http://schemas.microsoft.com/office/powerpoint/2010/main" val="173674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7025"/>
            <a:ext cx="8229600" cy="954107"/>
          </a:xfrm>
        </p:spPr>
        <p:txBody>
          <a:bodyPr/>
          <a:lstStyle/>
          <a:p>
            <a:pPr algn="ctr"/>
            <a:r>
              <a:rPr lang="en-US" sz="2800" dirty="0"/>
              <a:t>Why an ILO standard on violence and harassment?</a:t>
            </a:r>
            <a:endParaRPr lang="fr-FR" sz="2800" b="1" dirty="0"/>
          </a:p>
        </p:txBody>
      </p:sp>
      <p:sp>
        <p:nvSpPr>
          <p:cNvPr id="3" name="Content Placeholder 2"/>
          <p:cNvSpPr>
            <a:spLocks noGrp="1"/>
          </p:cNvSpPr>
          <p:nvPr>
            <p:ph idx="1"/>
          </p:nvPr>
        </p:nvSpPr>
        <p:spPr>
          <a:xfrm>
            <a:off x="457200" y="1844824"/>
            <a:ext cx="8229600" cy="4020255"/>
          </a:xfrm>
        </p:spPr>
        <p:txBody>
          <a:bodyPr>
            <a:noAutofit/>
          </a:bodyPr>
          <a:lstStyle/>
          <a:p>
            <a:r>
              <a:rPr lang="en-US" sz="2000" dirty="0" smtClean="0"/>
              <a:t>Both </a:t>
            </a:r>
            <a:r>
              <a:rPr lang="en-US" sz="2000" dirty="0"/>
              <a:t>women and men experience violence and harassment in the world of </a:t>
            </a:r>
            <a:r>
              <a:rPr lang="en-US" sz="2000" dirty="0" smtClean="0"/>
              <a:t>work, but unequal </a:t>
            </a:r>
            <a:r>
              <a:rPr lang="en-US" sz="2000" dirty="0"/>
              <a:t>status and power relations in </a:t>
            </a:r>
            <a:r>
              <a:rPr lang="en-US" sz="2000" dirty="0" smtClean="0"/>
              <a:t>society</a:t>
            </a:r>
            <a:endParaRPr lang="en-US" sz="2000" dirty="0"/>
          </a:p>
          <a:p>
            <a:endParaRPr lang="en-US" sz="2000" dirty="0"/>
          </a:p>
          <a:p>
            <a:r>
              <a:rPr lang="en-US" sz="2000" dirty="0"/>
              <a:t>G</a:t>
            </a:r>
            <a:r>
              <a:rPr lang="en-US" sz="2000" dirty="0" smtClean="0"/>
              <a:t>ender-based </a:t>
            </a:r>
            <a:r>
              <a:rPr lang="en-US" sz="2000" dirty="0"/>
              <a:t>violence </a:t>
            </a:r>
            <a:r>
              <a:rPr lang="en-US" sz="2000" dirty="0" smtClean="0"/>
              <a:t>one </a:t>
            </a:r>
            <a:r>
              <a:rPr lang="en-US" sz="2000" dirty="0"/>
              <a:t>of the most tolerated violations of human rights (including workers’ rights )</a:t>
            </a:r>
          </a:p>
          <a:p>
            <a:endParaRPr lang="en-US" sz="2000" dirty="0"/>
          </a:p>
          <a:p>
            <a:r>
              <a:rPr lang="en-US" sz="2000" dirty="0"/>
              <a:t>But </a:t>
            </a:r>
            <a:r>
              <a:rPr lang="en-US" sz="2000" dirty="0" smtClean="0"/>
              <a:t>NO </a:t>
            </a:r>
            <a:r>
              <a:rPr lang="en-GB" sz="2000" dirty="0"/>
              <a:t>law </a:t>
            </a:r>
            <a:r>
              <a:rPr lang="en-GB" sz="2000" dirty="0" smtClean="0"/>
              <a:t>at international level that </a:t>
            </a:r>
            <a:r>
              <a:rPr lang="en-GB" sz="2000" dirty="0"/>
              <a:t>sets a baseline (</a:t>
            </a:r>
            <a:r>
              <a:rPr lang="en-GB" sz="2000" dirty="0" smtClean="0"/>
              <a:t>minimum </a:t>
            </a:r>
            <a:r>
              <a:rPr lang="en-GB" sz="2000" dirty="0"/>
              <a:t>standard) </a:t>
            </a:r>
            <a:endParaRPr lang="fr-FR" sz="2000" dirty="0" smtClean="0"/>
          </a:p>
          <a:p>
            <a:endParaRPr lang="fr-FR" sz="2000" dirty="0" smtClean="0"/>
          </a:p>
        </p:txBody>
      </p:sp>
      <p:sp>
        <p:nvSpPr>
          <p:cNvPr id="4" name="Slide Number Placeholder 3"/>
          <p:cNvSpPr>
            <a:spLocks noGrp="1"/>
          </p:cNvSpPr>
          <p:nvPr>
            <p:ph type="sldNum" sz="quarter" idx="12"/>
          </p:nvPr>
        </p:nvSpPr>
        <p:spPr/>
        <p:txBody>
          <a:bodyPr/>
          <a:lstStyle/>
          <a:p>
            <a:fld id="{EF07808B-6A1B-2B44-8E01-5992481392B5}" type="slidenum">
              <a:rPr lang="en-US" smtClean="0"/>
              <a:pPr/>
              <a:t>3</a:t>
            </a:fld>
            <a:endParaRPr lang="en-US" dirty="0"/>
          </a:p>
        </p:txBody>
      </p:sp>
      <p:pic>
        <p:nvPicPr>
          <p:cNvPr id="6" name="Picture 5"/>
          <p:cNvPicPr>
            <a:picLocks noChangeAspect="1"/>
          </p:cNvPicPr>
          <p:nvPr/>
        </p:nvPicPr>
        <p:blipFill>
          <a:blip r:embed="rId2"/>
          <a:stretch>
            <a:fillRect/>
          </a:stretch>
        </p:blipFill>
        <p:spPr>
          <a:xfrm rot="838403">
            <a:off x="3048673" y="4629231"/>
            <a:ext cx="2994302" cy="1664657"/>
          </a:xfrm>
          <a:prstGeom prst="rect">
            <a:avLst/>
          </a:prstGeom>
          <a:effectLst>
            <a:softEdge rad="12700"/>
          </a:effectLst>
        </p:spPr>
      </p:pic>
    </p:spTree>
    <p:extLst>
      <p:ext uri="{BB962C8B-B14F-4D97-AF65-F5344CB8AC3E}">
        <p14:creationId xmlns:p14="http://schemas.microsoft.com/office/powerpoint/2010/main" val="3358492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523220"/>
          </a:xfrm>
        </p:spPr>
        <p:txBody>
          <a:bodyPr/>
          <a:lstStyle/>
          <a:p>
            <a:pPr algn="ctr"/>
            <a:r>
              <a:rPr lang="en-US" sz="2800" dirty="0"/>
              <a:t>Towards </a:t>
            </a:r>
            <a:r>
              <a:rPr lang="en-US" sz="2800" dirty="0" smtClean="0"/>
              <a:t>an </a:t>
            </a:r>
            <a:r>
              <a:rPr lang="en-US" sz="2800" dirty="0"/>
              <a:t>ILO standard </a:t>
            </a:r>
            <a:endParaRPr lang="fr-FR" sz="2800" b="1" dirty="0"/>
          </a:p>
        </p:txBody>
      </p:sp>
      <p:sp>
        <p:nvSpPr>
          <p:cNvPr id="3" name="Content Placeholder 2"/>
          <p:cNvSpPr>
            <a:spLocks noGrp="1"/>
          </p:cNvSpPr>
          <p:nvPr>
            <p:ph idx="1"/>
          </p:nvPr>
        </p:nvSpPr>
        <p:spPr>
          <a:xfrm>
            <a:off x="457200" y="1484784"/>
            <a:ext cx="8311952" cy="4392488"/>
          </a:xfrm>
        </p:spPr>
        <p:txBody>
          <a:bodyPr>
            <a:noAutofit/>
          </a:bodyPr>
          <a:lstStyle/>
          <a:p>
            <a:pPr>
              <a:spcBef>
                <a:spcPts val="0"/>
              </a:spcBef>
              <a:buFont typeface="Wingdings" panose="05000000000000000000" pitchFamily="2" charset="2"/>
              <a:buChar char="§"/>
            </a:pPr>
            <a:r>
              <a:rPr lang="en-US" sz="2000" dirty="0">
                <a:solidFill>
                  <a:prstClr val="black"/>
                </a:solidFill>
                <a:latin typeface="Proxima Nova" panose="020B0503030502060204" pitchFamily="34" charset="0"/>
                <a:cs typeface="+mn-cs"/>
              </a:rPr>
              <a:t>Result of a long campaign by ITUC working with ILO Workers’ Group and Global Union Federations</a:t>
            </a:r>
          </a:p>
          <a:p>
            <a:pPr>
              <a:spcBef>
                <a:spcPts val="0"/>
              </a:spcBef>
              <a:buFont typeface="Wingdings" panose="05000000000000000000" pitchFamily="2" charset="2"/>
              <a:buChar char="§"/>
            </a:pPr>
            <a:endParaRPr lang="en-US" sz="2000" dirty="0">
              <a:solidFill>
                <a:prstClr val="black"/>
              </a:solidFill>
              <a:latin typeface="Proxima Nova" panose="020B0503030502060204" pitchFamily="34" charset="0"/>
              <a:cs typeface="+mn-cs"/>
            </a:endParaRPr>
          </a:p>
          <a:p>
            <a:pPr>
              <a:spcBef>
                <a:spcPts val="0"/>
              </a:spcBef>
              <a:buFont typeface="Wingdings" panose="05000000000000000000" pitchFamily="2" charset="2"/>
              <a:buChar char="§"/>
            </a:pPr>
            <a:r>
              <a:rPr lang="en-US" sz="2000" dirty="0">
                <a:solidFill>
                  <a:prstClr val="black"/>
                </a:solidFill>
                <a:latin typeface="Proxima Nova" panose="020B0503030502060204" pitchFamily="34" charset="0"/>
                <a:cs typeface="+mn-cs"/>
              </a:rPr>
              <a:t>2009 ILO report </a:t>
            </a:r>
            <a:r>
              <a:rPr lang="en-US" sz="2000" b="1" dirty="0">
                <a:solidFill>
                  <a:prstClr val="black"/>
                </a:solidFill>
                <a:latin typeface="Proxima Nova" panose="020B0503030502060204" pitchFamily="34" charset="0"/>
                <a:cs typeface="+mn-cs"/>
              </a:rPr>
              <a:t>Gender Equality at the Heart of Decent Work</a:t>
            </a:r>
            <a:r>
              <a:rPr lang="en-US" sz="2000" dirty="0">
                <a:solidFill>
                  <a:prstClr val="black"/>
                </a:solidFill>
                <a:latin typeface="Proxima Nova" panose="020B0503030502060204" pitchFamily="34" charset="0"/>
                <a:cs typeface="+mn-cs"/>
              </a:rPr>
              <a:t>: “Gender-based violence in the workplace should be prohibited; policies, </a:t>
            </a:r>
            <a:r>
              <a:rPr lang="en-US" sz="2000" dirty="0" err="1">
                <a:solidFill>
                  <a:prstClr val="black"/>
                </a:solidFill>
                <a:latin typeface="Proxima Nova" panose="020B0503030502060204" pitchFamily="34" charset="0"/>
                <a:cs typeface="+mn-cs"/>
              </a:rPr>
              <a:t>programmes</a:t>
            </a:r>
            <a:r>
              <a:rPr lang="en-US" sz="2000" dirty="0">
                <a:solidFill>
                  <a:prstClr val="black"/>
                </a:solidFill>
                <a:latin typeface="Proxima Nova" panose="020B0503030502060204" pitchFamily="34" charset="0"/>
                <a:cs typeface="+mn-cs"/>
              </a:rPr>
              <a:t>, legislation, and other measures, as appropriate, should be implemented to prevent it</a:t>
            </a:r>
            <a:r>
              <a:rPr lang="en-US" sz="2000" dirty="0" smtClean="0">
                <a:solidFill>
                  <a:prstClr val="black"/>
                </a:solidFill>
                <a:latin typeface="Proxima Nova" panose="020B0503030502060204" pitchFamily="34" charset="0"/>
                <a:cs typeface="+mn-cs"/>
              </a:rPr>
              <a:t>.”</a:t>
            </a:r>
          </a:p>
          <a:p>
            <a:pPr>
              <a:spcBef>
                <a:spcPts val="0"/>
              </a:spcBef>
              <a:buFont typeface="Wingdings" panose="05000000000000000000" pitchFamily="2" charset="2"/>
              <a:buChar char="§"/>
            </a:pPr>
            <a:endParaRPr lang="en-US" sz="2000" dirty="0">
              <a:solidFill>
                <a:prstClr val="black"/>
              </a:solidFill>
              <a:latin typeface="Proxima Nova" panose="020B0503030502060204" pitchFamily="34" charset="0"/>
              <a:cs typeface="+mn-cs"/>
            </a:endParaRPr>
          </a:p>
          <a:p>
            <a:pPr>
              <a:spcBef>
                <a:spcPts val="0"/>
              </a:spcBef>
              <a:buFont typeface="Wingdings" panose="05000000000000000000" pitchFamily="2" charset="2"/>
              <a:buChar char="§"/>
            </a:pPr>
            <a:r>
              <a:rPr lang="en-US" sz="2000" dirty="0"/>
              <a:t>Proposal put before ILO Governing Body </a:t>
            </a:r>
            <a:r>
              <a:rPr lang="en-US" sz="2000" dirty="0" smtClean="0"/>
              <a:t>at least 5 times (2012</a:t>
            </a:r>
            <a:r>
              <a:rPr lang="en-US" sz="2000" dirty="0"/>
              <a:t>, </a:t>
            </a:r>
            <a:r>
              <a:rPr lang="en-US" sz="2000" dirty="0" smtClean="0"/>
              <a:t>2013, 2014)</a:t>
            </a:r>
            <a:endParaRPr lang="en-US" sz="2000" dirty="0">
              <a:solidFill>
                <a:prstClr val="black"/>
              </a:solidFill>
              <a:latin typeface="Proxima Nova" panose="020B0503030502060204" pitchFamily="34" charset="0"/>
              <a:cs typeface="+mn-cs"/>
            </a:endParaRPr>
          </a:p>
          <a:p>
            <a:pPr>
              <a:spcBef>
                <a:spcPts val="0"/>
              </a:spcBef>
              <a:buFont typeface="Wingdings" panose="05000000000000000000" pitchFamily="2" charset="2"/>
              <a:buChar char="§"/>
            </a:pPr>
            <a:endParaRPr lang="en-US" sz="2000" dirty="0">
              <a:solidFill>
                <a:prstClr val="black"/>
              </a:solidFill>
              <a:latin typeface="Proxima Nova" panose="020B0503030502060204" pitchFamily="34" charset="0"/>
              <a:cs typeface="+mn-cs"/>
            </a:endParaRPr>
          </a:p>
          <a:p>
            <a:pPr>
              <a:spcBef>
                <a:spcPts val="0"/>
              </a:spcBef>
              <a:buFont typeface="Wingdings" panose="05000000000000000000" pitchFamily="2" charset="2"/>
              <a:buChar char="§"/>
            </a:pPr>
            <a:r>
              <a:rPr lang="en-US" sz="2000" dirty="0" smtClean="0">
                <a:solidFill>
                  <a:prstClr val="black"/>
                </a:solidFill>
                <a:latin typeface="Proxima Nova" panose="020B0503030502060204" pitchFamily="34" charset="0"/>
                <a:cs typeface="+mn-cs"/>
              </a:rPr>
              <a:t>Employers </a:t>
            </a:r>
            <a:r>
              <a:rPr lang="en-US" sz="2000" dirty="0">
                <a:solidFill>
                  <a:prstClr val="black"/>
                </a:solidFill>
                <a:latin typeface="Proxima Nova" panose="020B0503030502060204" pitchFamily="34" charset="0"/>
                <a:cs typeface="+mn-cs"/>
              </a:rPr>
              <a:t>oppose</a:t>
            </a:r>
          </a:p>
          <a:p>
            <a:pPr>
              <a:spcBef>
                <a:spcPts val="0"/>
              </a:spcBef>
              <a:buFont typeface="Wingdings" panose="05000000000000000000" pitchFamily="2" charset="2"/>
              <a:buChar char="§"/>
            </a:pPr>
            <a:endParaRPr lang="en-US" sz="2000" dirty="0">
              <a:solidFill>
                <a:prstClr val="black"/>
              </a:solidFill>
              <a:latin typeface="Proxima Nova" panose="020B0503030502060204" pitchFamily="34" charset="0"/>
              <a:cs typeface="+mn-cs"/>
            </a:endParaRPr>
          </a:p>
          <a:p>
            <a:pPr>
              <a:spcBef>
                <a:spcPts val="0"/>
              </a:spcBef>
              <a:buFont typeface="Wingdings" panose="05000000000000000000" pitchFamily="2" charset="2"/>
              <a:buChar char="§"/>
            </a:pPr>
            <a:r>
              <a:rPr lang="en-US" sz="2000" dirty="0">
                <a:solidFill>
                  <a:prstClr val="black"/>
                </a:solidFill>
                <a:latin typeface="Proxima Nova" panose="020B0503030502060204" pitchFamily="34" charset="0"/>
                <a:cs typeface="+mn-cs"/>
              </a:rPr>
              <a:t>Some governments support strongly; others not convinced</a:t>
            </a:r>
          </a:p>
        </p:txBody>
      </p:sp>
      <p:sp>
        <p:nvSpPr>
          <p:cNvPr id="4" name="Slide Number Placeholder 3"/>
          <p:cNvSpPr>
            <a:spLocks noGrp="1"/>
          </p:cNvSpPr>
          <p:nvPr>
            <p:ph type="sldNum" sz="quarter" idx="12"/>
          </p:nvPr>
        </p:nvSpPr>
        <p:spPr/>
        <p:txBody>
          <a:bodyPr/>
          <a:lstStyle/>
          <a:p>
            <a:fld id="{EF07808B-6A1B-2B44-8E01-5992481392B5}" type="slidenum">
              <a:rPr lang="en-US" smtClean="0"/>
              <a:pPr/>
              <a:t>4</a:t>
            </a:fld>
            <a:endParaRPr lang="en-US" dirty="0"/>
          </a:p>
        </p:txBody>
      </p:sp>
    </p:spTree>
    <p:extLst>
      <p:ext uri="{BB962C8B-B14F-4D97-AF65-F5344CB8AC3E}">
        <p14:creationId xmlns:p14="http://schemas.microsoft.com/office/powerpoint/2010/main" val="21652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9358"/>
            <a:ext cx="8229600" cy="769441"/>
          </a:xfrm>
        </p:spPr>
        <p:txBody>
          <a:bodyPr/>
          <a:lstStyle/>
          <a:p>
            <a:pPr algn="ctr"/>
            <a:r>
              <a:rPr lang="en-US" dirty="0"/>
              <a:t>Towards an ILO standard</a:t>
            </a:r>
            <a:endParaRPr lang="fr-FR" dirty="0"/>
          </a:p>
        </p:txBody>
      </p:sp>
      <p:sp>
        <p:nvSpPr>
          <p:cNvPr id="3" name="Content Placeholder 2"/>
          <p:cNvSpPr>
            <a:spLocks noGrp="1"/>
          </p:cNvSpPr>
          <p:nvPr>
            <p:ph idx="1"/>
          </p:nvPr>
        </p:nvSpPr>
        <p:spPr>
          <a:xfrm>
            <a:off x="426307" y="1772816"/>
            <a:ext cx="8229600" cy="4248473"/>
          </a:xfrm>
        </p:spPr>
        <p:txBody>
          <a:bodyPr>
            <a:normAutofit lnSpcReduction="10000"/>
          </a:bodyPr>
          <a:lstStyle/>
          <a:p>
            <a:pPr marL="0" indent="0">
              <a:buNone/>
            </a:pPr>
            <a:r>
              <a:rPr lang="en-US" sz="2200" dirty="0" smtClean="0"/>
              <a:t>In October </a:t>
            </a:r>
            <a:r>
              <a:rPr lang="en-US" sz="2200" dirty="0"/>
              <a:t>2015, the ILO GB finally </a:t>
            </a:r>
            <a:r>
              <a:rPr lang="en-US" sz="2200" dirty="0" smtClean="0"/>
              <a:t>agrees </a:t>
            </a:r>
            <a:r>
              <a:rPr lang="en-US" sz="2200" dirty="0"/>
              <a:t>to place a standard-setting item on “Violence against women and men in the world of work” on the agenda of the 107th Session (June 2018) of the </a:t>
            </a:r>
            <a:r>
              <a:rPr lang="en-US" sz="2200" dirty="0" smtClean="0"/>
              <a:t>Conference</a:t>
            </a:r>
            <a:endParaRPr lang="en-US" sz="2200" dirty="0"/>
          </a:p>
          <a:p>
            <a:pPr marL="0" indent="0">
              <a:buNone/>
            </a:pPr>
            <a:endParaRPr lang="en-US" sz="2200" dirty="0" smtClean="0"/>
          </a:p>
          <a:p>
            <a:pPr marL="0" indent="0">
              <a:buNone/>
            </a:pPr>
            <a:endParaRPr lang="en-US" sz="2200" dirty="0"/>
          </a:p>
          <a:p>
            <a:pPr marL="0" indent="0">
              <a:buNone/>
            </a:pPr>
            <a:endParaRPr lang="en-US" sz="2200" dirty="0" smtClean="0"/>
          </a:p>
          <a:p>
            <a:pPr marL="0" indent="0">
              <a:buNone/>
            </a:pPr>
            <a:endParaRPr lang="en-US" sz="2200" dirty="0"/>
          </a:p>
          <a:p>
            <a:pPr marL="0" indent="0">
              <a:buNone/>
            </a:pPr>
            <a:endParaRPr lang="en-US" sz="2200" dirty="0" smtClean="0"/>
          </a:p>
          <a:p>
            <a:pPr marL="0" indent="0">
              <a:buNone/>
            </a:pPr>
            <a:endParaRPr lang="en-US" sz="2200" dirty="0" smtClean="0"/>
          </a:p>
          <a:p>
            <a:pPr marL="0" indent="0">
              <a:buNone/>
            </a:pPr>
            <a:r>
              <a:rPr lang="en-US" sz="2200" dirty="0" smtClean="0"/>
              <a:t>But first….</a:t>
            </a:r>
            <a:endParaRPr lang="en-US" sz="2200" dirty="0"/>
          </a:p>
          <a:p>
            <a:pPr marL="0" indent="0">
              <a:buNone/>
            </a:pPr>
            <a:endParaRPr lang="fr-FR" sz="2400"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3284984"/>
            <a:ext cx="1179053" cy="1644468"/>
          </a:xfrm>
          <a:prstGeom prst="rect">
            <a:avLst/>
          </a:prstGeom>
        </p:spPr>
      </p:pic>
    </p:spTree>
    <p:extLst>
      <p:ext uri="{BB962C8B-B14F-4D97-AF65-F5344CB8AC3E}">
        <p14:creationId xmlns:p14="http://schemas.microsoft.com/office/powerpoint/2010/main" val="326267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wipe(down)">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619672" y="1484783"/>
            <a:ext cx="6408711" cy="4780011"/>
          </a:xfrm>
          <a:prstGeom prst="rect">
            <a:avLst/>
          </a:prstGeom>
        </p:spPr>
      </p:pic>
      <p:sp>
        <p:nvSpPr>
          <p:cNvPr id="4" name="Slide Number Placeholder 3"/>
          <p:cNvSpPr>
            <a:spLocks noGrp="1"/>
          </p:cNvSpPr>
          <p:nvPr>
            <p:ph type="sldNum" sz="quarter" idx="12"/>
          </p:nvPr>
        </p:nvSpPr>
        <p:spPr/>
        <p:txBody>
          <a:bodyPr/>
          <a:lstStyle/>
          <a:p>
            <a:fld id="{EF07808B-6A1B-2B44-8E01-5992481392B5}" type="slidenum">
              <a:rPr lang="en-US" smtClean="0"/>
              <a:pPr/>
              <a:t>6</a:t>
            </a:fld>
            <a:endParaRPr lang="en-US" dirty="0"/>
          </a:p>
        </p:txBody>
      </p:sp>
      <p:sp>
        <p:nvSpPr>
          <p:cNvPr id="6" name="TextBox 5"/>
          <p:cNvSpPr txBox="1"/>
          <p:nvPr/>
        </p:nvSpPr>
        <p:spPr>
          <a:xfrm>
            <a:off x="1907704" y="682217"/>
            <a:ext cx="5544616" cy="523220"/>
          </a:xfrm>
          <a:prstGeom prst="rect">
            <a:avLst/>
          </a:prstGeom>
          <a:noFill/>
        </p:spPr>
        <p:txBody>
          <a:bodyPr wrap="square" rtlCol="0">
            <a:spAutoFit/>
          </a:bodyPr>
          <a:lstStyle/>
          <a:p>
            <a:r>
              <a:rPr lang="fr-FR" sz="2800" dirty="0" err="1" smtClean="0">
                <a:solidFill>
                  <a:srgbClr val="EA5608"/>
                </a:solidFill>
                <a:latin typeface="Cera Stencil PRO" panose="00000500000000000000" pitchFamily="50" charset="0"/>
              </a:rPr>
              <a:t>We</a:t>
            </a:r>
            <a:r>
              <a:rPr lang="fr-FR" sz="2800" dirty="0" smtClean="0">
                <a:solidFill>
                  <a:srgbClr val="EA5608"/>
                </a:solidFill>
                <a:latin typeface="Cera Stencil PRO" panose="00000500000000000000" pitchFamily="50" charset="0"/>
              </a:rPr>
              <a:t> </a:t>
            </a:r>
            <a:r>
              <a:rPr lang="fr-FR" sz="2800" dirty="0" err="1" smtClean="0">
                <a:solidFill>
                  <a:srgbClr val="EA5608"/>
                </a:solidFill>
                <a:latin typeface="Cera Stencil PRO" panose="00000500000000000000" pitchFamily="50" charset="0"/>
              </a:rPr>
              <a:t>need</a:t>
            </a:r>
            <a:r>
              <a:rPr lang="fr-FR" sz="2800" dirty="0" smtClean="0">
                <a:solidFill>
                  <a:srgbClr val="EA5608"/>
                </a:solidFill>
                <a:latin typeface="Cera Stencil PRO" panose="00000500000000000000" pitchFamily="50" charset="0"/>
              </a:rPr>
              <a:t> an experts’ meeting!</a:t>
            </a:r>
            <a:endParaRPr lang="fr-FR" sz="2800" dirty="0">
              <a:solidFill>
                <a:srgbClr val="EA5608"/>
              </a:solidFill>
              <a:latin typeface="Cera Stencil PRO" panose="00000500000000000000" pitchFamily="50" charset="0"/>
            </a:endParaRPr>
          </a:p>
        </p:txBody>
      </p:sp>
      <p:sp>
        <p:nvSpPr>
          <p:cNvPr id="2" name="TextBox 1"/>
          <p:cNvSpPr txBox="1"/>
          <p:nvPr/>
        </p:nvSpPr>
        <p:spPr>
          <a:xfrm>
            <a:off x="6084168" y="5829952"/>
            <a:ext cx="2304256" cy="253916"/>
          </a:xfrm>
          <a:prstGeom prst="rect">
            <a:avLst/>
          </a:prstGeom>
          <a:noFill/>
        </p:spPr>
        <p:txBody>
          <a:bodyPr wrap="square" rtlCol="0">
            <a:spAutoFit/>
          </a:bodyPr>
          <a:lstStyle/>
          <a:p>
            <a:r>
              <a:rPr lang="fr-FR" sz="1050" i="1" dirty="0" err="1" smtClean="0"/>
              <a:t>What</a:t>
            </a:r>
            <a:r>
              <a:rPr lang="fr-FR" sz="1050" i="1" dirty="0" smtClean="0"/>
              <a:t> </a:t>
            </a:r>
            <a:r>
              <a:rPr lang="fr-FR" sz="1050" i="1" dirty="0" err="1" smtClean="0"/>
              <a:t>is</a:t>
            </a:r>
            <a:r>
              <a:rPr lang="fr-FR" sz="1050" i="1" dirty="0" smtClean="0"/>
              <a:t> ‘</a:t>
            </a:r>
            <a:r>
              <a:rPr lang="fr-FR" sz="1050" i="1" dirty="0" err="1" smtClean="0"/>
              <a:t>violence’in</a:t>
            </a:r>
            <a:r>
              <a:rPr lang="fr-FR" sz="1050" i="1" dirty="0" smtClean="0"/>
              <a:t> the world of </a:t>
            </a:r>
            <a:r>
              <a:rPr lang="fr-FR" sz="1050" i="1" dirty="0" err="1" smtClean="0"/>
              <a:t>work</a:t>
            </a:r>
            <a:r>
              <a:rPr lang="fr-FR" sz="1050" i="1" dirty="0" smtClean="0"/>
              <a:t>?</a:t>
            </a:r>
            <a:endParaRPr lang="fr-FR" sz="1050" i="1" dirty="0"/>
          </a:p>
        </p:txBody>
      </p:sp>
    </p:spTree>
    <p:extLst>
      <p:ext uri="{BB962C8B-B14F-4D97-AF65-F5344CB8AC3E}">
        <p14:creationId xmlns:p14="http://schemas.microsoft.com/office/powerpoint/2010/main" val="216528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69181"/>
            <a:ext cx="8229600" cy="3087169"/>
          </a:xfrm>
        </p:spPr>
        <p:txBody>
          <a:bodyPr>
            <a:normAutofit/>
          </a:bodyPr>
          <a:lstStyle/>
          <a:p>
            <a:pPr marL="0" indent="0">
              <a:buNone/>
            </a:pPr>
            <a:endParaRPr lang="fr-FR" sz="2400" dirty="0" smtClean="0"/>
          </a:p>
          <a:p>
            <a:endParaRPr lang="fr-FR" sz="2400"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7</a:t>
            </a:fld>
            <a:endParaRPr lang="en-US" dirty="0"/>
          </a:p>
        </p:txBody>
      </p:sp>
      <p:pic>
        <p:nvPicPr>
          <p:cNvPr id="5" name="Picture 4" descr="_62A0631_ppt.jpg"/>
          <p:cNvPicPr>
            <a:picLocks noChangeAspect="1"/>
          </p:cNvPicPr>
          <p:nvPr/>
        </p:nvPicPr>
        <p:blipFill rotWithShape="1">
          <a:blip r:embed="rId2">
            <a:extLst>
              <a:ext uri="{28A0092B-C50C-407E-A947-70E740481C1C}">
                <a14:useLocalDpi xmlns:a14="http://schemas.microsoft.com/office/drawing/2010/main" val="0"/>
              </a:ext>
            </a:extLst>
          </a:blip>
          <a:srcRect l="904" t="6134" b="3172"/>
          <a:stretch/>
        </p:blipFill>
        <p:spPr>
          <a:xfrm>
            <a:off x="0" y="0"/>
            <a:ext cx="4333049" cy="2891845"/>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4932040" y="44624"/>
            <a:ext cx="2952328" cy="2960534"/>
          </a:xfrm>
          <a:prstGeom prst="rect">
            <a:avLst/>
          </a:prstGeom>
        </p:spPr>
      </p:pic>
      <p:sp>
        <p:nvSpPr>
          <p:cNvPr id="7" name="TextBox 6"/>
          <p:cNvSpPr txBox="1"/>
          <p:nvPr/>
        </p:nvSpPr>
        <p:spPr>
          <a:xfrm>
            <a:off x="619382" y="3217029"/>
            <a:ext cx="7848872" cy="3139321"/>
          </a:xfrm>
          <a:prstGeom prst="rect">
            <a:avLst/>
          </a:prstGeom>
          <a:noFill/>
        </p:spPr>
        <p:txBody>
          <a:bodyPr wrap="square" rtlCol="0">
            <a:spAutoFit/>
          </a:bodyPr>
          <a:lstStyle/>
          <a:p>
            <a:pPr algn="ctr"/>
            <a:r>
              <a:rPr lang="en-US" sz="6600" dirty="0">
                <a:solidFill>
                  <a:srgbClr val="1B8474"/>
                </a:solidFill>
                <a:latin typeface="Proxima Nova" panose="020B0503030502060204" pitchFamily="34" charset="0"/>
              </a:rPr>
              <a:t>ILO tripartite meeting of experts </a:t>
            </a:r>
          </a:p>
          <a:p>
            <a:pPr algn="ctr"/>
            <a:r>
              <a:rPr lang="en-US" sz="6600" dirty="0">
                <a:solidFill>
                  <a:srgbClr val="1B8474"/>
                </a:solidFill>
                <a:latin typeface="Proxima Nova" panose="020B0503030502060204" pitchFamily="34" charset="0"/>
              </a:rPr>
              <a:t>October 2016</a:t>
            </a:r>
            <a:endParaRPr lang="fr-FR" sz="6600" dirty="0">
              <a:latin typeface="Proxima Nova" panose="020B0503030502060204" pitchFamily="34" charset="0"/>
            </a:endParaRPr>
          </a:p>
        </p:txBody>
      </p:sp>
    </p:spTree>
    <p:extLst>
      <p:ext uri="{BB962C8B-B14F-4D97-AF65-F5344CB8AC3E}">
        <p14:creationId xmlns:p14="http://schemas.microsoft.com/office/powerpoint/2010/main" val="1001034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2468"/>
            <a:ext cx="8229600" cy="523220"/>
          </a:xfrm>
        </p:spPr>
        <p:txBody>
          <a:bodyPr/>
          <a:lstStyle/>
          <a:p>
            <a:pPr algn="ctr"/>
            <a:r>
              <a:rPr lang="fr-FR" sz="2800" dirty="0" smtClean="0"/>
              <a:t>Key conclusions</a:t>
            </a:r>
            <a:endParaRPr lang="fr-FR" sz="2800" dirty="0"/>
          </a:p>
        </p:txBody>
      </p:sp>
      <p:sp>
        <p:nvSpPr>
          <p:cNvPr id="3" name="Content Placeholder 2"/>
          <p:cNvSpPr>
            <a:spLocks noGrp="1"/>
          </p:cNvSpPr>
          <p:nvPr>
            <p:ph idx="1"/>
          </p:nvPr>
        </p:nvSpPr>
        <p:spPr>
          <a:xfrm>
            <a:off x="457200" y="1484784"/>
            <a:ext cx="8229600" cy="4752528"/>
          </a:xfrm>
        </p:spPr>
        <p:txBody>
          <a:bodyPr>
            <a:noAutofit/>
          </a:bodyPr>
          <a:lstStyle/>
          <a:p>
            <a:pPr marL="0" lvl="0" indent="0">
              <a:spcBef>
                <a:spcPts val="0"/>
              </a:spcBef>
              <a:buClr>
                <a:schemeClr val="tx1"/>
              </a:buClr>
              <a:buNone/>
            </a:pPr>
            <a:r>
              <a:rPr lang="en-US" sz="2000" dirty="0">
                <a:solidFill>
                  <a:prstClr val="black"/>
                </a:solidFill>
                <a:latin typeface="Proxima Nova" panose="020B0503030502060204" pitchFamily="34" charset="0"/>
                <a:cs typeface="+mn-cs"/>
              </a:rPr>
              <a:t>The term </a:t>
            </a:r>
            <a:r>
              <a:rPr lang="en-US" sz="2000" b="1" dirty="0">
                <a:solidFill>
                  <a:srgbClr val="A5090B"/>
                </a:solidFill>
                <a:latin typeface="Proxima Nova" panose="020B0503030502060204" pitchFamily="34" charset="0"/>
                <a:cs typeface="+mn-cs"/>
              </a:rPr>
              <a:t>violence and harassment</a:t>
            </a:r>
            <a:r>
              <a:rPr lang="en-US" sz="2000" dirty="0">
                <a:solidFill>
                  <a:prstClr val="black"/>
                </a:solidFill>
                <a:latin typeface="Proxima Nova" panose="020B0503030502060204" pitchFamily="34" charset="0"/>
                <a:cs typeface="+mn-cs"/>
              </a:rPr>
              <a:t> should be treated as a </a:t>
            </a:r>
            <a:r>
              <a:rPr lang="en-US" sz="2000" b="1" dirty="0">
                <a:solidFill>
                  <a:srgbClr val="950027"/>
                </a:solidFill>
                <a:latin typeface="Proxima Nova" panose="020B0503030502060204" pitchFamily="34" charset="0"/>
                <a:cs typeface="+mn-cs"/>
              </a:rPr>
              <a:t>continuum of unacceptable </a:t>
            </a:r>
            <a:r>
              <a:rPr lang="en-US" sz="2000" b="1" dirty="0" err="1">
                <a:solidFill>
                  <a:srgbClr val="950027"/>
                </a:solidFill>
                <a:latin typeface="Proxima Nova" panose="020B0503030502060204" pitchFamily="34" charset="0"/>
                <a:cs typeface="+mn-cs"/>
              </a:rPr>
              <a:t>behaviours</a:t>
            </a:r>
            <a:r>
              <a:rPr lang="en-US" sz="2000" b="1" dirty="0">
                <a:solidFill>
                  <a:srgbClr val="950027"/>
                </a:solidFill>
                <a:latin typeface="Proxima Nova" panose="020B0503030502060204" pitchFamily="34" charset="0"/>
                <a:cs typeface="+mn-cs"/>
              </a:rPr>
              <a:t> and practices</a:t>
            </a:r>
            <a:r>
              <a:rPr lang="en-US" sz="2000" dirty="0">
                <a:solidFill>
                  <a:prstClr val="black"/>
                </a:solidFill>
                <a:latin typeface="Proxima Nova" panose="020B0503030502060204" pitchFamily="34" charset="0"/>
                <a:cs typeface="+mn-cs"/>
              </a:rPr>
              <a:t>, which could result in physical, psychological or sexual harm or suffering</a:t>
            </a:r>
          </a:p>
          <a:p>
            <a:pPr marL="0" lvl="0" indent="0">
              <a:spcBef>
                <a:spcPts val="0"/>
              </a:spcBef>
              <a:buClr>
                <a:schemeClr val="tx1"/>
              </a:buClr>
              <a:buNone/>
            </a:pPr>
            <a:endParaRPr lang="en-US" sz="2000" dirty="0">
              <a:solidFill>
                <a:prstClr val="black"/>
              </a:solidFill>
              <a:latin typeface="Proxima Nova" panose="020B0503030502060204" pitchFamily="34" charset="0"/>
              <a:cs typeface="+mn-cs"/>
            </a:endParaRPr>
          </a:p>
          <a:p>
            <a:pPr marL="0" lvl="0" indent="0">
              <a:spcBef>
                <a:spcPts val="0"/>
              </a:spcBef>
              <a:buClr>
                <a:schemeClr val="tx1"/>
              </a:buClr>
              <a:buNone/>
            </a:pPr>
            <a:r>
              <a:rPr lang="en-US" sz="2000" dirty="0">
                <a:solidFill>
                  <a:prstClr val="black"/>
                </a:solidFill>
                <a:latin typeface="Proxima Nova" panose="020B0503030502060204" pitchFamily="34" charset="0"/>
                <a:cs typeface="+mn-cs"/>
              </a:rPr>
              <a:t>The principle of </a:t>
            </a:r>
            <a:r>
              <a:rPr lang="en-US" sz="2000" b="1" dirty="0">
                <a:solidFill>
                  <a:srgbClr val="A5090B"/>
                </a:solidFill>
                <a:latin typeface="Proxima Nova" panose="020B0503030502060204" pitchFamily="34" charset="0"/>
                <a:cs typeface="+mn-cs"/>
              </a:rPr>
              <a:t>zero tolerance </a:t>
            </a:r>
            <a:r>
              <a:rPr lang="en-US" sz="2000" dirty="0">
                <a:solidFill>
                  <a:prstClr val="black"/>
                </a:solidFill>
                <a:latin typeface="Proxima Nova" panose="020B0503030502060204" pitchFamily="34" charset="0"/>
                <a:cs typeface="+mn-cs"/>
              </a:rPr>
              <a:t>should be the objective. Violence and harassment should not be seen “as part of the job” </a:t>
            </a:r>
          </a:p>
          <a:p>
            <a:pPr marL="0" lvl="0" indent="0">
              <a:spcBef>
                <a:spcPts val="0"/>
              </a:spcBef>
              <a:buClr>
                <a:schemeClr val="tx1"/>
              </a:buClr>
              <a:buNone/>
            </a:pPr>
            <a:endParaRPr lang="en-GB" sz="2000" dirty="0">
              <a:solidFill>
                <a:prstClr val="black"/>
              </a:solidFill>
              <a:latin typeface="Proxima Nova" panose="020B0503030502060204" pitchFamily="34" charset="0"/>
              <a:cs typeface="+mn-cs"/>
            </a:endParaRPr>
          </a:p>
          <a:p>
            <a:pPr marL="0" lvl="0" indent="0">
              <a:spcBef>
                <a:spcPts val="0"/>
              </a:spcBef>
              <a:buClr>
                <a:schemeClr val="tx1"/>
              </a:buClr>
              <a:buNone/>
            </a:pPr>
            <a:r>
              <a:rPr lang="en-US" sz="2000" dirty="0">
                <a:solidFill>
                  <a:prstClr val="black"/>
                </a:solidFill>
                <a:latin typeface="Proxima Nova" panose="020B0503030502060204" pitchFamily="34" charset="0"/>
                <a:cs typeface="+mn-cs"/>
              </a:rPr>
              <a:t>The </a:t>
            </a:r>
            <a:r>
              <a:rPr lang="en-US" sz="2000" b="1" dirty="0">
                <a:solidFill>
                  <a:srgbClr val="A5090B"/>
                </a:solidFill>
                <a:latin typeface="Proxima Nova" panose="020B0503030502060204" pitchFamily="34" charset="0"/>
                <a:cs typeface="+mn-cs"/>
              </a:rPr>
              <a:t>world of work</a:t>
            </a:r>
            <a:r>
              <a:rPr lang="en-US" sz="2000" dirty="0">
                <a:solidFill>
                  <a:prstClr val="black"/>
                </a:solidFill>
                <a:latin typeface="Proxima Nova" panose="020B0503030502060204" pitchFamily="34" charset="0"/>
                <a:cs typeface="+mn-cs"/>
              </a:rPr>
              <a:t> </a:t>
            </a:r>
            <a:r>
              <a:rPr lang="en-US" sz="2000" dirty="0" smtClean="0">
                <a:solidFill>
                  <a:prstClr val="black"/>
                </a:solidFill>
                <a:latin typeface="Proxima Nova" panose="020B0503030502060204" pitchFamily="34" charset="0"/>
                <a:cs typeface="+mn-cs"/>
              </a:rPr>
              <a:t>means </a:t>
            </a:r>
            <a:r>
              <a:rPr lang="en-US" sz="2000" dirty="0">
                <a:solidFill>
                  <a:prstClr val="black"/>
                </a:solidFill>
                <a:latin typeface="Proxima Nova" panose="020B0503030502060204" pitchFamily="34" charset="0"/>
                <a:cs typeface="+mn-cs"/>
              </a:rPr>
              <a:t>not only the traditional physical workplace, but also commuting to and from work, work-related social events, public spaces including for informal workers, and the home, in particular for homeworkers, domestic workers and teleworkers</a:t>
            </a:r>
          </a:p>
          <a:p>
            <a:pPr marL="0" lvl="0" indent="0">
              <a:spcBef>
                <a:spcPts val="0"/>
              </a:spcBef>
              <a:buClr>
                <a:schemeClr val="tx1"/>
              </a:buClr>
              <a:buNone/>
            </a:pPr>
            <a:endParaRPr lang="en-US" sz="2000" dirty="0">
              <a:solidFill>
                <a:prstClr val="black"/>
              </a:solidFill>
              <a:latin typeface="Proxima Nova" panose="020B0503030502060204" pitchFamily="34" charset="0"/>
              <a:cs typeface="+mn-cs"/>
            </a:endParaRPr>
          </a:p>
          <a:p>
            <a:pPr marL="0" lvl="0" indent="0">
              <a:spcBef>
                <a:spcPts val="0"/>
              </a:spcBef>
              <a:buClr>
                <a:schemeClr val="tx1"/>
              </a:buClr>
              <a:buNone/>
            </a:pPr>
            <a:r>
              <a:rPr lang="en-US" sz="2000" b="1" dirty="0">
                <a:solidFill>
                  <a:srgbClr val="A5090B"/>
                </a:solidFill>
                <a:latin typeface="Proxima Nova" panose="020B0503030502060204" pitchFamily="34" charset="0"/>
                <a:cs typeface="+mn-cs"/>
              </a:rPr>
              <a:t>Domestic violence </a:t>
            </a:r>
            <a:r>
              <a:rPr lang="en-US" sz="2000" dirty="0">
                <a:solidFill>
                  <a:prstClr val="black"/>
                </a:solidFill>
                <a:latin typeface="Proxima Nova" panose="020B0503030502060204" pitchFamily="34" charset="0"/>
                <a:cs typeface="+mn-cs"/>
              </a:rPr>
              <a:t>and other forms of violence and harassment are relevant to the world of work when they impact the workplace </a:t>
            </a:r>
          </a:p>
          <a:p>
            <a:pPr>
              <a:spcAft>
                <a:spcPts val="1800"/>
              </a:spcAft>
            </a:pPr>
            <a:endParaRPr lang="fr-FR" sz="2400"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8</a:t>
            </a:fld>
            <a:endParaRPr lang="en-US" dirty="0"/>
          </a:p>
        </p:txBody>
      </p:sp>
    </p:spTree>
    <p:extLst>
      <p:ext uri="{BB962C8B-B14F-4D97-AF65-F5344CB8AC3E}">
        <p14:creationId xmlns:p14="http://schemas.microsoft.com/office/powerpoint/2010/main" val="2788631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523220"/>
          </a:xfrm>
        </p:spPr>
        <p:txBody>
          <a:bodyPr/>
          <a:lstStyle/>
          <a:p>
            <a:pPr algn="ctr"/>
            <a:r>
              <a:rPr lang="fr-FR" sz="2800" dirty="0" smtClean="0"/>
              <a:t>Key conclusions</a:t>
            </a:r>
            <a:endParaRPr lang="fr-FR" sz="2800" dirty="0"/>
          </a:p>
        </p:txBody>
      </p:sp>
      <p:sp>
        <p:nvSpPr>
          <p:cNvPr id="3" name="Content Placeholder 2"/>
          <p:cNvSpPr>
            <a:spLocks noGrp="1"/>
          </p:cNvSpPr>
          <p:nvPr>
            <p:ph idx="1"/>
          </p:nvPr>
        </p:nvSpPr>
        <p:spPr>
          <a:xfrm>
            <a:off x="463655" y="1700808"/>
            <a:ext cx="8223145" cy="4464496"/>
          </a:xfrm>
        </p:spPr>
        <p:txBody>
          <a:bodyPr>
            <a:noAutofit/>
          </a:bodyPr>
          <a:lstStyle/>
          <a:p>
            <a:pPr marL="284400" lvl="0" indent="-284400">
              <a:spcBef>
                <a:spcPts val="0"/>
              </a:spcBef>
              <a:buClr>
                <a:srgbClr val="1B8474"/>
              </a:buClr>
            </a:pPr>
            <a:r>
              <a:rPr lang="fr-FR" sz="2400" dirty="0" smtClean="0"/>
              <a:t> </a:t>
            </a:r>
            <a:r>
              <a:rPr lang="en-US" sz="2000" b="1" dirty="0">
                <a:solidFill>
                  <a:srgbClr val="A5090B"/>
                </a:solidFill>
                <a:latin typeface="Proxima Nova" panose="020B0503030502060204" pitchFamily="34" charset="0"/>
                <a:cs typeface="+mn-cs"/>
              </a:rPr>
              <a:t>Unequal/imbalanced power relationships</a:t>
            </a:r>
            <a:r>
              <a:rPr lang="en-US" sz="2000" dirty="0">
                <a:solidFill>
                  <a:prstClr val="black"/>
                </a:solidFill>
                <a:latin typeface="Proxima Nova" panose="020B0503030502060204" pitchFamily="34" charset="0"/>
                <a:cs typeface="+mn-cs"/>
              </a:rPr>
              <a:t>, including due to gender, race and ethnicity, social origin, education and poverty could lead to violence and harassment</a:t>
            </a:r>
          </a:p>
          <a:p>
            <a:pPr marL="284400" lvl="0" indent="-284400">
              <a:spcBef>
                <a:spcPts val="0"/>
              </a:spcBef>
              <a:buClr>
                <a:srgbClr val="1B8474"/>
              </a:buClr>
            </a:pPr>
            <a:endParaRPr lang="fr-FR" sz="2000" dirty="0">
              <a:solidFill>
                <a:prstClr val="black"/>
              </a:solidFill>
              <a:latin typeface="Proxima Nova" panose="020B0503030502060204" pitchFamily="34" charset="0"/>
              <a:cs typeface="+mn-cs"/>
            </a:endParaRPr>
          </a:p>
          <a:p>
            <a:pPr marL="284400" lvl="0" indent="-284400">
              <a:spcBef>
                <a:spcPts val="0"/>
              </a:spcBef>
              <a:buClr>
                <a:srgbClr val="1B8474"/>
              </a:buClr>
            </a:pPr>
            <a:r>
              <a:rPr lang="en-US" sz="2000" b="1" dirty="0">
                <a:solidFill>
                  <a:srgbClr val="A5090B"/>
                </a:solidFill>
                <a:latin typeface="Proxima Nova" panose="020B0503030502060204" pitchFamily="34" charset="0"/>
                <a:cs typeface="+mn-cs"/>
              </a:rPr>
              <a:t>Discrimination </a:t>
            </a:r>
            <a:r>
              <a:rPr lang="en-US" sz="2000" dirty="0">
                <a:solidFill>
                  <a:prstClr val="black"/>
                </a:solidFill>
                <a:latin typeface="Proxima Nova" panose="020B0503030502060204" pitchFamily="34" charset="0"/>
                <a:cs typeface="+mn-cs"/>
              </a:rPr>
              <a:t>based on these and other grounds, including disability, HIV status, sexual orientation and gender identity, migrant status and age, are also important factors </a:t>
            </a:r>
          </a:p>
          <a:p>
            <a:pPr marL="284400" lvl="0" indent="-284400">
              <a:spcBef>
                <a:spcPts val="0"/>
              </a:spcBef>
              <a:buClr>
                <a:srgbClr val="1B8474"/>
              </a:buClr>
            </a:pPr>
            <a:endParaRPr lang="en-US" sz="2000" dirty="0">
              <a:solidFill>
                <a:prstClr val="black"/>
              </a:solidFill>
              <a:latin typeface="Proxima Nova" panose="020B0503030502060204" pitchFamily="34" charset="0"/>
              <a:cs typeface="+mn-cs"/>
            </a:endParaRPr>
          </a:p>
          <a:p>
            <a:pPr marL="284400" lvl="0" indent="-284400">
              <a:spcBef>
                <a:spcPts val="0"/>
              </a:spcBef>
              <a:buClr>
                <a:srgbClr val="1B8474"/>
              </a:buClr>
            </a:pPr>
            <a:r>
              <a:rPr lang="en-US" sz="2000" dirty="0">
                <a:solidFill>
                  <a:prstClr val="black"/>
                </a:solidFill>
                <a:latin typeface="Proxima Nova" panose="020B0503030502060204" pitchFamily="34" charset="0"/>
                <a:cs typeface="+mn-cs"/>
              </a:rPr>
              <a:t>Women are disproportionately represented in </a:t>
            </a:r>
            <a:r>
              <a:rPr lang="en-US" sz="2000" b="1" dirty="0">
                <a:solidFill>
                  <a:srgbClr val="A5090B"/>
                </a:solidFill>
                <a:latin typeface="Proxima Nova" panose="020B0503030502060204" pitchFamily="34" charset="0"/>
                <a:cs typeface="+mn-cs"/>
              </a:rPr>
              <a:t>low-wage jobs, especially in the lower tiers of the supply </a:t>
            </a:r>
            <a:r>
              <a:rPr lang="en-US" sz="2000" b="1" dirty="0" smtClean="0">
                <a:solidFill>
                  <a:srgbClr val="A5090B"/>
                </a:solidFill>
                <a:latin typeface="Proxima Nova" panose="020B0503030502060204" pitchFamily="34" charset="0"/>
                <a:cs typeface="+mn-cs"/>
              </a:rPr>
              <a:t>chains</a:t>
            </a:r>
            <a:endParaRPr lang="en-US" sz="2000" dirty="0">
              <a:solidFill>
                <a:prstClr val="black"/>
              </a:solidFill>
              <a:latin typeface="Proxima Nova" panose="020B0503030502060204" pitchFamily="34" charset="0"/>
              <a:cs typeface="+mn-cs"/>
            </a:endParaRPr>
          </a:p>
          <a:p>
            <a:pPr marL="284400" lvl="0" indent="-284400">
              <a:spcBef>
                <a:spcPts val="0"/>
              </a:spcBef>
              <a:buClr>
                <a:srgbClr val="1B8474"/>
              </a:buClr>
            </a:pPr>
            <a:endParaRPr lang="fr-FR" sz="2000" dirty="0">
              <a:solidFill>
                <a:prstClr val="black"/>
              </a:solidFill>
              <a:latin typeface="Proxima Nova" panose="020B0503030502060204" pitchFamily="34" charset="0"/>
              <a:cs typeface="+mn-cs"/>
            </a:endParaRPr>
          </a:p>
          <a:p>
            <a:pPr marL="284400" lvl="0" indent="-284400">
              <a:spcBef>
                <a:spcPts val="0"/>
              </a:spcBef>
              <a:buClr>
                <a:srgbClr val="1B8474"/>
              </a:buClr>
            </a:pPr>
            <a:r>
              <a:rPr lang="en-US" sz="2000" dirty="0">
                <a:solidFill>
                  <a:prstClr val="black"/>
                </a:solidFill>
                <a:latin typeface="Proxima Nova" panose="020B0503030502060204" pitchFamily="34" charset="0"/>
                <a:cs typeface="+mn-cs"/>
              </a:rPr>
              <a:t>The </a:t>
            </a:r>
            <a:r>
              <a:rPr lang="en-US" sz="2000" b="1" dirty="0">
                <a:solidFill>
                  <a:srgbClr val="A5090B"/>
                </a:solidFill>
                <a:latin typeface="Proxima Nova" panose="020B0503030502060204" pitchFamily="34" charset="0"/>
                <a:cs typeface="+mn-cs"/>
              </a:rPr>
              <a:t>gender dimensions </a:t>
            </a:r>
            <a:r>
              <a:rPr lang="en-US" sz="2000" dirty="0">
                <a:solidFill>
                  <a:prstClr val="black"/>
                </a:solidFill>
                <a:latin typeface="Proxima Nova" panose="020B0503030502060204" pitchFamily="34" charset="0"/>
                <a:cs typeface="+mn-cs"/>
              </a:rPr>
              <a:t>of violence need to be addressed </a:t>
            </a:r>
            <a:r>
              <a:rPr lang="en-US" sz="2000" dirty="0" smtClean="0">
                <a:solidFill>
                  <a:prstClr val="black"/>
                </a:solidFill>
                <a:latin typeface="Proxima Nova" panose="020B0503030502060204" pitchFamily="34" charset="0"/>
                <a:cs typeface="+mn-cs"/>
              </a:rPr>
              <a:t>specifically</a:t>
            </a:r>
          </a:p>
          <a:p>
            <a:pPr marL="284400" lvl="0" indent="-284400">
              <a:spcBef>
                <a:spcPts val="0"/>
              </a:spcBef>
              <a:buClr>
                <a:srgbClr val="1B8474"/>
              </a:buClr>
            </a:pPr>
            <a:endParaRPr lang="en-US" sz="2000" dirty="0">
              <a:solidFill>
                <a:prstClr val="black"/>
              </a:solidFill>
              <a:latin typeface="Proxima Nova" panose="020B0503030502060204" pitchFamily="34" charset="0"/>
              <a:cs typeface="+mn-cs"/>
            </a:endParaRPr>
          </a:p>
          <a:p>
            <a:pPr>
              <a:spcAft>
                <a:spcPts val="1800"/>
              </a:spcAft>
            </a:pPr>
            <a:endParaRPr lang="fr-FR" sz="2400"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9</a:t>
            </a:fld>
            <a:endParaRPr lang="en-US" dirty="0"/>
          </a:p>
        </p:txBody>
      </p:sp>
    </p:spTree>
    <p:extLst>
      <p:ext uri="{BB962C8B-B14F-4D97-AF65-F5344CB8AC3E}">
        <p14:creationId xmlns:p14="http://schemas.microsoft.com/office/powerpoint/2010/main" val="1288072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ITUC-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006E31ABA9FF4D93362271D8F23B7D" ma:contentTypeVersion="4" ma:contentTypeDescription="Create a new document." ma:contentTypeScope="" ma:versionID="1b88fefa23967f90b0bc27abcfaf02f1">
  <xsd:schema xmlns:xsd="http://www.w3.org/2001/XMLSchema" xmlns:xs="http://www.w3.org/2001/XMLSchema" xmlns:p="http://schemas.microsoft.com/office/2006/metadata/properties" xmlns:ns2="9099d577-fe52-4aed-98d7-da70053327dc" targetNamespace="http://schemas.microsoft.com/office/2006/metadata/properties" ma:root="true" ma:fieldsID="687465528add8679f9a6f0dc8e328694" ns2:_="">
    <xsd:import namespace="9099d577-fe52-4aed-98d7-da70053327dc"/>
    <xsd:element name="properties">
      <xsd:complexType>
        <xsd:sequence>
          <xsd:element name="documentManagement">
            <xsd:complexType>
              <xsd:all>
                <xsd:element ref="ns2:SharedWithUsers" minOccurs="0"/>
                <xsd:element ref="ns2:SharedWithDetails" minOccurs="0"/>
                <xsd:element ref="ns2:LastSharedByTime" minOccurs="0"/>
                <xsd:element ref="ns2:LastSharedByUs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99d577-fe52-4aed-98d7-da70053327d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Time" ma:index="10" nillable="true" ma:displayName="Last Shared By Time" ma:description="" ma:internalName="LastSharedByTime" ma:readOnly="true">
      <xsd:simpleType>
        <xsd:restriction base="dms:DateTime"/>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B8A309-3889-4BF6-8E9E-243FFF56F6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99d577-fe52-4aed-98d7-da70053327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3ED3DD-B9B3-468A-BDC4-C48B9ECB08D9}">
  <ds:schemaRefs>
    <ds:schemaRef ds:uri="http://schemas.microsoft.com/sharepoint/v3/contenttype/forms"/>
  </ds:schemaRefs>
</ds:datastoreItem>
</file>

<file path=customXml/itemProps3.xml><?xml version="1.0" encoding="utf-8"?>
<ds:datastoreItem xmlns:ds="http://schemas.openxmlformats.org/officeDocument/2006/customXml" ds:itemID="{C31B3F6B-963B-43FF-8E6E-A7FDD3A374FD}">
  <ds:schemaRefs>
    <ds:schemaRef ds:uri="http://purl.org/dc/elements/1.1/"/>
    <ds:schemaRef ds:uri="http://schemas.microsoft.com/office/2006/metadata/properties"/>
    <ds:schemaRef ds:uri="http://purl.org/dc/terms/"/>
    <ds:schemaRef ds:uri="9099d577-fe52-4aed-98d7-da70053327dc"/>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ITUC-PPT</Template>
  <TotalTime>4317</TotalTime>
  <Words>1353</Words>
  <Application>Microsoft Office PowerPoint</Application>
  <PresentationFormat>On-screen Show (4:3)</PresentationFormat>
  <Paragraphs>149</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Cera Stencil PRO</vt:lpstr>
      <vt:lpstr>Cera Stencil PRO Medium</vt:lpstr>
      <vt:lpstr>Cera Stencil PRO Thin</vt:lpstr>
      <vt:lpstr>Courier New</vt:lpstr>
      <vt:lpstr>Proxima Nova</vt:lpstr>
      <vt:lpstr>Wingdings</vt:lpstr>
      <vt:lpstr>ITUC-PPT</vt:lpstr>
      <vt:lpstr> ITUC campaign to end gender based violence in the  world of work  Towards an ILO standard   </vt:lpstr>
      <vt:lpstr>    Why a campaign on gender-based violence?</vt:lpstr>
      <vt:lpstr>Why an ILO standard on violence and harassment?</vt:lpstr>
      <vt:lpstr>Towards an ILO standard </vt:lpstr>
      <vt:lpstr>Towards an ILO standard</vt:lpstr>
      <vt:lpstr>PowerPoint Presentation</vt:lpstr>
      <vt:lpstr>PowerPoint Presentation</vt:lpstr>
      <vt:lpstr>Key conclusions</vt:lpstr>
      <vt:lpstr>Key conclusions</vt:lpstr>
      <vt:lpstr>Key conclusions</vt:lpstr>
      <vt:lpstr>PowerPoint Presentation</vt:lpstr>
      <vt:lpstr>PowerPoint Presentation</vt:lpstr>
      <vt:lpstr>What can unions do now?</vt:lpstr>
      <vt:lpstr>What can unions do now?</vt:lpstr>
      <vt:lpstr>What can unions do now?</vt:lpstr>
      <vt:lpstr>What can unions do now?</vt:lpstr>
      <vt:lpstr>Trade Union Priorities</vt:lpstr>
      <vt:lpstr>Trade Union Priorities</vt:lpstr>
      <vt:lpstr>Building alliances to get rid of gender-based violence in the world of work</vt:lpstr>
      <vt:lpstr>Gender-based violence (GBV) and Violence against women </vt:lpstr>
      <vt:lpstr>PowerPoint Presentation</vt:lpstr>
    </vt:vector>
  </TitlesOfParts>
  <Company>International Trade Union Confederation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 Ryck, Sylvie</dc:creator>
  <cp:lastModifiedBy>Neverauskaite, Goda</cp:lastModifiedBy>
  <cp:revision>268</cp:revision>
  <cp:lastPrinted>2016-05-27T11:54:09Z</cp:lastPrinted>
  <dcterms:created xsi:type="dcterms:W3CDTF">2015-10-12T11:52:38Z</dcterms:created>
  <dcterms:modified xsi:type="dcterms:W3CDTF">2018-04-16T11:38:56Z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0x01010009006E31ABA9FF4D93362271D8F23B7D</vt:lpwstr>
  </property>
  <property fmtid="{D5CDD505-2E9C-101B-9397-08002B2CF9AE}" pid="3" name="Topics">
    <vt:lpwstr>257;#Gender|11d3c3b9-cc4b-4593-8646-c331ad98e343</vt:lpwstr>
  </property>
  <property fmtid="{D5CDD505-2E9C-101B-9397-08002B2CF9AE}" pid="4" name="CountryRegion">
    <vt:lpwstr/>
  </property>
</Properties>
</file>