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0" r:id="rId3"/>
    <p:sldId id="271" r:id="rId4"/>
    <p:sldId id="272" r:id="rId5"/>
    <p:sldId id="273" r:id="rId6"/>
    <p:sldId id="274" r:id="rId7"/>
    <p:sldId id="277" r:id="rId8"/>
    <p:sldId id="275" r:id="rId9"/>
    <p:sldId id="278" r:id="rId10"/>
    <p:sldId id="257" r:id="rId11"/>
    <p:sldId id="265" r:id="rId12"/>
    <p:sldId id="266" r:id="rId13"/>
    <p:sldId id="268" r:id="rId14"/>
    <p:sldId id="279" r:id="rId15"/>
    <p:sldId id="280" r:id="rId16"/>
    <p:sldId id="281" r:id="rId17"/>
    <p:sldId id="282" r:id="rId18"/>
    <p:sldId id="283" r:id="rId19"/>
    <p:sldId id="284" r:id="rId20"/>
    <p:sldId id="287" r:id="rId21"/>
    <p:sldId id="286" r:id="rId22"/>
    <p:sldId id="285" r:id="rId23"/>
  </p:sldIdLst>
  <p:sldSz cx="12192000" cy="6858000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FF6600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5F2FE-BDF0-42A8-8D23-61C25F6AEF5E}" type="datetimeFigureOut">
              <a:rPr lang="nl-BE" smtClean="0"/>
              <a:t>6/04/2017</a:t>
            </a:fld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970A6-5C04-4866-AC1B-96AF98C47B79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49700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E9A10-165F-4498-9756-52D9B884AA10}" type="datetimeFigureOut">
              <a:rPr lang="nl-BE" smtClean="0"/>
              <a:t>6/04/2017</a:t>
            </a:fld>
            <a:endParaRPr lang="nl-BE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C5046-CDA4-4D1F-8E80-263FE5BC08CA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5645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C5046-CDA4-4D1F-8E80-263FE5BC08CA}" type="slidenum">
              <a:rPr lang="nl-BE" smtClean="0"/>
              <a:t>1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71826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2D40-5854-4838-8394-8B6BA21571E2}" type="datetimeFigureOut">
              <a:rPr lang="nl-BE" smtClean="0"/>
              <a:t>6/04/2017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44A7-CCA6-4082-AAF2-D51E81209356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90993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2D40-5854-4838-8394-8B6BA21571E2}" type="datetimeFigureOut">
              <a:rPr lang="nl-BE" smtClean="0"/>
              <a:t>6/04/2017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44A7-CCA6-4082-AAF2-D51E81209356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6366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2D40-5854-4838-8394-8B6BA21571E2}" type="datetimeFigureOut">
              <a:rPr lang="nl-BE" smtClean="0"/>
              <a:t>6/04/2017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44A7-CCA6-4082-AAF2-D51E81209356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21653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2D40-5854-4838-8394-8B6BA21571E2}" type="datetimeFigureOut">
              <a:rPr lang="nl-BE" smtClean="0"/>
              <a:t>6/04/2017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44A7-CCA6-4082-AAF2-D51E81209356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97047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2D40-5854-4838-8394-8B6BA21571E2}" type="datetimeFigureOut">
              <a:rPr lang="nl-BE" smtClean="0"/>
              <a:t>6/04/2017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44A7-CCA6-4082-AAF2-D51E81209356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3019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2D40-5854-4838-8394-8B6BA21571E2}" type="datetimeFigureOut">
              <a:rPr lang="nl-BE" smtClean="0"/>
              <a:t>6/04/2017</a:t>
            </a:fld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44A7-CCA6-4082-AAF2-D51E81209356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8715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2D40-5854-4838-8394-8B6BA21571E2}" type="datetimeFigureOut">
              <a:rPr lang="nl-BE" smtClean="0"/>
              <a:t>6/04/2017</a:t>
            </a:fld>
            <a:endParaRPr lang="nl-BE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44A7-CCA6-4082-AAF2-D51E81209356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08583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2D40-5854-4838-8394-8B6BA21571E2}" type="datetimeFigureOut">
              <a:rPr lang="nl-BE" smtClean="0"/>
              <a:t>6/04/2017</a:t>
            </a:fld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44A7-CCA6-4082-AAF2-D51E81209356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5848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2D40-5854-4838-8394-8B6BA21571E2}" type="datetimeFigureOut">
              <a:rPr lang="nl-BE" smtClean="0"/>
              <a:t>6/04/2017</a:t>
            </a:fld>
            <a:endParaRPr lang="nl-BE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44A7-CCA6-4082-AAF2-D51E81209356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6814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2D40-5854-4838-8394-8B6BA21571E2}" type="datetimeFigureOut">
              <a:rPr lang="nl-BE" smtClean="0"/>
              <a:t>6/04/2017</a:t>
            </a:fld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44A7-CCA6-4082-AAF2-D51E81209356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99451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32D40-5854-4838-8394-8B6BA21571E2}" type="datetimeFigureOut">
              <a:rPr lang="nl-BE" smtClean="0"/>
              <a:t>6/04/2017</a:t>
            </a:fld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644A7-CCA6-4082-AAF2-D51E81209356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5242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32D40-5854-4838-8394-8B6BA21571E2}" type="datetimeFigureOut">
              <a:rPr lang="nl-BE" smtClean="0"/>
              <a:t>6/04/2017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644A7-CCA6-4082-AAF2-D51E81209356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9585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  <a:ln w="76200">
            <a:solidFill>
              <a:srgbClr val="0070C0"/>
            </a:solidFill>
          </a:ln>
        </p:spPr>
        <p:txBody>
          <a:bodyPr anchor="b">
            <a:normAutofit/>
          </a:bodyPr>
          <a:lstStyle/>
          <a:p>
            <a:pPr algn="r"/>
            <a:r>
              <a:rPr lang="nl-BE" sz="4000" b="1" dirty="0" smtClean="0">
                <a:solidFill>
                  <a:srgbClr val="0070C0"/>
                </a:solidFill>
              </a:rPr>
              <a:t>Work Program 2017-2018</a:t>
            </a:r>
            <a:endParaRPr lang="nl-BE" sz="4000" b="1" dirty="0">
              <a:solidFill>
                <a:srgbClr val="0070C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524000" y="1367481"/>
            <a:ext cx="9144000" cy="2123658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nl-BE" sz="6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PERC</a:t>
            </a:r>
          </a:p>
          <a:p>
            <a:r>
              <a:rPr lang="nl-BE" sz="3600" b="1" dirty="0" smtClean="0">
                <a:solidFill>
                  <a:schemeClr val="bg1"/>
                </a:solidFill>
              </a:rPr>
              <a:t>4th PERC WOMEN’S CONFERENCE</a:t>
            </a:r>
          </a:p>
          <a:p>
            <a:r>
              <a:rPr lang="nl-BE" sz="3600" dirty="0" smtClean="0">
                <a:solidFill>
                  <a:schemeClr val="bg1"/>
                </a:solidFill>
              </a:rPr>
              <a:t>Women’s Committee – Tbilisi, 20.10.2016</a:t>
            </a:r>
            <a:endParaRPr lang="nl-BE" sz="3600" dirty="0">
              <a:solidFill>
                <a:schemeClr val="bg1"/>
              </a:solidFill>
            </a:endParaRPr>
          </a:p>
        </p:txBody>
      </p:sp>
      <p:pic>
        <p:nvPicPr>
          <p:cNvPr id="9" name="Afbeelding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4077" y="5686425"/>
            <a:ext cx="900000" cy="9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143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0864" y="376276"/>
            <a:ext cx="10515600" cy="1325563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nl-BE" sz="6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EQUAL TREATMENT</a:t>
            </a:r>
          </a:p>
        </p:txBody>
      </p:sp>
      <p:pic>
        <p:nvPicPr>
          <p:cNvPr id="8" name="Tijdelijke aanduiding voor inhoud 7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2870" y="5786067"/>
            <a:ext cx="900000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114" y="2290395"/>
            <a:ext cx="5045363" cy="3345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81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nl-BE" sz="6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WORK-LIFE BALANCE</a:t>
            </a:r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451" y="2531527"/>
            <a:ext cx="5170538" cy="3066839"/>
          </a:xfrm>
        </p:spPr>
      </p:pic>
      <p:pic>
        <p:nvPicPr>
          <p:cNvPr id="4" name="Afbeelding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4077" y="5686425"/>
            <a:ext cx="900000" cy="9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854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20514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ctr"/>
            <a:r>
              <a:rPr lang="nl-BE" sz="6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WOMEN </a:t>
            </a:r>
            <a:r>
              <a:rPr lang="nl-BE" sz="6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IN</a:t>
            </a:r>
            <a:br>
              <a:rPr lang="nl-BE" sz="6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nl-BE" sz="6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DECISION-MAKING </a:t>
            </a:r>
            <a:r>
              <a:rPr lang="nl-BE" sz="6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POSITIONS</a:t>
            </a:r>
          </a:p>
        </p:txBody>
      </p:sp>
      <p:pic>
        <p:nvPicPr>
          <p:cNvPr id="4" name="Tijdelijke aanduiding voor inhoud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540" y="5767405"/>
            <a:ext cx="900000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0" y="2537254"/>
            <a:ext cx="4144147" cy="3546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78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1924" y="369605"/>
            <a:ext cx="10515600" cy="1575533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ctr"/>
            <a:r>
              <a:rPr lang="nl-BE" sz="6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FIGHT </a:t>
            </a:r>
            <a:r>
              <a:rPr lang="nl-BE" sz="6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AGAINST</a:t>
            </a:r>
            <a:br>
              <a:rPr lang="nl-BE" sz="6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</a:br>
            <a:r>
              <a:rPr lang="nl-BE" sz="6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VIOLENCE </a:t>
            </a:r>
            <a:r>
              <a:rPr lang="nl-BE" sz="6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AT WORK</a:t>
            </a:r>
          </a:p>
        </p:txBody>
      </p:sp>
      <p:pic>
        <p:nvPicPr>
          <p:cNvPr id="5" name="Afbeelding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4077" y="5686425"/>
            <a:ext cx="900000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9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2442" y="2289983"/>
            <a:ext cx="3885257" cy="3880165"/>
          </a:xfrm>
          <a:solidFill>
            <a:srgbClr val="FF6600">
              <a:alpha val="18000"/>
            </a:srgbClr>
          </a:solidFill>
        </p:spPr>
      </p:pic>
    </p:spTree>
    <p:extLst>
      <p:ext uri="{BB962C8B-B14F-4D97-AF65-F5344CB8AC3E}">
        <p14:creationId xmlns:p14="http://schemas.microsoft.com/office/powerpoint/2010/main" val="91512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50837"/>
            <a:ext cx="10515600" cy="112077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nl-BE" sz="54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1. TO PROMOTE EQUAL </a:t>
            </a:r>
            <a:r>
              <a:rPr lang="nl-BE" sz="54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TREATMENT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171700"/>
            <a:ext cx="10515600" cy="40052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-&gt;</a:t>
            </a:r>
            <a:r>
              <a:rPr lang="en-US" dirty="0" smtClean="0">
                <a:solidFill>
                  <a:srgbClr val="990033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WHAT ?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0070C0"/>
                </a:solidFill>
              </a:rPr>
              <a:t>		To increase union activity for pay equity at</a:t>
            </a:r>
          </a:p>
          <a:p>
            <a:pPr lvl="4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rgbClr val="0070C0"/>
                </a:solidFill>
              </a:rPr>
              <a:t>national level</a:t>
            </a:r>
          </a:p>
          <a:p>
            <a:pPr lvl="4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rgbClr val="0070C0"/>
                </a:solidFill>
              </a:rPr>
              <a:t>regional level</a:t>
            </a:r>
          </a:p>
          <a:p>
            <a:pPr lvl="4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rgbClr val="0070C0"/>
                </a:solidFill>
              </a:rPr>
              <a:t>international level</a:t>
            </a:r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4077" y="5686425"/>
            <a:ext cx="900000" cy="9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16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968759"/>
            <a:ext cx="10515600" cy="4208204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rgbClr val="0070C0"/>
                </a:solidFill>
              </a:rPr>
              <a:t>-&gt; KEY ACTIONS: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70C0"/>
                </a:solidFill>
              </a:rPr>
              <a:t>Collective bargaining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70C0"/>
                </a:solidFill>
              </a:rPr>
              <a:t>Research and information dissemination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70C0"/>
                </a:solidFill>
              </a:rPr>
              <a:t>Intensify the “Decent Work for Decent Life for Women” campaign</a:t>
            </a:r>
          </a:p>
          <a:p>
            <a:pPr marL="0" indent="0">
              <a:spcBef>
                <a:spcPts val="1800"/>
              </a:spcBef>
              <a:spcAft>
                <a:spcPts val="1800"/>
              </a:spcAft>
              <a:buNone/>
            </a:pPr>
            <a:endParaRPr lang="en-US" dirty="0" smtClean="0">
              <a:solidFill>
                <a:srgbClr val="990033"/>
              </a:solidFill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5050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nl-BE" sz="54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1. TO PROMOTE EQUAL </a:t>
            </a:r>
            <a:r>
              <a:rPr lang="nl-BE" sz="54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TREATMENT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554" y="4353059"/>
            <a:ext cx="9535063" cy="1715103"/>
          </a:xfrm>
          <a:prstGeom prst="rect">
            <a:avLst/>
          </a:prstGeom>
        </p:spPr>
      </p:pic>
      <p:pic>
        <p:nvPicPr>
          <p:cNvPr id="5" name="Afbeelding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4077" y="5686425"/>
            <a:ext cx="900000" cy="9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437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968759"/>
            <a:ext cx="10515600" cy="420820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>
                <a:solidFill>
                  <a:srgbClr val="0070C0"/>
                </a:solidFill>
              </a:rPr>
              <a:t>8th of March Action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>
                <a:solidFill>
                  <a:srgbClr val="0070C0"/>
                </a:solidFill>
              </a:rPr>
              <a:t>8th of March Survey 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>
                <a:solidFill>
                  <a:srgbClr val="0070C0"/>
                </a:solidFill>
              </a:rPr>
              <a:t>To strengthen the Women’s Committee at national level </a:t>
            </a:r>
          </a:p>
          <a:p>
            <a:pPr marL="0" indent="0">
              <a:spcBef>
                <a:spcPts val="1800"/>
              </a:spcBef>
              <a:spcAft>
                <a:spcPts val="1800"/>
              </a:spcAft>
              <a:buNone/>
            </a:pPr>
            <a:endParaRPr lang="en-US" dirty="0" smtClean="0">
              <a:solidFill>
                <a:srgbClr val="990033"/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95325" y="360688"/>
            <a:ext cx="10515600" cy="1053776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54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1. TO PROMOTE EQUAL TREATMENT</a:t>
            </a:r>
            <a:endParaRPr lang="nl-BE" sz="5400" b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Afbeelding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4077" y="5686425"/>
            <a:ext cx="900000" cy="9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700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171700"/>
            <a:ext cx="10515600" cy="40052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-&gt; WHAT ?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lvl="4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rgbClr val="0070C0"/>
                </a:solidFill>
              </a:rPr>
              <a:t>To deal with Challenges W-L</a:t>
            </a:r>
          </a:p>
          <a:p>
            <a:pPr lvl="4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rgbClr val="0070C0"/>
                </a:solidFill>
              </a:rPr>
              <a:t>To fight for decent living wages</a:t>
            </a:r>
          </a:p>
          <a:p>
            <a:pPr lvl="4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rgbClr val="0070C0"/>
                </a:solidFill>
              </a:rPr>
              <a:t>To fight for full-time contracts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838200" y="365125"/>
            <a:ext cx="10515600" cy="949325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54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2</a:t>
            </a:r>
            <a:r>
              <a:rPr lang="nl-BE" sz="54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   WORK-LIFE BALANCE</a:t>
            </a:r>
            <a:endParaRPr lang="nl-BE" sz="5400" b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Afbeelding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4077" y="5686425"/>
            <a:ext cx="900000" cy="9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22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957589"/>
            <a:ext cx="10515600" cy="4219374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rgbClr val="0070C0"/>
                </a:solidFill>
              </a:rPr>
              <a:t>-&gt; KEY ACTIONS: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>
                <a:solidFill>
                  <a:srgbClr val="0070C0"/>
                </a:solidFill>
              </a:rPr>
              <a:t>To lobby for improved legislative framework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>
                <a:solidFill>
                  <a:srgbClr val="0070C0"/>
                </a:solidFill>
              </a:rPr>
              <a:t>ILO conventions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>
                <a:solidFill>
                  <a:srgbClr val="0070C0"/>
                </a:solidFill>
              </a:rPr>
              <a:t>Child care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>
                <a:solidFill>
                  <a:srgbClr val="0070C0"/>
                </a:solidFill>
              </a:rPr>
              <a:t>“Care economy”: improvement of pay and work conditions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>
                <a:solidFill>
                  <a:srgbClr val="0070C0"/>
                </a:solidFill>
              </a:rPr>
              <a:t>Count us in – campaign in the care economy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7900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nl-BE" sz="54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2</a:t>
            </a:r>
            <a:r>
              <a:rPr lang="nl-BE" sz="54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    WORK-LIFE BALANCE</a:t>
            </a:r>
            <a:endParaRPr lang="nl-BE" sz="5400" b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4077" y="5686425"/>
            <a:ext cx="900000" cy="9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020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50836"/>
            <a:ext cx="10515600" cy="1820863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r"/>
            <a:r>
              <a:rPr lang="nl-BE" sz="54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3</a:t>
            </a:r>
            <a:r>
              <a:rPr lang="nl-BE" sz="54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      WOMEN IN DECISION-MAKING                           POSITIONS IN TRADE UNIONS</a:t>
            </a:r>
            <a:endParaRPr lang="nl-BE" sz="5400" b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414588"/>
            <a:ext cx="10515600" cy="37623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-&gt; WHAT ?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0070C0"/>
                </a:solidFill>
              </a:rPr>
              <a:t>		To achieve gender parity in</a:t>
            </a:r>
          </a:p>
          <a:p>
            <a:pPr lvl="4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rgbClr val="0070C0"/>
                </a:solidFill>
              </a:rPr>
              <a:t>programs</a:t>
            </a:r>
          </a:p>
          <a:p>
            <a:pPr lvl="4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rgbClr val="0070C0"/>
                </a:solidFill>
              </a:rPr>
              <a:t>access to positions of responsibility in the leadership</a:t>
            </a:r>
          </a:p>
          <a:p>
            <a:pPr marL="1828800" lvl="4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With particular attention to young women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4077" y="5686425"/>
            <a:ext cx="900000" cy="9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875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nl-BE" sz="60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PROCEDURE</a:t>
            </a:r>
            <a:endParaRPr lang="nl-BE" sz="6000" b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838200" y="2687215"/>
            <a:ext cx="10515600" cy="3489747"/>
          </a:xfrm>
        </p:spPr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CONFERENCE</a:t>
            </a:r>
            <a:r>
              <a:rPr lang="nl-BE" b="1" dirty="0" smtClean="0">
                <a:solidFill>
                  <a:srgbClr val="0070C0"/>
                </a:solidFill>
              </a:rPr>
              <a:t> -&gt; WORK PROGRAM 2017-2018</a:t>
            </a:r>
          </a:p>
          <a:p>
            <a:pPr marL="0" indent="0">
              <a:buNone/>
            </a:pPr>
            <a:endParaRPr lang="nl-BE" b="1" dirty="0" smtClean="0">
              <a:solidFill>
                <a:srgbClr val="0070C0"/>
              </a:solidFill>
            </a:endParaRPr>
          </a:p>
          <a:p>
            <a:r>
              <a:rPr lang="nl-BE" b="1" dirty="0" smtClean="0">
                <a:solidFill>
                  <a:srgbClr val="0070C0"/>
                </a:solidFill>
              </a:rPr>
              <a:t>WOMEN’S COMMITTEE -&gt; ANNUAL WORK PLAN</a:t>
            </a:r>
            <a:endParaRPr lang="nl-BE" b="1" dirty="0">
              <a:solidFill>
                <a:srgbClr val="0070C0"/>
              </a:solidFill>
            </a:endParaRPr>
          </a:p>
        </p:txBody>
      </p:sp>
      <p:pic>
        <p:nvPicPr>
          <p:cNvPr id="6" name="Afbeelding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4077" y="5686425"/>
            <a:ext cx="900000" cy="9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632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50836"/>
            <a:ext cx="10515600" cy="1820863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r"/>
            <a:r>
              <a:rPr lang="nl-BE" sz="54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3</a:t>
            </a:r>
            <a:r>
              <a:rPr lang="nl-BE" sz="54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      WOMEN IN DECISION-MAKING                           POSITIONS IN TRADE UNIO</a:t>
            </a:r>
            <a:r>
              <a:rPr lang="nl-BE" sz="5400" b="1" dirty="0" smtClean="0">
                <a:solidFill>
                  <a:srgbClr val="FF6600"/>
                </a:solidFill>
                <a:latin typeface="+mn-lt"/>
                <a:ea typeface="+mn-ea"/>
                <a:cs typeface="+mn-cs"/>
              </a:rPr>
              <a:t>NS</a:t>
            </a:r>
            <a:endParaRPr lang="nl-BE" sz="5400" b="1" dirty="0">
              <a:solidFill>
                <a:srgbClr val="FF66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414588"/>
            <a:ext cx="10515600" cy="37623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-&gt; KEY ACTIONS</a:t>
            </a:r>
          </a:p>
          <a:p>
            <a:pPr marL="1828800" lvl="4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lvl="4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rgbClr val="0070C0"/>
                </a:solidFill>
              </a:rPr>
              <a:t>Data</a:t>
            </a:r>
          </a:p>
          <a:p>
            <a:pPr lvl="4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rgbClr val="0070C0"/>
                </a:solidFill>
              </a:rPr>
              <a:t>Count us in – campaign</a:t>
            </a:r>
          </a:p>
          <a:p>
            <a:pPr lvl="4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rgbClr val="0070C0"/>
                </a:solidFill>
              </a:rPr>
              <a:t>Organizing young women</a:t>
            </a:r>
          </a:p>
          <a:p>
            <a:pPr lvl="4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rgbClr val="0070C0"/>
                </a:solidFill>
              </a:rPr>
              <a:t>Training </a:t>
            </a:r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4077" y="5686425"/>
            <a:ext cx="900000" cy="9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894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2925" y="350836"/>
            <a:ext cx="11244263" cy="1163639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nl-BE" sz="54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4</a:t>
            </a:r>
            <a:r>
              <a:rPr lang="nl-BE" sz="54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. FIGHT AGAINST VIOLENCE AT WORK</a:t>
            </a:r>
            <a:endParaRPr lang="nl-BE" sz="5400" b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171700"/>
            <a:ext cx="10515600" cy="40052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-&gt; WHAT ?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7200" b="1" dirty="0" smtClean="0">
                <a:solidFill>
                  <a:srgbClr val="0070C0"/>
                </a:solidFill>
              </a:rPr>
              <a:t>WE JUST DO NOT ACCEPT !</a:t>
            </a:r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4077" y="5686425"/>
            <a:ext cx="900000" cy="9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507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414588"/>
            <a:ext cx="10515600" cy="376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-&gt; KEY ACTIONS</a:t>
            </a:r>
          </a:p>
          <a:p>
            <a:pPr marL="1828800" lvl="4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lvl="4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rgbClr val="0070C0"/>
                </a:solidFill>
              </a:rPr>
              <a:t>25 November: International day for elimination of violence against women</a:t>
            </a:r>
          </a:p>
          <a:p>
            <a:pPr lvl="4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rgbClr val="0070C0"/>
                </a:solidFill>
              </a:rPr>
              <a:t>ILO convention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542925" y="350836"/>
            <a:ext cx="11244263" cy="1163639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4. FIGHT AGAINST VIOLENCE AT WORK</a:t>
            </a:r>
            <a:endParaRPr lang="en-US" sz="5400" b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4077" y="5686425"/>
            <a:ext cx="900000" cy="9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358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nl-BE" sz="60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SCHEDULE</a:t>
            </a:r>
            <a:endParaRPr lang="nl-BE" sz="6000" b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>
          <a:xfrm>
            <a:off x="838200" y="2369975"/>
            <a:ext cx="1793033" cy="3806987"/>
          </a:xfrm>
        </p:spPr>
        <p:txBody>
          <a:bodyPr/>
          <a:lstStyle/>
          <a:p>
            <a:pPr algn="r">
              <a:spcBef>
                <a:spcPts val="1800"/>
              </a:spcBef>
              <a:spcAft>
                <a:spcPts val="1800"/>
              </a:spcAft>
            </a:pPr>
            <a:r>
              <a:rPr lang="nl-BE" b="1" dirty="0" smtClean="0">
                <a:solidFill>
                  <a:srgbClr val="0070C0"/>
                </a:solidFill>
              </a:rPr>
              <a:t>10:30:</a:t>
            </a:r>
          </a:p>
          <a:p>
            <a:pPr algn="r">
              <a:spcBef>
                <a:spcPts val="1800"/>
              </a:spcBef>
              <a:spcAft>
                <a:spcPts val="1800"/>
              </a:spcAft>
            </a:pPr>
            <a:r>
              <a:rPr lang="nl-BE" b="1" dirty="0" smtClean="0">
                <a:solidFill>
                  <a:srgbClr val="0070C0"/>
                </a:solidFill>
              </a:rPr>
              <a:t>11:50:</a:t>
            </a:r>
          </a:p>
          <a:p>
            <a:pPr algn="r">
              <a:spcBef>
                <a:spcPts val="1800"/>
              </a:spcBef>
              <a:spcAft>
                <a:spcPts val="1800"/>
              </a:spcAft>
            </a:pPr>
            <a:r>
              <a:rPr lang="nl-BE" b="1" dirty="0" smtClean="0">
                <a:solidFill>
                  <a:srgbClr val="0070C0"/>
                </a:solidFill>
              </a:rPr>
              <a:t>17:00:</a:t>
            </a:r>
            <a:r>
              <a:rPr lang="nl-BE" dirty="0" smtClean="0">
                <a:solidFill>
                  <a:srgbClr val="990033"/>
                </a:solidFill>
              </a:rPr>
              <a:t>	</a:t>
            </a:r>
            <a:endParaRPr lang="nl-BE" dirty="0">
              <a:solidFill>
                <a:srgbClr val="990033"/>
              </a:solidFill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2981130" y="2369975"/>
            <a:ext cx="8372669" cy="3806988"/>
          </a:xfrm>
        </p:spPr>
        <p:txBody>
          <a:bodyPr/>
          <a:lstStyle/>
          <a:p>
            <a:pPr marL="0" indent="0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b="1" dirty="0" smtClean="0">
                <a:solidFill>
                  <a:srgbClr val="0070C0"/>
                </a:solidFill>
              </a:rPr>
              <a:t>presentation</a:t>
            </a:r>
          </a:p>
          <a:p>
            <a:pPr marL="0" indent="0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b="1" dirty="0" smtClean="0">
                <a:solidFill>
                  <a:srgbClr val="0070C0"/>
                </a:solidFill>
              </a:rPr>
              <a:t>discussion</a:t>
            </a:r>
          </a:p>
          <a:p>
            <a:pPr marL="0" indent="0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b="1" dirty="0" smtClean="0">
                <a:solidFill>
                  <a:srgbClr val="0070C0"/>
                </a:solidFill>
              </a:rPr>
              <a:t>vote adoption Work Program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8" name="Afbeelding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4077" y="5686425"/>
            <a:ext cx="900000" cy="9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611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nl-BE" sz="60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BACKGROUND 1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ITUC Congress Berlin 2014</a:t>
            </a:r>
          </a:p>
          <a:p>
            <a:pPr lvl="1"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</a:rPr>
              <a:t>  union growth</a:t>
            </a:r>
          </a:p>
          <a:p>
            <a:pPr lvl="1"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</a:rPr>
              <a:t>  (sustainable) jobs</a:t>
            </a:r>
          </a:p>
          <a:p>
            <a:pPr lvl="1"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</a:rPr>
              <a:t>  secure income and social protection</a:t>
            </a:r>
          </a:p>
          <a:p>
            <a:pPr lvl="1"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</a:rPr>
              <a:t>  realizing rights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7" name="Afbeelding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4077" y="5686425"/>
            <a:ext cx="900000" cy="9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567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nl-BE" sz="60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BACKGROUND 2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838200" y="2155371"/>
            <a:ext cx="10515600" cy="402159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ITUC on-going priorities:</a:t>
            </a:r>
          </a:p>
          <a:p>
            <a:pPr lvl="1"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</a:rPr>
              <a:t>  Count us in</a:t>
            </a:r>
          </a:p>
          <a:p>
            <a:pPr lvl="1"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</a:rPr>
              <a:t>  Organizing (women)</a:t>
            </a:r>
          </a:p>
          <a:p>
            <a:pPr lvl="1"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</a:rPr>
              <a:t>   …</a:t>
            </a:r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4077" y="5686425"/>
            <a:ext cx="900000" cy="9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325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nl-BE" sz="60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BACKGROUND 3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>
                <a:solidFill>
                  <a:srgbClr val="0070C0"/>
                </a:solidFill>
              </a:rPr>
              <a:t>Gender equality program of PERC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>
                <a:solidFill>
                  <a:srgbClr val="0070C0"/>
                </a:solidFill>
              </a:rPr>
              <a:t>Women’s structure of PERC</a:t>
            </a:r>
          </a:p>
          <a:p>
            <a:pPr lvl="1"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sz="2800" dirty="0" smtClean="0">
                <a:solidFill>
                  <a:srgbClr val="0070C0"/>
                </a:solidFill>
              </a:rPr>
              <a:t>equal treatment M/W</a:t>
            </a:r>
          </a:p>
          <a:p>
            <a:pPr lvl="1"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</a:rPr>
              <a:t>  organizing (young) women</a:t>
            </a:r>
          </a:p>
          <a:p>
            <a:pPr lvl="1"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</a:rPr>
              <a:t>  the CEE &amp; NIS Women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4077" y="5686425"/>
            <a:ext cx="900000" cy="9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91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nl-BE" sz="60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HOW DO WE WORK 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416629"/>
            <a:ext cx="10515600" cy="3760334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>
                <a:solidFill>
                  <a:srgbClr val="0070C0"/>
                </a:solidFill>
              </a:rPr>
              <a:t>Influencing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>
                <a:solidFill>
                  <a:srgbClr val="0070C0"/>
                </a:solidFill>
              </a:rPr>
              <a:t>Training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>
                <a:solidFill>
                  <a:srgbClr val="0070C0"/>
                </a:solidFill>
              </a:rPr>
              <a:t>Women’s Committee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dirty="0" smtClean="0">
                <a:solidFill>
                  <a:srgbClr val="0070C0"/>
                </a:solidFill>
              </a:rPr>
              <a:t>Collaboration with ITUC and ETUC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4077" y="5686425"/>
            <a:ext cx="900000" cy="9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11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1103970" y="485193"/>
            <a:ext cx="9144001" cy="4978906"/>
          </a:xfrm>
          <a:solidFill>
            <a:srgbClr val="0070C0"/>
          </a:solidFill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10000"/>
              </a:lnSpc>
              <a:spcBef>
                <a:spcPct val="0"/>
              </a:spcBef>
              <a:spcAft>
                <a:spcPts val="1800"/>
              </a:spcAft>
              <a:buNone/>
            </a:pPr>
            <a:r>
              <a:rPr lang="nl-BE" sz="7200" b="1" dirty="0" smtClean="0">
                <a:solidFill>
                  <a:srgbClr val="990033"/>
                </a:solidFill>
              </a:rPr>
              <a:t/>
            </a:r>
            <a:br>
              <a:rPr lang="nl-BE" sz="7200" b="1" dirty="0" smtClean="0">
                <a:solidFill>
                  <a:srgbClr val="990033"/>
                </a:solidFill>
              </a:rPr>
            </a:br>
            <a:r>
              <a:rPr lang="nl-BE" sz="16600" b="1" dirty="0">
                <a:solidFill>
                  <a:schemeClr val="bg1"/>
                </a:solidFill>
              </a:rPr>
              <a:t>SO MUCH IS </a:t>
            </a:r>
            <a:r>
              <a:rPr lang="nl-BE" sz="16600" b="1" dirty="0" smtClean="0">
                <a:solidFill>
                  <a:schemeClr val="bg1"/>
                </a:solidFill>
              </a:rPr>
              <a:t>HAPPENING</a:t>
            </a:r>
          </a:p>
          <a:p>
            <a:pPr marL="0" indent="0">
              <a:buNone/>
            </a:pPr>
            <a:endParaRPr lang="en-GB" b="1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2400"/>
              </a:spcBef>
              <a:spcAft>
                <a:spcPts val="2400"/>
              </a:spcAft>
              <a:buNone/>
            </a:pPr>
            <a:r>
              <a:rPr lang="nl-BE" sz="3600" b="1" dirty="0" smtClean="0">
                <a:solidFill>
                  <a:schemeClr val="bg1"/>
                </a:solidFill>
              </a:rPr>
              <a:t>	</a:t>
            </a:r>
            <a:r>
              <a:rPr lang="nl-BE" sz="11200" b="1" dirty="0" smtClean="0">
                <a:solidFill>
                  <a:schemeClr val="bg1"/>
                </a:solidFill>
              </a:rPr>
              <a:t>WOMEN MUST FIGHT</a:t>
            </a:r>
          </a:p>
          <a:p>
            <a:pPr marL="0" indent="0">
              <a:spcBef>
                <a:spcPts val="2400"/>
              </a:spcBef>
              <a:spcAft>
                <a:spcPts val="2400"/>
              </a:spcAft>
              <a:buNone/>
            </a:pPr>
            <a:r>
              <a:rPr lang="nl-BE" sz="11200" b="1" dirty="0" smtClean="0">
                <a:solidFill>
                  <a:schemeClr val="bg1"/>
                </a:solidFill>
              </a:rPr>
              <a:t>			FOR THEIR RIGHTS </a:t>
            </a:r>
          </a:p>
          <a:p>
            <a:pPr marL="0" indent="0">
              <a:spcBef>
                <a:spcPts val="2400"/>
              </a:spcBef>
              <a:spcAft>
                <a:spcPts val="2400"/>
              </a:spcAft>
              <a:buNone/>
            </a:pPr>
            <a:r>
              <a:rPr lang="nl-BE" sz="11200" b="1" dirty="0" smtClean="0">
                <a:solidFill>
                  <a:schemeClr val="bg1"/>
                </a:solidFill>
              </a:rPr>
              <a:t>					AND</a:t>
            </a:r>
          </a:p>
          <a:p>
            <a:pPr marL="0" indent="0">
              <a:spcBef>
                <a:spcPts val="2400"/>
              </a:spcBef>
              <a:spcAft>
                <a:spcPts val="2400"/>
              </a:spcAft>
              <a:buNone/>
            </a:pPr>
            <a:r>
              <a:rPr lang="nl-BE" sz="11200" b="1" dirty="0" smtClean="0">
                <a:solidFill>
                  <a:schemeClr val="bg1"/>
                </a:solidFill>
              </a:rPr>
              <a:t>						FOR EACH OTHER</a:t>
            </a:r>
            <a:br>
              <a:rPr lang="nl-BE" sz="11200" b="1" dirty="0" smtClean="0">
                <a:solidFill>
                  <a:schemeClr val="bg1"/>
                </a:solidFill>
              </a:rPr>
            </a:br>
            <a:endParaRPr lang="nl-BE" sz="11200" dirty="0">
              <a:solidFill>
                <a:schemeClr val="bg1"/>
              </a:solidFill>
            </a:endParaRPr>
          </a:p>
        </p:txBody>
      </p:sp>
      <p:pic>
        <p:nvPicPr>
          <p:cNvPr id="8" name="Afbeelding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4077" y="5686425"/>
            <a:ext cx="900000" cy="9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737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1048215" y="485193"/>
            <a:ext cx="9277814" cy="4945452"/>
          </a:xfrm>
          <a:solidFill>
            <a:srgbClr val="0070C0"/>
          </a:solidFill>
        </p:spPr>
        <p:txBody>
          <a:bodyPr>
            <a:normAutofit fontScale="32500" lnSpcReduction="20000"/>
          </a:bodyPr>
          <a:lstStyle/>
          <a:p>
            <a:pPr marL="0" indent="0" algn="ctr">
              <a:spcBef>
                <a:spcPts val="3600"/>
              </a:spcBef>
              <a:spcAft>
                <a:spcPts val="3600"/>
              </a:spcAft>
              <a:buNone/>
            </a:pPr>
            <a:r>
              <a:rPr lang="nl-BE" sz="7200" b="1" dirty="0">
                <a:solidFill>
                  <a:srgbClr val="990033"/>
                </a:solidFill>
              </a:rPr>
              <a:t>	</a:t>
            </a:r>
            <a:br>
              <a:rPr lang="nl-BE" sz="7200" b="1" dirty="0">
                <a:solidFill>
                  <a:srgbClr val="990033"/>
                </a:solidFill>
              </a:rPr>
            </a:br>
            <a:r>
              <a:rPr lang="nl-BE" sz="7200" b="1" dirty="0" smtClean="0">
                <a:solidFill>
                  <a:srgbClr val="990033"/>
                </a:solidFill>
              </a:rPr>
              <a:t/>
            </a:r>
            <a:br>
              <a:rPr lang="nl-BE" sz="7200" b="1" dirty="0" smtClean="0">
                <a:solidFill>
                  <a:srgbClr val="990033"/>
                </a:solidFill>
              </a:rPr>
            </a:br>
            <a:r>
              <a:rPr lang="nl-BE" sz="7200" b="1" dirty="0" smtClean="0">
                <a:solidFill>
                  <a:srgbClr val="990033"/>
                </a:solidFill>
              </a:rPr>
              <a:t/>
            </a:r>
            <a:br>
              <a:rPr lang="nl-BE" sz="7200" b="1" dirty="0" smtClean="0">
                <a:solidFill>
                  <a:srgbClr val="990033"/>
                </a:solidFill>
              </a:rPr>
            </a:br>
            <a:r>
              <a:rPr lang="nl-BE" sz="12600" b="1" dirty="0" smtClean="0">
                <a:solidFill>
                  <a:schemeClr val="bg1"/>
                </a:solidFill>
              </a:rPr>
              <a:t>LET’S BE REALISTIC</a:t>
            </a:r>
          </a:p>
          <a:p>
            <a:pPr marL="0" indent="0" algn="ctr">
              <a:spcBef>
                <a:spcPts val="3600"/>
              </a:spcBef>
              <a:spcAft>
                <a:spcPts val="3600"/>
              </a:spcAft>
              <a:buNone/>
            </a:pPr>
            <a:r>
              <a:rPr lang="nl-BE" sz="12600" b="1" dirty="0" smtClean="0">
                <a:solidFill>
                  <a:schemeClr val="bg1"/>
                </a:solidFill>
              </a:rPr>
              <a:t>AND</a:t>
            </a:r>
          </a:p>
          <a:p>
            <a:pPr marL="0" indent="0" algn="ctr">
              <a:spcBef>
                <a:spcPts val="3600"/>
              </a:spcBef>
              <a:spcAft>
                <a:spcPts val="3600"/>
              </a:spcAft>
              <a:buNone/>
            </a:pPr>
            <a:r>
              <a:rPr lang="nl-BE" sz="12600" b="1" dirty="0" smtClean="0">
                <a:solidFill>
                  <a:schemeClr val="bg1"/>
                </a:solidFill>
              </a:rPr>
              <a:t>PUT OUT PRIORITIES</a:t>
            </a:r>
            <a:endParaRPr lang="nl-BE" b="1" dirty="0">
              <a:solidFill>
                <a:schemeClr val="bg1"/>
              </a:solidFill>
            </a:endParaRPr>
          </a:p>
          <a:p>
            <a:pPr marL="0" indent="0">
              <a:spcBef>
                <a:spcPts val="2400"/>
              </a:spcBef>
              <a:spcAft>
                <a:spcPts val="2400"/>
              </a:spcAft>
              <a:buNone/>
            </a:pPr>
            <a:r>
              <a:rPr lang="nl-BE" sz="3600" b="1" dirty="0" smtClean="0">
                <a:solidFill>
                  <a:srgbClr val="990033"/>
                </a:solidFill>
              </a:rPr>
              <a:t>	</a:t>
            </a:r>
            <a:endParaRPr lang="nl-BE" sz="3600" dirty="0"/>
          </a:p>
        </p:txBody>
      </p:sp>
      <p:pic>
        <p:nvPicPr>
          <p:cNvPr id="3" name="Afbeelding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4077" y="5686425"/>
            <a:ext cx="900000" cy="9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088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321</Words>
  <Application>Microsoft Office PowerPoint</Application>
  <PresentationFormat>Widescreen</PresentationFormat>
  <Paragraphs>104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Arial Black</vt:lpstr>
      <vt:lpstr>Calibri</vt:lpstr>
      <vt:lpstr>Calibri Light</vt:lpstr>
      <vt:lpstr>Wingdings</vt:lpstr>
      <vt:lpstr>Kantoorthema</vt:lpstr>
      <vt:lpstr>PowerPoint Presentation</vt:lpstr>
      <vt:lpstr>PROCEDURE</vt:lpstr>
      <vt:lpstr>SCHEDULE</vt:lpstr>
      <vt:lpstr>BACKGROUND 1</vt:lpstr>
      <vt:lpstr>BACKGROUND 2</vt:lpstr>
      <vt:lpstr>BACKGROUND 3</vt:lpstr>
      <vt:lpstr>HOW DO WE WORK ?</vt:lpstr>
      <vt:lpstr>PowerPoint Presentation</vt:lpstr>
      <vt:lpstr>PowerPoint Presentation</vt:lpstr>
      <vt:lpstr>EQUAL TREATMENT</vt:lpstr>
      <vt:lpstr>WORK-LIFE BALANCE</vt:lpstr>
      <vt:lpstr>WOMEN IN DECISION-MAKING POSITIONS</vt:lpstr>
      <vt:lpstr>FIGHT AGAINST VIOLENCE AT WORK</vt:lpstr>
      <vt:lpstr>1. TO PROMOTE EQUAL TREATMENT</vt:lpstr>
      <vt:lpstr>1. TO PROMOTE EQUAL TREATMENT</vt:lpstr>
      <vt:lpstr>PowerPoint Presentation</vt:lpstr>
      <vt:lpstr>PowerPoint Presentation</vt:lpstr>
      <vt:lpstr>2.    WORK-LIFE BALANCE</vt:lpstr>
      <vt:lpstr>3.      WOMEN IN DECISION-MAKING                           POSITIONS IN TRADE UNIONS</vt:lpstr>
      <vt:lpstr>3.      WOMEN IN DECISION-MAKING                           POSITIONS IN TRADE UNIONS</vt:lpstr>
      <vt:lpstr>4. FIGHT AGAINST VIOLENCE AT WORK</vt:lpstr>
      <vt:lpstr>4. FIGHT AGAINST VIOLENCE AT WORK</vt:lpstr>
    </vt:vector>
  </TitlesOfParts>
  <Company>ACLVB-CGSLB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Marleen Vandekerckhove</dc:creator>
  <cp:lastModifiedBy>Nicolae, Olga</cp:lastModifiedBy>
  <cp:revision>41</cp:revision>
  <cp:lastPrinted>2016-10-17T10:04:51Z</cp:lastPrinted>
  <dcterms:created xsi:type="dcterms:W3CDTF">2016-10-14T07:35:26Z</dcterms:created>
  <dcterms:modified xsi:type="dcterms:W3CDTF">2017-04-06T08:59:22Z</dcterms:modified>
</cp:coreProperties>
</file>