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28" r:id="rId5"/>
    <p:sldId id="324" r:id="rId6"/>
    <p:sldId id="310" r:id="rId7"/>
    <p:sldId id="318" r:id="rId8"/>
    <p:sldId id="330" r:id="rId9"/>
    <p:sldId id="326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0027"/>
    <a:srgbClr val="EA5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30F0C1-03A0-4D88-976D-C06404177A37}" v="6" dt="2019-10-25T13:17:48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2" autoAdjust="0"/>
    <p:restoredTop sz="89861" autoAdjust="0"/>
  </p:normalViewPr>
  <p:slideViewPr>
    <p:cSldViewPr snapToObjects="1">
      <p:cViewPr varScale="1">
        <p:scale>
          <a:sx n="122" d="100"/>
          <a:sy n="122" d="100"/>
        </p:scale>
        <p:origin x="-25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6/11/relationships/changesInfo" Target="changesInfos/changesInfo1.xml"/><Relationship Id="rId19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tor, Evelyn" userId="94aa9f86-1d3b-4f6f-a57c-fce58a6a4b8c" providerId="ADAL" clId="{5525C1B2-D8BF-4F01-BC40-115E358D1150}"/>
    <pc:docChg chg="undo custSel addSld delSld modSld sldOrd">
      <pc:chgData name="Astor, Evelyn" userId="94aa9f86-1d3b-4f6f-a57c-fce58a6a4b8c" providerId="ADAL" clId="{5525C1B2-D8BF-4F01-BC40-115E358D1150}" dt="2019-10-25T13:18:18.137" v="1199" actId="20577"/>
      <pc:docMkLst>
        <pc:docMk/>
      </pc:docMkLst>
      <pc:sldChg chg="modSp modNotesTx">
        <pc:chgData name="Astor, Evelyn" userId="94aa9f86-1d3b-4f6f-a57c-fce58a6a4b8c" providerId="ADAL" clId="{5525C1B2-D8BF-4F01-BC40-115E358D1150}" dt="2019-10-25T13:17:26.912" v="1003" actId="20577"/>
        <pc:sldMkLst>
          <pc:docMk/>
          <pc:sldMk cId="4288007081" sldId="326"/>
        </pc:sldMkLst>
        <pc:spChg chg="mod">
          <ac:chgData name="Astor, Evelyn" userId="94aa9f86-1d3b-4f6f-a57c-fce58a6a4b8c" providerId="ADAL" clId="{5525C1B2-D8BF-4F01-BC40-115E358D1150}" dt="2019-10-25T13:16:21.176" v="949" actId="207"/>
          <ac:spMkLst>
            <pc:docMk/>
            <pc:sldMk cId="4288007081" sldId="326"/>
            <ac:spMk id="3" creationId="{AFB607FE-F944-4ACD-A907-ECFBBC037882}"/>
          </ac:spMkLst>
        </pc:spChg>
      </pc:sldChg>
      <pc:sldChg chg="modSp modNotesTx">
        <pc:chgData name="Astor, Evelyn" userId="94aa9f86-1d3b-4f6f-a57c-fce58a6a4b8c" providerId="ADAL" clId="{5525C1B2-D8BF-4F01-BC40-115E358D1150}" dt="2019-10-25T13:16:40.794" v="951" actId="20577"/>
        <pc:sldMkLst>
          <pc:docMk/>
          <pc:sldMk cId="3191894176" sldId="328"/>
        </pc:sldMkLst>
        <pc:spChg chg="mod">
          <ac:chgData name="Astor, Evelyn" userId="94aa9f86-1d3b-4f6f-a57c-fce58a6a4b8c" providerId="ADAL" clId="{5525C1B2-D8BF-4F01-BC40-115E358D1150}" dt="2019-10-25T13:15:18.004" v="880" actId="20577"/>
          <ac:spMkLst>
            <pc:docMk/>
            <pc:sldMk cId="3191894176" sldId="328"/>
            <ac:spMk id="2" creationId="{A689EBFE-766C-42B3-BDE1-83703792DEEF}"/>
          </ac:spMkLst>
        </pc:spChg>
      </pc:sldChg>
      <pc:sldChg chg="del">
        <pc:chgData name="Astor, Evelyn" userId="94aa9f86-1d3b-4f6f-a57c-fce58a6a4b8c" providerId="ADAL" clId="{5525C1B2-D8BF-4F01-BC40-115E358D1150}" dt="2019-10-25T13:13:14.187" v="407" actId="2696"/>
        <pc:sldMkLst>
          <pc:docMk/>
          <pc:sldMk cId="1675771707" sldId="329"/>
        </pc:sldMkLst>
      </pc:sldChg>
      <pc:sldChg chg="modSp add ord modNotesTx">
        <pc:chgData name="Astor, Evelyn" userId="94aa9f86-1d3b-4f6f-a57c-fce58a6a4b8c" providerId="ADAL" clId="{5525C1B2-D8BF-4F01-BC40-115E358D1150}" dt="2019-10-25T13:18:18.137" v="1199" actId="20577"/>
        <pc:sldMkLst>
          <pc:docMk/>
          <pc:sldMk cId="1536914020" sldId="330"/>
        </pc:sldMkLst>
        <pc:spChg chg="mod">
          <ac:chgData name="Astor, Evelyn" userId="94aa9f86-1d3b-4f6f-a57c-fce58a6a4b8c" providerId="ADAL" clId="{5525C1B2-D8BF-4F01-BC40-115E358D1150}" dt="2019-10-25T13:12:56.171" v="404" actId="20577"/>
          <ac:spMkLst>
            <pc:docMk/>
            <pc:sldMk cId="1536914020" sldId="330"/>
            <ac:spMk id="2" creationId="{14006EE1-3D5E-4E39-9E32-AEDBC9ADBF6C}"/>
          </ac:spMkLst>
        </pc:spChg>
        <pc:spChg chg="mod">
          <ac:chgData name="Astor, Evelyn" userId="94aa9f86-1d3b-4f6f-a57c-fce58a6a4b8c" providerId="ADAL" clId="{5525C1B2-D8BF-4F01-BC40-115E358D1150}" dt="2019-10-25T13:17:54.252" v="1014" actId="20577"/>
          <ac:spMkLst>
            <pc:docMk/>
            <pc:sldMk cId="1536914020" sldId="330"/>
            <ac:spMk id="3" creationId="{44EE38C7-8FCE-4822-82E4-54D8B7755F9C}"/>
          </ac:spMkLst>
        </pc:spChg>
      </pc:sldChg>
      <pc:sldChg chg="modSp add del">
        <pc:chgData name="Astor, Evelyn" userId="94aa9f86-1d3b-4f6f-a57c-fce58a6a4b8c" providerId="ADAL" clId="{5525C1B2-D8BF-4F01-BC40-115E358D1150}" dt="2019-10-25T13:16:28.140" v="950" actId="2696"/>
        <pc:sldMkLst>
          <pc:docMk/>
          <pc:sldMk cId="3962662440" sldId="331"/>
        </pc:sldMkLst>
        <pc:spChg chg="mod">
          <ac:chgData name="Astor, Evelyn" userId="94aa9f86-1d3b-4f6f-a57c-fce58a6a4b8c" providerId="ADAL" clId="{5525C1B2-D8BF-4F01-BC40-115E358D1150}" dt="2019-10-25T13:14:59.551" v="833" actId="255"/>
          <ac:spMkLst>
            <pc:docMk/>
            <pc:sldMk cId="3962662440" sldId="331"/>
            <ac:spMk id="2" creationId="{381AEF2D-823F-4B65-87CA-CBE40F849D4A}"/>
          </ac:spMkLst>
        </pc:spChg>
        <pc:spChg chg="mod">
          <ac:chgData name="Astor, Evelyn" userId="94aa9f86-1d3b-4f6f-a57c-fce58a6a4b8c" providerId="ADAL" clId="{5525C1B2-D8BF-4F01-BC40-115E358D1150}" dt="2019-10-25T13:14:49.551" v="832" actId="1076"/>
          <ac:spMkLst>
            <pc:docMk/>
            <pc:sldMk cId="3962662440" sldId="331"/>
            <ac:spMk id="3" creationId="{375CA8A9-E312-448D-A8F5-78E450F9C52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ituc.sharepoint.com/sites/espshare/Shared%20Documents/+++++000002017/Employment%20and%20Social%20Policy/Labour%20market%20policy/Wages/Europe%20wages/Wage%20forum%202019/workers%20at-risk-of-poverty%20or%20social%20exclusio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ituc.sharepoint.com/sites/espshare/Shared%20Documents/+++++000002017/Employment%20and%20Social%20Policy/Labour%20market%20policy/Wages/Europe%20wages/Wage%20forum%202019/severely%20materially%20deprived%20employe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ituc.sharepoint.com/sites/espshare/Shared%20Documents/+++++000002017/Employment%20and%20Social%20Policy/Labour%20market%20policy/Wages/Europe%20wages/Wage%20forum%202019/Minimum%20wages,%20union%20claims%20and%20basket%20of%20goods%20072019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a-IN" sz="1400" b="1" dirty="0" smtClean="0">
                <a:latin typeface="Calibri (Body)"/>
                <a:cs typeface="Calibri (Body)"/>
              </a:rPr>
              <a:t>Udio radnika izloženih riziku od siromaštva ili društvene isključenosti </a:t>
            </a:r>
            <a:r>
              <a:rPr lang="en-US" sz="1400" b="1" baseline="0" dirty="0" smtClean="0">
                <a:latin typeface="Calibri (Body)"/>
                <a:cs typeface="Calibri (Body)"/>
              </a:rPr>
              <a:t>(</a:t>
            </a:r>
            <a:r>
              <a:rPr lang="en-US" sz="1400" b="1" baseline="0" dirty="0">
                <a:latin typeface="Calibri (Body)"/>
                <a:cs typeface="Calibri (Body)"/>
              </a:rPr>
              <a:t>%)</a:t>
            </a:r>
            <a:endParaRPr lang="en-US" sz="1400" b="1" dirty="0">
              <a:latin typeface="Calibri (Body)"/>
              <a:cs typeface="Calibri (Body)"/>
            </a:endParaRPr>
          </a:p>
        </c:rich>
      </c:tx>
      <c:layout>
        <c:manualLayout>
          <c:xMode val="edge"/>
          <c:yMode val="edge"/>
          <c:x val="0.139457445341322"/>
          <c:y val="0.0266217799699404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Data!$H$11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1BA-444F-B75F-1C54F9A096A9}"/>
              </c:ext>
            </c:extLst>
          </c:dPt>
          <c:cat>
            <c:strRef>
              <c:f>Data!$G$12:$G$17</c:f>
              <c:strCache>
                <c:ptCount val="6"/>
                <c:pt idx="0">
                  <c:v>EU average</c:v>
                </c:pt>
                <c:pt idx="1">
                  <c:v>Bulgaria</c:v>
                </c:pt>
                <c:pt idx="2">
                  <c:v>Croatia</c:v>
                </c:pt>
                <c:pt idx="3">
                  <c:v>Romania</c:v>
                </c:pt>
                <c:pt idx="4">
                  <c:v>North Macedonia</c:v>
                </c:pt>
                <c:pt idx="5">
                  <c:v>Serbia</c:v>
                </c:pt>
              </c:strCache>
            </c:strRef>
          </c:cat>
          <c:val>
            <c:numRef>
              <c:f>Data!$H$12:$H$17</c:f>
              <c:numCache>
                <c:formatCode>#,##0.0</c:formatCode>
                <c:ptCount val="6"/>
                <c:pt idx="0">
                  <c:v>12.0</c:v>
                </c:pt>
                <c:pt idx="1">
                  <c:v>17.7</c:v>
                </c:pt>
                <c:pt idx="2">
                  <c:v>9.700000000000001</c:v>
                </c:pt>
                <c:pt idx="3">
                  <c:v>22.8</c:v>
                </c:pt>
                <c:pt idx="4">
                  <c:v>25.6</c:v>
                </c:pt>
                <c:pt idx="5">
                  <c:v>17.8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39-4F0C-837C-5A3E0BF51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2885112"/>
        <c:axId val="2112888776"/>
      </c:barChart>
      <c:catAx>
        <c:axId val="211288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888776"/>
        <c:crosses val="autoZero"/>
        <c:auto val="1"/>
        <c:lblAlgn val="ctr"/>
        <c:lblOffset val="100"/>
        <c:noMultiLvlLbl val="0"/>
      </c:catAx>
      <c:valAx>
        <c:axId val="211288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885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a-IN" sz="1600" b="1" dirty="0" smtClean="0">
                <a:latin typeface="Calibri (Body)"/>
                <a:cs typeface="Calibri (Body)"/>
              </a:rPr>
              <a:t>Udio radnika koji su značajno materijalno ugroženi </a:t>
            </a:r>
            <a:r>
              <a:rPr lang="en-US" sz="1600" b="1" dirty="0" smtClean="0">
                <a:latin typeface="Calibri (Body)"/>
                <a:cs typeface="Calibri (Body)"/>
              </a:rPr>
              <a:t>(</a:t>
            </a:r>
            <a:r>
              <a:rPr lang="en-US" sz="1600" b="1" dirty="0">
                <a:latin typeface="Calibri (Body)"/>
                <a:cs typeface="Calibri (Body)"/>
              </a:rPr>
              <a:t>%)</a:t>
            </a:r>
          </a:p>
        </c:rich>
      </c:tx>
      <c:layout>
        <c:manualLayout>
          <c:xMode val="edge"/>
          <c:yMode val="edge"/>
          <c:x val="0.144301270408658"/>
          <c:y val="0.0016295359215852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Data!$H$11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31A-40B4-9CA3-9FC4773EA3CF}"/>
              </c:ext>
            </c:extLst>
          </c:dPt>
          <c:cat>
            <c:strRef>
              <c:f>Data!$G$12:$G$17</c:f>
              <c:strCache>
                <c:ptCount val="6"/>
                <c:pt idx="0">
                  <c:v>EU average</c:v>
                </c:pt>
                <c:pt idx="1">
                  <c:v>Bulgaria</c:v>
                </c:pt>
                <c:pt idx="2">
                  <c:v>Croatia</c:v>
                </c:pt>
                <c:pt idx="3">
                  <c:v>Romania</c:v>
                </c:pt>
                <c:pt idx="4">
                  <c:v>North Macedonia</c:v>
                </c:pt>
                <c:pt idx="5">
                  <c:v>Serbia</c:v>
                </c:pt>
              </c:strCache>
            </c:strRef>
          </c:cat>
          <c:val>
            <c:numRef>
              <c:f>Data!$H$12:$H$17</c:f>
              <c:numCache>
                <c:formatCode>#,##0.0</c:formatCode>
                <c:ptCount val="6"/>
                <c:pt idx="0">
                  <c:v>4.0</c:v>
                </c:pt>
                <c:pt idx="1">
                  <c:v>11.5</c:v>
                </c:pt>
                <c:pt idx="2">
                  <c:v>5.1</c:v>
                </c:pt>
                <c:pt idx="3">
                  <c:v>13.2</c:v>
                </c:pt>
                <c:pt idx="4">
                  <c:v>21.4</c:v>
                </c:pt>
                <c:pt idx="5">
                  <c:v>9.200000000000001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5A-423D-8B94-D8EFEE022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5442872"/>
        <c:axId val="2135446616"/>
      </c:barChart>
      <c:catAx>
        <c:axId val="213544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446616"/>
        <c:crosses val="autoZero"/>
        <c:auto val="1"/>
        <c:lblAlgn val="ctr"/>
        <c:lblOffset val="100"/>
        <c:noMultiLvlLbl val="0"/>
      </c:catAx>
      <c:valAx>
        <c:axId val="2135446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442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1" dirty="0" err="1" smtClean="0">
                <a:latin typeface="Calibri (Body)"/>
                <a:cs typeface="Calibri (Body)"/>
              </a:rPr>
              <a:t>Minim</a:t>
            </a:r>
            <a:r>
              <a:rPr lang="ta-IN" sz="1600" b="1" dirty="0" smtClean="0">
                <a:latin typeface="Calibri (Body)"/>
                <a:cs typeface="Calibri (Body)"/>
              </a:rPr>
              <a:t>alne plate </a:t>
            </a:r>
            <a:r>
              <a:rPr lang="es-ES" sz="1600" b="1" dirty="0" smtClean="0">
                <a:latin typeface="Calibri (Body)"/>
                <a:cs typeface="Calibri (Body)"/>
              </a:rPr>
              <a:t>vs</a:t>
            </a:r>
            <a:r>
              <a:rPr lang="es-ES" sz="1600" b="1" dirty="0">
                <a:latin typeface="Calibri (Body)"/>
                <a:cs typeface="Calibri (Body)"/>
              </a:rPr>
              <a:t>. </a:t>
            </a:r>
            <a:r>
              <a:rPr lang="ta-IN" sz="1600" b="1" dirty="0" smtClean="0">
                <a:latin typeface="Calibri (Body)"/>
                <a:cs typeface="Calibri (Body)"/>
              </a:rPr>
              <a:t>troškovi života porodice </a:t>
            </a:r>
            <a:r>
              <a:rPr lang="es-ES" sz="1600" b="1" dirty="0" smtClean="0">
                <a:latin typeface="Calibri (Body)"/>
                <a:cs typeface="Calibri (Body)"/>
              </a:rPr>
              <a:t>(</a:t>
            </a:r>
            <a:r>
              <a:rPr lang="ta-IN" sz="1600" b="1" dirty="0" smtClean="0">
                <a:latin typeface="Calibri (Body)"/>
                <a:cs typeface="Calibri (Body)"/>
              </a:rPr>
              <a:t>u</a:t>
            </a:r>
            <a:r>
              <a:rPr lang="es-ES" sz="1600" b="1" dirty="0" smtClean="0">
                <a:latin typeface="Calibri (Body)"/>
                <a:cs typeface="Calibri (Body)"/>
              </a:rPr>
              <a:t> </a:t>
            </a:r>
            <a:r>
              <a:rPr lang="es-ES" sz="1600" b="1" dirty="0">
                <a:latin typeface="Calibri (Body)"/>
                <a:cs typeface="Calibri (Body)"/>
              </a:rPr>
              <a:t>EUR)</a:t>
            </a:r>
          </a:p>
        </c:rich>
      </c:tx>
      <c:layout>
        <c:manualLayout>
          <c:xMode val="edge"/>
          <c:yMode val="edge"/>
          <c:x val="0.243830198308545"/>
          <c:y val="0.027232595744553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'Min wage and union claim'!$D$70</c:f>
              <c:strCache>
                <c:ptCount val="1"/>
                <c:pt idx="0">
                  <c:v>MW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'Min wage and union claim'!$C$71:$C$80</c:f>
              <c:strCache>
                <c:ptCount val="10"/>
                <c:pt idx="0">
                  <c:v>Serbia*</c:v>
                </c:pt>
                <c:pt idx="1">
                  <c:v>Bulgaria</c:v>
                </c:pt>
                <c:pt idx="2">
                  <c:v>Romania</c:v>
                </c:pt>
                <c:pt idx="3">
                  <c:v>Croatia*</c:v>
                </c:pt>
                <c:pt idx="4">
                  <c:v>Montenegro</c:v>
                </c:pt>
                <c:pt idx="5">
                  <c:v>North Macadonia*</c:v>
                </c:pt>
                <c:pt idx="6">
                  <c:v>Moldova</c:v>
                </c:pt>
                <c:pt idx="7">
                  <c:v>Ukraine</c:v>
                </c:pt>
                <c:pt idx="8">
                  <c:v>Bosnia &amp; Herzegovina</c:v>
                </c:pt>
                <c:pt idx="9">
                  <c:v>Albania</c:v>
                </c:pt>
              </c:strCache>
            </c:strRef>
          </c:cat>
          <c:val>
            <c:numRef>
              <c:f>'Min wage and union claim'!$D$71:$D$80</c:f>
              <c:numCache>
                <c:formatCode>General</c:formatCode>
                <c:ptCount val="10"/>
                <c:pt idx="0">
                  <c:v>230.0</c:v>
                </c:pt>
                <c:pt idx="1">
                  <c:v>286.0</c:v>
                </c:pt>
                <c:pt idx="2">
                  <c:v>447.0</c:v>
                </c:pt>
                <c:pt idx="3">
                  <c:v>406.0</c:v>
                </c:pt>
                <c:pt idx="4">
                  <c:v>222.0</c:v>
                </c:pt>
                <c:pt idx="5">
                  <c:v>203.0</c:v>
                </c:pt>
                <c:pt idx="6">
                  <c:v>50.0</c:v>
                </c:pt>
                <c:pt idx="7">
                  <c:v>140.0</c:v>
                </c:pt>
                <c:pt idx="8">
                  <c:v>225.0</c:v>
                </c:pt>
                <c:pt idx="9">
                  <c:v>204.0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96-4C6F-A683-013178AF0214}"/>
            </c:ext>
          </c:extLst>
        </c:ser>
        <c:ser>
          <c:idx val="1"/>
          <c:order val="1"/>
          <c:tx>
            <c:strRef>
              <c:f>'Min wage and union claim'!$E$70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'Min wage and union claim'!$C$71:$C$80</c:f>
              <c:strCache>
                <c:ptCount val="10"/>
                <c:pt idx="0">
                  <c:v>Serbia*</c:v>
                </c:pt>
                <c:pt idx="1">
                  <c:v>Bulgaria</c:v>
                </c:pt>
                <c:pt idx="2">
                  <c:v>Romania</c:v>
                </c:pt>
                <c:pt idx="3">
                  <c:v>Croatia*</c:v>
                </c:pt>
                <c:pt idx="4">
                  <c:v>Montenegro</c:v>
                </c:pt>
                <c:pt idx="5">
                  <c:v>North Macadonia*</c:v>
                </c:pt>
                <c:pt idx="6">
                  <c:v>Moldova</c:v>
                </c:pt>
                <c:pt idx="7">
                  <c:v>Ukraine</c:v>
                </c:pt>
                <c:pt idx="8">
                  <c:v>Bosnia &amp; Herzegovina</c:v>
                </c:pt>
                <c:pt idx="9">
                  <c:v>Albania</c:v>
                </c:pt>
              </c:strCache>
            </c:strRef>
          </c:cat>
          <c:val>
            <c:numRef>
              <c:f>'Min wage and union claim'!$E$71:$E$80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96-4C6F-A683-013178AF0214}"/>
            </c:ext>
          </c:extLst>
        </c:ser>
        <c:ser>
          <c:idx val="2"/>
          <c:order val="2"/>
          <c:tx>
            <c:strRef>
              <c:f>'Min wage and union claim'!$F$70</c:f>
              <c:strCache>
                <c:ptCount val="1"/>
                <c:pt idx="0">
                  <c:v>Cost of living basket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cat>
            <c:strRef>
              <c:f>'Min wage and union claim'!$C$71:$C$80</c:f>
              <c:strCache>
                <c:ptCount val="10"/>
                <c:pt idx="0">
                  <c:v>Serbia*</c:v>
                </c:pt>
                <c:pt idx="1">
                  <c:v>Bulgaria</c:v>
                </c:pt>
                <c:pt idx="2">
                  <c:v>Romania</c:v>
                </c:pt>
                <c:pt idx="3">
                  <c:v>Croatia*</c:v>
                </c:pt>
                <c:pt idx="4">
                  <c:v>Montenegro</c:v>
                </c:pt>
                <c:pt idx="5">
                  <c:v>North Macadonia*</c:v>
                </c:pt>
                <c:pt idx="6">
                  <c:v>Moldova</c:v>
                </c:pt>
                <c:pt idx="7">
                  <c:v>Ukraine</c:v>
                </c:pt>
                <c:pt idx="8">
                  <c:v>Bosnia &amp; Herzegovina</c:v>
                </c:pt>
                <c:pt idx="9">
                  <c:v>Albania</c:v>
                </c:pt>
              </c:strCache>
            </c:strRef>
          </c:cat>
          <c:val>
            <c:numRef>
              <c:f>'Min wage and union claim'!$F$71:$F$80</c:f>
              <c:numCache>
                <c:formatCode>General</c:formatCode>
                <c:ptCount val="10"/>
                <c:pt idx="0">
                  <c:v>850.0</c:v>
                </c:pt>
                <c:pt idx="1">
                  <c:v>1200.0</c:v>
                </c:pt>
                <c:pt idx="2">
                  <c:v>1400.0</c:v>
                </c:pt>
                <c:pt idx="3">
                  <c:v>907.0</c:v>
                </c:pt>
                <c:pt idx="4">
                  <c:v>860.0</c:v>
                </c:pt>
                <c:pt idx="5">
                  <c:v>526.0</c:v>
                </c:pt>
                <c:pt idx="6">
                  <c:v>0.0</c:v>
                </c:pt>
                <c:pt idx="7">
                  <c:v>540.0</c:v>
                </c:pt>
                <c:pt idx="8">
                  <c:v>968.0</c:v>
                </c:pt>
                <c:pt idx="9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96-4C6F-A683-013178AF0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5533816"/>
        <c:axId val="2135537528"/>
      </c:barChart>
      <c:catAx>
        <c:axId val="213553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537528"/>
        <c:crosses val="autoZero"/>
        <c:auto val="1"/>
        <c:lblAlgn val="ctr"/>
        <c:lblOffset val="100"/>
        <c:noMultiLvlLbl val="0"/>
      </c:catAx>
      <c:valAx>
        <c:axId val="213553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53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A2DA9-D1D6-F644-AB7C-CD9DF88E402C}" type="datetime1">
              <a:rPr lang="en-US" smtClean="0"/>
              <a:pPr/>
              <a:t>10/28/19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115B3-CF1C-354C-97FF-8CF48572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8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16690-09DF-674A-A6E4-56034B916E7B}" type="datetime1">
              <a:rPr lang="en-US" smtClean="0"/>
              <a:pPr/>
              <a:t>10/28/19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99BF3-703F-FB4F-97E2-B1265889E3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34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ITUC </a:t>
            </a:r>
            <a:r>
              <a:rPr lang="en-US" dirty="0" err="1"/>
              <a:t>organised</a:t>
            </a:r>
            <a:r>
              <a:rPr lang="en-US" dirty="0"/>
              <a:t> a meeting on 16-17 July on low minimum wages.</a:t>
            </a:r>
          </a:p>
          <a:p>
            <a:endParaRPr lang="en-US" dirty="0"/>
          </a:p>
          <a:p>
            <a:r>
              <a:rPr lang="en-US" dirty="0"/>
              <a:t>Countries involved in meeting on 16-17 July: Serbia, Bulgaria, Romania, Croatia, Montenegro, North Macedonia, Moldova, Ukraine, Bosnia &amp; Herzegovina (</a:t>
            </a:r>
            <a:r>
              <a:rPr lang="en-US" dirty="0" err="1"/>
              <a:t>Republika</a:t>
            </a:r>
            <a:r>
              <a:rPr lang="en-US" dirty="0"/>
              <a:t> </a:t>
            </a:r>
            <a:r>
              <a:rPr lang="en-US" dirty="0" err="1"/>
              <a:t>Srbpska</a:t>
            </a:r>
            <a:r>
              <a:rPr lang="en-US" dirty="0"/>
              <a:t>) and Albania</a:t>
            </a:r>
          </a:p>
          <a:p>
            <a:endParaRPr lang="en-US" dirty="0"/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9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Growth rates of some EU member states nearly double that of EU average (around 4 % GDP growth in Bulgaria/Romania vs. around 2% on average)</a:t>
            </a:r>
          </a:p>
          <a:p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Rising inequality: Share of income for top 10% is nearly 14 times higher in Bulgaria than for the bottom 10% ; 15 times higher in North </a:t>
            </a:r>
            <a:r>
              <a:rPr lang="en-US" dirty="0" err="1"/>
              <a:t>Macadonia</a:t>
            </a:r>
            <a:endParaRPr lang="x-none" dirty="0"/>
          </a:p>
          <a:p>
            <a:endParaRPr lang="en-US" dirty="0"/>
          </a:p>
          <a:p>
            <a:r>
              <a:rPr lang="en-US" dirty="0"/>
              <a:t>Unemployment and inactivity remain major challenges – along with very low wages, including minimum wages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85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Nearly a quarter of workers at risk of poverty and social exclusion in Romania and North Macedonia</a:t>
            </a:r>
          </a:p>
          <a:p>
            <a:r>
              <a:rPr lang="en-US" dirty="0"/>
              <a:t>One in 8 workers in Romania severely materially deprived, more than one in 5 SMD in North </a:t>
            </a:r>
            <a:r>
              <a:rPr lang="en-US" dirty="0" err="1"/>
              <a:t>Macaedonia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52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Romania the estimated cost of living for a family of four is nearly 1400 EURs, when the minimum wage (gross) covers around 450 euros (before tax!)</a:t>
            </a:r>
          </a:p>
          <a:p>
            <a:r>
              <a:rPr lang="en-US" dirty="0"/>
              <a:t>In Bulgaria, likewise, the union cost of living basket estimated for a family of four is around 1200 Euros, when the minimum wage (gross) covers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00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-Emigration and skills depletion: an estimated 30% of Balkan nationals currently live abroad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Economic effects can also lead to reduced social cohesion/eroded trust in institutions – as citizens feel that economic policy is not working for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43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1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125"/>
            <a:ext cx="9144000" cy="6106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703512"/>
            <a:ext cx="8382000" cy="76944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6787"/>
            <a:ext cx="64008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500" b="0" i="0">
                <a:solidFill>
                  <a:srgbClr val="950027"/>
                </a:solidFill>
                <a:latin typeface="Cera Stencil PRO Medium"/>
                <a:cs typeface="Cera Stencil PRO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Proxima Nova"/>
                <a:cs typeface="Proxima Nova"/>
              </a:defRPr>
            </a:lvl1pPr>
            <a:lvl2pPr>
              <a:defRPr>
                <a:latin typeface="Proxima Nova"/>
                <a:cs typeface="Proxima Nova"/>
              </a:defRPr>
            </a:lvl2pPr>
            <a:lvl3pPr>
              <a:defRPr>
                <a:latin typeface="Proxima Nova"/>
                <a:cs typeface="Proxima Nova"/>
              </a:defRPr>
            </a:lvl3pPr>
            <a:lvl4pPr>
              <a:defRPr>
                <a:latin typeface="Proxima Nova"/>
                <a:cs typeface="Proxima Nova"/>
              </a:defRPr>
            </a:lvl4pPr>
            <a:lvl5pPr>
              <a:defRPr>
                <a:latin typeface="Proxima Nova"/>
                <a:cs typeface="Proxima Nova"/>
              </a:defRPr>
            </a:lvl5pPr>
          </a:lstStyle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707886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dirty="0"/>
              <a:t>Click </a:t>
            </a:r>
            <a:r>
              <a:rPr lang="nl-BE"/>
              <a:t>to edit</a:t>
            </a:r>
            <a:endParaRPr lang="nl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Proxima Nova"/>
                <a:cs typeface="Proxima Nova"/>
              </a:defRPr>
            </a:lvl1pPr>
            <a:lvl2pPr>
              <a:defRPr sz="2400">
                <a:latin typeface="Proxima Nova"/>
                <a:cs typeface="Proxima Nova"/>
              </a:defRPr>
            </a:lvl2pPr>
            <a:lvl3pPr>
              <a:defRPr sz="2000">
                <a:latin typeface="Proxima Nova"/>
                <a:cs typeface="Proxima Nova"/>
              </a:defRPr>
            </a:lvl3pPr>
            <a:lvl4pPr>
              <a:defRPr sz="1800">
                <a:latin typeface="Proxima Nova"/>
                <a:cs typeface="Proxima Nova"/>
              </a:defRPr>
            </a:lvl4pPr>
            <a:lvl5pPr>
              <a:defRPr sz="1800">
                <a:latin typeface="Proxima Nova"/>
                <a:cs typeface="Proxima Nov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Proxima Nova"/>
                <a:cs typeface="Proxima Nova"/>
              </a:defRPr>
            </a:lvl1pPr>
            <a:lvl2pPr>
              <a:defRPr sz="2400">
                <a:latin typeface="Proxima Nova"/>
                <a:cs typeface="Proxima Nova"/>
              </a:defRPr>
            </a:lvl2pPr>
            <a:lvl3pPr>
              <a:defRPr sz="2000">
                <a:latin typeface="Proxima Nova"/>
                <a:cs typeface="Proxima Nova"/>
              </a:defRPr>
            </a:lvl3pPr>
            <a:lvl4pPr>
              <a:defRPr sz="1800">
                <a:latin typeface="Proxima Nova"/>
                <a:cs typeface="Proxima Nova"/>
              </a:defRPr>
            </a:lvl4pPr>
            <a:lvl5pPr>
              <a:defRPr sz="1800">
                <a:latin typeface="Proxima Nova"/>
                <a:cs typeface="Proxima Nov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rgbClr val="950027"/>
                </a:solidFill>
                <a:latin typeface="Cera Stencil PRO Medium"/>
                <a:cs typeface="Cera Stencil PRO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Proxima Nova"/>
                <a:cs typeface="Proxima Nova"/>
              </a:defRPr>
            </a:lvl1pPr>
            <a:lvl2pPr>
              <a:defRPr sz="2000">
                <a:latin typeface="Proxima Nova"/>
                <a:cs typeface="Proxima Nova"/>
              </a:defRPr>
            </a:lvl2pPr>
            <a:lvl3pPr>
              <a:defRPr sz="1800">
                <a:latin typeface="Proxima Nova"/>
                <a:cs typeface="Proxima Nova"/>
              </a:defRPr>
            </a:lvl3pPr>
            <a:lvl4pPr>
              <a:defRPr sz="1600">
                <a:latin typeface="Proxima Nova"/>
                <a:cs typeface="Proxima Nova"/>
              </a:defRPr>
            </a:lvl4pPr>
            <a:lvl5pPr>
              <a:defRPr sz="1600">
                <a:latin typeface="Proxima Nova"/>
                <a:cs typeface="Proxima Nov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rgbClr val="950027"/>
                </a:solidFill>
                <a:latin typeface="Cera Stencil PRO Medium"/>
                <a:cs typeface="Cera Stencil PRO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 b="0" i="0">
                <a:latin typeface="Proxima Nova"/>
                <a:cs typeface="Proxima Nova"/>
              </a:defRPr>
            </a:lvl1pPr>
            <a:lvl2pPr>
              <a:defRPr sz="2000" b="0" i="0">
                <a:latin typeface="Proxima Nova"/>
                <a:cs typeface="Proxima Nova"/>
              </a:defRPr>
            </a:lvl2pPr>
            <a:lvl3pPr>
              <a:defRPr sz="1800" b="0" i="0">
                <a:latin typeface="Proxima Nova"/>
                <a:cs typeface="Proxima Nova"/>
              </a:defRPr>
            </a:lvl3pPr>
            <a:lvl4pPr>
              <a:defRPr sz="1600" b="0" i="0">
                <a:latin typeface="Proxima Nova"/>
                <a:cs typeface="Proxima Nova"/>
              </a:defRPr>
            </a:lvl4pPr>
            <a:lvl5pPr>
              <a:defRPr sz="1600" b="0" i="0">
                <a:latin typeface="Proxima Nova"/>
                <a:cs typeface="Proxima Nov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Proxima Nova"/>
                <a:cs typeface="Proxima Nova"/>
              </a:defRPr>
            </a:lvl1pPr>
            <a:lvl2pPr>
              <a:defRPr sz="2800">
                <a:latin typeface="Proxima Nova"/>
                <a:cs typeface="Proxima Nova"/>
              </a:defRPr>
            </a:lvl2pPr>
            <a:lvl3pPr>
              <a:defRPr sz="2400">
                <a:latin typeface="Proxima Nova"/>
                <a:cs typeface="Proxima Nova"/>
              </a:defRPr>
            </a:lvl3pPr>
            <a:lvl4pPr>
              <a:defRPr sz="2000">
                <a:latin typeface="Proxima Nova"/>
                <a:cs typeface="Proxima Nova"/>
              </a:defRPr>
            </a:lvl4pPr>
            <a:lvl5pPr>
              <a:defRPr sz="2000">
                <a:latin typeface="Proxima Nova"/>
                <a:cs typeface="Proxima Nov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/>
              <a:t>Click to edit Master 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838200"/>
            <a:ext cx="3008313" cy="5287963"/>
          </a:xfrm>
        </p:spPr>
        <p:txBody>
          <a:bodyPr/>
          <a:lstStyle>
            <a:lvl1pPr marL="0" indent="0">
              <a:buNone/>
              <a:defRPr sz="1400">
                <a:latin typeface="Proxima Nova"/>
                <a:cs typeface="Proxima Nov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0700" y="4851400"/>
            <a:ext cx="5486400" cy="40011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Proxima Nova"/>
                <a:cs typeface="Proxima Nov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59358"/>
            <a:ext cx="8229600" cy="76944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Cera Stencil PRO Thin"/>
                <a:cs typeface="Cera Stencil PRO Thin"/>
              </a:defRPr>
            </a:lvl1pPr>
          </a:lstStyle>
          <a:p>
            <a:fld id="{EF07808B-6A1B-2B44-8E01-5992481392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-2937"/>
            <a:ext cx="1417638" cy="14176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39" y="6276975"/>
            <a:ext cx="380922" cy="444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EA5608"/>
          </a:solidFill>
          <a:latin typeface="Cera Stencil PRO Medium"/>
          <a:ea typeface="+mj-ea"/>
          <a:cs typeface="Cera Stencil PRO Medi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Evelyn.astor@ituc-csi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9EBFE-766C-42B3-BDE1-83703792D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196752"/>
            <a:ext cx="8382000" cy="2276201"/>
          </a:xfrm>
          <a:prstGeom prst="rect">
            <a:avLst/>
          </a:prstGeo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a-IN" sz="5000" dirty="0" smtClean="0"/>
              <a:t>Jačanje kampanje o regionalnim platama u Istočnoj Evropi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ta-IN" sz="3300" dirty="0" smtClean="0"/>
              <a:t>Sastanak sindikalnih ekonomskih stručnjaka JIE </a:t>
            </a:r>
            <a:r>
              <a:rPr lang="en-US" sz="3300" dirty="0" smtClean="0"/>
              <a:t>29</a:t>
            </a:r>
            <a:r>
              <a:rPr lang="ta-IN" sz="3300" dirty="0" smtClean="0"/>
              <a:t>. oktobar </a:t>
            </a:r>
            <a:r>
              <a:rPr lang="en-US" sz="3300" dirty="0" smtClean="0"/>
              <a:t>2019</a:t>
            </a:r>
            <a:r>
              <a:rPr lang="ta-IN" sz="3300" dirty="0" smtClean="0"/>
              <a:t>.</a:t>
            </a:r>
            <a:endParaRPr lang="x-none" sz="33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448796D7-8E11-41F8-A47B-C1CCF2C79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433" y="3847221"/>
            <a:ext cx="6400800" cy="1794421"/>
          </a:xfrm>
        </p:spPr>
        <p:txBody>
          <a:bodyPr>
            <a:normAutofit fontScale="92500" lnSpcReduction="10000"/>
          </a:bodyPr>
          <a:lstStyle/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Evelyn ASTOR</a:t>
            </a:r>
          </a:p>
          <a:p>
            <a:r>
              <a:rPr lang="ta-IN" sz="2200" dirty="0" smtClean="0">
                <a:solidFill>
                  <a:schemeClr val="tx1"/>
                </a:solidFill>
              </a:rPr>
              <a:t>Savjetnik za ekonomske i socijalne politike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ta-IN" sz="2200" dirty="0" smtClean="0">
                <a:solidFill>
                  <a:schemeClr val="tx1"/>
                </a:solidFill>
              </a:rPr>
              <a:t>Međunarodna konfederacija sindikata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ta-IN" sz="2200" dirty="0" smtClean="0">
                <a:solidFill>
                  <a:schemeClr val="tx1"/>
                </a:solidFill>
              </a:rPr>
              <a:t>MKS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hlinkClick r:id="rId3"/>
              </a:rPr>
              <a:t>Evelyn.astor@ituc-csi.org</a:t>
            </a:r>
            <a:r>
              <a:rPr lang="en-US" sz="22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B8AE340-1F5B-4E23-A247-42004D14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07808B-6A1B-2B44-8E01-5992481392B5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9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52FD66-03BA-4BE8-A91A-57DA937DC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46331"/>
          </a:xfrm>
        </p:spPr>
        <p:txBody>
          <a:bodyPr/>
          <a:lstStyle/>
          <a:p>
            <a:r>
              <a:rPr lang="en-US" sz="3600" dirty="0" smtClean="0"/>
              <a:t>E</a:t>
            </a:r>
            <a:r>
              <a:rPr lang="ta-IN" sz="3600" dirty="0" smtClean="0"/>
              <a:t>konomski k</a:t>
            </a:r>
            <a:r>
              <a:rPr lang="en-US" sz="3600" dirty="0" err="1" smtClean="0"/>
              <a:t>onte</a:t>
            </a:r>
            <a:r>
              <a:rPr lang="ta-IN" sz="3600" dirty="0" smtClean="0"/>
              <a:t>ks</a:t>
            </a:r>
            <a:r>
              <a:rPr lang="en-US" sz="3600" dirty="0" smtClean="0"/>
              <a:t>t</a:t>
            </a:r>
            <a:r>
              <a:rPr lang="en-US" sz="3600" dirty="0"/>
              <a:t>…</a:t>
            </a:r>
            <a:endParaRPr lang="x-non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7F9820-F589-40D7-B87F-DD8B40C2E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8988"/>
            <a:ext cx="8229600" cy="5147176"/>
          </a:xfrm>
        </p:spPr>
        <p:txBody>
          <a:bodyPr>
            <a:normAutofit/>
          </a:bodyPr>
          <a:lstStyle/>
          <a:p>
            <a:r>
              <a:rPr lang="ta-IN" dirty="0" smtClean="0"/>
              <a:t>Istočna Evropa se brže razvija od ostatka Evrope</a:t>
            </a:r>
            <a:endParaRPr lang="en-US" dirty="0"/>
          </a:p>
          <a:p>
            <a:r>
              <a:rPr lang="ta-IN" dirty="0"/>
              <a:t>B</a:t>
            </a:r>
            <a:r>
              <a:rPr lang="en-US" dirty="0" smtClean="0"/>
              <a:t>DP </a:t>
            </a:r>
            <a:r>
              <a:rPr lang="ta-IN" dirty="0" smtClean="0"/>
              <a:t>se gotovo učetvorostručio od </a:t>
            </a:r>
            <a:r>
              <a:rPr lang="en-US" dirty="0" smtClean="0"/>
              <a:t>2000</a:t>
            </a:r>
            <a:r>
              <a:rPr lang="ta-IN" dirty="0" smtClean="0"/>
              <a:t>. godine</a:t>
            </a:r>
            <a:r>
              <a:rPr lang="en-US" dirty="0" smtClean="0"/>
              <a:t>, </a:t>
            </a:r>
            <a:r>
              <a:rPr lang="ta-IN" dirty="0" smtClean="0"/>
              <a:t>narastao je sa </a:t>
            </a:r>
            <a:r>
              <a:rPr lang="en-US" dirty="0" smtClean="0"/>
              <a:t>570 </a:t>
            </a:r>
            <a:r>
              <a:rPr lang="ta-IN" dirty="0" smtClean="0"/>
              <a:t>milijardi </a:t>
            </a:r>
            <a:r>
              <a:rPr lang="en-US" dirty="0" smtClean="0"/>
              <a:t>USD </a:t>
            </a:r>
            <a:r>
              <a:rPr lang="ta-IN" dirty="0" smtClean="0"/>
              <a:t>na gotovo </a:t>
            </a:r>
            <a:r>
              <a:rPr lang="en-US" dirty="0" smtClean="0"/>
              <a:t>2 </a:t>
            </a:r>
            <a:r>
              <a:rPr lang="en-US" dirty="0" err="1" smtClean="0"/>
              <a:t>trilion</a:t>
            </a:r>
            <a:r>
              <a:rPr lang="ta-IN" dirty="0"/>
              <a:t>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  <a:r>
              <a:rPr lang="ta-IN" dirty="0" smtClean="0"/>
              <a:t>ALI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E</a:t>
            </a:r>
            <a:r>
              <a:rPr lang="ta-IN" dirty="0" smtClean="0"/>
              <a:t>konomski rast se nije jednako raspoređivao, niti se pretvarao u prilike za dostojanstven rad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DD3166A-767B-4AE1-BA5F-33102446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8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76" y="583813"/>
            <a:ext cx="8803844" cy="553998"/>
          </a:xfrm>
        </p:spPr>
        <p:txBody>
          <a:bodyPr/>
          <a:lstStyle/>
          <a:p>
            <a:r>
              <a:rPr lang="en-US" sz="3000" dirty="0" smtClean="0"/>
              <a:t>R</a:t>
            </a:r>
            <a:r>
              <a:rPr lang="ta-IN" sz="3000" dirty="0" smtClean="0"/>
              <a:t>adnici zarađuju plate koje ih vode u siromaštvo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B7970EA9-C61C-4D90-B209-A251842477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8772687"/>
              </p:ext>
            </p:extLst>
          </p:nvPr>
        </p:nvGraphicFramePr>
        <p:xfrm>
          <a:off x="391128" y="1751244"/>
          <a:ext cx="41764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E4D3F0A1-6119-421B-980B-96595D1E4A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1731985"/>
              </p:ext>
            </p:extLst>
          </p:nvPr>
        </p:nvGraphicFramePr>
        <p:xfrm>
          <a:off x="4611370" y="1751245"/>
          <a:ext cx="414150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BE6D772-50F4-4EFC-B634-26630CE55C78}"/>
              </a:ext>
            </a:extLst>
          </p:cNvPr>
          <p:cNvSpPr txBox="1"/>
          <p:nvPr/>
        </p:nvSpPr>
        <p:spPr>
          <a:xfrm>
            <a:off x="455209" y="5764613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 (Body)"/>
                <a:cs typeface="Calibri (Body)"/>
              </a:rPr>
              <a:t>I</a:t>
            </a:r>
            <a:r>
              <a:rPr lang="ta-IN" i="1" dirty="0" smtClean="0">
                <a:latin typeface="Calibri (Body)"/>
                <a:cs typeface="Calibri (Body)"/>
              </a:rPr>
              <a:t>zvor</a:t>
            </a:r>
            <a:r>
              <a:rPr lang="en-US" i="1" dirty="0" smtClean="0">
                <a:latin typeface="Calibri (Body)"/>
                <a:cs typeface="Calibri (Body)"/>
              </a:rPr>
              <a:t>: </a:t>
            </a:r>
            <a:r>
              <a:rPr lang="en-US" i="1" dirty="0">
                <a:latin typeface="Calibri (Body)"/>
                <a:cs typeface="Calibri (Body)"/>
              </a:rPr>
              <a:t>Eurostat </a:t>
            </a:r>
            <a:r>
              <a:rPr lang="mr-IN" i="1" dirty="0" smtClean="0">
                <a:latin typeface="Calibri (Body)"/>
                <a:cs typeface="Calibri (Body)"/>
              </a:rPr>
              <a:t>–</a:t>
            </a:r>
            <a:r>
              <a:rPr lang="en-US" i="1" dirty="0" smtClean="0">
                <a:latin typeface="Calibri (Body)"/>
                <a:cs typeface="Calibri (Body)"/>
              </a:rPr>
              <a:t> </a:t>
            </a:r>
            <a:r>
              <a:rPr lang="ta-IN" i="1" dirty="0" smtClean="0">
                <a:latin typeface="Calibri (Body)"/>
                <a:cs typeface="Calibri (Body)"/>
              </a:rPr>
              <a:t>najnoviji dostupni podaci</a:t>
            </a:r>
            <a:r>
              <a:rPr lang="en-US" i="1" dirty="0" smtClean="0">
                <a:latin typeface="Calibri (Body)"/>
                <a:cs typeface="Calibri (Body)"/>
              </a:rPr>
              <a:t>:</a:t>
            </a:r>
            <a:endParaRPr lang="x-none" i="1" dirty="0"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99427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206A6-4032-4C56-BF82-71CA80507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48" y="262390"/>
            <a:ext cx="8229600" cy="553998"/>
          </a:xfrm>
        </p:spPr>
        <p:txBody>
          <a:bodyPr/>
          <a:lstStyle/>
          <a:p>
            <a:r>
              <a:rPr lang="en-US" sz="3000" dirty="0" smtClean="0"/>
              <a:t>Minim</a:t>
            </a:r>
            <a:r>
              <a:rPr lang="ta-IN" sz="3000" dirty="0" smtClean="0"/>
              <a:t>alne plate ne nude sigurnost za porodice</a:t>
            </a:r>
            <a:endParaRPr lang="x-none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A3ED61-B1A2-4586-ADAB-372835C32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1A4263-777D-4E0C-A949-04DE4A9DD196}"/>
              </a:ext>
            </a:extLst>
          </p:cNvPr>
          <p:cNvSpPr txBox="1"/>
          <p:nvPr/>
        </p:nvSpPr>
        <p:spPr>
          <a:xfrm>
            <a:off x="997260" y="5646047"/>
            <a:ext cx="784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 (Body)"/>
                <a:cs typeface="Calibri (Body)"/>
              </a:rPr>
              <a:t>I</a:t>
            </a:r>
            <a:r>
              <a:rPr lang="ta-IN" sz="1200" dirty="0" smtClean="0">
                <a:latin typeface="Calibri (Body)"/>
                <a:cs typeface="Calibri (Body)"/>
              </a:rPr>
              <a:t>zvor</a:t>
            </a:r>
            <a:r>
              <a:rPr lang="en-GB" sz="1200" dirty="0" smtClean="0">
                <a:latin typeface="Calibri (Body)"/>
                <a:cs typeface="Calibri (Body)"/>
              </a:rPr>
              <a:t>: </a:t>
            </a:r>
            <a:r>
              <a:rPr lang="ta-IN" sz="1200" dirty="0" smtClean="0">
                <a:latin typeface="Calibri (Body)"/>
                <a:cs typeface="Calibri (Body)"/>
              </a:rPr>
              <a:t>MKS Forum o regionalnim minimalnim platama </a:t>
            </a:r>
            <a:r>
              <a:rPr lang="en-GB" sz="1200" dirty="0" smtClean="0">
                <a:latin typeface="Calibri (Body)"/>
                <a:cs typeface="Calibri (Body)"/>
              </a:rPr>
              <a:t>(</a:t>
            </a:r>
            <a:r>
              <a:rPr lang="ta-IN" sz="1200" dirty="0" smtClean="0">
                <a:latin typeface="Calibri (Body)"/>
                <a:cs typeface="Calibri (Body)"/>
              </a:rPr>
              <a:t>j</a:t>
            </a:r>
            <a:r>
              <a:rPr lang="en-GB" sz="1200" dirty="0" err="1" smtClean="0">
                <a:latin typeface="Calibri (Body)"/>
                <a:cs typeface="Calibri (Body)"/>
              </a:rPr>
              <a:t>ul</a:t>
            </a:r>
            <a:r>
              <a:rPr lang="ta-IN" sz="1200" dirty="0" smtClean="0">
                <a:latin typeface="Calibri (Body)"/>
                <a:cs typeface="Calibri (Body)"/>
              </a:rPr>
              <a:t>i</a:t>
            </a:r>
            <a:r>
              <a:rPr lang="en-GB" sz="1200" dirty="0" smtClean="0">
                <a:latin typeface="Calibri (Body)"/>
                <a:cs typeface="Calibri (Body)"/>
              </a:rPr>
              <a:t> 2019</a:t>
            </a:r>
            <a:r>
              <a:rPr lang="ta-IN" sz="1200" dirty="0" smtClean="0">
                <a:latin typeface="Calibri (Body)"/>
                <a:cs typeface="Calibri (Body)"/>
              </a:rPr>
              <a:t>.</a:t>
            </a:r>
            <a:r>
              <a:rPr lang="en-GB" sz="1200" dirty="0" smtClean="0">
                <a:latin typeface="Calibri (Body)"/>
                <a:cs typeface="Calibri (Body)"/>
              </a:rPr>
              <a:t>)</a:t>
            </a:r>
            <a:endParaRPr lang="x-none" sz="1200" dirty="0">
              <a:latin typeface="Calibri (Body)"/>
              <a:cs typeface="Calibri (Body)"/>
            </a:endParaRPr>
          </a:p>
          <a:p>
            <a:r>
              <a:rPr lang="en-GB" sz="1200" dirty="0" smtClean="0">
                <a:latin typeface="Calibri (Body)"/>
                <a:cs typeface="Calibri (Body)"/>
              </a:rPr>
              <a:t>*</a:t>
            </a:r>
            <a:r>
              <a:rPr lang="ta-IN" sz="1200" dirty="0" smtClean="0">
                <a:latin typeface="Calibri (Body)"/>
                <a:cs typeface="Calibri (Body)"/>
              </a:rPr>
              <a:t>Za Srbiju</a:t>
            </a:r>
            <a:r>
              <a:rPr lang="en-GB" sz="1200" dirty="0" smtClean="0">
                <a:latin typeface="Calibri (Body)"/>
                <a:cs typeface="Calibri (Body)"/>
              </a:rPr>
              <a:t>, </a:t>
            </a:r>
            <a:r>
              <a:rPr lang="ta-IN" sz="1200" dirty="0" smtClean="0">
                <a:latin typeface="Calibri (Body)"/>
                <a:cs typeface="Calibri (Body)"/>
              </a:rPr>
              <a:t>Hrvatsku i Sjevernu Makedoniju </a:t>
            </a:r>
            <a:r>
              <a:rPr lang="en-GB" sz="1200" dirty="0" smtClean="0">
                <a:latin typeface="Calibri (Body)"/>
                <a:cs typeface="Calibri (Body)"/>
              </a:rPr>
              <a:t>minim</a:t>
            </a:r>
            <a:r>
              <a:rPr lang="ta-IN" sz="1200" dirty="0" smtClean="0">
                <a:latin typeface="Calibri (Body)"/>
                <a:cs typeface="Calibri (Body)"/>
              </a:rPr>
              <a:t>alne plate su izražene u neto vrijednostima</a:t>
            </a:r>
            <a:r>
              <a:rPr lang="en-GB" sz="1200" dirty="0" smtClean="0">
                <a:latin typeface="Calibri (Body)"/>
                <a:cs typeface="Calibri (Body)"/>
              </a:rPr>
              <a:t>. </a:t>
            </a:r>
            <a:r>
              <a:rPr lang="ta-IN" sz="1200" dirty="0" smtClean="0">
                <a:latin typeface="Calibri (Body)"/>
                <a:cs typeface="Calibri (Body)"/>
              </a:rPr>
              <a:t>Za ostale, su izražene u bruto vrijednostima</a:t>
            </a:r>
            <a:r>
              <a:rPr lang="en-GB" sz="1200" dirty="0" smtClean="0">
                <a:latin typeface="Calibri (Body)"/>
                <a:cs typeface="Calibri (Body)"/>
              </a:rPr>
              <a:t>, </a:t>
            </a:r>
            <a:r>
              <a:rPr lang="ta-IN" sz="1200" dirty="0" smtClean="0">
                <a:latin typeface="Calibri (Body)"/>
                <a:cs typeface="Calibri (Body)"/>
              </a:rPr>
              <a:t>te su stoga razlike u onome što zarađuju radnici i troškovima potrošačke korpe čak mnogo veće nego je to prikazano na grafikonu</a:t>
            </a:r>
            <a:r>
              <a:rPr lang="en-GB" sz="1200" dirty="0" smtClean="0">
                <a:latin typeface="Calibri (Body)"/>
                <a:cs typeface="Calibri (Body)"/>
              </a:rPr>
              <a:t>.</a:t>
            </a:r>
            <a:endParaRPr lang="x-none" sz="1200" dirty="0">
              <a:latin typeface="Calibri (Body)"/>
              <a:cs typeface="Calibri (Body)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87813F49-4D08-4FD9-A757-EC5749861C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9360581"/>
              </p:ext>
            </p:extLst>
          </p:nvPr>
        </p:nvGraphicFramePr>
        <p:xfrm>
          <a:off x="611560" y="980727"/>
          <a:ext cx="8229600" cy="4663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607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06EE1-3D5E-4E39-9E32-AEDBC9ADB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3914"/>
            <a:ext cx="8229600" cy="1200329"/>
          </a:xfrm>
        </p:spPr>
        <p:txBody>
          <a:bodyPr/>
          <a:lstStyle/>
          <a:p>
            <a:r>
              <a:rPr lang="en-US" sz="3600" dirty="0" smtClean="0"/>
              <a:t>N</a:t>
            </a:r>
            <a:r>
              <a:rPr lang="ta-IN" sz="3600" dirty="0" smtClean="0"/>
              <a:t>iske plate usporavaju inkluzivni ekonomski rast u regionu</a:t>
            </a:r>
            <a:endParaRPr lang="x-non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EE38C7-8FCE-4822-82E4-54D8B7755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12949"/>
            <a:ext cx="8579296" cy="4224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</a:t>
            </a:r>
            <a:r>
              <a:rPr lang="ta-IN" dirty="0" smtClean="0"/>
              <a:t>egativna dejstva na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 smtClean="0"/>
              <a:t>Agregat</a:t>
            </a:r>
            <a:r>
              <a:rPr lang="ta-IN" dirty="0" smtClean="0"/>
              <a:t>nu potražnju</a:t>
            </a:r>
            <a:endParaRPr lang="en-US" dirty="0"/>
          </a:p>
          <a:p>
            <a:r>
              <a:rPr lang="en-US" dirty="0" err="1" smtClean="0"/>
              <a:t>Produ</a:t>
            </a:r>
            <a:r>
              <a:rPr lang="ta-IN" dirty="0" smtClean="0"/>
              <a:t>ktivnost</a:t>
            </a:r>
            <a:endParaRPr lang="en-US" dirty="0"/>
          </a:p>
          <a:p>
            <a:r>
              <a:rPr lang="en-US" dirty="0" err="1" smtClean="0"/>
              <a:t>Emigra</a:t>
            </a:r>
            <a:r>
              <a:rPr lang="ta-IN" dirty="0" smtClean="0"/>
              <a:t>ciju i gubitak vještina</a:t>
            </a:r>
            <a:endParaRPr lang="en-US" dirty="0"/>
          </a:p>
          <a:p>
            <a:r>
              <a:rPr lang="en-US" dirty="0" smtClean="0"/>
              <a:t>N</a:t>
            </a:r>
            <a:r>
              <a:rPr lang="ta-IN" dirty="0" smtClean="0"/>
              <a:t>eformalnu zaposlenost</a:t>
            </a:r>
            <a:endParaRPr lang="en-US" dirty="0"/>
          </a:p>
          <a:p>
            <a:r>
              <a:rPr lang="en-US" dirty="0" smtClean="0"/>
              <a:t>S</a:t>
            </a:r>
            <a:r>
              <a:rPr lang="ta-IN" dirty="0" smtClean="0"/>
              <a:t>iromaštvo i nejednakost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D006961-B88F-4C4D-AB8F-0C81CA36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1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6FCD2-2BBC-404D-B7FB-493CC8312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2359"/>
            <a:ext cx="8229600" cy="1323439"/>
          </a:xfrm>
        </p:spPr>
        <p:txBody>
          <a:bodyPr/>
          <a:lstStyle/>
          <a:p>
            <a:r>
              <a:rPr lang="en-US" sz="4000" dirty="0" smtClean="0"/>
              <a:t>S</a:t>
            </a:r>
            <a:r>
              <a:rPr lang="ta-IN" sz="4000" dirty="0" smtClean="0"/>
              <a:t>klapanje kockica za regionalnu kampanju </a:t>
            </a:r>
            <a:r>
              <a:rPr lang="en-US" sz="4000" dirty="0" smtClean="0"/>
              <a:t>…</a:t>
            </a:r>
            <a:endParaRPr lang="x-non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B607FE-F944-4ACD-A907-ECFBBC037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 smtClean="0"/>
              <a:t>EU </a:t>
            </a:r>
            <a:r>
              <a:rPr lang="ta-IN" dirty="0" smtClean="0"/>
              <a:t>lobira ciljano</a:t>
            </a:r>
            <a:r>
              <a:rPr lang="en-US" dirty="0" smtClean="0"/>
              <a:t>: </a:t>
            </a:r>
            <a:r>
              <a:rPr lang="ta-IN" dirty="0" smtClean="0"/>
              <a:t>za države članice i države kandidate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Tehni</a:t>
            </a:r>
            <a:r>
              <a:rPr lang="ta-IN" dirty="0" smtClean="0">
                <a:solidFill>
                  <a:srgbClr val="FF0000"/>
                </a:solidFill>
              </a:rPr>
              <a:t>čko praćenje rada uz pomoć sindikalnih stručnjaka u svrhu jačanja argumenata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ta-IN" dirty="0" smtClean="0">
                <a:solidFill>
                  <a:srgbClr val="FF0000"/>
                </a:solidFill>
              </a:rPr>
              <a:t>prikupljanja dokaza za povećanje plata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ta-IN" dirty="0" smtClean="0"/>
              <a:t>Izvještaj o lobiranju za kampanju i</a:t>
            </a:r>
            <a:r>
              <a:rPr lang="en-US" dirty="0" smtClean="0"/>
              <a:t> </a:t>
            </a:r>
            <a:r>
              <a:rPr lang="ta-IN" dirty="0" smtClean="0"/>
              <a:t>Izvještaj o skandalu plata koje vode u siomaštvo u Istočnoj Evropi su u pripremi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</a:t>
            </a:r>
            <a:r>
              <a:rPr lang="ta-IN" dirty="0" smtClean="0"/>
              <a:t>bjavljivanje izvještaja</a:t>
            </a:r>
            <a:r>
              <a:rPr lang="en-US" dirty="0" smtClean="0"/>
              <a:t>/</a:t>
            </a:r>
            <a:r>
              <a:rPr lang="ta-IN" dirty="0" smtClean="0"/>
              <a:t>sastanak za lobiranje planirani za </a:t>
            </a:r>
            <a:r>
              <a:rPr lang="en-US" dirty="0" smtClean="0"/>
              <a:t>2020</a:t>
            </a:r>
            <a:r>
              <a:rPr lang="ta-IN" dirty="0" smtClean="0"/>
              <a:t>. godinu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DE2670-1678-4CEC-9773-61A93400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0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006E31ABA9FF4D93362271D8F23B7D" ma:contentTypeVersion="10" ma:contentTypeDescription="Create a new document." ma:contentTypeScope="" ma:versionID="63f1df23fb8f9f4016a4d7ab95511c78">
  <xsd:schema xmlns:xsd="http://www.w3.org/2001/XMLSchema" xmlns:xs="http://www.w3.org/2001/XMLSchema" xmlns:p="http://schemas.microsoft.com/office/2006/metadata/properties" xmlns:ns2="9099d577-fe52-4aed-98d7-da70053327dc" xmlns:ns3="f1d0068b-80a8-40ad-974d-795353a1ddb8" targetNamespace="http://schemas.microsoft.com/office/2006/metadata/properties" ma:root="true" ma:fieldsID="5a3d1008e3a38fceffb7466992984885" ns2:_="" ns3:_="">
    <xsd:import namespace="9099d577-fe52-4aed-98d7-da70053327dc"/>
    <xsd:import namespace="f1d0068b-80a8-40ad-974d-795353a1dd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9d577-fe52-4aed-98d7-da70053327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0068b-80a8-40ad-974d-795353a1d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152FCB-6003-4073-8738-D60DB41042E2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9099d577-fe52-4aed-98d7-da70053327dc"/>
    <ds:schemaRef ds:uri="f1d0068b-80a8-40ad-974d-795353a1ddb8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E77625-C438-4DA8-838B-C6823B9FBC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0AF0E3-48E9-4E6A-B75C-48AF916DC7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99d577-fe52-4aed-98d7-da70053327dc"/>
    <ds:schemaRef ds:uri="f1d0068b-80a8-40ad-974d-795353a1d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559</Words>
  <Application>Microsoft Macintosh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Jačanje kampanje o regionalnim platama u Istočnoj Evropi Sastanak sindikalnih ekonomskih stručnjaka JIE 29. oktobar 2019.</vt:lpstr>
      <vt:lpstr>Ekonomski kontekst…</vt:lpstr>
      <vt:lpstr>Radnici zarađuju plate koje ih vode u siromaštvo</vt:lpstr>
      <vt:lpstr>Minimalne plate ne nude sigurnost za porodice</vt:lpstr>
      <vt:lpstr>Niske plate usporavaju inkluzivni ekonomski rast u regionu</vt:lpstr>
      <vt:lpstr>Sklapanje kockica za regionalnu kampanju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regional wages campaign for Eastern Europe  PERC Executive Committee Meeting 21 October 2019</dc:title>
  <dc:creator>Astor, Evelyn</dc:creator>
  <cp:lastModifiedBy>samir</cp:lastModifiedBy>
  <cp:revision>11</cp:revision>
  <dcterms:created xsi:type="dcterms:W3CDTF">2019-10-21T08:40:20Z</dcterms:created>
  <dcterms:modified xsi:type="dcterms:W3CDTF">2019-10-28T09:39:23Z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0x01010009006E31ABA9FF4D93362271D8F23B7D</vt:lpwstr>
  </property>
</Properties>
</file>