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6.xml" ContentType="application/vnd.openxmlformats-officedocument.theme+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746" r:id="rId2"/>
    <p:sldMasterId id="2147483853" r:id="rId3"/>
    <p:sldMasterId id="2147484378" r:id="rId4"/>
    <p:sldMasterId id="2147483848" r:id="rId5"/>
    <p:sldMasterId id="2147483758" r:id="rId6"/>
    <p:sldMasterId id="2147483782" r:id="rId7"/>
    <p:sldMasterId id="2147484658" r:id="rId8"/>
  </p:sldMasterIdLst>
  <p:notesMasterIdLst>
    <p:notesMasterId r:id="rId20"/>
  </p:notesMasterIdLst>
  <p:handoutMasterIdLst>
    <p:handoutMasterId r:id="rId21"/>
  </p:handoutMasterIdLst>
  <p:sldIdLst>
    <p:sldId id="470" r:id="rId9"/>
    <p:sldId id="421" r:id="rId10"/>
    <p:sldId id="453" r:id="rId11"/>
    <p:sldId id="425" r:id="rId12"/>
    <p:sldId id="499" r:id="rId13"/>
    <p:sldId id="500" r:id="rId14"/>
    <p:sldId id="488" r:id="rId15"/>
    <p:sldId id="497" r:id="rId16"/>
    <p:sldId id="498" r:id="rId17"/>
    <p:sldId id="495" r:id="rId18"/>
    <p:sldId id="496" r:id="rId1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1C37"/>
    <a:srgbClr val="109351"/>
    <a:srgbClr val="FAA61A"/>
    <a:srgbClr val="BA6510"/>
    <a:srgbClr val="A91D38"/>
    <a:srgbClr val="C00000"/>
    <a:srgbClr val="A41D2B"/>
    <a:srgbClr val="C78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8" autoAdjust="0"/>
    <p:restoredTop sz="71068" autoAdjust="0"/>
  </p:normalViewPr>
  <p:slideViewPr>
    <p:cSldViewPr showGuides="1">
      <p:cViewPr varScale="1">
        <p:scale>
          <a:sx n="67" d="100"/>
          <a:sy n="67" d="100"/>
        </p:scale>
        <p:origin x="1156" y="4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71" d="100"/>
          <a:sy n="71" d="100"/>
        </p:scale>
        <p:origin x="2472" y="4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316DCC-EDB5-4AB8-A9D4-84CC1284416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72801232-7BFF-4AE1-A2D2-180EC0F11903}"/>
              </a:ext>
            </a:extLst>
          </p:cNvPr>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E2B4514-71BF-4E9A-8DB4-7B0FE6FAFAEB}" type="datetimeFigureOut">
              <a:rPr lang="en-US" altLang="en-US"/>
              <a:pPr>
                <a:defRPr/>
              </a:pPr>
              <a:t>11/24/2021</a:t>
            </a:fld>
            <a:endParaRPr lang="en-US" altLang="en-US"/>
          </a:p>
        </p:txBody>
      </p:sp>
      <p:sp>
        <p:nvSpPr>
          <p:cNvPr id="4" name="Footer Placeholder 3">
            <a:extLst>
              <a:ext uri="{FF2B5EF4-FFF2-40B4-BE49-F238E27FC236}">
                <a16:creationId xmlns:a16="http://schemas.microsoft.com/office/drawing/2014/main" id="{BC2A3E41-F4F0-436D-BC4B-B457CFCB3EB3}"/>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E5D53E3E-8D1D-4AD6-A59A-E55FBE9BD950}"/>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3ABFE702-6724-46A5-B885-A2F338F1988A}" type="slidenum">
              <a:rPr lang="en-US" altLang="nb-NO"/>
              <a:pPr>
                <a:defRPr/>
              </a:pPr>
              <a:t>‹#›</a:t>
            </a:fld>
            <a:endParaRPr lang="en-US" altLang="nb-NO"/>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5C47BDD-F107-42F2-B0D5-2BF15502A2C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4099" name="Rectangle 3">
            <a:extLst>
              <a:ext uri="{FF2B5EF4-FFF2-40B4-BE49-F238E27FC236}">
                <a16:creationId xmlns:a16="http://schemas.microsoft.com/office/drawing/2014/main" id="{3598D55F-5234-4DDD-BDE1-A8BB6C6345C9}"/>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27652" name="Rectangle 4">
            <a:extLst>
              <a:ext uri="{FF2B5EF4-FFF2-40B4-BE49-F238E27FC236}">
                <a16:creationId xmlns:a16="http://schemas.microsoft.com/office/drawing/2014/main" id="{EF2B192C-301A-4A31-AE1C-07E020850EA8}"/>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3CE05985-5679-4286-A3F7-491185BBF043}"/>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012716A6-613B-496F-BF69-D6F791C56991}"/>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4103" name="Rectangle 7">
            <a:extLst>
              <a:ext uri="{FF2B5EF4-FFF2-40B4-BE49-F238E27FC236}">
                <a16:creationId xmlns:a16="http://schemas.microsoft.com/office/drawing/2014/main" id="{6496618A-B33A-4455-A1E7-C59ED3978F7B}"/>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9466563D-A55D-4D1E-893F-BBDC9C50DC6E}"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466563D-A55D-4D1E-893F-BBDC9C50DC6E}" type="slidenum">
              <a:rPr lang="en-US" altLang="nb-NO" smtClean="0"/>
              <a:pPr>
                <a:defRPr/>
              </a:pPr>
              <a:t>1</a:t>
            </a:fld>
            <a:endParaRPr lang="en-US" altLang="nb-NO"/>
          </a:p>
        </p:txBody>
      </p:sp>
    </p:spTree>
    <p:extLst>
      <p:ext uri="{BB962C8B-B14F-4D97-AF65-F5344CB8AC3E}">
        <p14:creationId xmlns:p14="http://schemas.microsoft.com/office/powerpoint/2010/main" val="827080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10</a:t>
            </a:fld>
            <a:endParaRPr lang="en-US" altLang="nb-NO"/>
          </a:p>
        </p:txBody>
      </p:sp>
    </p:spTree>
    <p:extLst>
      <p:ext uri="{BB962C8B-B14F-4D97-AF65-F5344CB8AC3E}">
        <p14:creationId xmlns:p14="http://schemas.microsoft.com/office/powerpoint/2010/main" val="661815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11</a:t>
            </a:fld>
            <a:endParaRPr lang="en-US" altLang="nb-NO"/>
          </a:p>
        </p:txBody>
      </p:sp>
    </p:spTree>
    <p:extLst>
      <p:ext uri="{BB962C8B-B14F-4D97-AF65-F5344CB8AC3E}">
        <p14:creationId xmlns:p14="http://schemas.microsoft.com/office/powerpoint/2010/main" val="2240975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2</a:t>
            </a:fld>
            <a:endParaRPr lang="en-US" altLang="nb-NO"/>
          </a:p>
        </p:txBody>
      </p:sp>
    </p:spTree>
    <p:extLst>
      <p:ext uri="{BB962C8B-B14F-4D97-AF65-F5344CB8AC3E}">
        <p14:creationId xmlns:p14="http://schemas.microsoft.com/office/powerpoint/2010/main" val="40864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848B00F-4DEC-4710-9CA0-1575B8513263}"/>
              </a:ext>
            </a:extLst>
          </p:cNvPr>
          <p:cNvSpPr>
            <a:spLocks noGrp="1" noRot="1" noChangeAspect="1" noChangeArrowheads="1" noTextEdit="1"/>
          </p:cNvSpPr>
          <p:nvPr>
            <p:ph type="sldImg"/>
          </p:nvPr>
        </p:nvSpPr>
        <p:spPr>
          <a:ln/>
        </p:spPr>
      </p:sp>
      <p:sp>
        <p:nvSpPr>
          <p:cNvPr id="38915" name="Slide Number Placeholder 3">
            <a:extLst>
              <a:ext uri="{FF2B5EF4-FFF2-40B4-BE49-F238E27FC236}">
                <a16:creationId xmlns:a16="http://schemas.microsoft.com/office/drawing/2014/main" id="{60E5688C-DD3D-4207-A37E-9D0E89C3F6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15CB368C-4F4F-44EC-BF14-8E6C8708BDE0}" type="slidenum">
              <a:rPr lang="en-US" altLang="nb-NO" smtClean="0"/>
              <a:pPr>
                <a:spcBef>
                  <a:spcPct val="0"/>
                </a:spcBef>
              </a:pPr>
              <a:t>3</a:t>
            </a:fld>
            <a:endParaRPr lang="en-US" altLang="nb-NO"/>
          </a:p>
        </p:txBody>
      </p:sp>
      <p:sp>
        <p:nvSpPr>
          <p:cNvPr id="38916" name="Content Placeholder 2">
            <a:extLst>
              <a:ext uri="{FF2B5EF4-FFF2-40B4-BE49-F238E27FC236}">
                <a16:creationId xmlns:a16="http://schemas.microsoft.com/office/drawing/2014/main" id="{3C263894-3995-429B-B7A7-82FB3693C1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Arial" panose="020B0604020202020204" pitchFamily="34" charset="0"/>
              </a:rPr>
              <a:t>The ILO’s decent work agenda is the basis for Just Transition. It includes: </a:t>
            </a:r>
          </a:p>
          <a:p>
            <a:endParaRPr lang="en-US" altLang="en-US" dirty="0">
              <a:latin typeface="Arial" panose="020B0604020202020204" pitchFamily="34" charset="0"/>
              <a:cs typeface="Arial" panose="020B0604020202020204" pitchFamily="34" charset="0"/>
            </a:endParaRPr>
          </a:p>
          <a:p>
            <a:pPr marL="0" indent="0">
              <a:buNone/>
              <a:defRPr/>
            </a:pPr>
            <a:r>
              <a:rPr lang="en-US" dirty="0"/>
              <a:t>Opportunities for work that is productive and delivers a fair income</a:t>
            </a:r>
          </a:p>
          <a:p>
            <a:pPr marL="0" indent="0">
              <a:buNone/>
              <a:defRPr/>
            </a:pPr>
            <a:r>
              <a:rPr lang="en-US" dirty="0"/>
              <a:t>- Security in the workplace and social protection for families, </a:t>
            </a:r>
          </a:p>
          <a:p>
            <a:pPr marL="0" indent="0">
              <a:buNone/>
              <a:defRPr/>
            </a:pPr>
            <a:r>
              <a:rPr lang="en-US" dirty="0"/>
              <a:t>- Better prospects for personal development and social integration</a:t>
            </a:r>
          </a:p>
          <a:p>
            <a:pPr marL="0" indent="0">
              <a:buNone/>
              <a:defRPr/>
            </a:pPr>
            <a:r>
              <a:rPr lang="en-US" dirty="0"/>
              <a:t>- Rights at work, including freedom for people to express their concerns, organize and participate in the decisions that affect their lives</a:t>
            </a:r>
          </a:p>
          <a:p>
            <a:pPr marL="0" indent="0">
              <a:buNone/>
              <a:defRPr/>
            </a:pPr>
            <a:r>
              <a:rPr lang="en-US" dirty="0"/>
              <a:t>- Equality of opportunity and treatment for all women and men.</a:t>
            </a:r>
            <a:endParaRPr lang="fr-BE" dirty="0"/>
          </a:p>
          <a:p>
            <a:endParaRPr lang="en-US" alt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282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004F5DF6-60CE-492B-B298-510526C9E44D}"/>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13D9D511-72C1-4158-A2FE-6FECEEE9DA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nb-NO">
              <a:latin typeface="Arial" panose="020B0604020202020204" pitchFamily="34" charset="0"/>
              <a:cs typeface="Arial" panose="020B0604020202020204" pitchFamily="34" charset="0"/>
            </a:endParaRPr>
          </a:p>
        </p:txBody>
      </p:sp>
      <p:sp>
        <p:nvSpPr>
          <p:cNvPr id="47108" name="Slide Number Placeholder 3">
            <a:extLst>
              <a:ext uri="{FF2B5EF4-FFF2-40B4-BE49-F238E27FC236}">
                <a16:creationId xmlns:a16="http://schemas.microsoft.com/office/drawing/2014/main" id="{931C557F-5F46-4BE5-AE3D-6A77D94714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E242462-6A9D-4BA1-97C5-4A5A80DA24DF}" type="slidenum">
              <a:rPr lang="en-US" altLang="nb-NO" smtClean="0"/>
              <a:pPr>
                <a:spcBef>
                  <a:spcPct val="0"/>
                </a:spcBef>
              </a:pPr>
              <a:t>4</a:t>
            </a:fld>
            <a:endParaRPr lang="en-US" altLang="nb-NO"/>
          </a:p>
        </p:txBody>
      </p:sp>
    </p:spTree>
    <p:extLst>
      <p:ext uri="{BB962C8B-B14F-4D97-AF65-F5344CB8AC3E}">
        <p14:creationId xmlns:p14="http://schemas.microsoft.com/office/powerpoint/2010/main" val="135741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5</a:t>
            </a:fld>
            <a:endParaRPr lang="en-US" altLang="nb-NO"/>
          </a:p>
        </p:txBody>
      </p:sp>
    </p:spTree>
    <p:extLst>
      <p:ext uri="{BB962C8B-B14F-4D97-AF65-F5344CB8AC3E}">
        <p14:creationId xmlns:p14="http://schemas.microsoft.com/office/powerpoint/2010/main" val="200008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6</a:t>
            </a:fld>
            <a:endParaRPr lang="en-US" altLang="nb-NO"/>
          </a:p>
        </p:txBody>
      </p:sp>
    </p:spTree>
    <p:extLst>
      <p:ext uri="{BB962C8B-B14F-4D97-AF65-F5344CB8AC3E}">
        <p14:creationId xmlns:p14="http://schemas.microsoft.com/office/powerpoint/2010/main" val="661815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7</a:t>
            </a:fld>
            <a:endParaRPr lang="en-US" altLang="nb-NO"/>
          </a:p>
        </p:txBody>
      </p:sp>
    </p:spTree>
    <p:extLst>
      <p:ext uri="{BB962C8B-B14F-4D97-AF65-F5344CB8AC3E}">
        <p14:creationId xmlns:p14="http://schemas.microsoft.com/office/powerpoint/2010/main" val="3206172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8</a:t>
            </a:fld>
            <a:endParaRPr lang="en-US" altLang="nb-NO"/>
          </a:p>
        </p:txBody>
      </p:sp>
    </p:spTree>
    <p:extLst>
      <p:ext uri="{BB962C8B-B14F-4D97-AF65-F5344CB8AC3E}">
        <p14:creationId xmlns:p14="http://schemas.microsoft.com/office/powerpoint/2010/main" val="328538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C6F1E55-168F-4121-A5EF-A1BD5E267C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76AF80BE-57C9-444B-A8F8-AE2A4866182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nb-NO" altLang="en-US" dirty="0">
                <a:latin typeface="Arial" panose="020B0604020202020204" pitchFamily="34" charset="0"/>
                <a:cs typeface="Arial" panose="020B0604020202020204" pitchFamily="34" charset="0"/>
              </a:rPr>
            </a:br>
            <a:endParaRPr lang="nb-NO" altLang="en-US" dirty="0">
              <a:latin typeface="Arial" panose="020B0604020202020204" pitchFamily="34" charset="0"/>
              <a:cs typeface="Arial" panose="020B0604020202020204" pitchFamily="34" charset="0"/>
            </a:endParaRPr>
          </a:p>
          <a:p>
            <a:endParaRPr lang="en-IN" altLang="nb-NO" dirty="0">
              <a:latin typeface="Arial" panose="020B0604020202020204" pitchFamily="34" charset="0"/>
              <a:cs typeface="Arial" panose="020B0604020202020204" pitchFamily="34" charset="0"/>
            </a:endParaRPr>
          </a:p>
        </p:txBody>
      </p:sp>
      <p:sp>
        <p:nvSpPr>
          <p:cNvPr id="33796" name="Slide Number Placeholder 3">
            <a:extLst>
              <a:ext uri="{FF2B5EF4-FFF2-40B4-BE49-F238E27FC236}">
                <a16:creationId xmlns:a16="http://schemas.microsoft.com/office/drawing/2014/main" id="{F83919D3-3717-4C57-89B0-BDF6A04DF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CA2C92-0E5D-4759-877A-D31BBA2CA7C5}" type="slidenum">
              <a:rPr lang="en-US" altLang="nb-NO" smtClean="0"/>
              <a:pPr>
                <a:spcBef>
                  <a:spcPct val="0"/>
                </a:spcBef>
              </a:pPr>
              <a:t>9</a:t>
            </a:fld>
            <a:endParaRPr lang="en-US" altLang="nb-NO"/>
          </a:p>
        </p:txBody>
      </p:sp>
    </p:spTree>
    <p:extLst>
      <p:ext uri="{BB962C8B-B14F-4D97-AF65-F5344CB8AC3E}">
        <p14:creationId xmlns:p14="http://schemas.microsoft.com/office/powerpoint/2010/main" val="2210085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54F283-7EB5-4738-9D47-73CD8AFC8B9F}"/>
              </a:ext>
            </a:extLst>
          </p:cNvPr>
          <p:cNvSpPr>
            <a:spLocks noChangeArrowheads="1"/>
          </p:cNvSpPr>
          <p:nvPr userDrawn="1"/>
        </p:nvSpPr>
        <p:spPr bwMode="auto">
          <a:xfrm>
            <a:off x="5099050" y="2016125"/>
            <a:ext cx="3155950" cy="3644900"/>
          </a:xfrm>
          <a:prstGeom prst="rect">
            <a:avLst/>
          </a:prstGeom>
          <a:solidFill>
            <a:srgbClr val="C78FBF">
              <a:alpha val="67058"/>
            </a:srgbClr>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charset="0"/>
                <a:ea typeface="MS PGothic" charset="-128"/>
              </a:defRPr>
            </a:lvl1pPr>
            <a:lvl2pPr marL="742950" indent="-285750" defTabSz="457200">
              <a:defRPr>
                <a:solidFill>
                  <a:schemeClr val="tx1"/>
                </a:solidFill>
                <a:latin typeface="Arial" charset="0"/>
                <a:ea typeface="MS PGothic" charset="-128"/>
              </a:defRPr>
            </a:lvl2pPr>
            <a:lvl3pPr marL="1143000" indent="-228600" defTabSz="457200">
              <a:defRPr>
                <a:solidFill>
                  <a:schemeClr val="tx1"/>
                </a:solidFill>
                <a:latin typeface="Arial" charset="0"/>
                <a:ea typeface="MS PGothic" charset="-128"/>
              </a:defRPr>
            </a:lvl3pPr>
            <a:lvl4pPr marL="1600200" indent="-228600" defTabSz="457200">
              <a:defRPr>
                <a:solidFill>
                  <a:schemeClr val="tx1"/>
                </a:solidFill>
                <a:latin typeface="Arial" charset="0"/>
                <a:ea typeface="MS PGothic" charset="-128"/>
              </a:defRPr>
            </a:lvl4pPr>
            <a:lvl5pPr marL="2057400" indent="-228600" defTabSz="457200">
              <a:defRPr>
                <a:solidFill>
                  <a:schemeClr val="tx1"/>
                </a:solidFill>
                <a:latin typeface="Arial" charset="0"/>
                <a:ea typeface="MS PGothic" charset="-128"/>
              </a:defRPr>
            </a:lvl5pPr>
            <a:lvl6pPr marL="2514600" indent="-228600" defTabSz="457200" eaLnBrk="0" fontAlgn="base" hangingPunct="0">
              <a:spcBef>
                <a:spcPct val="0"/>
              </a:spcBef>
              <a:spcAft>
                <a:spcPct val="0"/>
              </a:spcAft>
              <a:defRPr>
                <a:solidFill>
                  <a:schemeClr val="tx1"/>
                </a:solidFill>
                <a:latin typeface="Arial" charset="0"/>
                <a:ea typeface="MS PGothic" charset="-128"/>
              </a:defRPr>
            </a:lvl6pPr>
            <a:lvl7pPr marL="2971800" indent="-228600" defTabSz="457200" eaLnBrk="0" fontAlgn="base" hangingPunct="0">
              <a:spcBef>
                <a:spcPct val="0"/>
              </a:spcBef>
              <a:spcAft>
                <a:spcPct val="0"/>
              </a:spcAft>
              <a:defRPr>
                <a:solidFill>
                  <a:schemeClr val="tx1"/>
                </a:solidFill>
                <a:latin typeface="Arial" charset="0"/>
                <a:ea typeface="MS PGothic" charset="-128"/>
              </a:defRPr>
            </a:lvl7pPr>
            <a:lvl8pPr marL="3429000" indent="-228600" defTabSz="457200" eaLnBrk="0" fontAlgn="base" hangingPunct="0">
              <a:spcBef>
                <a:spcPct val="0"/>
              </a:spcBef>
              <a:spcAft>
                <a:spcPct val="0"/>
              </a:spcAft>
              <a:defRPr>
                <a:solidFill>
                  <a:schemeClr val="tx1"/>
                </a:solidFill>
                <a:latin typeface="Arial" charset="0"/>
                <a:ea typeface="MS PGothic" charset="-128"/>
              </a:defRPr>
            </a:lvl8pPr>
            <a:lvl9pPr marL="3886200" indent="-228600" defTabSz="4572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nb-NO" altLang="nb-NO">
              <a:solidFill>
                <a:srgbClr val="FFFFFF"/>
              </a:solidFill>
            </a:endParaRPr>
          </a:p>
        </p:txBody>
      </p:sp>
      <p:sp>
        <p:nvSpPr>
          <p:cNvPr id="3" name="Rectangle 2">
            <a:extLst>
              <a:ext uri="{FF2B5EF4-FFF2-40B4-BE49-F238E27FC236}">
                <a16:creationId xmlns:a16="http://schemas.microsoft.com/office/drawing/2014/main" id="{5CA0FEBD-AFB0-43D9-933C-ABA3A82D937C}"/>
              </a:ext>
            </a:extLst>
          </p:cNvPr>
          <p:cNvSpPr/>
          <p:nvPr userDrawn="1"/>
        </p:nvSpPr>
        <p:spPr>
          <a:xfrm>
            <a:off x="5105400" y="1757363"/>
            <a:ext cx="1743075" cy="261937"/>
          </a:xfrm>
          <a:prstGeom prst="rect">
            <a:avLst/>
          </a:prstGeom>
          <a:solidFill>
            <a:srgbClr val="C78FBF">
              <a:alpha val="67000"/>
            </a:srgb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4" name="Slide Number Placeholder 3">
            <a:extLst>
              <a:ext uri="{FF2B5EF4-FFF2-40B4-BE49-F238E27FC236}">
                <a16:creationId xmlns:a16="http://schemas.microsoft.com/office/drawing/2014/main" id="{75FCAFBC-B8FB-4487-9733-25BC581B3C95}"/>
              </a:ext>
            </a:extLst>
          </p:cNvPr>
          <p:cNvSpPr>
            <a:spLocks noGrp="1" noChangeArrowheads="1"/>
          </p:cNvSpPr>
          <p:nvPr>
            <p:ph type="sldNum" sz="quarter" idx="10"/>
          </p:nvPr>
        </p:nvSpPr>
        <p:spPr/>
        <p:txBody>
          <a:bodyPr/>
          <a:lstStyle>
            <a:lvl1pPr>
              <a:defRPr/>
            </a:lvl1pPr>
          </a:lstStyle>
          <a:p>
            <a:pPr>
              <a:defRPr/>
            </a:pPr>
            <a:fld id="{1AE13AA7-1896-463D-AA60-DC93E0CAC6C6}" type="slidenum">
              <a:rPr lang="en-US" altLang="nb-NO"/>
              <a:pPr>
                <a:defRPr/>
              </a:pPr>
              <a:t>‹#›</a:t>
            </a:fld>
            <a:endParaRPr lang="en-US" altLang="nb-NO"/>
          </a:p>
        </p:txBody>
      </p:sp>
    </p:spTree>
    <p:extLst>
      <p:ext uri="{BB962C8B-B14F-4D97-AF65-F5344CB8AC3E}">
        <p14:creationId xmlns:p14="http://schemas.microsoft.com/office/powerpoint/2010/main" val="59959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9D4F529D-B863-4161-AF18-61537AE0A29A}"/>
              </a:ext>
            </a:extLst>
          </p:cNvPr>
          <p:cNvSpPr>
            <a:spLocks noGrp="1" noChangeArrowheads="1"/>
          </p:cNvSpPr>
          <p:nvPr>
            <p:ph type="sldNum" sz="quarter" idx="10"/>
          </p:nvPr>
        </p:nvSpPr>
        <p:spPr/>
        <p:txBody>
          <a:bodyPr/>
          <a:lstStyle>
            <a:lvl1pPr>
              <a:defRPr/>
            </a:lvl1pPr>
          </a:lstStyle>
          <a:p>
            <a:pPr>
              <a:defRPr/>
            </a:pPr>
            <a:fld id="{5406C505-02E0-4456-BD52-5342AF495267}" type="slidenum">
              <a:rPr lang="en-US" altLang="nb-NO"/>
              <a:pPr>
                <a:defRPr/>
              </a:pPr>
              <a:t>‹#›</a:t>
            </a:fld>
            <a:endParaRPr lang="en-US" altLang="nb-NO"/>
          </a:p>
        </p:txBody>
      </p:sp>
    </p:spTree>
    <p:extLst>
      <p:ext uri="{BB962C8B-B14F-4D97-AF65-F5344CB8AC3E}">
        <p14:creationId xmlns:p14="http://schemas.microsoft.com/office/powerpoint/2010/main" val="343095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ubsection Slide">
    <p:spTree>
      <p:nvGrpSpPr>
        <p:cNvPr id="1" name=""/>
        <p:cNvGrpSpPr/>
        <p:nvPr/>
      </p:nvGrpSpPr>
      <p:grpSpPr>
        <a:xfrm>
          <a:off x="0" y="0"/>
          <a:ext cx="0" cy="0"/>
          <a:chOff x="0" y="0"/>
          <a:chExt cx="0" cy="0"/>
        </a:xfrm>
      </p:grpSpPr>
      <p:sp>
        <p:nvSpPr>
          <p:cNvPr id="10" name="Title 1"/>
          <p:cNvSpPr>
            <a:spLocks noGrp="1"/>
          </p:cNvSpPr>
          <p:nvPr>
            <p:ph type="title"/>
          </p:nvPr>
        </p:nvSpPr>
        <p:spPr>
          <a:xfrm>
            <a:off x="1285852" y="2143116"/>
            <a:ext cx="7429498" cy="634999"/>
          </a:xfrm>
          <a:prstGeom prst="rect">
            <a:avLst/>
          </a:prstGeom>
        </p:spPr>
        <p:txBody>
          <a:bodyPr/>
          <a:lstStyle>
            <a:lvl1pPr algn="l">
              <a:defRPr sz="3600" b="1">
                <a:solidFill>
                  <a:schemeClr val="bg1"/>
                </a:solidFill>
              </a:defRPr>
            </a:lvl1pPr>
          </a:lstStyle>
          <a:p>
            <a:r>
              <a:rPr lang="en-US" dirty="0"/>
              <a:t>Click to edit Master title style</a:t>
            </a:r>
          </a:p>
        </p:txBody>
      </p:sp>
      <p:sp>
        <p:nvSpPr>
          <p:cNvPr id="11" name="Content Placeholder 2"/>
          <p:cNvSpPr>
            <a:spLocks noGrp="1"/>
          </p:cNvSpPr>
          <p:nvPr>
            <p:ph sz="half" idx="1"/>
          </p:nvPr>
        </p:nvSpPr>
        <p:spPr>
          <a:xfrm>
            <a:off x="1285852" y="3071810"/>
            <a:ext cx="7429552" cy="3071834"/>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6">
            <a:extLst>
              <a:ext uri="{FF2B5EF4-FFF2-40B4-BE49-F238E27FC236}">
                <a16:creationId xmlns:a16="http://schemas.microsoft.com/office/drawing/2014/main" id="{A1F42EE4-71A6-47B9-9D96-48121060449E}"/>
              </a:ext>
            </a:extLst>
          </p:cNvPr>
          <p:cNvSpPr>
            <a:spLocks noGrp="1" noChangeArrowheads="1"/>
          </p:cNvSpPr>
          <p:nvPr>
            <p:ph type="sldNum" sz="quarter" idx="10"/>
          </p:nvPr>
        </p:nvSpPr>
        <p:spPr/>
        <p:txBody>
          <a:bodyPr/>
          <a:lstStyle>
            <a:lvl1pPr>
              <a:defRPr/>
            </a:lvl1pPr>
          </a:lstStyle>
          <a:p>
            <a:pPr>
              <a:defRPr/>
            </a:pPr>
            <a:fld id="{EBB9207B-432E-458C-87C1-B7CFC1857F3B}" type="slidenum">
              <a:rPr lang="en-US" altLang="nb-NO"/>
              <a:pPr>
                <a:defRPr/>
              </a:pPr>
              <a:t>‹#›</a:t>
            </a:fld>
            <a:endParaRPr lang="en-US" altLang="nb-NO"/>
          </a:p>
        </p:txBody>
      </p:sp>
    </p:spTree>
    <p:extLst>
      <p:ext uri="{BB962C8B-B14F-4D97-AF65-F5344CB8AC3E}">
        <p14:creationId xmlns:p14="http://schemas.microsoft.com/office/powerpoint/2010/main" val="2050099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9A5CF027-5841-4506-8B61-119951F10E9C}"/>
              </a:ext>
            </a:extLst>
          </p:cNvPr>
          <p:cNvSpPr>
            <a:spLocks noGrp="1" noChangeArrowheads="1"/>
          </p:cNvSpPr>
          <p:nvPr>
            <p:ph type="sldNum" sz="quarter" idx="10"/>
          </p:nvPr>
        </p:nvSpPr>
        <p:spPr/>
        <p:txBody>
          <a:bodyPr/>
          <a:lstStyle>
            <a:lvl1pPr>
              <a:defRPr/>
            </a:lvl1pPr>
          </a:lstStyle>
          <a:p>
            <a:pPr>
              <a:defRPr/>
            </a:pPr>
            <a:fld id="{C1E11D28-6DD4-42D0-94E9-486E28607181}" type="slidenum">
              <a:rPr lang="en-US" altLang="nb-NO"/>
              <a:pPr>
                <a:defRPr/>
              </a:pPr>
              <a:t>‹#›</a:t>
            </a:fld>
            <a:endParaRPr lang="en-US" altLang="nb-NO"/>
          </a:p>
        </p:txBody>
      </p:sp>
    </p:spTree>
    <p:extLst>
      <p:ext uri="{BB962C8B-B14F-4D97-AF65-F5344CB8AC3E}">
        <p14:creationId xmlns:p14="http://schemas.microsoft.com/office/powerpoint/2010/main" val="441595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13773CFF-63D3-4295-85DC-2E88B2DA1D9D}"/>
              </a:ext>
            </a:extLst>
          </p:cNvPr>
          <p:cNvSpPr>
            <a:spLocks noGrp="1" noChangeArrowheads="1"/>
          </p:cNvSpPr>
          <p:nvPr>
            <p:ph type="sldNum" sz="quarter" idx="10"/>
          </p:nvPr>
        </p:nvSpPr>
        <p:spPr/>
        <p:txBody>
          <a:bodyPr/>
          <a:lstStyle>
            <a:lvl1pPr>
              <a:defRPr/>
            </a:lvl1pPr>
          </a:lstStyle>
          <a:p>
            <a:pPr>
              <a:defRPr/>
            </a:pPr>
            <a:fld id="{683D1119-B4FE-403B-960A-CE8964BCAA47}" type="slidenum">
              <a:rPr lang="en-US" altLang="nb-NO"/>
              <a:pPr>
                <a:defRPr/>
              </a:pPr>
              <a:t>‹#›</a:t>
            </a:fld>
            <a:endParaRPr lang="en-US" altLang="nb-NO"/>
          </a:p>
        </p:txBody>
      </p:sp>
    </p:spTree>
    <p:extLst>
      <p:ext uri="{BB962C8B-B14F-4D97-AF65-F5344CB8AC3E}">
        <p14:creationId xmlns:p14="http://schemas.microsoft.com/office/powerpoint/2010/main" val="65522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1 - Agenda ">
    <p:spTree>
      <p:nvGrpSpPr>
        <p:cNvPr id="1" name=""/>
        <p:cNvGrpSpPr/>
        <p:nvPr/>
      </p:nvGrpSpPr>
      <p:grpSpPr>
        <a:xfrm>
          <a:off x="0" y="0"/>
          <a:ext cx="0" cy="0"/>
          <a:chOff x="0" y="0"/>
          <a:chExt cx="0" cy="0"/>
        </a:xfrm>
      </p:grpSpPr>
      <p:cxnSp>
        <p:nvCxnSpPr>
          <p:cNvPr id="4" name="Straight Connector 11">
            <a:extLst>
              <a:ext uri="{FF2B5EF4-FFF2-40B4-BE49-F238E27FC236}">
                <a16:creationId xmlns:a16="http://schemas.microsoft.com/office/drawing/2014/main" id="{49F21FEF-12DF-4209-A6A1-577ADBF8A539}"/>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642910" y="1714488"/>
            <a:ext cx="7643812" cy="634999"/>
          </a:xfrm>
          <a:prstGeom prst="rect">
            <a:avLst/>
          </a:prstGeom>
        </p:spPr>
        <p:txBody>
          <a:bodyPr/>
          <a:lstStyle>
            <a:lvl1pPr>
              <a:defRPr>
                <a:solidFill>
                  <a:srgbClr val="C78FBF"/>
                </a:solidFill>
              </a:defRPr>
            </a:lvl1pPr>
          </a:lstStyle>
          <a:p>
            <a:r>
              <a:rPr lang="en-US" dirty="0"/>
              <a:t>Click to edit Master title style</a:t>
            </a:r>
          </a:p>
        </p:txBody>
      </p:sp>
      <p:sp>
        <p:nvSpPr>
          <p:cNvPr id="14" name="Content Placeholder 2"/>
          <p:cNvSpPr>
            <a:spLocks noGrp="1"/>
          </p:cNvSpPr>
          <p:nvPr>
            <p:ph sz="half" idx="1"/>
          </p:nvPr>
        </p:nvSpPr>
        <p:spPr>
          <a:xfrm>
            <a:off x="642910" y="2643182"/>
            <a:ext cx="7643866" cy="3714776"/>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a:extLst>
              <a:ext uri="{FF2B5EF4-FFF2-40B4-BE49-F238E27FC236}">
                <a16:creationId xmlns:a16="http://schemas.microsoft.com/office/drawing/2014/main" id="{DBB8D485-FA76-4A84-9F5E-5051BF357792}"/>
              </a:ext>
            </a:extLst>
          </p:cNvPr>
          <p:cNvSpPr>
            <a:spLocks noGrp="1" noChangeArrowheads="1"/>
          </p:cNvSpPr>
          <p:nvPr>
            <p:ph type="sldNum" sz="quarter" idx="10"/>
          </p:nvPr>
        </p:nvSpPr>
        <p:spPr/>
        <p:txBody>
          <a:bodyPr/>
          <a:lstStyle>
            <a:lvl1pPr>
              <a:defRPr/>
            </a:lvl1pPr>
          </a:lstStyle>
          <a:p>
            <a:pPr>
              <a:defRPr/>
            </a:pPr>
            <a:fld id="{313355F7-EB06-4D66-8235-3C59DB577C98}" type="slidenum">
              <a:rPr lang="en-US" altLang="nb-NO"/>
              <a:pPr>
                <a:defRPr/>
              </a:pPr>
              <a:t>‹#›</a:t>
            </a:fld>
            <a:endParaRPr lang="en-US" altLang="nb-NO"/>
          </a:p>
        </p:txBody>
      </p:sp>
    </p:spTree>
    <p:extLst>
      <p:ext uri="{BB962C8B-B14F-4D97-AF65-F5344CB8AC3E}">
        <p14:creationId xmlns:p14="http://schemas.microsoft.com/office/powerpoint/2010/main" val="117900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Content 2">
    <p:spTree>
      <p:nvGrpSpPr>
        <p:cNvPr id="1" name=""/>
        <p:cNvGrpSpPr/>
        <p:nvPr/>
      </p:nvGrpSpPr>
      <p:grpSpPr>
        <a:xfrm>
          <a:off x="0" y="0"/>
          <a:ext cx="0" cy="0"/>
          <a:chOff x="0" y="0"/>
          <a:chExt cx="0" cy="0"/>
        </a:xfrm>
      </p:grpSpPr>
      <p:cxnSp>
        <p:nvCxnSpPr>
          <p:cNvPr id="4" name="Straight Connector 11">
            <a:extLst>
              <a:ext uri="{FF2B5EF4-FFF2-40B4-BE49-F238E27FC236}">
                <a16:creationId xmlns:a16="http://schemas.microsoft.com/office/drawing/2014/main" id="{BDE6130B-CC68-4311-AA8C-CA04859E9563}"/>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042988" y="274639"/>
            <a:ext cx="7643812" cy="654032"/>
          </a:xfrm>
          <a:prstGeom prst="rect">
            <a:avLst/>
          </a:prstGeom>
        </p:spPr>
        <p:txBody>
          <a:bodyPr/>
          <a:lstStyle>
            <a:lvl1pPr>
              <a:defRPr>
                <a:solidFill>
                  <a:srgbClr val="C78FBF"/>
                </a:solidFill>
              </a:defRPr>
            </a:lvl1pPr>
          </a:lstStyle>
          <a:p>
            <a:r>
              <a:rPr lang="en-US" dirty="0"/>
              <a:t>Click to edit Master title style</a:t>
            </a:r>
          </a:p>
        </p:txBody>
      </p:sp>
      <p:sp>
        <p:nvSpPr>
          <p:cNvPr id="3" name="Content Placeholder 2"/>
          <p:cNvSpPr>
            <a:spLocks noGrp="1"/>
          </p:cNvSpPr>
          <p:nvPr>
            <p:ph idx="1"/>
          </p:nvPr>
        </p:nvSpPr>
        <p:spPr>
          <a:xfrm>
            <a:off x="1042988" y="1196975"/>
            <a:ext cx="7643812" cy="4929188"/>
          </a:xfrm>
          <a:prstGeom prst="rect">
            <a:avLst/>
          </a:prstGeo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a:extLst>
              <a:ext uri="{FF2B5EF4-FFF2-40B4-BE49-F238E27FC236}">
                <a16:creationId xmlns:a16="http://schemas.microsoft.com/office/drawing/2014/main" id="{FA1FB55A-9CB2-45E3-952B-5769B6586BF7}"/>
              </a:ext>
            </a:extLst>
          </p:cNvPr>
          <p:cNvSpPr>
            <a:spLocks noGrp="1" noChangeArrowheads="1"/>
          </p:cNvSpPr>
          <p:nvPr>
            <p:ph type="sldNum" sz="quarter" idx="10"/>
          </p:nvPr>
        </p:nvSpPr>
        <p:spPr/>
        <p:txBody>
          <a:bodyPr/>
          <a:lstStyle>
            <a:lvl1pPr>
              <a:defRPr/>
            </a:lvl1pPr>
          </a:lstStyle>
          <a:p>
            <a:pPr>
              <a:defRPr/>
            </a:pPr>
            <a:fld id="{749AFDE2-CA21-4689-935B-ED22BDDC016B}" type="slidenum">
              <a:rPr lang="en-US" altLang="nb-NO"/>
              <a:pPr>
                <a:defRPr/>
              </a:pPr>
              <a:t>‹#›</a:t>
            </a:fld>
            <a:endParaRPr lang="en-US" altLang="nb-NO"/>
          </a:p>
        </p:txBody>
      </p:sp>
    </p:spTree>
    <p:extLst>
      <p:ext uri="{BB962C8B-B14F-4D97-AF65-F5344CB8AC3E}">
        <p14:creationId xmlns:p14="http://schemas.microsoft.com/office/powerpoint/2010/main" val="2044614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3">
    <p:spTree>
      <p:nvGrpSpPr>
        <p:cNvPr id="1" name=""/>
        <p:cNvGrpSpPr/>
        <p:nvPr/>
      </p:nvGrpSpPr>
      <p:grpSpPr>
        <a:xfrm>
          <a:off x="0" y="0"/>
          <a:ext cx="0" cy="0"/>
          <a:chOff x="0" y="0"/>
          <a:chExt cx="0" cy="0"/>
        </a:xfrm>
      </p:grpSpPr>
      <p:cxnSp>
        <p:nvCxnSpPr>
          <p:cNvPr id="5" name="Straight Connector 11">
            <a:extLst>
              <a:ext uri="{FF2B5EF4-FFF2-40B4-BE49-F238E27FC236}">
                <a16:creationId xmlns:a16="http://schemas.microsoft.com/office/drawing/2014/main" id="{A0433131-00FE-48FF-BFF9-40C00BA07308}"/>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042988" y="274639"/>
            <a:ext cx="7643812" cy="654032"/>
          </a:xfrm>
          <a:prstGeom prst="rect">
            <a:avLst/>
          </a:prstGeom>
        </p:spPr>
        <p:txBody>
          <a:bodyPr/>
          <a:lstStyle>
            <a:lvl1pPr>
              <a:defRPr>
                <a:solidFill>
                  <a:srgbClr val="C78FBF"/>
                </a:solidFill>
              </a:defRPr>
            </a:lvl1pPr>
          </a:lstStyle>
          <a:p>
            <a:r>
              <a:rPr lang="en-US" dirty="0"/>
              <a:t>Click to edit Master title style</a:t>
            </a:r>
          </a:p>
        </p:txBody>
      </p:sp>
      <p:sp>
        <p:nvSpPr>
          <p:cNvPr id="3" name="Content Placeholder 2"/>
          <p:cNvSpPr>
            <a:spLocks noGrp="1"/>
          </p:cNvSpPr>
          <p:nvPr>
            <p:ph sz="half" idx="1"/>
          </p:nvPr>
        </p:nvSpPr>
        <p:spPr>
          <a:xfrm>
            <a:off x="1043608" y="1340768"/>
            <a:ext cx="3452192" cy="4785395"/>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3"/>
          </p:nvPr>
        </p:nvSpPr>
        <p:spPr>
          <a:xfrm>
            <a:off x="5180459" y="1340768"/>
            <a:ext cx="3452192" cy="4785395"/>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a:extLst>
              <a:ext uri="{FF2B5EF4-FFF2-40B4-BE49-F238E27FC236}">
                <a16:creationId xmlns:a16="http://schemas.microsoft.com/office/drawing/2014/main" id="{C40593AB-9F79-4787-9A10-8D21A8BB3682}"/>
              </a:ext>
            </a:extLst>
          </p:cNvPr>
          <p:cNvSpPr>
            <a:spLocks noGrp="1" noChangeArrowheads="1"/>
          </p:cNvSpPr>
          <p:nvPr>
            <p:ph type="sldNum" sz="quarter" idx="14"/>
          </p:nvPr>
        </p:nvSpPr>
        <p:spPr/>
        <p:txBody>
          <a:bodyPr/>
          <a:lstStyle>
            <a:lvl1pPr>
              <a:defRPr/>
            </a:lvl1pPr>
          </a:lstStyle>
          <a:p>
            <a:pPr>
              <a:defRPr/>
            </a:pPr>
            <a:fld id="{56DD2E38-B4D4-4AAA-9543-7D885BBB10BE}" type="slidenum">
              <a:rPr lang="en-US" altLang="nb-NO"/>
              <a:pPr>
                <a:defRPr/>
              </a:pPr>
              <a:t>‹#›</a:t>
            </a:fld>
            <a:endParaRPr lang="en-US" altLang="nb-NO"/>
          </a:p>
        </p:txBody>
      </p:sp>
    </p:spTree>
    <p:extLst>
      <p:ext uri="{BB962C8B-B14F-4D97-AF65-F5344CB8AC3E}">
        <p14:creationId xmlns:p14="http://schemas.microsoft.com/office/powerpoint/2010/main" val="3773175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F22FDA92-3DC8-4E00-B89E-55B06F691414}"/>
              </a:ext>
            </a:extLst>
          </p:cNvPr>
          <p:cNvCxnSpPr/>
          <p:nvPr userDrawn="1"/>
        </p:nvCxnSpPr>
        <p:spPr>
          <a:xfrm>
            <a:off x="2335213" y="2921000"/>
            <a:ext cx="6453187" cy="1588"/>
          </a:xfrm>
          <a:prstGeom prst="line">
            <a:avLst/>
          </a:prstGeom>
          <a:ln w="6350">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CF9A4BE1-37C9-4121-800D-A9078F4D84E4}"/>
              </a:ext>
            </a:extLst>
          </p:cNvPr>
          <p:cNvSpPr txBox="1">
            <a:spLocks/>
          </p:cNvSpPr>
          <p:nvPr userDrawn="1"/>
        </p:nvSpPr>
        <p:spPr bwMode="auto">
          <a:xfrm>
            <a:off x="2357438" y="3071813"/>
            <a:ext cx="2643187" cy="714375"/>
          </a:xfrm>
          <a:prstGeom prst="rect">
            <a:avLst/>
          </a:prstGeom>
          <a:noFill/>
          <a:ln>
            <a:noFill/>
          </a:ln>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GB" altLang="en-US" sz="2400">
                <a:solidFill>
                  <a:srgbClr val="0D0D0D"/>
                </a:solidFill>
              </a:rPr>
              <a:t>wwf.ca</a:t>
            </a:r>
            <a:endParaRPr lang="en-US" altLang="en-US" sz="2400">
              <a:solidFill>
                <a:srgbClr val="0D0D0D"/>
              </a:solidFill>
            </a:endParaRPr>
          </a:p>
        </p:txBody>
      </p:sp>
      <p:sp>
        <p:nvSpPr>
          <p:cNvPr id="4" name="Title 1">
            <a:extLst>
              <a:ext uri="{FF2B5EF4-FFF2-40B4-BE49-F238E27FC236}">
                <a16:creationId xmlns:a16="http://schemas.microsoft.com/office/drawing/2014/main" id="{491791BC-6B38-4757-85ED-AE02ACA43551}"/>
              </a:ext>
            </a:extLst>
          </p:cNvPr>
          <p:cNvSpPr txBox="1">
            <a:spLocks/>
          </p:cNvSpPr>
          <p:nvPr userDrawn="1"/>
        </p:nvSpPr>
        <p:spPr bwMode="auto">
          <a:xfrm>
            <a:off x="2224088" y="1657350"/>
            <a:ext cx="6011862" cy="1470025"/>
          </a:xfrm>
          <a:prstGeom prst="rect">
            <a:avLst/>
          </a:prstGeom>
          <a:noFill/>
          <a:ln>
            <a:noFill/>
          </a:ln>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GB" altLang="en-US" sz="4000">
                <a:solidFill>
                  <a:srgbClr val="C78FBF"/>
                </a:solidFill>
              </a:rPr>
              <a:t>Thank you</a:t>
            </a:r>
            <a:endParaRPr lang="en-US" altLang="en-US" sz="4000">
              <a:solidFill>
                <a:srgbClr val="C78FBF"/>
              </a:solidFill>
            </a:endParaRPr>
          </a:p>
        </p:txBody>
      </p:sp>
      <p:sp>
        <p:nvSpPr>
          <p:cNvPr id="5" name="Rectangle 6">
            <a:extLst>
              <a:ext uri="{FF2B5EF4-FFF2-40B4-BE49-F238E27FC236}">
                <a16:creationId xmlns:a16="http://schemas.microsoft.com/office/drawing/2014/main" id="{37398381-2266-4422-8DA7-0211CE999876}"/>
              </a:ext>
            </a:extLst>
          </p:cNvPr>
          <p:cNvSpPr>
            <a:spLocks noGrp="1" noChangeArrowheads="1"/>
          </p:cNvSpPr>
          <p:nvPr>
            <p:ph type="sldNum" sz="quarter" idx="10"/>
          </p:nvPr>
        </p:nvSpPr>
        <p:spPr/>
        <p:txBody>
          <a:bodyPr/>
          <a:lstStyle>
            <a:lvl1pPr>
              <a:defRPr/>
            </a:lvl1pPr>
          </a:lstStyle>
          <a:p>
            <a:pPr>
              <a:defRPr/>
            </a:pPr>
            <a:fld id="{9A3A3D37-ED00-40CF-A43B-D478914CCE46}" type="slidenum">
              <a:rPr lang="en-US" altLang="nb-NO"/>
              <a:pPr>
                <a:defRPr/>
              </a:pPr>
              <a:t>‹#›</a:t>
            </a:fld>
            <a:endParaRPr lang="en-US" altLang="nb-NO"/>
          </a:p>
        </p:txBody>
      </p:sp>
    </p:spTree>
    <p:extLst>
      <p:ext uri="{BB962C8B-B14F-4D97-AF65-F5344CB8AC3E}">
        <p14:creationId xmlns:p14="http://schemas.microsoft.com/office/powerpoint/2010/main" val="2789419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26FCCF88-C6D7-44DA-B423-E04472CEC135}"/>
              </a:ext>
            </a:extLst>
          </p:cNvPr>
          <p:cNvSpPr>
            <a:spLocks noGrp="1" noChangeArrowheads="1"/>
          </p:cNvSpPr>
          <p:nvPr>
            <p:ph type="sldNum" sz="quarter" idx="10"/>
          </p:nvPr>
        </p:nvSpPr>
        <p:spPr/>
        <p:txBody>
          <a:bodyPr/>
          <a:lstStyle>
            <a:lvl1pPr>
              <a:defRPr/>
            </a:lvl1pPr>
          </a:lstStyle>
          <a:p>
            <a:pPr>
              <a:defRPr/>
            </a:pPr>
            <a:fld id="{D1324A14-267B-44AD-A5D9-915754DCA904}" type="slidenum">
              <a:rPr lang="en-US" altLang="nb-NO"/>
              <a:pPr>
                <a:defRPr/>
              </a:pPr>
              <a:t>‹#›</a:t>
            </a:fld>
            <a:endParaRPr lang="en-US" altLang="nb-NO"/>
          </a:p>
        </p:txBody>
      </p:sp>
    </p:spTree>
    <p:extLst>
      <p:ext uri="{BB962C8B-B14F-4D97-AF65-F5344CB8AC3E}">
        <p14:creationId xmlns:p14="http://schemas.microsoft.com/office/powerpoint/2010/main" val="329165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B0E0B7-87BC-403E-B9A0-0561A9C9976E}"/>
              </a:ext>
            </a:extLst>
          </p:cNvPr>
          <p:cNvSpPr>
            <a:spLocks noChangeArrowheads="1"/>
          </p:cNvSpPr>
          <p:nvPr userDrawn="1"/>
        </p:nvSpPr>
        <p:spPr bwMode="auto">
          <a:xfrm>
            <a:off x="5099050" y="2016125"/>
            <a:ext cx="3155950" cy="3644900"/>
          </a:xfrm>
          <a:prstGeom prst="rect">
            <a:avLst/>
          </a:prstGeom>
          <a:solidFill>
            <a:srgbClr val="C78FBF">
              <a:alpha val="67058"/>
            </a:srgbClr>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charset="0"/>
                <a:ea typeface="MS PGothic" charset="-128"/>
              </a:defRPr>
            </a:lvl1pPr>
            <a:lvl2pPr marL="742950" indent="-285750" defTabSz="457200">
              <a:defRPr>
                <a:solidFill>
                  <a:schemeClr val="tx1"/>
                </a:solidFill>
                <a:latin typeface="Arial" charset="0"/>
                <a:ea typeface="MS PGothic" charset="-128"/>
              </a:defRPr>
            </a:lvl2pPr>
            <a:lvl3pPr marL="1143000" indent="-228600" defTabSz="457200">
              <a:defRPr>
                <a:solidFill>
                  <a:schemeClr val="tx1"/>
                </a:solidFill>
                <a:latin typeface="Arial" charset="0"/>
                <a:ea typeface="MS PGothic" charset="-128"/>
              </a:defRPr>
            </a:lvl3pPr>
            <a:lvl4pPr marL="1600200" indent="-228600" defTabSz="457200">
              <a:defRPr>
                <a:solidFill>
                  <a:schemeClr val="tx1"/>
                </a:solidFill>
                <a:latin typeface="Arial" charset="0"/>
                <a:ea typeface="MS PGothic" charset="-128"/>
              </a:defRPr>
            </a:lvl4pPr>
            <a:lvl5pPr marL="2057400" indent="-228600" defTabSz="457200">
              <a:defRPr>
                <a:solidFill>
                  <a:schemeClr val="tx1"/>
                </a:solidFill>
                <a:latin typeface="Arial" charset="0"/>
                <a:ea typeface="MS PGothic" charset="-128"/>
              </a:defRPr>
            </a:lvl5pPr>
            <a:lvl6pPr marL="2514600" indent="-228600" defTabSz="457200" eaLnBrk="0" fontAlgn="base" hangingPunct="0">
              <a:spcBef>
                <a:spcPct val="0"/>
              </a:spcBef>
              <a:spcAft>
                <a:spcPct val="0"/>
              </a:spcAft>
              <a:defRPr>
                <a:solidFill>
                  <a:schemeClr val="tx1"/>
                </a:solidFill>
                <a:latin typeface="Arial" charset="0"/>
                <a:ea typeface="MS PGothic" charset="-128"/>
              </a:defRPr>
            </a:lvl6pPr>
            <a:lvl7pPr marL="2971800" indent="-228600" defTabSz="457200" eaLnBrk="0" fontAlgn="base" hangingPunct="0">
              <a:spcBef>
                <a:spcPct val="0"/>
              </a:spcBef>
              <a:spcAft>
                <a:spcPct val="0"/>
              </a:spcAft>
              <a:defRPr>
                <a:solidFill>
                  <a:schemeClr val="tx1"/>
                </a:solidFill>
                <a:latin typeface="Arial" charset="0"/>
                <a:ea typeface="MS PGothic" charset="-128"/>
              </a:defRPr>
            </a:lvl7pPr>
            <a:lvl8pPr marL="3429000" indent="-228600" defTabSz="457200" eaLnBrk="0" fontAlgn="base" hangingPunct="0">
              <a:spcBef>
                <a:spcPct val="0"/>
              </a:spcBef>
              <a:spcAft>
                <a:spcPct val="0"/>
              </a:spcAft>
              <a:defRPr>
                <a:solidFill>
                  <a:schemeClr val="tx1"/>
                </a:solidFill>
                <a:latin typeface="Arial" charset="0"/>
                <a:ea typeface="MS PGothic" charset="-128"/>
              </a:defRPr>
            </a:lvl8pPr>
            <a:lvl9pPr marL="3886200" indent="-228600" defTabSz="4572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nb-NO" altLang="nb-NO">
              <a:solidFill>
                <a:srgbClr val="FFFFFF"/>
              </a:solidFill>
            </a:endParaRPr>
          </a:p>
        </p:txBody>
      </p:sp>
      <p:sp>
        <p:nvSpPr>
          <p:cNvPr id="3" name="Rectangle 2">
            <a:extLst>
              <a:ext uri="{FF2B5EF4-FFF2-40B4-BE49-F238E27FC236}">
                <a16:creationId xmlns:a16="http://schemas.microsoft.com/office/drawing/2014/main" id="{DD579438-053C-456E-9768-735D7E87E408}"/>
              </a:ext>
            </a:extLst>
          </p:cNvPr>
          <p:cNvSpPr/>
          <p:nvPr userDrawn="1"/>
        </p:nvSpPr>
        <p:spPr>
          <a:xfrm>
            <a:off x="5105400" y="1757363"/>
            <a:ext cx="1743075" cy="261937"/>
          </a:xfrm>
          <a:prstGeom prst="rect">
            <a:avLst/>
          </a:prstGeom>
          <a:solidFill>
            <a:srgbClr val="C78FBF">
              <a:alpha val="67000"/>
            </a:srgbClr>
          </a:solidFill>
          <a:ln w="63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4" name="Slide Number Placeholder 3">
            <a:extLst>
              <a:ext uri="{FF2B5EF4-FFF2-40B4-BE49-F238E27FC236}">
                <a16:creationId xmlns:a16="http://schemas.microsoft.com/office/drawing/2014/main" id="{9E390007-2AB7-42F1-A1B8-32F0F8D8C936}"/>
              </a:ext>
            </a:extLst>
          </p:cNvPr>
          <p:cNvSpPr>
            <a:spLocks noGrp="1" noChangeArrowheads="1"/>
          </p:cNvSpPr>
          <p:nvPr>
            <p:ph type="sldNum" sz="quarter" idx="10"/>
          </p:nvPr>
        </p:nvSpPr>
        <p:spPr/>
        <p:txBody>
          <a:bodyPr/>
          <a:lstStyle>
            <a:lvl1pPr>
              <a:defRPr/>
            </a:lvl1pPr>
          </a:lstStyle>
          <a:p>
            <a:pPr>
              <a:defRPr/>
            </a:pPr>
            <a:fld id="{1A388E03-F21F-41AA-9D8E-8870D79AC714}" type="slidenum">
              <a:rPr lang="en-US" altLang="nb-NO"/>
              <a:pPr>
                <a:defRPr/>
              </a:pPr>
              <a:t>‹#›</a:t>
            </a:fld>
            <a:endParaRPr lang="en-US" altLang="nb-NO"/>
          </a:p>
        </p:txBody>
      </p:sp>
    </p:spTree>
    <p:extLst>
      <p:ext uri="{BB962C8B-B14F-4D97-AF65-F5344CB8AC3E}">
        <p14:creationId xmlns:p14="http://schemas.microsoft.com/office/powerpoint/2010/main" val="300151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mpact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AE4585-6E6B-4251-B371-DB437E357AB2}"/>
              </a:ext>
            </a:extLst>
          </p:cNvPr>
          <p:cNvSpPr>
            <a:spLocks noChangeArrowheads="1"/>
          </p:cNvSpPr>
          <p:nvPr userDrawn="1"/>
        </p:nvSpPr>
        <p:spPr bwMode="auto">
          <a:xfrm>
            <a:off x="1214438" y="357188"/>
            <a:ext cx="3155950" cy="3676650"/>
          </a:xfrm>
          <a:prstGeom prst="rect">
            <a:avLst/>
          </a:prstGeom>
          <a:solidFill>
            <a:srgbClr val="C78FBF">
              <a:alpha val="70195"/>
            </a:srgbClr>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charset="0"/>
                <a:ea typeface="MS PGothic" charset="-128"/>
              </a:defRPr>
            </a:lvl1pPr>
            <a:lvl2pPr marL="742950" indent="-285750" defTabSz="457200">
              <a:defRPr>
                <a:solidFill>
                  <a:schemeClr val="tx1"/>
                </a:solidFill>
                <a:latin typeface="Arial" charset="0"/>
                <a:ea typeface="MS PGothic" charset="-128"/>
              </a:defRPr>
            </a:lvl2pPr>
            <a:lvl3pPr marL="1143000" indent="-228600" defTabSz="457200">
              <a:defRPr>
                <a:solidFill>
                  <a:schemeClr val="tx1"/>
                </a:solidFill>
                <a:latin typeface="Arial" charset="0"/>
                <a:ea typeface="MS PGothic" charset="-128"/>
              </a:defRPr>
            </a:lvl3pPr>
            <a:lvl4pPr marL="1600200" indent="-228600" defTabSz="457200">
              <a:defRPr>
                <a:solidFill>
                  <a:schemeClr val="tx1"/>
                </a:solidFill>
                <a:latin typeface="Arial" charset="0"/>
                <a:ea typeface="MS PGothic" charset="-128"/>
              </a:defRPr>
            </a:lvl4pPr>
            <a:lvl5pPr marL="2057400" indent="-228600" defTabSz="457200">
              <a:defRPr>
                <a:solidFill>
                  <a:schemeClr val="tx1"/>
                </a:solidFill>
                <a:latin typeface="Arial" charset="0"/>
                <a:ea typeface="MS PGothic" charset="-128"/>
              </a:defRPr>
            </a:lvl5pPr>
            <a:lvl6pPr marL="2514600" indent="-228600" defTabSz="457200" eaLnBrk="0" fontAlgn="base" hangingPunct="0">
              <a:spcBef>
                <a:spcPct val="0"/>
              </a:spcBef>
              <a:spcAft>
                <a:spcPct val="0"/>
              </a:spcAft>
              <a:defRPr>
                <a:solidFill>
                  <a:schemeClr val="tx1"/>
                </a:solidFill>
                <a:latin typeface="Arial" charset="0"/>
                <a:ea typeface="MS PGothic" charset="-128"/>
              </a:defRPr>
            </a:lvl6pPr>
            <a:lvl7pPr marL="2971800" indent="-228600" defTabSz="457200" eaLnBrk="0" fontAlgn="base" hangingPunct="0">
              <a:spcBef>
                <a:spcPct val="0"/>
              </a:spcBef>
              <a:spcAft>
                <a:spcPct val="0"/>
              </a:spcAft>
              <a:defRPr>
                <a:solidFill>
                  <a:schemeClr val="tx1"/>
                </a:solidFill>
                <a:latin typeface="Arial" charset="0"/>
                <a:ea typeface="MS PGothic" charset="-128"/>
              </a:defRPr>
            </a:lvl7pPr>
            <a:lvl8pPr marL="3429000" indent="-228600" defTabSz="457200" eaLnBrk="0" fontAlgn="base" hangingPunct="0">
              <a:spcBef>
                <a:spcPct val="0"/>
              </a:spcBef>
              <a:spcAft>
                <a:spcPct val="0"/>
              </a:spcAft>
              <a:defRPr>
                <a:solidFill>
                  <a:schemeClr val="tx1"/>
                </a:solidFill>
                <a:latin typeface="Arial" charset="0"/>
                <a:ea typeface="MS PGothic" charset="-128"/>
              </a:defRPr>
            </a:lvl8pPr>
            <a:lvl9pPr marL="3886200" indent="-228600" defTabSz="4572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nb-NO" altLang="nb-NO">
              <a:solidFill>
                <a:srgbClr val="FFFFFF"/>
              </a:solidFill>
            </a:endParaRPr>
          </a:p>
        </p:txBody>
      </p:sp>
      <p:sp>
        <p:nvSpPr>
          <p:cNvPr id="5" name="Rectangle 4">
            <a:extLst>
              <a:ext uri="{FF2B5EF4-FFF2-40B4-BE49-F238E27FC236}">
                <a16:creationId xmlns:a16="http://schemas.microsoft.com/office/drawing/2014/main" id="{176821D3-4097-4CDF-B2D8-8374E424F6A0}"/>
              </a:ext>
            </a:extLst>
          </p:cNvPr>
          <p:cNvSpPr/>
          <p:nvPr userDrawn="1"/>
        </p:nvSpPr>
        <p:spPr>
          <a:xfrm>
            <a:off x="785813" y="0"/>
            <a:ext cx="8358187" cy="3571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a:p>
        </p:txBody>
      </p:sp>
      <p:cxnSp>
        <p:nvCxnSpPr>
          <p:cNvPr id="6" name="Straight Connector 5">
            <a:extLst>
              <a:ext uri="{FF2B5EF4-FFF2-40B4-BE49-F238E27FC236}">
                <a16:creationId xmlns:a16="http://schemas.microsoft.com/office/drawing/2014/main" id="{E4F02ABD-A2C1-4F9F-8C6E-01ACAA50C316}"/>
              </a:ext>
            </a:extLst>
          </p:cNvPr>
          <p:cNvCxnSpPr/>
          <p:nvPr userDrawn="1"/>
        </p:nvCxnSpPr>
        <p:spPr>
          <a:xfrm>
            <a:off x="1214438" y="1000125"/>
            <a:ext cx="2921000" cy="1588"/>
          </a:xfrm>
          <a:prstGeom prst="line">
            <a:avLst/>
          </a:prstGeom>
          <a:ln w="6350">
            <a:solidFill>
              <a:srgbClr val="F3F2E9"/>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2"/>
          <p:cNvSpPr>
            <a:spLocks noGrp="1"/>
          </p:cNvSpPr>
          <p:nvPr>
            <p:ph idx="1"/>
          </p:nvPr>
        </p:nvSpPr>
        <p:spPr>
          <a:xfrm>
            <a:off x="1214414" y="1196975"/>
            <a:ext cx="3143272" cy="2803529"/>
          </a:xfrm>
          <a:prstGeom prst="rect">
            <a:avLst/>
          </a:prstGeom>
        </p:spPr>
        <p:txBody>
          <a:bodyPr/>
          <a:lstStyle>
            <a:lvl1pPr algn="l">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dirty="0"/>
              <a:t>Click to edit Master text styles</a:t>
            </a:r>
          </a:p>
        </p:txBody>
      </p:sp>
      <p:sp>
        <p:nvSpPr>
          <p:cNvPr id="9" name="Title 1"/>
          <p:cNvSpPr>
            <a:spLocks noGrp="1"/>
          </p:cNvSpPr>
          <p:nvPr>
            <p:ph type="title"/>
          </p:nvPr>
        </p:nvSpPr>
        <p:spPr>
          <a:xfrm>
            <a:off x="1214414" y="428604"/>
            <a:ext cx="3143272" cy="500066"/>
          </a:xfrm>
          <a:prstGeom prst="rect">
            <a:avLst/>
          </a:prstGeom>
        </p:spPr>
        <p:txBody>
          <a:bodyPr/>
          <a:lstStyle>
            <a:lvl1pPr algn="l">
              <a:defRPr sz="2400">
                <a:solidFill>
                  <a:schemeClr val="bg1"/>
                </a:solidFill>
              </a:defRPr>
            </a:lvl1pPr>
          </a:lstStyle>
          <a:p>
            <a:r>
              <a:rPr lang="en-US" dirty="0"/>
              <a:t>Click to edit Master title style</a:t>
            </a:r>
          </a:p>
        </p:txBody>
      </p:sp>
      <p:sp>
        <p:nvSpPr>
          <p:cNvPr id="7" name="Slide Number Placeholder 6">
            <a:extLst>
              <a:ext uri="{FF2B5EF4-FFF2-40B4-BE49-F238E27FC236}">
                <a16:creationId xmlns:a16="http://schemas.microsoft.com/office/drawing/2014/main" id="{21C49F5E-7A6F-4659-B446-4B24556B2863}"/>
              </a:ext>
            </a:extLst>
          </p:cNvPr>
          <p:cNvSpPr>
            <a:spLocks noGrp="1" noChangeArrowheads="1"/>
          </p:cNvSpPr>
          <p:nvPr>
            <p:ph type="sldNum" sz="quarter" idx="10"/>
          </p:nvPr>
        </p:nvSpPr>
        <p:spPr/>
        <p:txBody>
          <a:bodyPr/>
          <a:lstStyle>
            <a:lvl1pPr>
              <a:defRPr/>
            </a:lvl1pPr>
          </a:lstStyle>
          <a:p>
            <a:pPr>
              <a:defRPr/>
            </a:pPr>
            <a:fld id="{15CA8F2F-1D60-4DF0-86A0-5A28F9B0EB1F}" type="slidenum">
              <a:rPr lang="en-US" altLang="nb-NO"/>
              <a:pPr>
                <a:defRPr/>
              </a:pPr>
              <a:t>‹#›</a:t>
            </a:fld>
            <a:endParaRPr lang="en-US" altLang="nb-NO"/>
          </a:p>
        </p:txBody>
      </p:sp>
    </p:spTree>
    <p:extLst>
      <p:ext uri="{BB962C8B-B14F-4D97-AF65-F5344CB8AC3E}">
        <p14:creationId xmlns:p14="http://schemas.microsoft.com/office/powerpoint/2010/main" val="12924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mpact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EC950A-022A-4B0A-A378-D6ABCBDC3D71}"/>
              </a:ext>
            </a:extLst>
          </p:cNvPr>
          <p:cNvSpPr>
            <a:spLocks noChangeArrowheads="1"/>
          </p:cNvSpPr>
          <p:nvPr userDrawn="1"/>
        </p:nvSpPr>
        <p:spPr bwMode="auto">
          <a:xfrm>
            <a:off x="1214438" y="357188"/>
            <a:ext cx="3155950" cy="3676650"/>
          </a:xfrm>
          <a:prstGeom prst="rect">
            <a:avLst/>
          </a:prstGeom>
          <a:solidFill>
            <a:srgbClr val="C78FBF">
              <a:alpha val="70195"/>
            </a:srgbClr>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charset="0"/>
                <a:ea typeface="MS PGothic" charset="-128"/>
              </a:defRPr>
            </a:lvl1pPr>
            <a:lvl2pPr marL="742950" indent="-285750" defTabSz="457200">
              <a:defRPr>
                <a:solidFill>
                  <a:schemeClr val="tx1"/>
                </a:solidFill>
                <a:latin typeface="Arial" charset="0"/>
                <a:ea typeface="MS PGothic" charset="-128"/>
              </a:defRPr>
            </a:lvl2pPr>
            <a:lvl3pPr marL="1143000" indent="-228600" defTabSz="457200">
              <a:defRPr>
                <a:solidFill>
                  <a:schemeClr val="tx1"/>
                </a:solidFill>
                <a:latin typeface="Arial" charset="0"/>
                <a:ea typeface="MS PGothic" charset="-128"/>
              </a:defRPr>
            </a:lvl3pPr>
            <a:lvl4pPr marL="1600200" indent="-228600" defTabSz="457200">
              <a:defRPr>
                <a:solidFill>
                  <a:schemeClr val="tx1"/>
                </a:solidFill>
                <a:latin typeface="Arial" charset="0"/>
                <a:ea typeface="MS PGothic" charset="-128"/>
              </a:defRPr>
            </a:lvl4pPr>
            <a:lvl5pPr marL="2057400" indent="-228600" defTabSz="457200">
              <a:defRPr>
                <a:solidFill>
                  <a:schemeClr val="tx1"/>
                </a:solidFill>
                <a:latin typeface="Arial" charset="0"/>
                <a:ea typeface="MS PGothic" charset="-128"/>
              </a:defRPr>
            </a:lvl5pPr>
            <a:lvl6pPr marL="2514600" indent="-228600" defTabSz="457200" eaLnBrk="0" fontAlgn="base" hangingPunct="0">
              <a:spcBef>
                <a:spcPct val="0"/>
              </a:spcBef>
              <a:spcAft>
                <a:spcPct val="0"/>
              </a:spcAft>
              <a:defRPr>
                <a:solidFill>
                  <a:schemeClr val="tx1"/>
                </a:solidFill>
                <a:latin typeface="Arial" charset="0"/>
                <a:ea typeface="MS PGothic" charset="-128"/>
              </a:defRPr>
            </a:lvl6pPr>
            <a:lvl7pPr marL="2971800" indent="-228600" defTabSz="457200" eaLnBrk="0" fontAlgn="base" hangingPunct="0">
              <a:spcBef>
                <a:spcPct val="0"/>
              </a:spcBef>
              <a:spcAft>
                <a:spcPct val="0"/>
              </a:spcAft>
              <a:defRPr>
                <a:solidFill>
                  <a:schemeClr val="tx1"/>
                </a:solidFill>
                <a:latin typeface="Arial" charset="0"/>
                <a:ea typeface="MS PGothic" charset="-128"/>
              </a:defRPr>
            </a:lvl7pPr>
            <a:lvl8pPr marL="3429000" indent="-228600" defTabSz="457200" eaLnBrk="0" fontAlgn="base" hangingPunct="0">
              <a:spcBef>
                <a:spcPct val="0"/>
              </a:spcBef>
              <a:spcAft>
                <a:spcPct val="0"/>
              </a:spcAft>
              <a:defRPr>
                <a:solidFill>
                  <a:schemeClr val="tx1"/>
                </a:solidFill>
                <a:latin typeface="Arial" charset="0"/>
                <a:ea typeface="MS PGothic" charset="-128"/>
              </a:defRPr>
            </a:lvl8pPr>
            <a:lvl9pPr marL="3886200" indent="-228600" defTabSz="4572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nb-NO" altLang="nb-NO">
              <a:solidFill>
                <a:srgbClr val="FFFFFF"/>
              </a:solidFill>
            </a:endParaRPr>
          </a:p>
        </p:txBody>
      </p:sp>
      <p:sp>
        <p:nvSpPr>
          <p:cNvPr id="5" name="Rectangle 4">
            <a:extLst>
              <a:ext uri="{FF2B5EF4-FFF2-40B4-BE49-F238E27FC236}">
                <a16:creationId xmlns:a16="http://schemas.microsoft.com/office/drawing/2014/main" id="{4C8758FE-704E-4C39-A535-0FC0D2942366}"/>
              </a:ext>
            </a:extLst>
          </p:cNvPr>
          <p:cNvSpPr/>
          <p:nvPr userDrawn="1"/>
        </p:nvSpPr>
        <p:spPr>
          <a:xfrm>
            <a:off x="785813" y="0"/>
            <a:ext cx="8358187" cy="3571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hangingPunct="1">
              <a:defRPr/>
            </a:pPr>
            <a:endParaRPr lang="en-US"/>
          </a:p>
        </p:txBody>
      </p:sp>
      <p:cxnSp>
        <p:nvCxnSpPr>
          <p:cNvPr id="6" name="Straight Connector 5">
            <a:extLst>
              <a:ext uri="{FF2B5EF4-FFF2-40B4-BE49-F238E27FC236}">
                <a16:creationId xmlns:a16="http://schemas.microsoft.com/office/drawing/2014/main" id="{622E19A0-0538-43B6-8122-87BF30A1B812}"/>
              </a:ext>
            </a:extLst>
          </p:cNvPr>
          <p:cNvCxnSpPr/>
          <p:nvPr userDrawn="1"/>
        </p:nvCxnSpPr>
        <p:spPr>
          <a:xfrm>
            <a:off x="1214438" y="1000125"/>
            <a:ext cx="2921000" cy="1588"/>
          </a:xfrm>
          <a:prstGeom prst="line">
            <a:avLst/>
          </a:prstGeom>
          <a:ln w="6350">
            <a:solidFill>
              <a:srgbClr val="F3F2E9"/>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2"/>
          <p:cNvSpPr>
            <a:spLocks noGrp="1"/>
          </p:cNvSpPr>
          <p:nvPr>
            <p:ph idx="1"/>
          </p:nvPr>
        </p:nvSpPr>
        <p:spPr>
          <a:xfrm>
            <a:off x="1214414" y="1196975"/>
            <a:ext cx="3143272" cy="2803529"/>
          </a:xfrm>
          <a:prstGeom prst="rect">
            <a:avLst/>
          </a:prstGeom>
        </p:spPr>
        <p:txBody>
          <a:bodyPr/>
          <a:lstStyle>
            <a:lvl1pPr algn="l">
              <a:defRPr sz="1600">
                <a:solidFill>
                  <a:schemeClr val="bg1"/>
                </a:solidFill>
              </a:defRPr>
            </a:lvl1pPr>
            <a:lvl2pPr>
              <a:defRPr sz="1600">
                <a:solidFill>
                  <a:schemeClr val="bg1"/>
                </a:solidFill>
              </a:defRPr>
            </a:lvl2pPr>
            <a:lvl3pPr>
              <a:defRPr sz="1600">
                <a:solidFill>
                  <a:schemeClr val="bg1"/>
                </a:solidFill>
              </a:defRPr>
            </a:lvl3pPr>
            <a:lvl4pPr>
              <a:defRPr sz="1600">
                <a:solidFill>
                  <a:schemeClr val="bg1"/>
                </a:solidFill>
              </a:defRPr>
            </a:lvl4pPr>
            <a:lvl5pPr>
              <a:defRPr sz="1600">
                <a:solidFill>
                  <a:schemeClr val="bg1"/>
                </a:solidFill>
              </a:defRPr>
            </a:lvl5pPr>
          </a:lstStyle>
          <a:p>
            <a:pPr lvl="0"/>
            <a:r>
              <a:rPr lang="en-US" dirty="0"/>
              <a:t>Click to edit Master text styles</a:t>
            </a:r>
          </a:p>
        </p:txBody>
      </p:sp>
      <p:sp>
        <p:nvSpPr>
          <p:cNvPr id="9" name="Title 1"/>
          <p:cNvSpPr>
            <a:spLocks noGrp="1"/>
          </p:cNvSpPr>
          <p:nvPr>
            <p:ph type="title"/>
          </p:nvPr>
        </p:nvSpPr>
        <p:spPr>
          <a:xfrm>
            <a:off x="1214414" y="428604"/>
            <a:ext cx="3143272" cy="500066"/>
          </a:xfrm>
          <a:prstGeom prst="rect">
            <a:avLst/>
          </a:prstGeom>
        </p:spPr>
        <p:txBody>
          <a:bodyPr/>
          <a:lstStyle>
            <a:lvl1pPr algn="l">
              <a:defRPr sz="2400">
                <a:solidFill>
                  <a:schemeClr val="bg1"/>
                </a:solidFill>
              </a:defRPr>
            </a:lvl1pPr>
          </a:lstStyle>
          <a:p>
            <a:r>
              <a:rPr lang="en-US" dirty="0"/>
              <a:t>Click to edit Master title style</a:t>
            </a:r>
          </a:p>
        </p:txBody>
      </p:sp>
      <p:sp>
        <p:nvSpPr>
          <p:cNvPr id="7" name="Slide Number Placeholder 6">
            <a:extLst>
              <a:ext uri="{FF2B5EF4-FFF2-40B4-BE49-F238E27FC236}">
                <a16:creationId xmlns:a16="http://schemas.microsoft.com/office/drawing/2014/main" id="{1EE2FBD9-5E76-4F9E-8B95-DA5A0633E7B7}"/>
              </a:ext>
            </a:extLst>
          </p:cNvPr>
          <p:cNvSpPr>
            <a:spLocks noGrp="1" noChangeArrowheads="1"/>
          </p:cNvSpPr>
          <p:nvPr>
            <p:ph type="sldNum" sz="quarter" idx="10"/>
          </p:nvPr>
        </p:nvSpPr>
        <p:spPr/>
        <p:txBody>
          <a:bodyPr/>
          <a:lstStyle>
            <a:lvl1pPr>
              <a:defRPr/>
            </a:lvl1pPr>
          </a:lstStyle>
          <a:p>
            <a:pPr>
              <a:defRPr/>
            </a:pPr>
            <a:fld id="{58ED15FE-4023-4707-AB7A-8FD67F8EE4A3}" type="slidenum">
              <a:rPr lang="en-US" altLang="nb-NO"/>
              <a:pPr>
                <a:defRPr/>
              </a:pPr>
              <a:t>‹#›</a:t>
            </a:fld>
            <a:endParaRPr lang="en-US" altLang="nb-NO"/>
          </a:p>
        </p:txBody>
      </p:sp>
    </p:spTree>
    <p:extLst>
      <p:ext uri="{BB962C8B-B14F-4D97-AF65-F5344CB8AC3E}">
        <p14:creationId xmlns:p14="http://schemas.microsoft.com/office/powerpoint/2010/main" val="548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4C6FFD4-C896-453B-B9F6-218F70CC612D}"/>
              </a:ext>
            </a:extLst>
          </p:cNvPr>
          <p:cNvSpPr>
            <a:spLocks noGrp="1" noChangeArrowheads="1"/>
          </p:cNvSpPr>
          <p:nvPr>
            <p:ph type="sldNum" sz="quarter" idx="10"/>
          </p:nvPr>
        </p:nvSpPr>
        <p:spPr/>
        <p:txBody>
          <a:bodyPr/>
          <a:lstStyle>
            <a:lvl1pPr>
              <a:defRPr/>
            </a:lvl1pPr>
          </a:lstStyle>
          <a:p>
            <a:pPr>
              <a:defRPr/>
            </a:pPr>
            <a:fld id="{B21A49F0-14CE-4481-AC4D-07145FB7BECB}" type="slidenum">
              <a:rPr lang="en-US" altLang="nb-NO"/>
              <a:pPr>
                <a:defRPr/>
              </a:pPr>
              <a:t>‹#›</a:t>
            </a:fld>
            <a:endParaRPr lang="en-US" altLang="nb-NO"/>
          </a:p>
        </p:txBody>
      </p:sp>
    </p:spTree>
    <p:extLst>
      <p:ext uri="{BB962C8B-B14F-4D97-AF65-F5344CB8AC3E}">
        <p14:creationId xmlns:p14="http://schemas.microsoft.com/office/powerpoint/2010/main" val="77642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1 - Agenda ">
    <p:spTree>
      <p:nvGrpSpPr>
        <p:cNvPr id="1" name=""/>
        <p:cNvGrpSpPr/>
        <p:nvPr/>
      </p:nvGrpSpPr>
      <p:grpSpPr>
        <a:xfrm>
          <a:off x="0" y="0"/>
          <a:ext cx="0" cy="0"/>
          <a:chOff x="0" y="0"/>
          <a:chExt cx="0" cy="0"/>
        </a:xfrm>
      </p:grpSpPr>
      <p:cxnSp>
        <p:nvCxnSpPr>
          <p:cNvPr id="4" name="Straight Connector 11">
            <a:extLst>
              <a:ext uri="{FF2B5EF4-FFF2-40B4-BE49-F238E27FC236}">
                <a16:creationId xmlns:a16="http://schemas.microsoft.com/office/drawing/2014/main" id="{095E547D-5A3F-4B28-85A7-0C343893FC9F}"/>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p:nvPr>
        </p:nvSpPr>
        <p:spPr>
          <a:xfrm>
            <a:off x="642910" y="1714488"/>
            <a:ext cx="7643812" cy="634999"/>
          </a:xfrm>
          <a:prstGeom prst="rect">
            <a:avLst/>
          </a:prstGeom>
        </p:spPr>
        <p:txBody>
          <a:bodyPr/>
          <a:lstStyle>
            <a:lvl1pPr>
              <a:defRPr>
                <a:solidFill>
                  <a:srgbClr val="C78FBF"/>
                </a:solidFill>
              </a:defRPr>
            </a:lvl1pPr>
          </a:lstStyle>
          <a:p>
            <a:r>
              <a:rPr lang="en-US" dirty="0"/>
              <a:t>Click to edit Master title style</a:t>
            </a:r>
          </a:p>
        </p:txBody>
      </p:sp>
      <p:sp>
        <p:nvSpPr>
          <p:cNvPr id="14" name="Content Placeholder 2"/>
          <p:cNvSpPr>
            <a:spLocks noGrp="1"/>
          </p:cNvSpPr>
          <p:nvPr>
            <p:ph sz="half" idx="1"/>
          </p:nvPr>
        </p:nvSpPr>
        <p:spPr>
          <a:xfrm>
            <a:off x="642910" y="2643182"/>
            <a:ext cx="7643866" cy="3714776"/>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a:extLst>
              <a:ext uri="{FF2B5EF4-FFF2-40B4-BE49-F238E27FC236}">
                <a16:creationId xmlns:a16="http://schemas.microsoft.com/office/drawing/2014/main" id="{90C242CB-723B-4024-A3C9-84586D4EE768}"/>
              </a:ext>
            </a:extLst>
          </p:cNvPr>
          <p:cNvSpPr>
            <a:spLocks noGrp="1" noChangeArrowheads="1"/>
          </p:cNvSpPr>
          <p:nvPr>
            <p:ph type="sldNum" sz="quarter" idx="10"/>
          </p:nvPr>
        </p:nvSpPr>
        <p:spPr/>
        <p:txBody>
          <a:bodyPr/>
          <a:lstStyle>
            <a:lvl1pPr>
              <a:defRPr/>
            </a:lvl1pPr>
          </a:lstStyle>
          <a:p>
            <a:pPr>
              <a:defRPr/>
            </a:pPr>
            <a:fld id="{F85E41BF-851E-4800-B3BF-EC16504FE6CB}" type="slidenum">
              <a:rPr lang="en-US" altLang="nb-NO"/>
              <a:pPr>
                <a:defRPr/>
              </a:pPr>
              <a:t>‹#›</a:t>
            </a:fld>
            <a:endParaRPr lang="en-US" altLang="nb-NO"/>
          </a:p>
        </p:txBody>
      </p:sp>
    </p:spTree>
    <p:extLst>
      <p:ext uri="{BB962C8B-B14F-4D97-AF65-F5344CB8AC3E}">
        <p14:creationId xmlns:p14="http://schemas.microsoft.com/office/powerpoint/2010/main" val="303963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Content 2">
    <p:spTree>
      <p:nvGrpSpPr>
        <p:cNvPr id="1" name=""/>
        <p:cNvGrpSpPr/>
        <p:nvPr/>
      </p:nvGrpSpPr>
      <p:grpSpPr>
        <a:xfrm>
          <a:off x="0" y="0"/>
          <a:ext cx="0" cy="0"/>
          <a:chOff x="0" y="0"/>
          <a:chExt cx="0" cy="0"/>
        </a:xfrm>
      </p:grpSpPr>
      <p:cxnSp>
        <p:nvCxnSpPr>
          <p:cNvPr id="4" name="Straight Connector 11">
            <a:extLst>
              <a:ext uri="{FF2B5EF4-FFF2-40B4-BE49-F238E27FC236}">
                <a16:creationId xmlns:a16="http://schemas.microsoft.com/office/drawing/2014/main" id="{2E03CC9E-AF69-49ED-9FCA-6B52E90852F6}"/>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042988" y="274639"/>
            <a:ext cx="7643812" cy="654032"/>
          </a:xfrm>
          <a:prstGeom prst="rect">
            <a:avLst/>
          </a:prstGeom>
        </p:spPr>
        <p:txBody>
          <a:bodyPr/>
          <a:lstStyle>
            <a:lvl1pPr>
              <a:defRPr>
                <a:solidFill>
                  <a:srgbClr val="C78FBF"/>
                </a:solidFill>
              </a:defRPr>
            </a:lvl1pPr>
          </a:lstStyle>
          <a:p>
            <a:r>
              <a:rPr lang="en-US" dirty="0"/>
              <a:t>Click to edit Master title style</a:t>
            </a:r>
          </a:p>
        </p:txBody>
      </p:sp>
      <p:sp>
        <p:nvSpPr>
          <p:cNvPr id="3" name="Content Placeholder 2"/>
          <p:cNvSpPr>
            <a:spLocks noGrp="1"/>
          </p:cNvSpPr>
          <p:nvPr>
            <p:ph idx="1"/>
          </p:nvPr>
        </p:nvSpPr>
        <p:spPr>
          <a:xfrm>
            <a:off x="1042988" y="1196975"/>
            <a:ext cx="7643812" cy="4929188"/>
          </a:xfrm>
          <a:prstGeom prst="rect">
            <a:avLst/>
          </a:prstGeo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a:extLst>
              <a:ext uri="{FF2B5EF4-FFF2-40B4-BE49-F238E27FC236}">
                <a16:creationId xmlns:a16="http://schemas.microsoft.com/office/drawing/2014/main" id="{46D168D0-CB61-485D-9E20-0A3BF44278E8}"/>
              </a:ext>
            </a:extLst>
          </p:cNvPr>
          <p:cNvSpPr>
            <a:spLocks noGrp="1" noChangeArrowheads="1"/>
          </p:cNvSpPr>
          <p:nvPr>
            <p:ph type="sldNum" sz="quarter" idx="10"/>
          </p:nvPr>
        </p:nvSpPr>
        <p:spPr/>
        <p:txBody>
          <a:bodyPr/>
          <a:lstStyle>
            <a:lvl1pPr>
              <a:defRPr/>
            </a:lvl1pPr>
          </a:lstStyle>
          <a:p>
            <a:pPr>
              <a:defRPr/>
            </a:pPr>
            <a:fld id="{816F3C34-5C70-4C16-9DB7-A591E25E39E3}" type="slidenum">
              <a:rPr lang="en-US" altLang="nb-NO"/>
              <a:pPr>
                <a:defRPr/>
              </a:pPr>
              <a:t>‹#›</a:t>
            </a:fld>
            <a:endParaRPr lang="en-US" altLang="nb-NO"/>
          </a:p>
        </p:txBody>
      </p:sp>
    </p:spTree>
    <p:extLst>
      <p:ext uri="{BB962C8B-B14F-4D97-AF65-F5344CB8AC3E}">
        <p14:creationId xmlns:p14="http://schemas.microsoft.com/office/powerpoint/2010/main" val="262381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3">
    <p:spTree>
      <p:nvGrpSpPr>
        <p:cNvPr id="1" name=""/>
        <p:cNvGrpSpPr/>
        <p:nvPr/>
      </p:nvGrpSpPr>
      <p:grpSpPr>
        <a:xfrm>
          <a:off x="0" y="0"/>
          <a:ext cx="0" cy="0"/>
          <a:chOff x="0" y="0"/>
          <a:chExt cx="0" cy="0"/>
        </a:xfrm>
      </p:grpSpPr>
      <p:cxnSp>
        <p:nvCxnSpPr>
          <p:cNvPr id="5" name="Straight Connector 11">
            <a:extLst>
              <a:ext uri="{FF2B5EF4-FFF2-40B4-BE49-F238E27FC236}">
                <a16:creationId xmlns:a16="http://schemas.microsoft.com/office/drawing/2014/main" id="{D78D2E91-DF5B-47F3-BD40-1B535084E8C6}"/>
              </a:ext>
            </a:extLst>
          </p:cNvPr>
          <p:cNvCxnSpPr/>
          <p:nvPr userDrawn="1"/>
        </p:nvCxnSpPr>
        <p:spPr>
          <a:xfrm>
            <a:off x="441325" y="6451600"/>
            <a:ext cx="8385175" cy="1588"/>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042988" y="274639"/>
            <a:ext cx="7643812" cy="654032"/>
          </a:xfrm>
          <a:prstGeom prst="rect">
            <a:avLst/>
          </a:prstGeom>
        </p:spPr>
        <p:txBody>
          <a:bodyPr/>
          <a:lstStyle>
            <a:lvl1pPr>
              <a:defRPr>
                <a:solidFill>
                  <a:srgbClr val="C78FBF"/>
                </a:solidFill>
              </a:defRPr>
            </a:lvl1pPr>
          </a:lstStyle>
          <a:p>
            <a:r>
              <a:rPr lang="en-US" dirty="0"/>
              <a:t>Click to edit Master title style</a:t>
            </a:r>
          </a:p>
        </p:txBody>
      </p:sp>
      <p:sp>
        <p:nvSpPr>
          <p:cNvPr id="3" name="Content Placeholder 2"/>
          <p:cNvSpPr>
            <a:spLocks noGrp="1"/>
          </p:cNvSpPr>
          <p:nvPr>
            <p:ph sz="half" idx="1"/>
          </p:nvPr>
        </p:nvSpPr>
        <p:spPr>
          <a:xfrm>
            <a:off x="1043608" y="1340768"/>
            <a:ext cx="3452192" cy="4785395"/>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3"/>
          </p:nvPr>
        </p:nvSpPr>
        <p:spPr>
          <a:xfrm>
            <a:off x="5180459" y="1340768"/>
            <a:ext cx="3452192" cy="4785395"/>
          </a:xfrm>
          <a:prstGeom prst="rect">
            <a:avLst/>
          </a:prstGeom>
        </p:spPr>
        <p:txBody>
          <a:bodyPr>
            <a:normAutofit/>
          </a:bodyPr>
          <a:lstStyle>
            <a:lvl1pPr>
              <a:defRPr sz="2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a:extLst>
              <a:ext uri="{FF2B5EF4-FFF2-40B4-BE49-F238E27FC236}">
                <a16:creationId xmlns:a16="http://schemas.microsoft.com/office/drawing/2014/main" id="{66AC28E9-4082-46BC-9A6D-BA127D8112DF}"/>
              </a:ext>
            </a:extLst>
          </p:cNvPr>
          <p:cNvSpPr>
            <a:spLocks noGrp="1" noChangeArrowheads="1"/>
          </p:cNvSpPr>
          <p:nvPr>
            <p:ph type="sldNum" sz="quarter" idx="14"/>
          </p:nvPr>
        </p:nvSpPr>
        <p:spPr/>
        <p:txBody>
          <a:bodyPr/>
          <a:lstStyle>
            <a:lvl1pPr>
              <a:defRPr/>
            </a:lvl1pPr>
          </a:lstStyle>
          <a:p>
            <a:pPr>
              <a:defRPr/>
            </a:pPr>
            <a:fld id="{26C7BCE6-C846-4EC7-B307-66AFC8ADF9C2}" type="slidenum">
              <a:rPr lang="en-US" altLang="nb-NO"/>
              <a:pPr>
                <a:defRPr/>
              </a:pPr>
              <a:t>‹#›</a:t>
            </a:fld>
            <a:endParaRPr lang="en-US" altLang="nb-NO"/>
          </a:p>
        </p:txBody>
      </p:sp>
    </p:spTree>
    <p:extLst>
      <p:ext uri="{BB962C8B-B14F-4D97-AF65-F5344CB8AC3E}">
        <p14:creationId xmlns:p14="http://schemas.microsoft.com/office/powerpoint/2010/main" val="82707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203ABB9-D437-4294-A401-5E977FFBF8F8}"/>
              </a:ext>
            </a:extLst>
          </p:cNvPr>
          <p:cNvCxnSpPr/>
          <p:nvPr userDrawn="1"/>
        </p:nvCxnSpPr>
        <p:spPr>
          <a:xfrm>
            <a:off x="2335213" y="2921000"/>
            <a:ext cx="6453187" cy="1588"/>
          </a:xfrm>
          <a:prstGeom prst="line">
            <a:avLst/>
          </a:prstGeom>
          <a:ln w="6350">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6BD31BA7-7414-4C51-8595-E45CC46FACDF}"/>
              </a:ext>
            </a:extLst>
          </p:cNvPr>
          <p:cNvSpPr txBox="1">
            <a:spLocks/>
          </p:cNvSpPr>
          <p:nvPr userDrawn="1"/>
        </p:nvSpPr>
        <p:spPr bwMode="auto">
          <a:xfrm>
            <a:off x="2357438" y="3071813"/>
            <a:ext cx="2643187" cy="714375"/>
          </a:xfrm>
          <a:prstGeom prst="rect">
            <a:avLst/>
          </a:prstGeom>
          <a:noFill/>
          <a:ln>
            <a:noFill/>
          </a:ln>
        </p:spPr>
        <p:txBody>
          <a:bodyP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GB" altLang="en-US" sz="2400">
                <a:solidFill>
                  <a:srgbClr val="0D0D0D"/>
                </a:solidFill>
              </a:rPr>
              <a:t>wwf.ca</a:t>
            </a:r>
            <a:endParaRPr lang="en-US" altLang="en-US" sz="2400">
              <a:solidFill>
                <a:srgbClr val="0D0D0D"/>
              </a:solidFill>
            </a:endParaRPr>
          </a:p>
        </p:txBody>
      </p:sp>
      <p:sp>
        <p:nvSpPr>
          <p:cNvPr id="4" name="Title 1">
            <a:extLst>
              <a:ext uri="{FF2B5EF4-FFF2-40B4-BE49-F238E27FC236}">
                <a16:creationId xmlns:a16="http://schemas.microsoft.com/office/drawing/2014/main" id="{FA4B0A00-8398-4BD9-8CB6-A2FC5C23A57B}"/>
              </a:ext>
            </a:extLst>
          </p:cNvPr>
          <p:cNvSpPr txBox="1">
            <a:spLocks/>
          </p:cNvSpPr>
          <p:nvPr userDrawn="1"/>
        </p:nvSpPr>
        <p:spPr bwMode="auto">
          <a:xfrm>
            <a:off x="2224088" y="1657350"/>
            <a:ext cx="6011862" cy="1470025"/>
          </a:xfrm>
          <a:prstGeom prst="rect">
            <a:avLst/>
          </a:prstGeom>
          <a:noFill/>
          <a:ln>
            <a:noFill/>
          </a:ln>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r>
              <a:rPr lang="en-GB" altLang="en-US" sz="4000">
                <a:solidFill>
                  <a:srgbClr val="C78FBF"/>
                </a:solidFill>
              </a:rPr>
              <a:t>Thank you</a:t>
            </a:r>
            <a:endParaRPr lang="en-US" altLang="en-US" sz="4000">
              <a:solidFill>
                <a:srgbClr val="C78FBF"/>
              </a:solidFill>
            </a:endParaRPr>
          </a:p>
        </p:txBody>
      </p:sp>
      <p:sp>
        <p:nvSpPr>
          <p:cNvPr id="5" name="Rectangle 6">
            <a:extLst>
              <a:ext uri="{FF2B5EF4-FFF2-40B4-BE49-F238E27FC236}">
                <a16:creationId xmlns:a16="http://schemas.microsoft.com/office/drawing/2014/main" id="{9CC8D5B4-C317-49B3-995E-FBB0C8B03EF5}"/>
              </a:ext>
            </a:extLst>
          </p:cNvPr>
          <p:cNvSpPr>
            <a:spLocks noGrp="1" noChangeArrowheads="1"/>
          </p:cNvSpPr>
          <p:nvPr>
            <p:ph type="sldNum" sz="quarter" idx="10"/>
          </p:nvPr>
        </p:nvSpPr>
        <p:spPr/>
        <p:txBody>
          <a:bodyPr/>
          <a:lstStyle>
            <a:lvl1pPr>
              <a:defRPr/>
            </a:lvl1pPr>
          </a:lstStyle>
          <a:p>
            <a:pPr>
              <a:defRPr/>
            </a:pPr>
            <a:fld id="{61A88E44-2643-453C-90C3-E768FFA26436}" type="slidenum">
              <a:rPr lang="en-US" altLang="nb-NO"/>
              <a:pPr>
                <a:defRPr/>
              </a:pPr>
              <a:t>‹#›</a:t>
            </a:fld>
            <a:endParaRPr lang="en-US" altLang="nb-NO"/>
          </a:p>
        </p:txBody>
      </p:sp>
    </p:spTree>
    <p:extLst>
      <p:ext uri="{BB962C8B-B14F-4D97-AF65-F5344CB8AC3E}">
        <p14:creationId xmlns:p14="http://schemas.microsoft.com/office/powerpoint/2010/main" val="697931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5.jpe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5.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1.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8.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1">
            <a:extLst>
              <a:ext uri="{FF2B5EF4-FFF2-40B4-BE49-F238E27FC236}">
                <a16:creationId xmlns:a16="http://schemas.microsoft.com/office/drawing/2014/main" id="{0D0D15A6-5DFD-48EC-BF04-7D44E0FBC088}"/>
              </a:ext>
            </a:extLst>
          </p:cNvPr>
          <p:cNvSpPr txBox="1">
            <a:spLocks noChangeArrowheads="1"/>
          </p:cNvSpPr>
          <p:nvPr/>
        </p:nvSpPr>
        <p:spPr bwMode="auto">
          <a:xfrm rot="-5400000">
            <a:off x="-245268" y="5642769"/>
            <a:ext cx="1878012" cy="165100"/>
          </a:xfrm>
          <a:prstGeom prst="rect">
            <a:avLst/>
          </a:prstGeom>
          <a:noFill/>
          <a:ln>
            <a:noFill/>
          </a:ln>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80000"/>
              </a:lnSpc>
              <a:spcBef>
                <a:spcPct val="20000"/>
              </a:spcBef>
              <a:buClr>
                <a:srgbClr val="003893"/>
              </a:buClr>
              <a:defRPr/>
            </a:pPr>
            <a:r>
              <a:rPr lang="en-US" altLang="en-US" sz="600">
                <a:solidFill>
                  <a:srgbClr val="BFBFBF"/>
                </a:solidFill>
              </a:rPr>
              <a:t>© National Geographic Stock/ Sarah Leen / WWF</a:t>
            </a:r>
            <a:endParaRPr lang="en-GB" altLang="en-US" sz="600">
              <a:solidFill>
                <a:srgbClr val="BFBFBF"/>
              </a:solidFill>
            </a:endParaRPr>
          </a:p>
        </p:txBody>
      </p:sp>
      <p:pic>
        <p:nvPicPr>
          <p:cNvPr id="1027" name="Picture 13" descr="master panda.jpg">
            <a:extLst>
              <a:ext uri="{FF2B5EF4-FFF2-40B4-BE49-F238E27FC236}">
                <a16:creationId xmlns:a16="http://schemas.microsoft.com/office/drawing/2014/main" id="{D6A08627-F12D-4BE7-AD9D-CC98AFC54663}"/>
              </a:ext>
            </a:extLst>
          </p:cNvPr>
          <p:cNvPicPr>
            <a:picLocks noChangeAspect="1"/>
          </p:cNvPicPr>
          <p:nvPr userDrawn="1"/>
        </p:nvPicPr>
        <p:blipFill>
          <a:blip r:embed="rId3">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a:extLst>
              <a:ext uri="{FF2B5EF4-FFF2-40B4-BE49-F238E27FC236}">
                <a16:creationId xmlns:a16="http://schemas.microsoft.com/office/drawing/2014/main" id="{F696E1F2-47BD-4C25-A64F-5FE18A2483E4}"/>
              </a:ext>
            </a:extLst>
          </p:cNvPr>
          <p:cNvSpPr/>
          <p:nvPr userDrawn="1"/>
        </p:nvSpPr>
        <p:spPr>
          <a:xfrm>
            <a:off x="0" y="0"/>
            <a:ext cx="107950" cy="68754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pic>
        <p:nvPicPr>
          <p:cNvPr id="1029" name="Picture 1" descr="amazon.jpg">
            <a:extLst>
              <a:ext uri="{FF2B5EF4-FFF2-40B4-BE49-F238E27FC236}">
                <a16:creationId xmlns:a16="http://schemas.microsoft.com/office/drawing/2014/main" id="{181E85FD-BEC7-464C-898D-56242CE55063}"/>
              </a:ext>
            </a:extLst>
          </p:cNvPr>
          <p:cNvPicPr>
            <a:picLocks noChangeAspect="1"/>
          </p:cNvPicPr>
          <p:nvPr userDrawn="1"/>
        </p:nvPicPr>
        <p:blipFill>
          <a:blip r:embed="rId4">
            <a:extLst>
              <a:ext uri="{28A0092B-C50C-407E-A947-70E740481C1C}">
                <a14:useLocalDpi xmlns:a14="http://schemas.microsoft.com/office/drawing/2010/main" val="0"/>
              </a:ext>
            </a:extLst>
          </a:blip>
          <a:srcRect l="8128" r="1808"/>
          <a:stretch>
            <a:fillRect/>
          </a:stretch>
        </p:blipFill>
        <p:spPr bwMode="auto">
          <a:xfrm>
            <a:off x="785813" y="357188"/>
            <a:ext cx="8143875" cy="614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6">
            <a:extLst>
              <a:ext uri="{FF2B5EF4-FFF2-40B4-BE49-F238E27FC236}">
                <a16:creationId xmlns:a16="http://schemas.microsoft.com/office/drawing/2014/main" id="{1F8E591C-2881-4C07-97F0-2CF96C143FDE}"/>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B5509E1A-BF1E-4D41-B492-A4D8AEE4D055}"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22" r:id="rId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descr="amazon.jpg">
            <a:extLst>
              <a:ext uri="{FF2B5EF4-FFF2-40B4-BE49-F238E27FC236}">
                <a16:creationId xmlns:a16="http://schemas.microsoft.com/office/drawing/2014/main" id="{F37546FB-0498-4C6E-A3A3-F80117CF60A8}"/>
              </a:ext>
            </a:extLst>
          </p:cNvPr>
          <p:cNvPicPr>
            <a:picLocks noChangeAspect="1"/>
          </p:cNvPicPr>
          <p:nvPr userDrawn="1"/>
        </p:nvPicPr>
        <p:blipFill>
          <a:blip r:embed="rId3">
            <a:extLst>
              <a:ext uri="{28A0092B-C50C-407E-A947-70E740481C1C}">
                <a14:useLocalDpi xmlns:a14="http://schemas.microsoft.com/office/drawing/2010/main" val="0"/>
              </a:ext>
            </a:extLst>
          </a:blip>
          <a:srcRect l="8594" r="2344" b="1149"/>
          <a:stretch>
            <a:fillRect/>
          </a:stretch>
        </p:blipFill>
        <p:spPr bwMode="auto">
          <a:xfrm>
            <a:off x="785813" y="357188"/>
            <a:ext cx="8143875" cy="614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21">
            <a:extLst>
              <a:ext uri="{FF2B5EF4-FFF2-40B4-BE49-F238E27FC236}">
                <a16:creationId xmlns:a16="http://schemas.microsoft.com/office/drawing/2014/main" id="{F381AB09-4381-498B-A7CA-B073860D1782}"/>
              </a:ext>
            </a:extLst>
          </p:cNvPr>
          <p:cNvSpPr txBox="1">
            <a:spLocks noChangeArrowheads="1"/>
          </p:cNvSpPr>
          <p:nvPr/>
        </p:nvSpPr>
        <p:spPr bwMode="auto">
          <a:xfrm rot="-5400000">
            <a:off x="82550" y="5878513"/>
            <a:ext cx="1222375" cy="165100"/>
          </a:xfrm>
          <a:prstGeom prst="rect">
            <a:avLst/>
          </a:prstGeom>
          <a:noFill/>
          <a:ln>
            <a:noFill/>
          </a:ln>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80000"/>
              </a:lnSpc>
              <a:spcBef>
                <a:spcPct val="20000"/>
              </a:spcBef>
              <a:buClr>
                <a:srgbClr val="003893"/>
              </a:buClr>
              <a:defRPr/>
            </a:pPr>
            <a:r>
              <a:rPr lang="de-CH" altLang="en-US" sz="600">
                <a:solidFill>
                  <a:srgbClr val="BFBFBF"/>
                </a:solidFill>
              </a:rPr>
              <a:t>© Bruno Arnold / WWF-Canon</a:t>
            </a:r>
            <a:endParaRPr lang="en-GB" altLang="en-US" sz="600">
              <a:solidFill>
                <a:srgbClr val="BFBFBF"/>
              </a:solidFill>
            </a:endParaRPr>
          </a:p>
        </p:txBody>
      </p:sp>
      <p:pic>
        <p:nvPicPr>
          <p:cNvPr id="2052" name="Picture 13" descr="master panda.jpg">
            <a:extLst>
              <a:ext uri="{FF2B5EF4-FFF2-40B4-BE49-F238E27FC236}">
                <a16:creationId xmlns:a16="http://schemas.microsoft.com/office/drawing/2014/main" id="{3DC5F313-95FF-4144-AC4D-1ED9E2C1DA97}"/>
              </a:ext>
            </a:extLst>
          </p:cNvPr>
          <p:cNvPicPr>
            <a:picLocks noChangeAspect="1"/>
          </p:cNvPicPr>
          <p:nvPr userDrawn="1"/>
        </p:nvPicPr>
        <p:blipFill>
          <a:blip r:embed="rId4">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a:extLst>
              <a:ext uri="{FF2B5EF4-FFF2-40B4-BE49-F238E27FC236}">
                <a16:creationId xmlns:a16="http://schemas.microsoft.com/office/drawing/2014/main" id="{81727610-51D0-4DF2-856D-2FF29783A23A}"/>
              </a:ext>
            </a:extLst>
          </p:cNvPr>
          <p:cNvSpPr/>
          <p:nvPr userDrawn="1"/>
        </p:nvSpPr>
        <p:spPr>
          <a:xfrm>
            <a:off x="0" y="0"/>
            <a:ext cx="107950" cy="68754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19" name="Rectangle 6">
            <a:extLst>
              <a:ext uri="{FF2B5EF4-FFF2-40B4-BE49-F238E27FC236}">
                <a16:creationId xmlns:a16="http://schemas.microsoft.com/office/drawing/2014/main" id="{D41C6B49-677B-4CA7-8CCF-3565CA11DFED}"/>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98036A75-C2BD-45C8-9B70-C9B85072A8E2}"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23" r:id="rId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18" descr="SCR_200616.jpg">
            <a:extLst>
              <a:ext uri="{FF2B5EF4-FFF2-40B4-BE49-F238E27FC236}">
                <a16:creationId xmlns:a16="http://schemas.microsoft.com/office/drawing/2014/main" id="{8EDA1D2E-4F40-4A02-8533-BDBC97545623}"/>
              </a:ext>
            </a:extLst>
          </p:cNvPr>
          <p:cNvPicPr>
            <a:picLocks noChangeAspect="1"/>
          </p:cNvPicPr>
          <p:nvPr userDrawn="1"/>
        </p:nvPicPr>
        <p:blipFill>
          <a:blip r:embed="rId3">
            <a:extLst>
              <a:ext uri="{28A0092B-C50C-407E-A947-70E740481C1C}">
                <a14:useLocalDpi xmlns:a14="http://schemas.microsoft.com/office/drawing/2010/main" val="0"/>
              </a:ext>
            </a:extLst>
          </a:blip>
          <a:srcRect l="8571" r="2597"/>
          <a:stretch>
            <a:fillRect/>
          </a:stretch>
        </p:blipFill>
        <p:spPr bwMode="auto">
          <a:xfrm>
            <a:off x="785813" y="344488"/>
            <a:ext cx="8143875"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21">
            <a:extLst>
              <a:ext uri="{FF2B5EF4-FFF2-40B4-BE49-F238E27FC236}">
                <a16:creationId xmlns:a16="http://schemas.microsoft.com/office/drawing/2014/main" id="{7156D6BD-BDAA-4E4C-A155-E69100D780B2}"/>
              </a:ext>
            </a:extLst>
          </p:cNvPr>
          <p:cNvSpPr txBox="1">
            <a:spLocks noChangeArrowheads="1"/>
          </p:cNvSpPr>
          <p:nvPr/>
        </p:nvSpPr>
        <p:spPr bwMode="auto">
          <a:xfrm rot="-5400000">
            <a:off x="-244474" y="5641975"/>
            <a:ext cx="1878012" cy="166687"/>
          </a:xfrm>
          <a:prstGeom prst="rect">
            <a:avLst/>
          </a:prstGeom>
          <a:noFill/>
          <a:ln>
            <a:noFill/>
          </a:ln>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80000"/>
              </a:lnSpc>
              <a:spcBef>
                <a:spcPct val="20000"/>
              </a:spcBef>
              <a:buClr>
                <a:srgbClr val="003893"/>
              </a:buClr>
              <a:defRPr/>
            </a:pPr>
            <a:r>
              <a:rPr lang="en-US" altLang="en-US" sz="600">
                <a:solidFill>
                  <a:srgbClr val="BFBFBF"/>
                </a:solidFill>
              </a:rPr>
              <a:t>© National Geographic Stock/ Sarah Leen / WWF</a:t>
            </a:r>
            <a:endParaRPr lang="en-GB" altLang="en-US" sz="600">
              <a:solidFill>
                <a:srgbClr val="BFBFBF"/>
              </a:solidFill>
            </a:endParaRPr>
          </a:p>
        </p:txBody>
      </p:sp>
      <p:pic>
        <p:nvPicPr>
          <p:cNvPr id="3076" name="Picture 13" descr="master panda.jpg">
            <a:extLst>
              <a:ext uri="{FF2B5EF4-FFF2-40B4-BE49-F238E27FC236}">
                <a16:creationId xmlns:a16="http://schemas.microsoft.com/office/drawing/2014/main" id="{A364C3B6-0B0F-4D87-BB5B-955AE1FA27C3}"/>
              </a:ext>
            </a:extLst>
          </p:cNvPr>
          <p:cNvPicPr>
            <a:picLocks noChangeAspect="1"/>
          </p:cNvPicPr>
          <p:nvPr userDrawn="1"/>
        </p:nvPicPr>
        <p:blipFill>
          <a:blip r:embed="rId4">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a:extLst>
              <a:ext uri="{FF2B5EF4-FFF2-40B4-BE49-F238E27FC236}">
                <a16:creationId xmlns:a16="http://schemas.microsoft.com/office/drawing/2014/main" id="{30F560C4-FC2F-4105-98BD-760957465979}"/>
              </a:ext>
            </a:extLst>
          </p:cNvPr>
          <p:cNvSpPr/>
          <p:nvPr userDrawn="1"/>
        </p:nvSpPr>
        <p:spPr>
          <a:xfrm>
            <a:off x="0" y="0"/>
            <a:ext cx="107950" cy="68754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21" name="Rectangle 6">
            <a:extLst>
              <a:ext uri="{FF2B5EF4-FFF2-40B4-BE49-F238E27FC236}">
                <a16:creationId xmlns:a16="http://schemas.microsoft.com/office/drawing/2014/main" id="{DE7534CA-67C7-495D-A80A-35EA959CEC44}"/>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4FF8D7AD-A45B-4AD0-8196-A3DD79DAEF2C}"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24" r:id="rId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8" descr="SCR_200616.jpg">
            <a:extLst>
              <a:ext uri="{FF2B5EF4-FFF2-40B4-BE49-F238E27FC236}">
                <a16:creationId xmlns:a16="http://schemas.microsoft.com/office/drawing/2014/main" id="{C7D3B2AF-2453-4FFC-9BD5-76B5018771C5}"/>
              </a:ext>
            </a:extLst>
          </p:cNvPr>
          <p:cNvPicPr>
            <a:picLocks noChangeAspect="1"/>
          </p:cNvPicPr>
          <p:nvPr userDrawn="1"/>
        </p:nvPicPr>
        <p:blipFill>
          <a:blip r:embed="rId4">
            <a:extLst>
              <a:ext uri="{28A0092B-C50C-407E-A947-70E740481C1C}">
                <a14:useLocalDpi xmlns:a14="http://schemas.microsoft.com/office/drawing/2010/main" val="0"/>
              </a:ext>
            </a:extLst>
          </a:blip>
          <a:srcRect t="19476" b="29172"/>
          <a:stretch>
            <a:fillRect/>
          </a:stretch>
        </p:blipFill>
        <p:spPr bwMode="auto">
          <a:xfrm>
            <a:off x="755650" y="260350"/>
            <a:ext cx="8064500" cy="619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1">
            <a:extLst>
              <a:ext uri="{FF2B5EF4-FFF2-40B4-BE49-F238E27FC236}">
                <a16:creationId xmlns:a16="http://schemas.microsoft.com/office/drawing/2014/main" id="{8CBB0FD3-C7E1-4E85-9C02-13AA39267175}"/>
              </a:ext>
            </a:extLst>
          </p:cNvPr>
          <p:cNvSpPr txBox="1">
            <a:spLocks noChangeArrowheads="1"/>
          </p:cNvSpPr>
          <p:nvPr/>
        </p:nvSpPr>
        <p:spPr bwMode="auto">
          <a:xfrm rot="-5400000">
            <a:off x="36513" y="5641975"/>
            <a:ext cx="1316038" cy="166687"/>
          </a:xfrm>
          <a:prstGeom prst="rect">
            <a:avLst/>
          </a:prstGeom>
          <a:noFill/>
          <a:ln>
            <a:noFill/>
          </a:ln>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80000"/>
              </a:lnSpc>
              <a:spcBef>
                <a:spcPct val="20000"/>
              </a:spcBef>
              <a:buClr>
                <a:srgbClr val="003893"/>
              </a:buClr>
              <a:defRPr/>
            </a:pPr>
            <a:r>
              <a:rPr lang="en-CA" altLang="en-US" sz="600">
                <a:solidFill>
                  <a:srgbClr val="BFBFBF"/>
                </a:solidFill>
              </a:rPr>
              <a:t>© Tanya Petersen / WWF-Canon</a:t>
            </a:r>
            <a:endParaRPr lang="en-GB" altLang="en-US" sz="600">
              <a:solidFill>
                <a:srgbClr val="BFBFBF"/>
              </a:solidFill>
            </a:endParaRPr>
          </a:p>
        </p:txBody>
      </p:sp>
      <p:pic>
        <p:nvPicPr>
          <p:cNvPr id="4100" name="Picture 13" descr="master panda.jpg">
            <a:extLst>
              <a:ext uri="{FF2B5EF4-FFF2-40B4-BE49-F238E27FC236}">
                <a16:creationId xmlns:a16="http://schemas.microsoft.com/office/drawing/2014/main" id="{0953CC0E-0E8F-4519-B43E-EC5B7BAD45CE}"/>
              </a:ext>
            </a:extLst>
          </p:cNvPr>
          <p:cNvPicPr>
            <a:picLocks noChangeAspect="1"/>
          </p:cNvPicPr>
          <p:nvPr userDrawn="1"/>
        </p:nvPicPr>
        <p:blipFill>
          <a:blip r:embed="rId5">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a:extLst>
              <a:ext uri="{FF2B5EF4-FFF2-40B4-BE49-F238E27FC236}">
                <a16:creationId xmlns:a16="http://schemas.microsoft.com/office/drawing/2014/main" id="{8059B33F-1E29-4AB0-AD89-443984B37583}"/>
              </a:ext>
            </a:extLst>
          </p:cNvPr>
          <p:cNvSpPr/>
          <p:nvPr userDrawn="1"/>
        </p:nvSpPr>
        <p:spPr>
          <a:xfrm>
            <a:off x="0" y="0"/>
            <a:ext cx="107950" cy="68754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21" name="Rectangle 6">
            <a:extLst>
              <a:ext uri="{FF2B5EF4-FFF2-40B4-BE49-F238E27FC236}">
                <a16:creationId xmlns:a16="http://schemas.microsoft.com/office/drawing/2014/main" id="{0F37EF95-3BBC-4419-942F-115560C8DBD5}"/>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9E769398-28E1-442B-BEDE-1059E1C1D465}"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25" r:id="rId1"/>
    <p:sldLayoutId id="2147486226" r:id="rId2"/>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9B3205-7D68-4EB2-955F-7C132D0E4C26}"/>
              </a:ext>
            </a:extLst>
          </p:cNvPr>
          <p:cNvSpPr/>
          <p:nvPr userDrawn="1"/>
        </p:nvSpPr>
        <p:spPr>
          <a:xfrm>
            <a:off x="0" y="0"/>
            <a:ext cx="107950" cy="6858000"/>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pic>
        <p:nvPicPr>
          <p:cNvPr id="5123" name="Picture 13" descr="master panda.jpg">
            <a:extLst>
              <a:ext uri="{FF2B5EF4-FFF2-40B4-BE49-F238E27FC236}">
                <a16:creationId xmlns:a16="http://schemas.microsoft.com/office/drawing/2014/main" id="{FD556AB5-CBF7-4767-A080-7EB958E0932A}"/>
              </a:ext>
            </a:extLst>
          </p:cNvPr>
          <p:cNvPicPr>
            <a:picLocks noChangeAspect="1"/>
          </p:cNvPicPr>
          <p:nvPr userDrawn="1"/>
        </p:nvPicPr>
        <p:blipFill>
          <a:blip r:embed="rId7">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id="{9BB49C80-5D08-4FDE-A11F-3D46E7047023}"/>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735240AC-4DBA-4515-9E44-EF00E81DAE34}"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27" r:id="rId1"/>
    <p:sldLayoutId id="2147486228" r:id="rId2"/>
    <p:sldLayoutId id="2147486229" r:id="rId3"/>
    <p:sldLayoutId id="2147486230" r:id="rId4"/>
    <p:sldLayoutId id="2147486231" r:id="rId5"/>
  </p:sldLayoutIdLst>
  <p:hf hdr="0" ftr="0" dt="0"/>
  <p:txStyles>
    <p:titleStyle>
      <a:lvl1pPr algn="l" rtl="0" eaLnBrk="0" fontAlgn="base" hangingPunct="0">
        <a:spcBef>
          <a:spcPct val="0"/>
        </a:spcBef>
        <a:spcAft>
          <a:spcPct val="0"/>
        </a:spcAft>
        <a:defRPr sz="3600" b="1" kern="1200">
          <a:solidFill>
            <a:srgbClr val="FAA61A"/>
          </a:solidFill>
          <a:latin typeface="Arial" pitchFamily="34" charset="0"/>
          <a:ea typeface="MS PGothic" pitchFamily="34" charset="-128"/>
          <a:cs typeface="Arial" pitchFamily="34" charset="0"/>
        </a:defRPr>
      </a:lvl1pPr>
      <a:lvl2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2pPr>
      <a:lvl3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3pPr>
      <a:lvl4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4pPr>
      <a:lvl5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5pPr>
      <a:lvl6pPr marL="457200" algn="l" rtl="0" fontAlgn="base">
        <a:spcBef>
          <a:spcPct val="0"/>
        </a:spcBef>
        <a:spcAft>
          <a:spcPct val="0"/>
        </a:spcAft>
        <a:defRPr sz="3600" b="1">
          <a:solidFill>
            <a:srgbClr val="FAA61A"/>
          </a:solidFill>
          <a:latin typeface="Arial" charset="0"/>
          <a:cs typeface="Arial" charset="0"/>
        </a:defRPr>
      </a:lvl6pPr>
      <a:lvl7pPr marL="914400" algn="l" rtl="0" fontAlgn="base">
        <a:spcBef>
          <a:spcPct val="0"/>
        </a:spcBef>
        <a:spcAft>
          <a:spcPct val="0"/>
        </a:spcAft>
        <a:defRPr sz="3600" b="1">
          <a:solidFill>
            <a:srgbClr val="FAA61A"/>
          </a:solidFill>
          <a:latin typeface="Arial" charset="0"/>
          <a:cs typeface="Arial" charset="0"/>
        </a:defRPr>
      </a:lvl7pPr>
      <a:lvl8pPr marL="1371600" algn="l" rtl="0" fontAlgn="base">
        <a:spcBef>
          <a:spcPct val="0"/>
        </a:spcBef>
        <a:spcAft>
          <a:spcPct val="0"/>
        </a:spcAft>
        <a:defRPr sz="3600" b="1">
          <a:solidFill>
            <a:srgbClr val="FAA61A"/>
          </a:solidFill>
          <a:latin typeface="Arial" charset="0"/>
          <a:cs typeface="Arial" charset="0"/>
        </a:defRPr>
      </a:lvl8pPr>
      <a:lvl9pPr marL="1828800" algn="l" rtl="0" fontAlgn="base">
        <a:spcBef>
          <a:spcPct val="0"/>
        </a:spcBef>
        <a:spcAft>
          <a:spcPct val="0"/>
        </a:spcAft>
        <a:defRPr sz="3600" b="1">
          <a:solidFill>
            <a:srgbClr val="FAA61A"/>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S PGothic"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E554434-0E50-4921-A465-A26683FEFC5B}"/>
              </a:ext>
            </a:extLst>
          </p:cNvPr>
          <p:cNvSpPr/>
          <p:nvPr userDrawn="1"/>
        </p:nvSpPr>
        <p:spPr>
          <a:xfrm>
            <a:off x="785813" y="285750"/>
            <a:ext cx="8143875" cy="62150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cxnSp>
        <p:nvCxnSpPr>
          <p:cNvPr id="20" name="Straight Connector 19">
            <a:extLst>
              <a:ext uri="{FF2B5EF4-FFF2-40B4-BE49-F238E27FC236}">
                <a16:creationId xmlns:a16="http://schemas.microsoft.com/office/drawing/2014/main" id="{4D1DB147-96A8-480D-A2FE-959CADDB72ED}"/>
              </a:ext>
            </a:extLst>
          </p:cNvPr>
          <p:cNvCxnSpPr/>
          <p:nvPr userDrawn="1"/>
        </p:nvCxnSpPr>
        <p:spPr>
          <a:xfrm>
            <a:off x="1143000" y="6215063"/>
            <a:ext cx="7604125" cy="0"/>
          </a:xfrm>
          <a:prstGeom prst="line">
            <a:avLst/>
          </a:prstGeom>
          <a:ln w="635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pic>
        <p:nvPicPr>
          <p:cNvPr id="6148" name="Picture 13" descr="master panda.jpg">
            <a:extLst>
              <a:ext uri="{FF2B5EF4-FFF2-40B4-BE49-F238E27FC236}">
                <a16:creationId xmlns:a16="http://schemas.microsoft.com/office/drawing/2014/main" id="{D501F643-95FF-4026-8B46-99C0B5287A1C}"/>
              </a:ext>
            </a:extLst>
          </p:cNvPr>
          <p:cNvPicPr>
            <a:picLocks noChangeAspect="1"/>
          </p:cNvPicPr>
          <p:nvPr userDrawn="1"/>
        </p:nvPicPr>
        <p:blipFill>
          <a:blip r:embed="rId4">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0FE8338C-73A4-4B20-90D7-13B2F43F5864}"/>
              </a:ext>
            </a:extLst>
          </p:cNvPr>
          <p:cNvSpPr/>
          <p:nvPr userDrawn="1"/>
        </p:nvSpPr>
        <p:spPr>
          <a:xfrm>
            <a:off x="0" y="0"/>
            <a:ext cx="107950" cy="6875463"/>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13" name="Rectangle 6">
            <a:extLst>
              <a:ext uri="{FF2B5EF4-FFF2-40B4-BE49-F238E27FC236}">
                <a16:creationId xmlns:a16="http://schemas.microsoft.com/office/drawing/2014/main" id="{EB214A3A-2E10-4C17-B75E-C2B181D71488}"/>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4EE14904-598A-4B95-AC06-AB4D6FFC141D}"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32" r:id="rId1"/>
    <p:sldLayoutId id="2147486233" r:id="rId2"/>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23E798A-2E32-4B3D-ADE9-E2A9987FF844}"/>
              </a:ext>
            </a:extLst>
          </p:cNvPr>
          <p:cNvSpPr/>
          <p:nvPr userDrawn="1"/>
        </p:nvSpPr>
        <p:spPr>
          <a:xfrm>
            <a:off x="0" y="0"/>
            <a:ext cx="107950" cy="6858000"/>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p>
        </p:txBody>
      </p:sp>
      <p:sp>
        <p:nvSpPr>
          <p:cNvPr id="8" name="Rectangle 6">
            <a:extLst>
              <a:ext uri="{FF2B5EF4-FFF2-40B4-BE49-F238E27FC236}">
                <a16:creationId xmlns:a16="http://schemas.microsoft.com/office/drawing/2014/main" id="{AB7F51D3-587C-45C1-A26F-85C3458CBC26}"/>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EECD5052-D7BA-4695-B961-461695A6FEDA}"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34" r:id="rId1"/>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2"/>
          </a:solidFill>
          <a:latin typeface="Arial" charset="0"/>
          <a:ea typeface="MS PGothic" pitchFamily="34" charset="-128"/>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83006D-EFF0-47B8-99FD-52B58A1CE5B8}"/>
              </a:ext>
            </a:extLst>
          </p:cNvPr>
          <p:cNvSpPr/>
          <p:nvPr userDrawn="1"/>
        </p:nvSpPr>
        <p:spPr>
          <a:xfrm>
            <a:off x="0" y="0"/>
            <a:ext cx="107950" cy="6858000"/>
          </a:xfrm>
          <a:prstGeom prst="rect">
            <a:avLst/>
          </a:prstGeom>
          <a:solidFill>
            <a:srgbClr val="C78FB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solidFill>
                <a:prstClr val="white"/>
              </a:solidFill>
            </a:endParaRPr>
          </a:p>
        </p:txBody>
      </p:sp>
      <p:pic>
        <p:nvPicPr>
          <p:cNvPr id="8195" name="Picture 13" descr="master panda.jpg">
            <a:extLst>
              <a:ext uri="{FF2B5EF4-FFF2-40B4-BE49-F238E27FC236}">
                <a16:creationId xmlns:a16="http://schemas.microsoft.com/office/drawing/2014/main" id="{C6E2FF06-D342-40E7-88AB-AA21BD250092}"/>
              </a:ext>
            </a:extLst>
          </p:cNvPr>
          <p:cNvPicPr>
            <a:picLocks noChangeAspect="1"/>
          </p:cNvPicPr>
          <p:nvPr userDrawn="1"/>
        </p:nvPicPr>
        <p:blipFill>
          <a:blip r:embed="rId7">
            <a:clrChange>
              <a:clrFrom>
                <a:srgbClr val="F1F1E7"/>
              </a:clrFrom>
              <a:clrTo>
                <a:srgbClr val="F1F1E7">
                  <a:alpha val="0"/>
                </a:srgbClr>
              </a:clrTo>
            </a:clrChange>
            <a:extLst>
              <a:ext uri="{28A0092B-C50C-407E-A947-70E740481C1C}">
                <a14:useLocalDpi xmlns:a14="http://schemas.microsoft.com/office/drawing/2010/main" val="0"/>
              </a:ext>
            </a:extLst>
          </a:blip>
          <a:srcRect/>
          <a:stretch>
            <a:fillRect/>
          </a:stretch>
        </p:blipFill>
        <p:spPr bwMode="auto">
          <a:xfrm>
            <a:off x="171450" y="114300"/>
            <a:ext cx="5270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a:extLst>
              <a:ext uri="{FF2B5EF4-FFF2-40B4-BE49-F238E27FC236}">
                <a16:creationId xmlns:a16="http://schemas.microsoft.com/office/drawing/2014/main" id="{2A1B36E7-4103-4D56-84D1-ECC3DC673866}"/>
              </a:ext>
            </a:extLst>
          </p:cNvPr>
          <p:cNvSpPr>
            <a:spLocks noGrp="1" noChangeArrowheads="1"/>
          </p:cNvSpPr>
          <p:nvPr>
            <p:ph type="sldNum" sz="quarter" idx="4"/>
          </p:nvPr>
        </p:nvSpPr>
        <p:spPr bwMode="auto">
          <a:xfrm>
            <a:off x="6786563" y="65008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latin typeface="Arial" panose="020B0604020202020204" pitchFamily="34" charset="0"/>
                <a:ea typeface="MS PGothic" panose="020B0600070205080204" pitchFamily="34" charset="-128"/>
              </a:defRPr>
            </a:lvl1pPr>
          </a:lstStyle>
          <a:p>
            <a:pPr>
              <a:defRPr/>
            </a:pPr>
            <a:fld id="{74D78789-06F2-411B-A881-3ED96AEA9703}" type="slidenum">
              <a:rPr lang="en-US" altLang="nb-NO"/>
              <a:pPr>
                <a:defRPr/>
              </a:pPr>
              <a:t>‹#›</a:t>
            </a:fld>
            <a:endParaRPr lang="en-US" altLang="nb-NO"/>
          </a:p>
        </p:txBody>
      </p:sp>
    </p:spTree>
  </p:cSld>
  <p:clrMap bg1="lt1" tx1="dk1" bg2="lt2" tx2="dk2" accent1="accent1" accent2="accent2" accent3="accent3" accent4="accent4" accent5="accent5" accent6="accent6" hlink="hlink" folHlink="folHlink"/>
  <p:sldLayoutIdLst>
    <p:sldLayoutId id="2147486235" r:id="rId1"/>
    <p:sldLayoutId id="2147486236" r:id="rId2"/>
    <p:sldLayoutId id="2147486237" r:id="rId3"/>
    <p:sldLayoutId id="2147486238" r:id="rId4"/>
    <p:sldLayoutId id="2147486239" r:id="rId5"/>
  </p:sldLayoutIdLst>
  <p:hf hdr="0" ftr="0" dt="0"/>
  <p:txStyles>
    <p:titleStyle>
      <a:lvl1pPr algn="l" rtl="0" eaLnBrk="0" fontAlgn="base" hangingPunct="0">
        <a:spcBef>
          <a:spcPct val="0"/>
        </a:spcBef>
        <a:spcAft>
          <a:spcPct val="0"/>
        </a:spcAft>
        <a:defRPr sz="3600" b="1" kern="1200">
          <a:solidFill>
            <a:srgbClr val="FAA61A"/>
          </a:solidFill>
          <a:latin typeface="Arial" pitchFamily="34" charset="0"/>
          <a:ea typeface="MS PGothic" pitchFamily="34" charset="-128"/>
          <a:cs typeface="Arial" pitchFamily="34" charset="0"/>
        </a:defRPr>
      </a:lvl1pPr>
      <a:lvl2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2pPr>
      <a:lvl3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3pPr>
      <a:lvl4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4pPr>
      <a:lvl5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5pPr>
      <a:lvl6pPr marL="457200" algn="l" rtl="0" fontAlgn="base">
        <a:spcBef>
          <a:spcPct val="0"/>
        </a:spcBef>
        <a:spcAft>
          <a:spcPct val="0"/>
        </a:spcAft>
        <a:defRPr sz="3600" b="1">
          <a:solidFill>
            <a:srgbClr val="FAA61A"/>
          </a:solidFill>
          <a:latin typeface="Arial" charset="0"/>
          <a:cs typeface="Arial" charset="0"/>
        </a:defRPr>
      </a:lvl6pPr>
      <a:lvl7pPr marL="914400" algn="l" rtl="0" fontAlgn="base">
        <a:spcBef>
          <a:spcPct val="0"/>
        </a:spcBef>
        <a:spcAft>
          <a:spcPct val="0"/>
        </a:spcAft>
        <a:defRPr sz="3600" b="1">
          <a:solidFill>
            <a:srgbClr val="FAA61A"/>
          </a:solidFill>
          <a:latin typeface="Arial" charset="0"/>
          <a:cs typeface="Arial" charset="0"/>
        </a:defRPr>
      </a:lvl7pPr>
      <a:lvl8pPr marL="1371600" algn="l" rtl="0" fontAlgn="base">
        <a:spcBef>
          <a:spcPct val="0"/>
        </a:spcBef>
        <a:spcAft>
          <a:spcPct val="0"/>
        </a:spcAft>
        <a:defRPr sz="3600" b="1">
          <a:solidFill>
            <a:srgbClr val="FAA61A"/>
          </a:solidFill>
          <a:latin typeface="Arial" charset="0"/>
          <a:cs typeface="Arial" charset="0"/>
        </a:defRPr>
      </a:lvl8pPr>
      <a:lvl9pPr marL="1828800" algn="l" rtl="0" fontAlgn="base">
        <a:spcBef>
          <a:spcPct val="0"/>
        </a:spcBef>
        <a:spcAft>
          <a:spcPct val="0"/>
        </a:spcAft>
        <a:defRPr sz="3600" b="1">
          <a:solidFill>
            <a:srgbClr val="FAA61A"/>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S PGothic"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49AFDE2-CA21-4689-935B-ED22BDDC016B}" type="slidenum">
              <a:rPr lang="en-US" altLang="nb-NO" smtClean="0"/>
              <a:pPr>
                <a:defRPr/>
              </a:pPr>
              <a:t>1</a:t>
            </a:fld>
            <a:endParaRPr lang="en-US" altLang="nb-NO"/>
          </a:p>
        </p:txBody>
      </p:sp>
      <p:sp>
        <p:nvSpPr>
          <p:cNvPr id="5" name="Rectangle 4">
            <a:extLst>
              <a:ext uri="{FF2B5EF4-FFF2-40B4-BE49-F238E27FC236}">
                <a16:creationId xmlns:a16="http://schemas.microsoft.com/office/drawing/2014/main" id="{09FA6C52-F270-43D6-A3A1-85151B62BD68}"/>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6" name="Title 3">
            <a:extLst>
              <a:ext uri="{FF2B5EF4-FFF2-40B4-BE49-F238E27FC236}">
                <a16:creationId xmlns:a16="http://schemas.microsoft.com/office/drawing/2014/main" id="{B869F176-C194-419A-86CD-867C49ABEB70}"/>
              </a:ext>
            </a:extLst>
          </p:cNvPr>
          <p:cNvSpPr txBox="1">
            <a:spLocks/>
          </p:cNvSpPr>
          <p:nvPr/>
        </p:nvSpPr>
        <p:spPr bwMode="auto">
          <a:xfrm>
            <a:off x="611560" y="3068960"/>
            <a:ext cx="7643812" cy="8789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b="1" kern="1200">
                <a:solidFill>
                  <a:srgbClr val="C78FBF"/>
                </a:solidFill>
                <a:latin typeface="Arial" pitchFamily="34" charset="0"/>
                <a:ea typeface="MS PGothic" pitchFamily="34" charset="-128"/>
                <a:cs typeface="Arial" pitchFamily="34" charset="0"/>
              </a:defRPr>
            </a:lvl1pPr>
            <a:lvl2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2pPr>
            <a:lvl3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3pPr>
            <a:lvl4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4pPr>
            <a:lvl5pPr algn="l" rtl="0" eaLnBrk="0" fontAlgn="base" hangingPunct="0">
              <a:spcBef>
                <a:spcPct val="0"/>
              </a:spcBef>
              <a:spcAft>
                <a:spcPct val="0"/>
              </a:spcAft>
              <a:defRPr sz="3600" b="1">
                <a:solidFill>
                  <a:srgbClr val="FAA61A"/>
                </a:solidFill>
                <a:latin typeface="Arial" charset="0"/>
                <a:ea typeface="MS PGothic" pitchFamily="34" charset="-128"/>
                <a:cs typeface="Arial" charset="0"/>
              </a:defRPr>
            </a:lvl5pPr>
            <a:lvl6pPr marL="457200" algn="l" rtl="0" fontAlgn="base">
              <a:spcBef>
                <a:spcPct val="0"/>
              </a:spcBef>
              <a:spcAft>
                <a:spcPct val="0"/>
              </a:spcAft>
              <a:defRPr sz="3600" b="1">
                <a:solidFill>
                  <a:srgbClr val="FAA61A"/>
                </a:solidFill>
                <a:latin typeface="Arial" charset="0"/>
                <a:cs typeface="Arial" charset="0"/>
              </a:defRPr>
            </a:lvl6pPr>
            <a:lvl7pPr marL="914400" algn="l" rtl="0" fontAlgn="base">
              <a:spcBef>
                <a:spcPct val="0"/>
              </a:spcBef>
              <a:spcAft>
                <a:spcPct val="0"/>
              </a:spcAft>
              <a:defRPr sz="3600" b="1">
                <a:solidFill>
                  <a:srgbClr val="FAA61A"/>
                </a:solidFill>
                <a:latin typeface="Arial" charset="0"/>
                <a:cs typeface="Arial" charset="0"/>
              </a:defRPr>
            </a:lvl7pPr>
            <a:lvl8pPr marL="1371600" algn="l" rtl="0" fontAlgn="base">
              <a:spcBef>
                <a:spcPct val="0"/>
              </a:spcBef>
              <a:spcAft>
                <a:spcPct val="0"/>
              </a:spcAft>
              <a:defRPr sz="3600" b="1">
                <a:solidFill>
                  <a:srgbClr val="FAA61A"/>
                </a:solidFill>
                <a:latin typeface="Arial" charset="0"/>
                <a:cs typeface="Arial" charset="0"/>
              </a:defRPr>
            </a:lvl8pPr>
            <a:lvl9pPr marL="1828800" algn="l" rtl="0" fontAlgn="base">
              <a:spcBef>
                <a:spcPct val="0"/>
              </a:spcBef>
              <a:spcAft>
                <a:spcPct val="0"/>
              </a:spcAft>
              <a:defRPr sz="3600" b="1">
                <a:solidFill>
                  <a:srgbClr val="FAA61A"/>
                </a:solidFill>
                <a:latin typeface="Arial" charset="0"/>
                <a:cs typeface="Arial" charset="0"/>
              </a:defRPr>
            </a:lvl9pPr>
          </a:lstStyle>
          <a:p>
            <a:pPr algn="ctr"/>
            <a:r>
              <a:rPr lang="nb-NO" altLang="nb-NO" sz="2800" dirty="0">
                <a:solidFill>
                  <a:schemeClr val="tx1"/>
                </a:solidFill>
                <a:latin typeface="Franklin Gothic Book" panose="020B0503020102020204" pitchFamily="34" charset="0"/>
              </a:rPr>
              <a:t>Introducing the Just Transition Centre </a:t>
            </a:r>
          </a:p>
        </p:txBody>
      </p:sp>
      <p:pic>
        <p:nvPicPr>
          <p:cNvPr id="7" name="Picture 2">
            <a:extLst>
              <a:ext uri="{FF2B5EF4-FFF2-40B4-BE49-F238E27FC236}">
                <a16:creationId xmlns:a16="http://schemas.microsoft.com/office/drawing/2014/main" id="{29DF5C80-EBB3-4A9E-BDF2-5ECC73C985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20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10</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Heavy industry in CEE - demands</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Reinforced social dialogue in national and territorial transition plans – national tripartite Just Transition Councils and regional roundtables in territorial plans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Future-proof sustainable industrial policy – investment in best available technologies, renovation and technology transfer, use of public procurement criteria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Skills and training – upskilling and reskilling, digital skills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Affordability of energy and low-carbon products in transition – energy poverty and industrial energy users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Infrastructure investment with </a:t>
            </a:r>
            <a:r>
              <a:rPr lang="en-GB" sz="1600" b="0" i="0" dirty="0" err="1">
                <a:solidFill>
                  <a:srgbClr val="000000"/>
                </a:solidFill>
                <a:effectLst/>
                <a:latin typeface="Franklin Gothic Book" panose="020B0503020102020204" pitchFamily="34" charset="0"/>
              </a:rPr>
              <a:t>labor</a:t>
            </a:r>
            <a:r>
              <a:rPr lang="en-GB" sz="1600" b="0" i="0" dirty="0">
                <a:solidFill>
                  <a:srgbClr val="000000"/>
                </a:solidFill>
                <a:effectLst/>
                <a:latin typeface="Franklin Gothic Book" panose="020B0503020102020204" pitchFamily="34" charset="0"/>
              </a:rPr>
              <a:t> standards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Use of ETS revenues – strengthening the Modernisation Fund , the Just Transition Fund(+ CBAM)  </a:t>
            </a:r>
          </a:p>
          <a:p>
            <a:pPr algn="just" rtl="0" fontAlgn="base">
              <a:buFont typeface="Arial" panose="020B0604020202020204" pitchFamily="34" charset="0"/>
              <a:buChar char="•"/>
            </a:pPr>
            <a:r>
              <a:rPr lang="en-GB" sz="1600" b="0" i="0" dirty="0">
                <a:solidFill>
                  <a:srgbClr val="000000"/>
                </a:solidFill>
                <a:effectLst/>
                <a:latin typeface="Franklin Gothic Book" panose="020B0503020102020204" pitchFamily="34" charset="0"/>
              </a:rPr>
              <a:t>Ensure regional circumstances are reflected in the ETS revision and ‘Fit to 55’ package - regional flexibilities, benchmarks for carbon leakage, national allocations under Innovation Fund etc</a:t>
            </a:r>
            <a:r>
              <a:rPr lang="en-GB" sz="1800" b="0" i="0" dirty="0">
                <a:solidFill>
                  <a:srgbClr val="000000"/>
                </a:solidFill>
                <a:effectLst/>
                <a:latin typeface="Franklin Gothic Book" panose="020B0503020102020204" pitchFamily="34" charset="0"/>
              </a:rPr>
              <a:t>. </a:t>
            </a:r>
          </a:p>
          <a:p>
            <a:pPr marL="0" indent="0" algn="just">
              <a:buNone/>
            </a:pPr>
            <a:endParaRPr lang="en-GB" sz="1600" dirty="0">
              <a:latin typeface="Franklin Gothic Book" panose="020B050302010202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269961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11</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What we can do together </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l" rtl="0" fontAlgn="base">
              <a:buNone/>
            </a:pPr>
            <a:endParaRPr lang="en-GB" sz="1400" b="0" i="1" dirty="0">
              <a:solidFill>
                <a:srgbClr val="000000"/>
              </a:solidFill>
              <a:effectLst/>
              <a:latin typeface="Franklin Gothic Book" panose="020B0503020102020204" pitchFamily="34" charset="0"/>
            </a:endParaRPr>
          </a:p>
          <a:p>
            <a:pPr algn="l" rtl="0" fontAlgn="base">
              <a:buFontTx/>
              <a:buChar char="-"/>
            </a:pPr>
            <a:r>
              <a:rPr lang="en-GB" sz="1600" dirty="0">
                <a:solidFill>
                  <a:srgbClr val="000000"/>
                </a:solidFill>
                <a:latin typeface="Franklin Gothic Book" panose="020B0503020102020204" pitchFamily="34" charset="0"/>
              </a:rPr>
              <a:t>Strategy and discussion sessions to identify gaps in policy and social dialogue and support collective demands. </a:t>
            </a:r>
          </a:p>
          <a:p>
            <a:pPr algn="l" rtl="0" fontAlgn="base">
              <a:buFontTx/>
              <a:buChar char="-"/>
            </a:pPr>
            <a:r>
              <a:rPr lang="en-GB" sz="1600" dirty="0">
                <a:solidFill>
                  <a:srgbClr val="000000"/>
                </a:solidFill>
                <a:latin typeface="Franklin Gothic Book" panose="020B0503020102020204" pitchFamily="34" charset="0"/>
              </a:rPr>
              <a:t>Peer to peer learning sessions with trade unions from other countries facing similar issues.</a:t>
            </a:r>
          </a:p>
          <a:p>
            <a:pPr algn="l" rtl="0" fontAlgn="base">
              <a:buFontTx/>
              <a:buChar char="-"/>
            </a:pPr>
            <a:r>
              <a:rPr lang="en-GB" sz="1600" b="0" dirty="0">
                <a:solidFill>
                  <a:srgbClr val="000000"/>
                </a:solidFill>
                <a:effectLst/>
                <a:latin typeface="Franklin Gothic Book" panose="020B0503020102020204" pitchFamily="34" charset="0"/>
              </a:rPr>
              <a:t>Advice and examples on national and regional policies and collective bargaining.</a:t>
            </a:r>
          </a:p>
          <a:p>
            <a:pPr algn="l" rtl="0" fontAlgn="base">
              <a:buFontTx/>
              <a:buChar char="-"/>
            </a:pPr>
            <a:r>
              <a:rPr lang="en-GB" sz="1600" dirty="0">
                <a:solidFill>
                  <a:srgbClr val="000000"/>
                </a:solidFill>
                <a:latin typeface="Franklin Gothic Book" panose="020B0503020102020204" pitchFamily="34" charset="0"/>
              </a:rPr>
              <a:t>Roundtables involving national and sector federations, employers, government, and experts. </a:t>
            </a:r>
            <a:endParaRPr lang="en-GB" sz="1600" b="0" dirty="0">
              <a:solidFill>
                <a:srgbClr val="000000"/>
              </a:solidFill>
              <a:effectLst/>
              <a:latin typeface="Franklin Gothic Book" panose="020B0503020102020204" pitchFamily="34" charset="0"/>
            </a:endParaRPr>
          </a:p>
          <a:p>
            <a:pPr algn="l" rtl="0" fontAlgn="base">
              <a:buFontTx/>
              <a:buChar char="-"/>
            </a:pPr>
            <a:r>
              <a:rPr lang="en-GB" sz="1600" b="0" dirty="0">
                <a:solidFill>
                  <a:srgbClr val="000000"/>
                </a:solidFill>
                <a:effectLst/>
                <a:latin typeface="Franklin Gothic Book" panose="020B0503020102020204" pitchFamily="34" charset="0"/>
              </a:rPr>
              <a:t>Meetings between the unions and EC officials to present issues and understand what is available from the EU level. </a:t>
            </a:r>
          </a:p>
          <a:p>
            <a:pPr algn="l" rtl="0" fontAlgn="base">
              <a:buFontTx/>
              <a:buChar char="-"/>
            </a:pPr>
            <a:r>
              <a:rPr lang="en-GB" sz="1600" b="0" dirty="0">
                <a:solidFill>
                  <a:srgbClr val="000000"/>
                </a:solidFill>
                <a:effectLst/>
                <a:latin typeface="Franklin Gothic Book" panose="020B0503020102020204" pitchFamily="34" charset="0"/>
              </a:rPr>
              <a:t>Workshops and advice on EU and international financing available for Just Transition, conditionalities, and how to access funding.  </a:t>
            </a:r>
          </a:p>
          <a:p>
            <a:pPr algn="l" rtl="0" fontAlgn="base">
              <a:buFontTx/>
              <a:buChar char="-"/>
            </a:pPr>
            <a:r>
              <a:rPr lang="en-GB" sz="1600" b="0" dirty="0">
                <a:solidFill>
                  <a:srgbClr val="000000"/>
                </a:solidFill>
                <a:effectLst/>
                <a:latin typeface="Franklin Gothic Book" panose="020B0503020102020204" pitchFamily="34" charset="0"/>
              </a:rPr>
              <a:t>Access to international processes connected to the SDGs and the UN climate negotiations</a:t>
            </a:r>
            <a:r>
              <a:rPr lang="en-GB" sz="1600" dirty="0">
                <a:solidFill>
                  <a:srgbClr val="000000"/>
                </a:solidFill>
                <a:latin typeface="Franklin Gothic Book" panose="020B0503020102020204" pitchFamily="34" charset="0"/>
              </a:rPr>
              <a:t> as well as other platforms such as the B Team. </a:t>
            </a:r>
            <a:endParaRPr lang="en-GB" sz="1600" b="0" dirty="0">
              <a:solidFill>
                <a:srgbClr val="000000"/>
              </a:solidFill>
              <a:effectLst/>
              <a:latin typeface="Franklin Gothic Book" panose="020B0503020102020204" pitchFamily="34" charset="0"/>
            </a:endParaRPr>
          </a:p>
          <a:p>
            <a:pPr marL="0" indent="0" algn="just">
              <a:buNone/>
            </a:pPr>
            <a:endParaRPr lang="en-GB" sz="1600" dirty="0">
              <a:latin typeface="Franklin Gothic Book" panose="020B050302010202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6276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2</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ITUC and the Just Transition Centre</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8" name="TextBox 1">
            <a:extLst>
              <a:ext uri="{FF2B5EF4-FFF2-40B4-BE49-F238E27FC236}">
                <a16:creationId xmlns:a16="http://schemas.microsoft.com/office/drawing/2014/main" id="{1138300A-187D-4646-B06F-BCDD2B0C6B6E}"/>
              </a:ext>
            </a:extLst>
          </p:cNvPr>
          <p:cNvSpPr txBox="1">
            <a:spLocks noChangeArrowheads="1"/>
          </p:cNvSpPr>
          <p:nvPr/>
        </p:nvSpPr>
        <p:spPr bwMode="auto">
          <a:xfrm>
            <a:off x="678087" y="2204864"/>
            <a:ext cx="7128792"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r>
              <a:rPr lang="nb-NO" altLang="en-US" sz="1600" dirty="0">
                <a:latin typeface="Franklin Gothic Book" panose="020B0503020102020204" pitchFamily="34" charset="0"/>
              </a:rPr>
              <a:t>ITUC and ETUC established the Just Transition Centre in 2016 to help implement the Paris Agreement, the SDGs, and the ILO Guidelines on Just Transition on the ground. We are the implementation arm of ITUC’s climate work. </a:t>
            </a:r>
          </a:p>
          <a:p>
            <a:pPr algn="just"/>
            <a:endParaRPr lang="nb-NO" altLang="en-US" sz="1600" dirty="0">
              <a:latin typeface="Franklin Gothic Book" panose="020B0503020102020204" pitchFamily="34" charset="0"/>
              <a:cs typeface="Arial" panose="020B0604020202020204" pitchFamily="34" charset="0"/>
            </a:endParaRPr>
          </a:p>
          <a:p>
            <a:pPr algn="just"/>
            <a:r>
              <a:rPr lang="nb-NO" altLang="en-US" sz="1600" dirty="0">
                <a:latin typeface="Franklin Gothic Book" panose="020B0503020102020204" pitchFamily="34" charset="0"/>
                <a:cs typeface="Arial" panose="020B0604020202020204" pitchFamily="34" charset="0"/>
              </a:rPr>
              <a:t>The JTC helps federations and unions to get good plans for Just Transition at different levels:  National; city and state/province; company and sector; and with investors. </a:t>
            </a:r>
          </a:p>
          <a:p>
            <a:pPr algn="just"/>
            <a:endParaRPr lang="nb-NO" altLang="en-US" sz="1600" dirty="0">
              <a:latin typeface="Franklin Gothic Book" panose="020B0503020102020204" pitchFamily="34" charset="0"/>
              <a:cs typeface="Arial" panose="020B0604020202020204" pitchFamily="34" charset="0"/>
            </a:endParaRPr>
          </a:p>
          <a:p>
            <a:pPr algn="just"/>
            <a:r>
              <a:rPr lang="nb-NO" altLang="en-US" sz="1600" dirty="0">
                <a:latin typeface="Franklin Gothic Book" panose="020B0503020102020204" pitchFamily="34" charset="0"/>
                <a:cs typeface="Arial" panose="020B0604020202020204" pitchFamily="34" charset="0"/>
              </a:rPr>
              <a:t>Most of our activity focuses on high emitting sectors. With GUFs, we help unions get plans for Just Transition in the energy and power sector; mining; oil and gas; heavy industry; auto; transport; and construction. We are just starting to explore Just Transition in agriculture and service.  </a:t>
            </a:r>
          </a:p>
          <a:p>
            <a:pPr algn="just"/>
            <a:endParaRPr lang="nb-NO" altLang="en-US" sz="1600" dirty="0">
              <a:latin typeface="Franklin Gothic Book" panose="020B0503020102020204" pitchFamily="34" charset="0"/>
              <a:cs typeface="Arial" panose="020B0604020202020204" pitchFamily="34" charset="0"/>
            </a:endParaRPr>
          </a:p>
          <a:p>
            <a:pPr algn="just"/>
            <a:endParaRPr lang="nb-NO" altLang="en-US" sz="1600" dirty="0">
              <a:latin typeface="Franklin Gothic Book" panose="020B0503020102020204" pitchFamily="34" charset="0"/>
              <a:cs typeface="Arial" panose="020B0604020202020204" pitchFamily="34" charset="0"/>
            </a:endParaRPr>
          </a:p>
          <a:p>
            <a:pPr algn="just"/>
            <a:endParaRPr lang="nb-NO" altLang="en-US" sz="1600" dirty="0">
              <a:latin typeface="Franklin Gothic Book" panose="020B0503020102020204" pitchFamily="34" charset="0"/>
              <a:cs typeface="Arial" panose="020B0604020202020204" pitchFamily="34" charset="0"/>
            </a:endParaRPr>
          </a:p>
          <a:p>
            <a:pPr algn="just"/>
            <a:endParaRPr lang="nb-NO" altLang="en-US" sz="1600" dirty="0">
              <a:latin typeface="Franklin Gothic Book" panose="020B0503020102020204" pitchFamily="34" charset="0"/>
              <a:cs typeface="Arial" panose="020B0604020202020204" pitchFamily="34" charset="0"/>
            </a:endParaRPr>
          </a:p>
          <a:p>
            <a:pPr algn="just"/>
            <a:endParaRPr lang="nb-NO" altLang="en-US" sz="1600" dirty="0">
              <a:latin typeface="Franklin Gothic Book" panose="020B0503020102020204" pitchFamily="34" charset="0"/>
              <a:cs typeface="Arial" panose="020B0604020202020204" pitchFamily="34" charset="0"/>
            </a:endParaRPr>
          </a:p>
        </p:txBody>
      </p:sp>
    </p:spTree>
    <p:extLst>
      <p:ext uri="{BB962C8B-B14F-4D97-AF65-F5344CB8AC3E}">
        <p14:creationId xmlns:p14="http://schemas.microsoft.com/office/powerpoint/2010/main" val="357811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BDE388-B660-4521-AD1B-88912DBCA177}"/>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7891" name="Title 1">
            <a:extLst>
              <a:ext uri="{FF2B5EF4-FFF2-40B4-BE49-F238E27FC236}">
                <a16:creationId xmlns:a16="http://schemas.microsoft.com/office/drawing/2014/main" id="{A90B0123-39C6-41A4-B36B-A2240B0D5850}"/>
              </a:ext>
            </a:extLst>
          </p:cNvPr>
          <p:cNvSpPr txBox="1">
            <a:spLocks noChangeArrowheads="1"/>
          </p:cNvSpPr>
          <p:nvPr/>
        </p:nvSpPr>
        <p:spPr bwMode="auto">
          <a:xfrm>
            <a:off x="5148263" y="87313"/>
            <a:ext cx="201612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7892" name="Title 3">
            <a:extLst>
              <a:ext uri="{FF2B5EF4-FFF2-40B4-BE49-F238E27FC236}">
                <a16:creationId xmlns:a16="http://schemas.microsoft.com/office/drawing/2014/main" id="{D61B66FB-6923-493F-A88B-AB737C972676}"/>
              </a:ext>
            </a:extLst>
          </p:cNvPr>
          <p:cNvSpPr>
            <a:spLocks noGrp="1"/>
          </p:cNvSpPr>
          <p:nvPr>
            <p:ph type="title"/>
          </p:nvPr>
        </p:nvSpPr>
        <p:spPr bwMode="auto">
          <a:xfrm>
            <a:off x="642938" y="1714500"/>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What is Just Transition?</a:t>
            </a:r>
          </a:p>
        </p:txBody>
      </p:sp>
      <p:sp>
        <p:nvSpPr>
          <p:cNvPr id="37893" name="Content Placeholder 6">
            <a:extLst>
              <a:ext uri="{FF2B5EF4-FFF2-40B4-BE49-F238E27FC236}">
                <a16:creationId xmlns:a16="http://schemas.microsoft.com/office/drawing/2014/main" id="{D56085E2-6589-4DE9-9071-DB6823152A96}"/>
              </a:ext>
            </a:extLst>
          </p:cNvPr>
          <p:cNvSpPr>
            <a:spLocks noGrp="1"/>
          </p:cNvSpPr>
          <p:nvPr>
            <p:ph sz="half" idx="1"/>
          </p:nvPr>
        </p:nvSpPr>
        <p:spPr bwMode="auto">
          <a:xfrm>
            <a:off x="642938" y="2643188"/>
            <a:ext cx="3857625" cy="371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r>
              <a:rPr lang="en-US" altLang="en-US" sz="1600" dirty="0">
                <a:latin typeface="Franklin Gothic Book" panose="020B0503020102020204" pitchFamily="34" charset="0"/>
              </a:rPr>
              <a:t>The International Labor Organization is a UN body. It brings together employers’ organizations, unions and governments to develop global labor standards, policies and programs. </a:t>
            </a:r>
          </a:p>
          <a:p>
            <a:pPr marL="0" indent="0">
              <a:buFont typeface="Arial" panose="020B0604020202020204" pitchFamily="34" charset="0"/>
              <a:buNone/>
            </a:pPr>
            <a:endParaRPr lang="en-US" altLang="en-US" sz="1600" dirty="0">
              <a:latin typeface="Franklin Gothic Book" panose="020B0503020102020204" pitchFamily="34" charset="0"/>
            </a:endParaRPr>
          </a:p>
          <a:p>
            <a:pPr marL="0" indent="0">
              <a:buFont typeface="Arial" panose="020B0604020202020204" pitchFamily="34" charset="0"/>
              <a:buNone/>
            </a:pPr>
            <a:r>
              <a:rPr lang="en-US" altLang="en-US" sz="1600" dirty="0">
                <a:latin typeface="Franklin Gothic Book" panose="020B0503020102020204" pitchFamily="34" charset="0"/>
              </a:rPr>
              <a:t>In 2015, the ILO oversaw the negotiation of global </a:t>
            </a:r>
            <a:r>
              <a:rPr lang="en-US" altLang="en-US" sz="1600" b="1" u="sng" dirty="0">
                <a:solidFill>
                  <a:srgbClr val="AA1C37"/>
                </a:solidFill>
                <a:latin typeface="Franklin Gothic Book" panose="020B0503020102020204" pitchFamily="34" charset="0"/>
              </a:rPr>
              <a:t>”Guidelines for a just transition towards environmentally sustainable economies and societies for all”.</a:t>
            </a:r>
            <a:r>
              <a:rPr lang="en-US" altLang="en-US" sz="1600" b="1" dirty="0">
                <a:solidFill>
                  <a:srgbClr val="AA1C37"/>
                </a:solidFill>
                <a:latin typeface="Franklin Gothic Book" panose="020B0503020102020204" pitchFamily="34" charset="0"/>
              </a:rPr>
              <a:t> </a:t>
            </a:r>
            <a:r>
              <a:rPr lang="en-US" altLang="en-US" sz="1600" dirty="0">
                <a:latin typeface="Franklin Gothic Book" panose="020B0503020102020204" pitchFamily="34" charset="0"/>
              </a:rPr>
              <a:t>The Guidelines were meant to influence the Paris climate negotiations. </a:t>
            </a:r>
          </a:p>
          <a:p>
            <a:pPr marL="0" indent="0">
              <a:buFont typeface="Arial" panose="020B0604020202020204" pitchFamily="34" charset="0"/>
              <a:buNone/>
            </a:pPr>
            <a:endParaRPr lang="en-US" altLang="en-US" sz="1400" dirty="0"/>
          </a:p>
          <a:p>
            <a:pPr marL="0" indent="0">
              <a:buClr>
                <a:srgbClr val="AA1C37"/>
              </a:buClr>
              <a:buFont typeface="Arial" panose="020B0604020202020204" pitchFamily="34" charset="0"/>
              <a:buNone/>
            </a:pPr>
            <a:endParaRPr lang="en-US" altLang="nb-NO" dirty="0"/>
          </a:p>
        </p:txBody>
      </p:sp>
      <p:sp>
        <p:nvSpPr>
          <p:cNvPr id="37894" name="Slide Number Placeholder 6">
            <a:extLst>
              <a:ext uri="{FF2B5EF4-FFF2-40B4-BE49-F238E27FC236}">
                <a16:creationId xmlns:a16="http://schemas.microsoft.com/office/drawing/2014/main" id="{F4D57E27-A68D-41DE-80A6-4E04CBFAED1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68C0934-1798-4324-91E6-11186CB1CA10}" type="slidenum">
              <a:rPr lang="en-US" altLang="nb-NO" smtClean="0">
                <a:solidFill>
                  <a:srgbClr val="000000"/>
                </a:solidFill>
              </a:rPr>
              <a:pPr/>
              <a:t>3</a:t>
            </a:fld>
            <a:endParaRPr lang="en-US" altLang="nb-NO">
              <a:solidFill>
                <a:srgbClr val="000000"/>
              </a:solidFill>
            </a:endParaRPr>
          </a:p>
        </p:txBody>
      </p:sp>
      <p:pic>
        <p:nvPicPr>
          <p:cNvPr id="37896" name="Picture 4" descr="Image result for ilo logo">
            <a:extLst>
              <a:ext uri="{FF2B5EF4-FFF2-40B4-BE49-F238E27FC236}">
                <a16:creationId xmlns:a16="http://schemas.microsoft.com/office/drawing/2014/main" id="{AE9D700A-7FC4-4C4A-B058-575CAAD73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638" y="3063875"/>
            <a:ext cx="4181475"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a16="http://schemas.microsoft.com/office/drawing/2014/main" id="{29DF5C80-EBB3-4A9E-BDF2-5ECC73C985D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82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F86EAB5-0041-4942-BE4E-5E9D30AFB320}"/>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46083" name="Slide Number Placeholder 6">
            <a:extLst>
              <a:ext uri="{FF2B5EF4-FFF2-40B4-BE49-F238E27FC236}">
                <a16:creationId xmlns:a16="http://schemas.microsoft.com/office/drawing/2014/main" id="{1AB38717-1789-459C-95F2-83C629BC0DC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8CEE13E-DCD0-4354-A5CE-9D0E7E49F053}" type="slidenum">
              <a:rPr lang="en-US" altLang="nb-NO" smtClean="0">
                <a:solidFill>
                  <a:srgbClr val="000000"/>
                </a:solidFill>
              </a:rPr>
              <a:pPr/>
              <a:t>4</a:t>
            </a:fld>
            <a:endParaRPr lang="en-US" altLang="nb-NO">
              <a:solidFill>
                <a:srgbClr val="000000"/>
              </a:solidFill>
            </a:endParaRPr>
          </a:p>
        </p:txBody>
      </p:sp>
      <p:sp>
        <p:nvSpPr>
          <p:cNvPr id="46085" name="Title 2">
            <a:extLst>
              <a:ext uri="{FF2B5EF4-FFF2-40B4-BE49-F238E27FC236}">
                <a16:creationId xmlns:a16="http://schemas.microsoft.com/office/drawing/2014/main" id="{A594FC12-A802-44B0-88A4-53E85D1F7466}"/>
              </a:ext>
            </a:extLst>
          </p:cNvPr>
          <p:cNvSpPr>
            <a:spLocks noGrp="1" noChangeArrowheads="1"/>
          </p:cNvSpPr>
          <p:nvPr>
            <p:ph type="title"/>
          </p:nvPr>
        </p:nvSpPr>
        <p:spPr bwMode="auto">
          <a:xfrm>
            <a:off x="255588" y="3111500"/>
            <a:ext cx="4103687"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a:solidFill>
                  <a:schemeClr val="tx1"/>
                </a:solidFill>
                <a:latin typeface="Franklin Gothic Book" panose="020B0503020102020204" pitchFamily="34" charset="0"/>
              </a:rPr>
              <a:t>What workers want to know</a:t>
            </a:r>
          </a:p>
        </p:txBody>
      </p:sp>
      <p:sp>
        <p:nvSpPr>
          <p:cNvPr id="11" name="Text Placeholder 4">
            <a:extLst>
              <a:ext uri="{FF2B5EF4-FFF2-40B4-BE49-F238E27FC236}">
                <a16:creationId xmlns:a16="http://schemas.microsoft.com/office/drawing/2014/main" id="{F047557F-B95F-4442-8FBD-FD7F3970AEED}"/>
              </a:ext>
            </a:extLst>
          </p:cNvPr>
          <p:cNvSpPr txBox="1">
            <a:spLocks/>
          </p:cNvSpPr>
          <p:nvPr/>
        </p:nvSpPr>
        <p:spPr>
          <a:xfrm>
            <a:off x="4776788" y="2684463"/>
            <a:ext cx="3930650" cy="1490662"/>
          </a:xfrm>
          <a:prstGeom prst="rect">
            <a:avLst/>
          </a:prstGeom>
        </p:spPr>
        <p:txBody>
          <a:bodyPr>
            <a:normAutofit fontScale="85000" lnSpcReduction="200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S PGothic"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dirty="0">
                <a:solidFill>
                  <a:srgbClr val="3F3F3F"/>
                </a:solidFill>
                <a:latin typeface="Gibson Light" charset="0"/>
                <a:ea typeface="Gibson Light" charset="0"/>
                <a:cs typeface="Gibson Light" charset="0"/>
                <a:sym typeface="Trebuchet MS"/>
              </a:rPr>
              <a:t>Defined in the </a:t>
            </a:r>
            <a:r>
              <a:rPr lang="en" dirty="0">
                <a:solidFill>
                  <a:srgbClr val="3F3F3F"/>
                </a:solidFill>
                <a:latin typeface="Gibson Light" charset="0"/>
                <a:ea typeface="Gibson Light" charset="0"/>
                <a:cs typeface="Gibson Light" charset="0"/>
                <a:sym typeface="Trebuchet MS"/>
              </a:rPr>
              <a:t>UN International Labor Organization’s global labor guidelines</a:t>
            </a:r>
            <a:r>
              <a:rPr lang="en-GB" dirty="0">
                <a:solidFill>
                  <a:srgbClr val="3F3F3F"/>
                </a:solidFill>
                <a:latin typeface="Gibson Light" charset="0"/>
                <a:ea typeface="Gibson Light" charset="0"/>
                <a:cs typeface="Gibson Light" charset="0"/>
                <a:sym typeface="Trebuchet MS"/>
              </a:rPr>
              <a:t>. </a:t>
            </a:r>
            <a:endParaRPr lang="en" dirty="0">
              <a:solidFill>
                <a:srgbClr val="3F3F3F"/>
              </a:solidFill>
              <a:latin typeface="Gibson Light" charset="0"/>
              <a:ea typeface="Gibson Light" charset="0"/>
              <a:cs typeface="Gibson Light" charset="0"/>
              <a:sym typeface="Trebuchet MS"/>
            </a:endParaRPr>
          </a:p>
          <a:p>
            <a:pPr>
              <a:defRPr/>
            </a:pPr>
            <a:endParaRPr lang="en-GB" dirty="0">
              <a:solidFill>
                <a:srgbClr val="000000"/>
              </a:solidFill>
              <a:latin typeface="Gibson Light" charset="0"/>
              <a:ea typeface="Gibson Light" charset="0"/>
              <a:cs typeface="Gibson Light" charset="0"/>
              <a:sym typeface="Trebuchet MS"/>
            </a:endParaRPr>
          </a:p>
        </p:txBody>
      </p:sp>
      <p:sp>
        <p:nvSpPr>
          <p:cNvPr id="46087" name="Title 1">
            <a:extLst>
              <a:ext uri="{FF2B5EF4-FFF2-40B4-BE49-F238E27FC236}">
                <a16:creationId xmlns:a16="http://schemas.microsoft.com/office/drawing/2014/main" id="{A64E2716-F12C-44EC-BE3B-DF1E956DB965}"/>
              </a:ext>
            </a:extLst>
          </p:cNvPr>
          <p:cNvSpPr txBox="1">
            <a:spLocks noChangeArrowheads="1"/>
          </p:cNvSpPr>
          <p:nvPr/>
        </p:nvSpPr>
        <p:spPr bwMode="auto">
          <a:xfrm>
            <a:off x="4568825" y="2151063"/>
            <a:ext cx="4537075" cy="214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46088" name="Title 1">
            <a:extLst>
              <a:ext uri="{FF2B5EF4-FFF2-40B4-BE49-F238E27FC236}">
                <a16:creationId xmlns:a16="http://schemas.microsoft.com/office/drawing/2014/main" id="{9B1A38EC-49F4-4A0D-BAF1-B46948190367}"/>
              </a:ext>
            </a:extLst>
          </p:cNvPr>
          <p:cNvSpPr txBox="1">
            <a:spLocks noChangeArrowheads="1"/>
          </p:cNvSpPr>
          <p:nvPr/>
        </p:nvSpPr>
        <p:spPr bwMode="auto">
          <a:xfrm>
            <a:off x="4560888" y="2263775"/>
            <a:ext cx="4583112" cy="2182813"/>
          </a:xfrm>
          <a:prstGeom prst="rect">
            <a:avLst/>
          </a:prstGeom>
          <a:solidFill>
            <a:srgbClr val="10935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indent="285750"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buClr>
                <a:srgbClr val="AA1C37"/>
              </a:buClr>
            </a:pPr>
            <a:r>
              <a:rPr lang="en-US" altLang="nb-NO" dirty="0">
                <a:solidFill>
                  <a:schemeClr val="bg1"/>
                </a:solidFill>
                <a:latin typeface="Franklin Gothic Book" panose="020B0503020102020204" pitchFamily="34" charset="0"/>
              </a:rPr>
              <a:t>How do we get from here to there?</a:t>
            </a:r>
          </a:p>
        </p:txBody>
      </p:sp>
      <p:sp>
        <p:nvSpPr>
          <p:cNvPr id="46089" name="Title 1">
            <a:extLst>
              <a:ext uri="{FF2B5EF4-FFF2-40B4-BE49-F238E27FC236}">
                <a16:creationId xmlns:a16="http://schemas.microsoft.com/office/drawing/2014/main" id="{150FBE23-6739-411F-80D2-3F2A4ED2C243}"/>
              </a:ext>
            </a:extLst>
          </p:cNvPr>
          <p:cNvSpPr txBox="1">
            <a:spLocks noChangeArrowheads="1"/>
          </p:cNvSpPr>
          <p:nvPr/>
        </p:nvSpPr>
        <p:spPr bwMode="auto">
          <a:xfrm>
            <a:off x="4568825" y="4446588"/>
            <a:ext cx="4583113" cy="20494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indent="285750"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buClr>
                <a:srgbClr val="AA1C37"/>
              </a:buClr>
            </a:pPr>
            <a:r>
              <a:rPr lang="en-US" altLang="nb-NO" dirty="0">
                <a:solidFill>
                  <a:schemeClr val="bg1"/>
                </a:solidFill>
                <a:latin typeface="Franklin Gothic Book" panose="020B0503020102020204" pitchFamily="34" charset="0"/>
              </a:rPr>
              <a:t>What does just transition mean for us? </a:t>
            </a:r>
            <a:endParaRPr lang="nb-NO" altLang="nb-NO" dirty="0">
              <a:solidFill>
                <a:schemeClr val="bg1"/>
              </a:solidFill>
              <a:latin typeface="Franklin Gothic Book" panose="020B0503020102020204" pitchFamily="34" charset="0"/>
            </a:endParaRPr>
          </a:p>
        </p:txBody>
      </p:sp>
      <p:sp>
        <p:nvSpPr>
          <p:cNvPr id="46090" name="Title 1">
            <a:extLst>
              <a:ext uri="{FF2B5EF4-FFF2-40B4-BE49-F238E27FC236}">
                <a16:creationId xmlns:a16="http://schemas.microsoft.com/office/drawing/2014/main" id="{4AAC11BB-BA62-4D54-84CF-CC03AB4BA51A}"/>
              </a:ext>
            </a:extLst>
          </p:cNvPr>
          <p:cNvSpPr txBox="1">
            <a:spLocks noChangeArrowheads="1"/>
          </p:cNvSpPr>
          <p:nvPr/>
        </p:nvSpPr>
        <p:spPr bwMode="auto">
          <a:xfrm>
            <a:off x="4568825" y="0"/>
            <a:ext cx="4583113" cy="2386013"/>
          </a:xfrm>
          <a:prstGeom prst="rect">
            <a:avLst/>
          </a:prstGeom>
          <a:solidFill>
            <a:srgbClr val="AA1C3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buClr>
                <a:srgbClr val="AA1C37"/>
              </a:buClr>
            </a:pPr>
            <a:r>
              <a:rPr lang="en-US" altLang="nb-NO" dirty="0">
                <a:solidFill>
                  <a:schemeClr val="bg1"/>
                </a:solidFill>
                <a:latin typeface="Franklin Gothic Book" panose="020B0503020102020204" pitchFamily="34" charset="0"/>
              </a:rPr>
              <a:t>What are the new jobs?</a:t>
            </a:r>
          </a:p>
        </p:txBody>
      </p:sp>
    </p:spTree>
    <p:extLst>
      <p:ext uri="{BB962C8B-B14F-4D97-AF65-F5344CB8AC3E}">
        <p14:creationId xmlns:p14="http://schemas.microsoft.com/office/powerpoint/2010/main" val="374060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5</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What have we learned? </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just">
              <a:buNone/>
            </a:pPr>
            <a:r>
              <a:rPr lang="en-GB" sz="1600" b="1" dirty="0">
                <a:solidFill>
                  <a:srgbClr val="000000"/>
                </a:solidFill>
                <a:latin typeface="Franklin Gothic Book" panose="020B0503020102020204" pitchFamily="34" charset="0"/>
                <a:ea typeface="Calibri" panose="020F0502020204030204" pitchFamily="34" charset="0"/>
              </a:rPr>
              <a:t>Just Transition </a:t>
            </a:r>
            <a:r>
              <a:rPr lang="en-GB" sz="1600" b="1" dirty="0">
                <a:solidFill>
                  <a:srgbClr val="000000"/>
                </a:solidFill>
                <a:effectLst/>
                <a:latin typeface="Franklin Gothic Book" panose="020B0503020102020204" pitchFamily="34" charset="0"/>
                <a:ea typeface="Calibri" panose="020F0502020204030204" pitchFamily="34" charset="0"/>
              </a:rPr>
              <a:t>works. </a:t>
            </a:r>
          </a:p>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In Canada, Spain, Germany and other countries, Just Transition delivers results – good plans for climate action, the prospect of decent jobs, and less inequality, along with support from unions, employers, and the broader society.  </a:t>
            </a: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J</a:t>
            </a:r>
            <a:r>
              <a:rPr lang="en-GB" sz="1600" b="1" dirty="0">
                <a:solidFill>
                  <a:srgbClr val="000000"/>
                </a:solidFill>
                <a:latin typeface="Franklin Gothic Book" panose="020B0503020102020204" pitchFamily="34" charset="0"/>
                <a:ea typeface="Calibri" panose="020F0502020204030204" pitchFamily="34" charset="0"/>
              </a:rPr>
              <a:t>ust Transition is for all countries and all sectors.  </a:t>
            </a:r>
            <a:endParaRPr lang="en-GB" sz="1600" b="1" dirty="0">
              <a:solidFill>
                <a:srgbClr val="000000"/>
              </a:solidFill>
              <a:effectLst/>
              <a:latin typeface="Franklin Gothic Book" panose="020B0503020102020204" pitchFamily="34" charset="0"/>
              <a:ea typeface="Calibri" panose="020F0502020204030204" pitchFamily="34" charset="0"/>
            </a:endParaRPr>
          </a:p>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The JTC works with unions in countries with strong </a:t>
            </a:r>
            <a:r>
              <a:rPr lang="en-GB" sz="1600" dirty="0" err="1">
                <a:solidFill>
                  <a:srgbClr val="000000"/>
                </a:solidFill>
                <a:latin typeface="Franklin Gothic Book" panose="020B0503020102020204" pitchFamily="34" charset="0"/>
                <a:ea typeface="Calibri" panose="020F0502020204030204" pitchFamily="34" charset="0"/>
              </a:rPr>
              <a:t>labor</a:t>
            </a:r>
            <a:r>
              <a:rPr lang="en-GB" sz="1600" dirty="0">
                <a:solidFill>
                  <a:srgbClr val="000000"/>
                </a:solidFill>
                <a:latin typeface="Franklin Gothic Book" panose="020B0503020102020204" pitchFamily="34" charset="0"/>
                <a:ea typeface="Calibri" panose="020F0502020204030204" pitchFamily="34" charset="0"/>
              </a:rPr>
              <a:t> rights and social dialogue and also in countries where union and </a:t>
            </a:r>
            <a:r>
              <a:rPr lang="en-GB" sz="1600" dirty="0" err="1">
                <a:solidFill>
                  <a:srgbClr val="000000"/>
                </a:solidFill>
                <a:latin typeface="Franklin Gothic Book" panose="020B0503020102020204" pitchFamily="34" charset="0"/>
                <a:ea typeface="Calibri" panose="020F0502020204030204" pitchFamily="34" charset="0"/>
              </a:rPr>
              <a:t>labor</a:t>
            </a:r>
            <a:r>
              <a:rPr lang="en-GB" sz="1600" dirty="0">
                <a:solidFill>
                  <a:srgbClr val="000000"/>
                </a:solidFill>
                <a:latin typeface="Franklin Gothic Book" panose="020B0503020102020204" pitchFamily="34" charset="0"/>
                <a:ea typeface="Calibri" panose="020F0502020204030204" pitchFamily="34" charset="0"/>
              </a:rPr>
              <a:t> rights are under attack. What unions and the JTC do and can achieve depends on that context BUT that work is getting results in union mobilization, policy agreements, and collective bargaining. </a:t>
            </a: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280067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6</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What have we learned? </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just">
              <a:buNone/>
            </a:pPr>
            <a:r>
              <a:rPr lang="en-GB" sz="1600" b="1" dirty="0">
                <a:latin typeface="Franklin Gothic Book" panose="020B0503020102020204" pitchFamily="34" charset="0"/>
              </a:rPr>
              <a:t>It’s all about jobs. </a:t>
            </a:r>
          </a:p>
          <a:p>
            <a:pPr marL="0" indent="0" algn="just">
              <a:buNone/>
            </a:pPr>
            <a:r>
              <a:rPr lang="en-GB" sz="1600" dirty="0">
                <a:latin typeface="Franklin Gothic Book" panose="020B0503020102020204" pitchFamily="34" charset="0"/>
              </a:rPr>
              <a:t>Making the new jobs are good jobs is at least as important as making sure affected workers are not left behind. </a:t>
            </a:r>
          </a:p>
          <a:p>
            <a:pPr marL="0" indent="0" algn="just">
              <a:buNone/>
            </a:pPr>
            <a:r>
              <a:rPr lang="en-GB" sz="1600" dirty="0">
                <a:latin typeface="Franklin Gothic Book" panose="020B0503020102020204" pitchFamily="34" charset="0"/>
              </a:rPr>
              <a:t>Affected workers need decent new jobs to go to or a bridge to pension and security for a decent old age. New jobs should be of equivalent quality to the ones that are disappearing, or better. No worker wants to go from a formal job with a contract to an informal job in agriculture, or an insecure job in a warehouse. </a:t>
            </a:r>
          </a:p>
          <a:p>
            <a:pPr marL="0" indent="0" algn="just">
              <a:buNone/>
            </a:pPr>
            <a:r>
              <a:rPr lang="en-GB" sz="1600" dirty="0">
                <a:latin typeface="Franklin Gothic Book" panose="020B0503020102020204" pitchFamily="34" charset="0"/>
              </a:rPr>
              <a:t>Improving or creating decent jobs in sectors such as care, public services, and education stimulates local economies and creates more opportunities to raise household incomes. </a:t>
            </a:r>
          </a:p>
          <a:p>
            <a:pPr marL="0" indent="0" algn="just">
              <a:buNone/>
            </a:pPr>
            <a:r>
              <a:rPr lang="en-GB" sz="1600" b="1" dirty="0">
                <a:latin typeface="Franklin Gothic Book" panose="020B0503020102020204" pitchFamily="34" charset="0"/>
              </a:rPr>
              <a:t>Use a multisector approach to job creation.   </a:t>
            </a:r>
          </a:p>
          <a:p>
            <a:pPr marL="0" indent="0" algn="just">
              <a:buNone/>
            </a:pPr>
            <a:r>
              <a:rPr lang="en-US" sz="1600" dirty="0">
                <a:latin typeface="Franklin Gothic Book" panose="020B0503020102020204" pitchFamily="34" charset="0"/>
              </a:rPr>
              <a:t>Renewable energy can supply a lot of quality jobs but it can’t supply all the new jobs that are needed in an energy transition. Nor are renewable energy jobs always a good match for workers exiting a job in fossil fuels. </a:t>
            </a:r>
          </a:p>
          <a:p>
            <a:pPr marL="0" indent="0" algn="just">
              <a:buNone/>
            </a:pPr>
            <a:r>
              <a:rPr lang="en-US" sz="1600" dirty="0">
                <a:latin typeface="Franklin Gothic Book" panose="020B0503020102020204" pitchFamily="34" charset="0"/>
              </a:rPr>
              <a:t>For example, on a skills basis the best new job for a coal miner is mining something else. The second best new job is coal mine remediation. And the third best new job is skilled construction. Coal mining has very high skill transfer to all of these jobs and these are all jobs that may be available in coal mining regions. </a:t>
            </a:r>
          </a:p>
          <a:p>
            <a:pPr marL="0" indent="0" algn="just">
              <a:buNone/>
            </a:pPr>
            <a:endParaRPr lang="en-GB" sz="1600" b="1" dirty="0">
              <a:latin typeface="Franklin Gothic Book" panose="020B050302010202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224835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7</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TU initiative – EU Green Deal</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In 2020, we launched a four year partnership with ETUC and </a:t>
            </a:r>
            <a:r>
              <a:rPr lang="en-GB" sz="1600" dirty="0" err="1">
                <a:solidFill>
                  <a:srgbClr val="000000"/>
                </a:solidFill>
                <a:latin typeface="Franklin Gothic Book" panose="020B0503020102020204" pitchFamily="34" charset="0"/>
                <a:ea typeface="Calibri" panose="020F0502020204030204" pitchFamily="34" charset="0"/>
              </a:rPr>
              <a:t>IndustriAll</a:t>
            </a:r>
            <a:r>
              <a:rPr lang="en-GB" sz="1600" dirty="0">
                <a:solidFill>
                  <a:srgbClr val="000000"/>
                </a:solidFill>
                <a:latin typeface="Franklin Gothic Book" panose="020B0503020102020204" pitchFamily="34" charset="0"/>
                <a:ea typeface="Calibri" panose="020F0502020204030204" pitchFamily="34" charset="0"/>
              </a:rPr>
              <a:t> Europe to ensure that Just Transition and social dialogue are the foundations of the EU Green Deal. The partnership brings together national and sector federations and unions to develop collective demands; holds roundtables with governments, employers, federations, and experts to spread those demands; and provides tailored help to unions in specific countries. ETUC and its affiliates, including </a:t>
            </a:r>
            <a:r>
              <a:rPr lang="en-GB" sz="1600" dirty="0" err="1">
                <a:solidFill>
                  <a:srgbClr val="000000"/>
                </a:solidFill>
                <a:latin typeface="Franklin Gothic Book" panose="020B0503020102020204" pitchFamily="34" charset="0"/>
                <a:ea typeface="Calibri" panose="020F0502020204030204" pitchFamily="34" charset="0"/>
              </a:rPr>
              <a:t>IndustriAll</a:t>
            </a:r>
            <a:r>
              <a:rPr lang="en-GB" sz="1600" dirty="0">
                <a:solidFill>
                  <a:srgbClr val="000000"/>
                </a:solidFill>
                <a:latin typeface="Franklin Gothic Book" panose="020B0503020102020204" pitchFamily="34" charset="0"/>
                <a:ea typeface="Calibri" panose="020F0502020204030204" pitchFamily="34" charset="0"/>
              </a:rPr>
              <a:t> Europe, have taken those demands into European policy-making at the highest level. </a:t>
            </a: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So far the initiative covers the following sectors: </a:t>
            </a:r>
          </a:p>
          <a:p>
            <a:pPr algn="just">
              <a:buFontTx/>
              <a:buChar char="-"/>
            </a:pPr>
            <a:r>
              <a:rPr lang="en-GB" sz="1600" dirty="0">
                <a:solidFill>
                  <a:srgbClr val="000000"/>
                </a:solidFill>
                <a:latin typeface="Franklin Gothic Book" panose="020B0503020102020204" pitchFamily="34" charset="0"/>
                <a:ea typeface="Calibri" panose="020F0502020204030204" pitchFamily="34" charset="0"/>
              </a:rPr>
              <a:t>Heavy industry and power in Central and Eastern Europe</a:t>
            </a:r>
          </a:p>
          <a:p>
            <a:pPr algn="just">
              <a:buFontTx/>
              <a:buChar char="-"/>
            </a:pPr>
            <a:r>
              <a:rPr lang="en-GB" sz="1600" dirty="0">
                <a:solidFill>
                  <a:srgbClr val="000000"/>
                </a:solidFill>
                <a:latin typeface="Franklin Gothic Book" panose="020B0503020102020204" pitchFamily="34" charset="0"/>
                <a:ea typeface="Calibri" panose="020F0502020204030204" pitchFamily="34" charset="0"/>
              </a:rPr>
              <a:t>Getting good jobs in renewable energy, especially offshore wind</a:t>
            </a:r>
          </a:p>
          <a:p>
            <a:pPr algn="just">
              <a:buFontTx/>
              <a:buChar char="-"/>
            </a:pPr>
            <a:r>
              <a:rPr lang="en-GB" sz="1600" dirty="0">
                <a:solidFill>
                  <a:srgbClr val="000000"/>
                </a:solidFill>
                <a:latin typeface="Franklin Gothic Book" panose="020B0503020102020204" pitchFamily="34" charset="0"/>
                <a:ea typeface="Calibri" panose="020F0502020204030204" pitchFamily="34" charset="0"/>
              </a:rPr>
              <a:t>Auto manufacturing, especially the supply chain </a:t>
            </a:r>
          </a:p>
          <a:p>
            <a:pPr algn="just">
              <a:buFontTx/>
              <a:buChar char="-"/>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r>
              <a:rPr lang="en-GB" sz="1600" dirty="0">
                <a:solidFill>
                  <a:srgbClr val="000000"/>
                </a:solidFill>
                <a:latin typeface="Franklin Gothic Book" panose="020B0503020102020204" pitchFamily="34" charset="0"/>
                <a:ea typeface="Calibri" panose="020F0502020204030204" pitchFamily="34" charset="0"/>
              </a:rPr>
              <a:t>We are starting work with ETUC and its affiliates on other sectors, including construction (EFBWW) and hospitality (EFFAT). </a:t>
            </a: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245173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8</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Heavy industry in CEE - process</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just" rtl="0" fontAlgn="base">
              <a:buNone/>
            </a:pPr>
            <a:r>
              <a:rPr lang="en-GB" sz="1600" b="0" i="0" dirty="0" err="1">
                <a:solidFill>
                  <a:srgbClr val="000000"/>
                </a:solidFill>
                <a:effectLst/>
                <a:latin typeface="Franklin Gothic Book" panose="020B0503020102020204" pitchFamily="34" charset="0"/>
              </a:rPr>
              <a:t>IndustriAll</a:t>
            </a:r>
            <a:r>
              <a:rPr lang="en-GB" sz="1600" b="0" i="0" dirty="0">
                <a:solidFill>
                  <a:srgbClr val="000000"/>
                </a:solidFill>
                <a:effectLst/>
                <a:latin typeface="Franklin Gothic Book" panose="020B0503020102020204" pitchFamily="34" charset="0"/>
              </a:rPr>
              <a:t> Europe, CITUB, PODKREPA, ETUC and the Just Transition Centre hosted a series of four virtual, high level roundtable sessions at the end of 2020. We concluded the series with an informal dialogue January 2021 between the Vice President of the European Commission, Franz Timmermans, and trade union leaders from Central and Eastern Europe (CEE). </a:t>
            </a:r>
          </a:p>
          <a:p>
            <a:pPr marL="0" indent="0" algn="just" rtl="0" fontAlgn="base">
              <a:buNone/>
            </a:pPr>
            <a:endParaRPr lang="en-GB" sz="1600" b="0" i="0" dirty="0">
              <a:solidFill>
                <a:srgbClr val="000000"/>
              </a:solidFill>
              <a:effectLst/>
              <a:latin typeface="Franklin Gothic Book" panose="020B0503020102020204" pitchFamily="34" charset="0"/>
            </a:endParaRPr>
          </a:p>
          <a:p>
            <a:pPr marL="0" indent="0" algn="just" rtl="0" fontAlgn="base">
              <a:buNone/>
            </a:pPr>
            <a:r>
              <a:rPr lang="en-GB" sz="1600" b="0" i="0" dirty="0">
                <a:solidFill>
                  <a:srgbClr val="000000"/>
                </a:solidFill>
                <a:effectLst/>
                <a:latin typeface="Franklin Gothic Book" panose="020B0503020102020204" pitchFamily="34" charset="0"/>
              </a:rPr>
              <a:t>This roundtable series brought together unions, employers, government and experts to explore how to get a Just Transition for workers in heavy industry and its supply chain in CEE. We explored plans, targets and investments that can maintain jobs and industrial competitiveness while bringing down emissions.  </a:t>
            </a: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p:txBody>
      </p:sp>
    </p:spTree>
    <p:extLst>
      <p:ext uri="{BB962C8B-B14F-4D97-AF65-F5344CB8AC3E}">
        <p14:creationId xmlns:p14="http://schemas.microsoft.com/office/powerpoint/2010/main" val="292410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F56EA8-0B4C-4C22-83C6-2C8C06BD8632}"/>
              </a:ext>
            </a:extLst>
          </p:cNvPr>
          <p:cNvSpPr/>
          <p:nvPr/>
        </p:nvSpPr>
        <p:spPr>
          <a:xfrm>
            <a:off x="0" y="0"/>
            <a:ext cx="107950" cy="6858000"/>
          </a:xfrm>
          <a:prstGeom prst="rect">
            <a:avLst/>
          </a:prstGeom>
          <a:solidFill>
            <a:srgbClr val="AA1C37"/>
          </a:solidFill>
          <a:ln w="9525" cap="flat" cmpd="sng" algn="ctr">
            <a:noFill/>
            <a:prstDash val="solid"/>
          </a:ln>
          <a:effectLst/>
        </p:spPr>
        <p:txBody>
          <a:bodyPr anchor="ctr"/>
          <a:lstStyle/>
          <a:p>
            <a:pPr algn="ctr" eaLnBrk="1" fontAlgn="auto" hangingPunct="1">
              <a:spcBef>
                <a:spcPts val="0"/>
              </a:spcBef>
              <a:spcAft>
                <a:spcPts val="0"/>
              </a:spcAft>
              <a:defRPr/>
            </a:pPr>
            <a:endParaRPr lang="en-IE" kern="0" dirty="0">
              <a:solidFill>
                <a:srgbClr val="FF0000"/>
              </a:solidFill>
              <a:latin typeface="Calibri"/>
              <a:ea typeface="Geneva" pitchFamily="-106" charset="-128"/>
            </a:endParaRPr>
          </a:p>
        </p:txBody>
      </p:sp>
      <p:sp>
        <p:nvSpPr>
          <p:cNvPr id="32771" name="Title 1">
            <a:extLst>
              <a:ext uri="{FF2B5EF4-FFF2-40B4-BE49-F238E27FC236}">
                <a16:creationId xmlns:a16="http://schemas.microsoft.com/office/drawing/2014/main" id="{A42FF1DE-9526-4FF3-A318-6C8FFFC6A194}"/>
              </a:ext>
            </a:extLst>
          </p:cNvPr>
          <p:cNvSpPr txBox="1">
            <a:spLocks noChangeArrowheads="1"/>
          </p:cNvSpPr>
          <p:nvPr/>
        </p:nvSpPr>
        <p:spPr bwMode="auto">
          <a:xfrm>
            <a:off x="4614863" y="-2108200"/>
            <a:ext cx="6264275" cy="204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anose="020B0604020202020204" pitchFamily="34" charset="0"/>
                <a:ea typeface="MS PGothic" panose="020B0600070205080204" pitchFamily="34" charset="-128"/>
              </a:defRPr>
            </a:lvl1pPr>
            <a:lvl2pPr marL="742950" indent="-285750" defTabSz="457200">
              <a:defRPr>
                <a:solidFill>
                  <a:schemeClr val="tx1"/>
                </a:solidFill>
                <a:latin typeface="Arial" panose="020B0604020202020204" pitchFamily="34" charset="0"/>
                <a:ea typeface="MS PGothic" panose="020B0600070205080204" pitchFamily="34" charset="-128"/>
              </a:defRPr>
            </a:lvl2pPr>
            <a:lvl3pPr marL="1143000" indent="-228600" defTabSz="457200">
              <a:defRPr>
                <a:solidFill>
                  <a:schemeClr val="tx1"/>
                </a:solidFill>
                <a:latin typeface="Arial" panose="020B0604020202020204" pitchFamily="34" charset="0"/>
                <a:ea typeface="MS PGothic" panose="020B0600070205080204" pitchFamily="34" charset="-128"/>
              </a:defRPr>
            </a:lvl3pPr>
            <a:lvl4pPr marL="1600200" indent="-228600" defTabSz="457200">
              <a:defRPr>
                <a:solidFill>
                  <a:schemeClr val="tx1"/>
                </a:solidFill>
                <a:latin typeface="Arial" panose="020B0604020202020204" pitchFamily="34" charset="0"/>
                <a:ea typeface="MS PGothic" panose="020B0600070205080204" pitchFamily="34" charset="-128"/>
              </a:defRPr>
            </a:lvl4pPr>
            <a:lvl5pPr marL="2057400" indent="-228600" defTabSz="4572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endParaRPr lang="en-US" altLang="en-US" sz="3000">
              <a:solidFill>
                <a:srgbClr val="F3F2E9"/>
              </a:solidFill>
            </a:endParaRPr>
          </a:p>
        </p:txBody>
      </p:sp>
      <p:sp>
        <p:nvSpPr>
          <p:cNvPr id="32772" name="Slide Number Placeholder 6">
            <a:extLst>
              <a:ext uri="{FF2B5EF4-FFF2-40B4-BE49-F238E27FC236}">
                <a16:creationId xmlns:a16="http://schemas.microsoft.com/office/drawing/2014/main" id="{D13344E8-59CB-42C5-9D22-4A2BE85E4AF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A25D31-3B1E-42D8-AE87-4AF163F3C5E9}" type="slidenum">
              <a:rPr lang="en-US" altLang="nb-NO" smtClean="0">
                <a:solidFill>
                  <a:srgbClr val="000000"/>
                </a:solidFill>
              </a:rPr>
              <a:pPr/>
              <a:t>9</a:t>
            </a:fld>
            <a:endParaRPr lang="en-US" altLang="nb-NO">
              <a:solidFill>
                <a:srgbClr val="000000"/>
              </a:solidFill>
            </a:endParaRPr>
          </a:p>
        </p:txBody>
      </p:sp>
      <p:sp>
        <p:nvSpPr>
          <p:cNvPr id="32774" name="Title 3">
            <a:extLst>
              <a:ext uri="{FF2B5EF4-FFF2-40B4-BE49-F238E27FC236}">
                <a16:creationId xmlns:a16="http://schemas.microsoft.com/office/drawing/2014/main" id="{A0E5636E-F135-4E0F-92B2-36C674570B0C}"/>
              </a:ext>
            </a:extLst>
          </p:cNvPr>
          <p:cNvSpPr>
            <a:spLocks noGrp="1"/>
          </p:cNvSpPr>
          <p:nvPr>
            <p:ph type="title"/>
          </p:nvPr>
        </p:nvSpPr>
        <p:spPr bwMode="auto">
          <a:xfrm>
            <a:off x="678087" y="1037892"/>
            <a:ext cx="7643812" cy="63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a:solidFill>
                  <a:schemeClr val="tx1"/>
                </a:solidFill>
                <a:latin typeface="Franklin Gothic Book" panose="020B0503020102020204" pitchFamily="34" charset="0"/>
              </a:rPr>
              <a:t>Heavy industry in CEE - issues</a:t>
            </a:r>
          </a:p>
        </p:txBody>
      </p:sp>
      <p:pic>
        <p:nvPicPr>
          <p:cNvPr id="32775" name="Picture 2">
            <a:extLst>
              <a:ext uri="{FF2B5EF4-FFF2-40B4-BE49-F238E27FC236}">
                <a16:creationId xmlns:a16="http://schemas.microsoft.com/office/drawing/2014/main" id="{BD6EFB94-445C-4168-9AD6-CB563A975E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0"/>
            <a:ext cx="18478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a:extLst>
              <a:ext uri="{FF2B5EF4-FFF2-40B4-BE49-F238E27FC236}">
                <a16:creationId xmlns:a16="http://schemas.microsoft.com/office/drawing/2014/main" id="{BECCA00F-9944-4084-B29C-DFDD8A5B609F}"/>
              </a:ext>
            </a:extLst>
          </p:cNvPr>
          <p:cNvSpPr>
            <a:spLocks noGrp="1"/>
          </p:cNvSpPr>
          <p:nvPr>
            <p:ph sz="half" idx="1"/>
          </p:nvPr>
        </p:nvSpPr>
        <p:spPr>
          <a:xfrm>
            <a:off x="678087" y="1672892"/>
            <a:ext cx="7566321" cy="4361618"/>
          </a:xfrm>
        </p:spPr>
        <p:txBody>
          <a:bodyPr>
            <a:noAutofit/>
          </a:bodyPr>
          <a:lstStyle/>
          <a:p>
            <a:pPr marL="0" indent="0" algn="just">
              <a:buNone/>
            </a:pPr>
            <a:endParaRPr lang="en-GB" sz="1600"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a:p>
            <a:pPr marL="0" indent="0" algn="just">
              <a:buNone/>
            </a:pPr>
            <a:endParaRPr lang="en-GB" sz="1600" b="1" dirty="0">
              <a:solidFill>
                <a:srgbClr val="000000"/>
              </a:solidFill>
              <a:latin typeface="Franklin Gothic Book" panose="020B0503020102020204" pitchFamily="34" charset="0"/>
              <a:ea typeface="Calibri" panose="020F0502020204030204" pitchFamily="34" charset="0"/>
            </a:endParaRPr>
          </a:p>
          <a:p>
            <a:pPr marL="0" indent="0" algn="just">
              <a:buNone/>
            </a:pPr>
            <a:endParaRPr lang="en-GB" sz="1600" b="1" dirty="0">
              <a:latin typeface="Franklin Gothic Book" panose="020B0503020102020204" pitchFamily="34" charset="0"/>
            </a:endParaRPr>
          </a:p>
        </p:txBody>
      </p:sp>
      <p:pic>
        <p:nvPicPr>
          <p:cNvPr id="1026" name="Picture 2">
            <a:extLst>
              <a:ext uri="{FF2B5EF4-FFF2-40B4-BE49-F238E27FC236}">
                <a16:creationId xmlns:a16="http://schemas.microsoft.com/office/drawing/2014/main" id="{4527C3A0-A42B-4683-93CD-B59FD3D122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829729"/>
            <a:ext cx="5884688" cy="3990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474613"/>
      </p:ext>
    </p:extLst>
  </p:cSld>
  <p:clrMapOvr>
    <a:masterClrMapping/>
  </p:clrMapOvr>
</p:sld>
</file>

<file path=ppt/theme/theme1.xml><?xml version="1.0" encoding="utf-8"?>
<a:theme xmlns:a="http://schemas.openxmlformats.org/drawingml/2006/main" name="Climate Change - pic1 background">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imate Change - pic2 background">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limate Change - pic3 background">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limate Change - pic4 background">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limate Change - colour sideb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limate Change - colour background">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limate Change - colour sidebar - no Panda">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limate Change - colour sideb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theme with masters</Template>
  <TotalTime>561</TotalTime>
  <Words>1265</Words>
  <Application>Microsoft Office PowerPoint</Application>
  <PresentationFormat>On-screen Show (4:3)</PresentationFormat>
  <Paragraphs>113</Paragraphs>
  <Slides>11</Slides>
  <Notes>11</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11</vt:i4>
      </vt:variant>
    </vt:vector>
  </HeadingPairs>
  <TitlesOfParts>
    <vt:vector size="23" baseType="lpstr">
      <vt:lpstr>Arial</vt:lpstr>
      <vt:lpstr>Calibri</vt:lpstr>
      <vt:lpstr>Franklin Gothic Book</vt:lpstr>
      <vt:lpstr>Gibson Light</vt:lpstr>
      <vt:lpstr>Climate Change - pic1 background</vt:lpstr>
      <vt:lpstr>Climate Change - pic2 background</vt:lpstr>
      <vt:lpstr>Climate Change - pic3 background</vt:lpstr>
      <vt:lpstr>Climate Change - pic4 background</vt:lpstr>
      <vt:lpstr>Climate Change - colour sidebar</vt:lpstr>
      <vt:lpstr>Climate Change - colour background</vt:lpstr>
      <vt:lpstr>Climate Change - colour sidebar - no Panda</vt:lpstr>
      <vt:lpstr>1_Climate Change - colour sidebar</vt:lpstr>
      <vt:lpstr>PowerPoint Presentation</vt:lpstr>
      <vt:lpstr>ITUC and the Just Transition Centre</vt:lpstr>
      <vt:lpstr>What is Just Transition?</vt:lpstr>
      <vt:lpstr>What workers want to know</vt:lpstr>
      <vt:lpstr>What have we learned? </vt:lpstr>
      <vt:lpstr>What have we learned? </vt:lpstr>
      <vt:lpstr>TU initiative – EU Green Deal</vt:lpstr>
      <vt:lpstr>Heavy industry in CEE - process</vt:lpstr>
      <vt:lpstr>Heavy industry in CEE - issues</vt:lpstr>
      <vt:lpstr>Heavy industry in CEE - demands</vt:lpstr>
      <vt:lpstr>What we can do together </vt:lpstr>
    </vt:vector>
  </TitlesOfParts>
  <Company>WWF-Canada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Conrad</dc:creator>
  <cp:lastModifiedBy>Winkler, Petra</cp:lastModifiedBy>
  <cp:revision>537</cp:revision>
  <cp:lastPrinted>2018-09-11T14:45:29Z</cp:lastPrinted>
  <dcterms:created xsi:type="dcterms:W3CDTF">2010-09-22T18:31:50Z</dcterms:created>
  <dcterms:modified xsi:type="dcterms:W3CDTF">2021-11-24T14:10:25Z</dcterms:modified>
</cp:coreProperties>
</file>