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411" r:id="rId5"/>
    <p:sldId id="423" r:id="rId6"/>
    <p:sldId id="424" r:id="rId7"/>
    <p:sldId id="425" r:id="rId8"/>
    <p:sldId id="432" r:id="rId9"/>
    <p:sldId id="429" r:id="rId10"/>
    <p:sldId id="403" r:id="rId11"/>
    <p:sldId id="401" r:id="rId12"/>
    <p:sldId id="421" r:id="rId13"/>
    <p:sldId id="322" r:id="rId14"/>
    <p:sldId id="415" r:id="rId15"/>
    <p:sldId id="296" r:id="rId16"/>
    <p:sldId id="422" r:id="rId17"/>
    <p:sldId id="271" r:id="rId18"/>
    <p:sldId id="420" r:id="rId19"/>
    <p:sldId id="408" r:id="rId20"/>
    <p:sldId id="430" r:id="rId21"/>
    <p:sldId id="410" r:id="rId22"/>
    <p:sldId id="433" r:id="rId23"/>
    <p:sldId id="434" r:id="rId24"/>
    <p:sldId id="435" r:id="rId25"/>
    <p:sldId id="407" r:id="rId26"/>
  </p:sldIdLst>
  <p:sldSz cx="12192000" cy="6858000"/>
  <p:notesSz cx="7086600" cy="93726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9A3D7-F118-45A2-8851-7B864DC116BE}" v="6" dt="2021-11-18T15:47:12.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6" autoAdjust="0"/>
    <p:restoredTop sz="94660"/>
  </p:normalViewPr>
  <p:slideViewPr>
    <p:cSldViewPr snapToGrid="0">
      <p:cViewPr varScale="1">
        <p:scale>
          <a:sx n="67" d="100"/>
          <a:sy n="67" d="100"/>
        </p:scale>
        <p:origin x="6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70258"/>
          </a:xfrm>
          <a:prstGeom prst="rect">
            <a:avLst/>
          </a:prstGeom>
        </p:spPr>
        <p:txBody>
          <a:bodyPr vert="horz" lIns="94037" tIns="47019" rIns="94037" bIns="47019" rtlCol="0"/>
          <a:lstStyle>
            <a:lvl1pPr algn="l">
              <a:defRPr sz="1200"/>
            </a:lvl1pPr>
          </a:lstStyle>
          <a:p>
            <a:endParaRPr lang="nl-BE"/>
          </a:p>
        </p:txBody>
      </p:sp>
      <p:sp>
        <p:nvSpPr>
          <p:cNvPr id="3" name="Date Placeholder 2"/>
          <p:cNvSpPr>
            <a:spLocks noGrp="1"/>
          </p:cNvSpPr>
          <p:nvPr>
            <p:ph type="dt" idx="1"/>
          </p:nvPr>
        </p:nvSpPr>
        <p:spPr>
          <a:xfrm>
            <a:off x="4014100" y="1"/>
            <a:ext cx="3070860" cy="470258"/>
          </a:xfrm>
          <a:prstGeom prst="rect">
            <a:avLst/>
          </a:prstGeom>
        </p:spPr>
        <p:txBody>
          <a:bodyPr vert="horz" lIns="94037" tIns="47019" rIns="94037" bIns="47019" rtlCol="0"/>
          <a:lstStyle>
            <a:lvl1pPr algn="r">
              <a:defRPr sz="1200"/>
            </a:lvl1pPr>
          </a:lstStyle>
          <a:p>
            <a:fld id="{4339B6B9-58FD-48C4-A04D-74F73CEEE500}" type="datetimeFigureOut">
              <a:rPr lang="nl-BE" smtClean="0"/>
              <a:t>24/11/2021</a:t>
            </a:fld>
            <a:endParaRPr lang="nl-BE"/>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37" tIns="47019" rIns="94037" bIns="47019" rtlCol="0" anchor="ctr"/>
          <a:lstStyle/>
          <a:p>
            <a:endParaRPr lang="nl-BE"/>
          </a:p>
        </p:txBody>
      </p:sp>
      <p:sp>
        <p:nvSpPr>
          <p:cNvPr id="5" name="Notes Placeholder 4"/>
          <p:cNvSpPr>
            <a:spLocks noGrp="1"/>
          </p:cNvSpPr>
          <p:nvPr>
            <p:ph type="body" sz="quarter" idx="3"/>
          </p:nvPr>
        </p:nvSpPr>
        <p:spPr>
          <a:xfrm>
            <a:off x="708660" y="4510565"/>
            <a:ext cx="5669280" cy="3690461"/>
          </a:xfrm>
          <a:prstGeom prst="rect">
            <a:avLst/>
          </a:prstGeom>
        </p:spPr>
        <p:txBody>
          <a:bodyPr vert="horz" lIns="94037" tIns="47019" rIns="94037" bIns="470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902345"/>
            <a:ext cx="3070860" cy="470257"/>
          </a:xfrm>
          <a:prstGeom prst="rect">
            <a:avLst/>
          </a:prstGeom>
        </p:spPr>
        <p:txBody>
          <a:bodyPr vert="horz" lIns="94037" tIns="47019" rIns="94037" bIns="47019" rtlCol="0" anchor="b"/>
          <a:lstStyle>
            <a:lvl1pPr algn="l">
              <a:defRPr sz="1200"/>
            </a:lvl1pPr>
          </a:lstStyle>
          <a:p>
            <a:endParaRPr lang="nl-BE"/>
          </a:p>
        </p:txBody>
      </p:sp>
      <p:sp>
        <p:nvSpPr>
          <p:cNvPr id="7" name="Slide Number Placeholder 6"/>
          <p:cNvSpPr>
            <a:spLocks noGrp="1"/>
          </p:cNvSpPr>
          <p:nvPr>
            <p:ph type="sldNum" sz="quarter" idx="5"/>
          </p:nvPr>
        </p:nvSpPr>
        <p:spPr>
          <a:xfrm>
            <a:off x="4014100" y="8902345"/>
            <a:ext cx="3070860" cy="470257"/>
          </a:xfrm>
          <a:prstGeom prst="rect">
            <a:avLst/>
          </a:prstGeom>
        </p:spPr>
        <p:txBody>
          <a:bodyPr vert="horz" lIns="94037" tIns="47019" rIns="94037" bIns="47019" rtlCol="0" anchor="b"/>
          <a:lstStyle>
            <a:lvl1pPr algn="r">
              <a:defRPr sz="1200"/>
            </a:lvl1pPr>
          </a:lstStyle>
          <a:p>
            <a:fld id="{75F9D9AC-AE17-4B06-A28E-ED3568A53978}" type="slidenum">
              <a:rPr lang="nl-BE" smtClean="0"/>
              <a:t>‹#›</a:t>
            </a:fld>
            <a:endParaRPr lang="nl-BE"/>
          </a:p>
        </p:txBody>
      </p:sp>
    </p:spTree>
    <p:extLst>
      <p:ext uri="{BB962C8B-B14F-4D97-AF65-F5344CB8AC3E}">
        <p14:creationId xmlns:p14="http://schemas.microsoft.com/office/powerpoint/2010/main" val="260320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preamble of the</a:t>
            </a:r>
            <a:r>
              <a:rPr lang="en-US" baseline="0" dirty="0"/>
              <a:t> Paris Climate agreement of 2015 explicitly asks countries to </a:t>
            </a:r>
            <a:r>
              <a:rPr lang="en-US" baseline="0" noProof="0" dirty="0"/>
              <a:t>take into account the imperatives of a just transition of the workforce and decent jobs.</a:t>
            </a:r>
            <a:endParaRPr lang="en-US" dirty="0"/>
          </a:p>
        </p:txBody>
      </p:sp>
      <p:sp>
        <p:nvSpPr>
          <p:cNvPr id="4" name="Slide Number Placeholder 3"/>
          <p:cNvSpPr>
            <a:spLocks noGrp="1"/>
          </p:cNvSpPr>
          <p:nvPr>
            <p:ph type="sldNum" sz="quarter" idx="10"/>
          </p:nvPr>
        </p:nvSpPr>
        <p:spPr/>
        <p:txBody>
          <a:bodyPr/>
          <a:lstStyle/>
          <a:p>
            <a:fld id="{BDE66A58-F77A-4B07-9B92-DAC5BD76802E}" type="slidenum">
              <a:rPr lang="en-US" smtClean="0"/>
              <a:t>12</a:t>
            </a:fld>
            <a:endParaRPr lang="en-US"/>
          </a:p>
        </p:txBody>
      </p:sp>
    </p:spTree>
    <p:extLst>
      <p:ext uri="{BB962C8B-B14F-4D97-AF65-F5344CB8AC3E}">
        <p14:creationId xmlns:p14="http://schemas.microsoft.com/office/powerpoint/2010/main" val="396409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preamble of the</a:t>
            </a:r>
            <a:r>
              <a:rPr lang="en-US" baseline="0" dirty="0"/>
              <a:t> Paris Climate agreement of 2015 explicitly asks countries to </a:t>
            </a:r>
            <a:r>
              <a:rPr lang="en-US" baseline="0" noProof="0" dirty="0"/>
              <a:t>take into account the imperatives of a just transition of the workforce and decent jobs.</a:t>
            </a:r>
            <a:endParaRPr lang="en-US" dirty="0"/>
          </a:p>
        </p:txBody>
      </p:sp>
      <p:sp>
        <p:nvSpPr>
          <p:cNvPr id="4" name="Slide Number Placeholder 3"/>
          <p:cNvSpPr>
            <a:spLocks noGrp="1"/>
          </p:cNvSpPr>
          <p:nvPr>
            <p:ph type="sldNum" sz="quarter" idx="10"/>
          </p:nvPr>
        </p:nvSpPr>
        <p:spPr/>
        <p:txBody>
          <a:bodyPr/>
          <a:lstStyle/>
          <a:p>
            <a:fld id="{BDE66A58-F77A-4B07-9B92-DAC5BD76802E}" type="slidenum">
              <a:rPr lang="en-US" smtClean="0"/>
              <a:t>13</a:t>
            </a:fld>
            <a:endParaRPr lang="en-US"/>
          </a:p>
        </p:txBody>
      </p:sp>
    </p:spTree>
    <p:extLst>
      <p:ext uri="{BB962C8B-B14F-4D97-AF65-F5344CB8AC3E}">
        <p14:creationId xmlns:p14="http://schemas.microsoft.com/office/powerpoint/2010/main" val="38078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F158-5EC0-4EBC-8BD7-8F13B2380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337F6A14-FB67-48D8-B54B-DB9296E82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8D5D9DAE-2A4E-4229-B043-EE841C4F3820}"/>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5" name="Footer Placeholder 4">
            <a:extLst>
              <a:ext uri="{FF2B5EF4-FFF2-40B4-BE49-F238E27FC236}">
                <a16:creationId xmlns:a16="http://schemas.microsoft.com/office/drawing/2014/main" id="{57340973-E9DC-4BEE-8303-5ED59820730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1989E33B-5898-489C-BE25-42A495100055}"/>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71946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C4AC-462C-4C47-A7A0-D646DC7DC8D9}"/>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E1F13FEF-6486-46EE-BD56-8EA3A509CD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5749EEF-BDB3-4B2F-A705-6894CF65F4A0}"/>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5" name="Footer Placeholder 4">
            <a:extLst>
              <a:ext uri="{FF2B5EF4-FFF2-40B4-BE49-F238E27FC236}">
                <a16:creationId xmlns:a16="http://schemas.microsoft.com/office/drawing/2014/main" id="{AC6367BE-050C-4C60-9E97-7B57AC71B2A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1E3679A-6357-4647-B10A-70C79B7D8263}"/>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237133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03269-D67D-4440-A41E-0B735BEA7D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02670706-255B-4641-A14C-1510652AA2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3B7C65A4-ACB3-4D55-B953-159010B7EEE8}"/>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5" name="Footer Placeholder 4">
            <a:extLst>
              <a:ext uri="{FF2B5EF4-FFF2-40B4-BE49-F238E27FC236}">
                <a16:creationId xmlns:a16="http://schemas.microsoft.com/office/drawing/2014/main" id="{595F9C93-4836-48AD-B5F9-D3C2A8F7BBE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0FD733A2-25C8-48EE-9322-18883771C0DA}"/>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92530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2237-3D43-4A41-975A-F7CE750402B6}"/>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AF6DEFD-8FE4-4EBC-A1E1-81C1E5503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01F646C0-3ACC-48B1-9CAD-171B8826E94F}"/>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5" name="Footer Placeholder 4">
            <a:extLst>
              <a:ext uri="{FF2B5EF4-FFF2-40B4-BE49-F238E27FC236}">
                <a16:creationId xmlns:a16="http://schemas.microsoft.com/office/drawing/2014/main" id="{125FDFAB-7947-444E-9ECC-AB5B73E82A0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B4C65B3-8FEE-43B4-9E73-F1EF773BFD05}"/>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378817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11E9-9DE1-4E44-BC8D-799D3EB19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1949A2A4-E08E-4074-A610-83C8C9784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C03918-E6A4-43D5-A4CC-3C2E9D26189A}"/>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5" name="Footer Placeholder 4">
            <a:extLst>
              <a:ext uri="{FF2B5EF4-FFF2-40B4-BE49-F238E27FC236}">
                <a16:creationId xmlns:a16="http://schemas.microsoft.com/office/drawing/2014/main" id="{EA3E35CA-4D3F-4E33-8BEA-8F856A89345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1836663-CB80-4BE4-AF29-16D880A992ED}"/>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09461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1CD6-62FC-46D6-84A2-62801ACCFD14}"/>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7A8F32E9-7E80-495C-972A-6CC39BE3B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52EDDD12-BA9A-4B19-B799-AA64DD291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6A00D20E-2765-401A-8A95-A985122DC692}"/>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6" name="Footer Placeholder 5">
            <a:extLst>
              <a:ext uri="{FF2B5EF4-FFF2-40B4-BE49-F238E27FC236}">
                <a16:creationId xmlns:a16="http://schemas.microsoft.com/office/drawing/2014/main" id="{5CF7781D-BAF8-4E5D-B782-F0ACCE964857}"/>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0E732447-C491-4A7E-9BCD-F06D1370C3C8}"/>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9287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2FC3-0BEF-45C2-AB8F-8D28B7112D8E}"/>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E2CF34B-BC89-4616-865A-9B2E84FAD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3CB9F0-83C9-4FBF-ABA1-6AA4D86DB6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524F813E-69C3-44EE-A948-EC610EEC3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A31B4-B6DE-4A8C-9196-7AEF18E41D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720DC2A0-AE34-4CEE-B9AE-70D17906C83C}"/>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8" name="Footer Placeholder 7">
            <a:extLst>
              <a:ext uri="{FF2B5EF4-FFF2-40B4-BE49-F238E27FC236}">
                <a16:creationId xmlns:a16="http://schemas.microsoft.com/office/drawing/2014/main" id="{F61FEE9D-4D5B-48B3-99CD-20909EA52CFD}"/>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AE478D61-F450-462F-B6A5-349E84A0F621}"/>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40187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245B-2EB8-4A6F-BAE9-DB9264C42FAB}"/>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26CCCCCB-D828-4274-893D-A6DA67819083}"/>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4" name="Footer Placeholder 3">
            <a:extLst>
              <a:ext uri="{FF2B5EF4-FFF2-40B4-BE49-F238E27FC236}">
                <a16:creationId xmlns:a16="http://schemas.microsoft.com/office/drawing/2014/main" id="{3783F162-4A13-4AEF-879D-89E3B91AFD7E}"/>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DA4725E2-B885-489A-BDB5-E3A2E9A89039}"/>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234109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F841A-4233-4DB5-9F7B-4B7366E1946A}"/>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3" name="Footer Placeholder 2">
            <a:extLst>
              <a:ext uri="{FF2B5EF4-FFF2-40B4-BE49-F238E27FC236}">
                <a16:creationId xmlns:a16="http://schemas.microsoft.com/office/drawing/2014/main" id="{865C54A1-0364-4366-9A50-2B9444ABF0CF}"/>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E6E738FA-3EDB-4632-A2BB-C8D64932A2DA}"/>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249920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E5A6-C193-4E66-B1A3-D566F0918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2F2A83FD-9063-4AA2-9301-3EF59A50B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C6D8615E-E226-47A2-916F-CFD4D41FD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06009-0821-4297-8587-4533787A9823}"/>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6" name="Footer Placeholder 5">
            <a:extLst>
              <a:ext uri="{FF2B5EF4-FFF2-40B4-BE49-F238E27FC236}">
                <a16:creationId xmlns:a16="http://schemas.microsoft.com/office/drawing/2014/main" id="{D3112453-E50F-46CE-BFB7-51926D694B3B}"/>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8372CE00-5D3F-455C-A982-C481C4D9AB91}"/>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112100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5D83-39D0-417A-A3B3-5AF77AF8D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E2C2EB5C-026E-42E0-8422-80FC77DFF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255B5390-8A73-4262-82E9-1237F5FE0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845CD-94C7-4C6A-8BC2-AC35CFE6BDDC}"/>
              </a:ext>
            </a:extLst>
          </p:cNvPr>
          <p:cNvSpPr>
            <a:spLocks noGrp="1"/>
          </p:cNvSpPr>
          <p:nvPr>
            <p:ph type="dt" sz="half" idx="10"/>
          </p:nvPr>
        </p:nvSpPr>
        <p:spPr/>
        <p:txBody>
          <a:bodyPr/>
          <a:lstStyle/>
          <a:p>
            <a:fld id="{00DF3796-B022-466C-B8AC-77D46418392B}" type="datetimeFigureOut">
              <a:rPr lang="nl-BE" smtClean="0"/>
              <a:t>24/11/2021</a:t>
            </a:fld>
            <a:endParaRPr lang="nl-BE"/>
          </a:p>
        </p:txBody>
      </p:sp>
      <p:sp>
        <p:nvSpPr>
          <p:cNvPr id="6" name="Footer Placeholder 5">
            <a:extLst>
              <a:ext uri="{FF2B5EF4-FFF2-40B4-BE49-F238E27FC236}">
                <a16:creationId xmlns:a16="http://schemas.microsoft.com/office/drawing/2014/main" id="{598EC0F8-5874-4597-B896-35247712480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B87CB082-029A-43BD-A195-3CD85E6FA56D}"/>
              </a:ext>
            </a:extLst>
          </p:cNvPr>
          <p:cNvSpPr>
            <a:spLocks noGrp="1"/>
          </p:cNvSpPr>
          <p:nvPr>
            <p:ph type="sldNum" sz="quarter" idx="12"/>
          </p:nvPr>
        </p:nvSpPr>
        <p:spPr/>
        <p:txBody>
          <a:bodyPr/>
          <a:lstStyle/>
          <a:p>
            <a:fld id="{64E11282-0037-4907-9679-509F404EAE9B}" type="slidenum">
              <a:rPr lang="nl-BE" smtClean="0"/>
              <a:t>‹#›</a:t>
            </a:fld>
            <a:endParaRPr lang="nl-BE"/>
          </a:p>
        </p:txBody>
      </p:sp>
    </p:spTree>
    <p:extLst>
      <p:ext uri="{BB962C8B-B14F-4D97-AF65-F5344CB8AC3E}">
        <p14:creationId xmlns:p14="http://schemas.microsoft.com/office/powerpoint/2010/main" val="355718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0C4BDA-FD95-4B51-A895-342694F24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6C68D14-71E1-4A26-BA24-4E8F31921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C4C78030-6620-4342-9E7B-18A350688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F3796-B022-466C-B8AC-77D46418392B}" type="datetimeFigureOut">
              <a:rPr lang="nl-BE" smtClean="0"/>
              <a:t>24/11/2021</a:t>
            </a:fld>
            <a:endParaRPr lang="nl-BE"/>
          </a:p>
        </p:txBody>
      </p:sp>
      <p:sp>
        <p:nvSpPr>
          <p:cNvPr id="5" name="Footer Placeholder 4">
            <a:extLst>
              <a:ext uri="{FF2B5EF4-FFF2-40B4-BE49-F238E27FC236}">
                <a16:creationId xmlns:a16="http://schemas.microsoft.com/office/drawing/2014/main" id="{2C72713F-DCEB-4813-BE33-10C575B7A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EA6CB514-B53B-418E-B8A2-18A744E55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11282-0037-4907-9679-509F404EAE9B}" type="slidenum">
              <a:rPr lang="nl-BE" smtClean="0"/>
              <a:t>‹#›</a:t>
            </a:fld>
            <a:endParaRPr lang="nl-BE"/>
          </a:p>
        </p:txBody>
      </p:sp>
    </p:spTree>
    <p:extLst>
      <p:ext uri="{BB962C8B-B14F-4D97-AF65-F5344CB8AC3E}">
        <p14:creationId xmlns:p14="http://schemas.microsoft.com/office/powerpoint/2010/main" val="196689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equaltimes.org/just-transition-putting-planet#.YNrf4egzZPY"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ituc-csi.org/just-transition-centr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ilo.org/global/topics/green-jobs/publications/WCMS_432859/lang--en/index.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ituc.sharepoint.com/sites/public/ESP/Climate/ITUC%20COP26%20Summary%20report.pdf?isSPOFile=1&amp;OR=Teams-HL&amp;CT=1637244292987"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equaltimes.org/just-transition-from-awareness-to"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Bert.DeWel@ituc-csi.org" TargetMode="External"/><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ituc-csi.org/social-dialogue-for-sdgs-promoting-just-transi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tuc-csi.org/IMG/pdf/ituc_campaign_brief_-_a_global_social_protection_fund_en_v3.pdf" TargetMode="External"/><Relationship Id="rId2" Type="http://schemas.openxmlformats.org/officeDocument/2006/relationships/hyperlink" Target="https://www.ituc-csi.org/ILO-100-Declaration"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ilo.org/ilc/ILCSessions/109/news/WCMS_805023/lang--en/index.htm" TargetMode="External"/><Relationship Id="rId4" Type="http://schemas.openxmlformats.org/officeDocument/2006/relationships/hyperlink" Target="https://www.ituc-csi.org/investments-in-social-prot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4B9B341B-C5F7-4EA4-9073-6F9D52C3BD79}"/>
              </a:ext>
            </a:extLst>
          </p:cNvPr>
          <p:cNvPicPr>
            <a:picLocks noChangeAspect="1"/>
          </p:cNvPicPr>
          <p:nvPr/>
        </p:nvPicPr>
        <p:blipFill>
          <a:blip r:embed="rId2"/>
          <a:stretch>
            <a:fillRect/>
          </a:stretch>
        </p:blipFill>
        <p:spPr>
          <a:xfrm>
            <a:off x="1265081" y="0"/>
            <a:ext cx="10926919" cy="6858000"/>
          </a:xfrm>
          <a:prstGeom prst="rect">
            <a:avLst/>
          </a:prstGeom>
        </p:spPr>
      </p:pic>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3B82A1F9-61DA-4A66-9B02-1CC297279D0E}"/>
              </a:ext>
            </a:extLst>
          </p:cNvPr>
          <p:cNvSpPr>
            <a:spLocks noGrp="1"/>
          </p:cNvSpPr>
          <p:nvPr>
            <p:ph type="subTitle" idx="4294967295"/>
          </p:nvPr>
        </p:nvSpPr>
        <p:spPr>
          <a:xfrm>
            <a:off x="2346643" y="5912527"/>
            <a:ext cx="8004720" cy="838469"/>
          </a:xfrm>
        </p:spPr>
        <p:txBody>
          <a:bodyPr>
            <a:noAutofit/>
          </a:bodyPr>
          <a:lstStyle/>
          <a:p>
            <a:pPr marL="0" indent="0">
              <a:buNone/>
            </a:pPr>
            <a:endParaRPr lang="en-US" sz="1400" b="1">
              <a:latin typeface="Proxima Nova" panose="020B0503030502060204" pitchFamily="34" charset="0"/>
              <a:ea typeface="Georgia" panose="02040502050405020303" pitchFamily="18" charset="0"/>
              <a:cs typeface="Times New Roman" panose="02020603050405020304" pitchFamily="18" charset="0"/>
            </a:endParaRPr>
          </a:p>
          <a:p>
            <a:pPr marL="0" indent="0">
              <a:buNone/>
            </a:pPr>
            <a:br>
              <a:rPr lang="en-US" sz="1400" b="1" dirty="0">
                <a:latin typeface="Proxima Nova" panose="020B0503030502060204" pitchFamily="34" charset="0"/>
                <a:ea typeface="Georgia" panose="02040502050405020303" pitchFamily="18" charset="0"/>
                <a:cs typeface="Times New Roman" panose="02020603050405020304" pitchFamily="18" charset="0"/>
              </a:rPr>
            </a:br>
            <a:r>
              <a:rPr lang="en-US" sz="1400" b="1" i="1" dirty="0">
                <a:latin typeface="Proxima Nova" panose="020B0503030502060204" pitchFamily="34" charset="0"/>
                <a:ea typeface="Georgia" panose="02040502050405020303" pitchFamily="18" charset="0"/>
                <a:cs typeface="Times New Roman" panose="02020603050405020304" pitchFamily="18" charset="0"/>
              </a:rPr>
              <a:t>International Trade Union Confederation</a:t>
            </a:r>
            <a:endParaRPr lang="en-US" sz="1400" b="1" i="1" dirty="0">
              <a:effectLst/>
              <a:latin typeface="Proxima Nova" panose="020B0503030502060204" pitchFamily="34" charset="0"/>
              <a:ea typeface="Georgia" panose="02040502050405020303"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E7517A0D-7E05-4958-97F7-C3FA74037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72" y="4806314"/>
            <a:ext cx="1542238" cy="18143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C05E6336-987A-4A16-8278-6AD432CB1705}"/>
              </a:ext>
            </a:extLst>
          </p:cNvPr>
          <p:cNvSpPr txBox="1">
            <a:spLocks/>
          </p:cNvSpPr>
          <p:nvPr/>
        </p:nvSpPr>
        <p:spPr>
          <a:xfrm>
            <a:off x="254473" y="368071"/>
            <a:ext cx="4832432" cy="348483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t>Trade </a:t>
            </a:r>
            <a:r>
              <a:rPr lang="en-US" sz="5400" b="1">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t>unions demand </a:t>
            </a:r>
            <a:r>
              <a:rPr lang="en-US" sz="5400" b="1" dirty="0">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t>a </a:t>
            </a:r>
            <a:br>
              <a:rPr lang="en-US" sz="5400" b="1" dirty="0">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br>
            <a:r>
              <a:rPr lang="en-US" sz="5400" b="1" dirty="0">
                <a:effectLst>
                  <a:outerShdw blurRad="38100" dist="38100" dir="2700000" algn="tl">
                    <a:srgbClr val="000000">
                      <a:alpha val="43137"/>
                    </a:srgbClr>
                  </a:outerShdw>
                </a:effectLst>
                <a:latin typeface="Proxima Nova" panose="020B0503030502060204" pitchFamily="34" charset="0"/>
                <a:ea typeface="Georgia" panose="02040502050405020303" pitchFamily="18" charset="0"/>
                <a:cs typeface="Times New Roman" panose="02020603050405020304" pitchFamily="18" charset="0"/>
              </a:rPr>
              <a:t>Just Transition</a:t>
            </a:r>
            <a:endParaRPr lang="nl-BE" sz="5400" dirty="0">
              <a:effectLst>
                <a:outerShdw blurRad="38100" dist="38100" dir="2700000" algn="tl">
                  <a:srgbClr val="000000">
                    <a:alpha val="43137"/>
                  </a:srgbClr>
                </a:outerShdw>
              </a:effectLst>
              <a:latin typeface="Proxima Nova" panose="020B0503030502060204" pitchFamily="34" charset="0"/>
            </a:endParaRPr>
          </a:p>
        </p:txBody>
      </p:sp>
    </p:spTree>
    <p:extLst>
      <p:ext uri="{BB962C8B-B14F-4D97-AF65-F5344CB8AC3E}">
        <p14:creationId xmlns:p14="http://schemas.microsoft.com/office/powerpoint/2010/main" val="88250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39A4F-6D37-46E6-AF9C-069ABD599B4A}"/>
              </a:ext>
            </a:extLst>
          </p:cNvPr>
          <p:cNvPicPr>
            <a:picLocks noChangeAspect="1"/>
          </p:cNvPicPr>
          <p:nvPr/>
        </p:nvPicPr>
        <p:blipFill rotWithShape="1">
          <a:blip r:embed="rId2">
            <a:alphaModFix/>
          </a:blip>
          <a:srcRect r="17894"/>
          <a:stretch/>
        </p:blipFill>
        <p:spPr>
          <a:xfrm>
            <a:off x="0" y="-12561"/>
            <a:ext cx="3169920" cy="6870562"/>
          </a:xfrm>
          <a:prstGeom prst="rect">
            <a:avLst/>
          </a:prstGeom>
        </p:spPr>
      </p:pic>
      <p:sp>
        <p:nvSpPr>
          <p:cNvPr id="3" name="TextBox 2">
            <a:extLst>
              <a:ext uri="{FF2B5EF4-FFF2-40B4-BE49-F238E27FC236}">
                <a16:creationId xmlns:a16="http://schemas.microsoft.com/office/drawing/2014/main" id="{D8FD2D79-2178-4DCB-A32C-09F308133E38}"/>
              </a:ext>
            </a:extLst>
          </p:cNvPr>
          <p:cNvSpPr txBox="1"/>
          <p:nvPr/>
        </p:nvSpPr>
        <p:spPr>
          <a:xfrm>
            <a:off x="3595456" y="429964"/>
            <a:ext cx="8322224" cy="6217087"/>
          </a:xfrm>
          <a:prstGeom prst="rect">
            <a:avLst/>
          </a:prstGeom>
          <a:noFill/>
        </p:spPr>
        <p:txBody>
          <a:bodyPr wrap="square">
            <a:spAutoFit/>
          </a:bodyPr>
          <a:lstStyle/>
          <a:p>
            <a:r>
              <a:rPr lang="en-US" sz="2400" dirty="0">
                <a:latin typeface="Proxima Nova" panose="020B0503030502060204" pitchFamily="34" charset="0"/>
              </a:rPr>
              <a:t>A </a:t>
            </a:r>
            <a:r>
              <a:rPr lang="en-US" sz="2400" b="1" dirty="0">
                <a:solidFill>
                  <a:schemeClr val="accent2">
                    <a:lumMod val="75000"/>
                  </a:schemeClr>
                </a:solidFill>
                <a:latin typeface="Proxima Nova" panose="020B0503030502060204" pitchFamily="34" charset="0"/>
              </a:rPr>
              <a:t>Just Transition framework</a:t>
            </a:r>
            <a:r>
              <a:rPr lang="en-US" sz="2400" dirty="0">
                <a:latin typeface="Proxima Nova" panose="020B0503030502060204" pitchFamily="34" charset="0"/>
              </a:rPr>
              <a:t> is supported by the following pillars: </a:t>
            </a:r>
            <a:br>
              <a:rPr lang="en-US" sz="2400" dirty="0">
                <a:latin typeface="Proxima Nova" panose="020B0503030502060204" pitchFamily="34" charset="0"/>
              </a:rPr>
            </a:br>
            <a:endParaRPr lang="en-US" sz="800" dirty="0">
              <a:latin typeface="Proxima Nova" panose="020B0503030502060204" pitchFamily="34" charset="0"/>
            </a:endParaRPr>
          </a:p>
          <a:p>
            <a:pPr marL="285750" indent="-285750">
              <a:buFont typeface="Arial" panose="020B0604020202020204" pitchFamily="34" charset="0"/>
              <a:buChar char="•"/>
            </a:pPr>
            <a:r>
              <a:rPr lang="en-US" sz="2400" dirty="0">
                <a:latin typeface="Proxima Nova" panose="020B0503030502060204" pitchFamily="34" charset="0"/>
              </a:rPr>
              <a:t>Early </a:t>
            </a:r>
            <a:r>
              <a:rPr lang="en-US" sz="2400" b="1" dirty="0">
                <a:solidFill>
                  <a:schemeClr val="accent2">
                    <a:lumMod val="75000"/>
                  </a:schemeClr>
                </a:solidFill>
                <a:latin typeface="Proxima Nova" panose="020B0503030502060204" pitchFamily="34" charset="0"/>
              </a:rPr>
              <a:t>assessment of the social and economic consequences </a:t>
            </a:r>
            <a:r>
              <a:rPr lang="en-US" sz="2400" dirty="0">
                <a:latin typeface="Proxima Nova" panose="020B0503030502060204" pitchFamily="34" charset="0"/>
              </a:rPr>
              <a:t>of climate change and responses to it. </a:t>
            </a:r>
          </a:p>
          <a:p>
            <a:pPr marL="285750" indent="-285750">
              <a:buFont typeface="Arial" panose="020B0604020202020204" pitchFamily="34" charset="0"/>
              <a:buChar char="•"/>
            </a:pPr>
            <a:r>
              <a:rPr lang="en-US" sz="2400" dirty="0">
                <a:latin typeface="Proxima Nova" panose="020B0503030502060204" pitchFamily="34" charset="0"/>
              </a:rPr>
              <a:t>Promotion of substantial </a:t>
            </a:r>
            <a:r>
              <a:rPr lang="en-US" sz="2400" b="1" dirty="0">
                <a:solidFill>
                  <a:schemeClr val="accent2">
                    <a:lumMod val="75000"/>
                  </a:schemeClr>
                </a:solidFill>
                <a:latin typeface="Proxima Nova" panose="020B0503030502060204" pitchFamily="34" charset="0"/>
              </a:rPr>
              <a:t>public investment in low-carbon sectors </a:t>
            </a:r>
            <a:r>
              <a:rPr lang="en-US" sz="2400" dirty="0">
                <a:latin typeface="Proxima Nova" panose="020B0503030502060204" pitchFamily="34" charset="0"/>
              </a:rPr>
              <a:t>and technologies. </a:t>
            </a:r>
          </a:p>
          <a:p>
            <a:pPr marL="285750" indent="-285750">
              <a:buFont typeface="Arial" panose="020B0604020202020204" pitchFamily="34" charset="0"/>
              <a:buChar char="•"/>
            </a:pPr>
            <a:r>
              <a:rPr lang="en-US" sz="2400" dirty="0">
                <a:latin typeface="Proxima Nova" panose="020B0503030502060204" pitchFamily="34" charset="0"/>
              </a:rPr>
              <a:t>Implementation of active policies for the </a:t>
            </a:r>
            <a:r>
              <a:rPr lang="en-US" sz="2400" b="1" dirty="0">
                <a:solidFill>
                  <a:schemeClr val="accent2">
                    <a:lumMod val="75000"/>
                  </a:schemeClr>
                </a:solidFill>
                <a:latin typeface="Proxima Nova" panose="020B0503030502060204" pitchFamily="34" charset="0"/>
              </a:rPr>
              <a:t>restructuring and diversification of the economy</a:t>
            </a:r>
            <a:r>
              <a:rPr lang="en-US" sz="2400" dirty="0">
                <a:latin typeface="Proxima Nova" panose="020B0503030502060204" pitchFamily="34" charset="0"/>
              </a:rPr>
              <a:t>. </a:t>
            </a:r>
          </a:p>
          <a:p>
            <a:pPr marL="285750" indent="-285750">
              <a:buFont typeface="Arial" panose="020B0604020202020204" pitchFamily="34" charset="0"/>
              <a:buChar char="•"/>
            </a:pPr>
            <a:r>
              <a:rPr lang="en-US" sz="2400" dirty="0">
                <a:latin typeface="Proxima Nova" panose="020B0503030502060204" pitchFamily="34" charset="0"/>
              </a:rPr>
              <a:t>Promotion of </a:t>
            </a:r>
            <a:r>
              <a:rPr lang="en-US" sz="2400" b="1" dirty="0">
                <a:solidFill>
                  <a:schemeClr val="accent2">
                    <a:lumMod val="75000"/>
                  </a:schemeClr>
                </a:solidFill>
                <a:latin typeface="Proxima Nova" panose="020B0503030502060204" pitchFamily="34" charset="0"/>
              </a:rPr>
              <a:t>professional training and retraining for the development of skills</a:t>
            </a:r>
            <a:r>
              <a:rPr lang="en-US" sz="2400" dirty="0">
                <a:latin typeface="Proxima Nova" panose="020B0503030502060204" pitchFamily="34" charset="0"/>
              </a:rPr>
              <a:t>. </a:t>
            </a:r>
          </a:p>
          <a:p>
            <a:pPr marL="285750" indent="-285750">
              <a:buFont typeface="Arial" panose="020B0604020202020204" pitchFamily="34" charset="0"/>
              <a:buChar char="•"/>
            </a:pPr>
            <a:r>
              <a:rPr lang="en-US" sz="2400" b="1" dirty="0">
                <a:solidFill>
                  <a:schemeClr val="accent2">
                    <a:lumMod val="75000"/>
                  </a:schemeClr>
                </a:solidFill>
                <a:latin typeface="Proxima Nova" panose="020B0503030502060204" pitchFamily="34" charset="0"/>
              </a:rPr>
              <a:t>Strengthening of social protection systems </a:t>
            </a:r>
            <a:r>
              <a:rPr lang="en-US" sz="2400" dirty="0">
                <a:latin typeface="Proxima Nova" panose="020B0503030502060204" pitchFamily="34" charset="0"/>
              </a:rPr>
              <a:t>and public investment in health, education, etc.</a:t>
            </a:r>
          </a:p>
          <a:p>
            <a:pPr marL="285750" indent="-285750">
              <a:buFont typeface="Arial" panose="020B0604020202020204" pitchFamily="34" charset="0"/>
              <a:buChar char="•"/>
            </a:pPr>
            <a:r>
              <a:rPr lang="en-US" sz="2400" b="1" dirty="0">
                <a:solidFill>
                  <a:schemeClr val="accent2">
                    <a:lumMod val="75000"/>
                  </a:schemeClr>
                </a:solidFill>
                <a:latin typeface="Proxima Nova" panose="020B0503030502060204" pitchFamily="34" charset="0"/>
              </a:rPr>
              <a:t>Promotion of social dialogue</a:t>
            </a:r>
            <a:r>
              <a:rPr lang="en-US" sz="2400" dirty="0">
                <a:latin typeface="Proxima Nova" panose="020B0503030502060204" pitchFamily="34" charset="0"/>
              </a:rPr>
              <a:t>, collective bargaining and social participation. </a:t>
            </a:r>
          </a:p>
          <a:p>
            <a:br>
              <a:rPr lang="en-US" dirty="0">
                <a:latin typeface="Proxima Nova" panose="020B0503030502060204" pitchFamily="34" charset="0"/>
              </a:rPr>
            </a:br>
            <a:r>
              <a:rPr lang="en-US" dirty="0">
                <a:latin typeface="Proxima Nova" panose="020B0503030502060204" pitchFamily="34" charset="0"/>
              </a:rPr>
              <a:t>More Just Transition stories: </a:t>
            </a:r>
            <a:r>
              <a:rPr lang="en-US" sz="1200" dirty="0">
                <a:latin typeface="Proxima Nova" panose="020B0503030502060204" pitchFamily="34" charset="0"/>
                <a:hlinkClick r:id="rId3"/>
              </a:rPr>
              <a:t>https://www.equaltimes.org/just-transition-putting-planet#.YNrf4egzZPY</a:t>
            </a:r>
            <a:r>
              <a:rPr lang="en-US" sz="1200" dirty="0">
                <a:latin typeface="Proxima Nova" panose="020B0503030502060204" pitchFamily="34" charset="0"/>
              </a:rPr>
              <a:t> </a:t>
            </a:r>
            <a:br>
              <a:rPr lang="en-US" sz="1200" dirty="0">
                <a:latin typeface="Proxima Nova" panose="020B0503030502060204" pitchFamily="34" charset="0"/>
              </a:rPr>
            </a:br>
            <a:r>
              <a:rPr lang="en-US" sz="2000" b="1" dirty="0">
                <a:solidFill>
                  <a:schemeClr val="accent2">
                    <a:lumMod val="75000"/>
                  </a:schemeClr>
                </a:solidFill>
                <a:latin typeface="Proxima Nova" panose="020B0503030502060204" pitchFamily="34" charset="0"/>
              </a:rPr>
              <a:t>Just Transition </a:t>
            </a:r>
            <a:r>
              <a:rPr lang="en-US" b="1" dirty="0">
                <a:solidFill>
                  <a:schemeClr val="accent2">
                    <a:lumMod val="75000"/>
                  </a:schemeClr>
                </a:solidFill>
                <a:latin typeface="Proxima Nova" panose="020B0503030502060204" pitchFamily="34" charset="0"/>
              </a:rPr>
              <a:t>Centre</a:t>
            </a:r>
            <a:r>
              <a:rPr lang="en-US" dirty="0">
                <a:latin typeface="Proxima Nova" panose="020B0503030502060204" pitchFamily="34" charset="0"/>
              </a:rPr>
              <a:t>: </a:t>
            </a:r>
            <a:r>
              <a:rPr lang="en-US" sz="1200" dirty="0">
                <a:latin typeface="Proxima Nova" panose="020B0503030502060204" pitchFamily="34" charset="0"/>
                <a:hlinkClick r:id="rId4"/>
              </a:rPr>
              <a:t>https://www.ituc-csi.org/just-transition-centre</a:t>
            </a:r>
            <a:r>
              <a:rPr lang="en-US" sz="1200" dirty="0">
                <a:latin typeface="Proxima Nova" panose="020B0503030502060204" pitchFamily="34" charset="0"/>
              </a:rPr>
              <a:t> </a:t>
            </a:r>
            <a:endParaRPr lang="nl-BE" sz="1200" dirty="0">
              <a:latin typeface="Proxima Nova" panose="020B0503030502060204" pitchFamily="34" charset="0"/>
            </a:endParaRPr>
          </a:p>
        </p:txBody>
      </p:sp>
    </p:spTree>
    <p:extLst>
      <p:ext uri="{BB962C8B-B14F-4D97-AF65-F5344CB8AC3E}">
        <p14:creationId xmlns:p14="http://schemas.microsoft.com/office/powerpoint/2010/main" val="383316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F86AC-ACDD-4A01-83C4-27D94A418BCA}"/>
              </a:ext>
            </a:extLst>
          </p:cNvPr>
          <p:cNvPicPr>
            <a:picLocks noChangeAspect="1"/>
          </p:cNvPicPr>
          <p:nvPr/>
        </p:nvPicPr>
        <p:blipFill>
          <a:blip r:embed="rId2"/>
          <a:stretch>
            <a:fillRect/>
          </a:stretch>
        </p:blipFill>
        <p:spPr>
          <a:xfrm>
            <a:off x="253014" y="0"/>
            <a:ext cx="11685971" cy="6858000"/>
          </a:xfrm>
          <a:prstGeom prst="rect">
            <a:avLst/>
          </a:prstGeom>
        </p:spPr>
      </p:pic>
      <p:sp>
        <p:nvSpPr>
          <p:cNvPr id="13" name="TextBox 12">
            <a:extLst>
              <a:ext uri="{FF2B5EF4-FFF2-40B4-BE49-F238E27FC236}">
                <a16:creationId xmlns:a16="http://schemas.microsoft.com/office/drawing/2014/main" id="{ED770A37-27F1-46C3-9FC8-861DE22FD034}"/>
              </a:ext>
            </a:extLst>
          </p:cNvPr>
          <p:cNvSpPr txBox="1"/>
          <p:nvPr/>
        </p:nvSpPr>
        <p:spPr>
          <a:xfrm>
            <a:off x="508247" y="6287155"/>
            <a:ext cx="5723877" cy="369332"/>
          </a:xfrm>
          <a:prstGeom prst="rect">
            <a:avLst/>
          </a:prstGeom>
          <a:solidFill>
            <a:schemeClr val="bg1"/>
          </a:solidFill>
        </p:spPr>
        <p:txBody>
          <a:bodyPr wrap="square">
            <a:spAutoFit/>
          </a:bodyPr>
          <a:lstStyle/>
          <a:p>
            <a:r>
              <a:rPr lang="nl-BE" dirty="0"/>
              <a:t>https://www.equaltimes.org/just-transition-putting-planet</a:t>
            </a:r>
          </a:p>
        </p:txBody>
      </p:sp>
    </p:spTree>
    <p:extLst>
      <p:ext uri="{BB962C8B-B14F-4D97-AF65-F5344CB8AC3E}">
        <p14:creationId xmlns:p14="http://schemas.microsoft.com/office/powerpoint/2010/main" val="428492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23315" y="1811575"/>
            <a:ext cx="5822156" cy="3772446"/>
            <a:chOff x="1554162" y="545042"/>
            <a:chExt cx="7762875" cy="5029928"/>
          </a:xfrm>
        </p:grpSpPr>
        <p:pic>
          <p:nvPicPr>
            <p:cNvPr id="2" name="Picture 1"/>
            <p:cNvPicPr>
              <a:picLocks noChangeAspect="1"/>
            </p:cNvPicPr>
            <p:nvPr/>
          </p:nvPicPr>
          <p:blipFill rotWithShape="1">
            <a:blip r:embed="rId3"/>
            <a:srcRect b="14551"/>
            <a:stretch/>
          </p:blipFill>
          <p:spPr>
            <a:xfrm>
              <a:off x="1554162" y="545042"/>
              <a:ext cx="7762875" cy="5029928"/>
            </a:xfrm>
            <a:prstGeom prst="rect">
              <a:avLst/>
            </a:prstGeom>
          </p:spPr>
        </p:pic>
        <p:sp>
          <p:nvSpPr>
            <p:cNvPr id="3" name="Rectangle 2"/>
            <p:cNvSpPr/>
            <p:nvPr/>
          </p:nvSpPr>
          <p:spPr>
            <a:xfrm>
              <a:off x="1634067" y="1837268"/>
              <a:ext cx="7603066" cy="812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 name="Picture 3"/>
          <p:cNvPicPr>
            <a:picLocks noChangeAspect="1"/>
          </p:cNvPicPr>
          <p:nvPr/>
        </p:nvPicPr>
        <p:blipFill>
          <a:blip r:embed="rId4"/>
          <a:stretch>
            <a:fillRect/>
          </a:stretch>
        </p:blipFill>
        <p:spPr>
          <a:xfrm>
            <a:off x="2148307" y="476672"/>
            <a:ext cx="2607470" cy="1205802"/>
          </a:xfrm>
          <a:prstGeom prst="rect">
            <a:avLst/>
          </a:prstGeom>
        </p:spPr>
      </p:pic>
      <p:pic>
        <p:nvPicPr>
          <p:cNvPr id="5" name="Picture 4">
            <a:extLst>
              <a:ext uri="{FF2B5EF4-FFF2-40B4-BE49-F238E27FC236}">
                <a16:creationId xmlns:a16="http://schemas.microsoft.com/office/drawing/2014/main" id="{85AC0D85-9608-4527-A694-6F10F866C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4495" y="5730240"/>
            <a:ext cx="731888" cy="86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8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FD0EAB-E60E-4BAB-B46E-352DA0ECA221}"/>
              </a:ext>
            </a:extLst>
          </p:cNvPr>
          <p:cNvPicPr>
            <a:picLocks noChangeAspect="1"/>
          </p:cNvPicPr>
          <p:nvPr/>
        </p:nvPicPr>
        <p:blipFill>
          <a:blip r:embed="rId3"/>
          <a:stretch>
            <a:fillRect/>
          </a:stretch>
        </p:blipFill>
        <p:spPr>
          <a:xfrm>
            <a:off x="0" y="2270481"/>
            <a:ext cx="8295158" cy="4005412"/>
          </a:xfrm>
          <a:prstGeom prst="rect">
            <a:avLst/>
          </a:prstGeom>
        </p:spPr>
      </p:pic>
      <p:pic>
        <p:nvPicPr>
          <p:cNvPr id="13" name="Picture 12">
            <a:extLst>
              <a:ext uri="{FF2B5EF4-FFF2-40B4-BE49-F238E27FC236}">
                <a16:creationId xmlns:a16="http://schemas.microsoft.com/office/drawing/2014/main" id="{87F06AB2-ECAD-47E9-91FF-4F59EC9DF4B9}"/>
              </a:ext>
            </a:extLst>
          </p:cNvPr>
          <p:cNvPicPr>
            <a:picLocks noChangeAspect="1"/>
          </p:cNvPicPr>
          <p:nvPr/>
        </p:nvPicPr>
        <p:blipFill>
          <a:blip r:embed="rId4"/>
          <a:stretch>
            <a:fillRect/>
          </a:stretch>
        </p:blipFill>
        <p:spPr>
          <a:xfrm>
            <a:off x="7510101" y="1089599"/>
            <a:ext cx="4545468" cy="4678801"/>
          </a:xfrm>
          <a:prstGeom prst="rect">
            <a:avLst/>
          </a:prstGeom>
        </p:spPr>
      </p:pic>
      <p:pic>
        <p:nvPicPr>
          <p:cNvPr id="5" name="Picture 4">
            <a:extLst>
              <a:ext uri="{FF2B5EF4-FFF2-40B4-BE49-F238E27FC236}">
                <a16:creationId xmlns:a16="http://schemas.microsoft.com/office/drawing/2014/main" id="{85AC0D85-9608-4527-A694-6F10F866C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4495" y="5730240"/>
            <a:ext cx="731888" cy="866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A332A8F-38BD-4745-864F-159FAB984240}"/>
              </a:ext>
            </a:extLst>
          </p:cNvPr>
          <p:cNvPicPr>
            <a:picLocks noChangeAspect="1"/>
          </p:cNvPicPr>
          <p:nvPr/>
        </p:nvPicPr>
        <p:blipFill>
          <a:blip r:embed="rId6"/>
          <a:stretch>
            <a:fillRect/>
          </a:stretch>
        </p:blipFill>
        <p:spPr>
          <a:xfrm>
            <a:off x="909669" y="582107"/>
            <a:ext cx="3504005" cy="1243706"/>
          </a:xfrm>
          <a:prstGeom prst="rect">
            <a:avLst/>
          </a:prstGeom>
        </p:spPr>
      </p:pic>
      <p:sp>
        <p:nvSpPr>
          <p:cNvPr id="15" name="TextBox 14">
            <a:extLst>
              <a:ext uri="{FF2B5EF4-FFF2-40B4-BE49-F238E27FC236}">
                <a16:creationId xmlns:a16="http://schemas.microsoft.com/office/drawing/2014/main" id="{4CEE5D99-D15D-4CFC-AAAD-84DC1E3FBA63}"/>
              </a:ext>
            </a:extLst>
          </p:cNvPr>
          <p:cNvSpPr txBox="1"/>
          <p:nvPr/>
        </p:nvSpPr>
        <p:spPr>
          <a:xfrm>
            <a:off x="2394485" y="6059179"/>
            <a:ext cx="9301898" cy="307777"/>
          </a:xfrm>
          <a:prstGeom prst="rect">
            <a:avLst/>
          </a:prstGeom>
          <a:noFill/>
        </p:spPr>
        <p:txBody>
          <a:bodyPr wrap="square">
            <a:spAutoFit/>
          </a:bodyPr>
          <a:lstStyle/>
          <a:p>
            <a:r>
              <a:rPr lang="nl-BE" sz="1400" dirty="0">
                <a:latin typeface="Proxima Nova" panose="020B0503030502060204" pitchFamily="34" charset="0"/>
                <a:hlinkClick r:id="rId7"/>
              </a:rPr>
              <a:t>https://www.ilo.org/global/topics/green-jobs/publications/WCMS_432859/lang--en/index.htm</a:t>
            </a:r>
            <a:r>
              <a:rPr lang="nl-BE" sz="1400" dirty="0">
                <a:latin typeface="Proxima Nova" panose="020B0503030502060204" pitchFamily="34" charset="0"/>
              </a:rPr>
              <a:t> </a:t>
            </a:r>
          </a:p>
        </p:txBody>
      </p:sp>
    </p:spTree>
    <p:extLst>
      <p:ext uri="{BB962C8B-B14F-4D97-AF65-F5344CB8AC3E}">
        <p14:creationId xmlns:p14="http://schemas.microsoft.com/office/powerpoint/2010/main" val="391958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67BB1-E177-4F43-A1F7-5B2613138457}"/>
              </a:ext>
            </a:extLst>
          </p:cNvPr>
          <p:cNvPicPr>
            <a:picLocks noChangeAspect="1"/>
          </p:cNvPicPr>
          <p:nvPr/>
        </p:nvPicPr>
        <p:blipFill>
          <a:blip r:embed="rId2"/>
          <a:stretch>
            <a:fillRect/>
          </a:stretch>
        </p:blipFill>
        <p:spPr>
          <a:xfrm>
            <a:off x="2064623" y="397192"/>
            <a:ext cx="8625165" cy="6317933"/>
          </a:xfrm>
          <a:prstGeom prst="rect">
            <a:avLst/>
          </a:prstGeom>
        </p:spPr>
      </p:pic>
      <p:pic>
        <p:nvPicPr>
          <p:cNvPr id="4" name="Picture 3">
            <a:extLst>
              <a:ext uri="{FF2B5EF4-FFF2-40B4-BE49-F238E27FC236}">
                <a16:creationId xmlns:a16="http://schemas.microsoft.com/office/drawing/2014/main" id="{5976B1F4-EFC0-4B64-85C8-C470653C6BD1}"/>
              </a:ext>
            </a:extLst>
          </p:cNvPr>
          <p:cNvPicPr>
            <a:picLocks noChangeAspect="1"/>
          </p:cNvPicPr>
          <p:nvPr/>
        </p:nvPicPr>
        <p:blipFill rotWithShape="1">
          <a:blip r:embed="rId3"/>
          <a:srcRect l="2980"/>
          <a:stretch/>
        </p:blipFill>
        <p:spPr>
          <a:xfrm>
            <a:off x="6664960" y="1406079"/>
            <a:ext cx="4968462" cy="5151566"/>
          </a:xfrm>
          <a:prstGeom prst="rect">
            <a:avLst/>
          </a:prstGeom>
        </p:spPr>
      </p:pic>
    </p:spTree>
    <p:extLst>
      <p:ext uri="{BB962C8B-B14F-4D97-AF65-F5344CB8AC3E}">
        <p14:creationId xmlns:p14="http://schemas.microsoft.com/office/powerpoint/2010/main" val="300677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895CA-FCB6-4980-A4FA-DDE902B861AB}"/>
              </a:ext>
            </a:extLst>
          </p:cNvPr>
          <p:cNvSpPr txBox="1"/>
          <p:nvPr/>
        </p:nvSpPr>
        <p:spPr>
          <a:xfrm>
            <a:off x="1242645" y="573880"/>
            <a:ext cx="10422384" cy="4339650"/>
          </a:xfrm>
          <a:prstGeom prst="rect">
            <a:avLst/>
          </a:prstGeom>
          <a:noFill/>
        </p:spPr>
        <p:txBody>
          <a:bodyPr wrap="square">
            <a:spAutoFit/>
          </a:bodyPr>
          <a:lstStyle/>
          <a:p>
            <a:pPr>
              <a:spcAft>
                <a:spcPts val="600"/>
              </a:spcAft>
            </a:pPr>
            <a:r>
              <a:rPr lang="en-US" sz="3200" b="1" dirty="0">
                <a:solidFill>
                  <a:srgbClr val="000000"/>
                </a:solidFill>
                <a:effectLst/>
                <a:latin typeface="Proxima Nova" panose="020B0503030502060204" pitchFamily="34" charset="0"/>
                <a:ea typeface="Times New Roman" panose="02020603050405020304" pitchFamily="18" charset="0"/>
              </a:rPr>
              <a:t>Governments fail to live up to Paris Agreement promises and put planet stability at risk</a:t>
            </a:r>
          </a:p>
          <a:p>
            <a:pPr>
              <a:spcAft>
                <a:spcPts val="600"/>
              </a:spcAft>
            </a:pPr>
            <a:endParaRPr lang="en-US" sz="2400" dirty="0">
              <a:solidFill>
                <a:srgbClr val="000000"/>
              </a:solidFill>
              <a:effectLst/>
              <a:latin typeface="Proxima Nova" panose="020B0503030502060204" pitchFamily="34" charset="0"/>
              <a:ea typeface="Times New Roman" panose="02020603050405020304" pitchFamily="18" charset="0"/>
            </a:endParaRPr>
          </a:p>
          <a:p>
            <a:pPr>
              <a:spcAft>
                <a:spcPts val="600"/>
              </a:spcAft>
            </a:pPr>
            <a:r>
              <a:rPr lang="en-US" sz="2400" b="1" dirty="0">
                <a:solidFill>
                  <a:srgbClr val="000000"/>
                </a:solidFill>
                <a:effectLst/>
                <a:latin typeface="Proxima Nova" panose="020B0503030502060204" pitchFamily="34" charset="0"/>
                <a:ea typeface="Times New Roman" panose="02020603050405020304" pitchFamily="18" charset="0"/>
              </a:rPr>
              <a:t>Only 46 countries from the 197 UNFCCC parties </a:t>
            </a:r>
            <a:r>
              <a:rPr lang="en-US" sz="2400" dirty="0">
                <a:solidFill>
                  <a:srgbClr val="000000"/>
                </a:solidFill>
                <a:effectLst/>
                <a:latin typeface="Proxima Nova" panose="020B0503030502060204" pitchFamily="34" charset="0"/>
                <a:ea typeface="Times New Roman" panose="02020603050405020304" pitchFamily="18" charset="0"/>
              </a:rPr>
              <a:t>mention the words “just transition” in their updated NDC, 3 countries have it in their second NDC.</a:t>
            </a:r>
          </a:p>
          <a:p>
            <a:pPr>
              <a:spcAft>
                <a:spcPts val="600"/>
              </a:spcAft>
            </a:pPr>
            <a:r>
              <a:rPr lang="en-US" sz="2400" dirty="0">
                <a:solidFill>
                  <a:srgbClr val="000000"/>
                </a:solidFill>
                <a:effectLst/>
                <a:latin typeface="Proxima Nova" panose="020B0503030502060204" pitchFamily="34" charset="0"/>
                <a:ea typeface="Times New Roman" panose="02020603050405020304" pitchFamily="18" charset="0"/>
              </a:rPr>
              <a:t> </a:t>
            </a:r>
            <a:r>
              <a:rPr lang="en-US" sz="2400" dirty="0">
                <a:solidFill>
                  <a:srgbClr val="201F1E"/>
                </a:solidFill>
                <a:effectLst/>
                <a:latin typeface="Proxima Nova" panose="020B0503030502060204" pitchFamily="34" charset="0"/>
                <a:ea typeface="Yu Mincho" panose="02020400000000000000" pitchFamily="18" charset="-128"/>
              </a:rPr>
              <a:t> </a:t>
            </a:r>
            <a:endParaRPr lang="nl-BE" sz="2400" dirty="0">
              <a:solidFill>
                <a:srgbClr val="201F1E"/>
              </a:solidFill>
              <a:effectLst/>
              <a:latin typeface="Proxima Nova" panose="020B0503030502060204" pitchFamily="34" charset="0"/>
              <a:ea typeface="Yu Mincho" panose="02020400000000000000" pitchFamily="18" charset="-128"/>
            </a:endParaRPr>
          </a:p>
          <a:p>
            <a:r>
              <a:rPr lang="en-US" sz="2400" dirty="0">
                <a:solidFill>
                  <a:srgbClr val="201F1E"/>
                </a:solidFill>
                <a:effectLst/>
                <a:latin typeface="Proxima Nova" panose="020B0503030502060204" pitchFamily="34" charset="0"/>
                <a:ea typeface="Yu Mincho" panose="02020400000000000000" pitchFamily="18" charset="-128"/>
              </a:rPr>
              <a:t>The ten worst countries for climate ambition and just transition are: </a:t>
            </a:r>
            <a:br>
              <a:rPr lang="en-US" sz="2400" dirty="0">
                <a:solidFill>
                  <a:srgbClr val="201F1E"/>
                </a:solidFill>
                <a:effectLst/>
                <a:latin typeface="Proxima Nova" panose="020B0503030502060204" pitchFamily="34" charset="0"/>
                <a:ea typeface="Yu Mincho" panose="02020400000000000000" pitchFamily="18" charset="-128"/>
              </a:rPr>
            </a:br>
            <a:r>
              <a:rPr lang="en-US" sz="2400" dirty="0">
                <a:solidFill>
                  <a:srgbClr val="201F1E"/>
                </a:solidFill>
                <a:effectLst/>
                <a:latin typeface="Proxima Nova" panose="020B0503030502060204" pitchFamily="34" charset="0"/>
                <a:ea typeface="Yu Mincho" panose="02020400000000000000" pitchFamily="18" charset="-128"/>
              </a:rPr>
              <a:t>Russia, Brazil, Mexico, Australia, Italy, Belgium, Austria, Poland, </a:t>
            </a:r>
            <a:br>
              <a:rPr lang="en-US" sz="2400" dirty="0">
                <a:solidFill>
                  <a:srgbClr val="201F1E"/>
                </a:solidFill>
                <a:effectLst/>
                <a:latin typeface="Proxima Nova" panose="020B0503030502060204" pitchFamily="34" charset="0"/>
                <a:ea typeface="Yu Mincho" panose="02020400000000000000" pitchFamily="18" charset="-128"/>
              </a:rPr>
            </a:br>
            <a:r>
              <a:rPr lang="en-US" sz="2400" dirty="0">
                <a:solidFill>
                  <a:srgbClr val="201F1E"/>
                </a:solidFill>
                <a:effectLst/>
                <a:latin typeface="Proxima Nova" panose="020B0503030502060204" pitchFamily="34" charset="0"/>
                <a:ea typeface="Yu Mincho" panose="02020400000000000000" pitchFamily="18" charset="-128"/>
              </a:rPr>
              <a:t>Japan, South Korea. Some of the world’s biggest emitters of CO2, </a:t>
            </a:r>
            <a:br>
              <a:rPr lang="en-US" sz="2400" dirty="0">
                <a:solidFill>
                  <a:srgbClr val="201F1E"/>
                </a:solidFill>
                <a:effectLst/>
                <a:latin typeface="Proxima Nova" panose="020B0503030502060204" pitchFamily="34" charset="0"/>
                <a:ea typeface="Yu Mincho" panose="02020400000000000000" pitchFamily="18" charset="-128"/>
              </a:rPr>
            </a:br>
            <a:r>
              <a:rPr lang="en-US" sz="2400" dirty="0">
                <a:solidFill>
                  <a:srgbClr val="201F1E"/>
                </a:solidFill>
                <a:effectLst/>
                <a:latin typeface="Proxima Nova" panose="020B0503030502060204" pitchFamily="34" charset="0"/>
                <a:ea typeface="Yu Mincho" panose="02020400000000000000" pitchFamily="18" charset="-128"/>
              </a:rPr>
              <a:t>such as China and India, have still not presented their new NDCs. </a:t>
            </a:r>
            <a:endParaRPr lang="nl-BE" sz="2400" dirty="0">
              <a:solidFill>
                <a:srgbClr val="201F1E"/>
              </a:solidFill>
              <a:effectLst/>
              <a:latin typeface="Proxima Nova" panose="020B0503030502060204" pitchFamily="34" charset="0"/>
              <a:ea typeface="Yu Mincho" panose="02020400000000000000" pitchFamily="18" charset="-128"/>
            </a:endParaRPr>
          </a:p>
        </p:txBody>
      </p:sp>
      <p:pic>
        <p:nvPicPr>
          <p:cNvPr id="4" name="Picture 2">
            <a:extLst>
              <a:ext uri="{FF2B5EF4-FFF2-40B4-BE49-F238E27FC236}">
                <a16:creationId xmlns:a16="http://schemas.microsoft.com/office/drawing/2014/main" id="{A3CB9431-091C-4E3E-99D7-4D6A351DA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184" y="4683126"/>
            <a:ext cx="1360845" cy="160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6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D08CD8-7FCA-4869-980F-5CA803AAF459}"/>
              </a:ext>
            </a:extLst>
          </p:cNvPr>
          <p:cNvPicPr>
            <a:picLocks noChangeAspect="1"/>
          </p:cNvPicPr>
          <p:nvPr/>
        </p:nvPicPr>
        <p:blipFill>
          <a:blip r:embed="rId2"/>
          <a:stretch>
            <a:fillRect/>
          </a:stretch>
        </p:blipFill>
        <p:spPr>
          <a:xfrm>
            <a:off x="424509" y="4324351"/>
            <a:ext cx="3278292" cy="224563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D8C3AE0-ABAD-4D0F-A3D5-A7BE2C4C473C}"/>
              </a:ext>
            </a:extLst>
          </p:cNvPr>
          <p:cNvPicPr>
            <a:picLocks noChangeAspect="1"/>
          </p:cNvPicPr>
          <p:nvPr/>
        </p:nvPicPr>
        <p:blipFill>
          <a:blip r:embed="rId3"/>
          <a:stretch>
            <a:fillRect/>
          </a:stretch>
        </p:blipFill>
        <p:spPr>
          <a:xfrm>
            <a:off x="6902637" y="3450694"/>
            <a:ext cx="2232985" cy="3201412"/>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13E2A667-4042-4BE7-B986-C6603427849D}"/>
              </a:ext>
            </a:extLst>
          </p:cNvPr>
          <p:cNvPicPr>
            <a:picLocks noChangeAspect="1"/>
          </p:cNvPicPr>
          <p:nvPr/>
        </p:nvPicPr>
        <p:blipFill>
          <a:blip r:embed="rId4"/>
          <a:stretch>
            <a:fillRect/>
          </a:stretch>
        </p:blipFill>
        <p:spPr>
          <a:xfrm>
            <a:off x="9515475" y="3450784"/>
            <a:ext cx="2472339" cy="3179859"/>
          </a:xfrm>
          <a:prstGeom prst="rect">
            <a:avLst/>
          </a:prstGeom>
          <a:solidFill>
            <a:srgbClr val="FFFFFF">
              <a:shade val="85000"/>
            </a:srgbClr>
          </a:solidFill>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CC6325C-B484-4285-937E-23926D666888}"/>
              </a:ext>
            </a:extLst>
          </p:cNvPr>
          <p:cNvPicPr>
            <a:picLocks noChangeAspect="1"/>
          </p:cNvPicPr>
          <p:nvPr/>
        </p:nvPicPr>
        <p:blipFill>
          <a:blip r:embed="rId5"/>
          <a:stretch>
            <a:fillRect/>
          </a:stretch>
        </p:blipFill>
        <p:spPr>
          <a:xfrm>
            <a:off x="4522004" y="227357"/>
            <a:ext cx="7465810" cy="2855671"/>
          </a:xfrm>
          <a:prstGeom prst="rect">
            <a:avLst/>
          </a:prstGeom>
          <a:solidFill>
            <a:srgbClr val="FFFFFF">
              <a:shade val="85000"/>
            </a:srgbClr>
          </a:solidFill>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253C5A8-0972-44AE-980F-7AC7B60F41E7}"/>
              </a:ext>
            </a:extLst>
          </p:cNvPr>
          <p:cNvPicPr>
            <a:picLocks noChangeAspect="1"/>
          </p:cNvPicPr>
          <p:nvPr/>
        </p:nvPicPr>
        <p:blipFill>
          <a:blip r:embed="rId6"/>
          <a:stretch>
            <a:fillRect/>
          </a:stretch>
        </p:blipFill>
        <p:spPr>
          <a:xfrm>
            <a:off x="4118350" y="3488375"/>
            <a:ext cx="2404435" cy="3163731"/>
          </a:xfrm>
          <a:prstGeom prst="rect">
            <a:avLst/>
          </a:prstGeom>
          <a:effectLst>
            <a:outerShdw blurRad="50800" dist="38100" dir="2700000" algn="tl" rotWithShape="0">
              <a:prstClr val="black">
                <a:alpha val="40000"/>
              </a:prstClr>
            </a:outerShdw>
          </a:effectLst>
        </p:spPr>
      </p:pic>
      <p:sp>
        <p:nvSpPr>
          <p:cNvPr id="17" name="Subtitle 2">
            <a:extLst>
              <a:ext uri="{FF2B5EF4-FFF2-40B4-BE49-F238E27FC236}">
                <a16:creationId xmlns:a16="http://schemas.microsoft.com/office/drawing/2014/main" id="{7BF3DA1D-19B4-4AA8-B3D8-38137A237653}"/>
              </a:ext>
            </a:extLst>
          </p:cNvPr>
          <p:cNvSpPr txBox="1">
            <a:spLocks/>
          </p:cNvSpPr>
          <p:nvPr/>
        </p:nvSpPr>
        <p:spPr>
          <a:xfrm>
            <a:off x="204186" y="607219"/>
            <a:ext cx="3748689" cy="166925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latin typeface="Proxima Nova" panose="020B0503030502060204" pitchFamily="34" charset="0"/>
                <a:ea typeface="Georgia" panose="02040502050405020303" pitchFamily="18" charset="0"/>
                <a:cs typeface="Times New Roman" panose="02020603050405020304" pitchFamily="18" charset="0"/>
              </a:rPr>
              <a:t>Just Transition in the NDCs in Latin America: a mixed picture including promising examples and plain green wash.</a:t>
            </a:r>
            <a:endParaRPr lang="nl-BE" dirty="0">
              <a:latin typeface="Proxima Nova" panose="020B0503030502060204" pitchFamily="34" charset="0"/>
            </a:endParaRPr>
          </a:p>
        </p:txBody>
      </p:sp>
    </p:spTree>
    <p:extLst>
      <p:ext uri="{BB962C8B-B14F-4D97-AF65-F5344CB8AC3E}">
        <p14:creationId xmlns:p14="http://schemas.microsoft.com/office/powerpoint/2010/main" val="103255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DA835B5-A9CD-4B5A-B3AD-81CF4EF630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180042"/>
            <a:ext cx="5291666" cy="4497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DF22AF18-BED9-40EE-9946-2BE3258722A6}"/>
              </a:ext>
            </a:extLst>
          </p:cNvPr>
          <p:cNvPicPr>
            <a:picLocks noChangeAspect="1"/>
          </p:cNvPicPr>
          <p:nvPr/>
        </p:nvPicPr>
        <p:blipFill>
          <a:blip r:embed="rId3"/>
          <a:stretch>
            <a:fillRect/>
          </a:stretch>
        </p:blipFill>
        <p:spPr>
          <a:xfrm>
            <a:off x="6256865" y="1695979"/>
            <a:ext cx="5291667" cy="3466042"/>
          </a:xfrm>
          <a:prstGeom prst="rect">
            <a:avLst/>
          </a:prstGeom>
        </p:spPr>
      </p:pic>
    </p:spTree>
    <p:extLst>
      <p:ext uri="{BB962C8B-B14F-4D97-AF65-F5344CB8AC3E}">
        <p14:creationId xmlns:p14="http://schemas.microsoft.com/office/powerpoint/2010/main" val="328200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30B8D-0055-4820-9CE3-70705AA7C0D0}"/>
              </a:ext>
            </a:extLst>
          </p:cNvPr>
          <p:cNvPicPr>
            <a:picLocks noChangeAspect="1"/>
          </p:cNvPicPr>
          <p:nvPr/>
        </p:nvPicPr>
        <p:blipFill>
          <a:blip r:embed="rId2"/>
          <a:stretch>
            <a:fillRect/>
          </a:stretch>
        </p:blipFill>
        <p:spPr>
          <a:xfrm>
            <a:off x="1838547" y="209869"/>
            <a:ext cx="8514905" cy="6648131"/>
          </a:xfrm>
          <a:prstGeom prst="rect">
            <a:avLst/>
          </a:prstGeom>
        </p:spPr>
      </p:pic>
      <p:sp>
        <p:nvSpPr>
          <p:cNvPr id="2" name="Rectangle 1">
            <a:extLst>
              <a:ext uri="{FF2B5EF4-FFF2-40B4-BE49-F238E27FC236}">
                <a16:creationId xmlns:a16="http://schemas.microsoft.com/office/drawing/2014/main" id="{EAA77DD5-C4D7-49B9-8D6B-8E05B65C1DC0}"/>
              </a:ext>
            </a:extLst>
          </p:cNvPr>
          <p:cNvSpPr/>
          <p:nvPr/>
        </p:nvSpPr>
        <p:spPr>
          <a:xfrm>
            <a:off x="2188308" y="2032000"/>
            <a:ext cx="1070707" cy="218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6632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76364-372D-4CC1-A231-31DD000EC612}"/>
              </a:ext>
            </a:extLst>
          </p:cNvPr>
          <p:cNvPicPr>
            <a:picLocks noChangeAspect="1"/>
          </p:cNvPicPr>
          <p:nvPr/>
        </p:nvPicPr>
        <p:blipFill>
          <a:blip r:embed="rId2"/>
          <a:stretch>
            <a:fillRect/>
          </a:stretch>
        </p:blipFill>
        <p:spPr>
          <a:xfrm>
            <a:off x="2871056" y="280987"/>
            <a:ext cx="7486650" cy="6296025"/>
          </a:xfrm>
          <a:prstGeom prst="rect">
            <a:avLst/>
          </a:prstGeom>
        </p:spPr>
      </p:pic>
      <p:sp>
        <p:nvSpPr>
          <p:cNvPr id="5" name="TextBox 4">
            <a:extLst>
              <a:ext uri="{FF2B5EF4-FFF2-40B4-BE49-F238E27FC236}">
                <a16:creationId xmlns:a16="http://schemas.microsoft.com/office/drawing/2014/main" id="{5F29DEDD-E729-4E6C-AAB2-CF9AB09F7E80}"/>
              </a:ext>
            </a:extLst>
          </p:cNvPr>
          <p:cNvSpPr txBox="1"/>
          <p:nvPr/>
        </p:nvSpPr>
        <p:spPr>
          <a:xfrm>
            <a:off x="3226566" y="5995516"/>
            <a:ext cx="6094378" cy="369332"/>
          </a:xfrm>
          <a:prstGeom prst="rect">
            <a:avLst/>
          </a:prstGeom>
          <a:noFill/>
        </p:spPr>
        <p:txBody>
          <a:bodyPr wrap="square">
            <a:spAutoFit/>
          </a:bodyPr>
          <a:lstStyle/>
          <a:p>
            <a:r>
              <a:rPr lang="nl-BE" dirty="0">
                <a:solidFill>
                  <a:schemeClr val="bg1"/>
                </a:solidFill>
              </a:rPr>
              <a:t>https://www.ituc-csi.org/cop26-jobs-plans-with-just-transition</a:t>
            </a:r>
          </a:p>
        </p:txBody>
      </p:sp>
      <p:pic>
        <p:nvPicPr>
          <p:cNvPr id="7" name="Picture 6">
            <a:extLst>
              <a:ext uri="{FF2B5EF4-FFF2-40B4-BE49-F238E27FC236}">
                <a16:creationId xmlns:a16="http://schemas.microsoft.com/office/drawing/2014/main" id="{A17D135C-EB75-4E2D-9F5C-6F422CBF86BF}"/>
              </a:ext>
            </a:extLst>
          </p:cNvPr>
          <p:cNvPicPr>
            <a:picLocks noChangeAspect="1"/>
          </p:cNvPicPr>
          <p:nvPr/>
        </p:nvPicPr>
        <p:blipFill rotWithShape="1">
          <a:blip r:embed="rId3"/>
          <a:srcRect r="68279"/>
          <a:stretch/>
        </p:blipFill>
        <p:spPr>
          <a:xfrm>
            <a:off x="1530818" y="3596949"/>
            <a:ext cx="1317467" cy="1219306"/>
          </a:xfrm>
          <a:prstGeom prst="rect">
            <a:avLst/>
          </a:prstGeom>
        </p:spPr>
      </p:pic>
      <p:pic>
        <p:nvPicPr>
          <p:cNvPr id="9" name="Picture 8">
            <a:extLst>
              <a:ext uri="{FF2B5EF4-FFF2-40B4-BE49-F238E27FC236}">
                <a16:creationId xmlns:a16="http://schemas.microsoft.com/office/drawing/2014/main" id="{7C1831F6-7905-41A8-8D48-43AB5B9E09A9}"/>
              </a:ext>
            </a:extLst>
          </p:cNvPr>
          <p:cNvPicPr>
            <a:picLocks noChangeAspect="1"/>
          </p:cNvPicPr>
          <p:nvPr/>
        </p:nvPicPr>
        <p:blipFill rotWithShape="1">
          <a:blip r:embed="rId3"/>
          <a:srcRect l="45072"/>
          <a:stretch/>
        </p:blipFill>
        <p:spPr>
          <a:xfrm>
            <a:off x="190320" y="4980171"/>
            <a:ext cx="2680996" cy="1432925"/>
          </a:xfrm>
          <a:prstGeom prst="rect">
            <a:avLst/>
          </a:prstGeom>
        </p:spPr>
      </p:pic>
    </p:spTree>
    <p:extLst>
      <p:ext uri="{BB962C8B-B14F-4D97-AF65-F5344CB8AC3E}">
        <p14:creationId xmlns:p14="http://schemas.microsoft.com/office/powerpoint/2010/main" val="29240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HANGING by Alisa Singer">
            <a:extLst>
              <a:ext uri="{FF2B5EF4-FFF2-40B4-BE49-F238E27FC236}">
                <a16:creationId xmlns:a16="http://schemas.microsoft.com/office/drawing/2014/main" id="{CBB641B7-C939-4DF8-9A87-BD532056F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4" b="1171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 application, Word, email&#10;&#10;Description automatically generated">
            <a:extLst>
              <a:ext uri="{FF2B5EF4-FFF2-40B4-BE49-F238E27FC236}">
                <a16:creationId xmlns:a16="http://schemas.microsoft.com/office/drawing/2014/main" id="{97DF7A46-7611-45CE-9903-3C61800C0CA4}"/>
              </a:ext>
            </a:extLst>
          </p:cNvPr>
          <p:cNvPicPr>
            <a:picLocks noChangeAspect="1"/>
          </p:cNvPicPr>
          <p:nvPr/>
        </p:nvPicPr>
        <p:blipFill>
          <a:blip r:embed="rId3"/>
          <a:stretch>
            <a:fillRect/>
          </a:stretch>
        </p:blipFill>
        <p:spPr>
          <a:xfrm>
            <a:off x="6096000" y="1613565"/>
            <a:ext cx="6096000" cy="3882646"/>
          </a:xfrm>
          <a:prstGeom prst="rect">
            <a:avLst/>
          </a:prstGeom>
          <a:effectLst>
            <a:softEdge rad="50800"/>
          </a:effectLst>
        </p:spPr>
      </p:pic>
      <p:sp>
        <p:nvSpPr>
          <p:cNvPr id="7" name="TextBox 6">
            <a:extLst>
              <a:ext uri="{FF2B5EF4-FFF2-40B4-BE49-F238E27FC236}">
                <a16:creationId xmlns:a16="http://schemas.microsoft.com/office/drawing/2014/main" id="{5859E044-E0BD-4C00-AF9B-03D4138129A3}"/>
              </a:ext>
            </a:extLst>
          </p:cNvPr>
          <p:cNvSpPr txBox="1"/>
          <p:nvPr/>
        </p:nvSpPr>
        <p:spPr>
          <a:xfrm>
            <a:off x="6172200" y="5679754"/>
            <a:ext cx="6096000" cy="338554"/>
          </a:xfrm>
          <a:prstGeom prst="rect">
            <a:avLst/>
          </a:prstGeom>
          <a:noFill/>
        </p:spPr>
        <p:txBody>
          <a:bodyPr wrap="square">
            <a:spAutoFit/>
          </a:bodyPr>
          <a:lstStyle/>
          <a:p>
            <a:r>
              <a:rPr lang="nl-BE" sz="1600" dirty="0">
                <a:solidFill>
                  <a:schemeClr val="bg1"/>
                </a:solidFill>
              </a:rPr>
              <a:t>https://www.ipcc.ch/report/sixth-assessment-report-working-group-i/</a:t>
            </a:r>
          </a:p>
        </p:txBody>
      </p:sp>
    </p:spTree>
    <p:extLst>
      <p:ext uri="{BB962C8B-B14F-4D97-AF65-F5344CB8AC3E}">
        <p14:creationId xmlns:p14="http://schemas.microsoft.com/office/powerpoint/2010/main" val="231347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ody of water with a bridge and buildings in the background&#10;&#10;Description automatically generated with low confidence">
            <a:extLst>
              <a:ext uri="{FF2B5EF4-FFF2-40B4-BE49-F238E27FC236}">
                <a16:creationId xmlns:a16="http://schemas.microsoft.com/office/drawing/2014/main" id="{9C0B2008-6A7D-46BB-B34C-402EE355D7F1}"/>
              </a:ext>
            </a:extLst>
          </p:cNvPr>
          <p:cNvPicPr>
            <a:picLocks noChangeAspect="1"/>
          </p:cNvPicPr>
          <p:nvPr/>
        </p:nvPicPr>
        <p:blipFill rotWithShape="1">
          <a:blip r:embed="rId2"/>
          <a:srcRect t="8180"/>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A427716-3AF0-485F-86B6-7057ABDEB186}"/>
              </a:ext>
            </a:extLst>
          </p:cNvPr>
          <p:cNvSpPr txBox="1"/>
          <p:nvPr/>
        </p:nvSpPr>
        <p:spPr>
          <a:xfrm>
            <a:off x="4313448" y="6133564"/>
            <a:ext cx="3736398" cy="577081"/>
          </a:xfrm>
          <a:prstGeom prst="rect">
            <a:avLst/>
          </a:prstGeom>
          <a:noFill/>
        </p:spPr>
        <p:txBody>
          <a:bodyPr wrap="square">
            <a:spAutoFit/>
          </a:bodyPr>
          <a:lstStyle/>
          <a:p>
            <a:r>
              <a:rPr lang="nl-BE" sz="1050" dirty="0">
                <a:solidFill>
                  <a:schemeClr val="bg1"/>
                </a:solidFill>
                <a:hlinkClick r:id="rId3">
                  <a:extLst>
                    <a:ext uri="{A12FA001-AC4F-418D-AE19-62706E023703}">
                      <ahyp:hlinkClr xmlns:ahyp="http://schemas.microsoft.com/office/drawing/2018/hyperlinkcolor" val="tx"/>
                    </a:ext>
                  </a:extLst>
                </a:hlinkClick>
              </a:rPr>
              <a:t>https://ituc.sharepoint.com/sites/public/ESP/Climate/ITUC%20COP26%20Summary%20report.pdf?isSPOFile=1&amp;OR=Teams-HL&amp;CT=1637244292987</a:t>
            </a:r>
            <a:r>
              <a:rPr lang="nl-BE" sz="1050" dirty="0">
                <a:solidFill>
                  <a:schemeClr val="bg1"/>
                </a:solidFill>
              </a:rPr>
              <a:t> </a:t>
            </a:r>
          </a:p>
        </p:txBody>
      </p:sp>
    </p:spTree>
    <p:extLst>
      <p:ext uri="{BB962C8B-B14F-4D97-AF65-F5344CB8AC3E}">
        <p14:creationId xmlns:p14="http://schemas.microsoft.com/office/powerpoint/2010/main" val="306973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3C697-746C-4EF5-B56C-95DCC352D785}"/>
              </a:ext>
            </a:extLst>
          </p:cNvPr>
          <p:cNvPicPr>
            <a:picLocks noChangeAspect="1"/>
          </p:cNvPicPr>
          <p:nvPr/>
        </p:nvPicPr>
        <p:blipFill>
          <a:blip r:embed="rId2"/>
          <a:stretch>
            <a:fillRect/>
          </a:stretch>
        </p:blipFill>
        <p:spPr>
          <a:xfrm>
            <a:off x="2120630" y="225690"/>
            <a:ext cx="5476672" cy="6430059"/>
          </a:xfrm>
          <a:prstGeom prst="rect">
            <a:avLst/>
          </a:prstGeom>
        </p:spPr>
      </p:pic>
      <p:sp>
        <p:nvSpPr>
          <p:cNvPr id="5" name="TextBox 4">
            <a:extLst>
              <a:ext uri="{FF2B5EF4-FFF2-40B4-BE49-F238E27FC236}">
                <a16:creationId xmlns:a16="http://schemas.microsoft.com/office/drawing/2014/main" id="{4CD37BA8-5450-4F99-A99D-300B5198CBB5}"/>
              </a:ext>
            </a:extLst>
          </p:cNvPr>
          <p:cNvSpPr txBox="1"/>
          <p:nvPr/>
        </p:nvSpPr>
        <p:spPr>
          <a:xfrm>
            <a:off x="7776308" y="6009418"/>
            <a:ext cx="3795844" cy="646331"/>
          </a:xfrm>
          <a:prstGeom prst="rect">
            <a:avLst/>
          </a:prstGeom>
          <a:noFill/>
        </p:spPr>
        <p:txBody>
          <a:bodyPr wrap="square">
            <a:spAutoFit/>
          </a:bodyPr>
          <a:lstStyle/>
          <a:p>
            <a:r>
              <a:rPr lang="nl-BE" dirty="0">
                <a:hlinkClick r:id="rId3"/>
              </a:rPr>
              <a:t>https://www.equaltimes.org/just-transition-from-awareness-to</a:t>
            </a:r>
            <a:r>
              <a:rPr lang="nl-BE" dirty="0"/>
              <a:t> </a:t>
            </a:r>
          </a:p>
        </p:txBody>
      </p:sp>
    </p:spTree>
    <p:extLst>
      <p:ext uri="{BB962C8B-B14F-4D97-AF65-F5344CB8AC3E}">
        <p14:creationId xmlns:p14="http://schemas.microsoft.com/office/powerpoint/2010/main" val="148134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
            <a:extLst>
              <a:ext uri="{FF2B5EF4-FFF2-40B4-BE49-F238E27FC236}">
                <a16:creationId xmlns:a16="http://schemas.microsoft.com/office/drawing/2014/main" id="{D1F49A70-47D4-4E30-BE85-879F9DFFB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2" y="3131344"/>
            <a:ext cx="12192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3A9CC6-CB1E-4DBD-B5DD-2F85B40A06CA}"/>
              </a:ext>
            </a:extLst>
          </p:cNvPr>
          <p:cNvSpPr txBox="1">
            <a:spLocks/>
          </p:cNvSpPr>
          <p:nvPr/>
        </p:nvSpPr>
        <p:spPr>
          <a:xfrm>
            <a:off x="-763533" y="1397000"/>
            <a:ext cx="9377964" cy="1734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en-US" sz="1400" b="1" dirty="0">
                <a:latin typeface="Proxima Nova" panose="020B0503030502060204" pitchFamily="34" charset="0"/>
                <a:cs typeface="Times New Roman" panose="02020603050405020304" pitchFamily="18" charset="0"/>
              </a:rPr>
              <a:t>Bert De Wel </a:t>
            </a:r>
            <a:br>
              <a:rPr lang="en-US" sz="1400" b="1" i="1" dirty="0">
                <a:latin typeface="Proxima Nova" panose="020B0503030502060204" pitchFamily="34" charset="0"/>
                <a:cs typeface="Times New Roman" panose="02020603050405020304" pitchFamily="18" charset="0"/>
              </a:rPr>
            </a:br>
            <a:r>
              <a:rPr lang="en-US" sz="1400" b="1" i="1" dirty="0">
                <a:latin typeface="Proxima Nova" panose="020B0503030502060204" pitchFamily="34" charset="0"/>
                <a:cs typeface="Times New Roman" panose="02020603050405020304" pitchFamily="18" charset="0"/>
              </a:rPr>
              <a:t>Climate policy officer</a:t>
            </a:r>
            <a:br>
              <a:rPr lang="en-US" sz="1400" b="1" i="1" dirty="0">
                <a:latin typeface="Proxima Nova" panose="020B0503030502060204" pitchFamily="34" charset="0"/>
                <a:cs typeface="Times New Roman" panose="02020603050405020304" pitchFamily="18" charset="0"/>
              </a:rPr>
            </a:br>
            <a:r>
              <a:rPr lang="en-US" sz="1400" b="1" i="1" dirty="0">
                <a:latin typeface="Proxima Nova" panose="020B0503030502060204" pitchFamily="34" charset="0"/>
                <a:cs typeface="Times New Roman" panose="02020603050405020304" pitchFamily="18" charset="0"/>
              </a:rPr>
              <a:t>International Trade Union Confederation</a:t>
            </a:r>
          </a:p>
          <a:p>
            <a:pPr marL="0" indent="0" algn="r">
              <a:lnSpc>
                <a:spcPct val="120000"/>
              </a:lnSpc>
              <a:buFont typeface="Arial" panose="020B0604020202020204" pitchFamily="34" charset="0"/>
              <a:buNone/>
            </a:pPr>
            <a:r>
              <a:rPr lang="en-US" sz="1400" b="1" i="1" dirty="0">
                <a:latin typeface="Proxima Nova" panose="020B050303050206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Bert.DeWel@ituc-csi.org</a:t>
            </a:r>
            <a:br>
              <a:rPr lang="en-US" sz="1400" b="1" i="1" dirty="0">
                <a:latin typeface="Proxima Nova" panose="020B0503030502060204" pitchFamily="34" charset="0"/>
                <a:cs typeface="Times New Roman" panose="02020603050405020304" pitchFamily="18" charset="0"/>
              </a:rPr>
            </a:br>
            <a:r>
              <a:rPr lang="en-US" sz="1400" b="1" i="1" dirty="0">
                <a:latin typeface="Proxima Nova" panose="020B0503030502060204" pitchFamily="34" charset="0"/>
                <a:cs typeface="Times New Roman" panose="02020603050405020304" pitchFamily="18" charset="0"/>
              </a:rPr>
              <a:t>Twitter: @bertdewel</a:t>
            </a:r>
            <a:endParaRPr lang="nl-BE" sz="1400" dirty="0">
              <a:latin typeface="Proxima Nova" panose="020B0503030502060204" pitchFamily="34" charset="0"/>
            </a:endParaRPr>
          </a:p>
        </p:txBody>
      </p:sp>
      <p:pic>
        <p:nvPicPr>
          <p:cNvPr id="3" name="Picture 2">
            <a:extLst>
              <a:ext uri="{FF2B5EF4-FFF2-40B4-BE49-F238E27FC236}">
                <a16:creationId xmlns:a16="http://schemas.microsoft.com/office/drawing/2014/main" id="{B2AC2CDE-F427-412D-81D3-005C48183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1427" y="1397000"/>
            <a:ext cx="1174682" cy="138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43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CEPOW_KEYS FACTS_EN">
            <a:extLst>
              <a:ext uri="{FF2B5EF4-FFF2-40B4-BE49-F238E27FC236}">
                <a16:creationId xmlns:a16="http://schemas.microsoft.com/office/drawing/2014/main" id="{5DBB9A63-30A6-452E-BC4A-1C9E5F8EEEBB}"/>
              </a:ext>
            </a:extLst>
          </p:cNvPr>
          <p:cNvPicPr/>
          <p:nvPr/>
        </p:nvPicPr>
        <p:blipFill rotWithShape="1">
          <a:blip r:embed="rId2">
            <a:extLst>
              <a:ext uri="{28A0092B-C50C-407E-A947-70E740481C1C}">
                <a14:useLocalDpi xmlns:a14="http://schemas.microsoft.com/office/drawing/2010/main" val="0"/>
              </a:ext>
            </a:extLst>
          </a:blip>
          <a:srcRect r="1" b="986"/>
          <a:stretch/>
        </p:blipFill>
        <p:spPr bwMode="auto">
          <a:xfrm>
            <a:off x="196850" y="173518"/>
            <a:ext cx="11798300" cy="6512763"/>
          </a:xfrm>
          <a:prstGeom prst="rect">
            <a:avLst/>
          </a:prstGeom>
          <a:noFill/>
        </p:spPr>
      </p:pic>
    </p:spTree>
    <p:extLst>
      <p:ext uri="{BB962C8B-B14F-4D97-AF65-F5344CB8AC3E}">
        <p14:creationId xmlns:p14="http://schemas.microsoft.com/office/powerpoint/2010/main" val="11664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68CF4368-4B6D-4945-BCAC-4BD024ED7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889" y="643466"/>
            <a:ext cx="7902222" cy="5571067"/>
          </a:xfrm>
          <a:prstGeom prst="rect">
            <a:avLst/>
          </a:prstGeom>
        </p:spPr>
      </p:pic>
    </p:spTree>
    <p:extLst>
      <p:ext uri="{BB962C8B-B14F-4D97-AF65-F5344CB8AC3E}">
        <p14:creationId xmlns:p14="http://schemas.microsoft.com/office/powerpoint/2010/main" val="249927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1BBCBC-2397-43C4-A383-A30D42679A16}"/>
              </a:ext>
            </a:extLst>
          </p:cNvPr>
          <p:cNvPicPr>
            <a:picLocks noChangeAspect="1"/>
          </p:cNvPicPr>
          <p:nvPr/>
        </p:nvPicPr>
        <p:blipFill>
          <a:blip r:embed="rId2"/>
          <a:stretch>
            <a:fillRect/>
          </a:stretch>
        </p:blipFill>
        <p:spPr>
          <a:xfrm>
            <a:off x="2293223" y="643466"/>
            <a:ext cx="7605553" cy="5571067"/>
          </a:xfrm>
          <a:prstGeom prst="rect">
            <a:avLst/>
          </a:prstGeom>
        </p:spPr>
      </p:pic>
    </p:spTree>
    <p:extLst>
      <p:ext uri="{BB962C8B-B14F-4D97-AF65-F5344CB8AC3E}">
        <p14:creationId xmlns:p14="http://schemas.microsoft.com/office/powerpoint/2010/main" val="36121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a sign&#10;&#10;Description automatically generated with medium confidence">
            <a:extLst>
              <a:ext uri="{FF2B5EF4-FFF2-40B4-BE49-F238E27FC236}">
                <a16:creationId xmlns:a16="http://schemas.microsoft.com/office/drawing/2014/main" id="{3CC30EB6-237C-4410-8597-807F37D57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547" y="1722059"/>
            <a:ext cx="9358745" cy="38616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683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01C93F-4492-4F4E-B164-1A84A3F3CDAA}"/>
              </a:ext>
            </a:extLst>
          </p:cNvPr>
          <p:cNvPicPr>
            <a:picLocks noChangeAspect="1"/>
          </p:cNvPicPr>
          <p:nvPr/>
        </p:nvPicPr>
        <p:blipFill>
          <a:blip r:embed="rId2"/>
          <a:stretch>
            <a:fillRect/>
          </a:stretch>
        </p:blipFill>
        <p:spPr>
          <a:xfrm>
            <a:off x="380480" y="6033955"/>
            <a:ext cx="1819795" cy="343263"/>
          </a:xfrm>
          <a:prstGeom prst="rect">
            <a:avLst/>
          </a:prstGeom>
        </p:spPr>
      </p:pic>
      <p:pic>
        <p:nvPicPr>
          <p:cNvPr id="3" name="Picture 2">
            <a:extLst>
              <a:ext uri="{FF2B5EF4-FFF2-40B4-BE49-F238E27FC236}">
                <a16:creationId xmlns:a16="http://schemas.microsoft.com/office/drawing/2014/main" id="{A5E57D36-79B1-47BF-9688-05808CB041D3}"/>
              </a:ext>
            </a:extLst>
          </p:cNvPr>
          <p:cNvPicPr>
            <a:picLocks noChangeAspect="1"/>
          </p:cNvPicPr>
          <p:nvPr/>
        </p:nvPicPr>
        <p:blipFill rotWithShape="1">
          <a:blip r:embed="rId3"/>
          <a:srcRect l="4074" r="15668"/>
          <a:stretch/>
        </p:blipFill>
        <p:spPr>
          <a:xfrm>
            <a:off x="380480" y="4019550"/>
            <a:ext cx="1889645" cy="1942412"/>
          </a:xfrm>
          <a:prstGeom prst="rect">
            <a:avLst/>
          </a:prstGeom>
        </p:spPr>
      </p:pic>
      <p:sp>
        <p:nvSpPr>
          <p:cNvPr id="9" name="TextBox 8">
            <a:extLst>
              <a:ext uri="{FF2B5EF4-FFF2-40B4-BE49-F238E27FC236}">
                <a16:creationId xmlns:a16="http://schemas.microsoft.com/office/drawing/2014/main" id="{6E7C2456-3367-4E2B-B3E3-77D79BC80FB3}"/>
              </a:ext>
            </a:extLst>
          </p:cNvPr>
          <p:cNvSpPr txBox="1"/>
          <p:nvPr/>
        </p:nvSpPr>
        <p:spPr>
          <a:xfrm>
            <a:off x="2667000" y="2050602"/>
            <a:ext cx="9144520" cy="4154984"/>
          </a:xfrm>
          <a:prstGeom prst="rect">
            <a:avLst/>
          </a:prstGeom>
          <a:noFill/>
        </p:spPr>
        <p:txBody>
          <a:bodyPr wrap="square">
            <a:spAutoFit/>
          </a:bodyPr>
          <a:lstStyle/>
          <a:p>
            <a:r>
              <a:rPr lang="en-US" sz="2800" i="1" dirty="0">
                <a:latin typeface="Proxima Nova" panose="020B0503030502060204" pitchFamily="34" charset="0"/>
              </a:rPr>
              <a:t>“</a:t>
            </a:r>
            <a:r>
              <a:rPr lang="en-US" sz="3200" b="1" i="1" dirty="0">
                <a:solidFill>
                  <a:schemeClr val="accent2">
                    <a:lumMod val="75000"/>
                  </a:schemeClr>
                </a:solidFill>
                <a:latin typeface="Proxima Nova" panose="020B0503030502060204" pitchFamily="34" charset="0"/>
              </a:rPr>
              <a:t>A Just Transition secures the future and livelihoods of workers and their communities in the transition to a low-carbon economy. </a:t>
            </a:r>
            <a:r>
              <a:rPr lang="en-US" sz="2800" i="1" dirty="0">
                <a:latin typeface="Proxima Nova" panose="020B0503030502060204" pitchFamily="34" charset="0"/>
              </a:rPr>
              <a:t>It is based on social dialogue between workers and their unions, employers, government and communities. A plan for Just Transition provides and guarantees better and decent jobs, social protection, more training opportunities and greater job security for all workers affected by global warming and climate change policies.”</a:t>
            </a:r>
            <a:endParaRPr lang="nl-BE" sz="2800" i="1" dirty="0">
              <a:latin typeface="Proxima Nova" panose="020B0503030502060204" pitchFamily="34" charset="0"/>
            </a:endParaRPr>
          </a:p>
        </p:txBody>
      </p:sp>
      <p:sp>
        <p:nvSpPr>
          <p:cNvPr id="7" name="Title 1">
            <a:extLst>
              <a:ext uri="{FF2B5EF4-FFF2-40B4-BE49-F238E27FC236}">
                <a16:creationId xmlns:a16="http://schemas.microsoft.com/office/drawing/2014/main" id="{53A71BA2-09E0-485A-BBF4-99B00C4ABD85}"/>
              </a:ext>
            </a:extLst>
          </p:cNvPr>
          <p:cNvSpPr txBox="1">
            <a:spLocks/>
          </p:cNvSpPr>
          <p:nvPr/>
        </p:nvSpPr>
        <p:spPr>
          <a:xfrm>
            <a:off x="838200" y="314379"/>
            <a:ext cx="10515600" cy="150588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dirty="0">
                <a:latin typeface="Proxima Nova" panose="020B0503030502060204" pitchFamily="34" charset="0"/>
              </a:rPr>
              <a:t>What is Just Transition and why do we need it?</a:t>
            </a:r>
          </a:p>
        </p:txBody>
      </p:sp>
      <p:sp>
        <p:nvSpPr>
          <p:cNvPr id="8" name="TextBox 7">
            <a:extLst>
              <a:ext uri="{FF2B5EF4-FFF2-40B4-BE49-F238E27FC236}">
                <a16:creationId xmlns:a16="http://schemas.microsoft.com/office/drawing/2014/main" id="{0EAFF563-BBA8-4F41-BC5F-4ED12091907C}"/>
              </a:ext>
            </a:extLst>
          </p:cNvPr>
          <p:cNvSpPr txBox="1"/>
          <p:nvPr/>
        </p:nvSpPr>
        <p:spPr>
          <a:xfrm>
            <a:off x="2667000" y="6235844"/>
            <a:ext cx="9041091" cy="307777"/>
          </a:xfrm>
          <a:prstGeom prst="rect">
            <a:avLst/>
          </a:prstGeom>
          <a:noFill/>
        </p:spPr>
        <p:txBody>
          <a:bodyPr wrap="square">
            <a:spAutoFit/>
          </a:bodyPr>
          <a:lstStyle/>
          <a:p>
            <a:r>
              <a:rPr lang="nl-BE" sz="1400" dirty="0">
                <a:latin typeface="Proxima Nova" panose="020B0503030502060204" pitchFamily="34" charset="0"/>
                <a:hlinkClick r:id="rId4"/>
              </a:rPr>
              <a:t>https://www.ituc-csi.org/social-dialogue-for-sdgs-promoting-just-transition</a:t>
            </a:r>
            <a:r>
              <a:rPr lang="nl-BE" sz="1400" dirty="0">
                <a:latin typeface="Proxima Nova" panose="020B0503030502060204" pitchFamily="34" charset="0"/>
              </a:rPr>
              <a:t> </a:t>
            </a:r>
          </a:p>
        </p:txBody>
      </p:sp>
    </p:spTree>
    <p:extLst>
      <p:ext uri="{BB962C8B-B14F-4D97-AF65-F5344CB8AC3E}">
        <p14:creationId xmlns:p14="http://schemas.microsoft.com/office/powerpoint/2010/main" val="22683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21433A7-A232-436C-B2F2-86792EFA4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874" y="5157734"/>
            <a:ext cx="1178004" cy="13858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0137FD0-FF98-47D6-864B-9D1274203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1047750"/>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7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4D8D59-E1D9-493F-A1F5-401EE1435C0A}"/>
              </a:ext>
            </a:extLst>
          </p:cNvPr>
          <p:cNvSpPr txBox="1"/>
          <p:nvPr/>
        </p:nvSpPr>
        <p:spPr>
          <a:xfrm>
            <a:off x="695325" y="676246"/>
            <a:ext cx="10896600" cy="5867375"/>
          </a:xfrm>
          <a:prstGeom prst="rect">
            <a:avLst/>
          </a:prstGeom>
          <a:noFill/>
        </p:spPr>
        <p:txBody>
          <a:bodyPr wrap="square">
            <a:spAutoFit/>
          </a:bodyPr>
          <a:lstStyle/>
          <a:p>
            <a:pPr>
              <a:lnSpc>
                <a:spcPct val="107000"/>
              </a:lnSpc>
              <a:spcAft>
                <a:spcPts val="800"/>
              </a:spcAft>
            </a:pPr>
            <a:r>
              <a:rPr lang="en-GB" sz="2000" dirty="0">
                <a:ln>
                  <a:noFill/>
                </a:ln>
                <a:solidFill>
                  <a:srgbClr val="000000"/>
                </a:solidFill>
                <a:effectLst/>
                <a:uFill>
                  <a:solidFill>
                    <a:srgbClr val="000000"/>
                  </a:solidFill>
                </a:uFill>
                <a:latin typeface="Proxima Nova" panose="020B0503030502060204" pitchFamily="34" charset="0"/>
                <a:ea typeface="Arial Unicode MS"/>
                <a:cs typeface="Arial Unicode MS"/>
              </a:rPr>
              <a:t>The global labour movement has climate policies at the centre of a vision for a fairer, more resilient society for all, reflected in </a:t>
            </a:r>
            <a:r>
              <a:rPr lang="en-GB" sz="2000" b="1" dirty="0">
                <a:ln>
                  <a:noFill/>
                </a:ln>
                <a:solidFill>
                  <a:schemeClr val="accent2"/>
                </a:solidFill>
                <a:effectLst>
                  <a:outerShdw blurRad="38100" dist="38100" dir="2700000" algn="tl">
                    <a:srgbClr val="000000">
                      <a:alpha val="43137"/>
                    </a:srgbClr>
                  </a:outerShdw>
                </a:effectLst>
                <a:uFill>
                  <a:solidFill>
                    <a:srgbClr val="000000"/>
                  </a:solidFill>
                </a:uFill>
                <a:latin typeface="Proxima Nova" panose="020B0503030502060204" pitchFamily="34" charset="0"/>
                <a:ea typeface="Arial Unicode MS"/>
                <a:cs typeface="Arial Unicode MS"/>
              </a:rPr>
              <a:t>our five demands for a New Social Contract</a:t>
            </a:r>
            <a:r>
              <a:rPr lang="en-GB" sz="2000" dirty="0">
                <a:ln>
                  <a:noFill/>
                </a:ln>
                <a:solidFill>
                  <a:srgbClr val="000000"/>
                </a:solidFill>
                <a:effectLst/>
                <a:uFill>
                  <a:solidFill>
                    <a:srgbClr val="000000"/>
                  </a:solidFill>
                </a:uFill>
                <a:latin typeface="Proxima Nova" panose="020B0503030502060204" pitchFamily="34" charset="0"/>
                <a:ea typeface="Arial Unicode MS"/>
                <a:cs typeface="Arial Unicode MS"/>
              </a:rPr>
              <a:t>:</a:t>
            </a:r>
            <a:endParaRPr lang="nl-BE" sz="2000" dirty="0">
              <a:ln>
                <a:noFill/>
              </a:ln>
              <a:solidFill>
                <a:srgbClr val="000000"/>
              </a:solidFill>
              <a:effectLst/>
              <a:uFill>
                <a:solidFill>
                  <a:srgbClr val="000000"/>
                </a:solidFill>
              </a:uFill>
              <a:latin typeface="Proxima Nova" panose="020B0503030502060204" pitchFamily="34" charset="0"/>
              <a:ea typeface="Arial Unicode MS"/>
              <a:cs typeface="Arial Unicode MS"/>
            </a:endParaRPr>
          </a:p>
          <a:p>
            <a:pPr marL="342900" lvl="0" indent="-342900" fontAlgn="base">
              <a:lnSpc>
                <a:spcPct val="107000"/>
              </a:lnSpc>
              <a:spcAft>
                <a:spcPts val="800"/>
              </a:spcAft>
              <a:buFont typeface="+mj-lt"/>
              <a:buAutoNum type="arabicPeriod"/>
            </a:pPr>
            <a:r>
              <a:rPr lang="en-GB" sz="2000" b="1" strike="noStrike" kern="0" spc="0" dirty="0">
                <a:ln>
                  <a:noFill/>
                </a:ln>
                <a:solidFill>
                  <a:schemeClr val="accent2"/>
                </a:solidFill>
                <a:effectLst>
                  <a:outerShdw blurRad="38100" dist="38100" dir="2700000" algn="tl">
                    <a:srgbClr val="000000">
                      <a:alpha val="43137"/>
                    </a:srgbClr>
                  </a:outerShdw>
                </a:effectLst>
                <a:uFill>
                  <a:solidFill>
                    <a:srgbClr val="000000"/>
                  </a:solidFill>
                </a:uFill>
                <a:latin typeface="Proxima Nova" panose="020B0503030502060204" pitchFamily="34" charset="0"/>
                <a:ea typeface="Arial Unicode MS"/>
                <a:cs typeface="Arial Unicode MS"/>
              </a:rPr>
              <a:t>Creation of climate-friendly jobs</a:t>
            </a:r>
            <a:r>
              <a:rPr lang="en-GB" sz="2000" strike="noStrike" kern="0" spc="0" dirty="0">
                <a:ln>
                  <a:noFill/>
                </a:ln>
                <a:solidFill>
                  <a:schemeClr val="accent2"/>
                </a:solidFill>
                <a:effectLst>
                  <a:outerShdw blurRad="38100" dist="38100" dir="2700000" algn="tl">
                    <a:srgbClr val="000000">
                      <a:alpha val="43137"/>
                    </a:srgbClr>
                  </a:outerShdw>
                </a:effectLst>
                <a:uFill>
                  <a:solidFill>
                    <a:srgbClr val="000000"/>
                  </a:solidFill>
                </a:uFill>
                <a:latin typeface="Proxima Nova" panose="020B0503030502060204" pitchFamily="34" charset="0"/>
                <a:ea typeface="Arial Unicode MS"/>
                <a:cs typeface="Arial Unicode MS"/>
              </a:rPr>
              <a:t> </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with Just Transition. Job-creating industrial transformation plans to achieve net-zero carbon emissions, along with jobs in health, education, care and other quality public services.</a:t>
            </a:r>
            <a:endParaRPr lang="nl-BE"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endParaRPr>
          </a:p>
          <a:p>
            <a:pPr marL="342900" lvl="0" indent="-342900" fontAlgn="base">
              <a:lnSpc>
                <a:spcPct val="107000"/>
              </a:lnSpc>
              <a:spcAft>
                <a:spcPts val="800"/>
              </a:spcAft>
              <a:buFont typeface="+mj-lt"/>
              <a:buAutoNum type="arabicPeriod"/>
            </a:pPr>
            <a:r>
              <a:rPr lang="en-GB" sz="2000" b="1" strike="noStrike" kern="0" spc="0" dirty="0">
                <a:ln>
                  <a:noFill/>
                </a:ln>
                <a:solidFill>
                  <a:schemeClr val="accent2"/>
                </a:solidFill>
                <a:effectLst>
                  <a:outerShdw blurRad="38100" dist="38100" dir="2700000" algn="tl">
                    <a:srgbClr val="000000">
                      <a:alpha val="43137"/>
                    </a:srgbClr>
                  </a:outerShdw>
                </a:effectLst>
                <a:uFill>
                  <a:solidFill>
                    <a:srgbClr val="000000"/>
                  </a:solidFill>
                </a:uFill>
                <a:latin typeface="Proxima Nova" panose="020B0503030502060204" pitchFamily="34" charset="0"/>
                <a:ea typeface="Arial Unicode MS"/>
                <a:cs typeface="Arial Unicode MS"/>
              </a:rPr>
              <a:t>Rights for all workers</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 regardless of their employment arrangements, to fulfil the promise of </a:t>
            </a:r>
            <a:r>
              <a:rPr lang="en-GB" sz="2000" u="sng" strike="noStrike" kern="0" spc="0" dirty="0">
                <a:ln>
                  <a:noFill/>
                </a:ln>
                <a:solidFill>
                  <a:srgbClr val="0563C1"/>
                </a:solidFill>
                <a:effectLst/>
                <a:uFill>
                  <a:solidFill>
                    <a:srgbClr val="0563C1"/>
                  </a:solidFill>
                </a:uFill>
                <a:latin typeface="Proxima Nova" panose="020B0503030502060204" pitchFamily="34" charset="0"/>
                <a:ea typeface="Arial Unicode MS"/>
                <a:cs typeface="Arial Unicode MS"/>
                <a:hlinkClick r:id="rId2"/>
              </a:rPr>
              <a:t>the ILO Centenary Declaration</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 with its labour protection floor including rights, maximum working hours, living minimum wages and health and safety at work.</a:t>
            </a:r>
            <a:endParaRPr lang="nl-BE"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endParaRPr>
          </a:p>
          <a:p>
            <a:pPr marL="342900" lvl="0" indent="-342900" fontAlgn="base">
              <a:lnSpc>
                <a:spcPct val="107000"/>
              </a:lnSpc>
              <a:spcAft>
                <a:spcPts val="800"/>
              </a:spcAft>
              <a:buFont typeface="+mj-lt"/>
              <a:buAutoNum type="arabicPeriod"/>
            </a:pPr>
            <a:r>
              <a:rPr lang="en-GB" sz="2000" b="1" strike="noStrike" kern="0" spc="0" dirty="0">
                <a:ln>
                  <a:noFill/>
                </a:ln>
                <a:solidFill>
                  <a:schemeClr val="accent2"/>
                </a:solidFill>
                <a:effectLst>
                  <a:outerShdw blurRad="38100" dist="38100" dir="2700000" algn="tl">
                    <a:srgbClr val="000000">
                      <a:alpha val="43137"/>
                    </a:srgbClr>
                  </a:outerShdw>
                </a:effectLst>
                <a:uFill>
                  <a:solidFill>
                    <a:srgbClr val="000000"/>
                  </a:solidFill>
                </a:uFill>
                <a:latin typeface="Proxima Nova" panose="020B0503030502060204" pitchFamily="34" charset="0"/>
                <a:ea typeface="Arial Unicode MS"/>
                <a:cs typeface="Arial Unicode MS"/>
              </a:rPr>
              <a:t>Universal social protection</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 that underpins a Just Transition and builds resilience. The establishment of a Global </a:t>
            </a:r>
            <a:r>
              <a:rPr lang="en-GB" sz="2000" u="sng" strike="noStrike" kern="0" spc="0" dirty="0">
                <a:ln>
                  <a:noFill/>
                </a:ln>
                <a:solidFill>
                  <a:srgbClr val="0563C1"/>
                </a:solidFill>
                <a:effectLst/>
                <a:uFill>
                  <a:solidFill>
                    <a:srgbClr val="0563C1"/>
                  </a:solidFill>
                </a:uFill>
                <a:latin typeface="Proxima Nova" panose="020B0503030502060204" pitchFamily="34" charset="0"/>
                <a:ea typeface="Arial Unicode MS"/>
                <a:cs typeface="Arial Unicode MS"/>
                <a:hlinkClick r:id="rId3"/>
              </a:rPr>
              <a:t>Social Protection Fund</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 to build </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hlinkClick r:id="rId4"/>
              </a:rPr>
              <a:t>social protection systems </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for the poorest countries. See also: </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hlinkClick r:id="rId5"/>
              </a:rPr>
              <a:t>109th International Labour Conference</a:t>
            </a:r>
            <a:endParaRPr lang="nl-BE"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endParaRPr>
          </a:p>
          <a:p>
            <a:pPr marL="342900" lvl="0" indent="-342900" fontAlgn="base">
              <a:lnSpc>
                <a:spcPct val="107000"/>
              </a:lnSpc>
              <a:spcAft>
                <a:spcPts val="800"/>
              </a:spcAft>
              <a:buFont typeface="+mj-lt"/>
              <a:buAutoNum type="arabicPeriod"/>
            </a:pPr>
            <a:r>
              <a:rPr lang="en-GB" sz="2000" b="1" strike="noStrike" kern="0" spc="0" dirty="0">
                <a:ln>
                  <a:noFill/>
                </a:ln>
                <a:solidFill>
                  <a:schemeClr val="accent2"/>
                </a:solidFill>
                <a:effectLst>
                  <a:outerShdw blurRad="38100" dist="38100" dir="2700000" algn="tl">
                    <a:srgbClr val="000000">
                      <a:alpha val="43137"/>
                    </a:srgbClr>
                  </a:outerShdw>
                </a:effectLst>
                <a:uFill>
                  <a:solidFill>
                    <a:srgbClr val="000000"/>
                  </a:solidFill>
                </a:uFill>
                <a:latin typeface="Proxima Nova" panose="020B0503030502060204" pitchFamily="34" charset="0"/>
                <a:ea typeface="Arial Unicode MS"/>
                <a:cs typeface="Arial Unicode MS"/>
              </a:rPr>
              <a:t>Equality</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 Ending all discrimination due to income, race or gender, to ensure that all people can share in prosperity. The appalling concentration of wealth in the hands of a few at</a:t>
            </a:r>
            <a:b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b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the expense of the many must be undone.</a:t>
            </a:r>
            <a:endParaRPr lang="nl-BE"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endParaRPr>
          </a:p>
          <a:p>
            <a:pPr marL="342900" lvl="0" indent="-342900" fontAlgn="base">
              <a:lnSpc>
                <a:spcPct val="107000"/>
              </a:lnSpc>
              <a:spcAft>
                <a:spcPts val="800"/>
              </a:spcAft>
              <a:buFont typeface="+mj-lt"/>
              <a:buAutoNum type="arabicPeriod"/>
            </a:pPr>
            <a:r>
              <a:rPr lang="en-GB" sz="2000" b="1" strike="noStrike" kern="0" spc="0" dirty="0">
                <a:ln>
                  <a:noFill/>
                </a:ln>
                <a:solidFill>
                  <a:schemeClr val="accent2"/>
                </a:solidFill>
                <a:effectLst>
                  <a:outerShdw blurRad="38100" dist="38100" dir="2700000" algn="tl">
                    <a:srgbClr val="000000">
                      <a:alpha val="43137"/>
                    </a:srgbClr>
                  </a:outerShdw>
                </a:effectLst>
                <a:uFill>
                  <a:solidFill>
                    <a:srgbClr val="000000"/>
                  </a:solidFill>
                </a:uFill>
                <a:latin typeface="Proxima Nova" panose="020B0503030502060204" pitchFamily="34" charset="0"/>
                <a:ea typeface="Arial Unicode MS"/>
                <a:cs typeface="Arial Unicode MS"/>
              </a:rPr>
              <a:t>Inclusion</a:t>
            </a:r>
            <a:r>
              <a:rPr lang="en-GB"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 No one will be left behind. W</a:t>
            </a:r>
            <a:r>
              <a:rPr lang="en-US" sz="2000" u="none" strike="noStrike" kern="0" spc="0" dirty="0" err="1">
                <a:ln>
                  <a:noFill/>
                </a:ln>
                <a:solidFill>
                  <a:srgbClr val="000000"/>
                </a:solidFill>
                <a:effectLst/>
                <a:uFill>
                  <a:solidFill>
                    <a:srgbClr val="000000"/>
                  </a:solidFill>
                </a:uFill>
                <a:latin typeface="Proxima Nova" panose="020B0503030502060204" pitchFamily="34" charset="0"/>
                <a:ea typeface="Arial Unicode MS"/>
                <a:cs typeface="Arial Unicode MS"/>
              </a:rPr>
              <a:t>orking</a:t>
            </a:r>
            <a:r>
              <a:rPr lang="en-US"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 people want a peaceful world and a just,</a:t>
            </a:r>
            <a:br>
              <a:rPr lang="en-US"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br>
            <a:r>
              <a:rPr lang="en-US"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rPr>
              <a:t>rights-based development model with the promise of the SDGs.</a:t>
            </a:r>
            <a:endParaRPr lang="nl-BE" sz="2000" u="none" strike="noStrike" kern="0" spc="0" dirty="0">
              <a:ln>
                <a:noFill/>
              </a:ln>
              <a:solidFill>
                <a:srgbClr val="000000"/>
              </a:solidFill>
              <a:effectLst/>
              <a:uFill>
                <a:solidFill>
                  <a:srgbClr val="000000"/>
                </a:solidFill>
              </a:uFill>
              <a:latin typeface="Proxima Nova" panose="020B0503030502060204" pitchFamily="34" charset="0"/>
              <a:ea typeface="Arial Unicode MS"/>
              <a:cs typeface="Arial Unicode MS"/>
            </a:endParaRPr>
          </a:p>
        </p:txBody>
      </p:sp>
      <p:pic>
        <p:nvPicPr>
          <p:cNvPr id="8" name="Picture 2">
            <a:extLst>
              <a:ext uri="{FF2B5EF4-FFF2-40B4-BE49-F238E27FC236}">
                <a16:creationId xmlns:a16="http://schemas.microsoft.com/office/drawing/2014/main" id="{E21433A7-A232-436C-B2F2-86792EFA48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0874" y="5157734"/>
            <a:ext cx="1178004" cy="138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336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006E31ABA9FF4D93362271D8F23B7D" ma:contentTypeVersion="13" ma:contentTypeDescription="Create a new document." ma:contentTypeScope="" ma:versionID="8f6374cde7b4965fc743ff8a64a8f19d">
  <xsd:schema xmlns:xsd="http://www.w3.org/2001/XMLSchema" xmlns:xs="http://www.w3.org/2001/XMLSchema" xmlns:p="http://schemas.microsoft.com/office/2006/metadata/properties" xmlns:ns2="9099d577-fe52-4aed-98d7-da70053327dc" xmlns:ns3="f1d0068b-80a8-40ad-974d-795353a1ddb8" targetNamespace="http://schemas.microsoft.com/office/2006/metadata/properties" ma:root="true" ma:fieldsID="fa6417f4f73085ea9fcf54f5ae2129be" ns2:_="" ns3:_="">
    <xsd:import namespace="9099d577-fe52-4aed-98d7-da70053327dc"/>
    <xsd:import namespace="f1d0068b-80a8-40ad-974d-795353a1dd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577-fe52-4aed-98d7-da70053327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d0068b-80a8-40ad-974d-795353a1dd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6C5BC6-AD66-48BA-B8E2-680E6F5DE4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B6A7A3-176C-4953-B640-8A24EA8797AC}">
  <ds:schemaRefs>
    <ds:schemaRef ds:uri="http://schemas.microsoft.com/sharepoint/v3/contenttype/forms"/>
  </ds:schemaRefs>
</ds:datastoreItem>
</file>

<file path=customXml/itemProps3.xml><?xml version="1.0" encoding="utf-8"?>
<ds:datastoreItem xmlns:ds="http://schemas.openxmlformats.org/officeDocument/2006/customXml" ds:itemID="{5270FFDF-8D76-446A-B17A-AC37F3057C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9d577-fe52-4aed-98d7-da70053327dc"/>
    <ds:schemaRef ds:uri="f1d0068b-80a8-40ad-974d-795353a1dd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12135</TotalTime>
  <Words>760</Words>
  <Application>Microsoft Office PowerPoint</Application>
  <PresentationFormat>Widescreen</PresentationFormat>
  <Paragraphs>38</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Transition and social dialogue Tools to decarbonize in an effective and fair way</dc:title>
  <dc:creator>De Wel, Bert</dc:creator>
  <cp:lastModifiedBy>Winkler, Petra</cp:lastModifiedBy>
  <cp:revision>15</cp:revision>
  <cp:lastPrinted>2021-09-30T13:46:29Z</cp:lastPrinted>
  <dcterms:created xsi:type="dcterms:W3CDTF">2021-02-13T14:50:36Z</dcterms:created>
  <dcterms:modified xsi:type="dcterms:W3CDTF">2021-11-24T14:08:13Z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0x01010009006E31ABA9FF4D93362271D8F23B7D</vt:lpwstr>
  </property>
</Properties>
</file>