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4" r:id="rId4"/>
    <p:sldId id="266" r:id="rId5"/>
    <p:sldId id="281" r:id="rId6"/>
    <p:sldId id="261" r:id="rId7"/>
    <p:sldId id="268" r:id="rId8"/>
    <p:sldId id="269" r:id="rId9"/>
    <p:sldId id="270" r:id="rId10"/>
    <p:sldId id="271" r:id="rId11"/>
    <p:sldId id="273" r:id="rId12"/>
    <p:sldId id="263" r:id="rId13"/>
    <p:sldId id="274" r:id="rId14"/>
    <p:sldId id="272" r:id="rId15"/>
    <p:sldId id="276" r:id="rId16"/>
    <p:sldId id="275" r:id="rId17"/>
    <p:sldId id="278" r:id="rId18"/>
    <p:sldId id="280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3E233-36EB-46BD-BA52-C0B4B5CAA619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D9546-5C6C-427C-9540-FE8EBD16AC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Inspectors</a:t>
            </a:r>
            <a:r>
              <a:rPr lang="it-IT" dirty="0"/>
              <a:t> per </a:t>
            </a:r>
            <a:r>
              <a:rPr lang="it-IT" dirty="0" err="1"/>
              <a:t>employed</a:t>
            </a:r>
            <a:r>
              <a:rPr lang="it-IT" dirty="0"/>
              <a:t> = EE and HU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experienced</a:t>
            </a:r>
            <a:r>
              <a:rPr lang="it-IT" dirty="0"/>
              <a:t> </a:t>
            </a:r>
            <a:r>
              <a:rPr lang="it-IT" dirty="0" err="1"/>
              <a:t>decrease</a:t>
            </a:r>
            <a:r>
              <a:rPr lang="it-IT" dirty="0"/>
              <a:t>. </a:t>
            </a:r>
            <a:r>
              <a:rPr lang="it-IT" dirty="0" err="1"/>
              <a:t>All</a:t>
            </a:r>
            <a:r>
              <a:rPr lang="it-IT" dirty="0"/>
              <a:t> other countries more or </a:t>
            </a:r>
            <a:r>
              <a:rPr lang="it-IT" dirty="0" err="1"/>
              <a:t>less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, </a:t>
            </a:r>
            <a:r>
              <a:rPr lang="it-IT" dirty="0" err="1"/>
              <a:t>except</a:t>
            </a:r>
            <a:r>
              <a:rPr lang="it-IT" dirty="0"/>
              <a:t> PL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experienced</a:t>
            </a:r>
            <a:r>
              <a:rPr lang="it-IT" dirty="0"/>
              <a:t> </a:t>
            </a:r>
            <a:r>
              <a:rPr lang="it-IT" dirty="0" err="1"/>
              <a:t>increase</a:t>
            </a:r>
            <a:r>
              <a:rPr lang="it-IT" dirty="0"/>
              <a:t> (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then</a:t>
            </a:r>
            <a:r>
              <a:rPr lang="it-IT" dirty="0"/>
              <a:t>, PL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budget </a:t>
            </a:r>
            <a:r>
              <a:rPr lang="it-IT" dirty="0" err="1"/>
              <a:t>increase</a:t>
            </a:r>
            <a:r>
              <a:rPr lang="it-IT" dirty="0"/>
              <a:t>).</a:t>
            </a:r>
          </a:p>
          <a:p>
            <a:r>
              <a:rPr lang="it-IT" dirty="0" err="1"/>
              <a:t>Inspections</a:t>
            </a:r>
            <a:r>
              <a:rPr lang="it-IT" dirty="0"/>
              <a:t> per </a:t>
            </a:r>
            <a:r>
              <a:rPr lang="it-IT" dirty="0" err="1"/>
              <a:t>inspector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D9546-5C6C-427C-9540-FE8EBD16AC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9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Slovakia</a:t>
            </a:r>
            <a:r>
              <a:rPr lang="it-IT" dirty="0"/>
              <a:t> – </a:t>
            </a:r>
            <a:r>
              <a:rPr lang="it-IT" dirty="0" err="1"/>
              <a:t>demonstrates</a:t>
            </a:r>
            <a:r>
              <a:rPr lang="it-IT" dirty="0"/>
              <a:t> an </a:t>
            </a:r>
            <a:r>
              <a:rPr lang="it-IT" dirty="0" err="1"/>
              <a:t>increase</a:t>
            </a:r>
            <a:r>
              <a:rPr lang="it-IT" dirty="0"/>
              <a:t>, </a:t>
            </a:r>
            <a:r>
              <a:rPr lang="it-IT" dirty="0" err="1"/>
              <a:t>all</a:t>
            </a:r>
            <a:r>
              <a:rPr lang="it-IT" dirty="0"/>
              <a:t> other countries – </a:t>
            </a:r>
            <a:r>
              <a:rPr lang="it-IT" dirty="0" err="1"/>
              <a:t>decrease</a:t>
            </a:r>
            <a:r>
              <a:rPr lang="it-IT" dirty="0"/>
              <a:t>. CZ and HU – </a:t>
            </a:r>
            <a:r>
              <a:rPr lang="it-IT" dirty="0" err="1"/>
              <a:t>still</a:t>
            </a:r>
            <a:r>
              <a:rPr lang="it-IT" dirty="0"/>
              <a:t> in progress. 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D9546-5C6C-427C-9540-FE8EBD16AC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1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92FB25-C785-4A66-BC4F-030B46A4B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751B4D-FF5F-453C-80F9-3E37B1652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131A41-5CD3-448E-A283-FC7EB18D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A1B2DA-4F91-4C30-9503-B85C4F75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BB7795-63CF-4685-AB58-44A4D438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7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F661D-BD0C-4374-A22C-588DDCC3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3B221A3-852F-44F4-A15C-5341E118A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8B7E42-10D3-4EC8-A422-77E6DD78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9CA930-417B-4B9B-9CC9-DB358389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F6851-0A9F-4C80-8C93-5F85F511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4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57492D-3F7E-481E-9A77-30704E4FC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4436D0-29AB-4B49-9344-1CFD50BE4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CC99EA-3F54-457A-867D-4519ACEF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9A1E1B-99A2-4256-AA96-BE3AA1D9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75E1E2-C705-414D-8DDC-006252DA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3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3171E-B5A3-4116-A609-0E0A62AF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58C7C1-AF3B-4519-B948-83500359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998513-06DB-4712-B1B9-8FC9D24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D973F5-3247-441A-BE10-F772F7DB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295005-6E96-4338-B848-8DDBBFF1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8CA73-D658-4087-8A1F-D15D6D6E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159B14-E25B-4BEA-95D9-DB31DA60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307BAC-095A-4E1E-8013-057C350D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EEC83C-6A7B-4AC7-8404-4C133241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B05539-5A27-423E-A6A8-449D726B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9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F72A0-E28E-4FE9-94E8-63CFA332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2824E-CD4A-4949-8954-771854288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E1038D-5E96-4754-811C-C6EF75909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B21303-DC83-4711-9E2F-873EF247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159B42-E2EA-4B9F-AD1C-3C3E67F9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EF0D21-E68A-4A37-A14D-EA314A1D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6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35B8B-E17C-42A6-8822-FC206CFD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8C13D2-7778-40BF-9252-916C6AE3C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A7AF91-F157-41B2-A20A-21AB028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E2DA99E-E446-45EE-A4EC-CAB2C3AF8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5B46DD-6528-4411-809B-4127792F2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710A11E-36A0-41F7-80D0-029B67AF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BB9E338-59D7-450B-A47E-9E6546B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5B7D47-69BB-477B-A171-4D491C46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0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0BF676-21E1-4F4F-B258-CC36ED70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AF4CDD-F645-4698-A014-F696C4F7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83D5E3-FCC0-4AA0-A9BA-AE9D3516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0A32FD-06A1-449B-9A1B-43FFF4FE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47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650EA4-8D84-4E76-8397-33FB52AC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867C64-6F06-4048-BE36-0B98D14A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2563FA-6DE4-4ABB-8802-60D9BCBA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1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B4890-FDF3-4DD5-8FC8-935C591B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303E54-1DDF-43EA-A116-5B2EF531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AF7CC9-DB96-4A9D-A678-7A8456F3D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16B384-7B35-4A79-B3C4-85FCDB42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A38C84-92CF-48D2-AE1D-28F63E34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E1D7B3-7B9F-4DC8-8DB8-3222095D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99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629367-32A5-4A60-82AA-43B52489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C7C56BD-012A-4635-A088-4CC96A836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29FAA2-C72B-49EA-ADF9-E37167E22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ABA394-408D-4B19-BC46-F9D814B0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999E3B-7DD2-4E7A-89E8-DB03DC98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9C5911-43D0-47A8-8E22-16EC6020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0839F68-0DAD-4821-89F9-D1986519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8B30B0-A264-431E-A538-CBCA49ABB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29E695-F897-4C65-BDE5-F5FE40184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3290-4865-46FF-8098-364C9A5AB1F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CDDF92-6B97-441A-B9EC-C1373E148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103B35-AB3B-4A0D-B09A-005115244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046B-CC22-45F9-8EAE-8BE090401B5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6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eva.bloma@eui.e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9" y="1122362"/>
            <a:ext cx="10945090" cy="2479675"/>
          </a:xfrm>
        </p:spPr>
        <p:txBody>
          <a:bodyPr>
            <a:normAutofit fontScale="90000"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inspections and enforcement capacity (in the times of crisis):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of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Visegrad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countries and the Baltic States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4079876"/>
            <a:ext cx="9144000" cy="2279360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conference</a:t>
            </a:r>
          </a:p>
          <a:p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«Compliance of national legislations with the ILO Convention 81 on Labour Inspection and the Respective Protocol 55»</a:t>
            </a:r>
          </a:p>
          <a:p>
            <a:endParaRPr lang="en-GB" dirty="0"/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Ieva Bloma,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(EUI)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26-27 September 2018, Tbilisi, Georgia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23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56B0F43-C8EF-4E62-B572-5BCB6D54C7C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Enforcement:</a:t>
            </a:r>
            <a:endParaRPr lang="en-GB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2E8DC34-CBA6-4CDD-BBC4-3137CB0EE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resources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057011-81D4-44A5-8AC6-1C93FD85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the available resources</a:t>
            </a:r>
          </a:p>
          <a:p>
            <a:pPr marL="0" indent="0" algn="ctr">
              <a:buNone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 algn="ctr">
              <a:buNone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decide</a:t>
            </a:r>
          </a:p>
          <a:p>
            <a:pPr marL="0" indent="0" algn="ctr">
              <a:buNone/>
            </a:pPr>
            <a:r>
              <a:rPr lang="it-IT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it-IT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it-IT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it-IT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in? </a:t>
            </a:r>
            <a:endParaRPr lang="en-GB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styles and enforcement strategies (1)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40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literature: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styles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strategies</a:t>
            </a:r>
          </a:p>
          <a:p>
            <a:pPr marL="514350" indent="-514350">
              <a:buAutoNum type="arabicParenR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Deterrence model (= to inspect + to raise the fear of being non-compliant)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Co-operative / persuasion model (= to persuade to comply)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 regulation (= differentiated enforcement)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enforcement (= prioritization)</a:t>
            </a:r>
          </a:p>
          <a:p>
            <a:pPr marL="0" indent="0">
              <a:buNone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78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ACEDBC7-FD44-4AD2-A43A-E810ED88F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34108"/>
              </p:ext>
            </p:extLst>
          </p:nvPr>
        </p:nvGraphicFramePr>
        <p:xfrm>
          <a:off x="417737" y="471055"/>
          <a:ext cx="11356525" cy="5757334"/>
        </p:xfrm>
        <a:graphic>
          <a:graphicData uri="http://schemas.openxmlformats.org/drawingml/2006/table">
            <a:tbl>
              <a:tblPr firstRow="1" firstCol="1" bandRow="1"/>
              <a:tblGrid>
                <a:gridCol w="2469120">
                  <a:extLst>
                    <a:ext uri="{9D8B030D-6E8A-4147-A177-3AD203B41FA5}">
                      <a16:colId xmlns:a16="http://schemas.microsoft.com/office/drawing/2014/main" val="3395357200"/>
                    </a:ext>
                  </a:extLst>
                </a:gridCol>
                <a:gridCol w="3901465">
                  <a:extLst>
                    <a:ext uri="{9D8B030D-6E8A-4147-A177-3AD203B41FA5}">
                      <a16:colId xmlns:a16="http://schemas.microsoft.com/office/drawing/2014/main" val="3428974764"/>
                    </a:ext>
                  </a:extLst>
                </a:gridCol>
                <a:gridCol w="4985940">
                  <a:extLst>
                    <a:ext uri="{9D8B030D-6E8A-4147-A177-3AD203B41FA5}">
                      <a16:colId xmlns:a16="http://schemas.microsoft.com/office/drawing/2014/main" val="2970806967"/>
                    </a:ext>
                  </a:extLst>
                </a:gridCol>
              </a:tblGrid>
              <a:tr h="83642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sng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motivation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sng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motivation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691081"/>
                  </a:ext>
                </a:extLst>
              </a:tr>
              <a:tr h="220184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sng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knowledge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motivation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knowledge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NOTHING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motivation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knowledge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MOTIVATE (incl. DETER)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645388"/>
                  </a:ext>
                </a:extLst>
              </a:tr>
              <a:tr h="27190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sng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knowledge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motivation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knowledge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EDUCATE</a:t>
                      </a:r>
                      <a:endParaRPr lang="en-GB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motivation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knowledge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EDUCATE &amp; MOTIVATE</a:t>
                      </a:r>
                      <a:endParaRPr lang="en-GB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737" marR="197737" marT="2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81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11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styles and enforcement strategies (2)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315"/>
            <a:ext cx="10515600" cy="45425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Labour Inspectors’ Committee’s (SLIC) Common Principles of inspection (in relation to occupational health and safety):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monitoring carried out by the LI;</a:t>
            </a:r>
          </a:p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Inspector’s independence and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for inspectors;</a:t>
            </a:r>
          </a:p>
          <a:p>
            <a:pPr>
              <a:buFontTx/>
              <a:buChar char="-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for inspectors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communication.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955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points in the times of crisis (1):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prioritization &amp; training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5190"/>
            <a:ext cx="10874829" cy="508779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inspections ↓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complaints ↑ (LV, LT, EST, in HU – announcements of general interest and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notices)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This means that the number of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inspections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at the expense of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proactive inspections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budget ↓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This implies, among other consequences, that the inspectors are less capable to grasp the new and emerging OSH risks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678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points in the times of crisis (2):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powers/priorities for inspection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971"/>
            <a:ext cx="10515600" cy="1325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Undeclared work (CZ and PL – inspectors on Legality of employment; LV – also, but was topical in political rhetoric already before the crisis)</a:t>
            </a:r>
          </a:p>
          <a:p>
            <a:pPr marL="0" indent="0">
              <a:buNone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96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45AF26D-932B-4CF0-A2D1-F26AB976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it-IT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it-I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endParaRPr lang="it-IT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ieva.bloma@eui.eu</a:t>
            </a:r>
            <a:r>
              <a:rPr lang="it-I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27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185D9B2-023F-4234-B1B6-BF9B18BA4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06235"/>
              </p:ext>
            </p:extLst>
          </p:nvPr>
        </p:nvGraphicFramePr>
        <p:xfrm>
          <a:off x="1711606" y="1434083"/>
          <a:ext cx="8768790" cy="3989832"/>
        </p:xfrm>
        <a:graphic>
          <a:graphicData uri="http://schemas.openxmlformats.org/drawingml/2006/table">
            <a:tbl>
              <a:tblPr firstRow="1" firstCol="1" bandRow="1"/>
              <a:tblGrid>
                <a:gridCol w="1521856">
                  <a:extLst>
                    <a:ext uri="{9D8B030D-6E8A-4147-A177-3AD203B41FA5}">
                      <a16:colId xmlns:a16="http://schemas.microsoft.com/office/drawing/2014/main" val="3696512399"/>
                    </a:ext>
                  </a:extLst>
                </a:gridCol>
                <a:gridCol w="1521856">
                  <a:extLst>
                    <a:ext uri="{9D8B030D-6E8A-4147-A177-3AD203B41FA5}">
                      <a16:colId xmlns:a16="http://schemas.microsoft.com/office/drawing/2014/main" val="160566026"/>
                    </a:ext>
                  </a:extLst>
                </a:gridCol>
                <a:gridCol w="1417081">
                  <a:extLst>
                    <a:ext uri="{9D8B030D-6E8A-4147-A177-3AD203B41FA5}">
                      <a16:colId xmlns:a16="http://schemas.microsoft.com/office/drawing/2014/main" val="1669277912"/>
                    </a:ext>
                  </a:extLst>
                </a:gridCol>
                <a:gridCol w="1473835">
                  <a:extLst>
                    <a:ext uri="{9D8B030D-6E8A-4147-A177-3AD203B41FA5}">
                      <a16:colId xmlns:a16="http://schemas.microsoft.com/office/drawing/2014/main" val="3973740782"/>
                    </a:ext>
                  </a:extLst>
                </a:gridCol>
                <a:gridCol w="1417081">
                  <a:extLst>
                    <a:ext uri="{9D8B030D-6E8A-4147-A177-3AD203B41FA5}">
                      <a16:colId xmlns:a16="http://schemas.microsoft.com/office/drawing/2014/main" val="2578046763"/>
                    </a:ext>
                  </a:extLst>
                </a:gridCol>
                <a:gridCol w="1417081">
                  <a:extLst>
                    <a:ext uri="{9D8B030D-6E8A-4147-A177-3AD203B41FA5}">
                      <a16:colId xmlns:a16="http://schemas.microsoft.com/office/drawing/2014/main" val="1082932934"/>
                    </a:ext>
                  </a:extLst>
                </a:gridCol>
              </a:tblGrid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LV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944463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69880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460434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it-IT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fr-FR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fr-FR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fr-FR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fr-FR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124232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529496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559369"/>
                  </a:ext>
                </a:extLst>
              </a:tr>
            </a:tbl>
          </a:graphicData>
        </a:graphic>
      </p:graphicFrame>
      <p:sp>
        <p:nvSpPr>
          <p:cNvPr id="5" name="Titolo 4">
            <a:extLst>
              <a:ext uri="{FF2B5EF4-FFF2-40B4-BE49-F238E27FC236}">
                <a16:creationId xmlns:a16="http://schemas.microsoft.com/office/drawing/2014/main" id="{DD1AA1CF-F59A-4DA1-AC14-DBA7E05F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69668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improvement notices per inspection, selected year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1197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60581867-49AC-41EE-879F-897B06C56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(administrative) fines imposed per inspection, selected years</a:t>
            </a:r>
            <a:endParaRPr lang="en-GB" sz="2800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DA41F98-DD05-41A5-AC65-702F56440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08097"/>
              </p:ext>
            </p:extLst>
          </p:nvPr>
        </p:nvGraphicFramePr>
        <p:xfrm>
          <a:off x="1158240" y="2067069"/>
          <a:ext cx="9875523" cy="4124180"/>
        </p:xfrm>
        <a:graphic>
          <a:graphicData uri="http://schemas.openxmlformats.org/drawingml/2006/table">
            <a:tbl>
              <a:tblPr firstRow="1" firstCol="1" bandRow="1"/>
              <a:tblGrid>
                <a:gridCol w="1283692">
                  <a:extLst>
                    <a:ext uri="{9D8B030D-6E8A-4147-A177-3AD203B41FA5}">
                      <a16:colId xmlns:a16="http://schemas.microsoft.com/office/drawing/2014/main" val="3572195222"/>
                    </a:ext>
                  </a:extLst>
                </a:gridCol>
                <a:gridCol w="1195314">
                  <a:extLst>
                    <a:ext uri="{9D8B030D-6E8A-4147-A177-3AD203B41FA5}">
                      <a16:colId xmlns:a16="http://schemas.microsoft.com/office/drawing/2014/main" val="3791478084"/>
                    </a:ext>
                  </a:extLst>
                </a:gridCol>
                <a:gridCol w="1372070">
                  <a:extLst>
                    <a:ext uri="{9D8B030D-6E8A-4147-A177-3AD203B41FA5}">
                      <a16:colId xmlns:a16="http://schemas.microsoft.com/office/drawing/2014/main" val="1401704212"/>
                    </a:ext>
                  </a:extLst>
                </a:gridCol>
                <a:gridCol w="1195316">
                  <a:extLst>
                    <a:ext uri="{9D8B030D-6E8A-4147-A177-3AD203B41FA5}">
                      <a16:colId xmlns:a16="http://schemas.microsoft.com/office/drawing/2014/main" val="3535401229"/>
                    </a:ext>
                  </a:extLst>
                </a:gridCol>
                <a:gridCol w="1243187">
                  <a:extLst>
                    <a:ext uri="{9D8B030D-6E8A-4147-A177-3AD203B41FA5}">
                      <a16:colId xmlns:a16="http://schemas.microsoft.com/office/drawing/2014/main" val="1146678609"/>
                    </a:ext>
                  </a:extLst>
                </a:gridCol>
                <a:gridCol w="1195314">
                  <a:extLst>
                    <a:ext uri="{9D8B030D-6E8A-4147-A177-3AD203B41FA5}">
                      <a16:colId xmlns:a16="http://schemas.microsoft.com/office/drawing/2014/main" val="3115085024"/>
                    </a:ext>
                  </a:extLst>
                </a:gridCol>
                <a:gridCol w="1195316">
                  <a:extLst>
                    <a:ext uri="{9D8B030D-6E8A-4147-A177-3AD203B41FA5}">
                      <a16:colId xmlns:a16="http://schemas.microsoft.com/office/drawing/2014/main" val="474630326"/>
                    </a:ext>
                  </a:extLst>
                </a:gridCol>
                <a:gridCol w="1195314">
                  <a:extLst>
                    <a:ext uri="{9D8B030D-6E8A-4147-A177-3AD203B41FA5}">
                      <a16:colId xmlns:a16="http://schemas.microsoft.com/office/drawing/2014/main" val="4125055042"/>
                    </a:ext>
                  </a:extLst>
                </a:gridCol>
              </a:tblGrid>
              <a:tr h="8248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LV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35032"/>
                  </a:ext>
                </a:extLst>
              </a:tr>
              <a:tr h="8248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343"/>
                  </a:ext>
                </a:extLst>
              </a:tr>
              <a:tr h="8248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GB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0.009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389939"/>
                  </a:ext>
                </a:extLst>
              </a:tr>
              <a:tr h="8248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GB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it-IT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fr-FR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fr-FR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fr-FR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fr-FR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fr-FR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161244"/>
                  </a:ext>
                </a:extLst>
              </a:tr>
              <a:tr h="8248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GB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081" marR="159081" marT="220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84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35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C561EC-6D9B-4744-B1AB-88B45CED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outputs, enforcement of OSH – 1 (here: LATVIA but represents the general trend in all Baltic States, unless stated otherwise), 2007-2016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9F816F2A-507D-41AC-A65B-C34D489E306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16025"/>
          <a:ext cx="10515600" cy="524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582">
                  <a:extLst>
                    <a:ext uri="{9D8B030D-6E8A-4147-A177-3AD203B41FA5}">
                      <a16:colId xmlns:a16="http://schemas.microsoft.com/office/drawing/2014/main" val="44917437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942154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71490273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2883939821"/>
                    </a:ext>
                  </a:extLst>
                </a:gridCol>
                <a:gridCol w="3747655">
                  <a:extLst>
                    <a:ext uri="{9D8B030D-6E8A-4147-A177-3AD203B41FA5}">
                      <a16:colId xmlns:a16="http://schemas.microsoft.com/office/drawing/2014/main" val="18190833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Inspectors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Visits to workplaces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Offenses / violations detected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243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 m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13 538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13 538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600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m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13 238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25 601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20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2.98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12 189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26 610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501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1.61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10 477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25 455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91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1.62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10 378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21 603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8639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1.64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9 848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14 653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851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10 817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13 658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26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2.65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10 317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16 387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523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2.89 m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10 514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16 905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322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2.72 m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GB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10 516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15 547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1542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24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comparative cross-country research on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inspections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Study: organizational approach &amp; state-centered enforcement approach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1: institutional differences among the countries</a:t>
            </a:r>
          </a:p>
          <a:p>
            <a:pPr marL="0" indent="0">
              <a:buNone/>
              <a:tabLst>
                <a:tab pos="179388" algn="l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fragmentation (both vertical and horizontal)</a:t>
            </a:r>
          </a:p>
          <a:p>
            <a:pPr marL="0" indent="0">
              <a:buNone/>
              <a:tabLst>
                <a:tab pos="179388" algn="l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different content of the “inspector”</a:t>
            </a:r>
          </a:p>
          <a:p>
            <a:pPr marL="0" indent="0">
              <a:buNone/>
              <a:tabLst>
                <a:tab pos="179388" algn="l"/>
              </a:tabLst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2: Data collection &amp; comparability</a:t>
            </a:r>
          </a:p>
          <a:p>
            <a:pPr marL="0" indent="0" defTabSz="179388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between the countries</a:t>
            </a:r>
          </a:p>
          <a:p>
            <a:pPr marL="179388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between one country’s various reports</a:t>
            </a:r>
          </a:p>
          <a:p>
            <a:pPr marL="514350" indent="-514350">
              <a:buAutoNum type="arabicParenR"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9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inspections and enforcement capacity: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assess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C3B760-AD46-40F6-90BE-D191E5E3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ILO indicators in the CEE during 2008-2014: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inspectors = uneven: increase in CZ and PL; decrease in LV, HU, EST, LT, SLO (slightly).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inspection visits = uneven, mostly decrease; increase in CZ and SLO.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Inspectors per 10 000 employed persons;.</a:t>
            </a:r>
          </a:p>
          <a:p>
            <a:pPr marL="514350" indent="-514350">
              <a:buAutoNum type="arabicParenR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Visits per inspector.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76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0E1E51DD-1CFB-4EB5-A821-1CCD91D20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88" y="309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26564D2-159A-4B58-9937-74960C097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87012"/>
              </p:ext>
            </p:extLst>
          </p:nvPr>
        </p:nvGraphicFramePr>
        <p:xfrm>
          <a:off x="643467" y="1489193"/>
          <a:ext cx="10905069" cy="3879616"/>
        </p:xfrm>
        <a:graphic>
          <a:graphicData uri="http://schemas.openxmlformats.org/drawingml/2006/table">
            <a:tbl>
              <a:tblPr firstRow="1" firstCol="1" bandRow="1"/>
              <a:tblGrid>
                <a:gridCol w="1341488">
                  <a:extLst>
                    <a:ext uri="{9D8B030D-6E8A-4147-A177-3AD203B41FA5}">
                      <a16:colId xmlns:a16="http://schemas.microsoft.com/office/drawing/2014/main" val="360266678"/>
                    </a:ext>
                  </a:extLst>
                </a:gridCol>
                <a:gridCol w="1587771">
                  <a:extLst>
                    <a:ext uri="{9D8B030D-6E8A-4147-A177-3AD203B41FA5}">
                      <a16:colId xmlns:a16="http://schemas.microsoft.com/office/drawing/2014/main" val="2589721743"/>
                    </a:ext>
                  </a:extLst>
                </a:gridCol>
                <a:gridCol w="1341486">
                  <a:extLst>
                    <a:ext uri="{9D8B030D-6E8A-4147-A177-3AD203B41FA5}">
                      <a16:colId xmlns:a16="http://schemas.microsoft.com/office/drawing/2014/main" val="4224625075"/>
                    </a:ext>
                  </a:extLst>
                </a:gridCol>
                <a:gridCol w="1587774">
                  <a:extLst>
                    <a:ext uri="{9D8B030D-6E8A-4147-A177-3AD203B41FA5}">
                      <a16:colId xmlns:a16="http://schemas.microsoft.com/office/drawing/2014/main" val="1638643304"/>
                    </a:ext>
                  </a:extLst>
                </a:gridCol>
                <a:gridCol w="1299157">
                  <a:extLst>
                    <a:ext uri="{9D8B030D-6E8A-4147-A177-3AD203B41FA5}">
                      <a16:colId xmlns:a16="http://schemas.microsoft.com/office/drawing/2014/main" val="1846668782"/>
                    </a:ext>
                  </a:extLst>
                </a:gridCol>
                <a:gridCol w="1249131">
                  <a:extLst>
                    <a:ext uri="{9D8B030D-6E8A-4147-A177-3AD203B41FA5}">
                      <a16:colId xmlns:a16="http://schemas.microsoft.com/office/drawing/2014/main" val="3793599294"/>
                    </a:ext>
                  </a:extLst>
                </a:gridCol>
                <a:gridCol w="1249131">
                  <a:extLst>
                    <a:ext uri="{9D8B030D-6E8A-4147-A177-3AD203B41FA5}">
                      <a16:colId xmlns:a16="http://schemas.microsoft.com/office/drawing/2014/main" val="906627074"/>
                    </a:ext>
                  </a:extLst>
                </a:gridCol>
                <a:gridCol w="1249131">
                  <a:extLst>
                    <a:ext uri="{9D8B030D-6E8A-4147-A177-3AD203B41FA5}">
                      <a16:colId xmlns:a16="http://schemas.microsoft.com/office/drawing/2014/main" val="4125587626"/>
                    </a:ext>
                  </a:extLst>
                </a:gridCol>
              </a:tblGrid>
              <a:tr h="5861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LV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105229"/>
                  </a:ext>
                </a:extLst>
              </a:tr>
              <a:tr h="106056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GB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(2006)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63577"/>
                  </a:ext>
                </a:extLst>
              </a:tr>
              <a:tr h="5861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GB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774348"/>
                  </a:ext>
                </a:extLst>
              </a:tr>
              <a:tr h="106056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 </a:t>
                      </a:r>
                      <a:endParaRPr lang="en-GB" sz="4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9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(2013)</a:t>
                      </a:r>
                      <a:endParaRPr lang="en-GB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fr-FR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fr-F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1.77</a:t>
                      </a:r>
                      <a:endParaRPr lang="fr-F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fr-F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1.36</a:t>
                      </a:r>
                      <a:endParaRPr lang="fr-F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84000"/>
                  </a:ext>
                </a:extLst>
              </a:tr>
              <a:tr h="5861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243" marR="166243" marT="23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46162"/>
                  </a:ext>
                </a:extLst>
              </a:tr>
            </a:tbl>
          </a:graphicData>
        </a:graphic>
      </p:graphicFrame>
      <p:sp>
        <p:nvSpPr>
          <p:cNvPr id="4" name="Titolo 3">
            <a:extLst>
              <a:ext uri="{FF2B5EF4-FFF2-40B4-BE49-F238E27FC236}">
                <a16:creationId xmlns:a16="http://schemas.microsoft.com/office/drawing/2014/main" id="{606785F0-B8E6-49B2-A850-51A57402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51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inspectors per 10 000 employees, selected years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1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8A4E37-F7EE-479B-98DE-32A4C1E0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inspections per inspector, selected years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B67FA09-A342-4ECD-B08D-C3A326EFA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68849"/>
              </p:ext>
            </p:extLst>
          </p:nvPr>
        </p:nvGraphicFramePr>
        <p:xfrm>
          <a:off x="1158238" y="2252251"/>
          <a:ext cx="7569336" cy="3515550"/>
        </p:xfrm>
        <a:graphic>
          <a:graphicData uri="http://schemas.openxmlformats.org/drawingml/2006/table">
            <a:tbl>
              <a:tblPr firstRow="1" firstCol="1" bandRow="1"/>
              <a:tblGrid>
                <a:gridCol w="1181564">
                  <a:extLst>
                    <a:ext uri="{9D8B030D-6E8A-4147-A177-3AD203B41FA5}">
                      <a16:colId xmlns:a16="http://schemas.microsoft.com/office/drawing/2014/main" val="122354928"/>
                    </a:ext>
                  </a:extLst>
                </a:gridCol>
                <a:gridCol w="1398489">
                  <a:extLst>
                    <a:ext uri="{9D8B030D-6E8A-4147-A177-3AD203B41FA5}">
                      <a16:colId xmlns:a16="http://schemas.microsoft.com/office/drawing/2014/main" val="2897165626"/>
                    </a:ext>
                  </a:extLst>
                </a:gridCol>
                <a:gridCol w="1152416">
                  <a:extLst>
                    <a:ext uri="{9D8B030D-6E8A-4147-A177-3AD203B41FA5}">
                      <a16:colId xmlns:a16="http://schemas.microsoft.com/office/drawing/2014/main" val="326752515"/>
                    </a:ext>
                  </a:extLst>
                </a:gridCol>
                <a:gridCol w="1344937">
                  <a:extLst>
                    <a:ext uri="{9D8B030D-6E8A-4147-A177-3AD203B41FA5}">
                      <a16:colId xmlns:a16="http://schemas.microsoft.com/office/drawing/2014/main" val="2413427356"/>
                    </a:ext>
                  </a:extLst>
                </a:gridCol>
                <a:gridCol w="1153772">
                  <a:extLst>
                    <a:ext uri="{9D8B030D-6E8A-4147-A177-3AD203B41FA5}">
                      <a16:colId xmlns:a16="http://schemas.microsoft.com/office/drawing/2014/main" val="1075836929"/>
                    </a:ext>
                  </a:extLst>
                </a:gridCol>
                <a:gridCol w="1338158">
                  <a:extLst>
                    <a:ext uri="{9D8B030D-6E8A-4147-A177-3AD203B41FA5}">
                      <a16:colId xmlns:a16="http://schemas.microsoft.com/office/drawing/2014/main" val="3858553067"/>
                    </a:ext>
                  </a:extLst>
                </a:gridCol>
              </a:tblGrid>
              <a:tr h="516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LV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7961"/>
                  </a:ext>
                </a:extLst>
              </a:tr>
              <a:tr h="516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11138"/>
                  </a:ext>
                </a:extLst>
              </a:tr>
              <a:tr h="516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20143"/>
                  </a:ext>
                </a:extLst>
              </a:tr>
              <a:tr h="516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it-IT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fr-F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fr-F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fr-F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fr-F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24785"/>
                  </a:ext>
                </a:extLst>
              </a:tr>
              <a:tr h="516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727241"/>
                  </a:ext>
                </a:extLst>
              </a:tr>
              <a:tr h="93413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(2015)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425" marR="146425" marT="2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6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8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ttÄlu rezultÄti vaicÄjumam âhistoric battlefield soldiers rowsâ">
            <a:extLst>
              <a:ext uri="{FF2B5EF4-FFF2-40B4-BE49-F238E27FC236}">
                <a16:creationId xmlns:a16="http://schemas.microsoft.com/office/drawing/2014/main" id="{26FEA4B2-E67D-48D4-97DC-A74A3D38BC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2" b="1175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08DB767-0937-4606-8183-E728C534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2595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</a:rPr>
              <a:t>INSPECTORS = INPUT VARIABLE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15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ttÄlu rezultÄti vaicÄjumam âcatherine the great russo turkishâ">
            <a:extLst>
              <a:ext uri="{FF2B5EF4-FFF2-40B4-BE49-F238E27FC236}">
                <a16:creationId xmlns:a16="http://schemas.microsoft.com/office/drawing/2014/main" id="{D8E9FC0D-4BFE-4BDA-8F5A-5364B4557D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7643E1-5791-41A9-A7C1-33989EF8F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But you can deploy your army in various ways…</a:t>
            </a:r>
          </a:p>
        </p:txBody>
      </p:sp>
      <p:cxnSp>
        <p:nvCxnSpPr>
          <p:cNvPr id="6149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88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3061D14-B017-4DAA-9D47-0BB8C9F1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… through the water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AttÄlu rezultÄti vaicÄjumam âsoldiers in mudâ">
            <a:extLst>
              <a:ext uri="{FF2B5EF4-FFF2-40B4-BE49-F238E27FC236}">
                <a16:creationId xmlns:a16="http://schemas.microsoft.com/office/drawing/2014/main" id="{C4D027B2-3534-47AB-B192-4566145801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9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3FF174-B065-4CE5-9837-CA1151E5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…or landing from the sky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 descr="AttÄlu rezultÄti vaicÄjumam âsoldiers landing from the skyâ">
            <a:extLst>
              <a:ext uri="{FF2B5EF4-FFF2-40B4-BE49-F238E27FC236}">
                <a16:creationId xmlns:a16="http://schemas.microsoft.com/office/drawing/2014/main" id="{54B4670A-0B3F-4D5F-A79C-30A86A20F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13" b="17220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08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833</Words>
  <Application>Microsoft Office PowerPoint</Application>
  <PresentationFormat>Widescreen</PresentationFormat>
  <Paragraphs>310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Tema di Office</vt:lpstr>
      <vt:lpstr>Labour inspections and enforcement capacity (in the times of crisis): the case of Visegrad countries and the Baltic States</vt:lpstr>
      <vt:lpstr>A comparative cross-country research on Labour inspections</vt:lpstr>
      <vt:lpstr>Labour inspections and enforcement capacity: how to assess</vt:lpstr>
      <vt:lpstr>The number of inspectors per 10 000 employees, selected years</vt:lpstr>
      <vt:lpstr>The number of inspections per inspector, selected years</vt:lpstr>
      <vt:lpstr>INSPECTORS = INPUT VARIABLE</vt:lpstr>
      <vt:lpstr>But you can deploy your army in various ways…</vt:lpstr>
      <vt:lpstr>… through the water</vt:lpstr>
      <vt:lpstr>…or landing from the sky</vt:lpstr>
      <vt:lpstr>Enforcement:</vt:lpstr>
      <vt:lpstr>Enforcement styles and enforcement strategies (1)</vt:lpstr>
      <vt:lpstr>Presentazione standard di PowerPoint</vt:lpstr>
      <vt:lpstr>Enforcement styles and enforcement strategies (2)</vt:lpstr>
      <vt:lpstr>Weak points in the times of crisis (1): prioritization &amp; training</vt:lpstr>
      <vt:lpstr>Other points in the times of crisis (2): new powers/priorities for inspection</vt:lpstr>
      <vt:lpstr>Presentazione standard di PowerPoint</vt:lpstr>
      <vt:lpstr>The number of improvement notices per inspection, selected years</vt:lpstr>
      <vt:lpstr>The number of (administrative) fines imposed per inspection, selected years</vt:lpstr>
      <vt:lpstr>Institutional outputs, enforcement of OSH – 1 (here: LATVIA but represents the general trend in all Baltic States, unless stated otherwise), 2007-2016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inspections and enforcement capacity (in the times of crisis): the case of Visegrad countries and the Baltic States</dc:title>
  <dc:creator>IevaBloma</dc:creator>
  <cp:lastModifiedBy>IevaBloma</cp:lastModifiedBy>
  <cp:revision>11</cp:revision>
  <dcterms:created xsi:type="dcterms:W3CDTF">2018-09-26T10:40:41Z</dcterms:created>
  <dcterms:modified xsi:type="dcterms:W3CDTF">2018-09-26T11:43:35Z</dcterms:modified>
</cp:coreProperties>
</file>