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84" r:id="rId1"/>
    <p:sldMasterId id="2147484563" r:id="rId2"/>
    <p:sldMasterId id="2147484575" r:id="rId3"/>
    <p:sldMasterId id="2147484605" r:id="rId4"/>
    <p:sldMasterId id="2147484635" r:id="rId5"/>
    <p:sldMasterId id="2147484647" r:id="rId6"/>
    <p:sldMasterId id="2147484659" r:id="rId7"/>
    <p:sldMasterId id="2147484671" r:id="rId8"/>
    <p:sldMasterId id="2147484683" r:id="rId9"/>
  </p:sldMasterIdLst>
  <p:notesMasterIdLst>
    <p:notesMasterId r:id="rId77"/>
  </p:notesMasterIdLst>
  <p:sldIdLst>
    <p:sldId id="373" r:id="rId10"/>
    <p:sldId id="374" r:id="rId11"/>
    <p:sldId id="375" r:id="rId12"/>
    <p:sldId id="376" r:id="rId13"/>
    <p:sldId id="378" r:id="rId14"/>
    <p:sldId id="379" r:id="rId15"/>
    <p:sldId id="423" r:id="rId16"/>
    <p:sldId id="424" r:id="rId17"/>
    <p:sldId id="425" r:id="rId18"/>
    <p:sldId id="439" r:id="rId19"/>
    <p:sldId id="426" r:id="rId20"/>
    <p:sldId id="441" r:id="rId21"/>
    <p:sldId id="442" r:id="rId22"/>
    <p:sldId id="443" r:id="rId23"/>
    <p:sldId id="444" r:id="rId24"/>
    <p:sldId id="427" r:id="rId25"/>
    <p:sldId id="454" r:id="rId26"/>
    <p:sldId id="455" r:id="rId27"/>
    <p:sldId id="456" r:id="rId28"/>
    <p:sldId id="457" r:id="rId29"/>
    <p:sldId id="458" r:id="rId30"/>
    <p:sldId id="459" r:id="rId31"/>
    <p:sldId id="460" r:id="rId32"/>
    <p:sldId id="380" r:id="rId33"/>
    <p:sldId id="381" r:id="rId34"/>
    <p:sldId id="382" r:id="rId35"/>
    <p:sldId id="438" r:id="rId36"/>
    <p:sldId id="384" r:id="rId37"/>
    <p:sldId id="385" r:id="rId38"/>
    <p:sldId id="386" r:id="rId39"/>
    <p:sldId id="387" r:id="rId40"/>
    <p:sldId id="388" r:id="rId41"/>
    <p:sldId id="389" r:id="rId42"/>
    <p:sldId id="397" r:id="rId43"/>
    <p:sldId id="398" r:id="rId44"/>
    <p:sldId id="399" r:id="rId45"/>
    <p:sldId id="400" r:id="rId46"/>
    <p:sldId id="401" r:id="rId47"/>
    <p:sldId id="402" r:id="rId48"/>
    <p:sldId id="403" r:id="rId49"/>
    <p:sldId id="404" r:id="rId50"/>
    <p:sldId id="405" r:id="rId51"/>
    <p:sldId id="406" r:id="rId52"/>
    <p:sldId id="407" r:id="rId53"/>
    <p:sldId id="408" r:id="rId54"/>
    <p:sldId id="409" r:id="rId55"/>
    <p:sldId id="445" r:id="rId56"/>
    <p:sldId id="446" r:id="rId57"/>
    <p:sldId id="447" r:id="rId58"/>
    <p:sldId id="448" r:id="rId59"/>
    <p:sldId id="410" r:id="rId60"/>
    <p:sldId id="411" r:id="rId61"/>
    <p:sldId id="412" r:id="rId62"/>
    <p:sldId id="413" r:id="rId63"/>
    <p:sldId id="414" r:id="rId64"/>
    <p:sldId id="415" r:id="rId65"/>
    <p:sldId id="416" r:id="rId66"/>
    <p:sldId id="417" r:id="rId67"/>
    <p:sldId id="462" r:id="rId68"/>
    <p:sldId id="418" r:id="rId69"/>
    <p:sldId id="419" r:id="rId70"/>
    <p:sldId id="420" r:id="rId71"/>
    <p:sldId id="421" r:id="rId72"/>
    <p:sldId id="450" r:id="rId73"/>
    <p:sldId id="451" r:id="rId74"/>
    <p:sldId id="452" r:id="rId75"/>
    <p:sldId id="453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90" autoAdjust="0"/>
    <p:restoredTop sz="91031" autoAdjust="0"/>
  </p:normalViewPr>
  <p:slideViewPr>
    <p:cSldViewPr>
      <p:cViewPr varScale="1">
        <p:scale>
          <a:sx n="46" d="100"/>
          <a:sy n="46" d="100"/>
        </p:scale>
        <p:origin x="594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3E68D-B4F7-4A36-8E3B-9F93FD0F55D9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u-RU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C96AD-B86C-4A24-8D9C-48B64A4364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575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AC56A-D94B-456C-A175-9C2186BC52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478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DAC56A-D94B-456C-A175-9C2186BC524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4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4353BAE-5D75-4F15-ADF0-330A72BCF9DD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9B029F3-1F6C-423F-9A9D-5D59DF9DD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3BAE-5D75-4F15-ADF0-330A72BCF9DD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29F3-1F6C-423F-9A9D-5D59DF9DD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624B19-D9B0-412F-9BC8-A8C15BC85527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29.11.2018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AEA5DE-084F-4D90-9570-EC9134E8F9B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63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73440A-DBC8-4A3F-BEFB-4AC9A48617F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993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C80F07-FFF5-417A-889E-BC2664BC96B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8996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48DDBD-21F7-4AC5-9927-14A9DC1E985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719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587D7F-C0BE-4D28-92B1-AD0F7490E85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1566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5C9D6D-246C-4511-8E4A-05EE35DB535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15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7B4D02-9BA9-409A-9901-B9CA0644889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757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B83A3F-1450-465C-A49D-FBCC439ECEB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8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10D229-8F43-4BDB-BDB3-AFD47020F47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8404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2809E0-B2C3-448F-92C6-1DB08C829AA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063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3BAE-5D75-4F15-ADF0-330A72BCF9DD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29F3-1F6C-423F-9A9D-5D59DF9DD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882988-D824-483C-95E2-DBA4A5643B7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7127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BB315E-A17C-454D-BDE3-26CDB2ADEE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23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394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093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61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32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12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101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322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3BAE-5D75-4F15-ADF0-330A72BCF9DD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29F3-1F6C-423F-9A9D-5D59DF9DD5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83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725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454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916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288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6658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680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8766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005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071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3BAE-5D75-4F15-ADF0-330A72BCF9DD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29F3-1F6C-423F-9A9D-5D59DF9DD5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686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205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3177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8539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ACD4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ACD4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79950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8215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63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176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3411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709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3BAE-5D75-4F15-ADF0-330A72BCF9DD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29F3-1F6C-423F-9A9D-5D59DF9DD5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3531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460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478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729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3583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8171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957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6718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4520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664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3BAE-5D75-4F15-ADF0-330A72BCF9DD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29F3-1F6C-423F-9A9D-5D59DF9DD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2570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ACD4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ACD4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34658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8481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4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4778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403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1742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F9CC9-8EB7-4A64-9E5F-B91B11F96A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994A-889A-492A-8353-D2B47E4EBC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345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F9CC9-8EB7-4A64-9E5F-B91B11F96A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994A-889A-492A-8353-D2B47E4EBC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5988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F9CC9-8EB7-4A64-9E5F-B91B11F96A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994A-889A-492A-8353-D2B47E4EBC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30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3BAE-5D75-4F15-ADF0-330A72BCF9DD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29F3-1F6C-423F-9A9D-5D59DF9DD5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F9CC9-8EB7-4A64-9E5F-B91B11F96A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994A-889A-492A-8353-D2B47E4EBC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075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F9CC9-8EB7-4A64-9E5F-B91B11F96A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994A-889A-492A-8353-D2B47E4EBC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357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F9CC9-8EB7-4A64-9E5F-B91B11F96A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994A-889A-492A-8353-D2B47E4EBC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6718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F9CC9-8EB7-4A64-9E5F-B91B11F96A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994A-889A-492A-8353-D2B47E4EBC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521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F9CC9-8EB7-4A64-9E5F-B91B11F96A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994A-889A-492A-8353-D2B47E4EBC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654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F9CC9-8EB7-4A64-9E5F-B91B11F96A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994A-889A-492A-8353-D2B47E4EBC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9875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F9CC9-8EB7-4A64-9E5F-B91B11F96A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994A-889A-492A-8353-D2B47E4EBC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4900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F9CC9-8EB7-4A64-9E5F-B91B11F96A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994A-889A-492A-8353-D2B47E4EBC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235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99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99"/>
                </a:solidFill>
              </a:endParaRPr>
            </a:p>
          </p:txBody>
        </p:sp>
      </p:grpSp>
      <p:sp>
        <p:nvSpPr>
          <p:cNvPr id="3379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380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B1869-7D89-484C-AAFF-5BDB67A68764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773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73F11-91AE-4B57-9519-75DE6ACB0AB5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69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3BAE-5D75-4F15-ADF0-330A72BCF9DD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29F3-1F6C-423F-9A9D-5D59DF9DD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3BB91-BFFE-4376-8D55-0287444DF0B2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5156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F8432-4696-41B1-9ADC-62023483B155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6259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6CB87-B401-42BD-9FDB-C98BC67CF356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8475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C6CB1-2586-411F-8FD5-88AE41AB2286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044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7D404-17CC-4C9E-AB82-A05B5D448A99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66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D9C69-619F-4924-B276-AD3A95AEDB40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935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C94AB-E82A-4AD3-AEDD-DF509B350D9A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347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714D3-4BB5-4DF4-9BC2-8C143E4DD70A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887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079B0-00F2-4AE6-AA31-ADDA5B283412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1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4353BAE-5D75-4F15-ADF0-330A72BCF9DD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9B029F3-1F6C-423F-9A9D-5D59DF9DD5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55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34353BAE-5D75-4F15-ADF0-330A72BCF9DD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29F3-1F6C-423F-9A9D-5D59DF9DD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3BAE-5D75-4F15-ADF0-330A72BCF9DD}" type="datetimeFigureOut">
              <a:rPr lang="en-US" smtClean="0">
                <a:solidFill>
                  <a:prstClr val="black"/>
                </a:solidFill>
              </a:rPr>
              <a:pPr/>
              <a:t>11/29/2018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29F3-1F6C-423F-9A9D-5D59DF9DD52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848501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3BAE-5D75-4F15-ADF0-330A72BCF9DD}" type="datetimeFigureOut">
              <a:rPr lang="en-US" smtClean="0">
                <a:solidFill>
                  <a:prstClr val="white"/>
                </a:solidFill>
              </a:rPr>
              <a:pPr/>
              <a:t>11/29/2018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29F3-1F6C-423F-9A9D-5D59DF9DD52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22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3BAE-5D75-4F15-ADF0-330A72BCF9DD}" type="datetimeFigureOut">
              <a:rPr lang="en-US" smtClean="0">
                <a:solidFill>
                  <a:prstClr val="white"/>
                </a:solidFill>
              </a:rPr>
              <a:pPr/>
              <a:t>11/29/2018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29F3-1F6C-423F-9A9D-5D59DF9DD52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97101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3BAE-5D75-4F15-ADF0-330A72BCF9DD}" type="datetimeFigureOut">
              <a:rPr lang="en-US" smtClean="0">
                <a:solidFill>
                  <a:prstClr val="black"/>
                </a:solidFill>
              </a:rPr>
              <a:pPr/>
              <a:t>11/29/2018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29F3-1F6C-423F-9A9D-5D59DF9DD52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80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3BAE-5D75-4F15-ADF0-330A72BCF9DD}" type="datetimeFigureOut">
              <a:rPr lang="en-US" smtClean="0">
                <a:solidFill>
                  <a:prstClr val="white"/>
                </a:solidFill>
              </a:rPr>
              <a:pPr/>
              <a:t>11/29/2018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29F3-1F6C-423F-9A9D-5D59DF9DD52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79986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3BAE-5D75-4F15-ADF0-330A72BCF9DD}" type="datetimeFigureOut">
              <a:rPr lang="en-US" smtClean="0">
                <a:solidFill>
                  <a:prstClr val="black"/>
                </a:solidFill>
              </a:rPr>
              <a:pPr/>
              <a:t>11/29/2018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29F3-1F6C-423F-9A9D-5D59DF9DD52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688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34353BAE-5D75-4F15-ADF0-330A72BCF9DD}" type="datetimeFigureOut">
              <a:rPr lang="en-US" smtClean="0">
                <a:solidFill>
                  <a:prstClr val="black"/>
                </a:solidFill>
              </a:rPr>
              <a:pPr/>
              <a:t>11/29/2018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29F3-1F6C-423F-9A9D-5D59DF9DD52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31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4353BAE-5D75-4F15-ADF0-330A72BCF9DD}" type="datetimeFigureOut">
              <a:rPr lang="en-US" smtClean="0">
                <a:solidFill>
                  <a:prstClr val="white"/>
                </a:solidFill>
              </a:rPr>
              <a:pPr/>
              <a:t>11/29/2018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9B029F3-1F6C-423F-9A9D-5D59DF9DD52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0787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3BAE-5D75-4F15-ADF0-330A72BCF9DD}" type="datetimeFigureOut">
              <a:rPr lang="en-US" smtClean="0">
                <a:solidFill>
                  <a:prstClr val="black"/>
                </a:solidFill>
              </a:rPr>
              <a:pPr/>
              <a:t>11/29/2018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29F3-1F6C-423F-9A9D-5D59DF9DD52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570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3BAE-5D75-4F15-ADF0-330A72BCF9DD}" type="datetimeFigureOut">
              <a:rPr lang="en-US" smtClean="0">
                <a:solidFill>
                  <a:prstClr val="black"/>
                </a:solidFill>
              </a:rPr>
              <a:pPr/>
              <a:t>11/29/2018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29F3-1F6C-423F-9A9D-5D59DF9DD52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717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4353BAE-5D75-4F15-ADF0-330A72BCF9DD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9B029F3-1F6C-423F-9A9D-5D59DF9DD5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624B19-D9B0-412F-9BC8-A8C15BC85527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29.11.2018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AEA5DE-084F-4D90-9570-EC9134E8F9B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303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624B19-D9B0-412F-9BC8-A8C15BC85527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29.11.2018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AEA5DE-084F-4D90-9570-EC9134E8F9B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093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624B19-D9B0-412F-9BC8-A8C15BC85527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29.11.2018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AEA5DE-084F-4D90-9570-EC9134E8F9B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89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624B19-D9B0-412F-9BC8-A8C15BC85527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29.11.2018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AEA5DE-084F-4D90-9570-EC9134E8F9B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34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624B19-D9B0-412F-9BC8-A8C15BC85527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29.11.2018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AEA5DE-084F-4D90-9570-EC9134E8F9B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626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624B19-D9B0-412F-9BC8-A8C15BC85527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29.11.2018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AEA5DE-084F-4D90-9570-EC9134E8F9B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376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624B19-D9B0-412F-9BC8-A8C15BC85527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29.11.2018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AEA5DE-084F-4D90-9570-EC9134E8F9B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22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624B19-D9B0-412F-9BC8-A8C15BC85527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29.11.2018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AEA5DE-084F-4D90-9570-EC9134E8F9B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310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624B19-D9B0-412F-9BC8-A8C15BC85527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29.11.2018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AEA5DE-084F-4D90-9570-EC9134E8F9B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750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624B19-D9B0-412F-9BC8-A8C15BC85527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29.11.2018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AEA5DE-084F-4D90-9570-EC9134E8F9B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595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4353BAE-5D75-4F15-ADF0-330A72BCF9DD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9B029F3-1F6C-423F-9A9D-5D59DF9DD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52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4" r:id="rId1"/>
    <p:sldLayoutId id="2147484565" r:id="rId2"/>
    <p:sldLayoutId id="2147484566" r:id="rId3"/>
    <p:sldLayoutId id="2147484567" r:id="rId4"/>
    <p:sldLayoutId id="2147484568" r:id="rId5"/>
    <p:sldLayoutId id="2147484569" r:id="rId6"/>
    <p:sldLayoutId id="2147484570" r:id="rId7"/>
    <p:sldLayoutId id="2147484571" r:id="rId8"/>
    <p:sldLayoutId id="2147484572" r:id="rId9"/>
    <p:sldLayoutId id="2147484573" r:id="rId10"/>
    <p:sldLayoutId id="2147484574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4231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  <p:sldLayoutId id="2147484586" r:id="rId11"/>
    <p:sldLayoutId id="2147484587" r:id="rId12"/>
    <p:sldLayoutId id="2147484588" r:id="rId13"/>
    <p:sldLayoutId id="2147484589" r:id="rId14"/>
    <p:sldLayoutId id="2147484590" r:id="rId15"/>
    <p:sldLayoutId id="2147484591" r:id="rId16"/>
    <p:sldLayoutId id="214748459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4B19-D9B0-412F-9BC8-A8C15BC85527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EA5DE-084F-4D90-9570-EC9134E8F9B4}" type="slidenum">
              <a:rPr kumimoji="0" lang="ru-RU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1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3687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06" r:id="rId1"/>
    <p:sldLayoutId id="2147484607" r:id="rId2"/>
    <p:sldLayoutId id="2147484608" r:id="rId3"/>
    <p:sldLayoutId id="2147484609" r:id="rId4"/>
    <p:sldLayoutId id="2147484610" r:id="rId5"/>
    <p:sldLayoutId id="2147484611" r:id="rId6"/>
    <p:sldLayoutId id="2147484612" r:id="rId7"/>
    <p:sldLayoutId id="2147484613" r:id="rId8"/>
    <p:sldLayoutId id="2147484614" r:id="rId9"/>
    <p:sldLayoutId id="2147484615" r:id="rId10"/>
    <p:sldLayoutId id="2147484616" r:id="rId11"/>
    <p:sldLayoutId id="2147484617" r:id="rId12"/>
    <p:sldLayoutId id="2147484618" r:id="rId13"/>
    <p:sldLayoutId id="2147484619" r:id="rId14"/>
    <p:sldLayoutId id="2147484620" r:id="rId15"/>
    <p:sldLayoutId id="2147484621" r:id="rId16"/>
    <p:sldLayoutId id="214748462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F9CC9-8EB7-4A64-9E5F-B91B11F96A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4994A-889A-492A-8353-D2B47E4EBC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10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6" r:id="rId1"/>
    <p:sldLayoutId id="2147484637" r:id="rId2"/>
    <p:sldLayoutId id="2147484638" r:id="rId3"/>
    <p:sldLayoutId id="2147484639" r:id="rId4"/>
    <p:sldLayoutId id="2147484640" r:id="rId5"/>
    <p:sldLayoutId id="2147484641" r:id="rId6"/>
    <p:sldLayoutId id="2147484642" r:id="rId7"/>
    <p:sldLayoutId id="2147484643" r:id="rId8"/>
    <p:sldLayoutId id="2147484644" r:id="rId9"/>
    <p:sldLayoutId id="2147484645" r:id="rId10"/>
    <p:sldLayoutId id="21474846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32771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99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99"/>
                </a:solidFill>
              </a:endParaRPr>
            </a:p>
          </p:txBody>
        </p:sp>
      </p:grpSp>
      <p:sp>
        <p:nvSpPr>
          <p:cNvPr id="327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3277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3277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100D5F-025E-4641-A729-E0F455DBB7EE}" type="slidenum">
              <a:rPr lang="ru-RU">
                <a:solidFill>
                  <a:srgbClr val="0000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5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4353BAE-5D75-4F15-ADF0-330A72BCF9DD}" type="datetimeFigureOut">
              <a:rPr lang="en-US" smtClean="0">
                <a:solidFill>
                  <a:prstClr val="black"/>
                </a:solidFill>
              </a:rPr>
              <a:pPr/>
              <a:t>11/29/2018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9B029F3-1F6C-423F-9A9D-5D59DF9DD52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45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0" r:id="rId1"/>
    <p:sldLayoutId id="2147484661" r:id="rId2"/>
    <p:sldLayoutId id="2147484662" r:id="rId3"/>
    <p:sldLayoutId id="2147484663" r:id="rId4"/>
    <p:sldLayoutId id="2147484664" r:id="rId5"/>
    <p:sldLayoutId id="2147484665" r:id="rId6"/>
    <p:sldLayoutId id="2147484666" r:id="rId7"/>
    <p:sldLayoutId id="2147484667" r:id="rId8"/>
    <p:sldLayoutId id="2147484668" r:id="rId9"/>
    <p:sldLayoutId id="2147484669" r:id="rId10"/>
    <p:sldLayoutId id="2147484670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5624B19-D9B0-412F-9BC8-A8C15BC85527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29.11.2018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A3AEA5DE-084F-4D90-9570-EC9134E8F9B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46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2" r:id="rId1"/>
    <p:sldLayoutId id="2147484673" r:id="rId2"/>
    <p:sldLayoutId id="2147484674" r:id="rId3"/>
    <p:sldLayoutId id="2147484675" r:id="rId4"/>
    <p:sldLayoutId id="2147484676" r:id="rId5"/>
    <p:sldLayoutId id="2147484677" r:id="rId6"/>
    <p:sldLayoutId id="2147484678" r:id="rId7"/>
    <p:sldLayoutId id="2147484679" r:id="rId8"/>
    <p:sldLayoutId id="2147484680" r:id="rId9"/>
    <p:sldLayoutId id="2147484681" r:id="rId10"/>
    <p:sldLayoutId id="2147484682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D8615B-A17B-4BDF-B16B-3716744D6A1C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73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4" r:id="rId1"/>
    <p:sldLayoutId id="2147484685" r:id="rId2"/>
    <p:sldLayoutId id="2147484686" r:id="rId3"/>
    <p:sldLayoutId id="2147484687" r:id="rId4"/>
    <p:sldLayoutId id="2147484688" r:id="rId5"/>
    <p:sldLayoutId id="2147484689" r:id="rId6"/>
    <p:sldLayoutId id="2147484690" r:id="rId7"/>
    <p:sldLayoutId id="2147484691" r:id="rId8"/>
    <p:sldLayoutId id="2147484692" r:id="rId9"/>
    <p:sldLayoutId id="2147484693" r:id="rId10"/>
    <p:sldLayoutId id="2147484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sindicate.md/o-nkpm/chlenskie-organizatsii/natsional-naya-federatsiya-profsoyuzov-sel-skogo-hozyajstva-i-prodovol-stviya-agroindsind/" TargetMode="Externa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04664"/>
            <a:ext cx="6512511" cy="36004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нкпм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2276872"/>
            <a:ext cx="8136904" cy="295232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Система образования Национальной Конфедерации Профсоюзов Молдовы</a:t>
            </a:r>
            <a:endParaRPr lang="ru-RU" sz="4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91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385175" cy="620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Профсоюзные преподаватели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0723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323528" y="836712"/>
            <a:ext cx="8712968" cy="5832648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lvl="2" indent="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5000" i="1" dirty="0" smtClean="0"/>
          </a:p>
          <a:p>
            <a:pPr marL="0" lvl="2" indent="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0" i="1" dirty="0" smtClean="0">
                <a:solidFill>
                  <a:srgbClr val="FF0000"/>
                </a:solidFill>
              </a:rPr>
              <a:t>Ключевой фигурой </a:t>
            </a:r>
            <a:r>
              <a:rPr lang="ru-RU" sz="5000" i="1" dirty="0" smtClean="0"/>
              <a:t>профсоюзной учебы является профсоюзный преподаватель/тренер –который помогает/облегчает процесс приобретения взрослыми новых знаний и умений, вовлекая участников в интерактивный процесс, который </a:t>
            </a:r>
            <a:r>
              <a:rPr lang="ru-RU" sz="5000" i="1" dirty="0" err="1" smtClean="0"/>
              <a:t>динамизирует</a:t>
            </a:r>
            <a:r>
              <a:rPr lang="ru-RU" sz="5000" i="1" dirty="0" smtClean="0"/>
              <a:t> мышление, удерживает внимание и стимулирует  обмен </a:t>
            </a:r>
            <a:endParaRPr lang="ro-RO" sz="5000" i="1" dirty="0" smtClean="0"/>
          </a:p>
          <a:p>
            <a:pPr marL="0" lvl="2" indent="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0" i="1" dirty="0" smtClean="0"/>
              <a:t>идей и опытом</a:t>
            </a:r>
          </a:p>
          <a:p>
            <a:pPr marL="0" lvl="2" indent="0" algn="just">
              <a:buNone/>
            </a:pPr>
            <a:endParaRPr lang="ru-RU" sz="2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0" algn="just">
              <a:buNone/>
            </a:pPr>
            <a:endParaRPr lang="ru-RU" sz="2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0" algn="just">
              <a:buNone/>
            </a:pPr>
            <a:endParaRPr lang="ru-RU" sz="2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0" algn="just">
              <a:buNone/>
            </a:pPr>
            <a:endParaRPr lang="ru-RU" sz="2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0" algn="just">
              <a:buNone/>
            </a:pPr>
            <a:endParaRPr lang="ru-RU" sz="2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0" algn="just">
              <a:buNone/>
            </a:pPr>
            <a:endParaRPr lang="ru-RU" sz="2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0" algn="just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0" algn="just">
              <a:buNone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06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395536" y="188640"/>
            <a:ext cx="8280920" cy="5904656"/>
          </a:xfrm>
        </p:spPr>
        <p:txBody>
          <a:bodyPr/>
          <a:lstStyle/>
          <a:p>
            <a:pPr marL="45720" indent="0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Тренер-Преподаватель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(обучающий) </a:t>
            </a:r>
            <a:r>
              <a:rPr lang="ru-RU" sz="2400" dirty="0">
                <a:solidFill>
                  <a:srgbClr val="0070C0"/>
                </a:solidFill>
              </a:rPr>
              <a:t>играет </a:t>
            </a:r>
            <a:r>
              <a:rPr lang="ru-RU" sz="2400" dirty="0" smtClean="0">
                <a:solidFill>
                  <a:srgbClr val="0070C0"/>
                </a:solidFill>
              </a:rPr>
              <a:t>роли</a:t>
            </a:r>
            <a:r>
              <a:rPr lang="ro-RO" sz="2400" dirty="0" smtClean="0">
                <a:solidFill>
                  <a:srgbClr val="0070C0"/>
                </a:solidFill>
              </a:rPr>
              <a:t>: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400" dirty="0">
                <a:solidFill>
                  <a:srgbClr val="00B050"/>
                </a:solidFill>
              </a:rPr>
              <a:t>координатора процесса, консультанта, эксперта по </a:t>
            </a:r>
            <a:r>
              <a:rPr lang="ru-RU" sz="2400" dirty="0" smtClean="0">
                <a:solidFill>
                  <a:srgbClr val="00B050"/>
                </a:solidFill>
              </a:rPr>
              <a:t>технологиям </a:t>
            </a:r>
            <a:r>
              <a:rPr lang="ru-RU" sz="2400" dirty="0">
                <a:solidFill>
                  <a:srgbClr val="00B050"/>
                </a:solidFill>
              </a:rPr>
              <a:t>обучения</a:t>
            </a:r>
            <a:r>
              <a:rPr lang="ru-RU" sz="2400" dirty="0">
                <a:solidFill>
                  <a:srgbClr val="0070C0"/>
                </a:solidFill>
              </a:rPr>
              <a:t>, оказывая обучающемуся помощь в </a:t>
            </a:r>
            <a:r>
              <a:rPr lang="ru-RU" sz="2400" dirty="0" smtClean="0">
                <a:solidFill>
                  <a:srgbClr val="7030A0"/>
                </a:solidFill>
              </a:rPr>
              <a:t>обучении,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400" dirty="0">
                <a:solidFill>
                  <a:srgbClr val="7030A0"/>
                </a:solidFill>
              </a:rPr>
              <a:t>создающего </a:t>
            </a:r>
            <a:r>
              <a:rPr lang="ru-RU" sz="2400" dirty="0" smtClean="0">
                <a:solidFill>
                  <a:srgbClr val="7030A0"/>
                </a:solidFill>
              </a:rPr>
              <a:t>новые интерактивные </a:t>
            </a:r>
            <a:r>
              <a:rPr lang="ru-RU" sz="2400" dirty="0">
                <a:solidFill>
                  <a:srgbClr val="7030A0"/>
                </a:solidFill>
              </a:rPr>
              <a:t>формы, методы и возможности для </a:t>
            </a:r>
            <a:r>
              <a:rPr lang="ru-RU" sz="2400" dirty="0" smtClean="0">
                <a:solidFill>
                  <a:srgbClr val="7030A0"/>
                </a:solidFill>
              </a:rPr>
              <a:t>обучения</a:t>
            </a:r>
            <a:endParaRPr lang="ru-RU" sz="2400" dirty="0">
              <a:solidFill>
                <a:srgbClr val="7030A0"/>
              </a:solidFill>
            </a:endParaRPr>
          </a:p>
          <a:p>
            <a:pPr marL="109728" indent="0">
              <a:buNone/>
            </a:pPr>
            <a:endParaRPr lang="ro-RO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714" y="2708921"/>
            <a:ext cx="5763422" cy="384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71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7366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Профсоюзные </a:t>
            </a: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преподаватели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0723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323528" y="1124744"/>
            <a:ext cx="8496944" cy="52565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2" indent="45720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4572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преподавателей регулируется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УСТАВОМ ПРОФСОЮЗНОГО ПРЕПОДАВАТЕЛЯ</a:t>
            </a:r>
            <a:r>
              <a:rPr lang="ro-R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ПОЛОЖЕНИЕМ ОБ АТТЕСТАЦИИ И ОПЛАТЕ ГОНОРАРА ПРОФСОЮЗНЫХ ПРЕПОДАВАТЕЛЕЙ,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утвержденным Постановлением КК в 2008, с изменениями и дополнениями, внесенными Постановлением КК 30 мая текущего года.</a:t>
            </a:r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Профсоюзным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преподавателям могут присваиваться следующие квалификационные категории:</a:t>
            </a:r>
          </a:p>
          <a:p>
            <a:pPr marL="0" indent="4572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«A - Преподаватель территориального уровня»;</a:t>
            </a:r>
          </a:p>
          <a:p>
            <a:pPr marL="0" indent="4572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«B - Преподаватель отраслевого уровня»; </a:t>
            </a:r>
          </a:p>
          <a:p>
            <a:pPr marL="0" indent="4572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«C - Преподаватель национального или международного уровня».</a:t>
            </a:r>
          </a:p>
          <a:p>
            <a:pPr marL="0" lvl="2" indent="4572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Оплата за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академический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час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осуществляется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соответствии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с уровнем квалификации профсоюзного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преподавателя. (15, 20, 25)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0" lvl="2" indent="0" algn="just">
              <a:buNone/>
            </a:pPr>
            <a:endParaRPr lang="en-US" sz="1500" dirty="0">
              <a:solidFill>
                <a:schemeClr val="tx1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81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24935" cy="648072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accent1"/>
                </a:solidFill>
                <a:latin typeface="Times New Roman" pitchFamily="18" charset="0"/>
              </a:rPr>
              <a:t>Профсоюзные преподаватели</a:t>
            </a:r>
            <a:endParaRPr lang="ru-RU" dirty="0"/>
          </a:p>
        </p:txBody>
      </p:sp>
      <p:pic>
        <p:nvPicPr>
          <p:cNvPr id="74755" name="Picture 3" descr="D:\Broş oferta educ 2013\Foto brosură\Poze pentru capitolul - Formatorul-figura cheie\DSC072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071546"/>
            <a:ext cx="4286280" cy="2643206"/>
          </a:xfrm>
          <a:prstGeom prst="rect">
            <a:avLst/>
          </a:prstGeom>
          <a:noFill/>
        </p:spPr>
      </p:pic>
      <p:pic>
        <p:nvPicPr>
          <p:cNvPr id="74757" name="Picture 5" descr="D:\Broş oferta educ 2013\Foto brosură\Poze pentru capitolul - Formatorul-figura cheie\IMG_45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574" y="3500438"/>
            <a:ext cx="4561776" cy="3071834"/>
          </a:xfrm>
          <a:prstGeom prst="rect">
            <a:avLst/>
          </a:prstGeom>
          <a:noFill/>
        </p:spPr>
      </p:pic>
      <p:pic>
        <p:nvPicPr>
          <p:cNvPr id="4098" name="Picture 2" descr="D:\Poze IM\Perete\Formatori\Found_250769112_31918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71546"/>
            <a:ext cx="4367023" cy="274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Poze IM\Perete\Formatori\DSC042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500438"/>
            <a:ext cx="4476749" cy="33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2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23428" y="188640"/>
            <a:ext cx="8385175" cy="504056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chemeClr val="accent1"/>
                </a:solidFill>
                <a:latin typeface="Times New Roman" pitchFamily="18" charset="0"/>
              </a:rPr>
              <a:t>Профсоюзные </a:t>
            </a:r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</a:rPr>
              <a:t>преподаватели</a:t>
            </a:r>
            <a:endParaRPr lang="en-US" sz="3200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30723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323528" y="692696"/>
            <a:ext cx="8712968" cy="54726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2" indent="4572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Институт Труда совместно с НКПМ проводит курсы повышения квалификации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аттестованных преподавателей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участием национальных и зарубежных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экспертов.</a:t>
            </a:r>
          </a:p>
          <a:p>
            <a:pPr marL="0" lvl="2" indent="4572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этого, среди преподавателей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НКПМ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уже укоренилась традиция периодически собираться на неформальные форумы, на которых обсуждаются существующие проблемы, устанавливаются новые приоритеты, обмениваются опытом, а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ноября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неформально считается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Днем профсоюзного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реподавателя.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0" algn="just">
              <a:buNone/>
            </a:pP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" name="Picture 2" descr="D:\Poze D\foto\DSC03968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2" y="3501008"/>
            <a:ext cx="4398112" cy="3356992"/>
          </a:xfrm>
          <a:prstGeom prst="rect">
            <a:avLst/>
          </a:prstGeom>
          <a:noFill/>
        </p:spPr>
      </p:pic>
      <p:pic>
        <p:nvPicPr>
          <p:cNvPr id="5123" name="Picture 3" descr="D:\Poze IM\Perete\Formatori\IMG_16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0988"/>
            <a:ext cx="4716016" cy="35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52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16632"/>
            <a:ext cx="8385175" cy="504056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Профсоюзные </a:t>
            </a: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преподаватели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0723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323528" y="620688"/>
            <a:ext cx="8712968" cy="554461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2" indent="4572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команда преподавателей, которой на данный момент располагает Институт Т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и, следовательно, Национальная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Конфедерация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рофсоюзов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Молдовы,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считается хорошо подготовленной,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способной справиться со всеми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вызовами национального образовательного процесса,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делиться накопленным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опытом 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проектов,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международными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профсоюзными структурами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Институте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руда и за его пределами.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0" algn="just">
              <a:buNone/>
            </a:pPr>
            <a:endParaRPr lang="en-US" sz="26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" name="Picture 4" descr="http://institutulmuncii.md/uploads/userupload/1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3429000"/>
            <a:ext cx="4464496" cy="3391719"/>
          </a:xfrm>
          <a:prstGeom prst="rect">
            <a:avLst/>
          </a:prstGeom>
          <a:noFill/>
        </p:spPr>
      </p:pic>
      <p:pic>
        <p:nvPicPr>
          <p:cNvPr id="5" name="Picture 3" descr="D:\poze\Poze 1\DSC039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40968"/>
            <a:ext cx="4435014" cy="3862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723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908720"/>
            <a:ext cx="8856984" cy="5616624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defRPr/>
            </a:pPr>
            <a:endParaRPr lang="ru-RU" sz="3600" b="1" dirty="0" smtClean="0">
              <a:solidFill>
                <a:srgbClr val="000099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3200" b="1" dirty="0" smtClean="0">
                <a:solidFill>
                  <a:srgbClr val="000099"/>
                </a:solidFill>
              </a:rPr>
              <a:t>семинарские занятия</a:t>
            </a:r>
            <a:r>
              <a:rPr lang="ro-RO" sz="3200" b="1" dirty="0" smtClean="0">
                <a:solidFill>
                  <a:srgbClr val="000099"/>
                </a:solidFill>
              </a:rPr>
              <a:t>;</a:t>
            </a:r>
            <a:endParaRPr lang="ru-RU" sz="3200" b="1" dirty="0">
              <a:solidFill>
                <a:srgbClr val="000099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3200" b="1" dirty="0" smtClean="0">
                <a:solidFill>
                  <a:srgbClr val="000099"/>
                </a:solidFill>
              </a:rPr>
              <a:t>тренинги </a:t>
            </a:r>
            <a:r>
              <a:rPr lang="ru-RU" sz="3200" b="1" dirty="0">
                <a:solidFill>
                  <a:srgbClr val="000099"/>
                </a:solidFill>
              </a:rPr>
              <a:t>– </a:t>
            </a:r>
            <a:r>
              <a:rPr lang="ru-RU" sz="3200" b="1" dirty="0" smtClean="0">
                <a:solidFill>
                  <a:srgbClr val="000099"/>
                </a:solidFill>
              </a:rPr>
              <a:t>практикумы/ практические </a:t>
            </a:r>
            <a:r>
              <a:rPr lang="ru-RU" sz="3200" b="1" dirty="0">
                <a:solidFill>
                  <a:srgbClr val="000099"/>
                </a:solidFill>
              </a:rPr>
              <a:t>занятия по решению </a:t>
            </a:r>
            <a:r>
              <a:rPr lang="ru-RU" sz="3200" b="1" dirty="0" smtClean="0">
                <a:solidFill>
                  <a:srgbClr val="000099"/>
                </a:solidFill>
              </a:rPr>
              <a:t>конкретных задач (кейсы)</a:t>
            </a:r>
            <a:r>
              <a:rPr lang="ro-RO" sz="3200" b="1" dirty="0" smtClean="0">
                <a:solidFill>
                  <a:srgbClr val="000099"/>
                </a:solidFill>
              </a:rPr>
              <a:t>;</a:t>
            </a:r>
            <a:endParaRPr lang="ru-RU" sz="3200" b="1" dirty="0" smtClean="0">
              <a:solidFill>
                <a:srgbClr val="000099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3200" b="1" dirty="0">
                <a:solidFill>
                  <a:srgbClr val="000099"/>
                </a:solidFill>
              </a:rPr>
              <a:t>у</a:t>
            </a:r>
            <a:r>
              <a:rPr lang="ru-RU" sz="3200" b="1" dirty="0" smtClean="0">
                <a:solidFill>
                  <a:srgbClr val="000099"/>
                </a:solidFill>
              </a:rPr>
              <a:t>прав. дискуссии, беседы, обсуждения </a:t>
            </a:r>
            <a:r>
              <a:rPr lang="ru-RU" sz="3200" b="1" dirty="0">
                <a:solidFill>
                  <a:srgbClr val="000099"/>
                </a:solidFill>
              </a:rPr>
              <a:t>за круглым </a:t>
            </a:r>
            <a:r>
              <a:rPr lang="ru-RU" sz="3200" b="1" dirty="0" smtClean="0">
                <a:solidFill>
                  <a:srgbClr val="000099"/>
                </a:solidFill>
              </a:rPr>
              <a:t>столом</a:t>
            </a:r>
            <a:r>
              <a:rPr lang="ro-RO" sz="3200" b="1" dirty="0" smtClean="0">
                <a:solidFill>
                  <a:srgbClr val="000099"/>
                </a:solidFill>
              </a:rPr>
              <a:t>;</a:t>
            </a:r>
            <a:endParaRPr lang="ru-RU" sz="3200" b="1" dirty="0">
              <a:solidFill>
                <a:srgbClr val="000099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3200" b="1" dirty="0">
                <a:solidFill>
                  <a:srgbClr val="000099"/>
                </a:solidFill>
              </a:rPr>
              <a:t>и</a:t>
            </a:r>
            <a:r>
              <a:rPr lang="ru-RU" sz="3200" b="1" dirty="0" smtClean="0">
                <a:solidFill>
                  <a:srgbClr val="000099"/>
                </a:solidFill>
              </a:rPr>
              <a:t>ндивидуальные и групповые проекты</a:t>
            </a:r>
            <a:r>
              <a:rPr lang="ro-RO" sz="3200" b="1" dirty="0" smtClean="0">
                <a:solidFill>
                  <a:srgbClr val="000099"/>
                </a:solidFill>
              </a:rPr>
              <a:t>;</a:t>
            </a:r>
            <a:endParaRPr lang="ru-RU" sz="3200" b="1" dirty="0" smtClean="0">
              <a:solidFill>
                <a:srgbClr val="000099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3200" b="1" dirty="0" smtClean="0">
                <a:solidFill>
                  <a:srgbClr val="000099"/>
                </a:solidFill>
              </a:rPr>
              <a:t>Консультации</a:t>
            </a:r>
            <a:r>
              <a:rPr lang="ro-RO" sz="3200" b="1" dirty="0" smtClean="0">
                <a:solidFill>
                  <a:srgbClr val="000099"/>
                </a:solidFill>
              </a:rPr>
              <a:t> </a:t>
            </a:r>
            <a:r>
              <a:rPr lang="ru-RU" sz="3200" b="1" dirty="0" smtClean="0">
                <a:solidFill>
                  <a:srgbClr val="000099"/>
                </a:solidFill>
              </a:rPr>
              <a:t>и др.</a:t>
            </a:r>
          </a:p>
          <a:p>
            <a:pPr marL="109728" indent="0" algn="just">
              <a:lnSpc>
                <a:spcPct val="80000"/>
              </a:lnSpc>
              <a:buNone/>
              <a:defRPr/>
            </a:pPr>
            <a:endParaRPr lang="ru-RU" sz="2400" b="1" dirty="0" smtClean="0">
              <a:solidFill>
                <a:srgbClr val="FF0000"/>
              </a:solidFill>
            </a:endParaRPr>
          </a:p>
          <a:p>
            <a:pPr marL="109728" indent="0" algn="just">
              <a:lnSpc>
                <a:spcPct val="80000"/>
              </a:lnSpc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Обязательное условие</a:t>
            </a:r>
            <a:r>
              <a:rPr lang="ro-RO" sz="2400" b="1" dirty="0" smtClean="0">
                <a:solidFill>
                  <a:srgbClr val="FF0000"/>
                </a:solidFill>
              </a:rPr>
              <a:t>: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проводить семинары с использованием </a:t>
            </a:r>
            <a:r>
              <a:rPr lang="ru-RU" sz="2400" b="1" dirty="0" smtClean="0">
                <a:solidFill>
                  <a:srgbClr val="0070C0"/>
                </a:solidFill>
              </a:rPr>
              <a:t>интерактивных </a:t>
            </a:r>
            <a:r>
              <a:rPr lang="ru-RU" sz="2400" b="1" dirty="0">
                <a:solidFill>
                  <a:srgbClr val="0070C0"/>
                </a:solidFill>
              </a:rPr>
              <a:t>форм обучения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</a:rPr>
              <a:t/>
            </a:r>
            <a:br>
              <a:rPr lang="ru-RU" sz="4400" dirty="0" smtClean="0">
                <a:solidFill>
                  <a:srgbClr val="0070C0"/>
                </a:solidFill>
              </a:rPr>
            </a:br>
            <a:r>
              <a:rPr lang="ru-RU" sz="4400" dirty="0" smtClean="0">
                <a:solidFill>
                  <a:srgbClr val="0070C0"/>
                </a:solidFill>
              </a:rPr>
              <a:t>КАК </a:t>
            </a:r>
            <a:r>
              <a:rPr lang="ru-RU" sz="4400" dirty="0">
                <a:solidFill>
                  <a:srgbClr val="0070C0"/>
                </a:solidFill>
              </a:rPr>
              <a:t>ОБУЧАЕТ?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79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000" u="sng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СЕМИНАР</a:t>
            </a:r>
            <a:endParaRPr lang="ru-RU" sz="2000" u="sng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566124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u="sng" dirty="0" smtClean="0">
                <a:solidFill>
                  <a:srgbClr val="FF0000"/>
                </a:solidFill>
              </a:rPr>
              <a:t>Семинар</a:t>
            </a:r>
            <a:r>
              <a:rPr lang="ru-RU" sz="2000" dirty="0" smtClean="0"/>
              <a:t> - форма </a:t>
            </a:r>
            <a:r>
              <a:rPr lang="ru-RU" sz="2000" dirty="0"/>
              <a:t>учебно-практических занятий, в буквальном переводе с греческого — </a:t>
            </a:r>
            <a:r>
              <a:rPr lang="ru-RU" sz="2000" dirty="0" smtClean="0"/>
              <a:t>«</a:t>
            </a:r>
            <a:r>
              <a:rPr lang="ru-RU" sz="2000" dirty="0"/>
              <a:t>сеятель знаний».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>
                <a:solidFill>
                  <a:srgbClr val="00B050"/>
                </a:solidFill>
              </a:rPr>
              <a:t>Основные </a:t>
            </a:r>
            <a:r>
              <a:rPr lang="ru-RU" sz="2000" dirty="0">
                <a:solidFill>
                  <a:srgbClr val="00B050"/>
                </a:solidFill>
              </a:rPr>
              <a:t>функции семинара</a:t>
            </a:r>
            <a:r>
              <a:rPr lang="ru-RU" sz="2000" dirty="0"/>
              <a:t>: </a:t>
            </a:r>
            <a:endParaRPr lang="ru-RU" sz="2000" dirty="0" smtClean="0"/>
          </a:p>
          <a:p>
            <a:r>
              <a:rPr lang="ru-RU" sz="2000" dirty="0" smtClean="0"/>
              <a:t>познавательная</a:t>
            </a:r>
          </a:p>
          <a:p>
            <a:r>
              <a:rPr lang="ru-RU" sz="2000" dirty="0" smtClean="0"/>
              <a:t>интерактивная </a:t>
            </a:r>
          </a:p>
          <a:p>
            <a:r>
              <a:rPr lang="ru-RU" sz="2000" dirty="0" smtClean="0"/>
              <a:t>контрольная 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</a:rPr>
              <a:t>Обучаемые</a:t>
            </a:r>
            <a:r>
              <a:rPr lang="ru-RU" sz="2000" dirty="0" smtClean="0"/>
              <a:t> непосредственно </a:t>
            </a:r>
            <a:r>
              <a:rPr lang="ru-RU" sz="2000" dirty="0" smtClean="0">
                <a:solidFill>
                  <a:srgbClr val="FF0000"/>
                </a:solidFill>
              </a:rPr>
              <a:t>участвую</a:t>
            </a:r>
            <a:r>
              <a:rPr lang="ru-RU" sz="2000" dirty="0" smtClean="0"/>
              <a:t>т и являются </a:t>
            </a:r>
            <a:r>
              <a:rPr lang="ru-RU" sz="2000" dirty="0" smtClean="0">
                <a:solidFill>
                  <a:srgbClr val="FF0000"/>
                </a:solidFill>
              </a:rPr>
              <a:t>главными  «актёрами» в процессе обучения.</a:t>
            </a:r>
          </a:p>
          <a:p>
            <a:pPr marL="0" indent="0" algn="just">
              <a:buNone/>
            </a:pPr>
            <a:r>
              <a:rPr lang="ru-RU" sz="2000" u="sng" dirty="0" smtClean="0">
                <a:solidFill>
                  <a:srgbClr val="00B050"/>
                </a:solidFill>
              </a:rPr>
              <a:t>Цель</a:t>
            </a:r>
            <a:r>
              <a:rPr lang="ru-RU" sz="2000" dirty="0" smtClean="0"/>
              <a:t> - углубленное </a:t>
            </a:r>
            <a:r>
              <a:rPr lang="ru-RU" sz="2000" dirty="0"/>
              <a:t>изучение </a:t>
            </a:r>
            <a:r>
              <a:rPr lang="ru-RU" sz="2000" dirty="0" smtClean="0"/>
              <a:t>вопроса, </a:t>
            </a:r>
            <a:r>
              <a:rPr lang="ru-RU" sz="2000" dirty="0"/>
              <a:t>привитие </a:t>
            </a:r>
            <a:r>
              <a:rPr lang="ru-RU" sz="2000" dirty="0" smtClean="0"/>
              <a:t>навыков </a:t>
            </a:r>
            <a:r>
              <a:rPr lang="ru-RU" sz="2000" dirty="0"/>
              <a:t>самостоятельного поиска и анализа учебной информации, а также формирование и развитие у обучаемых </a:t>
            </a:r>
            <a:r>
              <a:rPr lang="ru-RU" sz="2000" dirty="0" smtClean="0"/>
              <a:t>самостоятельного </a:t>
            </a:r>
            <a:r>
              <a:rPr lang="ru-RU" sz="2000" dirty="0"/>
              <a:t>мышления, умения активно участвовать в творческой дискуссии, делать правильные выводы, аргументированно излагать и отстаивать свое мнение</a:t>
            </a:r>
            <a:endParaRPr lang="ru-RU" sz="2000" dirty="0" smtClean="0"/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</a:rPr>
              <a:t>Преподаватель является </a:t>
            </a:r>
            <a:r>
              <a:rPr lang="ru-RU" sz="2000" dirty="0">
                <a:solidFill>
                  <a:srgbClr val="FF0000"/>
                </a:solidFill>
              </a:rPr>
              <a:t>координатором </a:t>
            </a:r>
            <a:r>
              <a:rPr lang="ru-RU" sz="2000" dirty="0" smtClean="0">
                <a:solidFill>
                  <a:srgbClr val="FF0000"/>
                </a:solidFill>
              </a:rPr>
              <a:t>семинара</a:t>
            </a:r>
            <a:r>
              <a:rPr lang="ru-RU" sz="2000" dirty="0">
                <a:solidFill>
                  <a:srgbClr val="FF0000"/>
                </a:solidFill>
              </a:rPr>
              <a:t>, подготовка к которому является </a:t>
            </a:r>
            <a:r>
              <a:rPr lang="ru-RU" sz="2000" dirty="0" smtClean="0">
                <a:solidFill>
                  <a:srgbClr val="FF0000"/>
                </a:solidFill>
              </a:rPr>
              <a:t>обязательной!!!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8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профсоюз </a:t>
            </a:r>
          </a:p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участники обучения</a:t>
            </a:r>
          </a:p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тренер-преподаватель</a:t>
            </a:r>
          </a:p>
          <a:p>
            <a:endParaRPr lang="ru-RU" sz="3200" dirty="0">
              <a:solidFill>
                <a:srgbClr val="0070C0"/>
              </a:solidFill>
            </a:endParaRPr>
          </a:p>
          <a:p>
            <a:pPr marL="109728" indent="0" algn="ctr">
              <a:buNone/>
            </a:pPr>
            <a:r>
              <a:rPr lang="ru-RU" sz="3200" dirty="0" smtClean="0">
                <a:solidFill>
                  <a:srgbClr val="00B050"/>
                </a:solidFill>
              </a:rPr>
              <a:t>Какие цели преследует каждая из перечисленных групп</a:t>
            </a:r>
            <a:r>
              <a:rPr lang="ro-RO" sz="3200" dirty="0" smtClean="0">
                <a:solidFill>
                  <a:srgbClr val="00B050"/>
                </a:solidFill>
              </a:rPr>
              <a:t>?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rgbClr val="DA1F28"/>
                </a:solidFill>
              </a:rPr>
              <a:t/>
            </a:r>
            <a:br>
              <a:rPr lang="ru-RU" sz="3100" dirty="0" smtClean="0">
                <a:solidFill>
                  <a:srgbClr val="DA1F28"/>
                </a:solidFill>
              </a:rPr>
            </a:br>
            <a:r>
              <a:rPr lang="ro-RO" sz="3100" dirty="0" smtClean="0">
                <a:solidFill>
                  <a:srgbClr val="DA1F28"/>
                </a:solidFill>
              </a:rPr>
              <a:t/>
            </a:r>
            <a:br>
              <a:rPr lang="ro-RO" sz="3100" dirty="0" smtClean="0">
                <a:solidFill>
                  <a:srgbClr val="DA1F28"/>
                </a:solidFill>
              </a:rPr>
            </a:br>
            <a:r>
              <a:rPr lang="ru-RU" sz="3100" dirty="0" smtClean="0">
                <a:solidFill>
                  <a:srgbClr val="DA1F28"/>
                </a:solidFill>
              </a:rPr>
              <a:t>В </a:t>
            </a:r>
            <a:r>
              <a:rPr lang="ru-RU" sz="3100" dirty="0">
                <a:solidFill>
                  <a:srgbClr val="DA1F28"/>
                </a:solidFill>
              </a:rPr>
              <a:t>профсоюзном образовательном процессе участвуют три основные группы</a:t>
            </a:r>
            <a:r>
              <a:rPr lang="ru-RU" sz="1600" dirty="0">
                <a:solidFill>
                  <a:srgbClr val="DA1F28"/>
                </a:solidFill>
              </a:rPr>
              <a:t>: </a:t>
            </a:r>
            <a:br>
              <a:rPr lang="ru-RU" sz="1600" dirty="0">
                <a:solidFill>
                  <a:srgbClr val="DA1F28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18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764704"/>
            <a:ext cx="8507288" cy="5976664"/>
          </a:xfrm>
        </p:spPr>
        <p:txBody>
          <a:bodyPr>
            <a:noAutofit/>
          </a:bodyPr>
          <a:lstStyle/>
          <a:p>
            <a:pPr indent="256032" algn="just">
              <a:lnSpc>
                <a:spcPct val="120000"/>
              </a:lnSpc>
              <a:spcBef>
                <a:spcPts val="0"/>
              </a:spcBef>
            </a:pPr>
            <a:endParaRPr lang="ru-RU" sz="1900" u="sng" dirty="0" smtClean="0">
              <a:solidFill>
                <a:srgbClr val="002060"/>
              </a:solidFill>
            </a:endParaRPr>
          </a:p>
          <a:p>
            <a:pPr indent="256032" algn="just">
              <a:lnSpc>
                <a:spcPct val="120000"/>
              </a:lnSpc>
              <a:spcBef>
                <a:spcPts val="0"/>
              </a:spcBef>
            </a:pPr>
            <a:r>
              <a:rPr lang="ru-RU" sz="2000" u="sng" dirty="0" smtClean="0">
                <a:solidFill>
                  <a:srgbClr val="002060"/>
                </a:solidFill>
              </a:rPr>
              <a:t>Главной </a:t>
            </a:r>
            <a:r>
              <a:rPr lang="ru-RU" sz="2000" u="sng" dirty="0">
                <a:solidFill>
                  <a:srgbClr val="002060"/>
                </a:solidFill>
              </a:rPr>
              <a:t>целью </a:t>
            </a:r>
            <a:r>
              <a:rPr lang="ru-RU" sz="2000" u="sng" dirty="0" smtClean="0">
                <a:solidFill>
                  <a:srgbClr val="002060"/>
                </a:solidFill>
              </a:rPr>
              <a:t>профсоюза является </a:t>
            </a:r>
            <a:r>
              <a:rPr lang="ru-RU" sz="2000" u="sng" dirty="0">
                <a:solidFill>
                  <a:srgbClr val="002060"/>
                </a:solidFill>
              </a:rPr>
              <a:t>формирование сознательного, активного члена профсоюза, который знает свои права и готов их </a:t>
            </a:r>
            <a:r>
              <a:rPr lang="ru-RU" sz="2000" u="sng" dirty="0" smtClean="0">
                <a:solidFill>
                  <a:srgbClr val="002060"/>
                </a:solidFill>
              </a:rPr>
              <a:t>защищать</a:t>
            </a:r>
          </a:p>
          <a:p>
            <a:pPr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2000" u="sng" dirty="0">
              <a:solidFill>
                <a:srgbClr val="002060"/>
              </a:solidFill>
            </a:endParaRPr>
          </a:p>
          <a:p>
            <a:pPr indent="256032" algn="just">
              <a:lnSpc>
                <a:spcPct val="12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00B050"/>
                </a:solidFill>
              </a:rPr>
              <a:t>создание </a:t>
            </a:r>
            <a:r>
              <a:rPr lang="ru-RU" sz="2000" dirty="0">
                <a:solidFill>
                  <a:srgbClr val="00B050"/>
                </a:solidFill>
              </a:rPr>
              <a:t>условий для удовлетворения потребностей профсоюзных органов и организаций в повышении профессионализма и компетентности своих кадров и актива</a:t>
            </a:r>
            <a:r>
              <a:rPr lang="ru-RU" sz="2000" dirty="0" smtClean="0">
                <a:solidFill>
                  <a:srgbClr val="00B050"/>
                </a:solidFill>
              </a:rPr>
              <a:t>;</a:t>
            </a:r>
          </a:p>
          <a:p>
            <a:pPr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2000" dirty="0">
              <a:solidFill>
                <a:srgbClr val="00B050"/>
              </a:solidFill>
            </a:endParaRPr>
          </a:p>
          <a:p>
            <a:pPr indent="256032" algn="just">
              <a:lnSpc>
                <a:spcPct val="12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00B050"/>
                </a:solidFill>
              </a:rPr>
              <a:t>повышение </a:t>
            </a:r>
            <a:r>
              <a:rPr lang="ru-RU" sz="2000" dirty="0">
                <a:solidFill>
                  <a:srgbClr val="00B050"/>
                </a:solidFill>
              </a:rPr>
              <a:t>образовательного уровня и уровня информированности рядовых членов профсоюза и наемных работников о деятельности профсоюзов по защите социально-экономических интересов </a:t>
            </a:r>
            <a:r>
              <a:rPr lang="ru-RU" sz="2000" dirty="0" smtClean="0">
                <a:solidFill>
                  <a:srgbClr val="00B050"/>
                </a:solidFill>
              </a:rPr>
              <a:t>трудящихся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766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2700" dirty="0" smtClean="0">
                <a:solidFill>
                  <a:srgbClr val="FF0000"/>
                </a:solidFill>
                <a:effectLst/>
              </a:rPr>
            </a:br>
            <a:r>
              <a:rPr lang="ru-RU" sz="2700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2700" dirty="0" smtClean="0">
                <a:solidFill>
                  <a:srgbClr val="FF0000"/>
                </a:solidFill>
                <a:effectLst/>
              </a:rPr>
            </a:br>
            <a:r>
              <a:rPr lang="ru-RU" sz="2700" dirty="0" smtClean="0">
                <a:solidFill>
                  <a:srgbClr val="FF0000"/>
                </a:solidFill>
                <a:effectLst/>
              </a:rPr>
              <a:t>Целями профсоюза являются</a:t>
            </a:r>
            <a:r>
              <a:rPr lang="ru-RU" sz="2700" dirty="0">
                <a:solidFill>
                  <a:srgbClr val="FF0000"/>
                </a:solidFill>
                <a:effectLst/>
              </a:rPr>
              <a:t>: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850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848872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Исторический экскурс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1340768"/>
            <a:ext cx="7632848" cy="5040560"/>
          </a:xfrm>
        </p:spPr>
        <p:txBody>
          <a:bodyPr>
            <a:normAutofit fontScale="62500" lnSpcReduction="20000"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400" b="1" i="1" dirty="0" smtClean="0">
                <a:latin typeface="Times New Roman" pitchFamily="18" charset="0"/>
              </a:rPr>
              <a:t>1995 год</a:t>
            </a:r>
            <a:r>
              <a:rPr lang="ru-RU" sz="3400" dirty="0" smtClean="0">
                <a:latin typeface="Times New Roman" pitchFamily="18" charset="0"/>
              </a:rPr>
              <a:t> - Президиум ФПРМ </a:t>
            </a:r>
            <a:r>
              <a:rPr lang="ru-RU" sz="3400" dirty="0">
                <a:latin typeface="Times New Roman" pitchFamily="18" charset="0"/>
              </a:rPr>
              <a:t>принимает Программу деятельности </a:t>
            </a:r>
            <a:r>
              <a:rPr lang="ru-RU" sz="3400" dirty="0" smtClean="0">
                <a:latin typeface="Times New Roman" pitchFamily="18" charset="0"/>
              </a:rPr>
              <a:t>ФПРМ </a:t>
            </a:r>
            <a:r>
              <a:rPr lang="ru-RU" sz="3400" dirty="0">
                <a:latin typeface="Times New Roman" pitchFamily="18" charset="0"/>
              </a:rPr>
              <a:t>на 1995-2000 годы, предусматривающую реорганизацию процесса обучения, подготовки и переподготовки профсоюзных лидеров и актива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Профсоюзы Молдовы начали внедрять новый подход к профсоюзному образованию во время реализации первого проекта 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PHARE-TACIS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(1996-1997), одним из партнеров которого была и </a:t>
            </a:r>
            <a:r>
              <a:rPr lang="ro-RO" sz="3400" dirty="0" smtClean="0">
                <a:latin typeface="Times New Roman" pitchFamily="18" charset="0"/>
                <a:cs typeface="Times New Roman" pitchFamily="18" charset="0"/>
              </a:rPr>
              <a:t>CSRM (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КПРМ</a:t>
            </a:r>
            <a:r>
              <a:rPr lang="ro-RO" sz="3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. Этот Проект стал началом процесса внутренней реструктуризации профсоюзного образования. Впервые были организованны курсы по подготовке тренеров/преподавателей, слушатели которых прошли целый цикл тематических семинаров, таких как «Профсоюзная азбука», «Ведение переговоров по коллективному трудовому договору», «Профсоюзный менеджмент» и много др.</a:t>
            </a:r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60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68952" cy="576064"/>
          </a:xfrm>
        </p:spPr>
        <p:txBody>
          <a:bodyPr/>
          <a:lstStyle/>
          <a:p>
            <a:pPr marL="0" lvl="0" indent="0" algn="ctr">
              <a:spcAft>
                <a:spcPts val="0"/>
              </a:spcAft>
              <a:buNone/>
            </a:pPr>
            <a:r>
              <a:rPr lang="ru-RU" sz="4400" dirty="0" smtClean="0"/>
              <a:t>Задачи </a:t>
            </a:r>
            <a:r>
              <a:rPr lang="ro-RO" sz="4400" dirty="0" smtClean="0"/>
              <a:t>профсоюзного </a:t>
            </a:r>
            <a:r>
              <a:rPr lang="ro-RO" sz="4400" dirty="0"/>
              <a:t>образования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988839"/>
            <a:ext cx="8280920" cy="4654871"/>
          </a:xfrm>
        </p:spPr>
        <p:txBody>
          <a:bodyPr>
            <a:normAutofit fontScale="92500" lnSpcReduction="20000"/>
          </a:bodyPr>
          <a:lstStyle/>
          <a:p>
            <a:pPr indent="0" algn="ctr">
              <a:spcBef>
                <a:spcPts val="335"/>
              </a:spcBef>
              <a:spcAft>
                <a:spcPts val="0"/>
              </a:spcAft>
              <a:buNone/>
            </a:pPr>
            <a:r>
              <a:rPr lang="ro-RO" sz="2800" b="1" dirty="0" smtClean="0">
                <a:latin typeface="Times New Roman"/>
                <a:ea typeface="Times New Roman"/>
              </a:rPr>
              <a:t>Профсоюзно</a:t>
            </a:r>
            <a:r>
              <a:rPr lang="ru-RU" sz="2800" b="1" dirty="0" smtClean="0">
                <a:latin typeface="Times New Roman"/>
                <a:ea typeface="Times New Roman"/>
              </a:rPr>
              <a:t>е</a:t>
            </a:r>
            <a:r>
              <a:rPr lang="ro-RO" sz="2800" b="1" dirty="0" smtClean="0">
                <a:latin typeface="Times New Roman"/>
                <a:ea typeface="Times New Roman"/>
              </a:rPr>
              <a:t> </a:t>
            </a:r>
            <a:r>
              <a:rPr lang="ro-RO" sz="2800" b="1" dirty="0">
                <a:latin typeface="Times New Roman"/>
                <a:ea typeface="Times New Roman"/>
              </a:rPr>
              <a:t>образовани</a:t>
            </a:r>
            <a:r>
              <a:rPr lang="ru-RU" sz="2800" b="1" dirty="0">
                <a:latin typeface="Times New Roman"/>
                <a:ea typeface="Times New Roman"/>
              </a:rPr>
              <a:t>е</a:t>
            </a:r>
            <a:r>
              <a:rPr lang="ro-RO" sz="2800" b="1" dirty="0">
                <a:latin typeface="Times New Roman"/>
                <a:ea typeface="Times New Roman"/>
              </a:rPr>
              <a:t> имеет следующие стратегические </a:t>
            </a:r>
            <a:r>
              <a:rPr lang="ru-RU" sz="2800" b="1" dirty="0" smtClean="0">
                <a:latin typeface="Times New Roman"/>
                <a:ea typeface="Times New Roman"/>
              </a:rPr>
              <a:t>задачи</a:t>
            </a:r>
            <a:r>
              <a:rPr lang="ro-RO" sz="2800" b="1" dirty="0" smtClean="0">
                <a:latin typeface="Times New Roman"/>
                <a:ea typeface="Times New Roman"/>
              </a:rPr>
              <a:t>:</a:t>
            </a:r>
            <a:endParaRPr lang="ru-RU" sz="2800" b="1" dirty="0" smtClean="0">
              <a:latin typeface="Times New Roman"/>
              <a:ea typeface="Times New Roman"/>
            </a:endParaRPr>
          </a:p>
          <a:p>
            <a:pPr marL="0" indent="4680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500" dirty="0" smtClean="0">
                <a:latin typeface="Times New Roman"/>
                <a:ea typeface="Times New Roman"/>
              </a:rPr>
              <a:t>Адекватно</a:t>
            </a:r>
            <a:r>
              <a:rPr lang="en-US" sz="2500" dirty="0" smtClean="0">
                <a:latin typeface="Times New Roman"/>
                <a:ea typeface="Times New Roman"/>
              </a:rPr>
              <a:t>e</a:t>
            </a:r>
            <a:r>
              <a:rPr lang="ru-RU" sz="2500" dirty="0" smtClean="0">
                <a:latin typeface="Times New Roman"/>
                <a:ea typeface="Times New Roman"/>
              </a:rPr>
              <a:t> реагирование на все внешние вызовы</a:t>
            </a:r>
            <a:r>
              <a:rPr lang="ro-RO" sz="2500" dirty="0" smtClean="0">
                <a:latin typeface="Times New Roman"/>
                <a:ea typeface="Times New Roman"/>
              </a:rPr>
              <a:t>;</a:t>
            </a:r>
            <a:endParaRPr lang="ru-RU" sz="2500" dirty="0" smtClean="0">
              <a:latin typeface="Times New Roman"/>
              <a:ea typeface="Times New Roman"/>
            </a:endParaRPr>
          </a:p>
          <a:p>
            <a:pPr marL="0" indent="4680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500" dirty="0" smtClean="0">
                <a:latin typeface="Times New Roman"/>
                <a:ea typeface="Times New Roman"/>
              </a:rPr>
              <a:t>Удовлетворение учебных потребностей всех профсоюзных структур</a:t>
            </a:r>
            <a:r>
              <a:rPr lang="ro-RO" sz="2500" dirty="0" smtClean="0">
                <a:latin typeface="Times New Roman"/>
                <a:ea typeface="Times New Roman"/>
              </a:rPr>
              <a:t>;</a:t>
            </a:r>
            <a:endParaRPr lang="ru-RU" sz="2500" dirty="0" smtClean="0">
              <a:latin typeface="Times New Roman"/>
              <a:ea typeface="Times New Roman"/>
            </a:endParaRPr>
          </a:p>
          <a:p>
            <a:pPr marL="0" indent="4680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500" dirty="0" smtClean="0">
                <a:latin typeface="Times New Roman"/>
                <a:ea typeface="Times New Roman"/>
              </a:rPr>
              <a:t>Изменение менталитета трудящихся и осознание каждым членом профсоюза необходимости личного участия в профсоюзной работе</a:t>
            </a:r>
            <a:r>
              <a:rPr lang="ro-RO" sz="2500" dirty="0" smtClean="0">
                <a:latin typeface="Times New Roman"/>
                <a:ea typeface="Times New Roman"/>
              </a:rPr>
              <a:t>;</a:t>
            </a:r>
            <a:endParaRPr lang="ru-RU" sz="2500" dirty="0" smtClean="0">
              <a:latin typeface="Times New Roman"/>
              <a:ea typeface="Times New Roman"/>
            </a:endParaRPr>
          </a:p>
          <a:p>
            <a:pPr marL="0" indent="4680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o-RO" sz="2500" dirty="0" smtClean="0">
                <a:latin typeface="Times New Roman"/>
                <a:ea typeface="Times New Roman"/>
              </a:rPr>
              <a:t>Укрепление и </a:t>
            </a:r>
            <a:r>
              <a:rPr lang="ro-RO" sz="2500" dirty="0">
                <a:latin typeface="Times New Roman"/>
                <a:ea typeface="Times New Roman"/>
              </a:rPr>
              <a:t>демократизация профсоюзных структур и их </a:t>
            </a:r>
            <a:r>
              <a:rPr lang="ru-RU" sz="2500" dirty="0" smtClean="0">
                <a:latin typeface="Times New Roman"/>
                <a:ea typeface="Times New Roman"/>
              </a:rPr>
              <a:t>  </a:t>
            </a:r>
            <a:r>
              <a:rPr lang="ro-RO" sz="2500" dirty="0" smtClean="0">
                <a:latin typeface="Times New Roman"/>
                <a:ea typeface="Times New Roman"/>
              </a:rPr>
              <a:t>трансформация </a:t>
            </a:r>
            <a:r>
              <a:rPr lang="ro-RO" sz="2500" dirty="0">
                <a:latin typeface="Times New Roman"/>
                <a:ea typeface="Times New Roman"/>
              </a:rPr>
              <a:t>в </a:t>
            </a:r>
            <a:r>
              <a:rPr lang="ro-RO" sz="2500" dirty="0" smtClean="0">
                <a:latin typeface="Times New Roman"/>
                <a:ea typeface="Times New Roman"/>
              </a:rPr>
              <a:t>современые </a:t>
            </a:r>
            <a:r>
              <a:rPr lang="ru-RU" sz="2500" dirty="0" smtClean="0">
                <a:latin typeface="Times New Roman"/>
                <a:ea typeface="Times New Roman"/>
              </a:rPr>
              <a:t>профсоюзные центры;</a:t>
            </a:r>
            <a:endParaRPr lang="ru-RU" sz="2500" dirty="0">
              <a:latin typeface="Times New Roman"/>
              <a:ea typeface="Times New Roman"/>
            </a:endParaRPr>
          </a:p>
          <a:p>
            <a:pPr marL="0" indent="4680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500" dirty="0" smtClean="0">
                <a:latin typeface="Times New Roman"/>
                <a:ea typeface="Times New Roman"/>
              </a:rPr>
              <a:t>Преобразование  профсоюзного </a:t>
            </a:r>
            <a:r>
              <a:rPr lang="ru-RU" sz="2500" dirty="0">
                <a:latin typeface="Times New Roman"/>
                <a:ea typeface="Times New Roman"/>
              </a:rPr>
              <a:t>обучения в современный, динамичный и доступный для всех профсоюзных членов образовательный </a:t>
            </a:r>
            <a:r>
              <a:rPr lang="ru-RU" sz="2500" dirty="0" smtClean="0">
                <a:latin typeface="Times New Roman"/>
                <a:ea typeface="Times New Roman"/>
              </a:rPr>
              <a:t>процесс.</a:t>
            </a:r>
            <a:endParaRPr lang="ru-RU" sz="25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696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conținut 1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5904656"/>
          </a:xfrm>
        </p:spPr>
        <p:txBody>
          <a:bodyPr>
            <a:normAutofit lnSpcReduction="10000"/>
          </a:bodyPr>
          <a:lstStyle/>
          <a:p>
            <a:pPr marL="182880" indent="457200" algn="just">
              <a:lnSpc>
                <a:spcPct val="120000"/>
              </a:lnSpc>
              <a:spcBef>
                <a:spcPts val="0"/>
              </a:spcBef>
              <a:buNone/>
            </a:pPr>
            <a:endParaRPr lang="x-none" sz="60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indent="457200" algn="just">
              <a:lnSpc>
                <a:spcPct val="120000"/>
              </a:lnSpc>
              <a:spcBef>
                <a:spcPts val="0"/>
              </a:spcBef>
            </a:pPr>
            <a:r>
              <a:rPr lang="ru-RU" sz="3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учиться тому, что необходимо знать профсоюзному работнику, чтобы помочь члену профсоюза иметь безопасную работу, социальную защиту и достойную зарплату</a:t>
            </a:r>
          </a:p>
          <a:p>
            <a:pPr marL="182880" indent="457200" algn="just">
              <a:lnSpc>
                <a:spcPct val="120000"/>
              </a:lnSpc>
              <a:spcBef>
                <a:spcPts val="0"/>
              </a:spcBef>
            </a:pPr>
            <a:r>
              <a:rPr lang="ru-RU" sz="3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получать </a:t>
            </a:r>
            <a:r>
              <a:rPr lang="ru-RU" sz="3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</a:t>
            </a:r>
            <a:r>
              <a:rPr lang="ru-RU" sz="3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</a:t>
            </a:r>
            <a:endParaRPr lang="ro-RO" sz="3000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indent="457200" algn="just">
              <a:lnSpc>
                <a:spcPct val="120000"/>
              </a:lnSpc>
              <a:spcBef>
                <a:spcPts val="0"/>
              </a:spcBef>
            </a:pPr>
            <a:r>
              <a:rPr lang="ru-RU" sz="3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сваивать и развивать свои</a:t>
            </a:r>
            <a:r>
              <a:rPr lang="ro-RO" sz="3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профсоюзные </a:t>
            </a:r>
            <a:r>
              <a:rPr lang="ru-RU" sz="3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умения,</a:t>
            </a:r>
            <a:r>
              <a:rPr lang="en-US" sz="3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и качества </a:t>
            </a:r>
            <a:endParaRPr lang="ro-RO" sz="3000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indent="457200" algn="just">
              <a:lnSpc>
                <a:spcPct val="120000"/>
              </a:lnSpc>
              <a:spcBef>
                <a:spcPts val="0"/>
              </a:spcBef>
            </a:pPr>
            <a:r>
              <a:rPr lang="ru-RU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применять полученные знания </a:t>
            </a:r>
            <a:r>
              <a:rPr lang="ru-RU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практической </a:t>
            </a:r>
            <a:r>
              <a:rPr lang="ru-RU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на рабочем месте.            </a:t>
            </a:r>
          </a:p>
          <a:p>
            <a:pPr algn="ctr">
              <a:buNone/>
            </a:pPr>
            <a:endParaRPr lang="ru-RU" sz="6000" dirty="0" smtClean="0">
              <a:solidFill>
                <a:srgbClr val="C00000"/>
              </a:solidFill>
            </a:endParaRPr>
          </a:p>
          <a:p>
            <a:pPr marL="0" indent="144000" algn="just">
              <a:lnSpc>
                <a:spcPct val="120000"/>
              </a:lnSpc>
              <a:spcBef>
                <a:spcPts val="0"/>
              </a:spcBef>
            </a:pPr>
            <a:endParaRPr lang="ru-RU" dirty="0" smtClean="0"/>
          </a:p>
        </p:txBody>
      </p:sp>
      <p:sp>
        <p:nvSpPr>
          <p:cNvPr id="3" name="Titlu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обучения имеют </a:t>
            </a: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цели</a:t>
            </a:r>
            <a:r>
              <a:rPr 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6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6120680"/>
          </a:xfrm>
        </p:spPr>
        <p:txBody>
          <a:bodyPr>
            <a:normAutofit/>
          </a:bodyPr>
          <a:lstStyle/>
          <a:p>
            <a:pPr marL="182880" lvl="0" indent="457200" algn="just">
              <a:lnSpc>
                <a:spcPct val="120000"/>
              </a:lnSpc>
              <a:spcBef>
                <a:spcPts val="0"/>
              </a:spcBef>
              <a:buClr>
                <a:srgbClr val="2DA2BF"/>
              </a:buClr>
            </a:pPr>
            <a:r>
              <a:rPr lang="ru-RU" sz="2400" dirty="0">
                <a:solidFill>
                  <a:srgbClr val="3963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</a:t>
            </a:r>
            <a:r>
              <a:rPr lang="ru-RU" sz="2400" dirty="0" smtClean="0">
                <a:solidFill>
                  <a:srgbClr val="3963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организационные работы </a:t>
            </a:r>
            <a:r>
              <a:rPr lang="ru-RU" sz="2400" dirty="0">
                <a:solidFill>
                  <a:srgbClr val="3963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обучению</a:t>
            </a:r>
          </a:p>
          <a:p>
            <a:pPr marL="182880" lvl="0" indent="457200" algn="just">
              <a:lnSpc>
                <a:spcPct val="120000"/>
              </a:lnSpc>
              <a:spcBef>
                <a:spcPts val="0"/>
              </a:spcBef>
              <a:buClr>
                <a:srgbClr val="2DA2BF"/>
              </a:buClr>
            </a:pPr>
            <a:r>
              <a:rPr lang="ru-RU" sz="2400" dirty="0" smtClean="0">
                <a:solidFill>
                  <a:srgbClr val="3963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передать участникам имеющиеся у него знания и опыт </a:t>
            </a:r>
          </a:p>
          <a:p>
            <a:pPr marL="182880" lvl="0" indent="457200" algn="just">
              <a:lnSpc>
                <a:spcPct val="120000"/>
              </a:lnSpc>
              <a:spcBef>
                <a:spcPts val="0"/>
              </a:spcBef>
              <a:buClr>
                <a:srgbClr val="2DA2BF"/>
              </a:buClr>
            </a:pPr>
            <a:r>
              <a:rPr lang="ru-RU" sz="2400" dirty="0" smtClean="0">
                <a:solidFill>
                  <a:srgbClr val="3963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условия психологически-комфортной среды обучения для участников</a:t>
            </a:r>
          </a:p>
          <a:p>
            <a:pPr marL="182880" lvl="0" indent="457200" algn="just">
              <a:lnSpc>
                <a:spcPct val="120000"/>
              </a:lnSpc>
              <a:spcBef>
                <a:spcPts val="0"/>
              </a:spcBef>
              <a:buClr>
                <a:srgbClr val="2DA2BF"/>
              </a:buClr>
            </a:pPr>
            <a:r>
              <a:rPr lang="ru-RU" sz="2400" dirty="0" smtClean="0">
                <a:solidFill>
                  <a:srgbClr val="3963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обеспечивать </a:t>
            </a:r>
            <a:r>
              <a:rPr lang="ru-RU" sz="2400" dirty="0">
                <a:solidFill>
                  <a:srgbClr val="3963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свободу выбора форм и методов обучения, самообразования, ориентированных на ритмичную интенсивную </a:t>
            </a:r>
            <a:r>
              <a:rPr lang="ru-RU" sz="2400" dirty="0" smtClean="0">
                <a:solidFill>
                  <a:srgbClr val="3963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</a:t>
            </a:r>
            <a:endParaRPr lang="ru-RU" sz="2400" dirty="0">
              <a:solidFill>
                <a:srgbClr val="3963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lvl="0" indent="457200" algn="just">
              <a:lnSpc>
                <a:spcPct val="120000"/>
              </a:lnSpc>
              <a:spcBef>
                <a:spcPts val="0"/>
              </a:spcBef>
              <a:buClr>
                <a:srgbClr val="2DA2BF"/>
              </a:buClr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вооружить человека таким инструментарием, который бы мобилизовал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весь потенциал который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у каждого, но до поры до времени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спит !!!</a:t>
            </a:r>
            <a:endParaRPr lang="ro-RO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lvl="0" indent="0" algn="ctr">
              <a:lnSpc>
                <a:spcPct val="120000"/>
              </a:lnSpc>
              <a:spcBef>
                <a:spcPts val="0"/>
              </a:spcBef>
              <a:buClr>
                <a:srgbClr val="2DA2BF"/>
              </a:buClr>
              <a:buNone/>
            </a:pPr>
            <a:endParaRPr lang="ru-RU" sz="2400" b="1" u="sng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2880" lvl="0" indent="0" algn="ctr">
              <a:lnSpc>
                <a:spcPct val="120000"/>
              </a:lnSpc>
              <a:spcBef>
                <a:spcPts val="0"/>
              </a:spcBef>
              <a:buClr>
                <a:srgbClr val="2DA2BF"/>
              </a:buClr>
              <a:buNone/>
            </a:pPr>
            <a:r>
              <a:rPr lang="ru-RU" sz="24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4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Великая цель образования — это не знания, </a:t>
            </a:r>
            <a:r>
              <a:rPr lang="ro-RO" sz="24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</a:t>
            </a:r>
            <a:r>
              <a:rPr lang="ru-RU" sz="24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 ….............»</a:t>
            </a:r>
            <a:r>
              <a:rPr lang="ro-RO" sz="24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!!!</a:t>
            </a:r>
            <a:endParaRPr lang="ru-RU" sz="2400" b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pPr marL="182880" lvl="0" indent="457200" algn="ctr">
              <a:lnSpc>
                <a:spcPct val="120000"/>
              </a:lnSpc>
              <a:spcBef>
                <a:spcPts val="0"/>
              </a:spcBef>
            </a:pPr>
            <a:r>
              <a:rPr lang="ru-RU" sz="3200" b="0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b="0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b="0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Цели </a:t>
            </a:r>
            <a:r>
              <a:rPr lang="ru-RU" sz="32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тренера-преподавателя:</a:t>
            </a:r>
            <a:r>
              <a:rPr lang="ru-RU" sz="20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358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880" lvl="0" indent="0" algn="ctr">
              <a:lnSpc>
                <a:spcPct val="120000"/>
              </a:lnSpc>
              <a:spcBef>
                <a:spcPts val="0"/>
              </a:spcBef>
              <a:buClr>
                <a:srgbClr val="2DA2BF"/>
              </a:buClr>
              <a:buNone/>
            </a:pPr>
            <a:endParaRPr lang="ru-RU" sz="33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lvl="0" indent="0" algn="ctr">
              <a:lnSpc>
                <a:spcPct val="120000"/>
              </a:lnSpc>
              <a:spcBef>
                <a:spcPts val="0"/>
              </a:spcBef>
              <a:buClr>
                <a:srgbClr val="2DA2BF"/>
              </a:buClr>
              <a:buNone/>
            </a:pPr>
            <a:r>
              <a:rPr lang="ru-RU" sz="33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sz="33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успешным только в случае совпадения основных  целей  профсоюза с целям тренера-преподавателя и участников семинара</a:t>
            </a:r>
            <a:r>
              <a:rPr lang="ro-RO" sz="33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ru-RU" sz="33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«Великая цель образования — это не знания, а </a:t>
            </a:r>
            <a:r>
              <a:rPr lang="ru-RU" sz="2400" dirty="0" smtClean="0">
                <a:solidFill>
                  <a:srgbClr val="002060"/>
                </a:solidFill>
              </a:rPr>
              <a:t>действия!!!».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4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107504" y="0"/>
          <a:ext cx="8928992" cy="6741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Document" r:id="rId3" imgW="7203710" imgH="10493717" progId="Word.Document.8">
                  <p:embed/>
                </p:oleObj>
              </mc:Choice>
              <mc:Fallback>
                <p:oleObj name="Document" r:id="rId3" imgW="7203710" imgH="10493717" progId="Word.Document.8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0"/>
                        <a:ext cx="8928992" cy="67413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283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Структура системы профсоюзного образования</a:t>
            </a:r>
            <a:br>
              <a:rPr lang="ru-RU" dirty="0"/>
            </a:br>
            <a:endParaRPr 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4204064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C:\Users\Administrator\Desktop\DSC075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70508"/>
            <a:ext cx="452600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60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928992" cy="792088"/>
          </a:xfrm>
        </p:spPr>
        <p:txBody>
          <a:bodyPr/>
          <a:lstStyle/>
          <a:p>
            <a:pPr indent="0" algn="ctr">
              <a:spcAft>
                <a:spcPts val="0"/>
              </a:spcAft>
              <a:buNone/>
            </a:pPr>
            <a:r>
              <a:rPr lang="ro-RO" sz="2800" cap="all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ea typeface="Times New Roman"/>
              </a:rPr>
              <a:t>Структура системы профсоюзного образования</a:t>
            </a:r>
            <a:r>
              <a:rPr lang="ru-RU" sz="2800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800" dirty="0" smtClean="0">
                <a:effectLst/>
                <a:latin typeface="Times New Roman"/>
                <a:ea typeface="Times New Roman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556792"/>
            <a:ext cx="8640960" cy="4896544"/>
          </a:xfrm>
        </p:spPr>
        <p:txBody>
          <a:bodyPr>
            <a:normAutofit/>
          </a:bodyPr>
          <a:lstStyle/>
          <a:p>
            <a:pPr indent="0" algn="just">
              <a:spcBef>
                <a:spcPts val="335"/>
              </a:spcBef>
              <a:spcAft>
                <a:spcPts val="0"/>
              </a:spcAft>
              <a:buNone/>
            </a:pPr>
            <a:r>
              <a:rPr lang="ru-RU" sz="2800" b="1" dirty="0" smtClean="0">
                <a:latin typeface="Times New Roman"/>
                <a:ea typeface="Times New Roman"/>
              </a:rPr>
              <a:t>Управленческие </a:t>
            </a:r>
            <a:r>
              <a:rPr lang="ru-RU" sz="2800" b="1" dirty="0">
                <a:latin typeface="Times New Roman"/>
                <a:ea typeface="Times New Roman"/>
              </a:rPr>
              <a:t>элементы органиграммы</a:t>
            </a:r>
            <a:r>
              <a:rPr lang="ro-RO" sz="2800" b="1" dirty="0" smtClean="0">
                <a:latin typeface="Times New Roman"/>
                <a:ea typeface="Times New Roman"/>
              </a:rPr>
              <a:t>:</a:t>
            </a:r>
            <a:endParaRPr lang="ru-RU" sz="2800" b="1" dirty="0" smtClean="0">
              <a:latin typeface="Times New Roman"/>
              <a:ea typeface="Times New Roman"/>
            </a:endParaRPr>
          </a:p>
          <a:p>
            <a:pPr indent="0" algn="just">
              <a:spcBef>
                <a:spcPts val="335"/>
              </a:spcBef>
              <a:spcAft>
                <a:spcPts val="0"/>
              </a:spcAft>
              <a:buNone/>
            </a:pPr>
            <a:endParaRPr lang="ru-RU" sz="2800" b="1" dirty="0">
              <a:latin typeface="Times New Roman"/>
              <a:ea typeface="Times New Roman"/>
            </a:endParaRPr>
          </a:p>
          <a:p>
            <a:pPr marL="342900" lvl="0" indent="-342900" algn="just">
              <a:spcBef>
                <a:spcPts val="335"/>
              </a:spcBef>
              <a:spcAft>
                <a:spcPts val="0"/>
              </a:spcAft>
              <a:buFont typeface="+mj-lt"/>
              <a:buAutoNum type="alphaLcParenR"/>
              <a:tabLst>
                <a:tab pos="228600" algn="l"/>
              </a:tabLst>
            </a:pPr>
            <a:r>
              <a:rPr lang="ro-RO" sz="2800" b="1" i="1" dirty="0" smtClean="0">
                <a:latin typeface="Times New Roman"/>
                <a:ea typeface="Times New Roman"/>
              </a:rPr>
              <a:t> </a:t>
            </a:r>
            <a:r>
              <a:rPr lang="ru-RU" sz="2800" b="1" i="1" dirty="0" smtClean="0">
                <a:latin typeface="Times New Roman"/>
                <a:ea typeface="Times New Roman"/>
              </a:rPr>
              <a:t>Совет</a:t>
            </a:r>
            <a:r>
              <a:rPr lang="ro-RO" sz="2800" b="1" i="1" dirty="0" smtClean="0">
                <a:latin typeface="Times New Roman"/>
                <a:ea typeface="Times New Roman"/>
              </a:rPr>
              <a:t> </a:t>
            </a:r>
            <a:r>
              <a:rPr lang="ru-RU" sz="2800" b="1" i="1" dirty="0" smtClean="0">
                <a:latin typeface="Times New Roman"/>
                <a:ea typeface="Times New Roman"/>
              </a:rPr>
              <a:t>по </a:t>
            </a:r>
            <a:r>
              <a:rPr lang="ro-RO" sz="2800" b="1" i="1" dirty="0" smtClean="0">
                <a:latin typeface="Times New Roman"/>
                <a:ea typeface="Times New Roman"/>
              </a:rPr>
              <a:t>образовани</a:t>
            </a:r>
            <a:r>
              <a:rPr lang="ru-RU" sz="2800" b="1" i="1" dirty="0" smtClean="0">
                <a:latin typeface="Times New Roman"/>
                <a:ea typeface="Times New Roman"/>
              </a:rPr>
              <a:t>ю</a:t>
            </a:r>
            <a:r>
              <a:rPr lang="ro-RO" sz="2800" b="1" i="1" dirty="0" smtClean="0">
                <a:latin typeface="Times New Roman"/>
                <a:ea typeface="Times New Roman"/>
              </a:rPr>
              <a:t> </a:t>
            </a:r>
            <a:r>
              <a:rPr lang="ru-RU" sz="2800" b="1" i="1" dirty="0" smtClean="0">
                <a:latin typeface="Times New Roman"/>
                <a:ea typeface="Times New Roman"/>
              </a:rPr>
              <a:t>НКПМ</a:t>
            </a:r>
          </a:p>
          <a:p>
            <a:pPr marL="342900" lvl="0" indent="-342900" algn="just">
              <a:spcBef>
                <a:spcPts val="335"/>
              </a:spcBef>
              <a:spcAft>
                <a:spcPts val="0"/>
              </a:spcAft>
              <a:buFont typeface="+mj-lt"/>
              <a:buAutoNum type="alphaLcParenR"/>
              <a:tabLst>
                <a:tab pos="228600" algn="l"/>
              </a:tabLst>
            </a:pPr>
            <a:r>
              <a:rPr lang="ro-RO" sz="2800" b="1" i="1" dirty="0" smtClean="0">
                <a:latin typeface="Times New Roman"/>
                <a:ea typeface="Times New Roman"/>
              </a:rPr>
              <a:t> </a:t>
            </a:r>
            <a:r>
              <a:rPr lang="ru-RU" sz="2800" b="1" i="1" dirty="0" smtClean="0">
                <a:latin typeface="Times New Roman"/>
                <a:ea typeface="Times New Roman"/>
              </a:rPr>
              <a:t>Институт </a:t>
            </a:r>
            <a:r>
              <a:rPr lang="ru-RU" sz="2800" b="1" i="1" dirty="0">
                <a:latin typeface="Times New Roman"/>
                <a:ea typeface="Times New Roman"/>
              </a:rPr>
              <a:t>Т</a:t>
            </a:r>
            <a:r>
              <a:rPr lang="ru-RU" sz="2800" b="1" i="1" dirty="0" smtClean="0">
                <a:latin typeface="Times New Roman"/>
                <a:ea typeface="Times New Roman"/>
              </a:rPr>
              <a:t>руда</a:t>
            </a:r>
            <a:r>
              <a:rPr lang="ro-RO" sz="2800" b="1" i="1" dirty="0" smtClean="0">
                <a:latin typeface="Times New Roman"/>
                <a:ea typeface="Times New Roman"/>
              </a:rPr>
              <a:t> </a:t>
            </a:r>
            <a:endParaRPr lang="en-US" sz="2800" b="1" i="1" dirty="0" smtClean="0">
              <a:latin typeface="Times New Roman"/>
              <a:ea typeface="Times New Roman"/>
            </a:endParaRPr>
          </a:p>
          <a:p>
            <a:pPr marL="342900" lvl="0" indent="-342900" algn="just">
              <a:spcBef>
                <a:spcPts val="335"/>
              </a:spcBef>
              <a:spcAft>
                <a:spcPts val="0"/>
              </a:spcAft>
              <a:buFont typeface="+mj-lt"/>
              <a:buAutoNum type="alphaLcParenR"/>
              <a:tabLst>
                <a:tab pos="228600" algn="l"/>
              </a:tabLst>
            </a:pPr>
            <a:r>
              <a:rPr lang="ro-RO" sz="2800" b="1" i="1" dirty="0" smtClean="0">
                <a:latin typeface="Times New Roman"/>
                <a:ea typeface="Times New Roman"/>
              </a:rPr>
              <a:t> </a:t>
            </a:r>
            <a:r>
              <a:rPr lang="ru-RU" sz="2800" b="1" i="1" dirty="0" smtClean="0">
                <a:latin typeface="Times New Roman"/>
                <a:ea typeface="Times New Roman"/>
              </a:rPr>
              <a:t>Департамент по образованию</a:t>
            </a:r>
            <a:r>
              <a:rPr lang="ro-RO" sz="2800" b="1" i="1" dirty="0" smtClean="0">
                <a:latin typeface="Times New Roman"/>
                <a:ea typeface="Times New Roman"/>
              </a:rPr>
              <a:t> </a:t>
            </a:r>
            <a:r>
              <a:rPr lang="ru-RU" sz="2800" b="1" i="1" dirty="0" smtClean="0">
                <a:latin typeface="Times New Roman"/>
                <a:ea typeface="Times New Roman"/>
              </a:rPr>
              <a:t>НКПМ </a:t>
            </a:r>
            <a:endParaRPr lang="en-US" sz="2800" b="1" i="1" dirty="0" smtClean="0">
              <a:latin typeface="Times New Roman"/>
              <a:ea typeface="Times New Roman"/>
            </a:endParaRPr>
          </a:p>
          <a:p>
            <a:pPr marL="342900" lvl="0" indent="-342900" algn="just">
              <a:spcBef>
                <a:spcPts val="335"/>
              </a:spcBef>
              <a:spcAft>
                <a:spcPts val="0"/>
              </a:spcAft>
              <a:buFont typeface="+mj-lt"/>
              <a:buAutoNum type="alphaLcParenR"/>
              <a:tabLst>
                <a:tab pos="228600" algn="l"/>
              </a:tabLst>
            </a:pPr>
            <a:r>
              <a:rPr lang="ro-RO" sz="2800" b="1" i="1" dirty="0" smtClean="0">
                <a:latin typeface="Times New Roman"/>
                <a:ea typeface="Times New Roman"/>
              </a:rPr>
              <a:t> </a:t>
            </a:r>
            <a:r>
              <a:rPr lang="ru-RU" sz="2800" b="1" i="1" dirty="0" smtClean="0">
                <a:latin typeface="Times New Roman"/>
                <a:ea typeface="Times New Roman"/>
              </a:rPr>
              <a:t>Департаменты </a:t>
            </a:r>
            <a:r>
              <a:rPr lang="ru-RU" sz="2800" b="1" i="1" dirty="0">
                <a:latin typeface="Times New Roman"/>
                <a:ea typeface="Times New Roman"/>
              </a:rPr>
              <a:t>по </a:t>
            </a:r>
            <a:r>
              <a:rPr lang="ru-RU" sz="2800" b="1" i="1" dirty="0" smtClean="0">
                <a:latin typeface="Times New Roman"/>
                <a:ea typeface="Times New Roman"/>
              </a:rPr>
              <a:t>образованию национально-отраслевых профсоюзных центров</a:t>
            </a:r>
            <a:endParaRPr lang="ru-RU" sz="2800" dirty="0" smtClean="0">
              <a:latin typeface="Times New Roman"/>
              <a:ea typeface="Times New Roman"/>
            </a:endParaRPr>
          </a:p>
          <a:p>
            <a:pPr marL="342900" lvl="0" indent="-342900" algn="just">
              <a:spcBef>
                <a:spcPts val="335"/>
              </a:spcBef>
              <a:spcAft>
                <a:spcPts val="0"/>
              </a:spcAft>
              <a:buFont typeface="+mj-lt"/>
              <a:buAutoNum type="alphaLcParenR"/>
              <a:tabLst>
                <a:tab pos="228600" algn="l"/>
              </a:tabLst>
            </a:pPr>
            <a:r>
              <a:rPr lang="ru-RU" sz="2800" b="1" i="1" dirty="0" smtClean="0">
                <a:latin typeface="Times New Roman"/>
                <a:ea typeface="Times New Roman"/>
              </a:rPr>
              <a:t> Лица, ответственные</a:t>
            </a:r>
            <a:r>
              <a:rPr lang="ro-RO" sz="2800" b="1" i="1" dirty="0" smtClean="0">
                <a:latin typeface="Times New Roman"/>
                <a:ea typeface="Times New Roman"/>
              </a:rPr>
              <a:t> за образование в первичных </a:t>
            </a:r>
            <a:r>
              <a:rPr lang="ru-RU" sz="2800" b="1" i="1" dirty="0" smtClean="0">
                <a:latin typeface="Times New Roman"/>
                <a:ea typeface="Times New Roman"/>
              </a:rPr>
              <a:t>профсоюзных </a:t>
            </a:r>
            <a:r>
              <a:rPr lang="ro-RO" sz="2800" b="1" i="1" dirty="0" smtClean="0">
                <a:latin typeface="Times New Roman"/>
                <a:ea typeface="Times New Roman"/>
              </a:rPr>
              <a:t>организаци</a:t>
            </a:r>
            <a:r>
              <a:rPr lang="ru-RU" sz="2800" b="1" i="1" dirty="0" smtClean="0">
                <a:latin typeface="Times New Roman"/>
                <a:ea typeface="Times New Roman"/>
              </a:rPr>
              <a:t>ях </a:t>
            </a:r>
            <a:endParaRPr lang="en-US" sz="2800" b="1" i="1" dirty="0" smtClean="0">
              <a:latin typeface="Times New Roman"/>
              <a:ea typeface="Times New Roman"/>
            </a:endParaRPr>
          </a:p>
          <a:p>
            <a:pPr marL="0" lvl="0" indent="0" algn="just">
              <a:spcBef>
                <a:spcPts val="335"/>
              </a:spcBef>
              <a:spcAft>
                <a:spcPts val="0"/>
              </a:spcAft>
              <a:buNone/>
              <a:tabLst>
                <a:tab pos="228600" algn="l"/>
              </a:tabLst>
            </a:pPr>
            <a:endParaRPr lang="en-US" sz="2800" b="1" i="1" dirty="0">
              <a:latin typeface="Times New Roman"/>
              <a:ea typeface="Times New Roman"/>
            </a:endParaRPr>
          </a:p>
          <a:p>
            <a:pPr indent="0" algn="just">
              <a:spcBef>
                <a:spcPts val="335"/>
              </a:spcBef>
              <a:spcAft>
                <a:spcPts val="0"/>
              </a:spcAft>
              <a:buNone/>
            </a:pPr>
            <a:endParaRPr lang="ru-RU" sz="2000" dirty="0" smtClean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053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4023" y="404664"/>
            <a:ext cx="6856369" cy="1728192"/>
          </a:xfrm>
        </p:spPr>
        <p:txBody>
          <a:bodyPr>
            <a:normAutofit fontScale="90000"/>
          </a:bodyPr>
          <a:lstStyle/>
          <a:p>
            <a:pPr marL="45720" indent="0" algn="ctr">
              <a:buNone/>
            </a:pP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ИНСТИТУТ ТРУДА</a:t>
            </a:r>
            <a:b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НКПМ</a:t>
            </a:r>
            <a:b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8" y="2318716"/>
            <a:ext cx="6711950" cy="366360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4824"/>
            <a:ext cx="7927975" cy="48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8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80919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Институт Труда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484784"/>
            <a:ext cx="8352928" cy="504056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Труда</a:t>
            </a:r>
            <a:r>
              <a:rPr lang="ru-RU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координирует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внедряет</a:t>
            </a:r>
            <a:r>
              <a:rPr lang="ro-RO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методологии </a:t>
            </a:r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</a:t>
            </a: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</a:t>
            </a:r>
            <a:r>
              <a:rPr lang="ro-RO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проф. лидеров</a:t>
            </a:r>
            <a:r>
              <a:rPr lang="ro-RO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разрабатывает концепции образ. </a:t>
            </a:r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роектов, конкретных семинаров, </a:t>
            </a:r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программы для различных категорий профсоюзных </a:t>
            </a: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активистов</a:t>
            </a:r>
            <a:r>
              <a:rPr lang="ro-RO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создает </a:t>
            </a:r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базы данных профсоюзных </a:t>
            </a: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преподавателей и курсантов, которые проходили различные образовательные курсы.</a:t>
            </a:r>
            <a:endParaRPr lang="en-US" sz="2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2652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80919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Институт Труда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06521"/>
            <a:ext cx="473980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Administrator\Desktop\DSC0225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694240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Исторический экскурс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124744"/>
            <a:ext cx="7632848" cy="511256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endParaRPr lang="ru-RU" sz="2600" dirty="0"/>
          </a:p>
        </p:txBody>
      </p:sp>
      <p:pic>
        <p:nvPicPr>
          <p:cNvPr id="13314" name="Picture 2" descr="D:\Oxana\Institutul Muncii\Institutul Muncii\formatorii_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4536504" cy="30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Oxana\Institutul Muncii\Institutul Muncii\formatorii_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140968"/>
            <a:ext cx="4690880" cy="320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5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52927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1"/>
                </a:solidFill>
              </a:rPr>
              <a:t>Институт Труда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340768"/>
            <a:ext cx="8064896" cy="5400600"/>
          </a:xfrm>
        </p:spPr>
        <p:txBody>
          <a:bodyPr>
            <a:normAutofit/>
          </a:bodyPr>
          <a:lstStyle/>
          <a:p>
            <a:pPr marL="0" indent="45720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цель </a:t>
            </a: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удовлетворение </a:t>
            </a:r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</a:t>
            </a: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нужд НКПМ, национально-отраслевых </a:t>
            </a:r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профсоюзных </a:t>
            </a: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центров, первичных проф. организаций и других                            профсоюзных структур</a:t>
            </a:r>
            <a:endParaRPr lang="ru-RU" sz="2800" dirty="0">
              <a:solidFill>
                <a:srgbClr val="00B050"/>
              </a:solidFill>
            </a:endParaRPr>
          </a:p>
          <a:p>
            <a:pPr marL="0" indent="45720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8065" name="Picture 1" descr="D:\Poze PP\74f59250-4924-4e3b-88c8-9e0a15ec50a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786190"/>
            <a:ext cx="3357586" cy="2428892"/>
          </a:xfrm>
          <a:prstGeom prst="rect">
            <a:avLst/>
          </a:prstGeom>
          <a:noFill/>
        </p:spPr>
      </p:pic>
      <p:pic>
        <p:nvPicPr>
          <p:cNvPr id="88066" name="Picture 2" descr="D:\Poze PP\ac8f59ee-e613-43e9-bf1b-3c7be3e0175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3643314"/>
            <a:ext cx="4373562" cy="2982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3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52927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1"/>
                </a:solidFill>
              </a:rPr>
              <a:t>Институт Труда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340768"/>
            <a:ext cx="8064896" cy="4968552"/>
          </a:xfrm>
        </p:spPr>
        <p:txBody>
          <a:bodyPr>
            <a:normAutofit/>
          </a:bodyPr>
          <a:lstStyle/>
          <a:p>
            <a:pPr marL="0" indent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гармонизации/координации  образовательного плана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Т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руда, последний запрашивает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национально-отраслевых центров предоставление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своих образовательных планов на полугодие.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3200" dirty="0"/>
          </a:p>
          <a:p>
            <a:pPr marL="0" indent="45720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62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52927" cy="74003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1"/>
                </a:solidFill>
              </a:rPr>
              <a:t>Институт Труда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071546"/>
            <a:ext cx="8064896" cy="5237774"/>
          </a:xfrm>
        </p:spPr>
        <p:txBody>
          <a:bodyPr>
            <a:normAutofit/>
          </a:bodyPr>
          <a:lstStyle/>
          <a:p>
            <a:pPr marL="0" indent="4572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 в Институте труда охватывает период сентябрь-июнь, а июль и август являются, в принципе, периодом каникул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началу учебного года разрабатывается и выходит в свет Учебное предложение Института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период.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кроме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базовых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профсоюзных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преподавателей национального уровня.</a:t>
            </a:r>
          </a:p>
          <a:p>
            <a:pPr marL="0" indent="45720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/>
          </a:p>
          <a:p>
            <a:pPr marL="0" indent="45720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6020" name="Picture 4" descr="D:\Broş oferta educ 2013\Foto brosură\Found_225318768_16629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3000372"/>
            <a:ext cx="7072362" cy="364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686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52927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1"/>
                </a:solidFill>
              </a:rPr>
              <a:t>Институт Труда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000108"/>
            <a:ext cx="8064896" cy="5309212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круг практических мероприятий, призванных способствовать достижению поставленных целей, вписываются:</a:t>
            </a:r>
          </a:p>
          <a:p>
            <a:pPr lvl="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различных форумов, семинаров, сессий, конференций по проблемам профсоюзного движения, социально-экономической защиты членов профсоюза; </a:t>
            </a:r>
          </a:p>
          <a:p>
            <a:pPr marL="0" indent="45720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4993" name="Picture 1" descr="D:\poze\Poze 1\DSC084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786058"/>
            <a:ext cx="8072494" cy="38576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31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59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Институт Труда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124744"/>
            <a:ext cx="9144000" cy="5544616"/>
          </a:xfrm>
        </p:spPr>
        <p:txBody>
          <a:bodyPr>
            <a:normAutofit/>
          </a:bodyPr>
          <a:lstStyle/>
          <a:p>
            <a:pPr marL="56007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Профсоюзная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школа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6007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Профсоюзная азбука</a:t>
            </a:r>
          </a:p>
          <a:p>
            <a:pPr marL="56007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Современный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профсоюз</a:t>
            </a:r>
          </a:p>
          <a:p>
            <a:pPr marL="56007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Социальное партнёрство в сфере труда</a:t>
            </a:r>
          </a:p>
          <a:p>
            <a:pPr marL="56007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Подготовка профсоюзных тренеров/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препод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6007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Подготовка профсоюзных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органайзеров</a:t>
            </a:r>
          </a:p>
          <a:p>
            <a:pPr marL="56007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Профсоюзный менеджмент</a:t>
            </a:r>
          </a:p>
          <a:p>
            <a:pPr marL="56007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o-RO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Fundraising</a:t>
            </a:r>
            <a:r>
              <a:rPr lang="ro-RO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менеджмент проекта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6007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Мотивация профсоюзного членства</a:t>
            </a:r>
          </a:p>
          <a:p>
            <a:pPr marL="56007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Стратегическое планирование в профсоюзе</a:t>
            </a:r>
          </a:p>
          <a:p>
            <a:pPr marL="56007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Конфликтология</a:t>
            </a: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Трудовые конфликты и др.</a:t>
            </a:r>
          </a:p>
          <a:p>
            <a:pPr marL="56007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6007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6007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6007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6007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75656" y="980728"/>
            <a:ext cx="6512511" cy="7200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28000"/>
              <a:buFont typeface="Georgia" pitchFamily="18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14124">
                  <a:lumMod val="75000"/>
                </a:srgb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rebuchet MS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8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241" y="993533"/>
            <a:ext cx="6512511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Международная деятельность</a:t>
            </a:r>
            <a:br>
              <a:rPr lang="ru-RU" sz="3200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628800"/>
            <a:ext cx="8208912" cy="547260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b="1" dirty="0"/>
          </a:p>
          <a:p>
            <a:pPr marL="45720" indent="0" algn="just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793288" y="188640"/>
            <a:ext cx="6512511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Институт Труда</a:t>
            </a:r>
            <a:endParaRPr kumimoji="0" lang="ru-RU" sz="4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07808" y="1730471"/>
            <a:ext cx="6198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Профсоюзная школа Молдовы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778" y="2477312"/>
            <a:ext cx="5904656" cy="404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99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241" y="993533"/>
            <a:ext cx="6512511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Международная деятельность</a:t>
            </a:r>
            <a:br>
              <a:rPr lang="ru-RU" sz="3200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628800"/>
            <a:ext cx="8208912" cy="547260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b="1" dirty="0"/>
          </a:p>
          <a:p>
            <a:pPr marL="45720" indent="0" algn="just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793288" y="188640"/>
            <a:ext cx="6512511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Институт Труда</a:t>
            </a:r>
            <a:endParaRPr kumimoji="0" lang="ru-RU" sz="4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4364" y="2164407"/>
            <a:ext cx="8352928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Проект финансируется </a:t>
            </a:r>
            <a:r>
              <a:rPr kumimoji="0" lang="ru-RU" sz="22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НКПМ</a:t>
            </a:r>
            <a:r>
              <a:rPr kumimoji="0" lang="ru-RU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ru-RU" sz="22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</a:t>
            </a:r>
            <a:r>
              <a:rPr kumimoji="0" lang="ru-RU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сотрудничестве с Национальной Конфедерацией  Профсоюзов </a:t>
            </a:r>
            <a:r>
              <a:rPr kumimoji="0" lang="ru-RU" sz="22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Австрии </a:t>
            </a:r>
            <a:r>
              <a:rPr kumimoji="0" lang="ru-RU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</a:t>
            </a:r>
            <a:r>
              <a:rPr kumimoji="0" lang="ru-RU" sz="22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Австрийским агентством </a:t>
            </a:r>
            <a:r>
              <a:rPr kumimoji="0" lang="ru-RU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</a:t>
            </a:r>
            <a:r>
              <a:rPr kumimoji="0" lang="ru-RU" sz="22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развитию.</a:t>
            </a:r>
            <a:endParaRPr kumimoji="0" lang="ru-RU" sz="2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Программа профсоюзной школы осуществляется в рамках вечерней формы </a:t>
            </a:r>
            <a:r>
              <a:rPr kumimoji="0" lang="ru-RU" sz="22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обучения. </a:t>
            </a:r>
            <a:r>
              <a:rPr kumimoji="0" lang="ru-RU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Участники проекта собираются в Институте Труда </a:t>
            </a:r>
            <a:r>
              <a:rPr kumimoji="0" lang="ru-RU" sz="22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два дня в неделю 17.30 </a:t>
            </a:r>
            <a:r>
              <a:rPr kumimoji="0" lang="ru-RU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20.30 в целях общения, обучения, развития профессиональных </a:t>
            </a:r>
            <a:r>
              <a:rPr kumimoji="0" lang="ru-RU" sz="22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навыков, углубления</a:t>
            </a:r>
            <a:r>
              <a:rPr kumimoji="0" lang="ru-RU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и расширения знаний в различных областях (как стать сильным лидером, оратором и продвинутым организатором, как развить позитивное мышление, как применять различные тактики в переговорах), </a:t>
            </a:r>
            <a:r>
              <a:rPr kumimoji="0" lang="ru-RU" sz="22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будучи обучаемыми </a:t>
            </a:r>
            <a:r>
              <a:rPr kumimoji="0" lang="ru-RU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лучшими </a:t>
            </a:r>
            <a:r>
              <a:rPr kumimoji="0" lang="ru-RU" sz="22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преподавателями </a:t>
            </a:r>
            <a:r>
              <a:rPr kumimoji="0" lang="ru-RU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аппарата НКПМ, </a:t>
            </a:r>
            <a:r>
              <a:rPr kumimoji="0" lang="ru-RU" sz="22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национально-отраслевых профсоюзных </a:t>
            </a:r>
            <a:r>
              <a:rPr kumimoji="0" lang="ru-RU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центров Молдовы  и экспертами из вне.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07808" y="1730471"/>
            <a:ext cx="6198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Профсоюзная школа Молдовы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54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241" y="993533"/>
            <a:ext cx="6512511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Международная деятельность</a:t>
            </a:r>
            <a:br>
              <a:rPr lang="ru-RU" sz="3200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2204864"/>
            <a:ext cx="8208912" cy="4320480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endParaRPr lang="ru-RU" b="1" dirty="0"/>
          </a:p>
          <a:p>
            <a:pPr marL="45720" indent="0" algn="ctr">
              <a:buNone/>
            </a:pPr>
            <a:r>
              <a:rPr lang="ru-RU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Общие цели проекта</a:t>
            </a: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1828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Консолидация </a:t>
            </a:r>
            <a: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первичных профсоюзных организаций</a:t>
            </a:r>
          </a:p>
          <a:p>
            <a:pPr marL="0" indent="1828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Подготовка </a:t>
            </a:r>
            <a:r>
              <a:rPr lang="ru-RU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нового поколения профсоюзных лидеров</a:t>
            </a:r>
          </a:p>
          <a:p>
            <a:pPr marL="0" indent="1828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Установление взаимосвязи между теорией и практикой, консолидация  </a:t>
            </a:r>
            <a: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возможности  действовать </a:t>
            </a:r>
            <a:r>
              <a:rPr lang="ru-RU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совместно</a:t>
            </a:r>
          </a:p>
          <a:p>
            <a:pPr marL="0" indent="1828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Гражданское участие путем обучения активных и добросовестных членов профсоюза</a:t>
            </a:r>
          </a:p>
          <a:p>
            <a:pPr marL="0" indent="1828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 функциональных, социальных и профессиональных навыков </a:t>
            </a:r>
            <a: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профсоюзных </a:t>
            </a:r>
            <a: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кадров</a:t>
            </a:r>
            <a:endParaRPr lang="ru-RU" sz="3100" dirty="0" smtClean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793288" y="188640"/>
            <a:ext cx="6512511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Институт Труда</a:t>
            </a:r>
            <a:endParaRPr kumimoji="0" lang="ru-RU" sz="4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07808" y="1730471"/>
            <a:ext cx="6198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Профсоюзная школа Молдовы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82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241" y="993533"/>
            <a:ext cx="6512511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Международная деятельность</a:t>
            </a:r>
            <a:br>
              <a:rPr lang="ru-RU" sz="3200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628800"/>
            <a:ext cx="8208912" cy="547260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b="1" dirty="0"/>
          </a:p>
          <a:p>
            <a:pPr marL="45720" indent="0" algn="just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793288" y="188640"/>
            <a:ext cx="6512511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Институт Труда</a:t>
            </a:r>
            <a:endParaRPr kumimoji="0" lang="ru-RU" sz="4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07808" y="1726735"/>
            <a:ext cx="6198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Профсоюзная школа Молдовы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30667"/>
            <a:ext cx="6386733" cy="411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34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G:\AUSTRIA\foto TUSM II\DSC077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65" y="2636911"/>
            <a:ext cx="4732378" cy="32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241" y="993533"/>
            <a:ext cx="6512511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Международная деятельность</a:t>
            </a:r>
            <a:br>
              <a:rPr lang="ru-RU" sz="3200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628800"/>
            <a:ext cx="8208912" cy="547260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b="1" dirty="0"/>
          </a:p>
          <a:p>
            <a:pPr marL="45720" indent="0" algn="just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793288" y="188640"/>
            <a:ext cx="6512511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Институт Труда</a:t>
            </a:r>
            <a:endParaRPr kumimoji="0" lang="ru-RU" sz="4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rebuchet MS"/>
              <a:ea typeface="+mj-ea"/>
              <a:cs typeface="+mj-cs"/>
            </a:endParaRPr>
          </a:p>
        </p:txBody>
      </p:sp>
      <p:pic>
        <p:nvPicPr>
          <p:cNvPr id="5" name="Рисунок 4" descr="G:\AUSTRIA\foto TUSM II\Training Mirovschi\DSC0919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40968"/>
            <a:ext cx="4391025" cy="32931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807808" y="1730471"/>
            <a:ext cx="6198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Профсоюзная школа Молдовы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28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20880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Исторический экскурс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412776"/>
            <a:ext cx="8064896" cy="4896544"/>
          </a:xfrm>
        </p:spPr>
        <p:txBody>
          <a:bodyPr>
            <a:noAutofit/>
          </a:bodyPr>
          <a:lstStyle/>
          <a:p>
            <a:pPr marL="0" indent="4572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 курсах были использованы новые формы и методы организации процесса профсоюзного образования, заимствованные из опыта, накопленного коллегами-партнерами по данному проекту: </a:t>
            </a:r>
            <a:r>
              <a:rPr lang="ro-RO" sz="3200" dirty="0" smtClean="0">
                <a:latin typeface="Times New Roman" pitchFamily="18" charset="0"/>
                <a:cs typeface="Times New Roman" pitchFamily="18" charset="0"/>
              </a:rPr>
              <a:t>FNV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(Голландия), </a:t>
            </a:r>
            <a:r>
              <a:rPr lang="ro-RO" sz="3200" dirty="0" smtClean="0">
                <a:latin typeface="Times New Roman" pitchFamily="18" charset="0"/>
                <a:cs typeface="Times New Roman" pitchFamily="18" charset="0"/>
              </a:rPr>
              <a:t>CFTD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(Франция), «</a:t>
            </a:r>
            <a:r>
              <a:rPr lang="ro-RO" sz="3200" dirty="0" smtClean="0">
                <a:latin typeface="Times New Roman" pitchFamily="18" charset="0"/>
                <a:cs typeface="Times New Roman" pitchFamily="18" charset="0"/>
              </a:rPr>
              <a:t>CNSLR-FRATIA”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o-RO" sz="3200" dirty="0" smtClean="0">
                <a:latin typeface="Times New Roman" pitchFamily="18" charset="0"/>
                <a:cs typeface="Times New Roman" pitchFamily="18" charset="0"/>
              </a:rPr>
              <a:t>BNS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(Румыния)</a:t>
            </a:r>
          </a:p>
          <a:p>
            <a:pPr marL="0" indent="4572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завершающей стадии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проекта </a:t>
            </a:r>
            <a:r>
              <a:rPr lang="ru-RU" sz="3200" dirty="0" smtClean="0">
                <a:latin typeface="Times New Roman" pitchFamily="18" charset="0"/>
              </a:rPr>
              <a:t>1997</a:t>
            </a:r>
            <a:r>
              <a:rPr lang="en-US" sz="3200" dirty="0" smtClean="0">
                <a:latin typeface="Times New Roman" pitchFamily="18" charset="0"/>
              </a:rPr>
              <a:t>-200</a:t>
            </a:r>
            <a:r>
              <a:rPr lang="ru-RU" sz="3200" dirty="0" smtClean="0">
                <a:latin typeface="Times New Roman" pitchFamily="18" charset="0"/>
              </a:rPr>
              <a:t>0, были подготовлены </a:t>
            </a:r>
            <a:r>
              <a:rPr lang="ru-RU" sz="3200" dirty="0">
                <a:latin typeface="Times New Roman" pitchFamily="18" charset="0"/>
              </a:rPr>
              <a:t>и аттестованы 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</a:rPr>
              <a:t>37</a:t>
            </a:r>
            <a:r>
              <a:rPr lang="ru-RU" sz="3200" dirty="0">
                <a:latin typeface="Times New Roman" pitchFamily="18" charset="0"/>
              </a:rPr>
              <a:t> профсоюзных </a:t>
            </a:r>
            <a:r>
              <a:rPr lang="ru-RU" sz="3200" dirty="0" smtClean="0">
                <a:latin typeface="Times New Roman" pitchFamily="18" charset="0"/>
              </a:rPr>
              <a:t>преподавателей </a:t>
            </a:r>
            <a:r>
              <a:rPr lang="ro-RO" sz="3200" dirty="0" smtClean="0">
                <a:latin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</a:rPr>
              <a:t>ФПРМ.</a:t>
            </a:r>
            <a:endParaRPr lang="ru-RU" sz="3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75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14290"/>
            <a:ext cx="6512511" cy="145384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accent1"/>
                </a:solidFill>
              </a:rPr>
              <a:t>Институт Труда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Реализованные проекты</a:t>
            </a:r>
            <a:r>
              <a:rPr lang="ru-RU" sz="2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solidFill>
                <a:schemeClr val="accent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85720" y="1643050"/>
            <a:ext cx="8501122" cy="47548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Профсоюзный</a:t>
            </a:r>
            <a: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менеджмент</a:t>
            </a:r>
          </a:p>
          <a:p>
            <a:pPr>
              <a:buNone/>
            </a:pPr>
            <a:endParaRPr lang="ru-RU" sz="3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3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43" y="2204864"/>
            <a:ext cx="7704856" cy="433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95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u 1"/>
          <p:cNvSpPr>
            <a:spLocks noGrp="1"/>
          </p:cNvSpPr>
          <p:nvPr>
            <p:ph type="subTitle" idx="1"/>
          </p:nvPr>
        </p:nvSpPr>
        <p:spPr>
          <a:xfrm>
            <a:off x="1214414" y="1500174"/>
            <a:ext cx="6858048" cy="4500594"/>
          </a:xfrm>
        </p:spPr>
        <p:txBody>
          <a:bodyPr/>
          <a:lstStyle/>
          <a:p>
            <a:pPr algn="ctr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МЕНЕДЖМЕНТ ПРОЕКТОВ</a:t>
            </a:r>
          </a:p>
          <a:p>
            <a:pPr algn="ctr">
              <a:buFont typeface="Arial" pitchFamily="34" charset="0"/>
              <a:buChar char="•"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3" name="Titlu 2"/>
          <p:cNvSpPr>
            <a:spLocks noGrp="1"/>
          </p:cNvSpPr>
          <p:nvPr>
            <p:ph type="ctrTitle"/>
          </p:nvPr>
        </p:nvSpPr>
        <p:spPr>
          <a:xfrm>
            <a:off x="817581" y="357167"/>
            <a:ext cx="7175351" cy="1214445"/>
          </a:xfrm>
        </p:spPr>
        <p:txBody>
          <a:bodyPr/>
          <a:lstStyle/>
          <a:p>
            <a:pPr algn="ctr">
              <a:buNone/>
            </a:pPr>
            <a:r>
              <a:rPr lang="ru-RU" sz="2800" dirty="0" smtClean="0">
                <a:solidFill>
                  <a:schemeClr val="accent1"/>
                </a:solidFill>
              </a:rPr>
              <a:t>Институт Труда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Реализованные проекты:</a:t>
            </a:r>
            <a:endParaRPr lang="ru-RU" sz="2800" dirty="0"/>
          </a:p>
        </p:txBody>
      </p:sp>
      <p:pic>
        <p:nvPicPr>
          <p:cNvPr id="95234" name="Picture 2" descr="D:\Poze D\foto\DSC03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214554"/>
            <a:ext cx="7286676" cy="4000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850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u 1"/>
          <p:cNvSpPr>
            <a:spLocks noGrp="1"/>
          </p:cNvSpPr>
          <p:nvPr>
            <p:ph type="subTitle" idx="1"/>
          </p:nvPr>
        </p:nvSpPr>
        <p:spPr>
          <a:xfrm>
            <a:off x="428596" y="1357299"/>
            <a:ext cx="8501121" cy="4577366"/>
          </a:xfrm>
        </p:spPr>
        <p:txBody>
          <a:bodyPr/>
          <a:lstStyle/>
          <a:p>
            <a:pPr algn="ctr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Подготовка профсоюзных преподавателей</a:t>
            </a:r>
            <a:endParaRPr lang="ru-RU" dirty="0"/>
          </a:p>
        </p:txBody>
      </p:sp>
      <p:sp>
        <p:nvSpPr>
          <p:cNvPr id="3" name="Titlu 2"/>
          <p:cNvSpPr>
            <a:spLocks noGrp="1"/>
          </p:cNvSpPr>
          <p:nvPr>
            <p:ph type="ctrTitle"/>
          </p:nvPr>
        </p:nvSpPr>
        <p:spPr>
          <a:xfrm>
            <a:off x="817581" y="285729"/>
            <a:ext cx="7897823" cy="1071569"/>
          </a:xfrm>
        </p:spPr>
        <p:txBody>
          <a:bodyPr/>
          <a:lstStyle/>
          <a:p>
            <a:pPr algn="ctr">
              <a:buNone/>
            </a:pPr>
            <a:r>
              <a:rPr lang="ru-RU" sz="2800" dirty="0" smtClean="0">
                <a:solidFill>
                  <a:schemeClr val="accent1"/>
                </a:solidFill>
              </a:rPr>
              <a:t>Институт Труда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Реализованные проекты:</a:t>
            </a:r>
            <a:endParaRPr lang="ru-RU" sz="2800" dirty="0"/>
          </a:p>
        </p:txBody>
      </p:sp>
      <p:pic>
        <p:nvPicPr>
          <p:cNvPr id="96258" name="Picture 2" descr="D:\Poze PP\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928802"/>
            <a:ext cx="7643866" cy="46243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65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241" y="476673"/>
            <a:ext cx="6512511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Международные проекты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3200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628800"/>
            <a:ext cx="8208912" cy="547260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b="1" dirty="0"/>
          </a:p>
          <a:p>
            <a:pPr marL="45720" indent="0" algn="just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793288" y="188640"/>
            <a:ext cx="6512511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28000"/>
              <a:buFont typeface="Georgia" pitchFamily="18" charset="0"/>
              <a:buNone/>
              <a:tabLst/>
              <a:defRPr/>
            </a:pPr>
            <a:endParaRPr kumimoji="0" lang="ru-RU" sz="4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63543" y="1700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Республика Казахстан </a:t>
            </a:r>
          </a:p>
        </p:txBody>
      </p:sp>
      <p:pic>
        <p:nvPicPr>
          <p:cNvPr id="7" name="Picture 2" descr="C:\Documents and Settings\Администратор\Мои документы\ASIA PROJECT\foto\DSC09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29000"/>
            <a:ext cx="484163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Администратор\Мои документы\ASIA PROJECT\foto\DSC083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1" y="2252913"/>
            <a:ext cx="424847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Seminare\Sem Intern\Seminar Asia\фото для Дорин\кишинев 18-28 ноябрь 2013 год\P12404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80928"/>
            <a:ext cx="486710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1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241" y="332657"/>
            <a:ext cx="6512511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Международные проекты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628800"/>
            <a:ext cx="8208912" cy="547260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b="1" dirty="0"/>
          </a:p>
          <a:p>
            <a:pPr marL="45720" indent="0" algn="just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793288" y="188640"/>
            <a:ext cx="6512511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28000"/>
              <a:buFont typeface="Georgia" pitchFamily="18" charset="0"/>
              <a:buNone/>
              <a:tabLst/>
              <a:defRPr/>
            </a:pPr>
            <a:endParaRPr kumimoji="0" lang="ru-RU" sz="4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90958" y="1624474"/>
            <a:ext cx="4456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Республика Кыргызстан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4267200" cy="34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D:\Seminare\Sem Intern\Seminar Asia\фото для Дорин\кишинев 18-28 ноябрь 2013 год\P12404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262" y="3140968"/>
            <a:ext cx="500404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68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241" y="404665"/>
            <a:ext cx="6512511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Международные проекты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628800"/>
            <a:ext cx="8208912" cy="547260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b="1" dirty="0"/>
          </a:p>
          <a:p>
            <a:pPr marL="45720" indent="0" algn="just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793288" y="188640"/>
            <a:ext cx="6512511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28000"/>
              <a:buFont typeface="Georgia" pitchFamily="18" charset="0"/>
              <a:buNone/>
              <a:tabLst/>
              <a:defRPr/>
            </a:pPr>
            <a:endParaRPr kumimoji="0" lang="ru-RU" sz="4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17064" y="1630769"/>
            <a:ext cx="40203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Республика Армения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06" y="2231830"/>
            <a:ext cx="4104456" cy="307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Administrator\Desktop\DSC097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72834"/>
            <a:ext cx="406663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96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241" y="188641"/>
            <a:ext cx="6512511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Международные проекты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628800"/>
            <a:ext cx="8208912" cy="547260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b="1" dirty="0"/>
          </a:p>
          <a:p>
            <a:pPr marL="45720" indent="0" algn="just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793288" y="188640"/>
            <a:ext cx="6512511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28000"/>
              <a:buFont typeface="Georgia" pitchFamily="18" charset="0"/>
              <a:buNone/>
              <a:tabLst/>
              <a:defRPr/>
            </a:pPr>
            <a:endParaRPr kumimoji="0" lang="ru-RU" sz="4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36799" y="1700808"/>
            <a:ext cx="47016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Республика Таджикистан</a:t>
            </a:r>
          </a:p>
        </p:txBody>
      </p:sp>
      <p:pic>
        <p:nvPicPr>
          <p:cNvPr id="6" name="Picture 2" descr="C:\Users\Administrator\Desktop\DSC097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34974"/>
            <a:ext cx="4389120" cy="323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Desktop\DSC098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26" y="2420888"/>
            <a:ext cx="424987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21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96752"/>
            <a:ext cx="6512511" cy="388636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002060"/>
                </a:solidFill>
              </a:rPr>
              <a:t>УЗБЕКИСТАН</a:t>
            </a:r>
            <a:endParaRPr lang="ro-RO" sz="32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188640"/>
            <a:ext cx="6400800" cy="720080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3200" b="1" dirty="0">
                <a:solidFill>
                  <a:srgbClr val="F14124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Международные проекты</a:t>
            </a:r>
            <a:endParaRPr lang="ro-RO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4822196" cy="391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92" y="2924944"/>
            <a:ext cx="4608512" cy="369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64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16632"/>
            <a:ext cx="6400800" cy="1224136"/>
          </a:xfrm>
        </p:spPr>
        <p:txBody>
          <a:bodyPr/>
          <a:lstStyle/>
          <a:p>
            <a:pPr marL="45720" indent="0" algn="ctr">
              <a:buNone/>
            </a:pPr>
            <a:r>
              <a:rPr lang="ru-RU" dirty="0" smtClean="0"/>
              <a:t>Подготовка профсоюзных тренеров</a:t>
            </a:r>
          </a:p>
          <a:p>
            <a:pPr marL="45720" indent="0" algn="ctr">
              <a:buNone/>
            </a:pPr>
            <a:r>
              <a:rPr lang="ru-RU" dirty="0" smtClean="0">
                <a:solidFill>
                  <a:srgbClr val="00B050"/>
                </a:solidFill>
              </a:rPr>
              <a:t>ГРУЗИЯ, 2014</a:t>
            </a:r>
            <a:endParaRPr lang="ro-RO" dirty="0">
              <a:solidFill>
                <a:srgbClr val="00B050"/>
              </a:solidFill>
            </a:endParaRPr>
          </a:p>
        </p:txBody>
      </p:sp>
      <p:pic>
        <p:nvPicPr>
          <p:cNvPr id="8194" name="Picture 2" descr="C:\Users\Дорин\Desktop\10614323_445073878968562_606283292188940078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02075"/>
            <a:ext cx="7656851" cy="574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38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16632"/>
            <a:ext cx="6400800" cy="1080120"/>
          </a:xfrm>
        </p:spPr>
        <p:txBody>
          <a:bodyPr/>
          <a:lstStyle/>
          <a:p>
            <a:pPr marL="45720" indent="0" algn="ctr">
              <a:buNone/>
            </a:pPr>
            <a:r>
              <a:rPr lang="ru-RU" dirty="0"/>
              <a:t>Подготовка профсоюзных тренеров</a:t>
            </a:r>
          </a:p>
          <a:p>
            <a:pPr marL="45720" indent="0" algn="ctr">
              <a:buNone/>
            </a:pPr>
            <a:r>
              <a:rPr lang="ru-RU" dirty="0" smtClean="0">
                <a:solidFill>
                  <a:srgbClr val="00B050"/>
                </a:solidFill>
              </a:rPr>
              <a:t>УЗБЕКИСТАН, 2016</a:t>
            </a:r>
            <a:endParaRPr lang="ru-RU" dirty="0">
              <a:solidFill>
                <a:srgbClr val="00B050"/>
              </a:solidFill>
            </a:endParaRPr>
          </a:p>
          <a:p>
            <a:endParaRPr lang="ro-RO" dirty="0"/>
          </a:p>
        </p:txBody>
      </p:sp>
      <p:pic>
        <p:nvPicPr>
          <p:cNvPr id="9218" name="Picture 2" descr="C:\Users\Дорин\Desktop\IMG_0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41" y="1196752"/>
            <a:ext cx="3240360" cy="553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Дорин\Desktop\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00" y="2024844"/>
            <a:ext cx="5635595" cy="387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3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694240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Исторический экскурс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124744"/>
            <a:ext cx="7632848" cy="5112568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endParaRPr lang="ru-RU" dirty="0" smtClean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Первые шаги</a:t>
            </a:r>
            <a:r>
              <a:rPr lang="ru-RU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 организации учебного процесса, соответствующего новым требованиям и нуждам трудящихся–членов профсоюза, </a:t>
            </a:r>
            <a:r>
              <a:rPr lang="ru-RU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были весьма нелегкими. 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Главная проблема заключалась в </a:t>
            </a: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менталитете профсоюзных лидеров всех уровней</a:t>
            </a:r>
            <a:r>
              <a:rPr lang="ru-RU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в незнании или не осознании необходимости уделять профсоюзному образованию </a:t>
            </a: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приоритетное внимание, проблема которая бытует и по нынешний день</a:t>
            </a:r>
          </a:p>
          <a:p>
            <a:pPr marL="45720" indent="0">
              <a:buNone/>
            </a:pP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74623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60648"/>
            <a:ext cx="6400800" cy="792088"/>
          </a:xfrm>
        </p:spPr>
        <p:txBody>
          <a:bodyPr>
            <a:noAutofit/>
          </a:bodyPr>
          <a:lstStyle/>
          <a:p>
            <a:pPr marL="45720" lvl="0" indent="0" algn="ctr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ПОДГОТОВКА ПРОФСОЮЗНЫХ ТРЕНЕРОВ</a:t>
            </a:r>
          </a:p>
          <a:p>
            <a:pPr marL="45720" indent="0" algn="ctr">
              <a:buNone/>
            </a:pPr>
            <a:r>
              <a:rPr lang="ru-RU" sz="1800" dirty="0" smtClean="0">
                <a:solidFill>
                  <a:srgbClr val="00B050"/>
                </a:solidFill>
              </a:rPr>
              <a:t/>
            </a:r>
            <a:br>
              <a:rPr lang="ru-RU" sz="1800" dirty="0" smtClean="0">
                <a:solidFill>
                  <a:srgbClr val="00B050"/>
                </a:solidFill>
              </a:rPr>
            </a:br>
            <a:r>
              <a:rPr lang="ru-RU" sz="1800" dirty="0" smtClean="0">
                <a:solidFill>
                  <a:srgbClr val="00B050"/>
                </a:solidFill>
              </a:rPr>
              <a:t>РОССИЯ, ПРОФ АВИА, 2018</a:t>
            </a:r>
            <a:endParaRPr lang="ro-RO" sz="1800" dirty="0">
              <a:solidFill>
                <a:srgbClr val="00B050"/>
              </a:solidFill>
            </a:endParaRPr>
          </a:p>
        </p:txBody>
      </p:sp>
      <p:pic>
        <p:nvPicPr>
          <p:cNvPr id="10242" name="Picture 2" descr="C:\Users\Дорин\Desktop\35305551_1151172935025316_98605747249191321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56895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12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7366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>
                <a:effectLst/>
              </a:rPr>
              <a:t>Финансовое обеспечение профсоюзной учебы</a:t>
            </a:r>
            <a:r>
              <a:rPr lang="ru-RU" sz="3200" dirty="0">
                <a:effectLst/>
              </a:rPr>
              <a:t/>
            </a:r>
            <a:br>
              <a:rPr lang="ru-RU" sz="3200" dirty="0">
                <a:effectLst/>
              </a:rPr>
            </a:br>
            <a:endParaRPr lang="en-US" sz="3200" dirty="0">
              <a:latin typeface="Times New Roman" pitchFamily="18" charset="0"/>
            </a:endParaRPr>
          </a:p>
        </p:txBody>
      </p:sp>
      <p:sp>
        <p:nvSpPr>
          <p:cNvPr id="30723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323528" y="1124744"/>
            <a:ext cx="8712968" cy="50405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2" indent="45720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поддержка учебной системы – объективная необходимость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o-RO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45720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4572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НКПМ финансирует образовательные профсоюзные проекты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зависимости от финансовых ресурсов, предусмотренных ежегодным бюджетом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Конфедерации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утвержденным Решением Генерального Совета НКПМ.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денежных средств, предназначенных на подготовку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профсоюзных кадров и актива,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перечисляется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Труда,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осуществляет процесс обучения в зависимости от количества слушателей и оказываемых услуг.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0" algn="just">
              <a:buNone/>
            </a:pPr>
            <a:endParaRPr lang="en-US" sz="2600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71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7366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>
                <a:effectLst/>
              </a:rPr>
              <a:t>Финансовое обеспечение профсоюзной учебы</a:t>
            </a:r>
            <a:r>
              <a:rPr lang="ru-RU" sz="2400" dirty="0">
                <a:effectLst/>
              </a:rPr>
              <a:t/>
            </a:r>
            <a:br>
              <a:rPr lang="ru-RU" sz="2400" dirty="0">
                <a:effectLst/>
              </a:rPr>
            </a:br>
            <a:endParaRPr lang="en-US" sz="2400" dirty="0">
              <a:latin typeface="Times New Roman" pitchFamily="18" charset="0"/>
            </a:endParaRPr>
          </a:p>
        </p:txBody>
      </p:sp>
      <p:sp>
        <p:nvSpPr>
          <p:cNvPr id="30723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323528" y="1124744"/>
            <a:ext cx="8712968" cy="50405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4572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Другими источниками поступления финансовых ресурсов для образовательных мероприятий являются международные профсоюзные структуры, участвующие в определенных проектах, организованных либо НКПМ, либо национально-отраслевыми профсоюзными центрами. </a:t>
            </a:r>
          </a:p>
          <a:p>
            <a:pPr marL="0" indent="4572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 Институт труда осуществляет свою деятельность на принципах самоокупаемости и является только поставщиком образовательных услуг. </a:t>
            </a:r>
          </a:p>
          <a:p>
            <a:pPr marL="0" lvl="2" indent="0" algn="just">
              <a:buNone/>
            </a:pP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13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4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4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</a:t>
            </a:r>
            <a:r>
              <a:rPr lang="ru-RU" sz="4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700" y="1700808"/>
            <a:ext cx="6711654" cy="4547599"/>
          </a:xfrm>
        </p:spPr>
        <p:txBody>
          <a:bodyPr>
            <a:normAutofit/>
          </a:bodyPr>
          <a:lstStyle/>
          <a:p>
            <a:r>
              <a:rPr lang="ru-RU" dirty="0"/>
              <a:t>Институт труда располагает инфраструктурой для проведения обучения различных категорий взрослого населения и для проведения исследований: </a:t>
            </a:r>
          </a:p>
          <a:p>
            <a:pPr lvl="0"/>
            <a:r>
              <a:rPr lang="ru-RU" dirty="0"/>
              <a:t>10 аудиторий, оборудованных для интерактивного обучения;</a:t>
            </a:r>
          </a:p>
          <a:p>
            <a:pPr lvl="0"/>
            <a:r>
              <a:rPr lang="ru-RU" dirty="0"/>
              <a:t>2 зала для проведения конференции;</a:t>
            </a:r>
          </a:p>
          <a:p>
            <a:pPr lvl="0"/>
            <a:r>
              <a:rPr lang="ru-RU" dirty="0"/>
              <a:t>Отель </a:t>
            </a:r>
          </a:p>
          <a:p>
            <a:pPr lvl="0"/>
            <a:r>
              <a:rPr lang="ru-RU" dirty="0"/>
              <a:t>Кафе</a:t>
            </a:r>
          </a:p>
          <a:p>
            <a:pPr lvl="0"/>
            <a:r>
              <a:rPr lang="ru-RU" dirty="0"/>
              <a:t>Диагностический центр.</a:t>
            </a:r>
          </a:p>
          <a:p>
            <a:endParaRPr lang="ru-RU" dirty="0"/>
          </a:p>
        </p:txBody>
      </p:sp>
      <p:pic>
        <p:nvPicPr>
          <p:cNvPr id="4" name="Substituent conținu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221088"/>
            <a:ext cx="3312368" cy="2349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963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712968" cy="1224135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/>
              <a:t>Отель имеет 68 номеров, расположенных на 4 этажах и предлагает размещение для 145 гостей. Номера оборудованы балконом, ванной комнатой, телевизором, кондиционером, бесплатным </a:t>
            </a:r>
            <a:r>
              <a:rPr lang="ru-RU" sz="2700" dirty="0" smtClean="0"/>
              <a:t>Wi - Fi</a:t>
            </a:r>
            <a:r>
              <a:rPr lang="ru-RU" sz="2700" dirty="0"/>
              <a:t>.</a:t>
            </a:r>
            <a:endParaRPr lang="en-US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ubstituent conținut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22" y="3420646"/>
            <a:ext cx="4448674" cy="3017520"/>
          </a:xfrm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3672"/>
            <a:ext cx="4217158" cy="3014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338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395536" y="1628800"/>
            <a:ext cx="8119814" cy="432048"/>
          </a:xfrm>
        </p:spPr>
        <p:txBody>
          <a:bodyPr>
            <a:normAutofit fontScale="90000"/>
          </a:bodyPr>
          <a:lstStyle/>
          <a:p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700" dirty="0" smtClean="0">
                <a:cs typeface="Times New Roman" panose="02020603050405020304" pitchFamily="18" charset="0"/>
              </a:rPr>
              <a:t>- </a:t>
            </a:r>
            <a:r>
              <a:rPr lang="ru-RU" sz="3600" dirty="0">
                <a:cs typeface="Times New Roman" panose="02020603050405020304" pitchFamily="18" charset="0"/>
              </a:rPr>
              <a:t>Бар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600" dirty="0" smtClean="0">
                <a:latin typeface="+mn-lt"/>
                <a:cs typeface="Times New Roman" panose="02020603050405020304" pitchFamily="18" charset="0"/>
              </a:rPr>
              <a:t>Летняя </a:t>
            </a:r>
            <a:r>
              <a:rPr lang="ru-RU" sz="3600" dirty="0">
                <a:latin typeface="+mn-lt"/>
                <a:cs typeface="Times New Roman" panose="02020603050405020304" pitchFamily="18" charset="0"/>
              </a:rPr>
              <a:t>терраса </a:t>
            </a:r>
            <a:r>
              <a:rPr lang="en-US" sz="3600" dirty="0" smtClean="0">
                <a:latin typeface="+mn-lt"/>
                <a:cs typeface="Times New Roman" panose="02020603050405020304" pitchFamily="18" charset="0"/>
              </a:rPr>
              <a:t>                                </a:t>
            </a:r>
            <a:r>
              <a:rPr lang="ru-RU" sz="3600" dirty="0" smtClean="0">
                <a:latin typeface="+mn-lt"/>
                <a:cs typeface="Times New Roman" panose="02020603050405020304" pitchFamily="18" charset="0"/>
              </a:rPr>
              <a:t> </a:t>
            </a:r>
            <a:endParaRPr lang="it-IT" sz="3600" dirty="0">
              <a:latin typeface="+mn-lt"/>
            </a:endParaRPr>
          </a:p>
        </p:txBody>
      </p:sp>
      <p:pic>
        <p:nvPicPr>
          <p:cNvPr id="4" name="Substituent conținut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52936"/>
            <a:ext cx="3955654" cy="3167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ubstituent conținu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131" y="2852936"/>
            <a:ext cx="4483484" cy="317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8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251520" y="944183"/>
            <a:ext cx="8263830" cy="1764737"/>
          </a:xfrm>
        </p:spPr>
        <p:txBody>
          <a:bodyPr>
            <a:normAutofit fontScale="90000"/>
          </a:bodyPr>
          <a:lstStyle/>
          <a:p>
            <a:pPr algn="ctr"/>
            <a:r>
              <a:rPr lang="x-none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-</a:t>
            </a:r>
            <a:r>
              <a:rPr lang="ru-RU" sz="2700" dirty="0">
                <a:cs typeface="Times New Roman" panose="02020603050405020304" pitchFamily="18" charset="0"/>
              </a:rPr>
              <a:t>Ресторан 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</a:t>
            </a: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  <a:r>
              <a:rPr lang="ru-RU" sz="2700" dirty="0" smtClean="0">
                <a:cs typeface="Times New Roman" panose="02020603050405020304" pitchFamily="18" charset="0"/>
              </a:rPr>
              <a:t> на </a:t>
            </a:r>
            <a:r>
              <a:rPr lang="ru-RU" sz="2700" dirty="0">
                <a:cs typeface="Times New Roman" panose="02020603050405020304" pitchFamily="18" charset="0"/>
              </a:rPr>
              <a:t>120 </a:t>
            </a:r>
            <a:r>
              <a:rPr lang="ru-RU" sz="2700" dirty="0" smtClean="0">
                <a:cs typeface="Times New Roman" panose="02020603050405020304" pitchFamily="18" charset="0"/>
              </a:rPr>
              <a:t>человека/мест, оформленный </a:t>
            </a:r>
            <a:r>
              <a:rPr lang="ru-RU" sz="2700" dirty="0">
                <a:cs typeface="Times New Roman" panose="02020603050405020304" pitchFamily="18" charset="0"/>
              </a:rPr>
              <a:t>в </a:t>
            </a:r>
            <a:r>
              <a:rPr lang="ru-RU" sz="2700" dirty="0" smtClean="0">
                <a:cs typeface="Times New Roman" panose="02020603050405020304" pitchFamily="18" charset="0"/>
              </a:rPr>
              <a:t>национальном стиле </a:t>
            </a:r>
            <a:r>
              <a:rPr lang="ru-RU" sz="2700" dirty="0">
                <a:cs typeface="Times New Roman" panose="02020603050405020304" pitchFamily="18" charset="0"/>
              </a:rPr>
              <a:t>в сочетании с традиционными элементами</a:t>
            </a:r>
            <a:r>
              <a:rPr lang="ru-RU" sz="2200" dirty="0">
                <a:cs typeface="Times New Roman" panose="02020603050405020304" pitchFamily="18" charset="0"/>
              </a:rPr>
              <a:t>. </a:t>
            </a:r>
            <a:r>
              <a:rPr lang="x-none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x-none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ubstituent conținut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68" y="3057815"/>
            <a:ext cx="4281206" cy="3256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068960"/>
            <a:ext cx="4096752" cy="3232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728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628650" y="908720"/>
            <a:ext cx="7886700" cy="7359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cs typeface="Times New Roman" panose="02020603050405020304" pitchFamily="18" charset="0"/>
              </a:rPr>
              <a:t>Конференц-зал открывает </a:t>
            </a:r>
            <a:r>
              <a:rPr lang="ru-RU" sz="3100" dirty="0">
                <a:cs typeface="Times New Roman" panose="02020603050405020304" pitchFamily="18" charset="0"/>
              </a:rPr>
              <a:t>возможности для организации конференций, семинаров, корпоративных </a:t>
            </a:r>
            <a:r>
              <a:rPr lang="ru-RU" sz="3100" dirty="0" smtClean="0">
                <a:cs typeface="Times New Roman" panose="02020603050405020304" pitchFamily="18" charset="0"/>
              </a:rPr>
              <a:t>мероприятий</a:t>
            </a:r>
            <a:r>
              <a:rPr lang="en-US" sz="3100" dirty="0" smtClean="0">
                <a:cs typeface="Times New Roman" panose="02020603050405020304" pitchFamily="18" charset="0"/>
              </a:rPr>
              <a:t> </a:t>
            </a:r>
            <a:r>
              <a:rPr lang="ru-RU" sz="3100" dirty="0" smtClean="0">
                <a:cs typeface="Times New Roman" panose="02020603050405020304" pitchFamily="18" charset="0"/>
              </a:rPr>
              <a:t>до 300 </a:t>
            </a:r>
            <a:r>
              <a:rPr lang="ru-RU" sz="3200" dirty="0" smtClean="0"/>
              <a:t>участников</a:t>
            </a:r>
            <a:r>
              <a:rPr lang="x-none" sz="3200" dirty="0" smtClean="0"/>
              <a:t>.</a:t>
            </a:r>
            <a:r>
              <a:rPr lang="it-IT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x-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x-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ubstituent conținut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58" y="3091800"/>
            <a:ext cx="4360334" cy="338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11" y="3091800"/>
            <a:ext cx="4479817" cy="338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979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1691679" y="1131094"/>
            <a:ext cx="1368153" cy="994172"/>
          </a:xfrm>
        </p:spPr>
        <p:txBody>
          <a:bodyPr/>
          <a:lstStyle/>
          <a:p>
            <a:pPr algn="ctr"/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ubstituent conținut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46" y="3971690"/>
            <a:ext cx="3960440" cy="2674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ubstituent conținu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264" y="4005064"/>
            <a:ext cx="3993197" cy="2674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18" y="1131094"/>
            <a:ext cx="3996443" cy="2664295"/>
          </a:xfrm>
          <a:prstGeom prst="rect">
            <a:avLst/>
          </a:prstGeom>
        </p:spPr>
      </p:pic>
      <p:pic>
        <p:nvPicPr>
          <p:cNvPr id="6" name="I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09" y="1131439"/>
            <a:ext cx="3950060" cy="266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2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85750"/>
            <a:ext cx="8401050" cy="238125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0000"/>
                </a:solidFill>
              </a:rPr>
              <a:t>Нельзя научить человека на всю жизнь, его надо      научить учиться всю жизнь</a:t>
            </a:r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533400" y="3657600"/>
            <a:ext cx="8382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ru-RU" sz="4800" b="1" i="1" smtClean="0">
                <a:solidFill>
                  <a:srgbClr val="FFFF00"/>
                </a:solidFill>
              </a:rPr>
              <a:t>Благодарим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50421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238254"/>
          </a:xfrm>
        </p:spPr>
        <p:txBody>
          <a:bodyPr/>
          <a:lstStyle/>
          <a:p>
            <a:pPr marL="0" lvl="0" indent="0" algn="ctr">
              <a:spcAft>
                <a:spcPts val="0"/>
              </a:spcAft>
              <a:buNone/>
            </a:pPr>
            <a:r>
              <a:rPr lang="ru-RU" sz="3200" dirty="0" smtClean="0">
                <a:solidFill>
                  <a:srgbClr val="00B050"/>
                </a:solidFill>
              </a:rPr>
              <a:t>На сегодняшний день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928670"/>
            <a:ext cx="9144000" cy="5740690"/>
          </a:xfrm>
        </p:spPr>
        <p:txBody>
          <a:bodyPr>
            <a:normAutofit/>
          </a:bodyPr>
          <a:lstStyle/>
          <a:p>
            <a:pPr marL="0" indent="457200" algn="ctr">
              <a:spcBef>
                <a:spcPts val="335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лавной целью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профсоюзного образования НКПМ является </a:t>
            </a:r>
            <a:r>
              <a:rPr lang="ru-RU" sz="2800" u="sng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сознательного</a:t>
            </a:r>
            <a:r>
              <a:rPr lang="ro-RO" sz="2800" u="sng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u="sng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активного </a:t>
            </a:r>
            <a:r>
              <a:rPr lang="ru-RU" sz="2800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члена профсоюза, </a:t>
            </a:r>
            <a:r>
              <a:rPr lang="ru-RU" sz="2800" u="sng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знает </a:t>
            </a:r>
            <a:r>
              <a:rPr lang="ru-RU" sz="2800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 права и </a:t>
            </a:r>
            <a:r>
              <a:rPr lang="ru-RU" sz="2800" u="sng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 </a:t>
            </a:r>
            <a:r>
              <a:rPr lang="ru-RU" sz="2800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защищать</a:t>
            </a:r>
            <a:r>
              <a:rPr lang="ru-RU" sz="2500" u="sng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u="sng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335"/>
              </a:spcBef>
              <a:spcAft>
                <a:spcPts val="0"/>
              </a:spcAft>
              <a:buNone/>
            </a:pP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Administrator\Desktop\10245333_643287875741327_8895021498541414321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21870"/>
            <a:ext cx="4666653" cy="400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Poze PP\fleshmo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4048" y="3133323"/>
            <a:ext cx="3855942" cy="3103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940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104138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Департаменты по образованию национально-отраслевых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профсоюзных центров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30723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323528" y="1214422"/>
            <a:ext cx="8712968" cy="552694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4572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управленческим элементом системы профсоюзного образования являются Департаменты по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образованию национально-отраслевых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профсоюзных центров.</a:t>
            </a:r>
          </a:p>
          <a:p>
            <a:pPr marL="0" lvl="2" indent="4572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Конкретным примером может служить структура системы профсоюзного образования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Национальной Федерации Профсоюзов Сельского Хозяйства И Продовольствия „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Agroindsind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”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 свою деятельность по следующим направлениям: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образовательная, дидактико-методическая, административная и аналитико-информационная работа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o-RO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45720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0" algn="just">
              <a:buNone/>
            </a:pP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64513" name="Picture 1" descr="D:\Poze PP\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744" y="3683103"/>
            <a:ext cx="4876024" cy="29859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667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0034" y="285728"/>
            <a:ext cx="8385175" cy="114300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системы профсоюзного образования</a:t>
            </a:r>
            <a:r>
              <a:rPr lang="ro-RO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«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Агроиндсинд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30723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323528" y="1357298"/>
            <a:ext cx="8712968" cy="538407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2" indent="4680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FF0000"/>
                </a:solidFill>
              </a:rPr>
              <a:t>Образовательная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FF0000"/>
                </a:solidFill>
              </a:rPr>
              <a:t>деятельность </a:t>
            </a:r>
            <a:r>
              <a:rPr lang="ru-RU" sz="2400" dirty="0">
                <a:solidFill>
                  <a:srgbClr val="002060"/>
                </a:solidFill>
              </a:rPr>
              <a:t>включает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002060"/>
                </a:solidFill>
              </a:rPr>
              <a:t>организацию всей профсоюзной учебы, работу Школы профсоюзного лидера, Школы профсоюзного преподавателя, обучение сотрудников </a:t>
            </a:r>
            <a:r>
              <a:rPr lang="ru-RU" sz="2400" dirty="0" smtClean="0">
                <a:solidFill>
                  <a:srgbClr val="002060"/>
                </a:solidFill>
              </a:rPr>
              <a:t>Федерации "</a:t>
            </a:r>
            <a:r>
              <a:rPr lang="ru-RU" sz="2400" dirty="0" err="1" smtClean="0">
                <a:solidFill>
                  <a:srgbClr val="002060"/>
                </a:solidFill>
              </a:rPr>
              <a:t>Agroindsind</a:t>
            </a:r>
            <a:r>
              <a:rPr lang="ru-RU" sz="2400" dirty="0">
                <a:solidFill>
                  <a:srgbClr val="002060"/>
                </a:solidFill>
              </a:rPr>
              <a:t>" и ее территориальных центров, </a:t>
            </a:r>
            <a:r>
              <a:rPr lang="ru-RU" sz="2400" dirty="0" smtClean="0">
                <a:solidFill>
                  <a:srgbClr val="002060"/>
                </a:solidFill>
              </a:rPr>
              <a:t>организацию </a:t>
            </a:r>
            <a:r>
              <a:rPr lang="ru-RU" sz="2400" dirty="0">
                <a:solidFill>
                  <a:srgbClr val="002060"/>
                </a:solidFill>
              </a:rPr>
              <a:t>и проведение обучения в территориальных центрах профсоюзного </a:t>
            </a:r>
            <a:r>
              <a:rPr lang="ru-RU" sz="2400" dirty="0" smtClean="0">
                <a:solidFill>
                  <a:srgbClr val="002060"/>
                </a:solidFill>
              </a:rPr>
              <a:t>образования. </a:t>
            </a:r>
          </a:p>
          <a:p>
            <a:pPr marL="0" lvl="2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marL="0" lvl="2" indent="4680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FF0000"/>
                </a:solidFill>
              </a:rPr>
              <a:t>Дидактико-методическая деятельность </a:t>
            </a:r>
            <a:r>
              <a:rPr lang="ru-RU" sz="2400" dirty="0" smtClean="0">
                <a:solidFill>
                  <a:srgbClr val="002060"/>
                </a:solidFill>
              </a:rPr>
              <a:t>заключается в изучении учебных и информационных материалов, документов, отражающих профсоюзный опыт, на основе которых создаются обучающие программы, методические рекомендации, проекты концепций и т.д.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marL="0" lvl="2" indent="0" algn="just">
              <a:buNone/>
            </a:pP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37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4"/>
            <a:ext cx="8385175" cy="1184261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труктура системы профсоюзного образования</a:t>
            </a:r>
            <a:r>
              <a:rPr lang="ro-RO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«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Агроиндсинд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30723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323528" y="1428735"/>
            <a:ext cx="8712968" cy="531263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4680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FF0000"/>
                </a:solidFill>
              </a:rPr>
              <a:t>Административная деятельность </a:t>
            </a:r>
            <a:r>
              <a:rPr lang="ru-RU" sz="2800" dirty="0"/>
              <a:t>состоит в планировании, координировании и организации учебных программ в регионах, подведении итогов и анализе полученных результатов в ходе образовательного </a:t>
            </a:r>
            <a:r>
              <a:rPr lang="ru-RU" sz="2800" dirty="0" smtClean="0"/>
              <a:t>процесса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800" b="1" dirty="0" smtClean="0"/>
          </a:p>
          <a:p>
            <a:pPr marL="0" indent="4680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dirty="0" smtClean="0"/>
              <a:t>Аналитико-информационная </a:t>
            </a:r>
            <a:r>
              <a:rPr lang="ru-RU" sz="2800" dirty="0"/>
              <a:t>деятельность направлена на создание информационной системы профсоюзного образования, распространение </a:t>
            </a:r>
            <a:r>
              <a:rPr lang="ru-RU" sz="2800" dirty="0" smtClean="0"/>
              <a:t>информации, </a:t>
            </a:r>
            <a:r>
              <a:rPr lang="ru-RU" sz="2800" dirty="0"/>
              <a:t>отбор и анализ информации для учебных мероприятий, </a:t>
            </a:r>
            <a:r>
              <a:rPr lang="ru-RU" sz="2800" dirty="0" smtClean="0"/>
              <a:t> </a:t>
            </a:r>
            <a:r>
              <a:rPr lang="ru-RU" sz="2800" dirty="0"/>
              <a:t>разработку концепций, стратегий, прогнозов, </a:t>
            </a:r>
            <a:r>
              <a:rPr lang="ru-RU" sz="2800" dirty="0" smtClean="0"/>
              <a:t>предположений </a:t>
            </a:r>
            <a:r>
              <a:rPr lang="ru-RU" sz="2800" dirty="0"/>
              <a:t>и </a:t>
            </a:r>
            <a:r>
              <a:rPr lang="ru-RU" sz="2800" dirty="0" smtClean="0"/>
              <a:t>программ</a:t>
            </a:r>
            <a:endParaRPr lang="en-US" sz="2800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77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4"/>
            <a:ext cx="8385175" cy="54132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Федерация Профсоюзов Коммуникаций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30723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323528" y="785794"/>
            <a:ext cx="8712968" cy="607220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4572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отраслевой профцентр не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располагает специальным структурным подразделением по вопросам профсоюзного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этим направлением деятельности профсоюза занимается ответственное лицо из числа сотрудников аппарата Федерации. </a:t>
            </a:r>
          </a:p>
          <a:p>
            <a:pPr marL="0" indent="4572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утверждает План деятельности в сфере профсоюзного образования, в соответствии с которым проводит рабочие встречи, семинары, круглые столы,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т.д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2" indent="4572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методической разработкой Федерации является разработка 3-х учебных модулей: "Индивидуальный трудовой договор", "Оплата труда, права и социальные гарантии» и «Деятельность профсоюзного комитета по охране труда", а одной из целей образования - внедрение метода дистанционного обучения.</a:t>
            </a:r>
          </a:p>
          <a:p>
            <a:pPr marL="0" lvl="2" indent="0" algn="just">
              <a:buNone/>
            </a:pPr>
            <a:endParaRPr lang="en-US" sz="3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61441" name="Picture 1" descr="D:\Poze PP\1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5389" y="4173634"/>
            <a:ext cx="4868796" cy="26563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099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Работа в группах (4)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/>
              <a:t>В</a:t>
            </a:r>
            <a:r>
              <a:rPr lang="ru-RU" sz="2400" dirty="0" smtClean="0"/>
              <a:t>опрос </a:t>
            </a:r>
            <a:r>
              <a:rPr lang="ru-RU" sz="2400" dirty="0"/>
              <a:t>для обсуждения: </a:t>
            </a:r>
            <a:endParaRPr lang="ru-RU" sz="2400" dirty="0" smtClean="0"/>
          </a:p>
          <a:p>
            <a:pPr marL="0" indent="0" algn="ctr">
              <a:buNone/>
            </a:pPr>
            <a:r>
              <a:rPr lang="ru-RU" sz="2400" u="sng" dirty="0" smtClean="0">
                <a:solidFill>
                  <a:srgbClr val="FF0000"/>
                </a:solidFill>
              </a:rPr>
              <a:t>«Что нужно </a:t>
            </a:r>
            <a:r>
              <a:rPr lang="ru-RU" sz="2400" u="sng" dirty="0">
                <a:solidFill>
                  <a:srgbClr val="FF0000"/>
                </a:solidFill>
              </a:rPr>
              <a:t>сделать </a:t>
            </a:r>
            <a:r>
              <a:rPr lang="ru-RU" sz="2400" u="sng" dirty="0" smtClean="0">
                <a:solidFill>
                  <a:srgbClr val="FF0000"/>
                </a:solidFill>
              </a:rPr>
              <a:t>для эффективной организации образовательного </a:t>
            </a:r>
            <a:r>
              <a:rPr lang="ru-RU" sz="2400" u="sng" dirty="0">
                <a:solidFill>
                  <a:srgbClr val="FF0000"/>
                </a:solidFill>
              </a:rPr>
              <a:t>процесса на разных </a:t>
            </a:r>
            <a:r>
              <a:rPr lang="ru-RU" sz="2400" u="sng" dirty="0" smtClean="0">
                <a:solidFill>
                  <a:srgbClr val="FF0000"/>
                </a:solidFill>
              </a:rPr>
              <a:t>уровнях профсоюза?»</a:t>
            </a:r>
          </a:p>
          <a:p>
            <a:pPr marL="0" indent="0" algn="ctr">
              <a:buNone/>
            </a:pPr>
            <a:endParaRPr lang="ru-RU" sz="2400" u="sng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u="sng" dirty="0" smtClean="0">
                <a:solidFill>
                  <a:srgbClr val="002060"/>
                </a:solidFill>
              </a:rPr>
              <a:t>Гр</a:t>
            </a:r>
            <a:r>
              <a:rPr lang="ru-RU" u="sng" dirty="0">
                <a:solidFill>
                  <a:srgbClr val="002060"/>
                </a:solidFill>
              </a:rPr>
              <a:t>. 1</a:t>
            </a:r>
            <a:r>
              <a:rPr lang="ru-RU" u="sng" dirty="0" smtClean="0">
                <a:solidFill>
                  <a:srgbClr val="002060"/>
                </a:solidFill>
              </a:rPr>
              <a:t> – </a:t>
            </a:r>
            <a:r>
              <a:rPr lang="ru-RU" u="sng" dirty="0">
                <a:solidFill>
                  <a:srgbClr val="002060"/>
                </a:solidFill>
              </a:rPr>
              <a:t>НОПЦ (Предполагаемые действия</a:t>
            </a:r>
            <a:r>
              <a:rPr lang="ru-RU" u="sng" dirty="0" smtClean="0">
                <a:solidFill>
                  <a:srgbClr val="002060"/>
                </a:solidFill>
              </a:rPr>
              <a:t>)</a:t>
            </a:r>
          </a:p>
          <a:p>
            <a:pPr marL="0" indent="0">
              <a:buNone/>
            </a:pPr>
            <a:r>
              <a:rPr lang="ru-RU" u="sng" dirty="0">
                <a:solidFill>
                  <a:srgbClr val="7030A0"/>
                </a:solidFill>
              </a:rPr>
              <a:t>Гр. 2</a:t>
            </a:r>
            <a:r>
              <a:rPr lang="ru-RU" u="sng" dirty="0" smtClean="0">
                <a:solidFill>
                  <a:srgbClr val="7030A0"/>
                </a:solidFill>
              </a:rPr>
              <a:t> </a:t>
            </a:r>
            <a:r>
              <a:rPr lang="ru-RU" u="sng" dirty="0">
                <a:solidFill>
                  <a:srgbClr val="7030A0"/>
                </a:solidFill>
              </a:rPr>
              <a:t>– </a:t>
            </a:r>
            <a:r>
              <a:rPr lang="ru-RU" u="sng" dirty="0" smtClean="0">
                <a:solidFill>
                  <a:srgbClr val="7030A0"/>
                </a:solidFill>
              </a:rPr>
              <a:t>ТПО </a:t>
            </a:r>
            <a:r>
              <a:rPr lang="ru-RU" u="sng" dirty="0">
                <a:solidFill>
                  <a:srgbClr val="7030A0"/>
                </a:solidFill>
              </a:rPr>
              <a:t>(Предполагаемые действия</a:t>
            </a:r>
            <a:r>
              <a:rPr lang="ru-RU" u="sng" dirty="0" smtClean="0">
                <a:solidFill>
                  <a:srgbClr val="7030A0"/>
                </a:solidFill>
              </a:rPr>
              <a:t>)</a:t>
            </a:r>
          </a:p>
          <a:p>
            <a:pPr marL="0" indent="0">
              <a:buNone/>
            </a:pPr>
            <a:r>
              <a:rPr lang="ru-RU" u="sng" dirty="0" smtClean="0">
                <a:solidFill>
                  <a:srgbClr val="00B050"/>
                </a:solidFill>
              </a:rPr>
              <a:t>Гр</a:t>
            </a:r>
            <a:r>
              <a:rPr lang="ru-RU" u="sng" dirty="0">
                <a:solidFill>
                  <a:srgbClr val="00B050"/>
                </a:solidFill>
              </a:rPr>
              <a:t>. 3</a:t>
            </a:r>
            <a:r>
              <a:rPr lang="ru-RU" u="sng" dirty="0" smtClean="0">
                <a:solidFill>
                  <a:srgbClr val="00B050"/>
                </a:solidFill>
              </a:rPr>
              <a:t> </a:t>
            </a:r>
            <a:r>
              <a:rPr lang="ru-RU" u="sng" dirty="0">
                <a:solidFill>
                  <a:srgbClr val="00B050"/>
                </a:solidFill>
              </a:rPr>
              <a:t>– </a:t>
            </a:r>
            <a:r>
              <a:rPr lang="ru-RU" u="sng" dirty="0" smtClean="0">
                <a:solidFill>
                  <a:srgbClr val="00B050"/>
                </a:solidFill>
              </a:rPr>
              <a:t>ППО </a:t>
            </a:r>
            <a:r>
              <a:rPr lang="ru-RU" u="sng" dirty="0">
                <a:solidFill>
                  <a:srgbClr val="00B050"/>
                </a:solidFill>
              </a:rPr>
              <a:t>(Предполагаемые действия) </a:t>
            </a:r>
          </a:p>
          <a:p>
            <a:pPr marL="0" indent="0">
              <a:buNone/>
            </a:pPr>
            <a:endParaRPr lang="ru-RU" sz="2400" u="sng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2400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13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Первичная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908720"/>
            <a:ext cx="8075240" cy="5688632"/>
          </a:xfrm>
        </p:spPr>
        <p:txBody>
          <a:bodyPr>
            <a:normAutofit fontScale="92500"/>
          </a:bodyPr>
          <a:lstStyle/>
          <a:p>
            <a:pPr algn="just">
              <a:tabLst>
                <a:tab pos="81915" algn="l"/>
                <a:tab pos="265430" algn="l"/>
                <a:tab pos="45720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Преодоление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инертности</a:t>
            </a:r>
          </a:p>
          <a:p>
            <a:pPr algn="just">
              <a:tabLst>
                <a:tab pos="81915" algn="l"/>
                <a:tab pos="265430" algn="l"/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Создать комиссию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учебно-методической деятельности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составе профкома</a:t>
            </a:r>
          </a:p>
          <a:p>
            <a:pPr algn="just">
              <a:tabLst>
                <a:tab pos="81915" algn="l"/>
                <a:tab pos="265430" algn="l"/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Включать в бюджет расходы по обучению своих членов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81915" algn="l"/>
                <a:tab pos="265430" algn="l"/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Разъяснительная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с членами профсоюза о 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необходимости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обучения</a:t>
            </a:r>
          </a:p>
          <a:p>
            <a:pPr algn="just">
              <a:tabLst>
                <a:tab pos="81915" algn="l"/>
                <a:tab pos="265430" algn="l"/>
                <a:tab pos="45720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Усиление информационной работы</a:t>
            </a:r>
          </a:p>
          <a:p>
            <a:pPr algn="just">
              <a:tabLst>
                <a:tab pos="81915" algn="l"/>
                <a:tab pos="265430" algn="l"/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Обязательно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проводить занятия с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использованием активных технологий</a:t>
            </a:r>
          </a:p>
          <a:p>
            <a:pPr algn="just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Самообразование!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2706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rgbClr val="FF0000"/>
                </a:solidFill>
              </a:rPr>
              <a:t>Региональные структуры профсоюза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8856984" cy="568863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800" dirty="0" smtClean="0">
                <a:solidFill>
                  <a:srgbClr val="0070C0"/>
                </a:solidFill>
              </a:rPr>
              <a:t>Назначить (делегировать вопросы) </a:t>
            </a:r>
            <a:r>
              <a:rPr lang="ru-RU" sz="2800" dirty="0">
                <a:solidFill>
                  <a:srgbClr val="0070C0"/>
                </a:solidFill>
              </a:rPr>
              <a:t>ответственного по учебно-методической деятельности </a:t>
            </a:r>
          </a:p>
          <a:p>
            <a:pPr algn="just"/>
            <a:r>
              <a:rPr lang="ru-RU" sz="2800" dirty="0" smtClean="0">
                <a:solidFill>
                  <a:srgbClr val="0070C0"/>
                </a:solidFill>
              </a:rPr>
              <a:t>Увеличение расходов </a:t>
            </a:r>
            <a:r>
              <a:rPr lang="ru-RU" sz="2800" dirty="0">
                <a:solidFill>
                  <a:srgbClr val="0070C0"/>
                </a:solidFill>
              </a:rPr>
              <a:t>на обучение актива</a:t>
            </a:r>
          </a:p>
          <a:p>
            <a:pPr algn="just"/>
            <a:r>
              <a:rPr lang="ru-RU" sz="2800" dirty="0" smtClean="0">
                <a:solidFill>
                  <a:srgbClr val="0070C0"/>
                </a:solidFill>
              </a:rPr>
              <a:t>Подбор </a:t>
            </a:r>
            <a:r>
              <a:rPr lang="ru-RU" sz="2800" dirty="0">
                <a:solidFill>
                  <a:srgbClr val="0070C0"/>
                </a:solidFill>
              </a:rPr>
              <a:t>кандидатур для подготовки </a:t>
            </a:r>
            <a:r>
              <a:rPr lang="ru-RU" sz="2800" dirty="0" smtClean="0">
                <a:solidFill>
                  <a:srgbClr val="0070C0"/>
                </a:solidFill>
              </a:rPr>
              <a:t>тренеров-     </a:t>
            </a:r>
            <a:r>
              <a:rPr lang="ru-RU" sz="2800" dirty="0">
                <a:solidFill>
                  <a:srgbClr val="0070C0"/>
                </a:solidFill>
              </a:rPr>
              <a:t>преподавателей и их целевое </a:t>
            </a:r>
            <a:r>
              <a:rPr lang="ru-RU" sz="2800" dirty="0" smtClean="0">
                <a:solidFill>
                  <a:srgbClr val="0070C0"/>
                </a:solidFill>
              </a:rPr>
              <a:t>обучение</a:t>
            </a:r>
          </a:p>
          <a:p>
            <a:pPr algn="just"/>
            <a:r>
              <a:rPr lang="ru-RU" sz="2800" dirty="0">
                <a:solidFill>
                  <a:srgbClr val="0070C0"/>
                </a:solidFill>
              </a:rPr>
              <a:t>Усиление информационной работы</a:t>
            </a:r>
          </a:p>
          <a:p>
            <a:pPr algn="just"/>
            <a:r>
              <a:rPr lang="ru-RU" sz="2800" dirty="0" smtClean="0">
                <a:solidFill>
                  <a:srgbClr val="0070C0"/>
                </a:solidFill>
              </a:rPr>
              <a:t>Организация </a:t>
            </a:r>
            <a:r>
              <a:rPr lang="ru-RU" sz="2800" dirty="0">
                <a:solidFill>
                  <a:srgbClr val="0070C0"/>
                </a:solidFill>
              </a:rPr>
              <a:t>обмена опытом, информацией и </a:t>
            </a:r>
            <a:r>
              <a:rPr lang="ru-RU" sz="2800" dirty="0" smtClean="0">
                <a:solidFill>
                  <a:srgbClr val="0070C0"/>
                </a:solidFill>
              </a:rPr>
              <a:t>систематическое </a:t>
            </a:r>
            <a:r>
              <a:rPr lang="ru-RU" sz="2800" dirty="0">
                <a:solidFill>
                  <a:srgbClr val="0070C0"/>
                </a:solidFill>
              </a:rPr>
              <a:t>взаимодействия для отраслевых и региональных координаторов, т.е. сотрудничество;</a:t>
            </a:r>
          </a:p>
          <a:p>
            <a:pPr algn="just"/>
            <a:r>
              <a:rPr lang="ru-RU" sz="2800" dirty="0" smtClean="0">
                <a:solidFill>
                  <a:srgbClr val="0070C0"/>
                </a:solidFill>
              </a:rPr>
              <a:t>Обязательно </a:t>
            </a:r>
            <a:r>
              <a:rPr lang="ru-RU" sz="2800" dirty="0">
                <a:solidFill>
                  <a:srgbClr val="0070C0"/>
                </a:solidFill>
              </a:rPr>
              <a:t>проводить семинары с </a:t>
            </a:r>
            <a:r>
              <a:rPr lang="ru-RU" sz="2800" dirty="0" smtClean="0">
                <a:solidFill>
                  <a:srgbClr val="0070C0"/>
                </a:solidFill>
              </a:rPr>
              <a:t>использованием </a:t>
            </a:r>
            <a:r>
              <a:rPr lang="ru-RU" sz="2800" dirty="0">
                <a:solidFill>
                  <a:srgbClr val="0070C0"/>
                </a:solidFill>
              </a:rPr>
              <a:t>активных форм обучения - легче формируется интерес, вызывает потребность к обучению.</a:t>
            </a:r>
          </a:p>
          <a:p>
            <a:pPr algn="just"/>
            <a:r>
              <a:rPr lang="ru-RU" sz="2800" dirty="0">
                <a:solidFill>
                  <a:srgbClr val="0070C0"/>
                </a:solidFill>
              </a:rPr>
              <a:t>Отказаться от эпизодического обучения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984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Отраслевой Национальный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5" y="980728"/>
            <a:ext cx="8856984" cy="547260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700" dirty="0" smtClean="0">
                <a:solidFill>
                  <a:srgbClr val="00B0F0"/>
                </a:solidFill>
              </a:rPr>
              <a:t>Назначить ответственного по учебно-методической деятельности </a:t>
            </a:r>
            <a:r>
              <a:rPr lang="ru-RU" sz="2700" dirty="0">
                <a:solidFill>
                  <a:srgbClr val="00B0F0"/>
                </a:solidFill>
              </a:rPr>
              <a:t>в ОНЦ</a:t>
            </a:r>
            <a:r>
              <a:rPr lang="ru-RU" sz="2700" dirty="0" smtClean="0">
                <a:solidFill>
                  <a:srgbClr val="00B0F0"/>
                </a:solidFill>
              </a:rPr>
              <a:t>;</a:t>
            </a:r>
          </a:p>
          <a:p>
            <a:pPr>
              <a:spcBef>
                <a:spcPts val="0"/>
              </a:spcBef>
            </a:pPr>
            <a:r>
              <a:rPr lang="ru-RU" sz="2700" dirty="0">
                <a:solidFill>
                  <a:srgbClr val="00B0F0"/>
                </a:solidFill>
              </a:rPr>
              <a:t>Отказаться от эпизодического обучения</a:t>
            </a:r>
          </a:p>
          <a:p>
            <a:pPr>
              <a:spcBef>
                <a:spcPts val="0"/>
              </a:spcBef>
            </a:pPr>
            <a:r>
              <a:rPr lang="ru-RU" sz="2700" dirty="0" smtClean="0">
                <a:solidFill>
                  <a:srgbClr val="00B0F0"/>
                </a:solidFill>
              </a:rPr>
              <a:t>Включать </a:t>
            </a:r>
            <a:r>
              <a:rPr lang="ru-RU" sz="2700" dirty="0">
                <a:solidFill>
                  <a:srgbClr val="00B0F0"/>
                </a:solidFill>
              </a:rPr>
              <a:t>в бюджет расходы по обучению своих членов;</a:t>
            </a:r>
          </a:p>
          <a:p>
            <a:pPr algn="just">
              <a:spcBef>
                <a:spcPts val="0"/>
              </a:spcBef>
            </a:pPr>
            <a:r>
              <a:rPr lang="ru-RU" sz="2700" dirty="0" smtClean="0">
                <a:solidFill>
                  <a:srgbClr val="00B0F0"/>
                </a:solidFill>
              </a:rPr>
              <a:t>Активно </a:t>
            </a:r>
            <a:r>
              <a:rPr lang="ru-RU" sz="2700" dirty="0">
                <a:solidFill>
                  <a:srgbClr val="00B0F0"/>
                </a:solidFill>
              </a:rPr>
              <a:t>выявлять кандидатов в </a:t>
            </a:r>
            <a:r>
              <a:rPr lang="ru-RU" sz="2700" dirty="0" smtClean="0">
                <a:solidFill>
                  <a:srgbClr val="00B0F0"/>
                </a:solidFill>
              </a:rPr>
              <a:t>тренеры-преподаватели </a:t>
            </a:r>
            <a:r>
              <a:rPr lang="ru-RU" sz="2700" dirty="0">
                <a:solidFill>
                  <a:srgbClr val="00B0F0"/>
                </a:solidFill>
              </a:rPr>
              <a:t>и обучать их; </a:t>
            </a:r>
          </a:p>
          <a:p>
            <a:pPr algn="just">
              <a:spcBef>
                <a:spcPts val="0"/>
              </a:spcBef>
            </a:pPr>
            <a:r>
              <a:rPr lang="ru-RU" sz="2700" dirty="0" smtClean="0">
                <a:solidFill>
                  <a:srgbClr val="00B0F0"/>
                </a:solidFill>
              </a:rPr>
              <a:t>Организация </a:t>
            </a:r>
            <a:r>
              <a:rPr lang="ru-RU" sz="2700" dirty="0">
                <a:solidFill>
                  <a:srgbClr val="00B0F0"/>
                </a:solidFill>
              </a:rPr>
              <a:t>семинаров </a:t>
            </a:r>
            <a:r>
              <a:rPr lang="ru-RU" sz="2700" dirty="0" smtClean="0">
                <a:solidFill>
                  <a:srgbClr val="00B0F0"/>
                </a:solidFill>
              </a:rPr>
              <a:t>для «своих» (отраслевых и региональных</a:t>
            </a:r>
            <a:r>
              <a:rPr lang="ru-RU" sz="2700" dirty="0">
                <a:solidFill>
                  <a:srgbClr val="00B0F0"/>
                </a:solidFill>
              </a:rPr>
              <a:t>) тренеров</a:t>
            </a:r>
            <a:r>
              <a:rPr lang="ru-RU" sz="2700" dirty="0" smtClean="0">
                <a:solidFill>
                  <a:srgbClr val="00B0F0"/>
                </a:solidFill>
              </a:rPr>
              <a:t>;</a:t>
            </a:r>
          </a:p>
          <a:p>
            <a:pPr algn="just">
              <a:spcBef>
                <a:spcPts val="0"/>
              </a:spcBef>
            </a:pPr>
            <a:r>
              <a:rPr lang="ru-RU" sz="2700" dirty="0" smtClean="0">
                <a:solidFill>
                  <a:srgbClr val="00B0F0"/>
                </a:solidFill>
              </a:rPr>
              <a:t>«Заинтересовать» </a:t>
            </a:r>
            <a:r>
              <a:rPr lang="ru-RU" sz="2700" dirty="0">
                <a:solidFill>
                  <a:srgbClr val="00B0F0"/>
                </a:solidFill>
              </a:rPr>
              <a:t>актив и «собственных» </a:t>
            </a:r>
            <a:r>
              <a:rPr lang="ru-RU" sz="2700" dirty="0" smtClean="0">
                <a:solidFill>
                  <a:srgbClr val="00B0F0"/>
                </a:solidFill>
              </a:rPr>
              <a:t>преподавателей (</a:t>
            </a:r>
            <a:r>
              <a:rPr lang="ru-RU" sz="2700" dirty="0" smtClean="0">
                <a:solidFill>
                  <a:srgbClr val="FF0000"/>
                </a:solidFill>
              </a:rPr>
              <a:t>внедрение системы оплаты труда преподавателя/тренера</a:t>
            </a:r>
            <a:r>
              <a:rPr lang="ru-RU" sz="2700" dirty="0" smtClean="0">
                <a:solidFill>
                  <a:srgbClr val="00B0F0"/>
                </a:solidFill>
              </a:rPr>
              <a:t>)</a:t>
            </a:r>
            <a:endParaRPr lang="ru-RU" sz="2700" dirty="0">
              <a:solidFill>
                <a:srgbClr val="00B0F0"/>
              </a:solidFill>
            </a:endParaRPr>
          </a:p>
          <a:p>
            <a:pPr algn="just">
              <a:spcBef>
                <a:spcPts val="0"/>
              </a:spcBef>
            </a:pPr>
            <a:r>
              <a:rPr lang="ru-RU" sz="2700" dirty="0" smtClean="0">
                <a:solidFill>
                  <a:srgbClr val="00B0F0"/>
                </a:solidFill>
              </a:rPr>
              <a:t>Формирование </a:t>
            </a:r>
            <a:r>
              <a:rPr lang="ru-RU" sz="2700" dirty="0">
                <a:solidFill>
                  <a:srgbClr val="00B0F0"/>
                </a:solidFill>
              </a:rPr>
              <a:t>банка методических материалов;</a:t>
            </a:r>
          </a:p>
          <a:p>
            <a:pPr algn="just">
              <a:spcBef>
                <a:spcPts val="0"/>
              </a:spcBef>
            </a:pPr>
            <a:r>
              <a:rPr lang="ru-RU" sz="2700" dirty="0" smtClean="0">
                <a:solidFill>
                  <a:srgbClr val="FF0000"/>
                </a:solidFill>
              </a:rPr>
              <a:t>Желание и Настойчивость</a:t>
            </a:r>
            <a:r>
              <a:rPr lang="ru-RU" sz="2700" dirty="0">
                <a:solidFill>
                  <a:srgbClr val="FF000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795599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2800" dirty="0" smtClean="0">
              <a:solidFill>
                <a:srgbClr val="00B050"/>
              </a:solidFill>
            </a:endParaRPr>
          </a:p>
          <a:p>
            <a:pPr algn="ctr"/>
            <a:r>
              <a:rPr lang="ru-RU" sz="2800" dirty="0" smtClean="0">
                <a:solidFill>
                  <a:srgbClr val="00B050"/>
                </a:solidFill>
              </a:rPr>
              <a:t>КОГО ОБУЧАЕМ? </a:t>
            </a:r>
          </a:p>
          <a:p>
            <a:pPr algn="ctr"/>
            <a:endParaRPr lang="ru-RU" sz="2800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КТО ОБУЧАЕТ? </a:t>
            </a:r>
          </a:p>
          <a:p>
            <a:pPr algn="ctr"/>
            <a:endParaRPr lang="ru-RU" sz="2800" dirty="0" smtClean="0">
              <a:solidFill>
                <a:srgbClr val="0070C0"/>
              </a:solidFill>
            </a:endParaRPr>
          </a:p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КАК ОБУЧАЕТ?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>
                <a:solidFill>
                  <a:srgbClr val="0070C0"/>
                </a:solidFill>
              </a:rPr>
              <a:t>3 ОСНОВНЫХ ВОПРОСА </a:t>
            </a:r>
            <a:br>
              <a:rPr lang="ru-RU" sz="4400" dirty="0">
                <a:solidFill>
                  <a:srgbClr val="0070C0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255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conținut 1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904656"/>
          </a:xfrm>
        </p:spPr>
        <p:txBody>
          <a:bodyPr>
            <a:normAutofit fontScale="55000" lnSpcReduction="200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sz="7300" b="1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Кого обучаем</a:t>
            </a:r>
            <a:r>
              <a:rPr lang="en-US" sz="7300" b="1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  <a:endParaRPr lang="ru-RU" sz="7300" b="1" dirty="0"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216000" algn="just">
              <a:lnSpc>
                <a:spcPct val="120000"/>
              </a:lnSpc>
              <a:spcBef>
                <a:spcPts val="0"/>
              </a:spcBef>
            </a:pPr>
            <a:r>
              <a:rPr lang="ru-RU" sz="4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широкие профсоюзные массы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216000" algn="just">
              <a:lnSpc>
                <a:spcPct val="120000"/>
              </a:lnSpc>
              <a:spcBef>
                <a:spcPts val="0"/>
              </a:spcBef>
            </a:pPr>
            <a:r>
              <a:rPr lang="ru-RU" sz="4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активные профсоюзные массы 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(работники активно участвующие в профсоюзных мероприятиях);</a:t>
            </a:r>
          </a:p>
          <a:p>
            <a:pPr marL="0" indent="216000" algn="just">
              <a:lnSpc>
                <a:spcPct val="120000"/>
              </a:lnSpc>
              <a:spcBef>
                <a:spcPts val="0"/>
              </a:spcBef>
            </a:pPr>
            <a:r>
              <a:rPr lang="ru-RU" sz="4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профсоюзные активисты 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(на "неосвобожденной" основе – профорганизаторы, председатели и члены профкомов, председатели и члены участковых комитетов,  и др. проф. стр.);</a:t>
            </a:r>
          </a:p>
          <a:p>
            <a:pPr marL="0" indent="216000" algn="just">
              <a:lnSpc>
                <a:spcPct val="120000"/>
              </a:lnSpc>
              <a:spcBef>
                <a:spcPts val="0"/>
              </a:spcBef>
            </a:pPr>
            <a:r>
              <a:rPr lang="ru-RU" sz="4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профсоюзные работники всех уровней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среди которых особо выделяется подгруппа вновь избранных председателей и членов профкомов;</a:t>
            </a:r>
          </a:p>
          <a:p>
            <a:pPr marL="0" indent="216000" algn="just">
              <a:lnSpc>
                <a:spcPct val="120000"/>
              </a:lnSpc>
              <a:spcBef>
                <a:spcPts val="0"/>
              </a:spcBef>
            </a:pP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некоторых случаях, в системе профсоюзного обучения проходят подготовку </a:t>
            </a:r>
            <a:r>
              <a:rPr lang="ru-RU" sz="4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представители менеджмента предприятий и государственные служащие,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обязанности которых входят вопросы трудовых отношений (например кадровики, </a:t>
            </a:r>
            <a:r>
              <a:rPr lang="ru-RU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ответсвенные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 охрану и безопасность труда, бухгалтеры и др.)</a:t>
            </a:r>
          </a:p>
          <a:p>
            <a:pPr algn="ctr">
              <a:buNone/>
            </a:pPr>
            <a:endParaRPr lang="ru-RU" sz="4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u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64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692696"/>
            <a:ext cx="8712968" cy="6048672"/>
          </a:xfrm>
        </p:spPr>
        <p:txBody>
          <a:bodyPr>
            <a:normAutofit/>
          </a:bodyPr>
          <a:lstStyle/>
          <a:p>
            <a:pPr marL="0" lvl="0" indent="457200" algn="just">
              <a:spcBef>
                <a:spcPts val="0"/>
              </a:spcBef>
              <a:buClr>
                <a:srgbClr val="2DA2BF"/>
              </a:buClr>
              <a:buFont typeface="+mj-lt"/>
              <a:buAutoNum type="arabicPeriod"/>
            </a:pPr>
            <a: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Профсоюзные </a:t>
            </a:r>
            <a:r>
              <a:rPr lang="ru-RU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тренера/преподаватели</a:t>
            </a:r>
          </a:p>
          <a:p>
            <a:pPr marL="0" lvl="0" indent="457200" algn="just">
              <a:spcBef>
                <a:spcPts val="0"/>
              </a:spcBef>
              <a:buClr>
                <a:srgbClr val="2DA2BF"/>
              </a:buClr>
              <a:buFont typeface="+mj-lt"/>
              <a:buAutoNum type="arabicPeriod"/>
            </a:pPr>
            <a:endParaRPr lang="ro-RO" sz="2400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>
              <a:spcBef>
                <a:spcPts val="0"/>
              </a:spcBef>
              <a:buClr>
                <a:srgbClr val="2DA2BF"/>
              </a:buClr>
              <a:buFont typeface="+mj-lt"/>
              <a:buAutoNum type="arabicPeriod"/>
            </a:pPr>
            <a:r>
              <a:rPr lang="ru-RU" sz="24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Лица, периодически привлекаемые для ведения занятий – </a:t>
            </a:r>
            <a:r>
              <a:rPr lang="ru-RU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эксперты</a:t>
            </a:r>
          </a:p>
          <a:p>
            <a:pPr marL="0" lvl="0" indent="457200" algn="just">
              <a:spcBef>
                <a:spcPts val="0"/>
              </a:spcBef>
              <a:buClr>
                <a:srgbClr val="2DA2BF"/>
              </a:buClr>
              <a:buNone/>
            </a:pPr>
            <a:endParaRPr lang="ru-RU" sz="2100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457200" algn="just">
              <a:spcBef>
                <a:spcPts val="0"/>
              </a:spcBef>
              <a:buClr>
                <a:srgbClr val="2DA2BF"/>
              </a:buClr>
              <a:buNone/>
            </a:pPr>
            <a: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Первые</a:t>
            </a:r>
            <a:r>
              <a:rPr lang="ru-RU" sz="2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разрабатывают концепции образовательных проектов, семинаров, программ обучения, компетентны и </a:t>
            </a:r>
            <a:r>
              <a:rPr lang="ru-RU" sz="21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подготовлены в вопросах проведения занятий с использованием интерактивных методов.</a:t>
            </a:r>
          </a:p>
          <a:p>
            <a:pPr marL="0" lvl="0" indent="457200" algn="just">
              <a:spcBef>
                <a:spcPts val="0"/>
              </a:spcBef>
              <a:buClr>
                <a:srgbClr val="2DA2BF"/>
              </a:buClr>
              <a:buNone/>
            </a:pPr>
            <a:endParaRPr lang="ru-RU" sz="2100" u="sng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457200" algn="just">
              <a:spcBef>
                <a:spcPts val="0"/>
              </a:spcBef>
              <a:buClr>
                <a:srgbClr val="2DA2BF"/>
              </a:buClr>
              <a:buNone/>
            </a:pPr>
            <a:r>
              <a:rPr lang="ru-RU" sz="24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Вторые</a:t>
            </a:r>
            <a:r>
              <a:rPr lang="ru-RU" sz="2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1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включаются в процесс обучения </a:t>
            </a:r>
            <a:r>
              <a:rPr lang="ru-RU" sz="21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1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определённое время для </a:t>
            </a:r>
            <a:r>
              <a:rPr lang="ru-RU" sz="21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информирования/обучения </a:t>
            </a:r>
            <a:r>
              <a:rPr lang="ru-RU" sz="21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 специфическим вопросам, являющимся сферой их основной, профессиональной или профсоюзной </a:t>
            </a:r>
            <a:r>
              <a:rPr lang="ru-RU" sz="21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</a:p>
          <a:p>
            <a:pPr marL="342900" indent="-342900" algn="just">
              <a:spcBef>
                <a:spcPts val="0"/>
              </a:spcBef>
              <a:buClr>
                <a:srgbClr val="2DA2BF"/>
              </a:buClr>
            </a:pPr>
            <a:r>
              <a:rPr lang="ru-RU" sz="21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Профсоюзные </a:t>
            </a:r>
            <a:r>
              <a:rPr lang="ru-RU" sz="2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работники национального, территориального и местного </a:t>
            </a:r>
            <a:r>
              <a:rPr lang="ru-RU" sz="21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уровней</a:t>
            </a:r>
          </a:p>
          <a:p>
            <a:pPr marL="342900" indent="-342900" algn="just">
              <a:spcBef>
                <a:spcPts val="0"/>
              </a:spcBef>
              <a:buClr>
                <a:srgbClr val="2DA2BF"/>
              </a:buClr>
            </a:pPr>
            <a:r>
              <a:rPr lang="ru-RU" sz="21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Работники </a:t>
            </a:r>
            <a:r>
              <a:rPr lang="ru-RU" sz="2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государственных органов и организаций, занимающихся по роду своей деятельности трудовыми проблемами (Мин. Труда, НКСС, ГТИ и др.)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lvl="0"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Кто 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обучает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0290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4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Разрез">
  <a:themeElements>
    <a:clrScheme name="Разрез 16">
      <a:dk1>
        <a:srgbClr val="000099"/>
      </a:dk1>
      <a:lt1>
        <a:srgbClr val="CCECFF"/>
      </a:lt1>
      <a:dk2>
        <a:srgbClr val="990033"/>
      </a:dk2>
      <a:lt2>
        <a:srgbClr val="E7FFE7"/>
      </a:lt2>
      <a:accent1>
        <a:srgbClr val="FF3300"/>
      </a:accent1>
      <a:accent2>
        <a:srgbClr val="CC0000"/>
      </a:accent2>
      <a:accent3>
        <a:srgbClr val="E2F4FF"/>
      </a:accent3>
      <a:accent4>
        <a:srgbClr val="000082"/>
      </a:accent4>
      <a:accent5>
        <a:srgbClr val="FFADAA"/>
      </a:accent5>
      <a:accent6>
        <a:srgbClr val="B90000"/>
      </a:accent6>
      <a:hlink>
        <a:srgbClr val="990033"/>
      </a:hlink>
      <a:folHlink>
        <a:srgbClr val="FF9900"/>
      </a:folHlink>
    </a:clrScheme>
    <a:fontScheme name="Разрез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Разрез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зрез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зрез 10">
        <a:dk1>
          <a:srgbClr val="8C0000"/>
        </a:dk1>
        <a:lt1>
          <a:srgbClr val="FFFFFF"/>
        </a:lt1>
        <a:dk2>
          <a:srgbClr val="CCECFF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E2F4FF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11">
        <a:dk1>
          <a:srgbClr val="CCFFCC"/>
        </a:dk1>
        <a:lt1>
          <a:srgbClr val="FFFFFF"/>
        </a:lt1>
        <a:dk2>
          <a:srgbClr val="CCECFF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E2F4FF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12">
        <a:dk1>
          <a:srgbClr val="E7FFE7"/>
        </a:dk1>
        <a:lt1>
          <a:srgbClr val="FFFFFF"/>
        </a:lt1>
        <a:dk2>
          <a:srgbClr val="CCECFF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E2F4FF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13">
        <a:dk1>
          <a:srgbClr val="000099"/>
        </a:dk1>
        <a:lt1>
          <a:srgbClr val="CCECFF"/>
        </a:lt1>
        <a:dk2>
          <a:srgbClr val="FFFFCC"/>
        </a:dk2>
        <a:lt2>
          <a:srgbClr val="E7FFE7"/>
        </a:lt2>
        <a:accent1>
          <a:srgbClr val="FF3300"/>
        </a:accent1>
        <a:accent2>
          <a:srgbClr val="BE7960"/>
        </a:accent2>
        <a:accent3>
          <a:srgbClr val="E2F4FF"/>
        </a:accent3>
        <a:accent4>
          <a:srgbClr val="000082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зрез 14">
        <a:dk1>
          <a:srgbClr val="000099"/>
        </a:dk1>
        <a:lt1>
          <a:srgbClr val="CCECFF"/>
        </a:lt1>
        <a:dk2>
          <a:srgbClr val="990033"/>
        </a:dk2>
        <a:lt2>
          <a:srgbClr val="E7FFE7"/>
        </a:lt2>
        <a:accent1>
          <a:srgbClr val="FF3300"/>
        </a:accent1>
        <a:accent2>
          <a:srgbClr val="BE7960"/>
        </a:accent2>
        <a:accent3>
          <a:srgbClr val="E2F4FF"/>
        </a:accent3>
        <a:accent4>
          <a:srgbClr val="000082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зрез 15">
        <a:dk1>
          <a:srgbClr val="000099"/>
        </a:dk1>
        <a:lt1>
          <a:srgbClr val="CCECFF"/>
        </a:lt1>
        <a:dk2>
          <a:srgbClr val="990033"/>
        </a:dk2>
        <a:lt2>
          <a:srgbClr val="E7FFE7"/>
        </a:lt2>
        <a:accent1>
          <a:srgbClr val="FF3300"/>
        </a:accent1>
        <a:accent2>
          <a:srgbClr val="BE7960"/>
        </a:accent2>
        <a:accent3>
          <a:srgbClr val="E2F4FF"/>
        </a:accent3>
        <a:accent4>
          <a:srgbClr val="000082"/>
        </a:accent4>
        <a:accent5>
          <a:srgbClr val="FFADAA"/>
        </a:accent5>
        <a:accent6>
          <a:srgbClr val="AC6D56"/>
        </a:accent6>
        <a:hlink>
          <a:srgbClr val="990033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зрез 16">
        <a:dk1>
          <a:srgbClr val="000099"/>
        </a:dk1>
        <a:lt1>
          <a:srgbClr val="CCECFF"/>
        </a:lt1>
        <a:dk2>
          <a:srgbClr val="990033"/>
        </a:dk2>
        <a:lt2>
          <a:srgbClr val="E7FFE7"/>
        </a:lt2>
        <a:accent1>
          <a:srgbClr val="FF3300"/>
        </a:accent1>
        <a:accent2>
          <a:srgbClr val="CC0000"/>
        </a:accent2>
        <a:accent3>
          <a:srgbClr val="E2F4FF"/>
        </a:accent3>
        <a:accent4>
          <a:srgbClr val="000082"/>
        </a:accent4>
        <a:accent5>
          <a:srgbClr val="FFADAA"/>
        </a:accent5>
        <a:accent6>
          <a:srgbClr val="B90000"/>
        </a:accent6>
        <a:hlink>
          <a:srgbClr val="990033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22475</TotalTime>
  <Words>2290</Words>
  <Application>Microsoft Office PowerPoint</Application>
  <PresentationFormat>Экран (4:3)</PresentationFormat>
  <Paragraphs>320</Paragraphs>
  <Slides>67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89" baseType="lpstr">
      <vt:lpstr>Arial</vt:lpstr>
      <vt:lpstr>Calibri</vt:lpstr>
      <vt:lpstr>Century Gothic</vt:lpstr>
      <vt:lpstr>Georgia</vt:lpstr>
      <vt:lpstr>Lucida Sans Unicode</vt:lpstr>
      <vt:lpstr>Tahoma</vt:lpstr>
      <vt:lpstr>Times New Roman</vt:lpstr>
      <vt:lpstr>Trebuchet MS</vt:lpstr>
      <vt:lpstr>Verdana</vt:lpstr>
      <vt:lpstr>Wingdings</vt:lpstr>
      <vt:lpstr>Wingdings 2</vt:lpstr>
      <vt:lpstr>Wingdings 3</vt:lpstr>
      <vt:lpstr>Открытая</vt:lpstr>
      <vt:lpstr>1_Воздушный поток</vt:lpstr>
      <vt:lpstr>Ion</vt:lpstr>
      <vt:lpstr>1_Ion</vt:lpstr>
      <vt:lpstr>2_Тема Office</vt:lpstr>
      <vt:lpstr>1_Разрез</vt:lpstr>
      <vt:lpstr>2_Открытая</vt:lpstr>
      <vt:lpstr>2_Воздушный поток</vt:lpstr>
      <vt:lpstr>Оформление по умолчанию</vt:lpstr>
      <vt:lpstr>Document</vt:lpstr>
      <vt:lpstr>нкпм</vt:lpstr>
      <vt:lpstr>Исторический экскурс </vt:lpstr>
      <vt:lpstr>Исторический экскурс </vt:lpstr>
      <vt:lpstr>Исторический экскурс </vt:lpstr>
      <vt:lpstr>Исторический экскурс </vt:lpstr>
      <vt:lpstr>На сегодняшний день</vt:lpstr>
      <vt:lpstr>3 ОСНОВНЫХ ВОПРОСА  </vt:lpstr>
      <vt:lpstr>Презентация PowerPoint</vt:lpstr>
      <vt:lpstr> Кто обучает? </vt:lpstr>
      <vt:lpstr>Профсоюзные преподаватели</vt:lpstr>
      <vt:lpstr>Презентация PowerPoint</vt:lpstr>
      <vt:lpstr>Профсоюзные преподаватели</vt:lpstr>
      <vt:lpstr>Профсоюзные преподаватели</vt:lpstr>
      <vt:lpstr>Профсоюзные преподаватели</vt:lpstr>
      <vt:lpstr>Профсоюзные преподаватели</vt:lpstr>
      <vt:lpstr> КАК ОБУЧАЕТ? </vt:lpstr>
      <vt:lpstr>СЕМИНАР</vt:lpstr>
      <vt:lpstr>  В профсоюзном образовательном процессе участвуют три основные группы:  </vt:lpstr>
      <vt:lpstr>  Целями профсоюза являются: </vt:lpstr>
      <vt:lpstr>Задачи профсоюзного образования</vt:lpstr>
      <vt:lpstr> Участники обучения имеют следующие цели: </vt:lpstr>
      <vt:lpstr> Цели тренера-преподавателя: </vt:lpstr>
      <vt:lpstr>«Великая цель образования — это не знания, а действия!!!».</vt:lpstr>
      <vt:lpstr>Презентация PowerPoint</vt:lpstr>
      <vt:lpstr>Структура системы профсоюзного образования </vt:lpstr>
      <vt:lpstr>Структура системы профсоюзного образования </vt:lpstr>
      <vt:lpstr>ИНСТИТУТ ТРУДА НКПМ </vt:lpstr>
      <vt:lpstr>Институт Труда</vt:lpstr>
      <vt:lpstr>Институт Труда</vt:lpstr>
      <vt:lpstr>Институт Труда</vt:lpstr>
      <vt:lpstr>Институт Труда</vt:lpstr>
      <vt:lpstr>Институт Труда</vt:lpstr>
      <vt:lpstr>Институт Труда</vt:lpstr>
      <vt:lpstr>Институт Труда</vt:lpstr>
      <vt:lpstr>Международная деятельность </vt:lpstr>
      <vt:lpstr>Международная деятельность </vt:lpstr>
      <vt:lpstr>Международная деятельность </vt:lpstr>
      <vt:lpstr>Международная деятельность </vt:lpstr>
      <vt:lpstr>Международная деятельность </vt:lpstr>
      <vt:lpstr>Институт Труда  Реализованные проекты:</vt:lpstr>
      <vt:lpstr>Институт Труда  Реализованные проекты:</vt:lpstr>
      <vt:lpstr>Институт Труда  Реализованные проекты:</vt:lpstr>
      <vt:lpstr>Международные проекты </vt:lpstr>
      <vt:lpstr>Международные проекты</vt:lpstr>
      <vt:lpstr>Международные проекты</vt:lpstr>
      <vt:lpstr>Международные проекты</vt:lpstr>
      <vt:lpstr>УЗБЕКИСТАН</vt:lpstr>
      <vt:lpstr>Презентация PowerPoint</vt:lpstr>
      <vt:lpstr>Презентация PowerPoint</vt:lpstr>
      <vt:lpstr>Презентация PowerPoint</vt:lpstr>
      <vt:lpstr>Финансовое обеспечение профсоюзной учебы </vt:lpstr>
      <vt:lpstr>Финансовое обеспечение профсоюзной учебы </vt:lpstr>
      <vt:lpstr>             Институт Труда</vt:lpstr>
      <vt:lpstr> Отель имеет 68 номеров, расположенных на 4 этажах и предлагает размещение для 145 гостей. Номера оборудованы балконом, ванной комнатой, телевизором, кондиционером, бесплатным Wi - Fi.</vt:lpstr>
      <vt:lpstr>       - Бар                            - Летняя терраса                                  </vt:lpstr>
      <vt:lpstr>-Ресторан Институтa Труда на 120 человека/мест, оформленный в национальном стиле в сочетании с традиционными элементами.  </vt:lpstr>
      <vt:lpstr>Конференц-зал открывает возможности для организации конференций, семинаров, корпоративных мероприятий до 300 участников.  </vt:lpstr>
      <vt:lpstr>Презентация PowerPoint</vt:lpstr>
      <vt:lpstr>Нельзя научить человека на всю жизнь, его надо      научить учиться всю жизнь</vt:lpstr>
      <vt:lpstr>Департаменты по образованию национально-отраслевых профсоюзных центров </vt:lpstr>
      <vt:lpstr>структура системы профсоюзного образования Федерации «Агроиндсинд»</vt:lpstr>
      <vt:lpstr>Структура системы профсоюзного образования Федерации «Агроиндсинд»</vt:lpstr>
      <vt:lpstr>Федерация Профсоюзов Коммуникаций</vt:lpstr>
      <vt:lpstr>Работа в группах (4)</vt:lpstr>
      <vt:lpstr>Первичная организация</vt:lpstr>
      <vt:lpstr> Региональные структуры профсоюза </vt:lpstr>
      <vt:lpstr>Отраслевой Национальный центр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нкпм</dc:title>
  <dc:creator>IK</dc:creator>
  <cp:lastModifiedBy>User</cp:lastModifiedBy>
  <cp:revision>474</cp:revision>
  <dcterms:created xsi:type="dcterms:W3CDTF">2013-09-13T19:56:05Z</dcterms:created>
  <dcterms:modified xsi:type="dcterms:W3CDTF">2018-11-29T10:56:17Z</dcterms:modified>
</cp:coreProperties>
</file>