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62" r:id="rId2"/>
    <p:sldId id="26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8" r:id="rId15"/>
    <p:sldId id="299" r:id="rId16"/>
    <p:sldId id="300" r:id="rId17"/>
    <p:sldId id="294" r:id="rId18"/>
    <p:sldId id="301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9177-D8C1-4DB0-8F10-977A027C8308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8F03-8B1F-4C1F-91F3-A557C9C62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B9E41018-E2A0-4306-A790-F00E894A6210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515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23A788E-B07C-4E4D-B7B0-3C96389F8E11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9E5D5DC-A8D4-468E-82B6-56AEEDC36080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A2C30F5-649C-4822-85DC-4A3F81C845BC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9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5D6CA10-D8AF-4674-BFD6-E1112C705DD6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9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E3D72E3-CC96-404F-97AF-FBD7CE433626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2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910-AEE5-4A65-995A-EED3DA4D8764}" type="datetime1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58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E5C-766D-45CA-BE23-BA91A9266D20}" type="datetime1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3DF7-20EF-4648-A86C-9D756018372F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C7CE-4D67-4907-85B8-D8F179A3B387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052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C78-CC81-4CDF-B295-D2BFEC0052F9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150725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E065-5AD3-43C9-AC64-CF98EAF3C407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52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756C-B679-4CAF-BF19-C2C16D3AFB03}" type="datetime1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42D9-3F64-40F1-B6BD-5EA0E89D56C7}" type="datetime1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2D6F-6293-4712-8BB9-9D4B04C71BDD}" type="datetime1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8D3C-65E4-4C19-B31A-37E7EA3DE735}" type="datetime1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0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fld id="{7E04210C-0ED9-4914-A65D-90682A61DA31}" type="datetime1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0FF20EF5-18BF-4A3E-A9B0-DE3BD5F678A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9">
          <p15:clr>
            <a:srgbClr val="F26B43"/>
          </p15:clr>
        </p15:guide>
        <p15:guide id="4" pos="7371">
          <p15:clr>
            <a:srgbClr val="F26B43"/>
          </p15:clr>
        </p15:guide>
        <p15:guide id="5" orient="horz" pos="309">
          <p15:clr>
            <a:srgbClr val="F26B43"/>
          </p15:clr>
        </p15:guide>
        <p15:guide id="6" orient="horz" pos="4011">
          <p15:clr>
            <a:srgbClr val="F26B43"/>
          </p15:clr>
        </p15:guide>
        <p15:guide id="7" orient="horz" pos="1508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orient="horz" pos="15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o.org/infostories/en-GB/Campaigns/covid19/globalcal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7" y="1571726"/>
            <a:ext cx="8832418" cy="14762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sz="3200" dirty="0">
                <a:solidFill>
                  <a:srgbClr val="002060"/>
                </a:solidFill>
              </a:rPr>
              <a:t>Predviđanja zaposlenosti za 2022.:</a:t>
            </a:r>
            <a:br>
              <a:rPr lang="hr-HR" sz="3200" dirty="0">
                <a:solidFill>
                  <a:srgbClr val="002060"/>
                </a:solidFill>
              </a:rPr>
            </a:br>
            <a:r>
              <a:rPr lang="hr-HR" sz="3200" dirty="0">
                <a:solidFill>
                  <a:srgbClr val="002060"/>
                </a:solidFill>
              </a:rPr>
              <a:t>Globalne i regionalne perspektive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156" y="3665334"/>
            <a:ext cx="7046335" cy="78659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hr-HR" altLang="en-US" sz="2000" i="1" dirty="0" err="1">
                <a:solidFill>
                  <a:srgbClr val="002060"/>
                </a:solidFill>
              </a:rPr>
              <a:t>Mohammed</a:t>
            </a:r>
            <a:r>
              <a:rPr lang="hr-HR" altLang="en-US" sz="2000" i="1" dirty="0">
                <a:solidFill>
                  <a:srgbClr val="002060"/>
                </a:solidFill>
              </a:rPr>
              <a:t> </a:t>
            </a:r>
            <a:r>
              <a:rPr lang="hr-HR" altLang="en-US" sz="2000" i="1" dirty="0" err="1">
                <a:solidFill>
                  <a:srgbClr val="002060"/>
                </a:solidFill>
              </a:rPr>
              <a:t>Mwamadzingo</a:t>
            </a:r>
            <a:r>
              <a:rPr lang="hr-HR" altLang="en-US" sz="2000" i="1" dirty="0">
                <a:solidFill>
                  <a:srgbClr val="002060"/>
                </a:solidFill>
              </a:rPr>
              <a:t>, </a:t>
            </a:r>
            <a:r>
              <a:rPr lang="hr-HR" altLang="en-US" sz="2000" i="1" dirty="0" err="1">
                <a:solidFill>
                  <a:srgbClr val="002060"/>
                </a:solidFill>
              </a:rPr>
              <a:t>Ph.D</a:t>
            </a:r>
            <a:r>
              <a:rPr lang="hr-HR" altLang="en-US" sz="2000" i="1" dirty="0">
                <a:solidFill>
                  <a:srgbClr val="002060"/>
                </a:solidFill>
              </a:rPr>
              <a:t>.,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hr-HR" altLang="en-US" sz="2000" i="1" dirty="0">
                <a:solidFill>
                  <a:srgbClr val="002060"/>
                </a:solidFill>
              </a:rPr>
              <a:t>Viši ekonomista, MOR Biro za radničke aktivnosti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hr-HR" altLang="en-US" sz="2000" i="1" dirty="0">
                <a:solidFill>
                  <a:srgbClr val="002060"/>
                </a:solidFill>
              </a:rPr>
              <a:t>Ženeva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/>
              <a:t>PERV Zimska škola 2022.: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/>
              <a:t>Izazovi za mir, rad i stabilnost u 2022.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/>
              <a:t>10. februar 2022.</a:t>
            </a:r>
            <a:endParaRPr lang="hr-HR" dirty="0"/>
          </a:p>
        </p:txBody>
      </p:sp>
      <p:pic>
        <p:nvPicPr>
          <p:cNvPr id="1026" name="Picture 2" descr="https://www.ilo.org/wcmsp5/groups/public/---dgreports/---dcomm/documents/image/wcms_833608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4" b="29734"/>
          <a:stretch>
            <a:fillRect/>
          </a:stretch>
        </p:blipFill>
        <p:spPr bwMode="auto">
          <a:xfrm>
            <a:off x="9386760" y="446243"/>
            <a:ext cx="1955495" cy="11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Evropa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Rodno zasnovana </a:t>
            </a:r>
            <a:r>
              <a:rPr lang="hr-HR" sz="2400" b="1" dirty="0" err="1"/>
              <a:t>dejstva</a:t>
            </a:r>
            <a:r>
              <a:rPr lang="hr-HR" sz="2400" b="1" dirty="0"/>
              <a:t> </a:t>
            </a:r>
            <a:r>
              <a:rPr lang="hr-HR" sz="2400" b="1" dirty="0" err="1"/>
              <a:t>pandemije</a:t>
            </a:r>
            <a:r>
              <a:rPr lang="hr-HR" sz="2400" b="1" dirty="0"/>
              <a:t> se značajno razlikuju u različitim dijelovima Evrope</a:t>
            </a:r>
            <a:r>
              <a:rPr lang="hr-HR" sz="2400" dirty="0"/>
              <a:t>.</a:t>
            </a:r>
          </a:p>
          <a:p>
            <a:r>
              <a:rPr lang="hr-HR" sz="2400" dirty="0"/>
              <a:t>Udio žena u izgubljenim radnim mjestima tokom 2020. bio je nešto veći u Južnoj i Istočnoj Evropi. Ipak, Sjeverna i Zapadan Evropa ukazuju na nešto manji omjer izgubljenih radnih mjesta među ženama u odnosu na muškarce, te su doživjele znatno manji pad u učešću u radnoj snazi.</a:t>
            </a:r>
          </a:p>
        </p:txBody>
      </p:sp>
    </p:spTree>
    <p:extLst>
      <p:ext uri="{BB962C8B-B14F-4D97-AF65-F5344CB8AC3E}">
        <p14:creationId xmlns:p14="http://schemas.microsoft.com/office/powerpoint/2010/main" val="216330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Evropa: projekcije za 2022-2023.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Očekuje se da će do 2022. stope nezaposlenosti u Sjevernoj, Južnoj  i Zapadnoj Evropi, te Centralnoj i Zapadnoj Aziji doći na ili ispod nivoa od prije </a:t>
            </a:r>
            <a:r>
              <a:rPr lang="hr-HR" sz="2400" b="1" dirty="0" err="1"/>
              <a:t>pandemije</a:t>
            </a:r>
            <a:r>
              <a:rPr lang="hr-HR" sz="2400" b="1" dirty="0"/>
              <a:t>, a u </a:t>
            </a:r>
            <a:r>
              <a:rPr lang="hr-HR" sz="2400" dirty="0" err="1"/>
              <a:t>Iastočnoj</a:t>
            </a:r>
            <a:r>
              <a:rPr lang="hr-HR" sz="2400" dirty="0"/>
              <a:t> </a:t>
            </a:r>
            <a:r>
              <a:rPr lang="hr-HR" sz="2400" b="1" dirty="0"/>
              <a:t>Evropi do 2023</a:t>
            </a:r>
            <a:r>
              <a:rPr lang="hr-HR" sz="2400" dirty="0"/>
              <a:t>.</a:t>
            </a:r>
          </a:p>
          <a:p>
            <a:r>
              <a:rPr lang="hr-HR" sz="2400" dirty="0"/>
              <a:t>Smanjenje stopa nezaposlenosti će biti moguće ako se do 2023. učešće radne snage vrati na nivo od prije </a:t>
            </a:r>
            <a:r>
              <a:rPr lang="hr-HR" sz="2400" dirty="0" err="1"/>
              <a:t>pandemije</a:t>
            </a:r>
            <a:r>
              <a:rPr lang="hr-HR" sz="2400" dirty="0"/>
              <a:t> u svim </a:t>
            </a:r>
            <a:r>
              <a:rPr lang="hr-HR" sz="2400" dirty="0" err="1"/>
              <a:t>regionima</a:t>
            </a:r>
            <a:r>
              <a:rPr lang="hr-HR" sz="2400" dirty="0"/>
              <a:t>. Također se očekuje da omjer zaposleni-stanovništvo zadrži na nivou od prije </a:t>
            </a:r>
            <a:r>
              <a:rPr lang="hr-HR" sz="2400" dirty="0" err="1"/>
              <a:t>pandemije</a:t>
            </a:r>
            <a:r>
              <a:rPr lang="hr-HR" sz="2400" dirty="0"/>
              <a:t> u svim </a:t>
            </a:r>
            <a:r>
              <a:rPr lang="hr-HR" sz="2400" dirty="0" err="1"/>
              <a:t>regionima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21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Postoji zabrinutost da se tokom </a:t>
            </a:r>
            <a:r>
              <a:rPr lang="hr-HR" b="1" dirty="0" err="1"/>
              <a:t>pandemije</a:t>
            </a:r>
            <a:r>
              <a:rPr lang="hr-HR" b="1" dirty="0"/>
              <a:t> nejednakost može povećati u evropskim najvećim ekonomijama. Radnici sa većim platama će možda izgubiti manji broj radnih sati i manje će gubiti od zarade</a:t>
            </a:r>
            <a:r>
              <a:rPr lang="hr-HR" dirty="0"/>
              <a:t>, mogu uštedjeti i obnoviti svoje prihode brže od manje plaćenih radnika, koji nemaju pristup radu na daljinu, koji gube veće prihode i mogu manje uštedjeti; a u isto vrijeme, vlade mogu doći pod udar da smanje potrošnju u narednim godinama (UNCTAD 2021; OECD 2021a). Ipak, naglašavanje politika o potrebi podrške izvoznim sektorima može povećati jaz između radnika u vodećim sektorima i onim koji zaostaju, a taj jaz se povećavao tokom prošle decenije, gdje su manje plaćeni radnici doživjeli veći pad u udjelu rada u prihodu (UNCTAD 2021).</a:t>
            </a:r>
          </a:p>
        </p:txBody>
      </p:sp>
    </p:spTree>
    <p:extLst>
      <p:ext uri="{BB962C8B-B14F-4D97-AF65-F5344CB8AC3E}">
        <p14:creationId xmlns:p14="http://schemas.microsoft.com/office/powerpoint/2010/main" val="416387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9" y="1030919"/>
            <a:ext cx="11210924" cy="720000"/>
          </a:xfrm>
        </p:spPr>
        <p:txBody>
          <a:bodyPr/>
          <a:lstStyle/>
          <a:p>
            <a:r>
              <a:rPr lang="fr-CH" dirty="0" err="1"/>
              <a:t>Evropa</a:t>
            </a:r>
            <a:r>
              <a:rPr lang="fr-CH" dirty="0"/>
              <a:t>: </a:t>
            </a:r>
            <a:r>
              <a:rPr lang="fr-CH" dirty="0" err="1"/>
              <a:t>projekcija</a:t>
            </a:r>
            <a:r>
              <a:rPr lang="fr-CH" dirty="0"/>
              <a:t> </a:t>
            </a:r>
            <a:r>
              <a:rPr lang="fr-CH" dirty="0" err="1"/>
              <a:t>za</a:t>
            </a:r>
            <a:r>
              <a:rPr lang="fr-CH" dirty="0"/>
              <a:t> 2022-2023.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9762" y="2393950"/>
            <a:ext cx="6778423" cy="34829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d89c52b9-bb40-42d6-8169-243c70ad9842@EURP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1827887"/>
            <a:ext cx="9820894" cy="47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7AE59-3DE7-C64C-9E7D-CD00DE1B8443}"/>
              </a:ext>
            </a:extLst>
          </p:cNvPr>
          <p:cNvSpPr txBox="1"/>
          <p:nvPr/>
        </p:nvSpPr>
        <p:spPr>
          <a:xfrm>
            <a:off x="173202" y="2806354"/>
            <a:ext cx="212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Evropa i Centralna Azija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1BC91-A89B-D242-83AA-4EFBE89682BC}"/>
              </a:ext>
            </a:extLst>
          </p:cNvPr>
          <p:cNvSpPr txBox="1"/>
          <p:nvPr/>
        </p:nvSpPr>
        <p:spPr>
          <a:xfrm>
            <a:off x="97796" y="3198167"/>
            <a:ext cx="164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Sjeverna,, Južna i</a:t>
            </a:r>
          </a:p>
          <a:p>
            <a:r>
              <a:rPr lang="hr-HR" sz="1200" dirty="0"/>
              <a:t>Zapadna Evropa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24DE7-7EE5-6443-8A82-05E2C748F4B3}"/>
              </a:ext>
            </a:extLst>
          </p:cNvPr>
          <p:cNvSpPr txBox="1"/>
          <p:nvPr/>
        </p:nvSpPr>
        <p:spPr>
          <a:xfrm>
            <a:off x="93726" y="3731986"/>
            <a:ext cx="152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Istočna Evropa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4C89F-B696-D44B-BC46-7B8080909A30}"/>
              </a:ext>
            </a:extLst>
          </p:cNvPr>
          <p:cNvSpPr txBox="1"/>
          <p:nvPr/>
        </p:nvSpPr>
        <p:spPr>
          <a:xfrm>
            <a:off x="111790" y="4991597"/>
            <a:ext cx="212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Evropa i Centralna Azija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EBD39-6635-8A43-AFCF-8FDF48FA4A3A}"/>
              </a:ext>
            </a:extLst>
          </p:cNvPr>
          <p:cNvSpPr txBox="1"/>
          <p:nvPr/>
        </p:nvSpPr>
        <p:spPr>
          <a:xfrm>
            <a:off x="97795" y="5288419"/>
            <a:ext cx="156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Sjeverna,, Južna i</a:t>
            </a:r>
          </a:p>
          <a:p>
            <a:r>
              <a:rPr lang="hr-HR" sz="1200" dirty="0"/>
              <a:t>Zapadna Evropa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BF2BC-1EF6-B140-9116-9E822399D81E}"/>
              </a:ext>
            </a:extLst>
          </p:cNvPr>
          <p:cNvSpPr txBox="1"/>
          <p:nvPr/>
        </p:nvSpPr>
        <p:spPr>
          <a:xfrm>
            <a:off x="97795" y="5827052"/>
            <a:ext cx="212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Istočna Evropa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5268C-A5D6-C045-A091-160B74B2E0E5}"/>
              </a:ext>
            </a:extLst>
          </p:cNvPr>
          <p:cNvSpPr txBox="1"/>
          <p:nvPr/>
        </p:nvSpPr>
        <p:spPr>
          <a:xfrm>
            <a:off x="97795" y="4028808"/>
            <a:ext cx="182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Centralna i Zapadna</a:t>
            </a:r>
          </a:p>
          <a:p>
            <a:r>
              <a:rPr lang="hr-HR" sz="1200" dirty="0"/>
              <a:t> Azija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25A9A-7350-BC44-9C3C-56E6AF1E2016}"/>
              </a:ext>
            </a:extLst>
          </p:cNvPr>
          <p:cNvSpPr txBox="1"/>
          <p:nvPr/>
        </p:nvSpPr>
        <p:spPr>
          <a:xfrm>
            <a:off x="97794" y="6209983"/>
            <a:ext cx="182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Centralna i Zapadna</a:t>
            </a:r>
          </a:p>
          <a:p>
            <a:r>
              <a:rPr lang="hr-HR" sz="1200" dirty="0"/>
              <a:t> Azija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7F9A4-065C-3C45-ABF3-65E5ED03212A}"/>
              </a:ext>
            </a:extLst>
          </p:cNvPr>
          <p:cNvSpPr txBox="1"/>
          <p:nvPr/>
        </p:nvSpPr>
        <p:spPr>
          <a:xfrm>
            <a:off x="1924616" y="1567946"/>
            <a:ext cx="212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/>
              <a:t>Region</a:t>
            </a:r>
            <a:r>
              <a:rPr lang="hr-HR" sz="1200" dirty="0"/>
              <a:t> i </a:t>
            </a:r>
            <a:r>
              <a:rPr lang="hr-HR" sz="1200" dirty="0" err="1"/>
              <a:t>subregion</a:t>
            </a:r>
            <a:endParaRPr lang="hr-HR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CDBDC-6EB6-9249-BD58-95047A4F4ABA}"/>
              </a:ext>
            </a:extLst>
          </p:cNvPr>
          <p:cNvSpPr txBox="1"/>
          <p:nvPr/>
        </p:nvSpPr>
        <p:spPr>
          <a:xfrm>
            <a:off x="3692060" y="1373905"/>
            <a:ext cx="38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Omjer broja sedmični radnih sati prema stanovništvu starosti 15-64 (procent)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39351-080C-0A46-A7E0-2EB63A440713}"/>
              </a:ext>
            </a:extLst>
          </p:cNvPr>
          <p:cNvSpPr txBox="1"/>
          <p:nvPr/>
        </p:nvSpPr>
        <p:spPr>
          <a:xfrm>
            <a:off x="7505205" y="1355934"/>
            <a:ext cx="38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Omjer broja sedmični radnih sati prema ekvivalentu stalnih radnih mjesta (Posao = 48 sati (milioni)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C9179-88AD-DF4F-867F-0AB1E3A92858}"/>
              </a:ext>
            </a:extLst>
          </p:cNvPr>
          <p:cNvSpPr txBox="1"/>
          <p:nvPr/>
        </p:nvSpPr>
        <p:spPr>
          <a:xfrm>
            <a:off x="1924615" y="4322316"/>
            <a:ext cx="199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rgbClr val="FF0000"/>
                </a:solidFill>
              </a:rPr>
              <a:t>Omjer zaposlenih prema</a:t>
            </a:r>
          </a:p>
          <a:p>
            <a:r>
              <a:rPr lang="hr-HR" sz="1200" dirty="0">
                <a:solidFill>
                  <a:srgbClr val="FF0000"/>
                </a:solidFill>
              </a:rPr>
              <a:t>stanovništvu (procent)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3802B7-56C7-5744-BEDC-A3E267748ADB}"/>
              </a:ext>
            </a:extLst>
          </p:cNvPr>
          <p:cNvSpPr txBox="1"/>
          <p:nvPr/>
        </p:nvSpPr>
        <p:spPr>
          <a:xfrm>
            <a:off x="8905327" y="4309560"/>
            <a:ext cx="199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Zaposleni (milioni)</a:t>
            </a:r>
          </a:p>
        </p:txBody>
      </p:sp>
    </p:spTree>
    <p:extLst>
      <p:ext uri="{BB962C8B-B14F-4D97-AF65-F5344CB8AC3E}">
        <p14:creationId xmlns:p14="http://schemas.microsoft.com/office/powerpoint/2010/main" val="317245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94" y="1041717"/>
            <a:ext cx="11210924" cy="720000"/>
          </a:xfrm>
        </p:spPr>
        <p:txBody>
          <a:bodyPr/>
          <a:lstStyle/>
          <a:p>
            <a:r>
              <a:rPr lang="fr-CH" dirty="0" err="1"/>
              <a:t>Evropa</a:t>
            </a:r>
            <a:r>
              <a:rPr lang="fr-CH" dirty="0"/>
              <a:t>: </a:t>
            </a:r>
            <a:r>
              <a:rPr lang="fr-CH" dirty="0" err="1"/>
              <a:t>projekcije</a:t>
            </a:r>
            <a:r>
              <a:rPr lang="fr-CH" dirty="0"/>
              <a:t> </a:t>
            </a:r>
            <a:r>
              <a:rPr lang="fr-CH" dirty="0" err="1"/>
              <a:t>za</a:t>
            </a:r>
            <a:r>
              <a:rPr lang="fr-CH" dirty="0"/>
              <a:t> 2022-2023.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02c861ba-4434-4f8e-bced-6d069e42ea63@EURP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09" y="1662710"/>
            <a:ext cx="10090068" cy="51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7F09B-01C3-2540-A69A-51232104094F}"/>
              </a:ext>
            </a:extLst>
          </p:cNvPr>
          <p:cNvSpPr txBox="1"/>
          <p:nvPr/>
        </p:nvSpPr>
        <p:spPr>
          <a:xfrm>
            <a:off x="231947" y="2580723"/>
            <a:ext cx="212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Evropa i Centralna Azija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21911-A1A8-CF42-86B1-61F4BBDF9105}"/>
              </a:ext>
            </a:extLst>
          </p:cNvPr>
          <p:cNvSpPr txBox="1"/>
          <p:nvPr/>
        </p:nvSpPr>
        <p:spPr>
          <a:xfrm>
            <a:off x="231946" y="5050790"/>
            <a:ext cx="212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Evropa i Centralna Azija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C64F6-2BF1-7644-B947-4B836D01B8B7}"/>
              </a:ext>
            </a:extLst>
          </p:cNvPr>
          <p:cNvSpPr txBox="1"/>
          <p:nvPr/>
        </p:nvSpPr>
        <p:spPr>
          <a:xfrm>
            <a:off x="231946" y="2972778"/>
            <a:ext cx="164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Sjeverna,, Južna i</a:t>
            </a:r>
          </a:p>
          <a:p>
            <a:r>
              <a:rPr lang="hr-HR" sz="1200" dirty="0"/>
              <a:t>Zapadna Evropa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CC6AD-59AF-284A-ABF2-327A2BC43020}"/>
              </a:ext>
            </a:extLst>
          </p:cNvPr>
          <p:cNvSpPr txBox="1"/>
          <p:nvPr/>
        </p:nvSpPr>
        <p:spPr>
          <a:xfrm>
            <a:off x="231946" y="5434805"/>
            <a:ext cx="164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Sjeverna,, Južna i</a:t>
            </a:r>
          </a:p>
          <a:p>
            <a:r>
              <a:rPr lang="hr-HR" sz="1200" dirty="0"/>
              <a:t>Zapadna Evropa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F55F-E8BF-6D44-95D6-26A929C9AFA9}"/>
              </a:ext>
            </a:extLst>
          </p:cNvPr>
          <p:cNvSpPr txBox="1"/>
          <p:nvPr/>
        </p:nvSpPr>
        <p:spPr>
          <a:xfrm>
            <a:off x="231946" y="3541459"/>
            <a:ext cx="152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Istočna Evropa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D6F9C-95FB-B04A-935F-333E1AF21D55}"/>
              </a:ext>
            </a:extLst>
          </p:cNvPr>
          <p:cNvSpPr txBox="1"/>
          <p:nvPr/>
        </p:nvSpPr>
        <p:spPr>
          <a:xfrm>
            <a:off x="231946" y="6016653"/>
            <a:ext cx="152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Istočna Evropa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4933F-6C13-914D-BBD0-47463F22AFCC}"/>
              </a:ext>
            </a:extLst>
          </p:cNvPr>
          <p:cNvSpPr txBox="1"/>
          <p:nvPr/>
        </p:nvSpPr>
        <p:spPr>
          <a:xfrm>
            <a:off x="230996" y="3925474"/>
            <a:ext cx="182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Centralna i Zapadna</a:t>
            </a:r>
          </a:p>
          <a:p>
            <a:r>
              <a:rPr lang="hr-HR" sz="1200" dirty="0"/>
              <a:t> Azija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DA3EC-889D-E34A-92CA-1D499C873844}"/>
              </a:ext>
            </a:extLst>
          </p:cNvPr>
          <p:cNvSpPr txBox="1"/>
          <p:nvPr/>
        </p:nvSpPr>
        <p:spPr>
          <a:xfrm>
            <a:off x="230995" y="6349374"/>
            <a:ext cx="182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Centralna i Zapadna</a:t>
            </a:r>
          </a:p>
          <a:p>
            <a:r>
              <a:rPr lang="hr-HR" sz="1200" dirty="0"/>
              <a:t> Azija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36FD7-3142-1F46-9760-9F22146F3237}"/>
              </a:ext>
            </a:extLst>
          </p:cNvPr>
          <p:cNvSpPr txBox="1"/>
          <p:nvPr/>
        </p:nvSpPr>
        <p:spPr>
          <a:xfrm>
            <a:off x="6309756" y="1755721"/>
            <a:ext cx="199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Stopa nezaposlenosti (</a:t>
            </a:r>
            <a:r>
              <a:rPr lang="hr-HR" sz="1200" dirty="0" err="1">
                <a:solidFill>
                  <a:schemeClr val="bg1"/>
                </a:solidFill>
              </a:rPr>
              <a:t>procenat</a:t>
            </a:r>
            <a:r>
              <a:rPr lang="hr-HR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911A8-9748-8447-8996-0B726AA6EE04}"/>
              </a:ext>
            </a:extLst>
          </p:cNvPr>
          <p:cNvSpPr txBox="1"/>
          <p:nvPr/>
        </p:nvSpPr>
        <p:spPr>
          <a:xfrm>
            <a:off x="9718814" y="1712552"/>
            <a:ext cx="199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Stopa </a:t>
            </a:r>
            <a:r>
              <a:rPr lang="hr-HR" sz="1200" dirty="0" err="1">
                <a:solidFill>
                  <a:schemeClr val="bg1"/>
                </a:solidFill>
              </a:rPr>
              <a:t>neaposlenosti</a:t>
            </a:r>
            <a:r>
              <a:rPr lang="hr-HR" sz="1200" dirty="0">
                <a:solidFill>
                  <a:schemeClr val="bg1"/>
                </a:solidFill>
              </a:rPr>
              <a:t> (milioni)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05414-20DA-B54D-8816-28221BA7C4CB}"/>
              </a:ext>
            </a:extLst>
          </p:cNvPr>
          <p:cNvSpPr txBox="1"/>
          <p:nvPr/>
        </p:nvSpPr>
        <p:spPr>
          <a:xfrm>
            <a:off x="9510969" y="4248639"/>
            <a:ext cx="199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Radna </a:t>
            </a:r>
            <a:r>
              <a:rPr lang="hr-HR" sz="1200" dirty="0" err="1">
                <a:solidFill>
                  <a:schemeClr val="bg1"/>
                </a:solidFill>
              </a:rPr>
              <a:t>snagai</a:t>
            </a:r>
            <a:r>
              <a:rPr lang="hr-HR" sz="1200" dirty="0">
                <a:solidFill>
                  <a:schemeClr val="bg1"/>
                </a:solidFill>
              </a:rPr>
              <a:t> (milioni)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D6846-B8AC-E14E-904E-08ACF92D6049}"/>
              </a:ext>
            </a:extLst>
          </p:cNvPr>
          <p:cNvSpPr txBox="1"/>
          <p:nvPr/>
        </p:nvSpPr>
        <p:spPr>
          <a:xfrm>
            <a:off x="2420328" y="4248639"/>
            <a:ext cx="199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2"/>
                </a:solidFill>
              </a:rPr>
              <a:t>Stopa učešća radne snage</a:t>
            </a:r>
          </a:p>
          <a:p>
            <a:r>
              <a:rPr lang="hr-HR" sz="1200" dirty="0">
                <a:solidFill>
                  <a:schemeClr val="accent2"/>
                </a:solidFill>
              </a:rPr>
              <a:t>(procent)</a:t>
            </a:r>
          </a:p>
        </p:txBody>
      </p:sp>
    </p:spTree>
    <p:extLst>
      <p:ext uri="{BB962C8B-B14F-4D97-AF65-F5344CB8AC3E}">
        <p14:creationId xmlns:p14="http://schemas.microsoft.com/office/powerpoint/2010/main" val="37042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6" y="983808"/>
            <a:ext cx="11210924" cy="720000"/>
          </a:xfrm>
        </p:spPr>
        <p:txBody>
          <a:bodyPr/>
          <a:lstStyle/>
          <a:p>
            <a:r>
              <a:rPr lang="fr-CH" dirty="0" err="1"/>
              <a:t>Evropa</a:t>
            </a:r>
            <a:r>
              <a:rPr lang="fr-CH" dirty="0"/>
              <a:t>: </a:t>
            </a:r>
            <a:r>
              <a:rPr lang="fr-CH" dirty="0" err="1"/>
              <a:t>projekcije</a:t>
            </a:r>
            <a:r>
              <a:rPr lang="fr-CH" dirty="0"/>
              <a:t> </a:t>
            </a:r>
            <a:r>
              <a:rPr lang="fr-CH" dirty="0" err="1"/>
              <a:t>za</a:t>
            </a:r>
            <a:r>
              <a:rPr lang="fr-CH" dirty="0"/>
              <a:t> 2022-2023.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 descr="a98a4ddd-625a-49a9-a877-b16b8676bcb6@EURP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95"/>
            <a:ext cx="11701462" cy="39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F1EE7-781D-7343-8EE7-1609BCE5C0B6}"/>
              </a:ext>
            </a:extLst>
          </p:cNvPr>
          <p:cNvSpPr txBox="1"/>
          <p:nvPr/>
        </p:nvSpPr>
        <p:spPr>
          <a:xfrm>
            <a:off x="9510969" y="4248639"/>
            <a:ext cx="199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Radna </a:t>
            </a:r>
            <a:r>
              <a:rPr lang="hr-HR" sz="1200" dirty="0" err="1">
                <a:solidFill>
                  <a:schemeClr val="bg1"/>
                </a:solidFill>
              </a:rPr>
              <a:t>snagai</a:t>
            </a:r>
            <a:r>
              <a:rPr lang="hr-HR" sz="1200" dirty="0">
                <a:solidFill>
                  <a:schemeClr val="bg1"/>
                </a:solidFill>
              </a:rPr>
              <a:t> (milioni)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51C04-639D-034A-8771-7FFFA2D4E112}"/>
              </a:ext>
            </a:extLst>
          </p:cNvPr>
          <p:cNvSpPr txBox="1"/>
          <p:nvPr/>
        </p:nvSpPr>
        <p:spPr>
          <a:xfrm>
            <a:off x="4120739" y="1755721"/>
            <a:ext cx="298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Stopa %, nezaposlenost, na više lokacija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F9817-AD42-EF4D-82C2-062FFAC0B327}"/>
              </a:ext>
            </a:extLst>
          </p:cNvPr>
          <p:cNvSpPr txBox="1"/>
          <p:nvPr/>
        </p:nvSpPr>
        <p:spPr>
          <a:xfrm>
            <a:off x="704249" y="2297082"/>
            <a:ext cx="13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Milioni, Stopa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61B1D-E59C-9C47-B121-E06DC7D69248}"/>
              </a:ext>
            </a:extLst>
          </p:cNvPr>
          <p:cNvSpPr txBox="1"/>
          <p:nvPr/>
        </p:nvSpPr>
        <p:spPr>
          <a:xfrm>
            <a:off x="10338883" y="2297081"/>
            <a:ext cx="13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Dijagram, Tabela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04F1D-760B-1040-B923-1BB4886A9EC4}"/>
              </a:ext>
            </a:extLst>
          </p:cNvPr>
          <p:cNvSpPr txBox="1"/>
          <p:nvPr/>
        </p:nvSpPr>
        <p:spPr>
          <a:xfrm>
            <a:off x="7538515" y="6088511"/>
            <a:ext cx="201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Crvena: Nezaposleni svijet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9F0C4-C19A-FA45-880D-4BDEAA1AAF10}"/>
              </a:ext>
            </a:extLst>
          </p:cNvPr>
          <p:cNvSpPr txBox="1"/>
          <p:nvPr/>
        </p:nvSpPr>
        <p:spPr>
          <a:xfrm>
            <a:off x="4193676" y="6044540"/>
            <a:ext cx="23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Tirkizna: Nezaposleni Sjeverna, Južna i Zapadna Evropa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1EA06-A30B-4445-8AF5-306C3AE96996}"/>
              </a:ext>
            </a:extLst>
          </p:cNvPr>
          <p:cNvSpPr txBox="1"/>
          <p:nvPr/>
        </p:nvSpPr>
        <p:spPr>
          <a:xfrm>
            <a:off x="583442" y="6088146"/>
            <a:ext cx="2613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Plava: Nezaposleni  Istočna Evropa</a:t>
            </a:r>
          </a:p>
        </p:txBody>
      </p:sp>
    </p:spTree>
    <p:extLst>
      <p:ext uri="{BB962C8B-B14F-4D97-AF65-F5344CB8AC3E}">
        <p14:creationId xmlns:p14="http://schemas.microsoft.com/office/powerpoint/2010/main" val="119804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074852"/>
            <a:ext cx="11210924" cy="720000"/>
          </a:xfrm>
        </p:spPr>
        <p:txBody>
          <a:bodyPr/>
          <a:lstStyle/>
          <a:p>
            <a:r>
              <a:rPr lang="fr-CH" dirty="0" err="1"/>
              <a:t>Evropa</a:t>
            </a:r>
            <a:r>
              <a:rPr lang="fr-CH" dirty="0"/>
              <a:t>: </a:t>
            </a:r>
            <a:r>
              <a:rPr lang="fr-CH" dirty="0" err="1"/>
              <a:t>projekcije</a:t>
            </a:r>
            <a:r>
              <a:rPr lang="fr-CH" dirty="0"/>
              <a:t> </a:t>
            </a:r>
            <a:r>
              <a:rPr lang="fr-CH" dirty="0" err="1"/>
              <a:t>za</a:t>
            </a:r>
            <a:r>
              <a:rPr lang="fr-CH" dirty="0"/>
              <a:t> 2022-2023.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3390d8ee-dff7-426c-bb6e-5933f02f6e1b@EURP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05534"/>
            <a:ext cx="10347508" cy="467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EC0F98-3521-BF40-A84D-215BA353F97F}"/>
              </a:ext>
            </a:extLst>
          </p:cNvPr>
          <p:cNvSpPr txBox="1"/>
          <p:nvPr/>
        </p:nvSpPr>
        <p:spPr>
          <a:xfrm>
            <a:off x="366792" y="2199110"/>
            <a:ext cx="13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Milioni, Stopa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8B939-48EE-1744-A4DB-D062E529C9AB}"/>
              </a:ext>
            </a:extLst>
          </p:cNvPr>
          <p:cNvSpPr txBox="1"/>
          <p:nvPr/>
        </p:nvSpPr>
        <p:spPr>
          <a:xfrm>
            <a:off x="9849026" y="2199110"/>
            <a:ext cx="13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Dijagram, Tabela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BA21-01D9-9B48-B3A0-704ACD2CCCF4}"/>
              </a:ext>
            </a:extLst>
          </p:cNvPr>
          <p:cNvSpPr txBox="1"/>
          <p:nvPr/>
        </p:nvSpPr>
        <p:spPr>
          <a:xfrm>
            <a:off x="2002971" y="1656352"/>
            <a:ext cx="752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Stopa %, Zaposlenost, Istočna Evropa i Sjeverna, Južna i Zapadna Evropa</a:t>
            </a:r>
          </a:p>
        </p:txBody>
      </p:sp>
    </p:spTree>
    <p:extLst>
      <p:ext uri="{BB962C8B-B14F-4D97-AF65-F5344CB8AC3E}">
        <p14:creationId xmlns:p14="http://schemas.microsoft.com/office/powerpoint/2010/main" val="136436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Zaključci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600" dirty="0"/>
              <a:t>„Već vidimo potencijalno trajne posljedice po tržište rada, zajedno sa zabrinjavajućim povećanjem siromaštva i nejednakosti. Veliki broj radnika je prisiljen da prihvati nove oblike rada – na primjer kao odgovor na produženi pad međunarodnih putovanja i turizma.”</a:t>
            </a:r>
          </a:p>
          <a:p>
            <a:r>
              <a:rPr lang="hr-HR" sz="2600" dirty="0"/>
              <a:t>MOR Generalni direktor, </a:t>
            </a:r>
            <a:r>
              <a:rPr lang="hr-HR" sz="2600" dirty="0" err="1"/>
              <a:t>Guy</a:t>
            </a:r>
            <a:r>
              <a:rPr lang="hr-HR" sz="2600" dirty="0"/>
              <a:t> Ryder.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492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Zaključci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/>
              <a:t>Ključne političke preporuke s ciljem izgradnje </a:t>
            </a:r>
            <a:r>
              <a:rPr lang="hr-HR" sz="2500" dirty="0" err="1"/>
              <a:t>inkluzivnijeg</a:t>
            </a:r>
            <a:r>
              <a:rPr lang="hr-HR" sz="2500" dirty="0"/>
              <a:t>, oporavka od krize u kojem je čovjek u središtu svega, kako na nacionalnom tako i na međunarodnom nivou:</a:t>
            </a:r>
          </a:p>
          <a:p>
            <a:r>
              <a:rPr lang="hr-HR" sz="2500" dirty="0"/>
              <a:t>Pozivanje na </a:t>
            </a:r>
            <a:r>
              <a:rPr lang="hr-HR" sz="2500" i="1" dirty="0">
                <a:hlinkClick r:id="rId2"/>
              </a:rPr>
              <a:t>Globalni poziv na akcije za oporavaka od krize Covid-19 gdje je čovjek u središtu svega, a koji mora biti inkluzivan, održiv i otporan</a:t>
            </a:r>
            <a:endParaRPr lang="hr-HR" sz="2500" i="1" dirty="0"/>
          </a:p>
          <a:p>
            <a:r>
              <a:rPr lang="hr-HR" sz="2500" dirty="0"/>
              <a:t>Usvojilo 187 Država članica MOR-a u junu 2021.</a:t>
            </a:r>
          </a:p>
        </p:txBody>
      </p:sp>
    </p:spTree>
    <p:extLst>
      <p:ext uri="{BB962C8B-B14F-4D97-AF65-F5344CB8AC3E}">
        <p14:creationId xmlns:p14="http://schemas.microsoft.com/office/powerpoint/2010/main" val="393332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Zaključci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/>
              <a:t>Poziv na akciju:</a:t>
            </a:r>
          </a:p>
          <a:p>
            <a:pPr fontAlgn="base"/>
            <a:r>
              <a:rPr lang="hr-HR" dirty="0"/>
              <a:t>Obavezuje zemlje da rade na ekonomskom i socijalnom oporavku od krize, koji će biti </a:t>
            </a:r>
            <a:r>
              <a:rPr lang="hr-HR" dirty="0" err="1"/>
              <a:t>inkluzivan</a:t>
            </a:r>
            <a:r>
              <a:rPr lang="hr-HR" dirty="0"/>
              <a:t>, održiv i otporan.</a:t>
            </a:r>
          </a:p>
          <a:p>
            <a:pPr fontAlgn="base"/>
            <a:r>
              <a:rPr lang="hr-HR" dirty="0"/>
              <a:t>Pozivan na usvajanje politika čiji prioriteti su dostojanstven rad za sve i koje rješavaju pitanje nejednakosti.</a:t>
            </a:r>
          </a:p>
          <a:p>
            <a:pPr fontAlgn="base"/>
            <a:r>
              <a:rPr lang="hr-HR" dirty="0"/>
              <a:t>Navodi sveobuhvatni plan rada, sa specifičnim mjerama za promociju kvalitetnog zapošljavanja i ekonomskog razvoja, zaštitu radnika, univerzalnu socijalnu zaštitu i socijalni dijalog.</a:t>
            </a:r>
          </a:p>
        </p:txBody>
      </p:sp>
    </p:spTree>
    <p:extLst>
      <p:ext uri="{BB962C8B-B14F-4D97-AF65-F5344CB8AC3E}">
        <p14:creationId xmlns:p14="http://schemas.microsoft.com/office/powerpoint/2010/main" val="333500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462D-D596-4772-A100-8C490EDD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Pregled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F191B-FE11-4845-976C-F1586B9D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865745"/>
            <a:ext cx="8139112" cy="39826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Ukupni pritisak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Pregled statistike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Globalne i regionalne perspektive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Pažnja na Evropi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Projekcije za 2022-23.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Zaključci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EE1CE-C10C-495C-83E4-3A6AE86D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0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062976"/>
            <a:ext cx="11210924" cy="720000"/>
          </a:xfrm>
        </p:spPr>
        <p:txBody>
          <a:bodyPr/>
          <a:lstStyle/>
          <a:p>
            <a:r>
              <a:rPr lang="hr-HR" sz="2800" dirty="0"/>
              <a:t>Ukupni pritisak trendova za 2022.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662546"/>
            <a:ext cx="11210924" cy="421438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2400" dirty="0"/>
              <a:t>Izvještaj MOR-a o Svjetskim trendovima za zapošljavanje i socijalne perspektive za 2022. upozorava na spor i nesiguran oporavak, jer </a:t>
            </a:r>
            <a:r>
              <a:rPr lang="hr-HR" sz="2400" dirty="0" err="1"/>
              <a:t>pandemija</a:t>
            </a:r>
            <a:r>
              <a:rPr lang="hr-HR" sz="2400" dirty="0"/>
              <a:t> i dalje ima </a:t>
            </a:r>
            <a:r>
              <a:rPr lang="hr-HR" sz="2400" dirty="0" err="1"/>
              <a:t>znaćajno</a:t>
            </a:r>
            <a:r>
              <a:rPr lang="hr-HR" sz="2400" dirty="0"/>
              <a:t> </a:t>
            </a:r>
            <a:r>
              <a:rPr lang="hr-HR" sz="2400" dirty="0" err="1"/>
              <a:t>dejstvo</a:t>
            </a:r>
            <a:r>
              <a:rPr lang="hr-HR" sz="2400" dirty="0"/>
              <a:t> na globalna tržišta rada.</a:t>
            </a:r>
          </a:p>
          <a:p>
            <a:pPr>
              <a:spcBef>
                <a:spcPts val="600"/>
              </a:spcBef>
            </a:pPr>
            <a:r>
              <a:rPr lang="hr-HR" sz="2400" dirty="0"/>
              <a:t>Izvještaj upozorava na </a:t>
            </a:r>
            <a:r>
              <a:rPr lang="hr-HR" sz="2400" i="1" u="sng" dirty="0"/>
              <a:t>ogromne razlike</a:t>
            </a:r>
            <a:r>
              <a:rPr lang="hr-HR" sz="2400" dirty="0"/>
              <a:t> u </a:t>
            </a:r>
            <a:r>
              <a:rPr lang="hr-HR" sz="2400" dirty="0" err="1"/>
              <a:t>uticaju</a:t>
            </a:r>
            <a:r>
              <a:rPr lang="hr-HR" sz="2400" dirty="0"/>
              <a:t> krize na grupe radnika i zemalja. Ove razlike </a:t>
            </a:r>
            <a:r>
              <a:rPr lang="hr-HR" sz="2400" i="1" u="sng" dirty="0"/>
              <a:t>produbljuju nejednakosti </a:t>
            </a:r>
            <a:r>
              <a:rPr lang="hr-HR" sz="2400" dirty="0"/>
              <a:t> unutar i između zemalja i </a:t>
            </a:r>
            <a:r>
              <a:rPr lang="hr-HR" sz="2400" i="1" u="sng" dirty="0"/>
              <a:t>slabe ekonomsko, </a:t>
            </a:r>
            <a:r>
              <a:rPr lang="hr-HR" sz="2400" i="1" u="sng" dirty="0" err="1"/>
              <a:t>finansijsko</a:t>
            </a:r>
            <a:r>
              <a:rPr lang="hr-HR" sz="2400" i="1" u="sng" dirty="0"/>
              <a:t> i društveno tkivo svih zemalja</a:t>
            </a:r>
            <a:r>
              <a:rPr lang="hr-HR" sz="2400" dirty="0"/>
              <a:t>, bezobzira na status </a:t>
            </a:r>
            <a:r>
              <a:rPr lang="hr-HR" sz="2400" dirty="0" err="1"/>
              <a:t>razvijesnoti</a:t>
            </a:r>
            <a:r>
              <a:rPr lang="hr-HR" sz="2400" dirty="0"/>
              <a:t> tih zemalja. </a:t>
            </a:r>
          </a:p>
          <a:p>
            <a:pPr>
              <a:spcBef>
                <a:spcPts val="600"/>
              </a:spcBef>
            </a:pPr>
            <a:r>
              <a:rPr lang="hr-HR" sz="2400" dirty="0"/>
              <a:t>Javlja se potencijal </a:t>
            </a:r>
            <a:r>
              <a:rPr lang="hr-HR" sz="2400" i="1" u="sng" dirty="0"/>
              <a:t>dugotrajnih posljedica</a:t>
            </a:r>
            <a:r>
              <a:rPr lang="hr-HR" sz="2400" dirty="0"/>
              <a:t> po učešće radne snage, prihode domaćinstava, društvenu, a moguće i političku koheziju.</a:t>
            </a:r>
          </a:p>
        </p:txBody>
      </p:sp>
    </p:spTree>
    <p:extLst>
      <p:ext uri="{BB962C8B-B14F-4D97-AF65-F5344CB8AC3E}">
        <p14:creationId xmlns:p14="http://schemas.microsoft.com/office/powerpoint/2010/main" val="244434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092455"/>
            <a:ext cx="11210924" cy="720000"/>
          </a:xfrm>
        </p:spPr>
        <p:txBody>
          <a:bodyPr/>
          <a:lstStyle/>
          <a:p>
            <a:r>
              <a:rPr lang="hr-HR" sz="2800" dirty="0"/>
              <a:t>Brojke ukratko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520857"/>
            <a:ext cx="11210924" cy="475672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1"/>
                </a:solidFill>
              </a:rPr>
              <a:t>Predviđen deficit radnih sati: 52 miliona radnih mjesta na neodređeno globalno (može se </a:t>
            </a:r>
            <a:r>
              <a:rPr lang="hr-HR" sz="2400" dirty="0" err="1">
                <a:solidFill>
                  <a:schemeClr val="accent1"/>
                </a:solidFill>
              </a:rPr>
              <a:t>uporediti</a:t>
            </a:r>
            <a:r>
              <a:rPr lang="hr-HR" sz="2400" dirty="0">
                <a:solidFill>
                  <a:schemeClr val="accent1"/>
                </a:solidFill>
              </a:rPr>
              <a:t> sa Q4-2019).</a:t>
            </a:r>
          </a:p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1"/>
                </a:solidFill>
              </a:rPr>
              <a:t>Procjena za prethodnu godinu iz maja 2021. govori o deficitu od 26 miliona ekvivalenta radnih mjesta na neodređeno.</a:t>
            </a:r>
          </a:p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1"/>
                </a:solidFill>
              </a:rPr>
              <a:t>Ovo je poboljšanje u odnosu na situaciju iz 2021., i dalje je 2% ispod broja globalnih radnih sati prije </a:t>
            </a:r>
            <a:r>
              <a:rPr lang="hr-HR" sz="2400" dirty="0" err="1">
                <a:solidFill>
                  <a:schemeClr val="accent1"/>
                </a:solidFill>
              </a:rPr>
              <a:t>pandemije</a:t>
            </a:r>
            <a:r>
              <a:rPr lang="hr-HR" sz="2400" dirty="0">
                <a:solidFill>
                  <a:schemeClr val="accent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1"/>
                </a:solidFill>
              </a:rPr>
              <a:t>Globalna nezaposlenost: nivo za 2022, je procijenjen na oko 207 miliona, u odnosu na 186 miliona koliko je bilo 2019.</a:t>
            </a:r>
          </a:p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1"/>
                </a:solidFill>
              </a:rPr>
              <a:t>Stopa učešća globalne radne snage: projekcija za 2022, ostaje na 1,2 </a:t>
            </a:r>
            <a:r>
              <a:rPr lang="hr-HR" sz="2400" dirty="0" err="1">
                <a:solidFill>
                  <a:schemeClr val="accent1"/>
                </a:solidFill>
              </a:rPr>
              <a:t>procentan</a:t>
            </a:r>
            <a:r>
              <a:rPr lang="hr-HR" sz="2400" dirty="0">
                <a:solidFill>
                  <a:schemeClr val="accent1"/>
                </a:solidFill>
              </a:rPr>
              <a:t> poena ispod nivoa iz 2019.</a:t>
            </a:r>
            <a:br>
              <a:rPr lang="hr-HR" sz="2400" dirty="0"/>
            </a:br>
            <a:r>
              <a:rPr lang="hr-HR" sz="2400" dirty="0"/>
              <a:t>Pad u predviđanjima za 2022. u određenoj mjeri oslikava </a:t>
            </a:r>
            <a:r>
              <a:rPr lang="hr-HR" sz="2400" dirty="0" err="1"/>
              <a:t>uticaj</a:t>
            </a:r>
            <a:r>
              <a:rPr lang="hr-HR" sz="2400" dirty="0"/>
              <a:t> COVID-19 i njegovih varijanti (</a:t>
            </a:r>
            <a:r>
              <a:rPr lang="hr-HR" sz="2400" dirty="0" err="1"/>
              <a:t>omikron</a:t>
            </a:r>
            <a:r>
              <a:rPr lang="hr-HR" sz="2400" dirty="0"/>
              <a:t> i delta).</a:t>
            </a:r>
          </a:p>
        </p:txBody>
      </p:sp>
    </p:spTree>
    <p:extLst>
      <p:ext uri="{BB962C8B-B14F-4D97-AF65-F5344CB8AC3E}">
        <p14:creationId xmlns:p14="http://schemas.microsoft.com/office/powerpoint/2010/main" val="369873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0538" y="1117600"/>
            <a:ext cx="11210924" cy="581891"/>
          </a:xfrm>
        </p:spPr>
        <p:txBody>
          <a:bodyPr/>
          <a:lstStyle/>
          <a:p>
            <a:r>
              <a:rPr lang="fr-CH" sz="2800" dirty="0" err="1"/>
              <a:t>Globalne</a:t>
            </a:r>
            <a:r>
              <a:rPr lang="fr-CH" sz="2800" dirty="0"/>
              <a:t> i </a:t>
            </a:r>
            <a:r>
              <a:rPr lang="fr-CH" sz="2800" dirty="0" err="1"/>
              <a:t>regionalne</a:t>
            </a:r>
            <a:r>
              <a:rPr lang="fr-CH" sz="2800" dirty="0"/>
              <a:t> </a:t>
            </a:r>
            <a:r>
              <a:rPr lang="fr-CH" sz="2800" dirty="0" err="1"/>
              <a:t>perspektive</a:t>
            </a:r>
            <a:endParaRPr lang="en-GB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90538" y="1874982"/>
            <a:ext cx="11210924" cy="40019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500" b="1" dirty="0"/>
              <a:t>Za period 2022-2023. MOR predviđa da se ključni indikatori tržišta u svim </a:t>
            </a:r>
            <a:r>
              <a:rPr lang="hr-HR" sz="2500" b="1" dirty="0" err="1"/>
              <a:t>regionima</a:t>
            </a:r>
            <a:r>
              <a:rPr lang="hr-HR" sz="2500" b="1" dirty="0"/>
              <a:t> (Afrika, Amerike, Arapske zemlje, Azija i Pacifik, i Evropa i Centralna Azija) neće vratiti na nivoe od prije </a:t>
            </a:r>
            <a:r>
              <a:rPr lang="hr-HR" sz="2500" b="1" dirty="0" err="1"/>
              <a:t>pandemije</a:t>
            </a:r>
            <a:r>
              <a:rPr lang="hr-HR" sz="25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500" dirty="0"/>
              <a:t>Posljedice se osjećaju na tržištima rada u svim </a:t>
            </a:r>
            <a:r>
              <a:rPr lang="hr-HR" sz="2500" dirty="0" err="1"/>
              <a:t>regionima</a:t>
            </a:r>
            <a:r>
              <a:rPr lang="hr-HR" sz="2500" dirty="0"/>
              <a:t> svijeta, iako se može primijetiti veliko približavanje u modelima oporavka: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Regioni</a:t>
            </a:r>
            <a:r>
              <a:rPr lang="hr-HR" sz="2200" dirty="0"/>
              <a:t> Evrope i Sjeverne Amerike pokazuju </a:t>
            </a:r>
            <a:r>
              <a:rPr lang="hr-HR" sz="2200" dirty="0" err="1"/>
              <a:t>najohrabrujuće</a:t>
            </a:r>
            <a:r>
              <a:rPr lang="hr-HR" sz="2200" dirty="0"/>
              <a:t> znake oporavka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hr-HR" sz="2200" dirty="0"/>
              <a:t>Jugoistočna Azija i Južna Amerika i Karibi pokazuju negativnu tendenciju.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hr-HR" sz="2200" dirty="0"/>
              <a:t>Na nacionalnom nivou, oporavak tržišta rada je najjači u zemljama sa visokim prihodima, dok zemlje niže-srednje razvijenih ekonomija ne pokazuju pozitivne znake.</a:t>
            </a:r>
          </a:p>
        </p:txBody>
      </p:sp>
    </p:spTree>
    <p:extLst>
      <p:ext uri="{BB962C8B-B14F-4D97-AF65-F5344CB8AC3E}">
        <p14:creationId xmlns:p14="http://schemas.microsoft.com/office/powerpoint/2010/main" val="42315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err="1"/>
              <a:t>Evropa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30400"/>
            <a:ext cx="11210924" cy="3946525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Evropa je imala najveći broj registriranih slučajeva COVID-19 u svijetu na samom početku </a:t>
            </a:r>
            <a:r>
              <a:rPr lang="hr-HR" sz="2400" b="1" dirty="0" err="1"/>
              <a:t>pandemije</a:t>
            </a:r>
            <a:r>
              <a:rPr lang="hr-HR" sz="2400" b="1" dirty="0"/>
              <a:t>, što je predstavljalo značajan izazov za javno zdravlje i rezultiralo je velikim gubitkom radnih sati.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Statistika izgubljenih neto radnih mjesta – 2,7 miliona u 2020. ne govori dovoljno o </a:t>
            </a:r>
            <a:r>
              <a:rPr lang="hr-HR" sz="2400" dirty="0" err="1"/>
              <a:t>dejstvu</a:t>
            </a:r>
            <a:r>
              <a:rPr lang="hr-HR" sz="2400" dirty="0"/>
              <a:t> krize, a razlog je veliko oslanjanje na intenzivne margine prilagođavanja.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Vlade su uspjele ublažiti </a:t>
            </a:r>
            <a:r>
              <a:rPr lang="hr-HR" sz="2400" dirty="0" err="1"/>
              <a:t>dejstva</a:t>
            </a:r>
            <a:r>
              <a:rPr lang="hr-HR" sz="2400" dirty="0"/>
              <a:t> gubitak radnih mjesta i skok broja nezaposlenih upotrebom strogih sistema zadržavanja radno-pravnih odnosa (plan odsustva sa posla ili privremeno otpuštanje) i smanjenja broja radnih sati.</a:t>
            </a:r>
          </a:p>
        </p:txBody>
      </p:sp>
    </p:spTree>
    <p:extLst>
      <p:ext uri="{BB962C8B-B14F-4D97-AF65-F5344CB8AC3E}">
        <p14:creationId xmlns:p14="http://schemas.microsoft.com/office/powerpoint/2010/main" val="7254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err="1"/>
              <a:t>Evropa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Smanjenje broja radnih sati 2020. u Evropi iznosi ekvivalentu od 12,8 miliona radnih mjesta na neodređeno, što je </a:t>
            </a:r>
            <a:r>
              <a:rPr lang="hr-HR" sz="2400" dirty="0" err="1"/>
              <a:t>uporedivo</a:t>
            </a:r>
            <a:r>
              <a:rPr lang="hr-HR" sz="2400" dirty="0"/>
              <a:t> sa stanjem iz 2019. Očekuje se da će se veliki skok Evrope u drugoj polovini 2021 nastaviti i 2022., gdje naročito predvode Njemačka, Francuska, Italija i Španija.</a:t>
            </a:r>
          </a:p>
          <a:p>
            <a:r>
              <a:rPr lang="hr-HR" sz="2400" dirty="0"/>
              <a:t>Oporavak ipak nije jednak u svim industrijama. Neke industrije su teže pogođene nedostatkom komponenti zbog prekida rada lanaca snabdijevanja i radne snage nakon pojave hitne zdravstvene situacije.</a:t>
            </a:r>
          </a:p>
        </p:txBody>
      </p:sp>
    </p:spTree>
    <p:extLst>
      <p:ext uri="{BB962C8B-B14F-4D97-AF65-F5344CB8AC3E}">
        <p14:creationId xmlns:p14="http://schemas.microsoft.com/office/powerpoint/2010/main" val="186502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Evropa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U Istočnoj Evropi, gdje je neformalnost relativno visoka, preraspoređivanje rada iz plata i plaćenog rada za vlastiti račun i pomoć porodičnom radu pomogli su da se ublaži pad zaposlenosti i učešća radne snage.</a:t>
            </a:r>
          </a:p>
          <a:p>
            <a:r>
              <a:rPr lang="hr-HR" sz="2400" dirty="0"/>
              <a:t>Ipak, blizu 2,7 miliona radnika je napustilo zaposlenost u Istočnoj Evropi tokom 2020., od čega je 1,1 milion postalo nezaposleno a dodatnih 1,6 miliona je napustilo radnu snagu.</a:t>
            </a:r>
          </a:p>
        </p:txBody>
      </p:sp>
    </p:spTree>
    <p:extLst>
      <p:ext uri="{BB962C8B-B14F-4D97-AF65-F5344CB8AC3E}">
        <p14:creationId xmlns:p14="http://schemas.microsoft.com/office/powerpoint/2010/main" val="174468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Evropa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782618"/>
            <a:ext cx="11210924" cy="4378037"/>
          </a:xfrm>
        </p:spPr>
        <p:txBody>
          <a:bodyPr>
            <a:normAutofit fontScale="85000" lnSpcReduction="20000"/>
          </a:bodyPr>
          <a:lstStyle/>
          <a:p>
            <a:r>
              <a:rPr lang="hr-HR" sz="2600" b="1" dirty="0"/>
              <a:t>Kriza je teže pogodila neke kompanije i radnike u Evropi.</a:t>
            </a:r>
          </a:p>
          <a:p>
            <a:r>
              <a:rPr lang="hr-HR" sz="2600" dirty="0"/>
              <a:t>Teško je pogodila mikro, srednja i mala </a:t>
            </a:r>
            <a:r>
              <a:rPr lang="hr-HR" sz="2600" dirty="0" err="1"/>
              <a:t>preduzeća</a:t>
            </a:r>
            <a:r>
              <a:rPr lang="hr-HR" sz="2600" dirty="0"/>
              <a:t>, iz razloga što su oni značajno zastupljeni u sektorima koji su teško pogođeni, kao što su maloprodaje i turizam, te zbog ograničenog pristupa mjerama podrške.</a:t>
            </a:r>
          </a:p>
          <a:p>
            <a:r>
              <a:rPr lang="hr-HR" sz="2600" dirty="0"/>
              <a:t>Grupe radnika koje su prepoznate kao posebno ranjive uključuju privremene radnike i one koji su zaposleni prema različitim oblicima zapošljavanja, radnike u slabo plaćenim zanimanjima i migrante radnike.</a:t>
            </a:r>
          </a:p>
          <a:p>
            <a:r>
              <a:rPr lang="hr-HR" sz="2600" dirty="0"/>
              <a:t>Kao i u većini </a:t>
            </a:r>
            <a:r>
              <a:rPr lang="hr-HR" sz="2600" dirty="0" err="1"/>
              <a:t>regiona</a:t>
            </a:r>
            <a:r>
              <a:rPr lang="hr-HR" sz="2600" dirty="0"/>
              <a:t>, mladi su naročito pogođeni </a:t>
            </a:r>
            <a:r>
              <a:rPr lang="hr-HR" sz="2600" dirty="0" err="1"/>
              <a:t>pandemijom</a:t>
            </a:r>
            <a:r>
              <a:rPr lang="hr-HR" sz="2600" dirty="0"/>
              <a:t> i oni predstavljaju neproporcionalni visok udio (više od jedne trećine) izgubljenih neto poslova tokom 2020. Udio mladih u izgubljenim poslovima bio je naročito visok u Sjevernoj Evropi (77 procenata).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24294141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1449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3</vt:lpstr>
      <vt:lpstr>ILO 2020</vt:lpstr>
      <vt:lpstr>Predviđanja zaposlenosti za 2022.: Globalne i regionalne perspektive</vt:lpstr>
      <vt:lpstr>Pregled</vt:lpstr>
      <vt:lpstr>Ukupni pritisak trendova za 2022.</vt:lpstr>
      <vt:lpstr>Brojke ukratko</vt:lpstr>
      <vt:lpstr>Globalne i regionalne perspektive</vt:lpstr>
      <vt:lpstr>Evropa</vt:lpstr>
      <vt:lpstr>Evropa</vt:lpstr>
      <vt:lpstr>Evropa</vt:lpstr>
      <vt:lpstr>Evropa</vt:lpstr>
      <vt:lpstr>Evropa</vt:lpstr>
      <vt:lpstr>Evropa: projekcije za 2022-2023.</vt:lpstr>
      <vt:lpstr>PowerPoint Presentation</vt:lpstr>
      <vt:lpstr>Evropa: projekcija za 2022-2023.</vt:lpstr>
      <vt:lpstr>Evropa: projekcije za 2022-2023.</vt:lpstr>
      <vt:lpstr>Evropa: projekcije za 2022-2023.</vt:lpstr>
      <vt:lpstr>Evropa: projekcije za 2022-2023.</vt:lpstr>
      <vt:lpstr>Zaključci</vt:lpstr>
      <vt:lpstr>Zaključci</vt:lpstr>
      <vt:lpstr>Zaključci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 Sustainable development cooperation and decent work: A trade union reference manual</dc:title>
  <dc:creator>Koyi, Grayson</dc:creator>
  <cp:lastModifiedBy>Besirikli, Samra</cp:lastModifiedBy>
  <cp:revision>43</cp:revision>
  <dcterms:created xsi:type="dcterms:W3CDTF">2021-12-15T16:45:24Z</dcterms:created>
  <dcterms:modified xsi:type="dcterms:W3CDTF">2022-02-21T14:50:35Z</dcterms:modified>
</cp:coreProperties>
</file>