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2" r:id="rId2"/>
    <p:sldId id="371" r:id="rId3"/>
    <p:sldId id="373" r:id="rId4"/>
    <p:sldId id="372" r:id="rId5"/>
    <p:sldId id="343" r:id="rId6"/>
    <p:sldId id="344" r:id="rId7"/>
    <p:sldId id="328" r:id="rId8"/>
    <p:sldId id="335" r:id="rId9"/>
    <p:sldId id="333" r:id="rId10"/>
    <p:sldId id="332" r:id="rId11"/>
    <p:sldId id="334" r:id="rId12"/>
    <p:sldId id="347" r:id="rId13"/>
    <p:sldId id="330" r:id="rId14"/>
    <p:sldId id="341" r:id="rId15"/>
    <p:sldId id="349" r:id="rId16"/>
    <p:sldId id="364" r:id="rId17"/>
    <p:sldId id="356" r:id="rId18"/>
    <p:sldId id="359" r:id="rId19"/>
    <p:sldId id="360" r:id="rId20"/>
    <p:sldId id="368" r:id="rId21"/>
    <p:sldId id="361" r:id="rId22"/>
    <p:sldId id="362" r:id="rId23"/>
    <p:sldId id="363" r:id="rId24"/>
    <p:sldId id="365" r:id="rId25"/>
    <p:sldId id="351" r:id="rId26"/>
    <p:sldId id="374" r:id="rId27"/>
    <p:sldId id="367" r:id="rId28"/>
    <p:sldId id="350" r:id="rId29"/>
    <p:sldId id="352" r:id="rId30"/>
    <p:sldId id="353" r:id="rId31"/>
    <p:sldId id="354" r:id="rId32"/>
    <p:sldId id="355" r:id="rId33"/>
    <p:sldId id="369" r:id="rId34"/>
    <p:sldId id="339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EA1616"/>
    <a:srgbClr val="C4E59F"/>
    <a:srgbClr val="E91717"/>
    <a:srgbClr val="E9EFF7"/>
    <a:srgbClr val="DDF2FF"/>
    <a:srgbClr val="DEFFBD"/>
    <a:srgbClr val="D82828"/>
    <a:srgbClr val="F2BE7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20" d="100"/>
          <a:sy n="120" d="100"/>
        </p:scale>
        <p:origin x="13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7491-8581-4E81-9687-82DBC9A6BBBD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67AA-55CB-4275-BE92-E5CCBA1420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5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FE25-1328-45BC-9BFA-62BA72233EA4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AEF-91D9-470E-9B27-6CB91D05B0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81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06CD5-98EB-48F2-BC8C-422F44F2172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3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D1CA-D1B9-4027-AF21-E1EB3349ECAC}" type="datetimeFigureOut">
              <a:rPr lang="en-GB" smtClean="0"/>
              <a:pPr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B7108-0309-40A1-919D-5716274C35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finaly.ca/Safety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http://www.1001fonts.com/font_preview_ttf.php?font_id=2873&amp;text=Ivan+Maj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uhlý trojuholník 19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8" name="Skupina 7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7" name="Pravouhlý trojuholník 6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051720" y="2241035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en-US" dirty="0">
                <a:latin typeface="Century Gothic" pitchFamily="34" charset="0"/>
                <a:cs typeface="Arial" pitchFamily="34" charset="0"/>
              </a:rPr>
              <a:t>3 – 5 </a:t>
            </a:r>
            <a:r>
              <a:rPr lang="sk-SK" altLang="en-US" dirty="0" err="1">
                <a:latin typeface="Century Gothic" pitchFamily="34" charset="0"/>
                <a:cs typeface="Arial" pitchFamily="34" charset="0"/>
              </a:rPr>
              <a:t>October</a:t>
            </a:r>
            <a:r>
              <a:rPr lang="sk-SK" altLang="en-US" dirty="0">
                <a:latin typeface="Century Gothic" pitchFamily="34" charset="0"/>
                <a:cs typeface="Arial" pitchFamily="34" charset="0"/>
              </a:rPr>
              <a:t> 2018, </a:t>
            </a:r>
            <a:r>
              <a:rPr lang="sk-SK" altLang="en-US" dirty="0" err="1">
                <a:latin typeface="Century Gothic" pitchFamily="34" charset="0"/>
                <a:cs typeface="Arial" pitchFamily="34" charset="0"/>
              </a:rPr>
              <a:t>Montenegro</a:t>
            </a:r>
            <a:r>
              <a:rPr lang="sk-SK" altLang="en-US" dirty="0">
                <a:latin typeface="Century Gothic" pitchFamily="34" charset="0"/>
                <a:cs typeface="Arial" pitchFamily="34" charset="0"/>
              </a:rPr>
              <a:t>, IGALO </a:t>
            </a:r>
          </a:p>
          <a:p>
            <a:pPr algn="ctr"/>
            <a:endParaRPr lang="en-GB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640" y="622802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latin typeface="Century Gothic" pitchFamily="34" charset="0"/>
                <a:cs typeface="Arial" pitchFamily="34" charset="0"/>
              </a:rPr>
              <a:t>Ivan Majer </a:t>
            </a:r>
            <a:r>
              <a:rPr lang="sk-SK" dirty="0" smtClean="0">
                <a:latin typeface="Century Gothic" pitchFamily="34" charset="0"/>
                <a:cs typeface="Arial" pitchFamily="34" charset="0"/>
              </a:rPr>
              <a:t>(Slovakia)</a:t>
            </a:r>
            <a:endParaRPr lang="en-GB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150316" y="2924944"/>
            <a:ext cx="88204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Relations between a stable OHS policy and protection at </a:t>
            </a:r>
            <a:r>
              <a:rPr lang="en-US" sz="3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workplace</a:t>
            </a:r>
            <a:endParaRPr lang="sk-SK" sz="3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in 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context of current situation in Balkan countries 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828737" y="464170"/>
            <a:ext cx="8142051" cy="152349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b="1" dirty="0">
                <a:latin typeface="Century Gothic" pitchFamily="34" charset="0"/>
              </a:rPr>
              <a:t>The PERC Regional Meeting</a:t>
            </a:r>
          </a:p>
          <a:p>
            <a:pPr algn="ctr"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“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Trade union approaches and strategic opportunities in OHS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:</a:t>
            </a:r>
            <a:endParaRPr lang="sk-SK" altLang="en-US" sz="20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Challenges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in providing a safer and healthier work environment </a:t>
            </a:r>
            <a:r>
              <a:rPr lang="sk-SK" altLang="en-US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sk-SK" altLang="en-US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for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workers in the Balkan region countries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”</a:t>
            </a:r>
            <a:endParaRPr lang="en-US" altLang="en-US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35952"/>
            <a:ext cx="1950542" cy="913328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5000984"/>
            <a:ext cx="1950542" cy="913328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690" y="4974205"/>
            <a:ext cx="1950542" cy="913328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922" y="4965766"/>
            <a:ext cx="1950542" cy="9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6" name="Pravouhlý trojuholník 15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7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60650" y="848196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altLang="en-US" sz="1100" b="0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sk-SK" altLang="en-US" sz="1800" b="0">
              <a:latin typeface="Century Gothic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27907" y="171797"/>
            <a:ext cx="7243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OSH </a:t>
            </a:r>
            <a:r>
              <a:rPr lang="sk-SK" alt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–</a:t>
            </a:r>
            <a:r>
              <a:rPr lang="en-GB" alt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aspect</a:t>
            </a:r>
            <a:r>
              <a:rPr lang="sk-SK" alt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alt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of </a:t>
            </a:r>
            <a:endParaRPr lang="sk-SK" altLang="en-US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sk-SK" alt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			</a:t>
            </a:r>
            <a:r>
              <a:rPr lang="en-GB" altLang="en-U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competitiveness</a:t>
            </a:r>
            <a:endParaRPr lang="en-GB" alt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467544" y="1628800"/>
            <a:ext cx="79216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Good OSH management ensures proper functioning of all processes in a company, it brings company prosperity </a:t>
            </a:r>
          </a:p>
          <a:p>
            <a:pPr>
              <a:spcBef>
                <a:spcPct val="50000"/>
              </a:spcBef>
            </a:pPr>
            <a:r>
              <a:rPr lang="en-GB" altLang="en-US" sz="22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OSH 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at a workplace is </a:t>
            </a:r>
            <a:r>
              <a:rPr lang="en-GB" altLang="en-US" sz="22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important </a:t>
            </a:r>
            <a:r>
              <a:rPr lang="en-GB" altLang="en-US" sz="2200" b="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also </a:t>
            </a:r>
            <a:r>
              <a:rPr lang="en-GB" altLang="en-US" sz="22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because human</a:t>
            </a:r>
            <a:r>
              <a:rPr lang="sk-SK" altLang="en-US" sz="22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GB" altLang="en-US" sz="22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resource </a:t>
            </a:r>
            <a:r>
              <a:rPr lang="sk-SK" altLang="en-US" sz="2200" b="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are</a:t>
            </a:r>
            <a:r>
              <a:rPr lang="en-GB" altLang="en-US" sz="2200" b="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GB" altLang="en-US" sz="22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the most important resource of a company</a:t>
            </a:r>
          </a:p>
        </p:txBody>
      </p:sp>
      <p:sp>
        <p:nvSpPr>
          <p:cNvPr id="17416" name="Text Box 105"/>
          <p:cNvSpPr txBox="1">
            <a:spLocks noChangeArrowheads="1"/>
          </p:cNvSpPr>
          <p:nvPr/>
        </p:nvSpPr>
        <p:spPr bwMode="auto">
          <a:xfrm>
            <a:off x="1331640" y="5683895"/>
            <a:ext cx="662473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altLang="en-US" sz="2200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GB" altLang="en-US" sz="2200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The title of the </a:t>
            </a:r>
            <a:r>
              <a:rPr lang="en-GB" altLang="en-US" sz="22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EU OSH Strategy </a:t>
            </a:r>
            <a:r>
              <a:rPr lang="en-GB" altLang="en-US" sz="2200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2007-2012 </a:t>
            </a:r>
            <a:r>
              <a:rPr lang="sk-SK" altLang="en-US" sz="2200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was</a:t>
            </a:r>
            <a:r>
              <a:rPr lang="en-GB" altLang="en-US" sz="2200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:</a:t>
            </a:r>
            <a:r>
              <a:rPr lang="en-GB" altLang="en-US" sz="2200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/>
            </a:r>
            <a:br>
              <a:rPr lang="en-GB" altLang="en-US" sz="2200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</a:br>
            <a:r>
              <a:rPr lang="en-GB" altLang="en-US" sz="2200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„Improving quality and productivity at work“</a:t>
            </a:r>
          </a:p>
        </p:txBody>
      </p:sp>
      <p:pic>
        <p:nvPicPr>
          <p:cNvPr id="18436" name="Picture 4" descr="Výsledok vyh&amp;lcaron;adávania obrázkov pre dopyt produ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56992"/>
            <a:ext cx="3312368" cy="229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6" name="Pravouhlý trojuholník 15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9" name="Pravouhlý trojuholník 18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0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24861"/>
            <a:ext cx="4464496" cy="45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6"/>
          <p:cNvSpPr txBox="1">
            <a:spLocks noChangeArrowheads="1"/>
          </p:cNvSpPr>
          <p:nvPr/>
        </p:nvSpPr>
        <p:spPr bwMode="auto">
          <a:xfrm>
            <a:off x="5580112" y="1744940"/>
            <a:ext cx="3309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altLang="sk-SK" sz="3200" b="1" dirty="0">
                <a:solidFill>
                  <a:schemeClr val="tx2"/>
                </a:solidFill>
                <a:latin typeface="Century Gothic" pitchFamily="34" charset="0"/>
              </a:rPr>
              <a:t>Work Culture</a:t>
            </a:r>
          </a:p>
        </p:txBody>
      </p:sp>
      <p:sp>
        <p:nvSpPr>
          <p:cNvPr id="11" name="Obdĺžnik 9"/>
          <p:cNvSpPr>
            <a:spLocks noChangeArrowheads="1"/>
          </p:cNvSpPr>
          <p:nvPr/>
        </p:nvSpPr>
        <p:spPr bwMode="auto">
          <a:xfrm>
            <a:off x="5292725" y="2504708"/>
            <a:ext cx="381635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sk-SK" altLang="sk-SK" sz="2200" b="1" dirty="0" smtClean="0">
                <a:solidFill>
                  <a:schemeClr val="tx2"/>
                </a:solidFill>
                <a:latin typeface="Century Gothic" pitchFamily="34" charset="0"/>
              </a:rPr>
              <a:t>   </a:t>
            </a:r>
            <a:r>
              <a:rPr lang="en-GB" altLang="sk-SK" sz="2200" b="1" dirty="0" smtClean="0">
                <a:solidFill>
                  <a:schemeClr val="tx2"/>
                </a:solidFill>
                <a:latin typeface="Century Gothic" pitchFamily="34" charset="0"/>
              </a:rPr>
              <a:t>Orientation </a:t>
            </a:r>
            <a:r>
              <a:rPr lang="en-GB" altLang="sk-SK" sz="2200" b="1" dirty="0">
                <a:solidFill>
                  <a:schemeClr val="tx2"/>
                </a:solidFill>
                <a:latin typeface="Century Gothic" pitchFamily="34" charset="0"/>
              </a:rPr>
              <a:t>on human </a:t>
            </a:r>
            <a:r>
              <a:rPr lang="sk-SK" altLang="sk-SK" sz="22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sk-SK" altLang="sk-SK" sz="22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sk-SK" altLang="sk-SK" sz="2200" b="1" dirty="0" smtClean="0">
                <a:solidFill>
                  <a:schemeClr val="tx2"/>
                </a:solidFill>
                <a:latin typeface="Century Gothic" pitchFamily="34" charset="0"/>
              </a:rPr>
              <a:t>    </a:t>
            </a:r>
            <a:r>
              <a:rPr lang="en-GB" altLang="sk-SK" sz="2200" b="1" dirty="0" smtClean="0">
                <a:solidFill>
                  <a:schemeClr val="tx2"/>
                </a:solidFill>
                <a:latin typeface="Century Gothic" pitchFamily="34" charset="0"/>
              </a:rPr>
              <a:t>resources</a:t>
            </a:r>
            <a:r>
              <a:rPr lang="en-GB" altLang="sk-SK" sz="2200" dirty="0">
                <a:solidFill>
                  <a:schemeClr val="tx2"/>
                </a:solidFill>
                <a:latin typeface="Century Gothic" pitchFamily="34" charset="0"/>
              </a:rPr>
              <a:t>:</a:t>
            </a:r>
            <a:r>
              <a:rPr lang="sk-SK" altLang="sk-SK" sz="22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sk-SK" altLang="sk-SK" sz="22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sk-SK" altLang="sk-SK" sz="2200" dirty="0">
                <a:solidFill>
                  <a:schemeClr val="tx2"/>
                </a:solidFill>
                <a:latin typeface="Century Gothic" pitchFamily="34" charset="0"/>
              </a:rPr>
              <a:t>    </a:t>
            </a:r>
            <a:r>
              <a:rPr lang="en-GB" altLang="sk-SK" sz="2000" dirty="0" smtClean="0">
                <a:solidFill>
                  <a:schemeClr val="tx2"/>
                </a:solidFill>
                <a:latin typeface="Century Gothic" pitchFamily="34" charset="0"/>
              </a:rPr>
              <a:t>Happy </a:t>
            </a:r>
            <a:r>
              <a:rPr lang="en-GB" altLang="sk-SK" sz="2000" dirty="0">
                <a:solidFill>
                  <a:schemeClr val="tx2"/>
                </a:solidFill>
                <a:latin typeface="Century Gothic" pitchFamily="34" charset="0"/>
              </a:rPr>
              <a:t>and motivated</a:t>
            </a:r>
            <a: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  <a:t>    </a:t>
            </a:r>
            <a:r>
              <a:rPr lang="en-GB" altLang="sk-SK" sz="2000" dirty="0" smtClean="0">
                <a:solidFill>
                  <a:schemeClr val="tx2"/>
                </a:solidFill>
                <a:latin typeface="Century Gothic" pitchFamily="34" charset="0"/>
              </a:rPr>
              <a:t>employee </a:t>
            </a:r>
            <a:r>
              <a:rPr lang="en-GB" altLang="sk-SK" sz="2000" dirty="0">
                <a:solidFill>
                  <a:schemeClr val="tx2"/>
                </a:solidFill>
                <a:latin typeface="Century Gothic" pitchFamily="34" charset="0"/>
              </a:rPr>
              <a:t>is a guarantee </a:t>
            </a:r>
            <a:br>
              <a:rPr lang="en-GB" altLang="sk-SK" sz="20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  <a:t>    </a:t>
            </a:r>
            <a:r>
              <a:rPr lang="en-GB" altLang="sk-SK" sz="2000" dirty="0" smtClean="0">
                <a:solidFill>
                  <a:schemeClr val="tx2"/>
                </a:solidFill>
                <a:latin typeface="Century Gothic" pitchFamily="34" charset="0"/>
              </a:rPr>
              <a:t>of </a:t>
            </a:r>
            <a:r>
              <a:rPr lang="en-GB" altLang="sk-SK" sz="2000" dirty="0">
                <a:solidFill>
                  <a:schemeClr val="tx2"/>
                </a:solidFill>
                <a:latin typeface="Century Gothic" pitchFamily="34" charset="0"/>
              </a:rPr>
              <a:t>productivity  and quality </a:t>
            </a:r>
            <a:br>
              <a:rPr lang="en-GB" altLang="sk-SK" sz="20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  <a:t>    </a:t>
            </a:r>
            <a:r>
              <a:rPr lang="en-GB" altLang="sk-SK" sz="2000" dirty="0" smtClean="0">
                <a:solidFill>
                  <a:schemeClr val="tx2"/>
                </a:solidFill>
                <a:latin typeface="Century Gothic" pitchFamily="34" charset="0"/>
              </a:rPr>
              <a:t>of </a:t>
            </a:r>
            <a:r>
              <a:rPr lang="en-GB" altLang="sk-SK" sz="2000" dirty="0">
                <a:solidFill>
                  <a:schemeClr val="tx2"/>
                </a:solidFill>
                <a:latin typeface="Century Gothic" pitchFamily="34" charset="0"/>
              </a:rPr>
              <a:t>work, is a guarantee of</a:t>
            </a:r>
            <a: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sk-SK" altLang="sk-SK" sz="2000" dirty="0">
                <a:solidFill>
                  <a:schemeClr val="tx2"/>
                </a:solidFill>
                <a:latin typeface="Century Gothic" pitchFamily="34" charset="0"/>
              </a:rPr>
              <a:t>    </a:t>
            </a:r>
            <a:r>
              <a:rPr lang="en-GB" altLang="sk-SK" sz="2000" dirty="0" smtClean="0">
                <a:solidFill>
                  <a:schemeClr val="tx2"/>
                </a:solidFill>
                <a:latin typeface="Century Gothic" pitchFamily="34" charset="0"/>
              </a:rPr>
              <a:t>company </a:t>
            </a:r>
            <a:r>
              <a:rPr lang="en-GB" altLang="sk-SK" sz="2000" dirty="0">
                <a:solidFill>
                  <a:schemeClr val="tx2"/>
                </a:solidFill>
                <a:latin typeface="Century Gothic" pitchFamily="34" charset="0"/>
              </a:rPr>
              <a:t>prosperity.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83432" y="404617"/>
            <a:ext cx="653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k-SK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Quality of working life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520" y="2609036"/>
            <a:ext cx="2663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sk-SK" sz="2000" b="1" dirty="0">
                <a:solidFill>
                  <a:srgbClr val="FF0000"/>
                </a:solidFill>
                <a:latin typeface="Century Gothic" pitchFamily="34" charset="0"/>
              </a:rPr>
              <a:t>Are </a:t>
            </a:r>
            <a:r>
              <a:rPr lang="sk-SK" altLang="sk-SK" sz="2000" b="1" dirty="0" smtClean="0">
                <a:solidFill>
                  <a:srgbClr val="FF0000"/>
                </a:solidFill>
                <a:latin typeface="Century Gothic" pitchFamily="34" charset="0"/>
              </a:rPr>
              <a:t>people </a:t>
            </a:r>
            <a:br>
              <a:rPr lang="sk-SK" altLang="sk-SK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n-GB" altLang="sk-SK" sz="2000" b="1" dirty="0" smtClean="0">
                <a:solidFill>
                  <a:srgbClr val="FF0000"/>
                </a:solidFill>
                <a:latin typeface="Century Gothic" pitchFamily="34" charset="0"/>
              </a:rPr>
              <a:t>happy</a:t>
            </a:r>
            <a:r>
              <a:rPr lang="sk-SK" altLang="sk-SK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altLang="sk-SK" sz="2000" b="1" dirty="0" smtClean="0">
                <a:solidFill>
                  <a:srgbClr val="FF0000"/>
                </a:solidFill>
                <a:latin typeface="Century Gothic" pitchFamily="34" charset="0"/>
              </a:rPr>
              <a:t>at </a:t>
            </a:r>
            <a:r>
              <a:rPr lang="en-GB" altLang="sk-SK" sz="2000" b="1" dirty="0">
                <a:solidFill>
                  <a:srgbClr val="FF0000"/>
                </a:solidFill>
                <a:latin typeface="Century Gothic" pitchFamily="34" charset="0"/>
              </a:rPr>
              <a:t>work?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1520" y="5273332"/>
            <a:ext cx="86764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GB" altLang="en-US" sz="2000" b="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The key to employee productivity is to keep them motivated. </a:t>
            </a:r>
          </a:p>
          <a:p>
            <a:pPr algn="ctr">
              <a:spcBef>
                <a:spcPct val="30000"/>
              </a:spcBef>
            </a:pPr>
            <a:r>
              <a:rPr lang="en-GB" altLang="en-US" sz="2000" b="0" dirty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>Employees can remain motivated if they</a:t>
            </a:r>
            <a:r>
              <a:rPr lang="sk-SK" altLang="en-US" sz="2000" b="0" dirty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GB" altLang="en-US" sz="2000" b="0" dirty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>feel </a:t>
            </a:r>
            <a:r>
              <a:rPr lang="sk-SK" altLang="en-US" sz="2000" b="0" dirty="0" smtClean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/>
            </a:r>
            <a:br>
              <a:rPr lang="sk-SK" altLang="en-US" sz="2000" b="0" dirty="0" smtClean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</a:br>
            <a:r>
              <a:rPr lang="en-GB" altLang="en-US" sz="2000" b="0" dirty="0" smtClean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>safe </a:t>
            </a:r>
            <a:r>
              <a:rPr lang="en-GB" altLang="en-US" sz="2000" b="0" dirty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>and happy</a:t>
            </a:r>
            <a:r>
              <a:rPr lang="sk-SK" altLang="en-US" sz="2000" b="0" dirty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GB" altLang="en-US" sz="2000" b="0" dirty="0">
                <a:solidFill>
                  <a:srgbClr val="005024"/>
                </a:solidFill>
                <a:latin typeface="Century Gothic" pitchFamily="34" charset="0"/>
                <a:cs typeface="Arial" charset="0"/>
              </a:rPr>
              <a:t>at their workplace.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hlý trojuholník 6"/>
          <p:cNvSpPr/>
          <p:nvPr/>
        </p:nvSpPr>
        <p:spPr>
          <a:xfrm flipV="1">
            <a:off x="-12031" y="-13742"/>
            <a:ext cx="9165679" cy="142651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79" y="111934"/>
            <a:ext cx="987227" cy="10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3" name="Obdĺžnik 2"/>
          <p:cNvSpPr/>
          <p:nvPr/>
        </p:nvSpPr>
        <p:spPr>
          <a:xfrm>
            <a:off x="1240781" y="519891"/>
            <a:ext cx="77192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The fundamentals and challenges for </a:t>
            </a:r>
            <a:r>
              <a:rPr lang="en-US" sz="2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efficient </a:t>
            </a:r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health and safety policy on national level</a:t>
            </a:r>
            <a:endParaRPr lang="sk-SK" sz="2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" y="4022796"/>
            <a:ext cx="3635846" cy="2645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BlokTextu 10"/>
          <p:cNvSpPr txBox="1"/>
          <p:nvPr/>
        </p:nvSpPr>
        <p:spPr>
          <a:xfrm>
            <a:off x="620092" y="1772816"/>
            <a:ext cx="73467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Good will to reach improvement of working conditions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Right motivation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know needs and realistic capacities  of a country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 understand safety and health principles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Clear vision and capability to identify objectives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243886" y="4164176"/>
            <a:ext cx="57926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Ability</a:t>
            </a: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accept</a:t>
            </a: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partners</a:t>
            </a: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, to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cooperate</a:t>
            </a:r>
            <a:endParaRPr lang="sk-SK" sz="2000" dirty="0" smtClean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appear from</a:t>
            </a:r>
            <a:r>
              <a:rPr lang="sk-SK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high</a:t>
            </a: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level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concept</a:t>
            </a:r>
            <a:endParaRPr lang="sk-SK" sz="2000" dirty="0" smtClean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accept</a:t>
            </a: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comprehensive</a:t>
            </a:r>
            <a:r>
              <a:rPr lang="sk-SK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0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systematic</a:t>
            </a:r>
            <a:r>
              <a:rPr lang="sk-SK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approach</a:t>
            </a:r>
            <a:endParaRPr lang="sk-SK" sz="2000" dirty="0" smtClean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SMART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approach</a:t>
            </a:r>
            <a:endParaRPr lang="sk-SK" sz="2000" dirty="0" smtClean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sk-SK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1" name="Pravouhlý trojuholník 10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bdĺžnik 11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4" name="Pravouhlý trojuholník 13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5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0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427107" y="4005063"/>
            <a:ext cx="3528392" cy="234577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602304" y="468809"/>
            <a:ext cx="906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k-SK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Occupational Safety and Health</a:t>
            </a:r>
            <a:endParaRPr lang="en-GB" altLang="sk-SK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00708" y="1304696"/>
            <a:ext cx="8496944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GB" sz="2400" dirty="0" smtClean="0">
                <a:solidFill>
                  <a:schemeClr val="tx2"/>
                </a:solidFill>
                <a:latin typeface="Century Gothic" pitchFamily="34" charset="0"/>
              </a:rPr>
              <a:t>is an integral part of working conditions</a:t>
            </a:r>
            <a:endParaRPr lang="sk-SK" sz="2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273050" indent="-273050">
              <a:spcAft>
                <a:spcPts val="1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sk-SK" altLang="en-US" sz="2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covers prevention of negative consequences of work, </a:t>
            </a:r>
            <a:r>
              <a:rPr lang="en-GB" altLang="en-US" sz="2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positive health promotion</a:t>
            </a:r>
            <a:r>
              <a:rPr lang="sk-SK" altLang="en-US" sz="2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en-GB" altLang="en-US" sz="2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satisfactory working conditions</a:t>
            </a:r>
            <a:r>
              <a:rPr lang="sk-SK" altLang="en-US" sz="2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, working relations, combating with stress,....</a:t>
            </a:r>
            <a:endParaRPr lang="en-GB" sz="2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273050" indent="-273050">
              <a:spcAft>
                <a:spcPts val="1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GB" sz="2400" dirty="0" smtClean="0">
                <a:solidFill>
                  <a:schemeClr val="tx2"/>
                </a:solidFill>
                <a:latin typeface="Century Gothic" pitchFamily="34" charset="0"/>
              </a:rPr>
              <a:t>is a key aspect of the labour culture</a:t>
            </a:r>
          </a:p>
          <a:p>
            <a:pPr marL="273050" indent="-273050">
              <a:spcAft>
                <a:spcPts val="1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GB" sz="2400" dirty="0" smtClean="0">
                <a:solidFill>
                  <a:schemeClr val="tx2"/>
                </a:solidFill>
                <a:latin typeface="Century Gothic" pitchFamily="34" charset="0"/>
              </a:rPr>
              <a:t>is a significant condition for productivity, </a:t>
            </a:r>
            <a:r>
              <a:rPr lang="sk-SK" sz="2400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sk-SK" sz="2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entury Gothic" pitchFamily="34" charset="0"/>
              </a:rPr>
              <a:t>quality and efficiency of work</a:t>
            </a:r>
          </a:p>
          <a:p>
            <a:pPr marL="273050" indent="-273050">
              <a:spcAft>
                <a:spcPts val="1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GB" sz="2400" dirty="0" smtClean="0">
                <a:solidFill>
                  <a:schemeClr val="tx2"/>
                </a:solidFill>
                <a:latin typeface="Century Gothic" pitchFamily="34" charset="0"/>
              </a:rPr>
              <a:t>harmonisation of legislations </a:t>
            </a:r>
            <a:r>
              <a:rPr lang="sk-SK" sz="2400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sk-SK" sz="2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GB" sz="2400" dirty="0" smtClean="0">
                <a:solidFill>
                  <a:schemeClr val="tx2"/>
                </a:solidFill>
                <a:latin typeface="Century Gothic" pitchFamily="34" charset="0"/>
              </a:rPr>
              <a:t>supports acting </a:t>
            </a:r>
            <a:r>
              <a:rPr lang="sk-SK" sz="2400" dirty="0" smtClean="0">
                <a:solidFill>
                  <a:schemeClr val="tx2"/>
                </a:solidFill>
                <a:latin typeface="Century Gothic" pitchFamily="34" charset="0"/>
              </a:rPr>
              <a:t>at</a:t>
            </a:r>
            <a:r>
              <a:rPr lang="en-GB" sz="2400" dirty="0" smtClean="0">
                <a:solidFill>
                  <a:schemeClr val="tx2"/>
                </a:solidFill>
                <a:latin typeface="Century Gothic" pitchFamily="34" charset="0"/>
              </a:rPr>
              <a:t> the EU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1254" y="1268760"/>
            <a:ext cx="906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altLang="sk-SK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latin typeface="Century Gothic" pitchFamily="34" charset="0"/>
              </a:rPr>
              <a:t>Open economy – good bussiness</a:t>
            </a:r>
            <a:endParaRPr lang="en-GB" altLang="sk-SK" sz="2400" b="1" dirty="0">
              <a:ln w="18000">
                <a:noFill/>
                <a:prstDash val="solid"/>
                <a:miter lim="800000"/>
              </a:ln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026" name="Picture 2" descr="Výsledok vyh&amp;lcaron;adávania obrázkov pre dopyt EU marke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039311" cy="20711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184482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Associated countried have bargain access to the EU market, </a:t>
            </a:r>
            <a:br>
              <a:rPr lang="sk-SK" sz="2000" dirty="0" smtClean="0">
                <a:latin typeface="Century Gothic" pitchFamily="34" charset="0"/>
              </a:rPr>
            </a:br>
            <a:r>
              <a:rPr lang="sk-SK" sz="2000" dirty="0" err="1" smtClean="0">
                <a:latin typeface="Century Gothic" pitchFamily="34" charset="0"/>
              </a:rPr>
              <a:t>with</a:t>
            </a:r>
            <a:r>
              <a:rPr lang="sk-SK" sz="2000" dirty="0" smtClean="0">
                <a:latin typeface="Century Gothic" pitchFamily="34" charset="0"/>
              </a:rPr>
              <a:t> adventageous  movement of products, investment , </a:t>
            </a:r>
            <a:br>
              <a:rPr lang="sk-SK" sz="2000" dirty="0" smtClean="0">
                <a:latin typeface="Century Gothic" pitchFamily="34" charset="0"/>
              </a:rPr>
            </a:br>
            <a:r>
              <a:rPr lang="sk-SK" sz="2000" dirty="0" smtClean="0">
                <a:latin typeface="Century Gothic" pitchFamily="34" charset="0"/>
              </a:rPr>
              <a:t>people and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158" y="5229200"/>
            <a:ext cx="8184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000" dirty="0" smtClean="0">
                <a:solidFill>
                  <a:prstClr val="black"/>
                </a:solidFill>
                <a:latin typeface="Century Gothic" pitchFamily="34" charset="0"/>
              </a:rPr>
              <a:t>The condition is – harmonised economic, legal and social environment</a:t>
            </a:r>
            <a:endParaRPr lang="en-US" sz="2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-199965" y="1547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sk-SK" alt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The condition for prosperity </a:t>
            </a:r>
            <a:r>
              <a:rPr lang="sk-SK" alt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– </a:t>
            </a:r>
            <a:r>
              <a:rPr lang="sk-SK" alt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sk-SK" alt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</a:br>
            <a:r>
              <a:rPr lang="sk-SK" alt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                                           – to </a:t>
            </a:r>
            <a:r>
              <a:rPr lang="sk-SK" altLang="sk-SK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avoid</a:t>
            </a:r>
            <a:r>
              <a:rPr lang="sk-SK" alt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isolation </a:t>
            </a:r>
            <a:endParaRPr lang="en-US" altLang="sk-SK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109205" y="5919663"/>
            <a:ext cx="906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altLang="sk-SK" sz="2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latin typeface="Century Gothic" pitchFamily="34" charset="0"/>
              </a:rPr>
              <a:t>Harmonised</a:t>
            </a:r>
            <a:r>
              <a:rPr lang="sk-SK" altLang="sk-SK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latin typeface="Century Gothic" pitchFamily="34" charset="0"/>
              </a:rPr>
              <a:t> OSH </a:t>
            </a:r>
            <a:r>
              <a:rPr lang="sk-SK" altLang="sk-SK" sz="24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2"/>
                </a:solidFill>
                <a:latin typeface="Century Gothic" pitchFamily="34" charset="0"/>
              </a:rPr>
              <a:t>legislation</a:t>
            </a:r>
            <a:endParaRPr lang="en-GB" altLang="sk-SK" sz="2400" b="1" dirty="0">
              <a:ln w="18000">
                <a:noFill/>
                <a:prstDash val="solid"/>
                <a:miter lim="800000"/>
              </a:ln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2909" y="494284"/>
            <a:ext cx="7891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k-SK" alt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How</a:t>
            </a:r>
            <a:r>
              <a:rPr lang="sk-SK" alt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 to </a:t>
            </a:r>
            <a:r>
              <a:rPr lang="sk-SK" alt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ensure</a:t>
            </a:r>
            <a:r>
              <a:rPr lang="sk-SK" alt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sk-SK" alt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safety</a:t>
            </a:r>
            <a:r>
              <a:rPr lang="sk-SK" alt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 and </a:t>
            </a:r>
            <a:r>
              <a:rPr lang="sk-SK" alt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health</a:t>
            </a:r>
            <a:r>
              <a:rPr lang="sk-SK" alt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sk-SK" alt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at</a:t>
            </a:r>
            <a:r>
              <a:rPr lang="sk-SK" alt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sk-SK" alt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work</a:t>
            </a:r>
            <a:r>
              <a:rPr lang="sk-SK" alt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+mn-cs"/>
              </a:rPr>
              <a:t>?</a:t>
            </a:r>
            <a:endParaRPr lang="en-GB" altLang="en-US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704230" y="1570684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k-SK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HISTORICAL </a:t>
            </a: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APPROACH: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704255" y="3710554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ACTUAL APPROACH: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6" descr="http://oppimateriaalit.jamk.fi/jamkoguide/files/2013/05/track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636" y="1357800"/>
            <a:ext cx="22844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704230" y="1949078"/>
            <a:ext cx="4824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Compliance</a:t>
            </a:r>
            <a:r>
              <a:rPr lang="sk-SK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with</a:t>
            </a:r>
            <a:r>
              <a:rPr lang="sk-SK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laws</a:t>
            </a:r>
            <a:r>
              <a:rPr lang="sk-SK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sk-SK" alt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regulations</a:t>
            </a:r>
            <a:r>
              <a:rPr lang="sk-SK" alt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and </a:t>
            </a:r>
            <a:r>
              <a:rPr lang="sk-SK" altLang="en-US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standards</a:t>
            </a:r>
            <a:endParaRPr lang="en-GB" altLang="en-US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684882" y="4255928"/>
            <a:ext cx="59753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Active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assessment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of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individual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worplaces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work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equipment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and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work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activities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...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...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with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regard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to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all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aspects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of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work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Tailored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for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real</a:t>
            </a:r>
            <a:r>
              <a:rPr lang="sk-SK" alt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altLang="en-US" sz="20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conditions</a:t>
            </a:r>
            <a:endParaRPr lang="en-GB" altLang="en-US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9" descr="https://encrypted-tbn0.gstatic.com/images?q=tbn:ANd9GcSDo8r9-DAcYvBFICTprhOOjbNu34GkD7DMILUpS0RIe8s59-WuF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4090">
            <a:off x="6653705" y="4098424"/>
            <a:ext cx="2189689" cy="24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9"/>
          <p:cNvSpPr txBox="1"/>
          <p:nvPr/>
        </p:nvSpPr>
        <p:spPr>
          <a:xfrm>
            <a:off x="2612947" y="3059112"/>
            <a:ext cx="1944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b="1" dirty="0">
                <a:solidFill>
                  <a:srgbClr val="333399">
                    <a:lumMod val="75000"/>
                  </a:srgbClr>
                </a:solidFill>
                <a:latin typeface="Century Gothic" panose="020B0502020202020204" pitchFamily="34" charset="0"/>
              </a:rPr>
              <a:t>--- 1989 ---</a:t>
            </a:r>
            <a:endParaRPr lang="en-GB" b="1" dirty="0">
              <a:solidFill>
                <a:srgbClr val="333399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 rot="20765445">
            <a:off x="6911910" y="2362150"/>
            <a:ext cx="482600" cy="5254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7" descr="https://encrypted-tbn0.gstatic.com/images?q=tbn:ANd9GcRdtKoWW4xOZaKeMfkTgh1r3JszQKYNe3CIbBGefH4gOKLFG_6k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360" y="2263298"/>
            <a:ext cx="16398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6" name="Pravouhlý trojuholník 25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7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755576" y="59978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GB" dirty="0"/>
              <a:t>What </a:t>
            </a:r>
            <a:r>
              <a:rPr lang="sk-SK" dirty="0"/>
              <a:t>actually </a:t>
            </a:r>
            <a:r>
              <a:rPr lang="en-GB" dirty="0"/>
              <a:t>has be</a:t>
            </a:r>
            <a:r>
              <a:rPr lang="sk-SK" dirty="0"/>
              <a:t>en</a:t>
            </a:r>
            <a:r>
              <a:rPr lang="en-GB" dirty="0"/>
              <a:t> changed?</a:t>
            </a:r>
          </a:p>
        </p:txBody>
      </p:sp>
      <p:sp>
        <p:nvSpPr>
          <p:cNvPr id="15" name="Text Box 1039"/>
          <p:cNvSpPr txBox="1">
            <a:spLocks noChangeArrowheads="1"/>
          </p:cNvSpPr>
          <p:nvPr/>
        </p:nvSpPr>
        <p:spPr bwMode="auto">
          <a:xfrm>
            <a:off x="1331640" y="3835050"/>
            <a:ext cx="69127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1.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philosophy of prevention, </a:t>
            </a:r>
          </a:p>
          <a:p>
            <a:pPr>
              <a:spcBef>
                <a:spcPct val="50000"/>
              </a:spcBef>
            </a:pPr>
            <a:r>
              <a:rPr lang="sk-SK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2.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philosophy of workers protection,</a:t>
            </a:r>
          </a:p>
          <a:p>
            <a:pPr>
              <a:spcBef>
                <a:spcPct val="50000"/>
              </a:spcBef>
            </a:pPr>
            <a:r>
              <a:rPr lang="sk-SK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3.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philosophy OSH enforcement</a:t>
            </a:r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46476"/>
            <a:ext cx="2305174" cy="23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127" y="2189763"/>
            <a:ext cx="1516953" cy="151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482580"/>
            <a:ext cx="1095577" cy="109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Skupina 11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4" name="Pravouhlý trojuholník 13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8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1" name="Pravouhlý trojuholník 10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bdĺžnik 11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1" name="Pravouhlý trojuholník 20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2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9512" y="1556792"/>
            <a:ext cx="8892480" cy="46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00000"/>
              <a:buBlip>
                <a:blip r:embed="rId4"/>
              </a:buBlip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Preventing of shortcoming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occurrence</a:t>
            </a:r>
            <a:r>
              <a:rPr lang="en-GB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sz="1400" dirty="0">
                <a:latin typeface="Arial Narrow" pitchFamily="34" charset="0"/>
                <a:cs typeface="Times New Roman" pitchFamily="18" charset="0"/>
              </a:rPr>
              <a:t/>
            </a:r>
            <a:br>
              <a:rPr lang="en-GB" sz="1400" dirty="0">
                <a:latin typeface="Arial Narrow" pitchFamily="34" charset="0"/>
                <a:cs typeface="Times New Roman" pitchFamily="18" charset="0"/>
              </a:rPr>
            </a:br>
            <a:r>
              <a:rPr lang="en-GB" sz="1400" dirty="0">
                <a:latin typeface="Arial Narrow" pitchFamily="34" charset="0"/>
                <a:cs typeface="Times New Roman" pitchFamily="18" charset="0"/>
              </a:rPr>
              <a:t>     </a:t>
            </a:r>
            <a:r>
              <a:rPr lang="sk-SK" sz="1400" dirty="0" smtClean="0">
                <a:latin typeface="Arial Narrow" pitchFamily="34" charset="0"/>
                <a:cs typeface="Times New Roman" pitchFamily="18" charset="0"/>
              </a:rPr>
              <a:t>   </a:t>
            </a:r>
            <a:r>
              <a:rPr lang="en-GB" dirty="0" smtClean="0">
                <a:latin typeface="Arial Narrow" pitchFamily="34" charset="0"/>
                <a:cs typeface="Times New Roman" pitchFamily="18" charset="0"/>
              </a:rPr>
              <a:t>it 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means to make necessary measures so as shortcomings do not occur at all</a:t>
            </a:r>
          </a:p>
          <a:p>
            <a:pPr>
              <a:spcBef>
                <a:spcPts val="1000"/>
              </a:spcBef>
              <a:buBlip>
                <a:blip r:embed="rId4"/>
              </a:buBlip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Risk assessment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>
                <a:latin typeface="Arial Narrow" pitchFamily="34" charset="0"/>
                <a:cs typeface="Arial" charset="0"/>
              </a:rPr>
              <a:t/>
            </a:r>
            <a:br>
              <a:rPr lang="en-GB" dirty="0">
                <a:latin typeface="Arial Narrow" pitchFamily="34" charset="0"/>
                <a:cs typeface="Arial" charset="0"/>
              </a:rPr>
            </a:br>
            <a:r>
              <a:rPr lang="en-GB" dirty="0">
                <a:latin typeface="Arial Narrow" pitchFamily="34" charset="0"/>
                <a:cs typeface="Arial" charset="0"/>
              </a:rPr>
              <a:t>   </a:t>
            </a:r>
            <a:r>
              <a:rPr lang="sk-SK" dirty="0" smtClean="0">
                <a:latin typeface="Arial Narrow" pitchFamily="34" charset="0"/>
                <a:cs typeface="Arial" charset="0"/>
              </a:rPr>
              <a:t>  </a:t>
            </a:r>
            <a:r>
              <a:rPr lang="en-GB" dirty="0" smtClean="0">
                <a:latin typeface="Arial Narrow" pitchFamily="34" charset="0"/>
                <a:cs typeface="Arial" charset="0"/>
              </a:rPr>
              <a:t> 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it means the ability to identify and evaluate things which can give rise </a:t>
            </a:r>
            <a:r>
              <a:rPr lang="sk-SK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sk-SK" dirty="0" smtClean="0">
                <a:latin typeface="Arial Narrow" pitchFamily="34" charset="0"/>
                <a:cs typeface="Times New Roman" pitchFamily="18" charset="0"/>
              </a:rPr>
            </a:br>
            <a:r>
              <a:rPr lang="sk-SK" dirty="0" smtClean="0">
                <a:latin typeface="Arial Narrow" pitchFamily="34" charset="0"/>
                <a:cs typeface="Times New Roman" pitchFamily="18" charset="0"/>
              </a:rPr>
              <a:t>      </a:t>
            </a:r>
            <a:r>
              <a:rPr lang="en-GB" dirty="0" smtClean="0">
                <a:latin typeface="Arial Narrow" pitchFamily="34" charset="0"/>
                <a:cs typeface="Times New Roman" pitchFamily="18" charset="0"/>
              </a:rPr>
              <a:t>to accident</a:t>
            </a:r>
            <a:r>
              <a:rPr lang="sk-SK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dirty="0" smtClean="0">
                <a:latin typeface="Arial Narrow" pitchFamily="34" charset="0"/>
                <a:cs typeface="Times New Roman" pitchFamily="18" charset="0"/>
              </a:rPr>
              <a:t>or 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other damage for persons, environment or property,</a:t>
            </a:r>
          </a:p>
          <a:p>
            <a:pPr>
              <a:spcBef>
                <a:spcPts val="1000"/>
              </a:spcBef>
              <a:buBlip>
                <a:blip r:embed="rId4"/>
              </a:buBlip>
            </a:pPr>
            <a:r>
              <a:rPr lang="sk-SK" sz="2400" dirty="0" smtClean="0">
                <a:latin typeface="Arial Narrow" pitchFamily="34" charset="0"/>
                <a:cs typeface="Arial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Taking into account the human factor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dirty="0">
                <a:latin typeface="Arial Narrow" pitchFamily="34" charset="0"/>
                <a:cs typeface="Arial" charset="0"/>
              </a:rPr>
              <a:t/>
            </a:r>
            <a:br>
              <a:rPr lang="en-GB" dirty="0">
                <a:latin typeface="Arial Narrow" pitchFamily="34" charset="0"/>
                <a:cs typeface="Arial" charset="0"/>
              </a:rPr>
            </a:br>
            <a:r>
              <a:rPr lang="en-GB" dirty="0">
                <a:latin typeface="Arial Narrow" pitchFamily="34" charset="0"/>
                <a:cs typeface="Arial" charset="0"/>
              </a:rPr>
              <a:t>    </a:t>
            </a:r>
            <a:r>
              <a:rPr lang="sk-SK" dirty="0" smtClean="0">
                <a:latin typeface="Arial Narrow" pitchFamily="34" charset="0"/>
                <a:cs typeface="Arial" charset="0"/>
              </a:rPr>
              <a:t> </a:t>
            </a:r>
            <a:r>
              <a:rPr lang="en-GB" dirty="0" smtClean="0">
                <a:latin typeface="Arial Narrow" pitchFamily="34" charset="0"/>
                <a:cs typeface="Arial" charset="0"/>
              </a:rPr>
              <a:t> 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it means to be targeted  not only on technical safety, but mainly preventing of human</a:t>
            </a:r>
            <a:br>
              <a:rPr lang="en-GB" dirty="0">
                <a:latin typeface="Arial Narrow" pitchFamily="34" charset="0"/>
                <a:cs typeface="Times New Roman" pitchFamily="18" charset="0"/>
              </a:rPr>
            </a:br>
            <a:r>
              <a:rPr lang="en-GB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sk-SK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mistakes</a:t>
            </a:r>
          </a:p>
          <a:p>
            <a:pPr>
              <a:spcBef>
                <a:spcPts val="1000"/>
              </a:spcBef>
              <a:buBlip>
                <a:blip r:embed="rId4"/>
              </a:buBlip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System approach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>
                <a:latin typeface="Arial Narrow" pitchFamily="34" charset="0"/>
                <a:cs typeface="Arial" charset="0"/>
              </a:rPr>
              <a:t/>
            </a:r>
            <a:br>
              <a:rPr lang="en-GB" dirty="0">
                <a:latin typeface="Arial Narrow" pitchFamily="34" charset="0"/>
                <a:cs typeface="Arial" charset="0"/>
              </a:rPr>
            </a:br>
            <a:r>
              <a:rPr lang="en-GB" dirty="0">
                <a:latin typeface="Arial Narrow" pitchFamily="34" charset="0"/>
                <a:cs typeface="Arial" charset="0"/>
              </a:rPr>
              <a:t>     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it means an implementation of system tools, such as OSH policy, risk assessment, </a:t>
            </a:r>
            <a:br>
              <a:rPr lang="en-GB" dirty="0">
                <a:latin typeface="Arial Narrow" pitchFamily="34" charset="0"/>
                <a:cs typeface="Times New Roman" pitchFamily="18" charset="0"/>
              </a:rPr>
            </a:br>
            <a:r>
              <a:rPr lang="en-GB" dirty="0">
                <a:latin typeface="Arial Narrow" pitchFamily="34" charset="0"/>
                <a:cs typeface="Times New Roman" pitchFamily="18" charset="0"/>
              </a:rPr>
              <a:t>      communication, education and control system, continual improvement etc.</a:t>
            </a:r>
          </a:p>
          <a:p>
            <a:pPr>
              <a:spcBef>
                <a:spcPts val="1000"/>
              </a:spcBef>
              <a:buBlip>
                <a:blip r:embed="rId4"/>
              </a:buBlip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steps </a:t>
            </a:r>
            <a:r>
              <a:rPr lang="en-GB" sz="2000" dirty="0">
                <a:latin typeface="Arial Narrow" pitchFamily="34" charset="0"/>
                <a:cs typeface="Times New Roman" pitchFamily="18" charset="0"/>
              </a:rPr>
              <a:t>–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 on the one hand to make all possible measures so that ineligible incident </a:t>
            </a:r>
            <a:r>
              <a:rPr lang="cs-CZ" dirty="0">
                <a:latin typeface="Arial Narrow" pitchFamily="34" charset="0"/>
              </a:rPr>
              <a:t>    </a:t>
            </a:r>
            <a:r>
              <a:rPr lang="cs-CZ" dirty="0" smtClean="0">
                <a:latin typeface="Arial Narrow" pitchFamily="34" charset="0"/>
              </a:rPr>
              <a:t/>
            </a:r>
            <a:br>
              <a:rPr lang="cs-CZ" dirty="0" smtClean="0">
                <a:latin typeface="Arial Narrow" pitchFamily="34" charset="0"/>
              </a:rPr>
            </a:br>
            <a:r>
              <a:rPr lang="cs-CZ" dirty="0" smtClean="0">
                <a:latin typeface="Arial Narrow" pitchFamily="34" charset="0"/>
              </a:rPr>
              <a:t>      </a:t>
            </a:r>
            <a:r>
              <a:rPr lang="en-GB" dirty="0" smtClean="0">
                <a:latin typeface="Arial Narrow" pitchFamily="34" charset="0"/>
                <a:cs typeface="Times New Roman" pitchFamily="18" charset="0"/>
              </a:rPr>
              <a:t>does </a:t>
            </a:r>
            <a:r>
              <a:rPr lang="en-GB" dirty="0">
                <a:latin typeface="Arial Narrow" pitchFamily="34" charset="0"/>
                <a:cs typeface="Times New Roman" pitchFamily="18" charset="0"/>
              </a:rPr>
              <a:t>not occur and on the other hand to prepare for eventuality that the incident will occur 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457400" y="65930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1. Philosophy of prevention</a:t>
            </a:r>
          </a:p>
        </p:txBody>
      </p:sp>
      <p:pic>
        <p:nvPicPr>
          <p:cNvPr id="20482" name="Picture 2" descr="http://t1.gstatic.com/images?q=tbn:ANd9GcSntQBW6DuFsvuXs_qR1xKibnrr2v7a1BKcJbsHkhU2z9SKRxIR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66" y="1218282"/>
            <a:ext cx="2555776" cy="227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9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kupina 67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69" name="Pravouhlý trojuholník 68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0" name="Obdĺžnik 69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72" name="Pravouhlý trojuholník 7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7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85048" y="347069"/>
            <a:ext cx="7118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Prevention means to admit </a:t>
            </a:r>
            <a:r>
              <a:rPr 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</a:br>
            <a:r>
              <a:rPr 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                               </a:t>
            </a:r>
            <a:r>
              <a:rPr lang="en-GB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no </a:t>
            </a:r>
            <a:r>
              <a:rPr lang="en-GB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shortcomings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38291" y="1524735"/>
            <a:ext cx="4949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3300"/>
                </a:solidFill>
                <a:latin typeface="Century Gothic" panose="020B0502020202020204" pitchFamily="34" charset="0"/>
                <a:cs typeface="Arial" pitchFamily="34" charset="0"/>
              </a:rPr>
              <a:t>Example of health understanding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16650" y="2912051"/>
            <a:ext cx="2278477" cy="3312368"/>
            <a:chOff x="1383" y="935"/>
            <a:chExt cx="733" cy="1151"/>
          </a:xfrm>
        </p:grpSpPr>
        <p:sp>
          <p:nvSpPr>
            <p:cNvPr id="1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83" y="935"/>
              <a:ext cx="733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602" y="1981"/>
              <a:ext cx="148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2"/>
                </a:cxn>
                <a:cxn ang="0">
                  <a:pos x="284" y="210"/>
                </a:cxn>
                <a:cxn ang="0">
                  <a:pos x="296" y="34"/>
                </a:cxn>
                <a:cxn ang="0">
                  <a:pos x="0" y="0"/>
                </a:cxn>
              </a:cxnLst>
              <a:rect l="0" t="0" r="r" b="b"/>
              <a:pathLst>
                <a:path w="296" h="210">
                  <a:moveTo>
                    <a:pt x="0" y="0"/>
                  </a:moveTo>
                  <a:lnTo>
                    <a:pt x="0" y="202"/>
                  </a:lnTo>
                  <a:lnTo>
                    <a:pt x="284" y="210"/>
                  </a:lnTo>
                  <a:lnTo>
                    <a:pt x="29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61" y="1986"/>
              <a:ext cx="148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91"/>
                </a:cxn>
                <a:cxn ang="0">
                  <a:pos x="294" y="199"/>
                </a:cxn>
                <a:cxn ang="0">
                  <a:pos x="294" y="23"/>
                </a:cxn>
                <a:cxn ang="0">
                  <a:pos x="0" y="0"/>
                </a:cxn>
              </a:cxnLst>
              <a:rect l="0" t="0" r="r" b="b"/>
              <a:pathLst>
                <a:path w="294" h="199">
                  <a:moveTo>
                    <a:pt x="0" y="0"/>
                  </a:moveTo>
                  <a:lnTo>
                    <a:pt x="31" y="191"/>
                  </a:lnTo>
                  <a:lnTo>
                    <a:pt x="294" y="199"/>
                  </a:lnTo>
                  <a:lnTo>
                    <a:pt x="29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509" y="1138"/>
              <a:ext cx="492" cy="877"/>
            </a:xfrm>
            <a:custGeom>
              <a:avLst/>
              <a:gdLst/>
              <a:ahLst/>
              <a:cxnLst>
                <a:cxn ang="0">
                  <a:pos x="260" y="115"/>
                </a:cxn>
                <a:cxn ang="0">
                  <a:pos x="217" y="135"/>
                </a:cxn>
                <a:cxn ang="0">
                  <a:pos x="183" y="154"/>
                </a:cxn>
                <a:cxn ang="0">
                  <a:pos x="157" y="176"/>
                </a:cxn>
                <a:cxn ang="0">
                  <a:pos x="136" y="201"/>
                </a:cxn>
                <a:cxn ang="0">
                  <a:pos x="118" y="232"/>
                </a:cxn>
                <a:cxn ang="0">
                  <a:pos x="99" y="269"/>
                </a:cxn>
                <a:cxn ang="0">
                  <a:pos x="80" y="315"/>
                </a:cxn>
                <a:cxn ang="0">
                  <a:pos x="48" y="434"/>
                </a:cxn>
                <a:cxn ang="0">
                  <a:pos x="1" y="565"/>
                </a:cxn>
                <a:cxn ang="0">
                  <a:pos x="6" y="638"/>
                </a:cxn>
                <a:cxn ang="0">
                  <a:pos x="36" y="690"/>
                </a:cxn>
                <a:cxn ang="0">
                  <a:pos x="91" y="719"/>
                </a:cxn>
                <a:cxn ang="0">
                  <a:pos x="164" y="741"/>
                </a:cxn>
                <a:cxn ang="0">
                  <a:pos x="143" y="1026"/>
                </a:cxn>
                <a:cxn ang="0">
                  <a:pos x="145" y="1312"/>
                </a:cxn>
                <a:cxn ang="0">
                  <a:pos x="153" y="1728"/>
                </a:cxn>
                <a:cxn ang="0">
                  <a:pos x="200" y="1739"/>
                </a:cxn>
                <a:cxn ang="0">
                  <a:pos x="256" y="1746"/>
                </a:cxn>
                <a:cxn ang="0">
                  <a:pos x="318" y="1751"/>
                </a:cxn>
                <a:cxn ang="0">
                  <a:pos x="382" y="1752"/>
                </a:cxn>
                <a:cxn ang="0">
                  <a:pos x="449" y="1752"/>
                </a:cxn>
                <a:cxn ang="0">
                  <a:pos x="514" y="1752"/>
                </a:cxn>
                <a:cxn ang="0">
                  <a:pos x="574" y="1752"/>
                </a:cxn>
                <a:cxn ang="0">
                  <a:pos x="819" y="1735"/>
                </a:cxn>
                <a:cxn ang="0">
                  <a:pos x="806" y="722"/>
                </a:cxn>
                <a:cxn ang="0">
                  <a:pos x="887" y="689"/>
                </a:cxn>
                <a:cxn ang="0">
                  <a:pos x="921" y="670"/>
                </a:cxn>
                <a:cxn ang="0">
                  <a:pos x="947" y="651"/>
                </a:cxn>
                <a:cxn ang="0">
                  <a:pos x="966" y="631"/>
                </a:cxn>
                <a:cxn ang="0">
                  <a:pos x="984" y="598"/>
                </a:cxn>
                <a:cxn ang="0">
                  <a:pos x="979" y="546"/>
                </a:cxn>
                <a:cxn ang="0">
                  <a:pos x="956" y="484"/>
                </a:cxn>
                <a:cxn ang="0">
                  <a:pos x="926" y="405"/>
                </a:cxn>
                <a:cxn ang="0">
                  <a:pos x="876" y="249"/>
                </a:cxn>
                <a:cxn ang="0">
                  <a:pos x="845" y="197"/>
                </a:cxn>
                <a:cxn ang="0">
                  <a:pos x="819" y="158"/>
                </a:cxn>
                <a:cxn ang="0">
                  <a:pos x="792" y="128"/>
                </a:cxn>
                <a:cxn ang="0">
                  <a:pos x="765" y="103"/>
                </a:cxn>
                <a:cxn ang="0">
                  <a:pos x="734" y="85"/>
                </a:cxn>
                <a:cxn ang="0">
                  <a:pos x="697" y="68"/>
                </a:cxn>
                <a:cxn ang="0">
                  <a:pos x="652" y="49"/>
                </a:cxn>
                <a:cxn ang="0">
                  <a:pos x="597" y="27"/>
                </a:cxn>
                <a:cxn ang="0">
                  <a:pos x="584" y="19"/>
                </a:cxn>
                <a:cxn ang="0">
                  <a:pos x="556" y="10"/>
                </a:cxn>
                <a:cxn ang="0">
                  <a:pos x="517" y="2"/>
                </a:cxn>
                <a:cxn ang="0">
                  <a:pos x="472" y="0"/>
                </a:cxn>
                <a:cxn ang="0">
                  <a:pos x="423" y="5"/>
                </a:cxn>
                <a:cxn ang="0">
                  <a:pos x="373" y="23"/>
                </a:cxn>
                <a:cxn ang="0">
                  <a:pos x="326" y="55"/>
                </a:cxn>
                <a:cxn ang="0">
                  <a:pos x="287" y="105"/>
                </a:cxn>
              </a:cxnLst>
              <a:rect l="0" t="0" r="r" b="b"/>
              <a:pathLst>
                <a:path w="985" h="1753">
                  <a:moveTo>
                    <a:pt x="287" y="105"/>
                  </a:moveTo>
                  <a:lnTo>
                    <a:pt x="260" y="115"/>
                  </a:lnTo>
                  <a:lnTo>
                    <a:pt x="237" y="124"/>
                  </a:lnTo>
                  <a:lnTo>
                    <a:pt x="217" y="135"/>
                  </a:lnTo>
                  <a:lnTo>
                    <a:pt x="198" y="144"/>
                  </a:lnTo>
                  <a:lnTo>
                    <a:pt x="183" y="154"/>
                  </a:lnTo>
                  <a:lnTo>
                    <a:pt x="169" y="164"/>
                  </a:lnTo>
                  <a:lnTo>
                    <a:pt x="157" y="176"/>
                  </a:lnTo>
                  <a:lnTo>
                    <a:pt x="145" y="189"/>
                  </a:lnTo>
                  <a:lnTo>
                    <a:pt x="136" y="201"/>
                  </a:lnTo>
                  <a:lnTo>
                    <a:pt x="126" y="216"/>
                  </a:lnTo>
                  <a:lnTo>
                    <a:pt x="118" y="232"/>
                  </a:lnTo>
                  <a:lnTo>
                    <a:pt x="108" y="250"/>
                  </a:lnTo>
                  <a:lnTo>
                    <a:pt x="99" y="269"/>
                  </a:lnTo>
                  <a:lnTo>
                    <a:pt x="90" y="291"/>
                  </a:lnTo>
                  <a:lnTo>
                    <a:pt x="80" y="315"/>
                  </a:lnTo>
                  <a:lnTo>
                    <a:pt x="68" y="342"/>
                  </a:lnTo>
                  <a:lnTo>
                    <a:pt x="48" y="434"/>
                  </a:lnTo>
                  <a:lnTo>
                    <a:pt x="9" y="522"/>
                  </a:lnTo>
                  <a:lnTo>
                    <a:pt x="1" y="565"/>
                  </a:lnTo>
                  <a:lnTo>
                    <a:pt x="0" y="605"/>
                  </a:lnTo>
                  <a:lnTo>
                    <a:pt x="6" y="638"/>
                  </a:lnTo>
                  <a:lnTo>
                    <a:pt x="17" y="667"/>
                  </a:lnTo>
                  <a:lnTo>
                    <a:pt x="36" y="690"/>
                  </a:lnTo>
                  <a:lnTo>
                    <a:pt x="60" y="707"/>
                  </a:lnTo>
                  <a:lnTo>
                    <a:pt x="91" y="719"/>
                  </a:lnTo>
                  <a:lnTo>
                    <a:pt x="128" y="726"/>
                  </a:lnTo>
                  <a:lnTo>
                    <a:pt x="164" y="741"/>
                  </a:lnTo>
                  <a:lnTo>
                    <a:pt x="151" y="887"/>
                  </a:lnTo>
                  <a:lnTo>
                    <a:pt x="143" y="1026"/>
                  </a:lnTo>
                  <a:lnTo>
                    <a:pt x="142" y="1165"/>
                  </a:lnTo>
                  <a:lnTo>
                    <a:pt x="145" y="1312"/>
                  </a:lnTo>
                  <a:lnTo>
                    <a:pt x="135" y="1720"/>
                  </a:lnTo>
                  <a:lnTo>
                    <a:pt x="153" y="1728"/>
                  </a:lnTo>
                  <a:lnTo>
                    <a:pt x="175" y="1734"/>
                  </a:lnTo>
                  <a:lnTo>
                    <a:pt x="200" y="1739"/>
                  </a:lnTo>
                  <a:lnTo>
                    <a:pt x="227" y="1743"/>
                  </a:lnTo>
                  <a:lnTo>
                    <a:pt x="256" y="1746"/>
                  </a:lnTo>
                  <a:lnTo>
                    <a:pt x="286" y="1749"/>
                  </a:lnTo>
                  <a:lnTo>
                    <a:pt x="318" y="1751"/>
                  </a:lnTo>
                  <a:lnTo>
                    <a:pt x="350" y="1752"/>
                  </a:lnTo>
                  <a:lnTo>
                    <a:pt x="382" y="1752"/>
                  </a:lnTo>
                  <a:lnTo>
                    <a:pt x="416" y="1752"/>
                  </a:lnTo>
                  <a:lnTo>
                    <a:pt x="449" y="1752"/>
                  </a:lnTo>
                  <a:lnTo>
                    <a:pt x="483" y="1752"/>
                  </a:lnTo>
                  <a:lnTo>
                    <a:pt x="514" y="1752"/>
                  </a:lnTo>
                  <a:lnTo>
                    <a:pt x="545" y="1752"/>
                  </a:lnTo>
                  <a:lnTo>
                    <a:pt x="574" y="1752"/>
                  </a:lnTo>
                  <a:lnTo>
                    <a:pt x="601" y="1753"/>
                  </a:lnTo>
                  <a:lnTo>
                    <a:pt x="819" y="1735"/>
                  </a:lnTo>
                  <a:lnTo>
                    <a:pt x="817" y="1390"/>
                  </a:lnTo>
                  <a:lnTo>
                    <a:pt x="806" y="722"/>
                  </a:lnTo>
                  <a:lnTo>
                    <a:pt x="867" y="699"/>
                  </a:lnTo>
                  <a:lnTo>
                    <a:pt x="887" y="689"/>
                  </a:lnTo>
                  <a:lnTo>
                    <a:pt x="905" y="679"/>
                  </a:lnTo>
                  <a:lnTo>
                    <a:pt x="921" y="670"/>
                  </a:lnTo>
                  <a:lnTo>
                    <a:pt x="935" y="660"/>
                  </a:lnTo>
                  <a:lnTo>
                    <a:pt x="947" y="651"/>
                  </a:lnTo>
                  <a:lnTo>
                    <a:pt x="958" y="641"/>
                  </a:lnTo>
                  <a:lnTo>
                    <a:pt x="966" y="631"/>
                  </a:lnTo>
                  <a:lnTo>
                    <a:pt x="974" y="621"/>
                  </a:lnTo>
                  <a:lnTo>
                    <a:pt x="984" y="598"/>
                  </a:lnTo>
                  <a:lnTo>
                    <a:pt x="985" y="572"/>
                  </a:lnTo>
                  <a:lnTo>
                    <a:pt x="979" y="546"/>
                  </a:lnTo>
                  <a:lnTo>
                    <a:pt x="969" y="516"/>
                  </a:lnTo>
                  <a:lnTo>
                    <a:pt x="956" y="484"/>
                  </a:lnTo>
                  <a:lnTo>
                    <a:pt x="941" y="447"/>
                  </a:lnTo>
                  <a:lnTo>
                    <a:pt x="926" y="405"/>
                  </a:lnTo>
                  <a:lnTo>
                    <a:pt x="913" y="359"/>
                  </a:lnTo>
                  <a:lnTo>
                    <a:pt x="876" y="249"/>
                  </a:lnTo>
                  <a:lnTo>
                    <a:pt x="860" y="221"/>
                  </a:lnTo>
                  <a:lnTo>
                    <a:pt x="845" y="197"/>
                  </a:lnTo>
                  <a:lnTo>
                    <a:pt x="832" y="176"/>
                  </a:lnTo>
                  <a:lnTo>
                    <a:pt x="819" y="158"/>
                  </a:lnTo>
                  <a:lnTo>
                    <a:pt x="805" y="141"/>
                  </a:lnTo>
                  <a:lnTo>
                    <a:pt x="792" y="128"/>
                  </a:lnTo>
                  <a:lnTo>
                    <a:pt x="779" y="115"/>
                  </a:lnTo>
                  <a:lnTo>
                    <a:pt x="765" y="103"/>
                  </a:lnTo>
                  <a:lnTo>
                    <a:pt x="750" y="94"/>
                  </a:lnTo>
                  <a:lnTo>
                    <a:pt x="734" y="85"/>
                  </a:lnTo>
                  <a:lnTo>
                    <a:pt x="716" y="76"/>
                  </a:lnTo>
                  <a:lnTo>
                    <a:pt x="697" y="68"/>
                  </a:lnTo>
                  <a:lnTo>
                    <a:pt x="676" y="58"/>
                  </a:lnTo>
                  <a:lnTo>
                    <a:pt x="652" y="49"/>
                  </a:lnTo>
                  <a:lnTo>
                    <a:pt x="625" y="39"/>
                  </a:lnTo>
                  <a:lnTo>
                    <a:pt x="597" y="27"/>
                  </a:lnTo>
                  <a:lnTo>
                    <a:pt x="592" y="24"/>
                  </a:lnTo>
                  <a:lnTo>
                    <a:pt x="584" y="19"/>
                  </a:lnTo>
                  <a:lnTo>
                    <a:pt x="571" y="15"/>
                  </a:lnTo>
                  <a:lnTo>
                    <a:pt x="556" y="10"/>
                  </a:lnTo>
                  <a:lnTo>
                    <a:pt x="538" y="5"/>
                  </a:lnTo>
                  <a:lnTo>
                    <a:pt x="517" y="2"/>
                  </a:lnTo>
                  <a:lnTo>
                    <a:pt x="495" y="1"/>
                  </a:lnTo>
                  <a:lnTo>
                    <a:pt x="472" y="0"/>
                  </a:lnTo>
                  <a:lnTo>
                    <a:pt x="447" y="2"/>
                  </a:lnTo>
                  <a:lnTo>
                    <a:pt x="423" y="5"/>
                  </a:lnTo>
                  <a:lnTo>
                    <a:pt x="397" y="12"/>
                  </a:lnTo>
                  <a:lnTo>
                    <a:pt x="373" y="23"/>
                  </a:lnTo>
                  <a:lnTo>
                    <a:pt x="349" y="37"/>
                  </a:lnTo>
                  <a:lnTo>
                    <a:pt x="326" y="55"/>
                  </a:lnTo>
                  <a:lnTo>
                    <a:pt x="305" y="77"/>
                  </a:lnTo>
                  <a:lnTo>
                    <a:pt x="287" y="105"/>
                  </a:lnTo>
                  <a:close/>
                </a:path>
              </a:pathLst>
            </a:custGeom>
            <a:solidFill>
              <a:srgbClr val="B5A8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644" y="935"/>
              <a:ext cx="203" cy="191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57" y="7"/>
                </a:cxn>
                <a:cxn ang="0">
                  <a:pos x="137" y="9"/>
                </a:cxn>
                <a:cxn ang="0">
                  <a:pos x="118" y="14"/>
                </a:cxn>
                <a:cxn ang="0">
                  <a:pos x="102" y="21"/>
                </a:cxn>
                <a:cxn ang="0">
                  <a:pos x="88" y="32"/>
                </a:cxn>
                <a:cxn ang="0">
                  <a:pos x="76" y="47"/>
                </a:cxn>
                <a:cxn ang="0">
                  <a:pos x="65" y="68"/>
                </a:cxn>
                <a:cxn ang="0">
                  <a:pos x="57" y="94"/>
                </a:cxn>
                <a:cxn ang="0">
                  <a:pos x="43" y="151"/>
                </a:cxn>
                <a:cxn ang="0">
                  <a:pos x="25" y="176"/>
                </a:cxn>
                <a:cxn ang="0">
                  <a:pos x="12" y="197"/>
                </a:cxn>
                <a:cxn ang="0">
                  <a:pos x="3" y="218"/>
                </a:cxn>
                <a:cxn ang="0">
                  <a:pos x="0" y="236"/>
                </a:cxn>
                <a:cxn ang="0">
                  <a:pos x="0" y="257"/>
                </a:cxn>
                <a:cxn ang="0">
                  <a:pos x="4" y="278"/>
                </a:cxn>
                <a:cxn ang="0">
                  <a:pos x="11" y="303"/>
                </a:cxn>
                <a:cxn ang="0">
                  <a:pos x="22" y="332"/>
                </a:cxn>
                <a:cxn ang="0">
                  <a:pos x="38" y="346"/>
                </a:cxn>
                <a:cxn ang="0">
                  <a:pos x="55" y="357"/>
                </a:cxn>
                <a:cxn ang="0">
                  <a:pos x="73" y="366"/>
                </a:cxn>
                <a:cxn ang="0">
                  <a:pos x="91" y="373"/>
                </a:cxn>
                <a:cxn ang="0">
                  <a:pos x="109" y="378"/>
                </a:cxn>
                <a:cxn ang="0">
                  <a:pos x="128" y="380"/>
                </a:cxn>
                <a:cxn ang="0">
                  <a:pos x="146" y="381"/>
                </a:cxn>
                <a:cxn ang="0">
                  <a:pos x="166" y="381"/>
                </a:cxn>
                <a:cxn ang="0">
                  <a:pos x="184" y="380"/>
                </a:cxn>
                <a:cxn ang="0">
                  <a:pos x="204" y="378"/>
                </a:cxn>
                <a:cxn ang="0">
                  <a:pos x="223" y="376"/>
                </a:cxn>
                <a:cxn ang="0">
                  <a:pos x="242" y="372"/>
                </a:cxn>
                <a:cxn ang="0">
                  <a:pos x="261" y="369"/>
                </a:cxn>
                <a:cxn ang="0">
                  <a:pos x="280" y="366"/>
                </a:cxn>
                <a:cxn ang="0">
                  <a:pos x="299" y="363"/>
                </a:cxn>
                <a:cxn ang="0">
                  <a:pos x="318" y="361"/>
                </a:cxn>
                <a:cxn ang="0">
                  <a:pos x="362" y="349"/>
                </a:cxn>
                <a:cxn ang="0">
                  <a:pos x="402" y="301"/>
                </a:cxn>
                <a:cxn ang="0">
                  <a:pos x="406" y="235"/>
                </a:cxn>
                <a:cxn ang="0">
                  <a:pos x="380" y="185"/>
                </a:cxn>
                <a:cxn ang="0">
                  <a:pos x="381" y="151"/>
                </a:cxn>
                <a:cxn ang="0">
                  <a:pos x="362" y="101"/>
                </a:cxn>
                <a:cxn ang="0">
                  <a:pos x="323" y="71"/>
                </a:cxn>
                <a:cxn ang="0">
                  <a:pos x="299" y="30"/>
                </a:cxn>
                <a:cxn ang="0">
                  <a:pos x="247" y="0"/>
                </a:cxn>
                <a:cxn ang="0">
                  <a:pos x="202" y="7"/>
                </a:cxn>
                <a:cxn ang="0">
                  <a:pos x="180" y="6"/>
                </a:cxn>
              </a:cxnLst>
              <a:rect l="0" t="0" r="r" b="b"/>
              <a:pathLst>
                <a:path w="406" h="381">
                  <a:moveTo>
                    <a:pt x="180" y="6"/>
                  </a:moveTo>
                  <a:lnTo>
                    <a:pt x="157" y="7"/>
                  </a:lnTo>
                  <a:lnTo>
                    <a:pt x="137" y="9"/>
                  </a:lnTo>
                  <a:lnTo>
                    <a:pt x="118" y="14"/>
                  </a:lnTo>
                  <a:lnTo>
                    <a:pt x="102" y="21"/>
                  </a:lnTo>
                  <a:lnTo>
                    <a:pt x="88" y="32"/>
                  </a:lnTo>
                  <a:lnTo>
                    <a:pt x="76" y="47"/>
                  </a:lnTo>
                  <a:lnTo>
                    <a:pt x="65" y="68"/>
                  </a:lnTo>
                  <a:lnTo>
                    <a:pt x="57" y="94"/>
                  </a:lnTo>
                  <a:lnTo>
                    <a:pt x="43" y="151"/>
                  </a:lnTo>
                  <a:lnTo>
                    <a:pt x="25" y="176"/>
                  </a:lnTo>
                  <a:lnTo>
                    <a:pt x="12" y="197"/>
                  </a:lnTo>
                  <a:lnTo>
                    <a:pt x="3" y="218"/>
                  </a:lnTo>
                  <a:lnTo>
                    <a:pt x="0" y="236"/>
                  </a:lnTo>
                  <a:lnTo>
                    <a:pt x="0" y="257"/>
                  </a:lnTo>
                  <a:lnTo>
                    <a:pt x="4" y="278"/>
                  </a:lnTo>
                  <a:lnTo>
                    <a:pt x="11" y="303"/>
                  </a:lnTo>
                  <a:lnTo>
                    <a:pt x="22" y="332"/>
                  </a:lnTo>
                  <a:lnTo>
                    <a:pt x="38" y="346"/>
                  </a:lnTo>
                  <a:lnTo>
                    <a:pt x="55" y="357"/>
                  </a:lnTo>
                  <a:lnTo>
                    <a:pt x="73" y="366"/>
                  </a:lnTo>
                  <a:lnTo>
                    <a:pt x="91" y="373"/>
                  </a:lnTo>
                  <a:lnTo>
                    <a:pt x="109" y="378"/>
                  </a:lnTo>
                  <a:lnTo>
                    <a:pt x="128" y="380"/>
                  </a:lnTo>
                  <a:lnTo>
                    <a:pt x="146" y="381"/>
                  </a:lnTo>
                  <a:lnTo>
                    <a:pt x="166" y="381"/>
                  </a:lnTo>
                  <a:lnTo>
                    <a:pt x="184" y="380"/>
                  </a:lnTo>
                  <a:lnTo>
                    <a:pt x="204" y="378"/>
                  </a:lnTo>
                  <a:lnTo>
                    <a:pt x="223" y="376"/>
                  </a:lnTo>
                  <a:lnTo>
                    <a:pt x="242" y="372"/>
                  </a:lnTo>
                  <a:lnTo>
                    <a:pt x="261" y="369"/>
                  </a:lnTo>
                  <a:lnTo>
                    <a:pt x="280" y="366"/>
                  </a:lnTo>
                  <a:lnTo>
                    <a:pt x="299" y="363"/>
                  </a:lnTo>
                  <a:lnTo>
                    <a:pt x="318" y="361"/>
                  </a:lnTo>
                  <a:lnTo>
                    <a:pt x="362" y="349"/>
                  </a:lnTo>
                  <a:lnTo>
                    <a:pt x="402" y="301"/>
                  </a:lnTo>
                  <a:lnTo>
                    <a:pt x="406" y="235"/>
                  </a:lnTo>
                  <a:lnTo>
                    <a:pt x="380" y="185"/>
                  </a:lnTo>
                  <a:lnTo>
                    <a:pt x="381" y="151"/>
                  </a:lnTo>
                  <a:lnTo>
                    <a:pt x="362" y="101"/>
                  </a:lnTo>
                  <a:lnTo>
                    <a:pt x="323" y="71"/>
                  </a:lnTo>
                  <a:lnTo>
                    <a:pt x="299" y="30"/>
                  </a:lnTo>
                  <a:lnTo>
                    <a:pt x="247" y="0"/>
                  </a:lnTo>
                  <a:lnTo>
                    <a:pt x="202" y="7"/>
                  </a:lnTo>
                  <a:lnTo>
                    <a:pt x="180" y="6"/>
                  </a:lnTo>
                  <a:close/>
                </a:path>
              </a:pathLst>
            </a:custGeom>
            <a:solidFill>
              <a:srgbClr val="542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678" y="1139"/>
              <a:ext cx="144" cy="244"/>
            </a:xfrm>
            <a:custGeom>
              <a:avLst/>
              <a:gdLst/>
              <a:ahLst/>
              <a:cxnLst>
                <a:cxn ang="0">
                  <a:pos x="222" y="47"/>
                </a:cxn>
                <a:cxn ang="0">
                  <a:pos x="212" y="104"/>
                </a:cxn>
                <a:cxn ang="0">
                  <a:pos x="198" y="132"/>
                </a:cxn>
                <a:cxn ang="0">
                  <a:pos x="192" y="175"/>
                </a:cxn>
                <a:cxn ang="0">
                  <a:pos x="161" y="221"/>
                </a:cxn>
                <a:cxn ang="0">
                  <a:pos x="129" y="160"/>
                </a:cxn>
                <a:cxn ang="0">
                  <a:pos x="78" y="129"/>
                </a:cxn>
                <a:cxn ang="0">
                  <a:pos x="60" y="60"/>
                </a:cxn>
                <a:cxn ang="0">
                  <a:pos x="61" y="0"/>
                </a:cxn>
                <a:cxn ang="0">
                  <a:pos x="26" y="37"/>
                </a:cxn>
                <a:cxn ang="0">
                  <a:pos x="7" y="100"/>
                </a:cxn>
                <a:cxn ang="0">
                  <a:pos x="0" y="177"/>
                </a:cxn>
                <a:cxn ang="0">
                  <a:pos x="101" y="215"/>
                </a:cxn>
                <a:cxn ang="0">
                  <a:pos x="149" y="303"/>
                </a:cxn>
                <a:cxn ang="0">
                  <a:pos x="181" y="411"/>
                </a:cxn>
                <a:cxn ang="0">
                  <a:pos x="186" y="488"/>
                </a:cxn>
                <a:cxn ang="0">
                  <a:pos x="227" y="280"/>
                </a:cxn>
                <a:cxn ang="0">
                  <a:pos x="231" y="160"/>
                </a:cxn>
                <a:cxn ang="0">
                  <a:pos x="288" y="101"/>
                </a:cxn>
                <a:cxn ang="0">
                  <a:pos x="268" y="62"/>
                </a:cxn>
                <a:cxn ang="0">
                  <a:pos x="219" y="13"/>
                </a:cxn>
                <a:cxn ang="0">
                  <a:pos x="222" y="47"/>
                </a:cxn>
              </a:cxnLst>
              <a:rect l="0" t="0" r="r" b="b"/>
              <a:pathLst>
                <a:path w="288" h="488">
                  <a:moveTo>
                    <a:pt x="222" y="47"/>
                  </a:moveTo>
                  <a:lnTo>
                    <a:pt x="212" y="104"/>
                  </a:lnTo>
                  <a:lnTo>
                    <a:pt x="198" y="132"/>
                  </a:lnTo>
                  <a:lnTo>
                    <a:pt x="192" y="175"/>
                  </a:lnTo>
                  <a:lnTo>
                    <a:pt x="161" y="221"/>
                  </a:lnTo>
                  <a:lnTo>
                    <a:pt x="129" y="160"/>
                  </a:lnTo>
                  <a:lnTo>
                    <a:pt x="78" y="129"/>
                  </a:lnTo>
                  <a:lnTo>
                    <a:pt x="60" y="60"/>
                  </a:lnTo>
                  <a:lnTo>
                    <a:pt x="61" y="0"/>
                  </a:lnTo>
                  <a:lnTo>
                    <a:pt x="26" y="37"/>
                  </a:lnTo>
                  <a:lnTo>
                    <a:pt x="7" y="100"/>
                  </a:lnTo>
                  <a:lnTo>
                    <a:pt x="0" y="177"/>
                  </a:lnTo>
                  <a:lnTo>
                    <a:pt x="101" y="215"/>
                  </a:lnTo>
                  <a:lnTo>
                    <a:pt x="149" y="303"/>
                  </a:lnTo>
                  <a:lnTo>
                    <a:pt x="181" y="411"/>
                  </a:lnTo>
                  <a:lnTo>
                    <a:pt x="186" y="488"/>
                  </a:lnTo>
                  <a:lnTo>
                    <a:pt x="227" y="280"/>
                  </a:lnTo>
                  <a:lnTo>
                    <a:pt x="231" y="160"/>
                  </a:lnTo>
                  <a:lnTo>
                    <a:pt x="288" y="101"/>
                  </a:lnTo>
                  <a:lnTo>
                    <a:pt x="268" y="62"/>
                  </a:lnTo>
                  <a:lnTo>
                    <a:pt x="219" y="13"/>
                  </a:lnTo>
                  <a:lnTo>
                    <a:pt x="222" y="47"/>
                  </a:lnTo>
                  <a:close/>
                </a:path>
              </a:pathLst>
            </a:custGeom>
            <a:solidFill>
              <a:srgbClr val="8719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85" y="993"/>
              <a:ext cx="129" cy="2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80" y="34"/>
                </a:cxn>
                <a:cxn ang="0">
                  <a:pos x="182" y="48"/>
                </a:cxn>
                <a:cxn ang="0">
                  <a:pos x="185" y="58"/>
                </a:cxn>
                <a:cxn ang="0">
                  <a:pos x="192" y="66"/>
                </a:cxn>
                <a:cxn ang="0">
                  <a:pos x="200" y="71"/>
                </a:cxn>
                <a:cxn ang="0">
                  <a:pos x="210" y="74"/>
                </a:cxn>
                <a:cxn ang="0">
                  <a:pos x="222" y="75"/>
                </a:cxn>
                <a:cxn ang="0">
                  <a:pos x="235" y="76"/>
                </a:cxn>
                <a:cxn ang="0">
                  <a:pos x="248" y="76"/>
                </a:cxn>
                <a:cxn ang="0">
                  <a:pos x="248" y="101"/>
                </a:cxn>
                <a:cxn ang="0">
                  <a:pos x="251" y="124"/>
                </a:cxn>
                <a:cxn ang="0">
                  <a:pos x="254" y="146"/>
                </a:cxn>
                <a:cxn ang="0">
                  <a:pos x="258" y="169"/>
                </a:cxn>
                <a:cxn ang="0">
                  <a:pos x="253" y="200"/>
                </a:cxn>
                <a:cxn ang="0">
                  <a:pos x="236" y="205"/>
                </a:cxn>
                <a:cxn ang="0">
                  <a:pos x="225" y="239"/>
                </a:cxn>
                <a:cxn ang="0">
                  <a:pos x="211" y="250"/>
                </a:cxn>
                <a:cxn ang="0">
                  <a:pos x="203" y="293"/>
                </a:cxn>
                <a:cxn ang="0">
                  <a:pos x="208" y="356"/>
                </a:cxn>
                <a:cxn ang="0">
                  <a:pos x="199" y="476"/>
                </a:cxn>
                <a:cxn ang="0">
                  <a:pos x="144" y="526"/>
                </a:cxn>
                <a:cxn ang="0">
                  <a:pos x="99" y="466"/>
                </a:cxn>
                <a:cxn ang="0">
                  <a:pos x="69" y="436"/>
                </a:cxn>
                <a:cxn ang="0">
                  <a:pos x="46" y="390"/>
                </a:cxn>
                <a:cxn ang="0">
                  <a:pos x="32" y="338"/>
                </a:cxn>
                <a:cxn ang="0">
                  <a:pos x="32" y="255"/>
                </a:cxn>
                <a:cxn ang="0">
                  <a:pos x="30" y="219"/>
                </a:cxn>
                <a:cxn ang="0">
                  <a:pos x="16" y="208"/>
                </a:cxn>
                <a:cxn ang="0">
                  <a:pos x="7" y="197"/>
                </a:cxn>
                <a:cxn ang="0">
                  <a:pos x="1" y="187"/>
                </a:cxn>
                <a:cxn ang="0">
                  <a:pos x="0" y="178"/>
                </a:cxn>
                <a:cxn ang="0">
                  <a:pos x="2" y="167"/>
                </a:cxn>
                <a:cxn ang="0">
                  <a:pos x="5" y="155"/>
                </a:cxn>
                <a:cxn ang="0">
                  <a:pos x="11" y="141"/>
                </a:cxn>
                <a:cxn ang="0">
                  <a:pos x="18" y="124"/>
                </a:cxn>
                <a:cxn ang="0">
                  <a:pos x="23" y="60"/>
                </a:cxn>
                <a:cxn ang="0">
                  <a:pos x="66" y="53"/>
                </a:cxn>
                <a:cxn ang="0">
                  <a:pos x="89" y="28"/>
                </a:cxn>
                <a:cxn ang="0">
                  <a:pos x="110" y="11"/>
                </a:cxn>
                <a:cxn ang="0">
                  <a:pos x="137" y="0"/>
                </a:cxn>
              </a:cxnLst>
              <a:rect l="0" t="0" r="r" b="b"/>
              <a:pathLst>
                <a:path w="258" h="526">
                  <a:moveTo>
                    <a:pt x="137" y="0"/>
                  </a:moveTo>
                  <a:lnTo>
                    <a:pt x="180" y="34"/>
                  </a:lnTo>
                  <a:lnTo>
                    <a:pt x="182" y="48"/>
                  </a:lnTo>
                  <a:lnTo>
                    <a:pt x="185" y="58"/>
                  </a:lnTo>
                  <a:lnTo>
                    <a:pt x="192" y="66"/>
                  </a:lnTo>
                  <a:lnTo>
                    <a:pt x="200" y="71"/>
                  </a:lnTo>
                  <a:lnTo>
                    <a:pt x="210" y="74"/>
                  </a:lnTo>
                  <a:lnTo>
                    <a:pt x="222" y="75"/>
                  </a:lnTo>
                  <a:lnTo>
                    <a:pt x="235" y="76"/>
                  </a:lnTo>
                  <a:lnTo>
                    <a:pt x="248" y="76"/>
                  </a:lnTo>
                  <a:lnTo>
                    <a:pt x="248" y="101"/>
                  </a:lnTo>
                  <a:lnTo>
                    <a:pt x="251" y="124"/>
                  </a:lnTo>
                  <a:lnTo>
                    <a:pt x="254" y="146"/>
                  </a:lnTo>
                  <a:lnTo>
                    <a:pt x="258" y="169"/>
                  </a:lnTo>
                  <a:lnTo>
                    <a:pt x="253" y="200"/>
                  </a:lnTo>
                  <a:lnTo>
                    <a:pt x="236" y="205"/>
                  </a:lnTo>
                  <a:lnTo>
                    <a:pt x="225" y="239"/>
                  </a:lnTo>
                  <a:lnTo>
                    <a:pt x="211" y="250"/>
                  </a:lnTo>
                  <a:lnTo>
                    <a:pt x="203" y="293"/>
                  </a:lnTo>
                  <a:lnTo>
                    <a:pt x="208" y="356"/>
                  </a:lnTo>
                  <a:lnTo>
                    <a:pt x="199" y="476"/>
                  </a:lnTo>
                  <a:lnTo>
                    <a:pt x="144" y="526"/>
                  </a:lnTo>
                  <a:lnTo>
                    <a:pt x="99" y="466"/>
                  </a:lnTo>
                  <a:lnTo>
                    <a:pt x="69" y="436"/>
                  </a:lnTo>
                  <a:lnTo>
                    <a:pt x="46" y="390"/>
                  </a:lnTo>
                  <a:lnTo>
                    <a:pt x="32" y="338"/>
                  </a:lnTo>
                  <a:lnTo>
                    <a:pt x="32" y="255"/>
                  </a:lnTo>
                  <a:lnTo>
                    <a:pt x="30" y="219"/>
                  </a:lnTo>
                  <a:lnTo>
                    <a:pt x="16" y="208"/>
                  </a:lnTo>
                  <a:lnTo>
                    <a:pt x="7" y="197"/>
                  </a:lnTo>
                  <a:lnTo>
                    <a:pt x="1" y="187"/>
                  </a:lnTo>
                  <a:lnTo>
                    <a:pt x="0" y="178"/>
                  </a:lnTo>
                  <a:lnTo>
                    <a:pt x="2" y="167"/>
                  </a:lnTo>
                  <a:lnTo>
                    <a:pt x="5" y="155"/>
                  </a:lnTo>
                  <a:lnTo>
                    <a:pt x="11" y="141"/>
                  </a:lnTo>
                  <a:lnTo>
                    <a:pt x="18" y="124"/>
                  </a:lnTo>
                  <a:lnTo>
                    <a:pt x="23" y="60"/>
                  </a:lnTo>
                  <a:lnTo>
                    <a:pt x="66" y="53"/>
                  </a:lnTo>
                  <a:lnTo>
                    <a:pt x="89" y="28"/>
                  </a:lnTo>
                  <a:lnTo>
                    <a:pt x="110" y="1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753" y="1032"/>
              <a:ext cx="61" cy="100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84" y="0"/>
                </a:cxn>
                <a:cxn ang="0">
                  <a:pos x="81" y="15"/>
                </a:cxn>
                <a:cxn ang="0">
                  <a:pos x="94" y="30"/>
                </a:cxn>
                <a:cxn ang="0">
                  <a:pos x="90" y="39"/>
                </a:cxn>
                <a:cxn ang="0">
                  <a:pos x="75" y="46"/>
                </a:cxn>
                <a:cxn ang="0">
                  <a:pos x="60" y="49"/>
                </a:cxn>
                <a:cxn ang="0">
                  <a:pos x="38" y="56"/>
                </a:cxn>
                <a:cxn ang="0">
                  <a:pos x="21" y="43"/>
                </a:cxn>
                <a:cxn ang="0">
                  <a:pos x="21" y="29"/>
                </a:cxn>
                <a:cxn ang="0">
                  <a:pos x="4" y="35"/>
                </a:cxn>
                <a:cxn ang="0">
                  <a:pos x="4" y="67"/>
                </a:cxn>
                <a:cxn ang="0">
                  <a:pos x="0" y="78"/>
                </a:cxn>
                <a:cxn ang="0">
                  <a:pos x="0" y="86"/>
                </a:cxn>
                <a:cxn ang="0">
                  <a:pos x="3" y="92"/>
                </a:cxn>
                <a:cxn ang="0">
                  <a:pos x="6" y="94"/>
                </a:cxn>
                <a:cxn ang="0">
                  <a:pos x="11" y="95"/>
                </a:cxn>
                <a:cxn ang="0">
                  <a:pos x="18" y="93"/>
                </a:cxn>
                <a:cxn ang="0">
                  <a:pos x="25" y="91"/>
                </a:cxn>
                <a:cxn ang="0">
                  <a:pos x="31" y="86"/>
                </a:cxn>
                <a:cxn ang="0">
                  <a:pos x="31" y="72"/>
                </a:cxn>
                <a:cxn ang="0">
                  <a:pos x="54" y="83"/>
                </a:cxn>
                <a:cxn ang="0">
                  <a:pos x="76" y="80"/>
                </a:cxn>
                <a:cxn ang="0">
                  <a:pos x="82" y="111"/>
                </a:cxn>
                <a:cxn ang="0">
                  <a:pos x="77" y="126"/>
                </a:cxn>
                <a:cxn ang="0">
                  <a:pos x="65" y="136"/>
                </a:cxn>
                <a:cxn ang="0">
                  <a:pos x="65" y="155"/>
                </a:cxn>
                <a:cxn ang="0">
                  <a:pos x="54" y="168"/>
                </a:cxn>
                <a:cxn ang="0">
                  <a:pos x="45" y="137"/>
                </a:cxn>
                <a:cxn ang="0">
                  <a:pos x="10" y="144"/>
                </a:cxn>
                <a:cxn ang="0">
                  <a:pos x="10" y="155"/>
                </a:cxn>
                <a:cxn ang="0">
                  <a:pos x="31" y="155"/>
                </a:cxn>
                <a:cxn ang="0">
                  <a:pos x="30" y="174"/>
                </a:cxn>
                <a:cxn ang="0">
                  <a:pos x="13" y="177"/>
                </a:cxn>
                <a:cxn ang="0">
                  <a:pos x="14" y="188"/>
                </a:cxn>
                <a:cxn ang="0">
                  <a:pos x="16" y="194"/>
                </a:cxn>
                <a:cxn ang="0">
                  <a:pos x="22" y="199"/>
                </a:cxn>
                <a:cxn ang="0">
                  <a:pos x="28" y="199"/>
                </a:cxn>
                <a:cxn ang="0">
                  <a:pos x="35" y="198"/>
                </a:cxn>
                <a:cxn ang="0">
                  <a:pos x="43" y="196"/>
                </a:cxn>
                <a:cxn ang="0">
                  <a:pos x="52" y="191"/>
                </a:cxn>
                <a:cxn ang="0">
                  <a:pos x="60" y="186"/>
                </a:cxn>
                <a:cxn ang="0">
                  <a:pos x="91" y="149"/>
                </a:cxn>
                <a:cxn ang="0">
                  <a:pos x="95" y="129"/>
                </a:cxn>
                <a:cxn ang="0">
                  <a:pos x="117" y="123"/>
                </a:cxn>
                <a:cxn ang="0">
                  <a:pos x="122" y="98"/>
                </a:cxn>
                <a:cxn ang="0">
                  <a:pos x="110" y="105"/>
                </a:cxn>
                <a:cxn ang="0">
                  <a:pos x="105" y="114"/>
                </a:cxn>
                <a:cxn ang="0">
                  <a:pos x="104" y="90"/>
                </a:cxn>
                <a:cxn ang="0">
                  <a:pos x="111" y="82"/>
                </a:cxn>
                <a:cxn ang="0">
                  <a:pos x="115" y="65"/>
                </a:cxn>
                <a:cxn ang="0">
                  <a:pos x="115" y="40"/>
                </a:cxn>
                <a:cxn ang="0">
                  <a:pos x="111" y="2"/>
                </a:cxn>
              </a:cxnLst>
              <a:rect l="0" t="0" r="r" b="b"/>
              <a:pathLst>
                <a:path w="122" h="199">
                  <a:moveTo>
                    <a:pt x="111" y="2"/>
                  </a:moveTo>
                  <a:lnTo>
                    <a:pt x="84" y="0"/>
                  </a:lnTo>
                  <a:lnTo>
                    <a:pt x="81" y="15"/>
                  </a:lnTo>
                  <a:lnTo>
                    <a:pt x="94" y="30"/>
                  </a:lnTo>
                  <a:lnTo>
                    <a:pt x="90" y="39"/>
                  </a:lnTo>
                  <a:lnTo>
                    <a:pt x="75" y="46"/>
                  </a:lnTo>
                  <a:lnTo>
                    <a:pt x="60" y="49"/>
                  </a:lnTo>
                  <a:lnTo>
                    <a:pt x="38" y="56"/>
                  </a:lnTo>
                  <a:lnTo>
                    <a:pt x="21" y="43"/>
                  </a:lnTo>
                  <a:lnTo>
                    <a:pt x="21" y="29"/>
                  </a:lnTo>
                  <a:lnTo>
                    <a:pt x="4" y="35"/>
                  </a:lnTo>
                  <a:lnTo>
                    <a:pt x="4" y="67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6" y="94"/>
                  </a:lnTo>
                  <a:lnTo>
                    <a:pt x="11" y="95"/>
                  </a:lnTo>
                  <a:lnTo>
                    <a:pt x="18" y="93"/>
                  </a:lnTo>
                  <a:lnTo>
                    <a:pt x="25" y="91"/>
                  </a:lnTo>
                  <a:lnTo>
                    <a:pt x="31" y="86"/>
                  </a:lnTo>
                  <a:lnTo>
                    <a:pt x="31" y="72"/>
                  </a:lnTo>
                  <a:lnTo>
                    <a:pt x="54" y="83"/>
                  </a:lnTo>
                  <a:lnTo>
                    <a:pt x="76" y="80"/>
                  </a:lnTo>
                  <a:lnTo>
                    <a:pt x="82" y="111"/>
                  </a:lnTo>
                  <a:lnTo>
                    <a:pt x="77" y="126"/>
                  </a:lnTo>
                  <a:lnTo>
                    <a:pt x="65" y="136"/>
                  </a:lnTo>
                  <a:lnTo>
                    <a:pt x="65" y="155"/>
                  </a:lnTo>
                  <a:lnTo>
                    <a:pt x="54" y="168"/>
                  </a:lnTo>
                  <a:lnTo>
                    <a:pt x="45" y="137"/>
                  </a:lnTo>
                  <a:lnTo>
                    <a:pt x="10" y="144"/>
                  </a:lnTo>
                  <a:lnTo>
                    <a:pt x="10" y="155"/>
                  </a:lnTo>
                  <a:lnTo>
                    <a:pt x="31" y="155"/>
                  </a:lnTo>
                  <a:lnTo>
                    <a:pt x="30" y="174"/>
                  </a:lnTo>
                  <a:lnTo>
                    <a:pt x="13" y="177"/>
                  </a:lnTo>
                  <a:lnTo>
                    <a:pt x="14" y="188"/>
                  </a:lnTo>
                  <a:lnTo>
                    <a:pt x="16" y="194"/>
                  </a:lnTo>
                  <a:lnTo>
                    <a:pt x="22" y="199"/>
                  </a:lnTo>
                  <a:lnTo>
                    <a:pt x="28" y="199"/>
                  </a:lnTo>
                  <a:lnTo>
                    <a:pt x="35" y="198"/>
                  </a:lnTo>
                  <a:lnTo>
                    <a:pt x="43" y="196"/>
                  </a:lnTo>
                  <a:lnTo>
                    <a:pt x="52" y="191"/>
                  </a:lnTo>
                  <a:lnTo>
                    <a:pt x="60" y="186"/>
                  </a:lnTo>
                  <a:lnTo>
                    <a:pt x="91" y="149"/>
                  </a:lnTo>
                  <a:lnTo>
                    <a:pt x="95" y="129"/>
                  </a:lnTo>
                  <a:lnTo>
                    <a:pt x="117" y="123"/>
                  </a:lnTo>
                  <a:lnTo>
                    <a:pt x="122" y="98"/>
                  </a:lnTo>
                  <a:lnTo>
                    <a:pt x="110" y="105"/>
                  </a:lnTo>
                  <a:lnTo>
                    <a:pt x="105" y="114"/>
                  </a:lnTo>
                  <a:lnTo>
                    <a:pt x="104" y="90"/>
                  </a:lnTo>
                  <a:lnTo>
                    <a:pt x="111" y="82"/>
                  </a:lnTo>
                  <a:lnTo>
                    <a:pt x="115" y="65"/>
                  </a:lnTo>
                  <a:lnTo>
                    <a:pt x="115" y="40"/>
                  </a:lnTo>
                  <a:lnTo>
                    <a:pt x="111" y="2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757" y="1080"/>
              <a:ext cx="23" cy="16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27" y="10"/>
                </a:cxn>
                <a:cxn ang="0">
                  <a:pos x="24" y="0"/>
                </a:cxn>
                <a:cxn ang="0">
                  <a:pos x="9" y="10"/>
                </a:cxn>
                <a:cxn ang="0">
                  <a:pos x="1" y="14"/>
                </a:cxn>
                <a:cxn ang="0">
                  <a:pos x="0" y="33"/>
                </a:cxn>
                <a:cxn ang="0">
                  <a:pos x="25" y="33"/>
                </a:cxn>
                <a:cxn ang="0">
                  <a:pos x="41" y="30"/>
                </a:cxn>
                <a:cxn ang="0">
                  <a:pos x="44" y="19"/>
                </a:cxn>
              </a:cxnLst>
              <a:rect l="0" t="0" r="r" b="b"/>
              <a:pathLst>
                <a:path w="44" h="33">
                  <a:moveTo>
                    <a:pt x="44" y="19"/>
                  </a:moveTo>
                  <a:lnTo>
                    <a:pt x="27" y="10"/>
                  </a:lnTo>
                  <a:lnTo>
                    <a:pt x="24" y="0"/>
                  </a:lnTo>
                  <a:lnTo>
                    <a:pt x="9" y="10"/>
                  </a:lnTo>
                  <a:lnTo>
                    <a:pt x="1" y="14"/>
                  </a:lnTo>
                  <a:lnTo>
                    <a:pt x="0" y="33"/>
                  </a:lnTo>
                  <a:lnTo>
                    <a:pt x="25" y="33"/>
                  </a:lnTo>
                  <a:lnTo>
                    <a:pt x="41" y="30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756" y="1123"/>
              <a:ext cx="34" cy="6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3" y="19"/>
                </a:cxn>
                <a:cxn ang="0">
                  <a:pos x="14" y="27"/>
                </a:cxn>
                <a:cxn ang="0">
                  <a:pos x="2" y="49"/>
                </a:cxn>
                <a:cxn ang="0">
                  <a:pos x="0" y="76"/>
                </a:cxn>
                <a:cxn ang="0">
                  <a:pos x="4" y="104"/>
                </a:cxn>
                <a:cxn ang="0">
                  <a:pos x="7" y="131"/>
                </a:cxn>
                <a:cxn ang="0">
                  <a:pos x="27" y="108"/>
                </a:cxn>
                <a:cxn ang="0">
                  <a:pos x="31" y="77"/>
                </a:cxn>
                <a:cxn ang="0">
                  <a:pos x="39" y="80"/>
                </a:cxn>
                <a:cxn ang="0">
                  <a:pos x="38" y="102"/>
                </a:cxn>
                <a:cxn ang="0">
                  <a:pos x="61" y="86"/>
                </a:cxn>
                <a:cxn ang="0">
                  <a:pos x="68" y="35"/>
                </a:cxn>
                <a:cxn ang="0">
                  <a:pos x="68" y="30"/>
                </a:cxn>
                <a:cxn ang="0">
                  <a:pos x="67" y="18"/>
                </a:cxn>
                <a:cxn ang="0">
                  <a:pos x="67" y="5"/>
                </a:cxn>
                <a:cxn ang="0">
                  <a:pos x="68" y="0"/>
                </a:cxn>
              </a:cxnLst>
              <a:rect l="0" t="0" r="r" b="b"/>
              <a:pathLst>
                <a:path w="68" h="131">
                  <a:moveTo>
                    <a:pt x="68" y="0"/>
                  </a:moveTo>
                  <a:lnTo>
                    <a:pt x="43" y="19"/>
                  </a:lnTo>
                  <a:lnTo>
                    <a:pt x="14" y="27"/>
                  </a:lnTo>
                  <a:lnTo>
                    <a:pt x="2" y="49"/>
                  </a:lnTo>
                  <a:lnTo>
                    <a:pt x="0" y="76"/>
                  </a:lnTo>
                  <a:lnTo>
                    <a:pt x="4" y="104"/>
                  </a:lnTo>
                  <a:lnTo>
                    <a:pt x="7" y="131"/>
                  </a:lnTo>
                  <a:lnTo>
                    <a:pt x="27" y="108"/>
                  </a:lnTo>
                  <a:lnTo>
                    <a:pt x="31" y="77"/>
                  </a:lnTo>
                  <a:lnTo>
                    <a:pt x="39" y="80"/>
                  </a:lnTo>
                  <a:lnTo>
                    <a:pt x="38" y="102"/>
                  </a:lnTo>
                  <a:lnTo>
                    <a:pt x="61" y="86"/>
                  </a:lnTo>
                  <a:lnTo>
                    <a:pt x="68" y="35"/>
                  </a:lnTo>
                  <a:lnTo>
                    <a:pt x="68" y="30"/>
                  </a:lnTo>
                  <a:lnTo>
                    <a:pt x="67" y="18"/>
                  </a:lnTo>
                  <a:lnTo>
                    <a:pt x="67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708" y="1031"/>
              <a:ext cx="37" cy="27"/>
            </a:xfrm>
            <a:custGeom>
              <a:avLst/>
              <a:gdLst/>
              <a:ahLst/>
              <a:cxnLst>
                <a:cxn ang="0">
                  <a:pos x="68" y="7"/>
                </a:cxn>
                <a:cxn ang="0">
                  <a:pos x="48" y="0"/>
                </a:cxn>
                <a:cxn ang="0">
                  <a:pos x="18" y="0"/>
                </a:cxn>
                <a:cxn ang="0">
                  <a:pos x="10" y="5"/>
                </a:cxn>
                <a:cxn ang="0">
                  <a:pos x="40" y="7"/>
                </a:cxn>
                <a:cxn ang="0">
                  <a:pos x="49" y="14"/>
                </a:cxn>
                <a:cxn ang="0">
                  <a:pos x="26" y="13"/>
                </a:cxn>
                <a:cxn ang="0">
                  <a:pos x="13" y="21"/>
                </a:cxn>
                <a:cxn ang="0">
                  <a:pos x="5" y="28"/>
                </a:cxn>
                <a:cxn ang="0">
                  <a:pos x="0" y="34"/>
                </a:cxn>
                <a:cxn ang="0">
                  <a:pos x="13" y="35"/>
                </a:cxn>
                <a:cxn ang="0">
                  <a:pos x="25" y="29"/>
                </a:cxn>
                <a:cxn ang="0">
                  <a:pos x="27" y="39"/>
                </a:cxn>
                <a:cxn ang="0">
                  <a:pos x="45" y="39"/>
                </a:cxn>
                <a:cxn ang="0">
                  <a:pos x="50" y="29"/>
                </a:cxn>
                <a:cxn ang="0">
                  <a:pos x="56" y="41"/>
                </a:cxn>
                <a:cxn ang="0">
                  <a:pos x="26" y="44"/>
                </a:cxn>
                <a:cxn ang="0">
                  <a:pos x="37" y="54"/>
                </a:cxn>
                <a:cxn ang="0">
                  <a:pos x="60" y="49"/>
                </a:cxn>
                <a:cxn ang="0">
                  <a:pos x="72" y="36"/>
                </a:cxn>
                <a:cxn ang="0">
                  <a:pos x="61" y="19"/>
                </a:cxn>
                <a:cxn ang="0">
                  <a:pos x="68" y="7"/>
                </a:cxn>
              </a:cxnLst>
              <a:rect l="0" t="0" r="r" b="b"/>
              <a:pathLst>
                <a:path w="72" h="54">
                  <a:moveTo>
                    <a:pt x="68" y="7"/>
                  </a:moveTo>
                  <a:lnTo>
                    <a:pt x="48" y="0"/>
                  </a:lnTo>
                  <a:lnTo>
                    <a:pt x="18" y="0"/>
                  </a:lnTo>
                  <a:lnTo>
                    <a:pt x="10" y="5"/>
                  </a:lnTo>
                  <a:lnTo>
                    <a:pt x="40" y="7"/>
                  </a:lnTo>
                  <a:lnTo>
                    <a:pt x="49" y="14"/>
                  </a:lnTo>
                  <a:lnTo>
                    <a:pt x="26" y="13"/>
                  </a:lnTo>
                  <a:lnTo>
                    <a:pt x="13" y="21"/>
                  </a:lnTo>
                  <a:lnTo>
                    <a:pt x="5" y="28"/>
                  </a:lnTo>
                  <a:lnTo>
                    <a:pt x="0" y="34"/>
                  </a:lnTo>
                  <a:lnTo>
                    <a:pt x="13" y="35"/>
                  </a:lnTo>
                  <a:lnTo>
                    <a:pt x="25" y="29"/>
                  </a:lnTo>
                  <a:lnTo>
                    <a:pt x="27" y="39"/>
                  </a:lnTo>
                  <a:lnTo>
                    <a:pt x="45" y="39"/>
                  </a:lnTo>
                  <a:lnTo>
                    <a:pt x="50" y="29"/>
                  </a:lnTo>
                  <a:lnTo>
                    <a:pt x="56" y="41"/>
                  </a:lnTo>
                  <a:lnTo>
                    <a:pt x="26" y="44"/>
                  </a:lnTo>
                  <a:lnTo>
                    <a:pt x="37" y="54"/>
                  </a:lnTo>
                  <a:lnTo>
                    <a:pt x="60" y="49"/>
                  </a:lnTo>
                  <a:lnTo>
                    <a:pt x="72" y="36"/>
                  </a:lnTo>
                  <a:lnTo>
                    <a:pt x="61" y="19"/>
                  </a:lnTo>
                  <a:lnTo>
                    <a:pt x="68" y="7"/>
                  </a:lnTo>
                  <a:close/>
                </a:path>
              </a:pathLst>
            </a:custGeom>
            <a:solidFill>
              <a:srgbClr val="60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762" y="1035"/>
              <a:ext cx="38" cy="24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22" y="0"/>
                </a:cxn>
                <a:cxn ang="0">
                  <a:pos x="1" y="13"/>
                </a:cxn>
                <a:cxn ang="0">
                  <a:pos x="0" y="29"/>
                </a:cxn>
                <a:cxn ang="0">
                  <a:pos x="10" y="48"/>
                </a:cxn>
                <a:cxn ang="0">
                  <a:pos x="44" y="49"/>
                </a:cxn>
                <a:cxn ang="0">
                  <a:pos x="44" y="41"/>
                </a:cxn>
                <a:cxn ang="0">
                  <a:pos x="29" y="38"/>
                </a:cxn>
                <a:cxn ang="0">
                  <a:pos x="22" y="34"/>
                </a:cxn>
                <a:cxn ang="0">
                  <a:pos x="11" y="31"/>
                </a:cxn>
                <a:cxn ang="0">
                  <a:pos x="21" y="21"/>
                </a:cxn>
                <a:cxn ang="0">
                  <a:pos x="28" y="34"/>
                </a:cxn>
                <a:cxn ang="0">
                  <a:pos x="48" y="34"/>
                </a:cxn>
                <a:cxn ang="0">
                  <a:pos x="48" y="23"/>
                </a:cxn>
                <a:cxn ang="0">
                  <a:pos x="61" y="29"/>
                </a:cxn>
                <a:cxn ang="0">
                  <a:pos x="76" y="37"/>
                </a:cxn>
                <a:cxn ang="0">
                  <a:pos x="74" y="27"/>
                </a:cxn>
                <a:cxn ang="0">
                  <a:pos x="56" y="18"/>
                </a:cxn>
                <a:cxn ang="0">
                  <a:pos x="28" y="8"/>
                </a:cxn>
                <a:cxn ang="0">
                  <a:pos x="46" y="6"/>
                </a:cxn>
                <a:cxn ang="0">
                  <a:pos x="61" y="1"/>
                </a:cxn>
              </a:cxnLst>
              <a:rect l="0" t="0" r="r" b="b"/>
              <a:pathLst>
                <a:path w="76" h="49">
                  <a:moveTo>
                    <a:pt x="61" y="1"/>
                  </a:moveTo>
                  <a:lnTo>
                    <a:pt x="22" y="0"/>
                  </a:lnTo>
                  <a:lnTo>
                    <a:pt x="1" y="13"/>
                  </a:lnTo>
                  <a:lnTo>
                    <a:pt x="0" y="29"/>
                  </a:lnTo>
                  <a:lnTo>
                    <a:pt x="10" y="48"/>
                  </a:lnTo>
                  <a:lnTo>
                    <a:pt x="44" y="49"/>
                  </a:lnTo>
                  <a:lnTo>
                    <a:pt x="44" y="41"/>
                  </a:lnTo>
                  <a:lnTo>
                    <a:pt x="29" y="38"/>
                  </a:lnTo>
                  <a:lnTo>
                    <a:pt x="22" y="34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28" y="34"/>
                  </a:lnTo>
                  <a:lnTo>
                    <a:pt x="48" y="34"/>
                  </a:lnTo>
                  <a:lnTo>
                    <a:pt x="48" y="23"/>
                  </a:lnTo>
                  <a:lnTo>
                    <a:pt x="61" y="29"/>
                  </a:lnTo>
                  <a:lnTo>
                    <a:pt x="76" y="37"/>
                  </a:lnTo>
                  <a:lnTo>
                    <a:pt x="74" y="27"/>
                  </a:lnTo>
                  <a:lnTo>
                    <a:pt x="56" y="18"/>
                  </a:lnTo>
                  <a:lnTo>
                    <a:pt x="28" y="8"/>
                  </a:lnTo>
                  <a:lnTo>
                    <a:pt x="46" y="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60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676" y="1171"/>
              <a:ext cx="89" cy="14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3" y="68"/>
                </a:cxn>
                <a:cxn ang="0">
                  <a:pos x="0" y="127"/>
                </a:cxn>
                <a:cxn ang="0">
                  <a:pos x="64" y="134"/>
                </a:cxn>
                <a:cxn ang="0">
                  <a:pos x="136" y="191"/>
                </a:cxn>
                <a:cxn ang="0">
                  <a:pos x="179" y="284"/>
                </a:cxn>
                <a:cxn ang="0">
                  <a:pos x="165" y="180"/>
                </a:cxn>
                <a:cxn ang="0">
                  <a:pos x="85" y="113"/>
                </a:cxn>
                <a:cxn ang="0">
                  <a:pos x="58" y="69"/>
                </a:cxn>
                <a:cxn ang="0">
                  <a:pos x="107" y="110"/>
                </a:cxn>
                <a:cxn ang="0">
                  <a:pos x="141" y="132"/>
                </a:cxn>
                <a:cxn ang="0">
                  <a:pos x="130" y="72"/>
                </a:cxn>
                <a:cxn ang="0">
                  <a:pos x="80" y="49"/>
                </a:cxn>
                <a:cxn ang="0">
                  <a:pos x="39" y="0"/>
                </a:cxn>
              </a:cxnLst>
              <a:rect l="0" t="0" r="r" b="b"/>
              <a:pathLst>
                <a:path w="179" h="284">
                  <a:moveTo>
                    <a:pt x="39" y="0"/>
                  </a:moveTo>
                  <a:lnTo>
                    <a:pt x="23" y="68"/>
                  </a:lnTo>
                  <a:lnTo>
                    <a:pt x="0" y="127"/>
                  </a:lnTo>
                  <a:lnTo>
                    <a:pt x="64" y="134"/>
                  </a:lnTo>
                  <a:lnTo>
                    <a:pt x="136" y="191"/>
                  </a:lnTo>
                  <a:lnTo>
                    <a:pt x="179" y="284"/>
                  </a:lnTo>
                  <a:lnTo>
                    <a:pt x="165" y="180"/>
                  </a:lnTo>
                  <a:lnTo>
                    <a:pt x="85" y="113"/>
                  </a:lnTo>
                  <a:lnTo>
                    <a:pt x="58" y="69"/>
                  </a:lnTo>
                  <a:lnTo>
                    <a:pt x="107" y="110"/>
                  </a:lnTo>
                  <a:lnTo>
                    <a:pt x="141" y="132"/>
                  </a:lnTo>
                  <a:lnTo>
                    <a:pt x="130" y="72"/>
                  </a:lnTo>
                  <a:lnTo>
                    <a:pt x="80" y="4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3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768" y="1219"/>
              <a:ext cx="34" cy="12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30" y="16"/>
                </a:cxn>
                <a:cxn ang="0">
                  <a:pos x="19" y="84"/>
                </a:cxn>
                <a:cxn ang="0">
                  <a:pos x="0" y="179"/>
                </a:cxn>
                <a:cxn ang="0">
                  <a:pos x="10" y="256"/>
                </a:cxn>
                <a:cxn ang="0">
                  <a:pos x="25" y="183"/>
                </a:cxn>
                <a:cxn ang="0">
                  <a:pos x="38" y="29"/>
                </a:cxn>
                <a:cxn ang="0">
                  <a:pos x="67" y="35"/>
                </a:cxn>
                <a:cxn ang="0">
                  <a:pos x="65" y="0"/>
                </a:cxn>
              </a:cxnLst>
              <a:rect l="0" t="0" r="r" b="b"/>
              <a:pathLst>
                <a:path w="67" h="256">
                  <a:moveTo>
                    <a:pt x="65" y="0"/>
                  </a:moveTo>
                  <a:lnTo>
                    <a:pt x="30" y="16"/>
                  </a:lnTo>
                  <a:lnTo>
                    <a:pt x="19" y="84"/>
                  </a:lnTo>
                  <a:lnTo>
                    <a:pt x="0" y="179"/>
                  </a:lnTo>
                  <a:lnTo>
                    <a:pt x="10" y="256"/>
                  </a:lnTo>
                  <a:lnTo>
                    <a:pt x="25" y="183"/>
                  </a:lnTo>
                  <a:lnTo>
                    <a:pt x="38" y="29"/>
                  </a:lnTo>
                  <a:lnTo>
                    <a:pt x="67" y="3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3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76" y="1153"/>
              <a:ext cx="228" cy="352"/>
            </a:xfrm>
            <a:custGeom>
              <a:avLst/>
              <a:gdLst/>
              <a:ahLst/>
              <a:cxnLst>
                <a:cxn ang="0">
                  <a:pos x="225" y="65"/>
                </a:cxn>
                <a:cxn ang="0">
                  <a:pos x="400" y="293"/>
                </a:cxn>
                <a:cxn ang="0">
                  <a:pos x="439" y="411"/>
                </a:cxn>
                <a:cxn ang="0">
                  <a:pos x="451" y="471"/>
                </a:cxn>
                <a:cxn ang="0">
                  <a:pos x="454" y="518"/>
                </a:cxn>
                <a:cxn ang="0">
                  <a:pos x="442" y="563"/>
                </a:cxn>
                <a:cxn ang="0">
                  <a:pos x="404" y="609"/>
                </a:cxn>
                <a:cxn ang="0">
                  <a:pos x="367" y="631"/>
                </a:cxn>
                <a:cxn ang="0">
                  <a:pos x="334" y="650"/>
                </a:cxn>
                <a:cxn ang="0">
                  <a:pos x="298" y="664"/>
                </a:cxn>
                <a:cxn ang="0">
                  <a:pos x="256" y="669"/>
                </a:cxn>
                <a:cxn ang="0">
                  <a:pos x="201" y="649"/>
                </a:cxn>
                <a:cxn ang="0">
                  <a:pos x="192" y="698"/>
                </a:cxn>
                <a:cxn ang="0">
                  <a:pos x="175" y="699"/>
                </a:cxn>
                <a:cxn ang="0">
                  <a:pos x="160" y="675"/>
                </a:cxn>
                <a:cxn ang="0">
                  <a:pos x="147" y="636"/>
                </a:cxn>
                <a:cxn ang="0">
                  <a:pos x="171" y="538"/>
                </a:cxn>
                <a:cxn ang="0">
                  <a:pos x="201" y="547"/>
                </a:cxn>
                <a:cxn ang="0">
                  <a:pos x="228" y="509"/>
                </a:cxn>
                <a:cxn ang="0">
                  <a:pos x="315" y="568"/>
                </a:cxn>
                <a:cxn ang="0">
                  <a:pos x="345" y="577"/>
                </a:cxn>
                <a:cxn ang="0">
                  <a:pos x="359" y="535"/>
                </a:cxn>
                <a:cxn ang="0">
                  <a:pos x="411" y="519"/>
                </a:cxn>
                <a:cxn ang="0">
                  <a:pos x="377" y="493"/>
                </a:cxn>
                <a:cxn ang="0">
                  <a:pos x="314" y="467"/>
                </a:cxn>
                <a:cxn ang="0">
                  <a:pos x="268" y="435"/>
                </a:cxn>
                <a:cxn ang="0">
                  <a:pos x="306" y="324"/>
                </a:cxn>
                <a:cxn ang="0">
                  <a:pos x="267" y="341"/>
                </a:cxn>
                <a:cxn ang="0">
                  <a:pos x="279" y="221"/>
                </a:cxn>
                <a:cxn ang="0">
                  <a:pos x="238" y="322"/>
                </a:cxn>
                <a:cxn ang="0">
                  <a:pos x="224" y="501"/>
                </a:cxn>
                <a:cxn ang="0">
                  <a:pos x="129" y="527"/>
                </a:cxn>
                <a:cxn ang="0">
                  <a:pos x="137" y="414"/>
                </a:cxn>
                <a:cxn ang="0">
                  <a:pos x="89" y="561"/>
                </a:cxn>
                <a:cxn ang="0">
                  <a:pos x="0" y="549"/>
                </a:cxn>
                <a:cxn ang="0">
                  <a:pos x="29" y="170"/>
                </a:cxn>
                <a:cxn ang="0">
                  <a:pos x="84" y="81"/>
                </a:cxn>
                <a:cxn ang="0">
                  <a:pos x="114" y="190"/>
                </a:cxn>
                <a:cxn ang="0">
                  <a:pos x="94" y="399"/>
                </a:cxn>
                <a:cxn ang="0">
                  <a:pos x="132" y="161"/>
                </a:cxn>
                <a:cxn ang="0">
                  <a:pos x="158" y="135"/>
                </a:cxn>
                <a:cxn ang="0">
                  <a:pos x="211" y="335"/>
                </a:cxn>
                <a:cxn ang="0">
                  <a:pos x="160" y="106"/>
                </a:cxn>
                <a:cxn ang="0">
                  <a:pos x="109" y="70"/>
                </a:cxn>
                <a:cxn ang="0">
                  <a:pos x="53" y="25"/>
                </a:cxn>
                <a:cxn ang="0">
                  <a:pos x="57" y="4"/>
                </a:cxn>
              </a:cxnLst>
              <a:rect l="0" t="0" r="r" b="b"/>
              <a:pathLst>
                <a:path w="454" h="703">
                  <a:moveTo>
                    <a:pt x="56" y="0"/>
                  </a:moveTo>
                  <a:lnTo>
                    <a:pt x="225" y="65"/>
                  </a:lnTo>
                  <a:lnTo>
                    <a:pt x="336" y="188"/>
                  </a:lnTo>
                  <a:lnTo>
                    <a:pt x="400" y="293"/>
                  </a:lnTo>
                  <a:lnTo>
                    <a:pt x="404" y="345"/>
                  </a:lnTo>
                  <a:lnTo>
                    <a:pt x="439" y="411"/>
                  </a:lnTo>
                  <a:lnTo>
                    <a:pt x="446" y="442"/>
                  </a:lnTo>
                  <a:lnTo>
                    <a:pt x="451" y="471"/>
                  </a:lnTo>
                  <a:lnTo>
                    <a:pt x="454" y="495"/>
                  </a:lnTo>
                  <a:lnTo>
                    <a:pt x="454" y="518"/>
                  </a:lnTo>
                  <a:lnTo>
                    <a:pt x="451" y="541"/>
                  </a:lnTo>
                  <a:lnTo>
                    <a:pt x="442" y="563"/>
                  </a:lnTo>
                  <a:lnTo>
                    <a:pt x="427" y="585"/>
                  </a:lnTo>
                  <a:lnTo>
                    <a:pt x="404" y="609"/>
                  </a:lnTo>
                  <a:lnTo>
                    <a:pt x="384" y="619"/>
                  </a:lnTo>
                  <a:lnTo>
                    <a:pt x="367" y="631"/>
                  </a:lnTo>
                  <a:lnTo>
                    <a:pt x="350" y="641"/>
                  </a:lnTo>
                  <a:lnTo>
                    <a:pt x="334" y="650"/>
                  </a:lnTo>
                  <a:lnTo>
                    <a:pt x="316" y="659"/>
                  </a:lnTo>
                  <a:lnTo>
                    <a:pt x="298" y="664"/>
                  </a:lnTo>
                  <a:lnTo>
                    <a:pt x="278" y="668"/>
                  </a:lnTo>
                  <a:lnTo>
                    <a:pt x="256" y="669"/>
                  </a:lnTo>
                  <a:lnTo>
                    <a:pt x="202" y="616"/>
                  </a:lnTo>
                  <a:lnTo>
                    <a:pt x="201" y="649"/>
                  </a:lnTo>
                  <a:lnTo>
                    <a:pt x="199" y="680"/>
                  </a:lnTo>
                  <a:lnTo>
                    <a:pt x="192" y="698"/>
                  </a:lnTo>
                  <a:lnTo>
                    <a:pt x="184" y="703"/>
                  </a:lnTo>
                  <a:lnTo>
                    <a:pt x="175" y="699"/>
                  </a:lnTo>
                  <a:lnTo>
                    <a:pt x="167" y="689"/>
                  </a:lnTo>
                  <a:lnTo>
                    <a:pt x="160" y="675"/>
                  </a:lnTo>
                  <a:lnTo>
                    <a:pt x="153" y="656"/>
                  </a:lnTo>
                  <a:lnTo>
                    <a:pt x="147" y="636"/>
                  </a:lnTo>
                  <a:lnTo>
                    <a:pt x="109" y="551"/>
                  </a:lnTo>
                  <a:lnTo>
                    <a:pt x="171" y="538"/>
                  </a:lnTo>
                  <a:lnTo>
                    <a:pt x="201" y="525"/>
                  </a:lnTo>
                  <a:lnTo>
                    <a:pt x="201" y="547"/>
                  </a:lnTo>
                  <a:lnTo>
                    <a:pt x="223" y="539"/>
                  </a:lnTo>
                  <a:lnTo>
                    <a:pt x="228" y="509"/>
                  </a:lnTo>
                  <a:lnTo>
                    <a:pt x="261" y="515"/>
                  </a:lnTo>
                  <a:lnTo>
                    <a:pt x="315" y="568"/>
                  </a:lnTo>
                  <a:lnTo>
                    <a:pt x="327" y="611"/>
                  </a:lnTo>
                  <a:lnTo>
                    <a:pt x="345" y="577"/>
                  </a:lnTo>
                  <a:lnTo>
                    <a:pt x="299" y="524"/>
                  </a:lnTo>
                  <a:lnTo>
                    <a:pt x="359" y="535"/>
                  </a:lnTo>
                  <a:lnTo>
                    <a:pt x="397" y="553"/>
                  </a:lnTo>
                  <a:lnTo>
                    <a:pt x="411" y="519"/>
                  </a:lnTo>
                  <a:lnTo>
                    <a:pt x="322" y="503"/>
                  </a:lnTo>
                  <a:lnTo>
                    <a:pt x="377" y="493"/>
                  </a:lnTo>
                  <a:lnTo>
                    <a:pt x="357" y="468"/>
                  </a:lnTo>
                  <a:lnTo>
                    <a:pt x="314" y="467"/>
                  </a:lnTo>
                  <a:lnTo>
                    <a:pt x="262" y="482"/>
                  </a:lnTo>
                  <a:lnTo>
                    <a:pt x="268" y="435"/>
                  </a:lnTo>
                  <a:lnTo>
                    <a:pt x="304" y="385"/>
                  </a:lnTo>
                  <a:lnTo>
                    <a:pt x="306" y="324"/>
                  </a:lnTo>
                  <a:lnTo>
                    <a:pt x="275" y="362"/>
                  </a:lnTo>
                  <a:lnTo>
                    <a:pt x="267" y="341"/>
                  </a:lnTo>
                  <a:lnTo>
                    <a:pt x="277" y="294"/>
                  </a:lnTo>
                  <a:lnTo>
                    <a:pt x="279" y="221"/>
                  </a:lnTo>
                  <a:lnTo>
                    <a:pt x="253" y="259"/>
                  </a:lnTo>
                  <a:lnTo>
                    <a:pt x="238" y="322"/>
                  </a:lnTo>
                  <a:lnTo>
                    <a:pt x="233" y="447"/>
                  </a:lnTo>
                  <a:lnTo>
                    <a:pt x="224" y="501"/>
                  </a:lnTo>
                  <a:lnTo>
                    <a:pt x="171" y="528"/>
                  </a:lnTo>
                  <a:lnTo>
                    <a:pt x="129" y="527"/>
                  </a:lnTo>
                  <a:lnTo>
                    <a:pt x="130" y="482"/>
                  </a:lnTo>
                  <a:lnTo>
                    <a:pt x="137" y="414"/>
                  </a:lnTo>
                  <a:lnTo>
                    <a:pt x="109" y="465"/>
                  </a:lnTo>
                  <a:lnTo>
                    <a:pt x="89" y="561"/>
                  </a:lnTo>
                  <a:lnTo>
                    <a:pt x="47" y="559"/>
                  </a:lnTo>
                  <a:lnTo>
                    <a:pt x="0" y="549"/>
                  </a:lnTo>
                  <a:lnTo>
                    <a:pt x="12" y="449"/>
                  </a:lnTo>
                  <a:lnTo>
                    <a:pt x="29" y="170"/>
                  </a:lnTo>
                  <a:lnTo>
                    <a:pt x="57" y="111"/>
                  </a:lnTo>
                  <a:lnTo>
                    <a:pt x="84" y="81"/>
                  </a:lnTo>
                  <a:lnTo>
                    <a:pt x="117" y="108"/>
                  </a:lnTo>
                  <a:lnTo>
                    <a:pt x="114" y="190"/>
                  </a:lnTo>
                  <a:lnTo>
                    <a:pt x="97" y="322"/>
                  </a:lnTo>
                  <a:lnTo>
                    <a:pt x="94" y="399"/>
                  </a:lnTo>
                  <a:lnTo>
                    <a:pt x="127" y="328"/>
                  </a:lnTo>
                  <a:lnTo>
                    <a:pt x="132" y="161"/>
                  </a:lnTo>
                  <a:lnTo>
                    <a:pt x="131" y="79"/>
                  </a:lnTo>
                  <a:lnTo>
                    <a:pt x="158" y="135"/>
                  </a:lnTo>
                  <a:lnTo>
                    <a:pt x="172" y="226"/>
                  </a:lnTo>
                  <a:lnTo>
                    <a:pt x="211" y="335"/>
                  </a:lnTo>
                  <a:lnTo>
                    <a:pt x="196" y="266"/>
                  </a:lnTo>
                  <a:lnTo>
                    <a:pt x="160" y="106"/>
                  </a:lnTo>
                  <a:lnTo>
                    <a:pt x="131" y="57"/>
                  </a:lnTo>
                  <a:lnTo>
                    <a:pt x="109" y="70"/>
                  </a:lnTo>
                  <a:lnTo>
                    <a:pt x="51" y="29"/>
                  </a:lnTo>
                  <a:lnTo>
                    <a:pt x="53" y="25"/>
                  </a:lnTo>
                  <a:lnTo>
                    <a:pt x="56" y="14"/>
                  </a:lnTo>
                  <a:lnTo>
                    <a:pt x="57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623" y="1239"/>
              <a:ext cx="145" cy="176"/>
            </a:xfrm>
            <a:custGeom>
              <a:avLst/>
              <a:gdLst/>
              <a:ahLst/>
              <a:cxnLst>
                <a:cxn ang="0">
                  <a:pos x="280" y="185"/>
                </a:cxn>
                <a:cxn ang="0">
                  <a:pos x="290" y="301"/>
                </a:cxn>
                <a:cxn ang="0">
                  <a:pos x="245" y="210"/>
                </a:cxn>
                <a:cxn ang="0">
                  <a:pos x="192" y="140"/>
                </a:cxn>
                <a:cxn ang="0">
                  <a:pos x="122" y="51"/>
                </a:cxn>
                <a:cxn ang="0">
                  <a:pos x="134" y="107"/>
                </a:cxn>
                <a:cxn ang="0">
                  <a:pos x="232" y="248"/>
                </a:cxn>
                <a:cxn ang="0">
                  <a:pos x="253" y="349"/>
                </a:cxn>
                <a:cxn ang="0">
                  <a:pos x="198" y="352"/>
                </a:cxn>
                <a:cxn ang="0">
                  <a:pos x="104" y="226"/>
                </a:cxn>
                <a:cxn ang="0">
                  <a:pos x="7" y="35"/>
                </a:cxn>
                <a:cxn ang="0">
                  <a:pos x="0" y="0"/>
                </a:cxn>
                <a:cxn ang="0">
                  <a:pos x="69" y="27"/>
                </a:cxn>
                <a:cxn ang="0">
                  <a:pos x="90" y="7"/>
                </a:cxn>
                <a:cxn ang="0">
                  <a:pos x="114" y="12"/>
                </a:cxn>
                <a:cxn ang="0">
                  <a:pos x="135" y="18"/>
                </a:cxn>
                <a:cxn ang="0">
                  <a:pos x="153" y="22"/>
                </a:cxn>
                <a:cxn ang="0">
                  <a:pos x="169" y="28"/>
                </a:cxn>
                <a:cxn ang="0">
                  <a:pos x="182" y="34"/>
                </a:cxn>
                <a:cxn ang="0">
                  <a:pos x="194" y="40"/>
                </a:cxn>
                <a:cxn ang="0">
                  <a:pos x="204" y="46"/>
                </a:cxn>
                <a:cxn ang="0">
                  <a:pos x="213" y="56"/>
                </a:cxn>
                <a:cxn ang="0">
                  <a:pos x="220" y="65"/>
                </a:cxn>
                <a:cxn ang="0">
                  <a:pos x="228" y="76"/>
                </a:cxn>
                <a:cxn ang="0">
                  <a:pos x="235" y="89"/>
                </a:cxn>
                <a:cxn ang="0">
                  <a:pos x="242" y="104"/>
                </a:cxn>
                <a:cxn ang="0">
                  <a:pos x="250" y="120"/>
                </a:cxn>
                <a:cxn ang="0">
                  <a:pos x="259" y="139"/>
                </a:cxn>
                <a:cxn ang="0">
                  <a:pos x="268" y="160"/>
                </a:cxn>
                <a:cxn ang="0">
                  <a:pos x="280" y="185"/>
                </a:cxn>
              </a:cxnLst>
              <a:rect l="0" t="0" r="r" b="b"/>
              <a:pathLst>
                <a:path w="290" h="352">
                  <a:moveTo>
                    <a:pt x="280" y="185"/>
                  </a:moveTo>
                  <a:lnTo>
                    <a:pt x="290" y="301"/>
                  </a:lnTo>
                  <a:lnTo>
                    <a:pt x="245" y="210"/>
                  </a:lnTo>
                  <a:lnTo>
                    <a:pt x="192" y="140"/>
                  </a:lnTo>
                  <a:lnTo>
                    <a:pt x="122" y="51"/>
                  </a:lnTo>
                  <a:lnTo>
                    <a:pt x="134" y="107"/>
                  </a:lnTo>
                  <a:lnTo>
                    <a:pt x="232" y="248"/>
                  </a:lnTo>
                  <a:lnTo>
                    <a:pt x="253" y="349"/>
                  </a:lnTo>
                  <a:lnTo>
                    <a:pt x="198" y="352"/>
                  </a:lnTo>
                  <a:lnTo>
                    <a:pt x="104" y="226"/>
                  </a:lnTo>
                  <a:lnTo>
                    <a:pt x="7" y="35"/>
                  </a:lnTo>
                  <a:lnTo>
                    <a:pt x="0" y="0"/>
                  </a:lnTo>
                  <a:lnTo>
                    <a:pt x="69" y="27"/>
                  </a:lnTo>
                  <a:lnTo>
                    <a:pt x="90" y="7"/>
                  </a:lnTo>
                  <a:lnTo>
                    <a:pt x="114" y="12"/>
                  </a:lnTo>
                  <a:lnTo>
                    <a:pt x="135" y="18"/>
                  </a:lnTo>
                  <a:lnTo>
                    <a:pt x="153" y="22"/>
                  </a:lnTo>
                  <a:lnTo>
                    <a:pt x="169" y="28"/>
                  </a:lnTo>
                  <a:lnTo>
                    <a:pt x="182" y="34"/>
                  </a:lnTo>
                  <a:lnTo>
                    <a:pt x="194" y="40"/>
                  </a:lnTo>
                  <a:lnTo>
                    <a:pt x="204" y="46"/>
                  </a:lnTo>
                  <a:lnTo>
                    <a:pt x="213" y="56"/>
                  </a:lnTo>
                  <a:lnTo>
                    <a:pt x="220" y="65"/>
                  </a:lnTo>
                  <a:lnTo>
                    <a:pt x="228" y="76"/>
                  </a:lnTo>
                  <a:lnTo>
                    <a:pt x="235" y="89"/>
                  </a:lnTo>
                  <a:lnTo>
                    <a:pt x="242" y="104"/>
                  </a:lnTo>
                  <a:lnTo>
                    <a:pt x="250" y="120"/>
                  </a:lnTo>
                  <a:lnTo>
                    <a:pt x="259" y="139"/>
                  </a:lnTo>
                  <a:lnTo>
                    <a:pt x="268" y="160"/>
                  </a:lnTo>
                  <a:lnTo>
                    <a:pt x="280" y="185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783" y="1496"/>
              <a:ext cx="141" cy="525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59" y="129"/>
                </a:cxn>
                <a:cxn ang="0">
                  <a:pos x="258" y="228"/>
                </a:cxn>
                <a:cxn ang="0">
                  <a:pos x="283" y="638"/>
                </a:cxn>
                <a:cxn ang="0">
                  <a:pos x="270" y="1036"/>
                </a:cxn>
                <a:cxn ang="0">
                  <a:pos x="137" y="1051"/>
                </a:cxn>
                <a:cxn ang="0">
                  <a:pos x="25" y="1048"/>
                </a:cxn>
                <a:cxn ang="0">
                  <a:pos x="27" y="981"/>
                </a:cxn>
                <a:cxn ang="0">
                  <a:pos x="31" y="839"/>
                </a:cxn>
                <a:cxn ang="0">
                  <a:pos x="43" y="498"/>
                </a:cxn>
                <a:cxn ang="0">
                  <a:pos x="58" y="584"/>
                </a:cxn>
                <a:cxn ang="0">
                  <a:pos x="120" y="709"/>
                </a:cxn>
                <a:cxn ang="0">
                  <a:pos x="133" y="880"/>
                </a:cxn>
                <a:cxn ang="0">
                  <a:pos x="155" y="795"/>
                </a:cxn>
                <a:cxn ang="0">
                  <a:pos x="140" y="663"/>
                </a:cxn>
                <a:cxn ang="0">
                  <a:pos x="72" y="452"/>
                </a:cxn>
                <a:cxn ang="0">
                  <a:pos x="30" y="271"/>
                </a:cxn>
                <a:cxn ang="0">
                  <a:pos x="0" y="42"/>
                </a:cxn>
                <a:cxn ang="0">
                  <a:pos x="46" y="62"/>
                </a:cxn>
                <a:cxn ang="0">
                  <a:pos x="81" y="149"/>
                </a:cxn>
                <a:cxn ang="0">
                  <a:pos x="139" y="407"/>
                </a:cxn>
                <a:cxn ang="0">
                  <a:pos x="125" y="273"/>
                </a:cxn>
                <a:cxn ang="0">
                  <a:pos x="84" y="12"/>
                </a:cxn>
                <a:cxn ang="0">
                  <a:pos x="150" y="66"/>
                </a:cxn>
                <a:cxn ang="0">
                  <a:pos x="156" y="64"/>
                </a:cxn>
                <a:cxn ang="0">
                  <a:pos x="169" y="57"/>
                </a:cxn>
                <a:cxn ang="0">
                  <a:pos x="188" y="47"/>
                </a:cxn>
                <a:cxn ang="0">
                  <a:pos x="210" y="36"/>
                </a:cxn>
                <a:cxn ang="0">
                  <a:pos x="232" y="24"/>
                </a:cxn>
                <a:cxn ang="0">
                  <a:pos x="249" y="14"/>
                </a:cxn>
                <a:cxn ang="0">
                  <a:pos x="262" y="5"/>
                </a:cxn>
                <a:cxn ang="0">
                  <a:pos x="264" y="0"/>
                </a:cxn>
              </a:cxnLst>
              <a:rect l="0" t="0" r="r" b="b"/>
              <a:pathLst>
                <a:path w="283" h="1051">
                  <a:moveTo>
                    <a:pt x="264" y="0"/>
                  </a:moveTo>
                  <a:lnTo>
                    <a:pt x="259" y="129"/>
                  </a:lnTo>
                  <a:lnTo>
                    <a:pt x="258" y="228"/>
                  </a:lnTo>
                  <a:lnTo>
                    <a:pt x="283" y="638"/>
                  </a:lnTo>
                  <a:lnTo>
                    <a:pt x="270" y="1036"/>
                  </a:lnTo>
                  <a:lnTo>
                    <a:pt x="137" y="1051"/>
                  </a:lnTo>
                  <a:lnTo>
                    <a:pt x="25" y="1048"/>
                  </a:lnTo>
                  <a:lnTo>
                    <a:pt x="27" y="981"/>
                  </a:lnTo>
                  <a:lnTo>
                    <a:pt x="31" y="839"/>
                  </a:lnTo>
                  <a:lnTo>
                    <a:pt x="43" y="498"/>
                  </a:lnTo>
                  <a:lnTo>
                    <a:pt x="58" y="584"/>
                  </a:lnTo>
                  <a:lnTo>
                    <a:pt x="120" y="709"/>
                  </a:lnTo>
                  <a:lnTo>
                    <a:pt x="133" y="880"/>
                  </a:lnTo>
                  <a:lnTo>
                    <a:pt x="155" y="795"/>
                  </a:lnTo>
                  <a:lnTo>
                    <a:pt x="140" y="663"/>
                  </a:lnTo>
                  <a:lnTo>
                    <a:pt x="72" y="452"/>
                  </a:lnTo>
                  <a:lnTo>
                    <a:pt x="30" y="271"/>
                  </a:lnTo>
                  <a:lnTo>
                    <a:pt x="0" y="42"/>
                  </a:lnTo>
                  <a:lnTo>
                    <a:pt x="46" y="62"/>
                  </a:lnTo>
                  <a:lnTo>
                    <a:pt x="81" y="149"/>
                  </a:lnTo>
                  <a:lnTo>
                    <a:pt x="139" y="407"/>
                  </a:lnTo>
                  <a:lnTo>
                    <a:pt x="125" y="273"/>
                  </a:lnTo>
                  <a:lnTo>
                    <a:pt x="84" y="12"/>
                  </a:lnTo>
                  <a:lnTo>
                    <a:pt x="150" y="66"/>
                  </a:lnTo>
                  <a:lnTo>
                    <a:pt x="156" y="64"/>
                  </a:lnTo>
                  <a:lnTo>
                    <a:pt x="169" y="57"/>
                  </a:lnTo>
                  <a:lnTo>
                    <a:pt x="188" y="47"/>
                  </a:lnTo>
                  <a:lnTo>
                    <a:pt x="210" y="36"/>
                  </a:lnTo>
                  <a:lnTo>
                    <a:pt x="232" y="24"/>
                  </a:lnTo>
                  <a:lnTo>
                    <a:pt x="249" y="14"/>
                  </a:lnTo>
                  <a:lnTo>
                    <a:pt x="262" y="5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24" y="1509"/>
              <a:ext cx="164" cy="516"/>
            </a:xfrm>
            <a:custGeom>
              <a:avLst/>
              <a:gdLst/>
              <a:ahLst/>
              <a:cxnLst>
                <a:cxn ang="0">
                  <a:pos x="289" y="71"/>
                </a:cxn>
                <a:cxn ang="0">
                  <a:pos x="302" y="261"/>
                </a:cxn>
                <a:cxn ang="0">
                  <a:pos x="330" y="546"/>
                </a:cxn>
                <a:cxn ang="0">
                  <a:pos x="315" y="1031"/>
                </a:cxn>
                <a:cxn ang="0">
                  <a:pos x="118" y="1006"/>
                </a:cxn>
                <a:cxn ang="0">
                  <a:pos x="0" y="1000"/>
                </a:cxn>
                <a:cxn ang="0">
                  <a:pos x="48" y="830"/>
                </a:cxn>
                <a:cxn ang="0">
                  <a:pos x="59" y="471"/>
                </a:cxn>
                <a:cxn ang="0">
                  <a:pos x="86" y="548"/>
                </a:cxn>
                <a:cxn ang="0">
                  <a:pos x="99" y="690"/>
                </a:cxn>
                <a:cxn ang="0">
                  <a:pos x="227" y="818"/>
                </a:cxn>
                <a:cxn ang="0">
                  <a:pos x="204" y="666"/>
                </a:cxn>
                <a:cxn ang="0">
                  <a:pos x="118" y="333"/>
                </a:cxn>
                <a:cxn ang="0">
                  <a:pos x="121" y="299"/>
                </a:cxn>
                <a:cxn ang="0">
                  <a:pos x="117" y="261"/>
                </a:cxn>
                <a:cxn ang="0">
                  <a:pos x="107" y="221"/>
                </a:cxn>
                <a:cxn ang="0">
                  <a:pos x="95" y="179"/>
                </a:cxn>
                <a:cxn ang="0">
                  <a:pos x="82" y="140"/>
                </a:cxn>
                <a:cxn ang="0">
                  <a:pos x="72" y="105"/>
                </a:cxn>
                <a:cxn ang="0">
                  <a:pos x="65" y="76"/>
                </a:cxn>
                <a:cxn ang="0">
                  <a:pos x="64" y="54"/>
                </a:cxn>
                <a:cxn ang="0">
                  <a:pos x="66" y="45"/>
                </a:cxn>
                <a:cxn ang="0">
                  <a:pos x="69" y="38"/>
                </a:cxn>
                <a:cxn ang="0">
                  <a:pos x="74" y="35"/>
                </a:cxn>
                <a:cxn ang="0">
                  <a:pos x="81" y="37"/>
                </a:cxn>
                <a:cxn ang="0">
                  <a:pos x="88" y="41"/>
                </a:cxn>
                <a:cxn ang="0">
                  <a:pos x="97" y="52"/>
                </a:cxn>
                <a:cxn ang="0">
                  <a:pos x="107" y="65"/>
                </a:cxn>
                <a:cxn ang="0">
                  <a:pos x="119" y="85"/>
                </a:cxn>
                <a:cxn ang="0">
                  <a:pos x="239" y="183"/>
                </a:cxn>
                <a:cxn ang="0">
                  <a:pos x="213" y="96"/>
                </a:cxn>
                <a:cxn ang="0">
                  <a:pos x="141" y="0"/>
                </a:cxn>
                <a:cxn ang="0">
                  <a:pos x="272" y="14"/>
                </a:cxn>
                <a:cxn ang="0">
                  <a:pos x="289" y="71"/>
                </a:cxn>
              </a:cxnLst>
              <a:rect l="0" t="0" r="r" b="b"/>
              <a:pathLst>
                <a:path w="330" h="1031">
                  <a:moveTo>
                    <a:pt x="289" y="71"/>
                  </a:moveTo>
                  <a:lnTo>
                    <a:pt x="302" y="261"/>
                  </a:lnTo>
                  <a:lnTo>
                    <a:pt x="330" y="546"/>
                  </a:lnTo>
                  <a:lnTo>
                    <a:pt x="315" y="1031"/>
                  </a:lnTo>
                  <a:lnTo>
                    <a:pt x="118" y="1006"/>
                  </a:lnTo>
                  <a:lnTo>
                    <a:pt x="0" y="1000"/>
                  </a:lnTo>
                  <a:lnTo>
                    <a:pt x="48" y="830"/>
                  </a:lnTo>
                  <a:lnTo>
                    <a:pt x="59" y="471"/>
                  </a:lnTo>
                  <a:lnTo>
                    <a:pt x="86" y="548"/>
                  </a:lnTo>
                  <a:lnTo>
                    <a:pt x="99" y="690"/>
                  </a:lnTo>
                  <a:lnTo>
                    <a:pt x="227" y="818"/>
                  </a:lnTo>
                  <a:lnTo>
                    <a:pt x="204" y="666"/>
                  </a:lnTo>
                  <a:lnTo>
                    <a:pt x="118" y="333"/>
                  </a:lnTo>
                  <a:lnTo>
                    <a:pt x="121" y="299"/>
                  </a:lnTo>
                  <a:lnTo>
                    <a:pt x="117" y="261"/>
                  </a:lnTo>
                  <a:lnTo>
                    <a:pt x="107" y="221"/>
                  </a:lnTo>
                  <a:lnTo>
                    <a:pt x="95" y="179"/>
                  </a:lnTo>
                  <a:lnTo>
                    <a:pt x="82" y="140"/>
                  </a:lnTo>
                  <a:lnTo>
                    <a:pt x="72" y="105"/>
                  </a:lnTo>
                  <a:lnTo>
                    <a:pt x="65" y="76"/>
                  </a:lnTo>
                  <a:lnTo>
                    <a:pt x="64" y="54"/>
                  </a:lnTo>
                  <a:lnTo>
                    <a:pt x="66" y="45"/>
                  </a:lnTo>
                  <a:lnTo>
                    <a:pt x="69" y="38"/>
                  </a:lnTo>
                  <a:lnTo>
                    <a:pt x="74" y="35"/>
                  </a:lnTo>
                  <a:lnTo>
                    <a:pt x="81" y="37"/>
                  </a:lnTo>
                  <a:lnTo>
                    <a:pt x="88" y="41"/>
                  </a:lnTo>
                  <a:lnTo>
                    <a:pt x="97" y="52"/>
                  </a:lnTo>
                  <a:lnTo>
                    <a:pt x="107" y="65"/>
                  </a:lnTo>
                  <a:lnTo>
                    <a:pt x="119" y="85"/>
                  </a:lnTo>
                  <a:lnTo>
                    <a:pt x="239" y="183"/>
                  </a:lnTo>
                  <a:lnTo>
                    <a:pt x="213" y="96"/>
                  </a:lnTo>
                  <a:lnTo>
                    <a:pt x="141" y="0"/>
                  </a:lnTo>
                  <a:lnTo>
                    <a:pt x="272" y="14"/>
                  </a:lnTo>
                  <a:lnTo>
                    <a:pt x="289" y="71"/>
                  </a:lnTo>
                  <a:close/>
                </a:path>
              </a:pathLst>
            </a:custGeom>
            <a:solidFill>
              <a:srgbClr val="FFE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528" y="1228"/>
              <a:ext cx="241" cy="286"/>
            </a:xfrm>
            <a:custGeom>
              <a:avLst/>
              <a:gdLst/>
              <a:ahLst/>
              <a:cxnLst>
                <a:cxn ang="0">
                  <a:pos x="400" y="367"/>
                </a:cxn>
                <a:cxn ang="0">
                  <a:pos x="222" y="0"/>
                </a:cxn>
                <a:cxn ang="0">
                  <a:pos x="0" y="59"/>
                </a:cxn>
                <a:cxn ang="0">
                  <a:pos x="114" y="345"/>
                </a:cxn>
                <a:cxn ang="0">
                  <a:pos x="164" y="317"/>
                </a:cxn>
                <a:cxn ang="0">
                  <a:pos x="199" y="296"/>
                </a:cxn>
                <a:cxn ang="0">
                  <a:pos x="237" y="324"/>
                </a:cxn>
                <a:cxn ang="0">
                  <a:pos x="277" y="372"/>
                </a:cxn>
                <a:cxn ang="0">
                  <a:pos x="273" y="465"/>
                </a:cxn>
                <a:cxn ang="0">
                  <a:pos x="214" y="499"/>
                </a:cxn>
                <a:cxn ang="0">
                  <a:pos x="240" y="544"/>
                </a:cxn>
                <a:cxn ang="0">
                  <a:pos x="482" y="573"/>
                </a:cxn>
                <a:cxn ang="0">
                  <a:pos x="464" y="534"/>
                </a:cxn>
                <a:cxn ang="0">
                  <a:pos x="400" y="367"/>
                </a:cxn>
              </a:cxnLst>
              <a:rect l="0" t="0" r="r" b="b"/>
              <a:pathLst>
                <a:path w="482" h="573">
                  <a:moveTo>
                    <a:pt x="400" y="367"/>
                  </a:moveTo>
                  <a:lnTo>
                    <a:pt x="222" y="0"/>
                  </a:lnTo>
                  <a:lnTo>
                    <a:pt x="0" y="59"/>
                  </a:lnTo>
                  <a:lnTo>
                    <a:pt x="114" y="345"/>
                  </a:lnTo>
                  <a:lnTo>
                    <a:pt x="164" y="317"/>
                  </a:lnTo>
                  <a:lnTo>
                    <a:pt x="199" y="296"/>
                  </a:lnTo>
                  <a:lnTo>
                    <a:pt x="237" y="324"/>
                  </a:lnTo>
                  <a:lnTo>
                    <a:pt x="277" y="372"/>
                  </a:lnTo>
                  <a:lnTo>
                    <a:pt x="273" y="465"/>
                  </a:lnTo>
                  <a:lnTo>
                    <a:pt x="214" y="499"/>
                  </a:lnTo>
                  <a:lnTo>
                    <a:pt x="240" y="544"/>
                  </a:lnTo>
                  <a:lnTo>
                    <a:pt x="482" y="573"/>
                  </a:lnTo>
                  <a:lnTo>
                    <a:pt x="464" y="534"/>
                  </a:lnTo>
                  <a:lnTo>
                    <a:pt x="400" y="367"/>
                  </a:lnTo>
                  <a:close/>
                </a:path>
              </a:pathLst>
            </a:custGeom>
            <a:solidFill>
              <a:srgbClr val="00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690" y="1415"/>
              <a:ext cx="144" cy="81"/>
            </a:xfrm>
            <a:custGeom>
              <a:avLst/>
              <a:gdLst/>
              <a:ahLst/>
              <a:cxnLst>
                <a:cxn ang="0">
                  <a:pos x="273" y="42"/>
                </a:cxn>
                <a:cxn ang="0">
                  <a:pos x="206" y="41"/>
                </a:cxn>
                <a:cxn ang="0">
                  <a:pos x="141" y="3"/>
                </a:cxn>
                <a:cxn ang="0">
                  <a:pos x="85" y="1"/>
                </a:cxn>
                <a:cxn ang="0">
                  <a:pos x="40" y="0"/>
                </a:cxn>
                <a:cxn ang="0">
                  <a:pos x="53" y="23"/>
                </a:cxn>
                <a:cxn ang="0">
                  <a:pos x="9" y="8"/>
                </a:cxn>
                <a:cxn ang="0">
                  <a:pos x="3" y="34"/>
                </a:cxn>
                <a:cxn ang="0">
                  <a:pos x="0" y="63"/>
                </a:cxn>
                <a:cxn ang="0">
                  <a:pos x="24" y="88"/>
                </a:cxn>
                <a:cxn ang="0">
                  <a:pos x="32" y="124"/>
                </a:cxn>
                <a:cxn ang="0">
                  <a:pos x="85" y="161"/>
                </a:cxn>
                <a:cxn ang="0">
                  <a:pos x="132" y="162"/>
                </a:cxn>
                <a:cxn ang="0">
                  <a:pos x="287" y="137"/>
                </a:cxn>
                <a:cxn ang="0">
                  <a:pos x="289" y="87"/>
                </a:cxn>
                <a:cxn ang="0">
                  <a:pos x="273" y="42"/>
                </a:cxn>
              </a:cxnLst>
              <a:rect l="0" t="0" r="r" b="b"/>
              <a:pathLst>
                <a:path w="289" h="162">
                  <a:moveTo>
                    <a:pt x="273" y="42"/>
                  </a:moveTo>
                  <a:lnTo>
                    <a:pt x="206" y="41"/>
                  </a:lnTo>
                  <a:lnTo>
                    <a:pt x="141" y="3"/>
                  </a:lnTo>
                  <a:lnTo>
                    <a:pt x="85" y="1"/>
                  </a:lnTo>
                  <a:lnTo>
                    <a:pt x="40" y="0"/>
                  </a:lnTo>
                  <a:lnTo>
                    <a:pt x="53" y="23"/>
                  </a:lnTo>
                  <a:lnTo>
                    <a:pt x="9" y="8"/>
                  </a:lnTo>
                  <a:lnTo>
                    <a:pt x="3" y="34"/>
                  </a:lnTo>
                  <a:lnTo>
                    <a:pt x="0" y="63"/>
                  </a:lnTo>
                  <a:lnTo>
                    <a:pt x="24" y="88"/>
                  </a:lnTo>
                  <a:lnTo>
                    <a:pt x="32" y="124"/>
                  </a:lnTo>
                  <a:lnTo>
                    <a:pt x="85" y="161"/>
                  </a:lnTo>
                  <a:lnTo>
                    <a:pt x="132" y="162"/>
                  </a:lnTo>
                  <a:lnTo>
                    <a:pt x="287" y="137"/>
                  </a:lnTo>
                  <a:lnTo>
                    <a:pt x="289" y="87"/>
                  </a:lnTo>
                  <a:lnTo>
                    <a:pt x="273" y="42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621" y="1296"/>
              <a:ext cx="88" cy="149"/>
            </a:xfrm>
            <a:custGeom>
              <a:avLst/>
              <a:gdLst/>
              <a:ahLst/>
              <a:cxnLst>
                <a:cxn ang="0">
                  <a:pos x="11" y="177"/>
                </a:cxn>
                <a:cxn ang="0">
                  <a:pos x="26" y="133"/>
                </a:cxn>
                <a:cxn ang="0">
                  <a:pos x="15" y="80"/>
                </a:cxn>
                <a:cxn ang="0">
                  <a:pos x="25" y="0"/>
                </a:cxn>
                <a:cxn ang="0">
                  <a:pos x="52" y="23"/>
                </a:cxn>
                <a:cxn ang="0">
                  <a:pos x="50" y="72"/>
                </a:cxn>
                <a:cxn ang="0">
                  <a:pos x="85" y="73"/>
                </a:cxn>
                <a:cxn ang="0">
                  <a:pos x="105" y="46"/>
                </a:cxn>
                <a:cxn ang="0">
                  <a:pos x="129" y="30"/>
                </a:cxn>
                <a:cxn ang="0">
                  <a:pos x="144" y="35"/>
                </a:cxn>
                <a:cxn ang="0">
                  <a:pos x="144" y="61"/>
                </a:cxn>
                <a:cxn ang="0">
                  <a:pos x="169" y="85"/>
                </a:cxn>
                <a:cxn ang="0">
                  <a:pos x="168" y="120"/>
                </a:cxn>
                <a:cxn ang="0">
                  <a:pos x="176" y="151"/>
                </a:cxn>
                <a:cxn ang="0">
                  <a:pos x="161" y="191"/>
                </a:cxn>
                <a:cxn ang="0">
                  <a:pos x="121" y="218"/>
                </a:cxn>
                <a:cxn ang="0">
                  <a:pos x="44" y="269"/>
                </a:cxn>
                <a:cxn ang="0">
                  <a:pos x="16" y="299"/>
                </a:cxn>
                <a:cxn ang="0">
                  <a:pos x="0" y="258"/>
                </a:cxn>
                <a:cxn ang="0">
                  <a:pos x="11" y="177"/>
                </a:cxn>
              </a:cxnLst>
              <a:rect l="0" t="0" r="r" b="b"/>
              <a:pathLst>
                <a:path w="176" h="299">
                  <a:moveTo>
                    <a:pt x="11" y="177"/>
                  </a:moveTo>
                  <a:lnTo>
                    <a:pt x="26" y="133"/>
                  </a:lnTo>
                  <a:lnTo>
                    <a:pt x="15" y="80"/>
                  </a:lnTo>
                  <a:lnTo>
                    <a:pt x="25" y="0"/>
                  </a:lnTo>
                  <a:lnTo>
                    <a:pt x="52" y="23"/>
                  </a:lnTo>
                  <a:lnTo>
                    <a:pt x="50" y="72"/>
                  </a:lnTo>
                  <a:lnTo>
                    <a:pt x="85" y="73"/>
                  </a:lnTo>
                  <a:lnTo>
                    <a:pt x="105" y="46"/>
                  </a:lnTo>
                  <a:lnTo>
                    <a:pt x="129" y="30"/>
                  </a:lnTo>
                  <a:lnTo>
                    <a:pt x="144" y="35"/>
                  </a:lnTo>
                  <a:lnTo>
                    <a:pt x="144" y="61"/>
                  </a:lnTo>
                  <a:lnTo>
                    <a:pt x="169" y="85"/>
                  </a:lnTo>
                  <a:lnTo>
                    <a:pt x="168" y="120"/>
                  </a:lnTo>
                  <a:lnTo>
                    <a:pt x="176" y="151"/>
                  </a:lnTo>
                  <a:lnTo>
                    <a:pt x="161" y="191"/>
                  </a:lnTo>
                  <a:lnTo>
                    <a:pt x="121" y="218"/>
                  </a:lnTo>
                  <a:lnTo>
                    <a:pt x="44" y="269"/>
                  </a:lnTo>
                  <a:lnTo>
                    <a:pt x="16" y="299"/>
                  </a:lnTo>
                  <a:lnTo>
                    <a:pt x="0" y="258"/>
                  </a:lnTo>
                  <a:lnTo>
                    <a:pt x="11" y="177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525" y="1362"/>
              <a:ext cx="99" cy="120"/>
            </a:xfrm>
            <a:custGeom>
              <a:avLst/>
              <a:gdLst/>
              <a:ahLst/>
              <a:cxnLst>
                <a:cxn ang="0">
                  <a:pos x="193" y="39"/>
                </a:cxn>
                <a:cxn ang="0">
                  <a:pos x="138" y="69"/>
                </a:cxn>
                <a:cxn ang="0">
                  <a:pos x="115" y="106"/>
                </a:cxn>
                <a:cxn ang="0">
                  <a:pos x="88" y="153"/>
                </a:cxn>
                <a:cxn ang="0">
                  <a:pos x="84" y="117"/>
                </a:cxn>
                <a:cxn ang="0">
                  <a:pos x="112" y="68"/>
                </a:cxn>
                <a:cxn ang="0">
                  <a:pos x="64" y="74"/>
                </a:cxn>
                <a:cxn ang="0">
                  <a:pos x="69" y="44"/>
                </a:cxn>
                <a:cxn ang="0">
                  <a:pos x="91" y="36"/>
                </a:cxn>
                <a:cxn ang="0">
                  <a:pos x="57" y="0"/>
                </a:cxn>
                <a:cxn ang="0">
                  <a:pos x="48" y="34"/>
                </a:cxn>
                <a:cxn ang="0">
                  <a:pos x="20" y="56"/>
                </a:cxn>
                <a:cxn ang="0">
                  <a:pos x="0" y="104"/>
                </a:cxn>
                <a:cxn ang="0">
                  <a:pos x="3" y="147"/>
                </a:cxn>
                <a:cxn ang="0">
                  <a:pos x="5" y="180"/>
                </a:cxn>
                <a:cxn ang="0">
                  <a:pos x="8" y="203"/>
                </a:cxn>
                <a:cxn ang="0">
                  <a:pos x="14" y="218"/>
                </a:cxn>
                <a:cxn ang="0">
                  <a:pos x="24" y="226"/>
                </a:cxn>
                <a:cxn ang="0">
                  <a:pos x="38" y="231"/>
                </a:cxn>
                <a:cxn ang="0">
                  <a:pos x="59" y="235"/>
                </a:cxn>
                <a:cxn ang="0">
                  <a:pos x="87" y="238"/>
                </a:cxn>
                <a:cxn ang="0">
                  <a:pos x="200" y="233"/>
                </a:cxn>
                <a:cxn ang="0">
                  <a:pos x="188" y="192"/>
                </a:cxn>
                <a:cxn ang="0">
                  <a:pos x="181" y="130"/>
                </a:cxn>
                <a:cxn ang="0">
                  <a:pos x="193" y="39"/>
                </a:cxn>
              </a:cxnLst>
              <a:rect l="0" t="0" r="r" b="b"/>
              <a:pathLst>
                <a:path w="200" h="238">
                  <a:moveTo>
                    <a:pt x="193" y="39"/>
                  </a:moveTo>
                  <a:lnTo>
                    <a:pt x="138" y="69"/>
                  </a:lnTo>
                  <a:lnTo>
                    <a:pt x="115" y="106"/>
                  </a:lnTo>
                  <a:lnTo>
                    <a:pt x="88" y="153"/>
                  </a:lnTo>
                  <a:lnTo>
                    <a:pt x="84" y="117"/>
                  </a:lnTo>
                  <a:lnTo>
                    <a:pt x="112" y="68"/>
                  </a:lnTo>
                  <a:lnTo>
                    <a:pt x="64" y="74"/>
                  </a:lnTo>
                  <a:lnTo>
                    <a:pt x="69" y="44"/>
                  </a:lnTo>
                  <a:lnTo>
                    <a:pt x="91" y="36"/>
                  </a:lnTo>
                  <a:lnTo>
                    <a:pt x="57" y="0"/>
                  </a:lnTo>
                  <a:lnTo>
                    <a:pt x="48" y="34"/>
                  </a:lnTo>
                  <a:lnTo>
                    <a:pt x="20" y="56"/>
                  </a:lnTo>
                  <a:lnTo>
                    <a:pt x="0" y="104"/>
                  </a:lnTo>
                  <a:lnTo>
                    <a:pt x="3" y="147"/>
                  </a:lnTo>
                  <a:lnTo>
                    <a:pt x="5" y="180"/>
                  </a:lnTo>
                  <a:lnTo>
                    <a:pt x="8" y="203"/>
                  </a:lnTo>
                  <a:lnTo>
                    <a:pt x="14" y="218"/>
                  </a:lnTo>
                  <a:lnTo>
                    <a:pt x="24" y="226"/>
                  </a:lnTo>
                  <a:lnTo>
                    <a:pt x="38" y="231"/>
                  </a:lnTo>
                  <a:lnTo>
                    <a:pt x="59" y="235"/>
                  </a:lnTo>
                  <a:lnTo>
                    <a:pt x="87" y="238"/>
                  </a:lnTo>
                  <a:lnTo>
                    <a:pt x="200" y="233"/>
                  </a:lnTo>
                  <a:lnTo>
                    <a:pt x="188" y="192"/>
                  </a:lnTo>
                  <a:lnTo>
                    <a:pt x="181" y="130"/>
                  </a:lnTo>
                  <a:lnTo>
                    <a:pt x="193" y="39"/>
                  </a:lnTo>
                  <a:close/>
                </a:path>
              </a:pathLst>
            </a:custGeom>
            <a:solidFill>
              <a:srgbClr val="D8CC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621" y="1421"/>
              <a:ext cx="41" cy="4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9" y="19"/>
                </a:cxn>
                <a:cxn ang="0">
                  <a:pos x="1" y="9"/>
                </a:cxn>
                <a:cxn ang="0">
                  <a:pos x="0" y="59"/>
                </a:cxn>
                <a:cxn ang="0">
                  <a:pos x="20" y="99"/>
                </a:cxn>
                <a:cxn ang="0">
                  <a:pos x="77" y="72"/>
                </a:cxn>
                <a:cxn ang="0">
                  <a:pos x="81" y="30"/>
                </a:cxn>
                <a:cxn ang="0">
                  <a:pos x="77" y="0"/>
                </a:cxn>
              </a:cxnLst>
              <a:rect l="0" t="0" r="r" b="b"/>
              <a:pathLst>
                <a:path w="81" h="99">
                  <a:moveTo>
                    <a:pt x="77" y="0"/>
                  </a:moveTo>
                  <a:lnTo>
                    <a:pt x="39" y="19"/>
                  </a:lnTo>
                  <a:lnTo>
                    <a:pt x="1" y="9"/>
                  </a:lnTo>
                  <a:lnTo>
                    <a:pt x="0" y="59"/>
                  </a:lnTo>
                  <a:lnTo>
                    <a:pt x="20" y="99"/>
                  </a:lnTo>
                  <a:lnTo>
                    <a:pt x="77" y="72"/>
                  </a:lnTo>
                  <a:lnTo>
                    <a:pt x="81" y="3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3547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696" y="1142"/>
              <a:ext cx="61" cy="2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15" y="166"/>
                </a:cxn>
                <a:cxn ang="0">
                  <a:pos x="14" y="298"/>
                </a:cxn>
                <a:cxn ang="0">
                  <a:pos x="69" y="426"/>
                </a:cxn>
                <a:cxn ang="0">
                  <a:pos x="92" y="531"/>
                </a:cxn>
                <a:cxn ang="0">
                  <a:pos x="124" y="531"/>
                </a:cxn>
                <a:cxn ang="0">
                  <a:pos x="44" y="343"/>
                </a:cxn>
                <a:cxn ang="0">
                  <a:pos x="27" y="272"/>
                </a:cxn>
                <a:cxn ang="0">
                  <a:pos x="31" y="134"/>
                </a:cxn>
                <a:cxn ang="0">
                  <a:pos x="13" y="47"/>
                </a:cxn>
                <a:cxn ang="0">
                  <a:pos x="16" y="0"/>
                </a:cxn>
              </a:cxnLst>
              <a:rect l="0" t="0" r="r" b="b"/>
              <a:pathLst>
                <a:path w="124" h="531">
                  <a:moveTo>
                    <a:pt x="16" y="0"/>
                  </a:moveTo>
                  <a:lnTo>
                    <a:pt x="0" y="15"/>
                  </a:lnTo>
                  <a:lnTo>
                    <a:pt x="15" y="166"/>
                  </a:lnTo>
                  <a:lnTo>
                    <a:pt x="14" y="298"/>
                  </a:lnTo>
                  <a:lnTo>
                    <a:pt x="69" y="426"/>
                  </a:lnTo>
                  <a:lnTo>
                    <a:pt x="92" y="531"/>
                  </a:lnTo>
                  <a:lnTo>
                    <a:pt x="124" y="531"/>
                  </a:lnTo>
                  <a:lnTo>
                    <a:pt x="44" y="343"/>
                  </a:lnTo>
                  <a:lnTo>
                    <a:pt x="27" y="272"/>
                  </a:lnTo>
                  <a:lnTo>
                    <a:pt x="31" y="134"/>
                  </a:lnTo>
                  <a:lnTo>
                    <a:pt x="13" y="4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02" y="1148"/>
              <a:ext cx="83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4"/>
                </a:cxn>
                <a:cxn ang="0">
                  <a:pos x="51" y="27"/>
                </a:cxn>
                <a:cxn ang="0">
                  <a:pos x="68" y="39"/>
                </a:cxn>
                <a:cxn ang="0">
                  <a:pos x="83" y="54"/>
                </a:cxn>
                <a:cxn ang="0">
                  <a:pos x="93" y="71"/>
                </a:cxn>
                <a:cxn ang="0">
                  <a:pos x="99" y="90"/>
                </a:cxn>
                <a:cxn ang="0">
                  <a:pos x="103" y="116"/>
                </a:cxn>
                <a:cxn ang="0">
                  <a:pos x="103" y="147"/>
                </a:cxn>
                <a:cxn ang="0">
                  <a:pos x="142" y="148"/>
                </a:cxn>
                <a:cxn ang="0">
                  <a:pos x="156" y="188"/>
                </a:cxn>
                <a:cxn ang="0">
                  <a:pos x="166" y="239"/>
                </a:cxn>
                <a:cxn ang="0">
                  <a:pos x="143" y="227"/>
                </a:cxn>
                <a:cxn ang="0">
                  <a:pos x="133" y="167"/>
                </a:cxn>
                <a:cxn ang="0">
                  <a:pos x="99" y="166"/>
                </a:cxn>
                <a:cxn ang="0">
                  <a:pos x="66" y="185"/>
                </a:cxn>
                <a:cxn ang="0">
                  <a:pos x="65" y="232"/>
                </a:cxn>
                <a:cxn ang="0">
                  <a:pos x="49" y="255"/>
                </a:cxn>
                <a:cxn ang="0">
                  <a:pos x="50" y="193"/>
                </a:cxn>
                <a:cxn ang="0">
                  <a:pos x="52" y="165"/>
                </a:cxn>
                <a:cxn ang="0">
                  <a:pos x="83" y="139"/>
                </a:cxn>
                <a:cxn ang="0">
                  <a:pos x="83" y="116"/>
                </a:cxn>
                <a:cxn ang="0">
                  <a:pos x="82" y="97"/>
                </a:cxn>
                <a:cxn ang="0">
                  <a:pos x="80" y="83"/>
                </a:cxn>
                <a:cxn ang="0">
                  <a:pos x="75" y="72"/>
                </a:cxn>
                <a:cxn ang="0">
                  <a:pos x="67" y="61"/>
                </a:cxn>
                <a:cxn ang="0">
                  <a:pos x="57" y="52"/>
                </a:cxn>
                <a:cxn ang="0">
                  <a:pos x="43" y="41"/>
                </a:cxn>
                <a:cxn ang="0">
                  <a:pos x="25" y="27"/>
                </a:cxn>
                <a:cxn ang="0">
                  <a:pos x="0" y="0"/>
                </a:cxn>
              </a:cxnLst>
              <a:rect l="0" t="0" r="r" b="b"/>
              <a:pathLst>
                <a:path w="166" h="255">
                  <a:moveTo>
                    <a:pt x="0" y="0"/>
                  </a:moveTo>
                  <a:lnTo>
                    <a:pt x="28" y="14"/>
                  </a:lnTo>
                  <a:lnTo>
                    <a:pt x="51" y="27"/>
                  </a:lnTo>
                  <a:lnTo>
                    <a:pt x="68" y="39"/>
                  </a:lnTo>
                  <a:lnTo>
                    <a:pt x="83" y="54"/>
                  </a:lnTo>
                  <a:lnTo>
                    <a:pt x="93" y="71"/>
                  </a:lnTo>
                  <a:lnTo>
                    <a:pt x="99" y="90"/>
                  </a:lnTo>
                  <a:lnTo>
                    <a:pt x="103" y="116"/>
                  </a:lnTo>
                  <a:lnTo>
                    <a:pt x="103" y="147"/>
                  </a:lnTo>
                  <a:lnTo>
                    <a:pt x="142" y="148"/>
                  </a:lnTo>
                  <a:lnTo>
                    <a:pt x="156" y="188"/>
                  </a:lnTo>
                  <a:lnTo>
                    <a:pt x="166" y="239"/>
                  </a:lnTo>
                  <a:lnTo>
                    <a:pt x="143" y="227"/>
                  </a:lnTo>
                  <a:lnTo>
                    <a:pt x="133" y="167"/>
                  </a:lnTo>
                  <a:lnTo>
                    <a:pt x="99" y="166"/>
                  </a:lnTo>
                  <a:lnTo>
                    <a:pt x="66" y="185"/>
                  </a:lnTo>
                  <a:lnTo>
                    <a:pt x="65" y="232"/>
                  </a:lnTo>
                  <a:lnTo>
                    <a:pt x="49" y="255"/>
                  </a:lnTo>
                  <a:lnTo>
                    <a:pt x="50" y="193"/>
                  </a:lnTo>
                  <a:lnTo>
                    <a:pt x="52" y="165"/>
                  </a:lnTo>
                  <a:lnTo>
                    <a:pt x="83" y="139"/>
                  </a:lnTo>
                  <a:lnTo>
                    <a:pt x="83" y="116"/>
                  </a:lnTo>
                  <a:lnTo>
                    <a:pt x="82" y="97"/>
                  </a:lnTo>
                  <a:lnTo>
                    <a:pt x="80" y="83"/>
                  </a:lnTo>
                  <a:lnTo>
                    <a:pt x="75" y="72"/>
                  </a:lnTo>
                  <a:lnTo>
                    <a:pt x="67" y="61"/>
                  </a:lnTo>
                  <a:lnTo>
                    <a:pt x="57" y="52"/>
                  </a:lnTo>
                  <a:lnTo>
                    <a:pt x="43" y="41"/>
                  </a:lnTo>
                  <a:lnTo>
                    <a:pt x="2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864" y="1248"/>
              <a:ext cx="40" cy="131"/>
            </a:xfrm>
            <a:custGeom>
              <a:avLst/>
              <a:gdLst/>
              <a:ahLst/>
              <a:cxnLst>
                <a:cxn ang="0">
                  <a:pos x="39" y="27"/>
                </a:cxn>
                <a:cxn ang="0">
                  <a:pos x="80" y="182"/>
                </a:cxn>
                <a:cxn ang="0">
                  <a:pos x="79" y="229"/>
                </a:cxn>
                <a:cxn ang="0">
                  <a:pos x="78" y="257"/>
                </a:cxn>
                <a:cxn ang="0">
                  <a:pos x="35" y="259"/>
                </a:cxn>
                <a:cxn ang="0">
                  <a:pos x="0" y="262"/>
                </a:cxn>
                <a:cxn ang="0">
                  <a:pos x="1" y="235"/>
                </a:cxn>
                <a:cxn ang="0">
                  <a:pos x="28" y="228"/>
                </a:cxn>
                <a:cxn ang="0">
                  <a:pos x="27" y="251"/>
                </a:cxn>
                <a:cxn ang="0">
                  <a:pos x="66" y="240"/>
                </a:cxn>
                <a:cxn ang="0">
                  <a:pos x="69" y="185"/>
                </a:cxn>
                <a:cxn ang="0">
                  <a:pos x="25" y="0"/>
                </a:cxn>
                <a:cxn ang="0">
                  <a:pos x="39" y="27"/>
                </a:cxn>
              </a:cxnLst>
              <a:rect l="0" t="0" r="r" b="b"/>
              <a:pathLst>
                <a:path w="80" h="262">
                  <a:moveTo>
                    <a:pt x="39" y="27"/>
                  </a:moveTo>
                  <a:lnTo>
                    <a:pt x="80" y="182"/>
                  </a:lnTo>
                  <a:lnTo>
                    <a:pt x="79" y="229"/>
                  </a:lnTo>
                  <a:lnTo>
                    <a:pt x="78" y="257"/>
                  </a:lnTo>
                  <a:lnTo>
                    <a:pt x="35" y="259"/>
                  </a:lnTo>
                  <a:lnTo>
                    <a:pt x="0" y="262"/>
                  </a:lnTo>
                  <a:lnTo>
                    <a:pt x="1" y="235"/>
                  </a:lnTo>
                  <a:lnTo>
                    <a:pt x="28" y="228"/>
                  </a:lnTo>
                  <a:lnTo>
                    <a:pt x="27" y="251"/>
                  </a:lnTo>
                  <a:lnTo>
                    <a:pt x="66" y="240"/>
                  </a:lnTo>
                  <a:lnTo>
                    <a:pt x="69" y="185"/>
                  </a:lnTo>
                  <a:lnTo>
                    <a:pt x="25" y="0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5E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823" y="1250"/>
              <a:ext cx="29" cy="130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1" y="106"/>
                </a:cxn>
                <a:cxn ang="0">
                  <a:pos x="15" y="224"/>
                </a:cxn>
                <a:cxn ang="0">
                  <a:pos x="35" y="241"/>
                </a:cxn>
                <a:cxn ang="0">
                  <a:pos x="58" y="241"/>
                </a:cxn>
                <a:cxn ang="0">
                  <a:pos x="58" y="261"/>
                </a:cxn>
                <a:cxn ang="0">
                  <a:pos x="30" y="259"/>
                </a:cxn>
                <a:cxn ang="0">
                  <a:pos x="0" y="227"/>
                </a:cxn>
                <a:cxn ang="0">
                  <a:pos x="3" y="102"/>
                </a:cxn>
                <a:cxn ang="0">
                  <a:pos x="7" y="0"/>
                </a:cxn>
                <a:cxn ang="0">
                  <a:pos x="14" y="36"/>
                </a:cxn>
              </a:cxnLst>
              <a:rect l="0" t="0" r="r" b="b"/>
              <a:pathLst>
                <a:path w="58" h="261">
                  <a:moveTo>
                    <a:pt x="14" y="36"/>
                  </a:moveTo>
                  <a:lnTo>
                    <a:pt x="11" y="106"/>
                  </a:lnTo>
                  <a:lnTo>
                    <a:pt x="15" y="224"/>
                  </a:lnTo>
                  <a:lnTo>
                    <a:pt x="35" y="241"/>
                  </a:lnTo>
                  <a:lnTo>
                    <a:pt x="58" y="241"/>
                  </a:lnTo>
                  <a:lnTo>
                    <a:pt x="58" y="261"/>
                  </a:lnTo>
                  <a:lnTo>
                    <a:pt x="30" y="259"/>
                  </a:lnTo>
                  <a:lnTo>
                    <a:pt x="0" y="227"/>
                  </a:lnTo>
                  <a:lnTo>
                    <a:pt x="3" y="102"/>
                  </a:lnTo>
                  <a:lnTo>
                    <a:pt x="7" y="0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5E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864" y="1362"/>
              <a:ext cx="25" cy="1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4"/>
                </a:cxn>
                <a:cxn ang="0">
                  <a:pos x="7" y="38"/>
                </a:cxn>
                <a:cxn ang="0">
                  <a:pos x="49" y="35"/>
                </a:cxn>
                <a:cxn ang="0">
                  <a:pos x="34" y="0"/>
                </a:cxn>
              </a:cxnLst>
              <a:rect l="0" t="0" r="r" b="b"/>
              <a:pathLst>
                <a:path w="49" h="38">
                  <a:moveTo>
                    <a:pt x="34" y="0"/>
                  </a:moveTo>
                  <a:lnTo>
                    <a:pt x="0" y="14"/>
                  </a:lnTo>
                  <a:lnTo>
                    <a:pt x="7" y="38"/>
                  </a:lnTo>
                  <a:lnTo>
                    <a:pt x="49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33" y="1361"/>
              <a:ext cx="25" cy="1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5"/>
                </a:cxn>
                <a:cxn ang="0">
                  <a:pos x="7" y="38"/>
                </a:cxn>
                <a:cxn ang="0">
                  <a:pos x="51" y="36"/>
                </a:cxn>
                <a:cxn ang="0">
                  <a:pos x="36" y="0"/>
                </a:cxn>
              </a:cxnLst>
              <a:rect l="0" t="0" r="r" b="b"/>
              <a:pathLst>
                <a:path w="51" h="38">
                  <a:moveTo>
                    <a:pt x="36" y="0"/>
                  </a:moveTo>
                  <a:lnTo>
                    <a:pt x="0" y="15"/>
                  </a:lnTo>
                  <a:lnTo>
                    <a:pt x="7" y="38"/>
                  </a:lnTo>
                  <a:lnTo>
                    <a:pt x="51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664" y="1315"/>
              <a:ext cx="48" cy="73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8" y="8"/>
                </a:cxn>
                <a:cxn ang="0">
                  <a:pos x="45" y="0"/>
                </a:cxn>
                <a:cxn ang="0">
                  <a:pos x="21" y="21"/>
                </a:cxn>
                <a:cxn ang="0">
                  <a:pos x="0" y="44"/>
                </a:cxn>
                <a:cxn ang="0">
                  <a:pos x="9" y="68"/>
                </a:cxn>
                <a:cxn ang="0">
                  <a:pos x="24" y="68"/>
                </a:cxn>
                <a:cxn ang="0">
                  <a:pos x="24" y="92"/>
                </a:cxn>
                <a:cxn ang="0">
                  <a:pos x="39" y="98"/>
                </a:cxn>
                <a:cxn ang="0">
                  <a:pos x="39" y="118"/>
                </a:cxn>
                <a:cxn ang="0">
                  <a:pos x="56" y="122"/>
                </a:cxn>
                <a:cxn ang="0">
                  <a:pos x="55" y="141"/>
                </a:cxn>
                <a:cxn ang="0">
                  <a:pos x="67" y="147"/>
                </a:cxn>
                <a:cxn ang="0">
                  <a:pos x="96" y="126"/>
                </a:cxn>
                <a:cxn ang="0">
                  <a:pos x="97" y="95"/>
                </a:cxn>
                <a:cxn ang="0">
                  <a:pos x="84" y="90"/>
                </a:cxn>
                <a:cxn ang="0">
                  <a:pos x="85" y="73"/>
                </a:cxn>
                <a:cxn ang="0">
                  <a:pos x="74" y="62"/>
                </a:cxn>
                <a:cxn ang="0">
                  <a:pos x="81" y="45"/>
                </a:cxn>
                <a:cxn ang="0">
                  <a:pos x="67" y="30"/>
                </a:cxn>
              </a:cxnLst>
              <a:rect l="0" t="0" r="r" b="b"/>
              <a:pathLst>
                <a:path w="97" h="147">
                  <a:moveTo>
                    <a:pt x="67" y="30"/>
                  </a:moveTo>
                  <a:lnTo>
                    <a:pt x="68" y="8"/>
                  </a:lnTo>
                  <a:lnTo>
                    <a:pt x="45" y="0"/>
                  </a:lnTo>
                  <a:lnTo>
                    <a:pt x="21" y="21"/>
                  </a:lnTo>
                  <a:lnTo>
                    <a:pt x="0" y="44"/>
                  </a:lnTo>
                  <a:lnTo>
                    <a:pt x="9" y="68"/>
                  </a:lnTo>
                  <a:lnTo>
                    <a:pt x="24" y="68"/>
                  </a:lnTo>
                  <a:lnTo>
                    <a:pt x="24" y="92"/>
                  </a:lnTo>
                  <a:lnTo>
                    <a:pt x="39" y="98"/>
                  </a:lnTo>
                  <a:lnTo>
                    <a:pt x="39" y="118"/>
                  </a:lnTo>
                  <a:lnTo>
                    <a:pt x="56" y="122"/>
                  </a:lnTo>
                  <a:lnTo>
                    <a:pt x="55" y="141"/>
                  </a:lnTo>
                  <a:lnTo>
                    <a:pt x="67" y="147"/>
                  </a:lnTo>
                  <a:lnTo>
                    <a:pt x="96" y="126"/>
                  </a:lnTo>
                  <a:lnTo>
                    <a:pt x="97" y="95"/>
                  </a:lnTo>
                  <a:lnTo>
                    <a:pt x="84" y="90"/>
                  </a:lnTo>
                  <a:lnTo>
                    <a:pt x="85" y="73"/>
                  </a:lnTo>
                  <a:lnTo>
                    <a:pt x="74" y="62"/>
                  </a:lnTo>
                  <a:lnTo>
                    <a:pt x="81" y="45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745" y="1422"/>
              <a:ext cx="77" cy="44"/>
            </a:xfrm>
            <a:custGeom>
              <a:avLst/>
              <a:gdLst/>
              <a:ahLst/>
              <a:cxnLst>
                <a:cxn ang="0">
                  <a:pos x="137" y="30"/>
                </a:cxn>
                <a:cxn ang="0">
                  <a:pos x="111" y="28"/>
                </a:cxn>
                <a:cxn ang="0">
                  <a:pos x="82" y="10"/>
                </a:cxn>
                <a:cxn ang="0">
                  <a:pos x="47" y="0"/>
                </a:cxn>
                <a:cxn ang="0">
                  <a:pos x="23" y="4"/>
                </a:cxn>
                <a:cxn ang="0">
                  <a:pos x="1" y="19"/>
                </a:cxn>
                <a:cxn ang="0">
                  <a:pos x="0" y="47"/>
                </a:cxn>
                <a:cxn ang="0">
                  <a:pos x="28" y="49"/>
                </a:cxn>
                <a:cxn ang="0">
                  <a:pos x="32" y="68"/>
                </a:cxn>
                <a:cxn ang="0">
                  <a:pos x="38" y="79"/>
                </a:cxn>
                <a:cxn ang="0">
                  <a:pos x="58" y="80"/>
                </a:cxn>
                <a:cxn ang="0">
                  <a:pos x="108" y="87"/>
                </a:cxn>
                <a:cxn ang="0">
                  <a:pos x="155" y="62"/>
                </a:cxn>
                <a:cxn ang="0">
                  <a:pos x="156" y="30"/>
                </a:cxn>
                <a:cxn ang="0">
                  <a:pos x="137" y="30"/>
                </a:cxn>
              </a:cxnLst>
              <a:rect l="0" t="0" r="r" b="b"/>
              <a:pathLst>
                <a:path w="156" h="87">
                  <a:moveTo>
                    <a:pt x="137" y="30"/>
                  </a:moveTo>
                  <a:lnTo>
                    <a:pt x="111" y="28"/>
                  </a:lnTo>
                  <a:lnTo>
                    <a:pt x="82" y="10"/>
                  </a:lnTo>
                  <a:lnTo>
                    <a:pt x="47" y="0"/>
                  </a:lnTo>
                  <a:lnTo>
                    <a:pt x="23" y="4"/>
                  </a:lnTo>
                  <a:lnTo>
                    <a:pt x="1" y="19"/>
                  </a:lnTo>
                  <a:lnTo>
                    <a:pt x="0" y="47"/>
                  </a:lnTo>
                  <a:lnTo>
                    <a:pt x="28" y="49"/>
                  </a:lnTo>
                  <a:lnTo>
                    <a:pt x="32" y="68"/>
                  </a:lnTo>
                  <a:lnTo>
                    <a:pt x="38" y="79"/>
                  </a:lnTo>
                  <a:lnTo>
                    <a:pt x="58" y="80"/>
                  </a:lnTo>
                  <a:lnTo>
                    <a:pt x="108" y="87"/>
                  </a:lnTo>
                  <a:lnTo>
                    <a:pt x="155" y="62"/>
                  </a:lnTo>
                  <a:lnTo>
                    <a:pt x="156" y="30"/>
                  </a:lnTo>
                  <a:lnTo>
                    <a:pt x="137" y="30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714" y="1414"/>
              <a:ext cx="44" cy="12"/>
            </a:xfrm>
            <a:custGeom>
              <a:avLst/>
              <a:gdLst/>
              <a:ahLst/>
              <a:cxnLst>
                <a:cxn ang="0">
                  <a:pos x="89" y="10"/>
                </a:cxn>
                <a:cxn ang="0">
                  <a:pos x="55" y="11"/>
                </a:cxn>
                <a:cxn ang="0">
                  <a:pos x="28" y="0"/>
                </a:cxn>
                <a:cxn ang="0">
                  <a:pos x="0" y="9"/>
                </a:cxn>
                <a:cxn ang="0">
                  <a:pos x="34" y="26"/>
                </a:cxn>
                <a:cxn ang="0">
                  <a:pos x="89" y="10"/>
                </a:cxn>
              </a:cxnLst>
              <a:rect l="0" t="0" r="r" b="b"/>
              <a:pathLst>
                <a:path w="89" h="26">
                  <a:moveTo>
                    <a:pt x="89" y="10"/>
                  </a:moveTo>
                  <a:lnTo>
                    <a:pt x="55" y="11"/>
                  </a:lnTo>
                  <a:lnTo>
                    <a:pt x="28" y="0"/>
                  </a:lnTo>
                  <a:lnTo>
                    <a:pt x="0" y="9"/>
                  </a:lnTo>
                  <a:lnTo>
                    <a:pt x="34" y="2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705" y="1421"/>
              <a:ext cx="32" cy="15"/>
            </a:xfrm>
            <a:custGeom>
              <a:avLst/>
              <a:gdLst/>
              <a:ahLst/>
              <a:cxnLst>
                <a:cxn ang="0">
                  <a:pos x="62" y="19"/>
                </a:cxn>
                <a:cxn ang="0">
                  <a:pos x="24" y="10"/>
                </a:cxn>
                <a:cxn ang="0">
                  <a:pos x="0" y="0"/>
                </a:cxn>
                <a:cxn ang="0">
                  <a:pos x="22" y="21"/>
                </a:cxn>
                <a:cxn ang="0">
                  <a:pos x="54" y="30"/>
                </a:cxn>
                <a:cxn ang="0">
                  <a:pos x="62" y="19"/>
                </a:cxn>
              </a:cxnLst>
              <a:rect l="0" t="0" r="r" b="b"/>
              <a:pathLst>
                <a:path w="62" h="30">
                  <a:moveTo>
                    <a:pt x="62" y="19"/>
                  </a:moveTo>
                  <a:lnTo>
                    <a:pt x="24" y="10"/>
                  </a:lnTo>
                  <a:lnTo>
                    <a:pt x="0" y="0"/>
                  </a:lnTo>
                  <a:lnTo>
                    <a:pt x="22" y="21"/>
                  </a:lnTo>
                  <a:lnTo>
                    <a:pt x="54" y="30"/>
                  </a:lnTo>
                  <a:lnTo>
                    <a:pt x="62" y="19"/>
                  </a:lnTo>
                  <a:close/>
                </a:path>
              </a:pathLst>
            </a:custGeom>
            <a:solidFill>
              <a:srgbClr val="FF7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783" y="1035"/>
              <a:ext cx="26" cy="3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61"/>
                </a:cxn>
                <a:cxn ang="0">
                  <a:pos x="30" y="56"/>
                </a:cxn>
                <a:cxn ang="0">
                  <a:pos x="46" y="20"/>
                </a:cxn>
                <a:cxn ang="0">
                  <a:pos x="53" y="5"/>
                </a:cxn>
                <a:cxn ang="0">
                  <a:pos x="7" y="0"/>
                </a:cxn>
                <a:cxn ang="0">
                  <a:pos x="0" y="1"/>
                </a:cxn>
                <a:cxn ang="0">
                  <a:pos x="0" y="8"/>
                </a:cxn>
                <a:cxn ang="0">
                  <a:pos x="34" y="10"/>
                </a:cxn>
                <a:cxn ang="0">
                  <a:pos x="34" y="34"/>
                </a:cxn>
                <a:cxn ang="0">
                  <a:pos x="19" y="52"/>
                </a:cxn>
                <a:cxn ang="0">
                  <a:pos x="0" y="51"/>
                </a:cxn>
              </a:cxnLst>
              <a:rect l="0" t="0" r="r" b="b"/>
              <a:pathLst>
                <a:path w="53" h="61">
                  <a:moveTo>
                    <a:pt x="0" y="51"/>
                  </a:moveTo>
                  <a:lnTo>
                    <a:pt x="0" y="61"/>
                  </a:lnTo>
                  <a:lnTo>
                    <a:pt x="30" y="56"/>
                  </a:lnTo>
                  <a:lnTo>
                    <a:pt x="46" y="20"/>
                  </a:lnTo>
                  <a:lnTo>
                    <a:pt x="53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34" y="10"/>
                  </a:lnTo>
                  <a:lnTo>
                    <a:pt x="34" y="34"/>
                  </a:lnTo>
                  <a:lnTo>
                    <a:pt x="19" y="5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727" y="1035"/>
              <a:ext cx="56" cy="31"/>
            </a:xfrm>
            <a:custGeom>
              <a:avLst/>
              <a:gdLst/>
              <a:ahLst/>
              <a:cxnLst>
                <a:cxn ang="0">
                  <a:pos x="111" y="8"/>
                </a:cxn>
                <a:cxn ang="0">
                  <a:pos x="111" y="1"/>
                </a:cxn>
                <a:cxn ang="0">
                  <a:pos x="88" y="8"/>
                </a:cxn>
                <a:cxn ang="0">
                  <a:pos x="36" y="4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34" y="11"/>
                </a:cxn>
                <a:cxn ang="0">
                  <a:pos x="34" y="35"/>
                </a:cxn>
                <a:cxn ang="0">
                  <a:pos x="18" y="53"/>
                </a:cxn>
                <a:cxn ang="0">
                  <a:pos x="0" y="52"/>
                </a:cxn>
                <a:cxn ang="0">
                  <a:pos x="0" y="64"/>
                </a:cxn>
                <a:cxn ang="0">
                  <a:pos x="11" y="64"/>
                </a:cxn>
                <a:cxn ang="0">
                  <a:pos x="35" y="56"/>
                </a:cxn>
                <a:cxn ang="0">
                  <a:pos x="42" y="15"/>
                </a:cxn>
                <a:cxn ang="0">
                  <a:pos x="66" y="20"/>
                </a:cxn>
                <a:cxn ang="0">
                  <a:pos x="74" y="50"/>
                </a:cxn>
                <a:cxn ang="0">
                  <a:pos x="101" y="64"/>
                </a:cxn>
                <a:cxn ang="0">
                  <a:pos x="111" y="61"/>
                </a:cxn>
                <a:cxn ang="0">
                  <a:pos x="111" y="51"/>
                </a:cxn>
                <a:cxn ang="0">
                  <a:pos x="105" y="51"/>
                </a:cxn>
                <a:cxn ang="0">
                  <a:pos x="88" y="48"/>
                </a:cxn>
                <a:cxn ang="0">
                  <a:pos x="78" y="31"/>
                </a:cxn>
                <a:cxn ang="0">
                  <a:pos x="79" y="18"/>
                </a:cxn>
                <a:cxn ang="0">
                  <a:pos x="105" y="8"/>
                </a:cxn>
                <a:cxn ang="0">
                  <a:pos x="111" y="8"/>
                </a:cxn>
              </a:cxnLst>
              <a:rect l="0" t="0" r="r" b="b"/>
              <a:pathLst>
                <a:path w="111" h="64">
                  <a:moveTo>
                    <a:pt x="111" y="8"/>
                  </a:moveTo>
                  <a:lnTo>
                    <a:pt x="111" y="1"/>
                  </a:lnTo>
                  <a:lnTo>
                    <a:pt x="88" y="8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4" y="11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35" y="56"/>
                  </a:lnTo>
                  <a:lnTo>
                    <a:pt x="42" y="15"/>
                  </a:lnTo>
                  <a:lnTo>
                    <a:pt x="66" y="20"/>
                  </a:lnTo>
                  <a:lnTo>
                    <a:pt x="74" y="50"/>
                  </a:lnTo>
                  <a:lnTo>
                    <a:pt x="101" y="64"/>
                  </a:lnTo>
                  <a:lnTo>
                    <a:pt x="111" y="61"/>
                  </a:lnTo>
                  <a:lnTo>
                    <a:pt x="111" y="51"/>
                  </a:lnTo>
                  <a:lnTo>
                    <a:pt x="105" y="51"/>
                  </a:lnTo>
                  <a:lnTo>
                    <a:pt x="88" y="48"/>
                  </a:lnTo>
                  <a:lnTo>
                    <a:pt x="78" y="31"/>
                  </a:lnTo>
                  <a:lnTo>
                    <a:pt x="79" y="18"/>
                  </a:lnTo>
                  <a:lnTo>
                    <a:pt x="105" y="8"/>
                  </a:lnTo>
                  <a:lnTo>
                    <a:pt x="111" y="8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685" y="1034"/>
              <a:ext cx="42" cy="32"/>
            </a:xfrm>
            <a:custGeom>
              <a:avLst/>
              <a:gdLst/>
              <a:ahLst/>
              <a:cxnLst>
                <a:cxn ang="0">
                  <a:pos x="83" y="11"/>
                </a:cxn>
                <a:cxn ang="0">
                  <a:pos x="83" y="1"/>
                </a:cxn>
                <a:cxn ang="0">
                  <a:pos x="71" y="0"/>
                </a:cxn>
                <a:cxn ang="0">
                  <a:pos x="53" y="5"/>
                </a:cxn>
                <a:cxn ang="0">
                  <a:pos x="1" y="16"/>
                </a:cxn>
                <a:cxn ang="0">
                  <a:pos x="0" y="31"/>
                </a:cxn>
                <a:cxn ang="0">
                  <a:pos x="45" y="23"/>
                </a:cxn>
                <a:cxn ang="0">
                  <a:pos x="46" y="47"/>
                </a:cxn>
                <a:cxn ang="0">
                  <a:pos x="69" y="64"/>
                </a:cxn>
                <a:cxn ang="0">
                  <a:pos x="83" y="65"/>
                </a:cxn>
                <a:cxn ang="0">
                  <a:pos x="83" y="53"/>
                </a:cxn>
                <a:cxn ang="0">
                  <a:pos x="76" y="53"/>
                </a:cxn>
                <a:cxn ang="0">
                  <a:pos x="61" y="50"/>
                </a:cxn>
                <a:cxn ang="0">
                  <a:pos x="50" y="34"/>
                </a:cxn>
                <a:cxn ang="0">
                  <a:pos x="50" y="20"/>
                </a:cxn>
                <a:cxn ang="0">
                  <a:pos x="77" y="11"/>
                </a:cxn>
                <a:cxn ang="0">
                  <a:pos x="83" y="11"/>
                </a:cxn>
              </a:cxnLst>
              <a:rect l="0" t="0" r="r" b="b"/>
              <a:pathLst>
                <a:path w="83" h="65">
                  <a:moveTo>
                    <a:pt x="83" y="11"/>
                  </a:moveTo>
                  <a:lnTo>
                    <a:pt x="83" y="1"/>
                  </a:lnTo>
                  <a:lnTo>
                    <a:pt x="71" y="0"/>
                  </a:lnTo>
                  <a:lnTo>
                    <a:pt x="53" y="5"/>
                  </a:lnTo>
                  <a:lnTo>
                    <a:pt x="1" y="16"/>
                  </a:lnTo>
                  <a:lnTo>
                    <a:pt x="0" y="31"/>
                  </a:lnTo>
                  <a:lnTo>
                    <a:pt x="45" y="23"/>
                  </a:lnTo>
                  <a:lnTo>
                    <a:pt x="46" y="47"/>
                  </a:lnTo>
                  <a:lnTo>
                    <a:pt x="69" y="64"/>
                  </a:lnTo>
                  <a:lnTo>
                    <a:pt x="83" y="65"/>
                  </a:lnTo>
                  <a:lnTo>
                    <a:pt x="83" y="53"/>
                  </a:lnTo>
                  <a:lnTo>
                    <a:pt x="76" y="53"/>
                  </a:lnTo>
                  <a:lnTo>
                    <a:pt x="61" y="50"/>
                  </a:lnTo>
                  <a:lnTo>
                    <a:pt x="50" y="34"/>
                  </a:lnTo>
                  <a:lnTo>
                    <a:pt x="50" y="20"/>
                  </a:lnTo>
                  <a:lnTo>
                    <a:pt x="77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441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703" y="940"/>
              <a:ext cx="144" cy="163"/>
            </a:xfrm>
            <a:custGeom>
              <a:avLst/>
              <a:gdLst/>
              <a:ahLst/>
              <a:cxnLst>
                <a:cxn ang="0">
                  <a:pos x="141" y="7"/>
                </a:cxn>
                <a:cxn ang="0">
                  <a:pos x="153" y="10"/>
                </a:cxn>
                <a:cxn ang="0">
                  <a:pos x="165" y="13"/>
                </a:cxn>
                <a:cxn ang="0">
                  <a:pos x="176" y="16"/>
                </a:cxn>
                <a:cxn ang="0">
                  <a:pos x="187" y="21"/>
                </a:cxn>
                <a:cxn ang="0">
                  <a:pos x="196" y="28"/>
                </a:cxn>
                <a:cxn ang="0">
                  <a:pos x="204" y="38"/>
                </a:cxn>
                <a:cxn ang="0">
                  <a:pos x="210" y="52"/>
                </a:cxn>
                <a:cxn ang="0">
                  <a:pos x="213" y="71"/>
                </a:cxn>
                <a:cxn ang="0">
                  <a:pos x="228" y="80"/>
                </a:cxn>
                <a:cxn ang="0">
                  <a:pos x="240" y="88"/>
                </a:cxn>
                <a:cxn ang="0">
                  <a:pos x="249" y="98"/>
                </a:cxn>
                <a:cxn ang="0">
                  <a:pos x="256" y="109"/>
                </a:cxn>
                <a:cxn ang="0">
                  <a:pos x="260" y="120"/>
                </a:cxn>
                <a:cxn ang="0">
                  <a:pos x="263" y="134"/>
                </a:cxn>
                <a:cxn ang="0">
                  <a:pos x="265" y="149"/>
                </a:cxn>
                <a:cxn ang="0">
                  <a:pos x="265" y="166"/>
                </a:cxn>
                <a:cxn ang="0">
                  <a:pos x="283" y="194"/>
                </a:cxn>
                <a:cxn ang="0">
                  <a:pos x="288" y="230"/>
                </a:cxn>
                <a:cxn ang="0">
                  <a:pos x="287" y="255"/>
                </a:cxn>
                <a:cxn ang="0">
                  <a:pos x="281" y="278"/>
                </a:cxn>
                <a:cxn ang="0">
                  <a:pos x="271" y="307"/>
                </a:cxn>
                <a:cxn ang="0">
                  <a:pos x="247" y="325"/>
                </a:cxn>
                <a:cxn ang="0">
                  <a:pos x="247" y="298"/>
                </a:cxn>
                <a:cxn ang="0">
                  <a:pos x="259" y="237"/>
                </a:cxn>
                <a:cxn ang="0">
                  <a:pos x="235" y="169"/>
                </a:cxn>
                <a:cxn ang="0">
                  <a:pos x="204" y="105"/>
                </a:cxn>
                <a:cxn ang="0">
                  <a:pos x="181" y="126"/>
                </a:cxn>
                <a:cxn ang="0">
                  <a:pos x="143" y="111"/>
                </a:cxn>
                <a:cxn ang="0">
                  <a:pos x="104" y="93"/>
                </a:cxn>
                <a:cxn ang="0">
                  <a:pos x="128" y="59"/>
                </a:cxn>
                <a:cxn ang="0">
                  <a:pos x="122" y="28"/>
                </a:cxn>
                <a:cxn ang="0">
                  <a:pos x="98" y="56"/>
                </a:cxn>
                <a:cxn ang="0">
                  <a:pos x="84" y="93"/>
                </a:cxn>
                <a:cxn ang="0">
                  <a:pos x="76" y="105"/>
                </a:cxn>
                <a:cxn ang="0">
                  <a:pos x="68" y="117"/>
                </a:cxn>
                <a:cxn ang="0">
                  <a:pos x="59" y="128"/>
                </a:cxn>
                <a:cxn ang="0">
                  <a:pos x="49" y="137"/>
                </a:cxn>
                <a:cxn ang="0">
                  <a:pos x="38" y="143"/>
                </a:cxn>
                <a:cxn ang="0">
                  <a:pos x="27" y="146"/>
                </a:cxn>
                <a:cxn ang="0">
                  <a:pos x="14" y="143"/>
                </a:cxn>
                <a:cxn ang="0">
                  <a:pos x="0" y="135"/>
                </a:cxn>
                <a:cxn ang="0">
                  <a:pos x="19" y="132"/>
                </a:cxn>
                <a:cxn ang="0">
                  <a:pos x="32" y="127"/>
                </a:cxn>
                <a:cxn ang="0">
                  <a:pos x="43" y="124"/>
                </a:cxn>
                <a:cxn ang="0">
                  <a:pos x="50" y="118"/>
                </a:cxn>
                <a:cxn ang="0">
                  <a:pos x="54" y="111"/>
                </a:cxn>
                <a:cxn ang="0">
                  <a:pos x="57" y="101"/>
                </a:cxn>
                <a:cxn ang="0">
                  <a:pos x="58" y="87"/>
                </a:cxn>
                <a:cxn ang="0">
                  <a:pos x="58" y="68"/>
                </a:cxn>
                <a:cxn ang="0">
                  <a:pos x="37" y="56"/>
                </a:cxn>
                <a:cxn ang="0">
                  <a:pos x="52" y="28"/>
                </a:cxn>
                <a:cxn ang="0">
                  <a:pos x="80" y="26"/>
                </a:cxn>
                <a:cxn ang="0">
                  <a:pos x="95" y="0"/>
                </a:cxn>
                <a:cxn ang="0">
                  <a:pos x="141" y="7"/>
                </a:cxn>
              </a:cxnLst>
              <a:rect l="0" t="0" r="r" b="b"/>
              <a:pathLst>
                <a:path w="288" h="325">
                  <a:moveTo>
                    <a:pt x="141" y="7"/>
                  </a:moveTo>
                  <a:lnTo>
                    <a:pt x="153" y="10"/>
                  </a:lnTo>
                  <a:lnTo>
                    <a:pt x="165" y="13"/>
                  </a:lnTo>
                  <a:lnTo>
                    <a:pt x="176" y="16"/>
                  </a:lnTo>
                  <a:lnTo>
                    <a:pt x="187" y="21"/>
                  </a:lnTo>
                  <a:lnTo>
                    <a:pt x="196" y="28"/>
                  </a:lnTo>
                  <a:lnTo>
                    <a:pt x="204" y="38"/>
                  </a:lnTo>
                  <a:lnTo>
                    <a:pt x="210" y="52"/>
                  </a:lnTo>
                  <a:lnTo>
                    <a:pt x="213" y="71"/>
                  </a:lnTo>
                  <a:lnTo>
                    <a:pt x="228" y="80"/>
                  </a:lnTo>
                  <a:lnTo>
                    <a:pt x="240" y="88"/>
                  </a:lnTo>
                  <a:lnTo>
                    <a:pt x="249" y="98"/>
                  </a:lnTo>
                  <a:lnTo>
                    <a:pt x="256" y="109"/>
                  </a:lnTo>
                  <a:lnTo>
                    <a:pt x="260" y="120"/>
                  </a:lnTo>
                  <a:lnTo>
                    <a:pt x="263" y="134"/>
                  </a:lnTo>
                  <a:lnTo>
                    <a:pt x="265" y="149"/>
                  </a:lnTo>
                  <a:lnTo>
                    <a:pt x="265" y="166"/>
                  </a:lnTo>
                  <a:lnTo>
                    <a:pt x="283" y="194"/>
                  </a:lnTo>
                  <a:lnTo>
                    <a:pt x="288" y="230"/>
                  </a:lnTo>
                  <a:lnTo>
                    <a:pt x="287" y="255"/>
                  </a:lnTo>
                  <a:lnTo>
                    <a:pt x="281" y="278"/>
                  </a:lnTo>
                  <a:lnTo>
                    <a:pt x="271" y="307"/>
                  </a:lnTo>
                  <a:lnTo>
                    <a:pt x="247" y="325"/>
                  </a:lnTo>
                  <a:lnTo>
                    <a:pt x="247" y="298"/>
                  </a:lnTo>
                  <a:lnTo>
                    <a:pt x="259" y="237"/>
                  </a:lnTo>
                  <a:lnTo>
                    <a:pt x="235" y="169"/>
                  </a:lnTo>
                  <a:lnTo>
                    <a:pt x="204" y="105"/>
                  </a:lnTo>
                  <a:lnTo>
                    <a:pt x="181" y="126"/>
                  </a:lnTo>
                  <a:lnTo>
                    <a:pt x="143" y="111"/>
                  </a:lnTo>
                  <a:lnTo>
                    <a:pt x="104" y="93"/>
                  </a:lnTo>
                  <a:lnTo>
                    <a:pt x="128" y="59"/>
                  </a:lnTo>
                  <a:lnTo>
                    <a:pt x="122" y="28"/>
                  </a:lnTo>
                  <a:lnTo>
                    <a:pt x="98" y="56"/>
                  </a:lnTo>
                  <a:lnTo>
                    <a:pt x="84" y="93"/>
                  </a:lnTo>
                  <a:lnTo>
                    <a:pt x="76" y="105"/>
                  </a:lnTo>
                  <a:lnTo>
                    <a:pt x="68" y="117"/>
                  </a:lnTo>
                  <a:lnTo>
                    <a:pt x="59" y="128"/>
                  </a:lnTo>
                  <a:lnTo>
                    <a:pt x="49" y="137"/>
                  </a:lnTo>
                  <a:lnTo>
                    <a:pt x="38" y="143"/>
                  </a:lnTo>
                  <a:lnTo>
                    <a:pt x="27" y="146"/>
                  </a:lnTo>
                  <a:lnTo>
                    <a:pt x="14" y="143"/>
                  </a:lnTo>
                  <a:lnTo>
                    <a:pt x="0" y="135"/>
                  </a:lnTo>
                  <a:lnTo>
                    <a:pt x="19" y="132"/>
                  </a:lnTo>
                  <a:lnTo>
                    <a:pt x="32" y="127"/>
                  </a:lnTo>
                  <a:lnTo>
                    <a:pt x="43" y="124"/>
                  </a:lnTo>
                  <a:lnTo>
                    <a:pt x="50" y="118"/>
                  </a:lnTo>
                  <a:lnTo>
                    <a:pt x="54" y="111"/>
                  </a:lnTo>
                  <a:lnTo>
                    <a:pt x="57" y="101"/>
                  </a:lnTo>
                  <a:lnTo>
                    <a:pt x="58" y="87"/>
                  </a:lnTo>
                  <a:lnTo>
                    <a:pt x="58" y="68"/>
                  </a:lnTo>
                  <a:lnTo>
                    <a:pt x="37" y="56"/>
                  </a:lnTo>
                  <a:lnTo>
                    <a:pt x="52" y="28"/>
                  </a:lnTo>
                  <a:lnTo>
                    <a:pt x="80" y="26"/>
                  </a:lnTo>
                  <a:lnTo>
                    <a:pt x="95" y="0"/>
                  </a:lnTo>
                  <a:lnTo>
                    <a:pt x="141" y="7"/>
                  </a:lnTo>
                  <a:close/>
                </a:path>
              </a:pathLst>
            </a:custGeom>
            <a:solidFill>
              <a:srgbClr val="AA59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693" y="1048"/>
              <a:ext cx="47" cy="8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53"/>
                </a:cxn>
                <a:cxn ang="0">
                  <a:pos x="9" y="85"/>
                </a:cxn>
                <a:cxn ang="0">
                  <a:pos x="17" y="115"/>
                </a:cxn>
                <a:cxn ang="0">
                  <a:pos x="33" y="137"/>
                </a:cxn>
                <a:cxn ang="0">
                  <a:pos x="65" y="160"/>
                </a:cxn>
                <a:cxn ang="0">
                  <a:pos x="93" y="167"/>
                </a:cxn>
                <a:cxn ang="0">
                  <a:pos x="76" y="153"/>
                </a:cxn>
                <a:cxn ang="0">
                  <a:pos x="50" y="131"/>
                </a:cxn>
                <a:cxn ang="0">
                  <a:pos x="49" y="112"/>
                </a:cxn>
                <a:cxn ang="0">
                  <a:pos x="48" y="98"/>
                </a:cxn>
                <a:cxn ang="0">
                  <a:pos x="43" y="86"/>
                </a:cxn>
                <a:cxn ang="0">
                  <a:pos x="34" y="69"/>
                </a:cxn>
                <a:cxn ang="0">
                  <a:pos x="23" y="48"/>
                </a:cxn>
                <a:cxn ang="0">
                  <a:pos x="23" y="25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24"/>
                </a:cxn>
              </a:cxnLst>
              <a:rect l="0" t="0" r="r" b="b"/>
              <a:pathLst>
                <a:path w="93" h="167">
                  <a:moveTo>
                    <a:pt x="0" y="24"/>
                  </a:moveTo>
                  <a:lnTo>
                    <a:pt x="3" y="53"/>
                  </a:lnTo>
                  <a:lnTo>
                    <a:pt x="9" y="85"/>
                  </a:lnTo>
                  <a:lnTo>
                    <a:pt x="17" y="115"/>
                  </a:lnTo>
                  <a:lnTo>
                    <a:pt x="33" y="137"/>
                  </a:lnTo>
                  <a:lnTo>
                    <a:pt x="65" y="160"/>
                  </a:lnTo>
                  <a:lnTo>
                    <a:pt x="93" y="167"/>
                  </a:lnTo>
                  <a:lnTo>
                    <a:pt x="76" y="153"/>
                  </a:lnTo>
                  <a:lnTo>
                    <a:pt x="50" y="131"/>
                  </a:lnTo>
                  <a:lnTo>
                    <a:pt x="49" y="112"/>
                  </a:lnTo>
                  <a:lnTo>
                    <a:pt x="48" y="98"/>
                  </a:lnTo>
                  <a:lnTo>
                    <a:pt x="43" y="86"/>
                  </a:lnTo>
                  <a:lnTo>
                    <a:pt x="34" y="69"/>
                  </a:lnTo>
                  <a:lnTo>
                    <a:pt x="23" y="48"/>
                  </a:lnTo>
                  <a:lnTo>
                    <a:pt x="23" y="25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40" y="1068"/>
              <a:ext cx="9" cy="1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18" y="22"/>
                </a:cxn>
                <a:cxn ang="0">
                  <a:pos x="15" y="0"/>
                </a:cxn>
              </a:cxnLst>
              <a:rect l="0" t="0" r="r" b="b"/>
              <a:pathLst>
                <a:path w="18" h="22">
                  <a:moveTo>
                    <a:pt x="15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18" y="2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726" y="1085"/>
              <a:ext cx="23" cy="14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23" y="0"/>
                </a:cxn>
                <a:cxn ang="0">
                  <a:pos x="33" y="3"/>
                </a:cxn>
                <a:cxn ang="0">
                  <a:pos x="45" y="5"/>
                </a:cxn>
                <a:cxn ang="0">
                  <a:pos x="45" y="25"/>
                </a:cxn>
                <a:cxn ang="0">
                  <a:pos x="27" y="27"/>
                </a:cxn>
                <a:cxn ang="0">
                  <a:pos x="13" y="26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10" y="8"/>
                </a:cxn>
              </a:cxnLst>
              <a:rect l="0" t="0" r="r" b="b"/>
              <a:pathLst>
                <a:path w="45" h="27">
                  <a:moveTo>
                    <a:pt x="10" y="8"/>
                  </a:moveTo>
                  <a:lnTo>
                    <a:pt x="23" y="0"/>
                  </a:lnTo>
                  <a:lnTo>
                    <a:pt x="33" y="3"/>
                  </a:lnTo>
                  <a:lnTo>
                    <a:pt x="45" y="5"/>
                  </a:lnTo>
                  <a:lnTo>
                    <a:pt x="45" y="25"/>
                  </a:lnTo>
                  <a:lnTo>
                    <a:pt x="27" y="27"/>
                  </a:lnTo>
                  <a:lnTo>
                    <a:pt x="13" y="26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723" y="1106"/>
              <a:ext cx="33" cy="25"/>
            </a:xfrm>
            <a:custGeom>
              <a:avLst/>
              <a:gdLst/>
              <a:ahLst/>
              <a:cxnLst>
                <a:cxn ang="0">
                  <a:pos x="28" y="13"/>
                </a:cxn>
                <a:cxn ang="0">
                  <a:pos x="43" y="8"/>
                </a:cxn>
                <a:cxn ang="0">
                  <a:pos x="59" y="19"/>
                </a:cxn>
                <a:cxn ang="0">
                  <a:pos x="62" y="37"/>
                </a:cxn>
                <a:cxn ang="0">
                  <a:pos x="65" y="50"/>
                </a:cxn>
                <a:cxn ang="0">
                  <a:pos x="51" y="51"/>
                </a:cxn>
                <a:cxn ang="0">
                  <a:pos x="24" y="49"/>
                </a:cxn>
                <a:cxn ang="0">
                  <a:pos x="0" y="36"/>
                </a:cxn>
                <a:cxn ang="0">
                  <a:pos x="12" y="0"/>
                </a:cxn>
                <a:cxn ang="0">
                  <a:pos x="27" y="4"/>
                </a:cxn>
                <a:cxn ang="0">
                  <a:pos x="28" y="13"/>
                </a:cxn>
              </a:cxnLst>
              <a:rect l="0" t="0" r="r" b="b"/>
              <a:pathLst>
                <a:path w="65" h="51">
                  <a:moveTo>
                    <a:pt x="28" y="13"/>
                  </a:moveTo>
                  <a:lnTo>
                    <a:pt x="43" y="8"/>
                  </a:lnTo>
                  <a:lnTo>
                    <a:pt x="59" y="19"/>
                  </a:lnTo>
                  <a:lnTo>
                    <a:pt x="62" y="37"/>
                  </a:lnTo>
                  <a:lnTo>
                    <a:pt x="65" y="50"/>
                  </a:lnTo>
                  <a:lnTo>
                    <a:pt x="51" y="51"/>
                  </a:lnTo>
                  <a:lnTo>
                    <a:pt x="24" y="49"/>
                  </a:lnTo>
                  <a:lnTo>
                    <a:pt x="0" y="36"/>
                  </a:lnTo>
                  <a:lnTo>
                    <a:pt x="12" y="0"/>
                  </a:lnTo>
                  <a:lnTo>
                    <a:pt x="27" y="4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701" y="1115"/>
              <a:ext cx="18" cy="75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68"/>
                </a:cxn>
                <a:cxn ang="0">
                  <a:pos x="2" y="97"/>
                </a:cxn>
                <a:cxn ang="0">
                  <a:pos x="8" y="131"/>
                </a:cxn>
                <a:cxn ang="0">
                  <a:pos x="25" y="150"/>
                </a:cxn>
                <a:cxn ang="0">
                  <a:pos x="32" y="136"/>
                </a:cxn>
                <a:cxn ang="0">
                  <a:pos x="32" y="111"/>
                </a:cxn>
                <a:cxn ang="0">
                  <a:pos x="34" y="68"/>
                </a:cxn>
                <a:cxn ang="0">
                  <a:pos x="29" y="43"/>
                </a:cxn>
                <a:cxn ang="0">
                  <a:pos x="15" y="56"/>
                </a:cxn>
                <a:cxn ang="0">
                  <a:pos x="15" y="27"/>
                </a:cxn>
                <a:cxn ang="0">
                  <a:pos x="0" y="0"/>
                </a:cxn>
                <a:cxn ang="0">
                  <a:pos x="2" y="14"/>
                </a:cxn>
              </a:cxnLst>
              <a:rect l="0" t="0" r="r" b="b"/>
              <a:pathLst>
                <a:path w="34" h="150">
                  <a:moveTo>
                    <a:pt x="2" y="14"/>
                  </a:moveTo>
                  <a:lnTo>
                    <a:pt x="2" y="68"/>
                  </a:lnTo>
                  <a:lnTo>
                    <a:pt x="2" y="97"/>
                  </a:lnTo>
                  <a:lnTo>
                    <a:pt x="8" y="131"/>
                  </a:lnTo>
                  <a:lnTo>
                    <a:pt x="25" y="150"/>
                  </a:lnTo>
                  <a:lnTo>
                    <a:pt x="32" y="136"/>
                  </a:lnTo>
                  <a:lnTo>
                    <a:pt x="32" y="111"/>
                  </a:lnTo>
                  <a:lnTo>
                    <a:pt x="34" y="68"/>
                  </a:lnTo>
                  <a:lnTo>
                    <a:pt x="29" y="43"/>
                  </a:lnTo>
                  <a:lnTo>
                    <a:pt x="15" y="56"/>
                  </a:lnTo>
                  <a:lnTo>
                    <a:pt x="15" y="27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A84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404266" y="2147722"/>
            <a:ext cx="35370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dirty="0">
                <a:latin typeface="Century Gothic" panose="020B0502020202020204" pitchFamily="34" charset="0"/>
                <a:cs typeface="Arial" pitchFamily="34" charset="0"/>
              </a:rPr>
              <a:t>What do we expect </a:t>
            </a:r>
            <a:br>
              <a:rPr lang="sk-SK" sz="200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000" dirty="0">
                <a:latin typeface="Century Gothic" panose="020B0502020202020204" pitchFamily="34" charset="0"/>
                <a:cs typeface="Arial" pitchFamily="34" charset="0"/>
              </a:rPr>
              <a:t>of a medical doctor?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132322" y="3092389"/>
            <a:ext cx="4242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...to treat us, when we are ill...</a:t>
            </a:r>
          </a:p>
        </p:txBody>
      </p:sp>
      <p:grpSp>
        <p:nvGrpSpPr>
          <p:cNvPr id="59" name="Group 60"/>
          <p:cNvGrpSpPr>
            <a:grpSpLocks/>
          </p:cNvGrpSpPr>
          <p:nvPr/>
        </p:nvGrpSpPr>
        <p:grpSpPr bwMode="auto">
          <a:xfrm>
            <a:off x="6123723" y="1976269"/>
            <a:ext cx="2592531" cy="3311525"/>
            <a:chOff x="3969" y="1616"/>
            <a:chExt cx="1502" cy="2222"/>
          </a:xfrm>
        </p:grpSpPr>
        <p:pic>
          <p:nvPicPr>
            <p:cNvPr id="60" name="Picture 58" descr="Jade Empero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616"/>
              <a:ext cx="1236" cy="2096"/>
            </a:xfrm>
            <a:prstGeom prst="rect">
              <a:avLst/>
            </a:prstGeom>
            <a:noFill/>
          </p:spPr>
        </p:pic>
        <p:pic>
          <p:nvPicPr>
            <p:cNvPr id="61" name="Picture 59" descr="http://www.cez-okno.net/files/clanok-subory/jiaogulan-elixir-mladosti-ilustracny-obrazo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" y="2523"/>
              <a:ext cx="1102" cy="1315"/>
            </a:xfrm>
            <a:prstGeom prst="rect">
              <a:avLst/>
            </a:prstGeom>
            <a:noFill/>
          </p:spPr>
        </p:pic>
      </p:grp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3818891" y="4803130"/>
            <a:ext cx="518457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200" dirty="0">
                <a:solidFill>
                  <a:srgbClr val="993366"/>
                </a:solidFill>
                <a:latin typeface="Century Gothic" panose="020B0502020202020204" pitchFamily="34" charset="0"/>
                <a:cs typeface="Arial" pitchFamily="34" charset="0"/>
              </a:rPr>
              <a:t>In Old China, </a:t>
            </a:r>
            <a:br>
              <a:rPr lang="sk-SK" sz="2200" dirty="0">
                <a:solidFill>
                  <a:srgbClr val="993366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200" dirty="0">
                <a:solidFill>
                  <a:srgbClr val="993366"/>
                </a:solidFill>
                <a:latin typeface="Century Gothic" panose="020B0502020202020204" pitchFamily="34" charset="0"/>
                <a:cs typeface="Arial" pitchFamily="34" charset="0"/>
              </a:rPr>
              <a:t>if the Imperator became ill ...</a:t>
            </a:r>
          </a:p>
          <a:p>
            <a:pPr>
              <a:spcBef>
                <a:spcPct val="50000"/>
              </a:spcBef>
            </a:pPr>
            <a:r>
              <a:rPr lang="sk-SK" sz="2200" dirty="0">
                <a:solidFill>
                  <a:srgbClr val="993366"/>
                </a:solidFill>
                <a:latin typeface="Century Gothic" panose="020B0502020202020204" pitchFamily="34" charset="0"/>
                <a:cs typeface="Arial" pitchFamily="34" charset="0"/>
              </a:rPr>
              <a:t>           ... his doctor was put to death</a:t>
            </a:r>
          </a:p>
        </p:txBody>
      </p:sp>
    </p:spTree>
    <p:extLst>
      <p:ext uri="{BB962C8B-B14F-4D97-AF65-F5344CB8AC3E}">
        <p14:creationId xmlns:p14="http://schemas.microsoft.com/office/powerpoint/2010/main" val="34946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4" name="Pravouhlý trojuholník 13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3" name="Pravouhlý trojuholník 22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4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WordArt 70"/>
          <p:cNvSpPr>
            <a:spLocks noChangeArrowheads="1" noChangeShapeType="1" noTextEdit="1"/>
          </p:cNvSpPr>
          <p:nvPr/>
        </p:nvSpPr>
        <p:spPr bwMode="auto">
          <a:xfrm>
            <a:off x="1446782" y="553041"/>
            <a:ext cx="5674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Principles of prevention</a:t>
            </a:r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467543" y="1719475"/>
            <a:ext cx="76328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Prevention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of occupational risks and hazards,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Evaluation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of risks that are impossible to be prevented,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Fighting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with risks at their source,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choose work equipments, working and production </a:t>
            </a: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methods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to make the work suitable for the employees, 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Adapting to technical developments,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Replacing the dangerous techniques with safe </a:t>
            </a: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ones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or less dangerous ones,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Building general policies </a:t>
            </a:r>
            <a:r>
              <a:rPr lang="sk-SK" sz="2000" dirty="0">
                <a:latin typeface="Century Gothic" panose="020B0502020202020204" pitchFamily="34" charset="0"/>
                <a:cs typeface="Arial" pitchFamily="34" charset="0"/>
              </a:rPr>
              <a:t>on OSH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. 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Prioritizing the collective measures over </a:t>
            </a: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individual protection measures,</a:t>
            </a:r>
            <a:endParaRPr lang="sk-SK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Giving </a:t>
            </a:r>
            <a:r>
              <a:rPr lang="en-US" sz="2000" dirty="0">
                <a:latin typeface="Century Gothic" panose="020B0502020202020204" pitchFamily="34" charset="0"/>
                <a:cs typeface="Arial" pitchFamily="34" charset="0"/>
              </a:rPr>
              <a:t>appropriate instructions to employees,</a:t>
            </a:r>
            <a:endParaRPr lang="en-GB" sz="2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4580" name="Picture 4" descr="http://t0.gstatic.com/images?q=tbn:ANd9GcTbT04EqloEh0upP8JBTgc9I44IbsSuWbRA9cxHVFjnPgRv3N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69759"/>
            <a:ext cx="2448272" cy="24482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80112" y="109338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 Narrow" pitchFamily="34" charset="0"/>
              </a:rPr>
              <a:t>(Framework Directive)</a:t>
            </a:r>
            <a:endParaRPr lang="en-GB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1" name="Pravouhlý trojuholník 20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2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 descr="http://3.bp.blogspot.com/-Hi6p_v4bgk4/UdIqoDpzGYI/AAAAAAAAFjk/LqC7AWa0FXY/s900/bigstock-The-d-words-What-s-Your-Plan--2412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292" y="1412776"/>
            <a:ext cx="387793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23528" y="6119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WHY A STRATEGY IS NEEDED?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4982" y="558924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Forte" pitchFamily="66" charset="0"/>
              </a:rPr>
              <a:t>NO PLAN  —  NO ACTiONS </a:t>
            </a:r>
            <a:endParaRPr lang="en-GB" sz="2800" b="1" dirty="0">
              <a:solidFill>
                <a:srgbClr val="C00000"/>
              </a:solidFill>
              <a:latin typeface="Forte" pitchFamily="66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24" name="Pravouhlý trojuholník 23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Obdĺžnik 24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0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139952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http://t1.gstatic.com/images?q=tbn:ANd9GcQpQWG6E70pY18i-9fa849bRp5CLLfnUgEdBtnr8WU1UHpya4zA5Q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5922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612256" y="156524"/>
            <a:ext cx="706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Basic pillars of </a:t>
            </a:r>
            <a:r>
              <a:rPr lang="sk-SK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sk-SK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</a:br>
            <a:r>
              <a:rPr lang="sk-SK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            </a:t>
            </a:r>
            <a:r>
              <a:rPr lang="en-GB" alt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the regular OSH approach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288" y="1412776"/>
            <a:ext cx="6624637" cy="5186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Responsibility of employer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Risk assessment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Prevention principles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OSH professionals, OSH services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Training, informing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Control, planning, safety management principles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Emergency management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Involvement of workers, workers representatives</a:t>
            </a:r>
            <a:endParaRPr lang="sk-SK" sz="2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Working conditions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Reporting of 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work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accidents and occupational diseases </a:t>
            </a:r>
          </a:p>
        </p:txBody>
      </p:sp>
      <p:pic>
        <p:nvPicPr>
          <p:cNvPr id="13" name="Picture 6" descr="http://www.google.sk/url?source=imglanding&amp;ct=img&amp;q=http://www.projss.co.uk/_files/safety-training.png&amp;sa=X&amp;ei=-ifYT-6DLqSj4gTYofz9Ag&amp;ved=0CAwQ8wc4iwE&amp;usg=AFQjCNGDD6pfgUj1SwCYzYgGl8xAzfLB-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049" y="3709240"/>
            <a:ext cx="2304951" cy="31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4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-21679" y="6164195"/>
            <a:ext cx="9165679" cy="692696"/>
            <a:chOff x="-25205" y="6165304"/>
            <a:chExt cx="9165679" cy="692696"/>
          </a:xfrm>
        </p:grpSpPr>
        <p:sp>
          <p:nvSpPr>
            <p:cNvPr id="23" name="Pravouhlý trojuholník 2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0" y="0"/>
            <a:ext cx="9165679" cy="1426518"/>
            <a:chOff x="-12031" y="-13742"/>
            <a:chExt cx="9165679" cy="1426518"/>
          </a:xfrm>
        </p:grpSpPr>
        <p:sp>
          <p:nvSpPr>
            <p:cNvPr id="26" name="Pravouhlý trojuholník 25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7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264247" y="551269"/>
            <a:ext cx="748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What does risk assessment mean?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19067" y="1540784"/>
            <a:ext cx="81920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 method that discover the sources of possible dangerous situations</a:t>
            </a:r>
            <a:r>
              <a:rPr lang="sk-SK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unwanted occurrence, analyse them, assess them and provide guidance for the adoption of appropriate </a:t>
            </a:r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 </a:t>
            </a:r>
            <a:endParaRPr lang="en-GB" sz="2000" dirty="0">
              <a:solidFill>
                <a:schemeClr val="tx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5" descr="BD1486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54" y="1612792"/>
            <a:ext cx="284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63634" y="3037138"/>
            <a:ext cx="7272337" cy="28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sk-SK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AXIOMS:</a:t>
            </a:r>
          </a:p>
          <a:p>
            <a:pPr marL="85725" indent="-85725">
              <a:spcBef>
                <a:spcPct val="35000"/>
              </a:spcBef>
              <a:buFontTx/>
              <a:buChar char="•"/>
            </a:pP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 Absol</a:t>
            </a: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u</a:t>
            </a: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te safety does not exist, </a:t>
            </a:r>
            <a:b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  zero risk does not exist</a:t>
            </a:r>
          </a:p>
          <a:p>
            <a:pPr marL="85725" indent="-85725">
              <a:spcBef>
                <a:spcPct val="35000"/>
              </a:spcBef>
              <a:buFontTx/>
              <a:buChar char="•"/>
            </a:pP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 Safety is the stage, when the risk </a:t>
            </a:r>
            <a:b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  is acceptable</a:t>
            </a:r>
          </a:p>
          <a:p>
            <a:pPr marL="85725" indent="-85725">
              <a:spcBef>
                <a:spcPct val="35000"/>
              </a:spcBef>
              <a:buFontTx/>
              <a:buChar char="•"/>
            </a:pP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 Bounds of </a:t>
            </a:r>
            <a:r>
              <a:rPr lang="sk-SK" sz="2200" dirty="0" err="1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acceptability</a:t>
            </a: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sk-SK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   are </a:t>
            </a:r>
            <a:r>
              <a:rPr lang="sk-SK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not strictly defined</a:t>
            </a:r>
            <a:endParaRPr lang="cs-CZ" sz="22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2" name="Picture 10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046" y="2620904"/>
            <a:ext cx="3192090" cy="3744416"/>
          </a:xfrm>
          <a:prstGeom prst="rect">
            <a:avLst/>
          </a:prstGeom>
          <a:noFill/>
        </p:spPr>
      </p:pic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951484" y="5675537"/>
            <a:ext cx="812974" cy="32609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" name="WordArt 31"/>
          <p:cNvSpPr>
            <a:spLocks noChangeArrowheads="1" noChangeShapeType="1" noTextEdit="1"/>
          </p:cNvSpPr>
          <p:nvPr/>
        </p:nvSpPr>
        <p:spPr bwMode="auto">
          <a:xfrm>
            <a:off x="5951484" y="5733085"/>
            <a:ext cx="948967" cy="26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adley Hand ITC" panose="03070402050302030203" pitchFamily="66" charset="0"/>
              </a:rPr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38422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5" name="Pravouhlý trojuholník 24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6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7" descr="Výsledok vyh&amp;lcaron;adávania obrázkov pre dopyt leade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38" y="3579652"/>
            <a:ext cx="4132584" cy="244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787546" y="49886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2. Philosophy of</a:t>
            </a:r>
            <a:r>
              <a:rPr 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GB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workers protection</a:t>
            </a:r>
          </a:p>
        </p:txBody>
      </p:sp>
      <p:sp>
        <p:nvSpPr>
          <p:cNvPr id="19" name="AutoShape 21"/>
          <p:cNvSpPr>
            <a:spLocks noChangeAspect="1" noChangeArrowheads="1" noTextEdit="1"/>
          </p:cNvSpPr>
          <p:nvPr/>
        </p:nvSpPr>
        <p:spPr bwMode="auto">
          <a:xfrm>
            <a:off x="0" y="1925717"/>
            <a:ext cx="4897438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22" name="Rectangle 107"/>
          <p:cNvSpPr>
            <a:spLocks noChangeArrowheads="1"/>
          </p:cNvSpPr>
          <p:nvPr/>
        </p:nvSpPr>
        <p:spPr bwMode="auto">
          <a:xfrm>
            <a:off x="3700463" y="3592592"/>
            <a:ext cx="11033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23" name="Rectangle 113"/>
          <p:cNvSpPr>
            <a:spLocks noChangeArrowheads="1"/>
          </p:cNvSpPr>
          <p:nvPr/>
        </p:nvSpPr>
        <p:spPr bwMode="auto">
          <a:xfrm>
            <a:off x="3748088" y="4494292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43" name="Text Box 176"/>
          <p:cNvSpPr txBox="1">
            <a:spLocks noChangeArrowheads="1"/>
          </p:cNvSpPr>
          <p:nvPr/>
        </p:nvSpPr>
        <p:spPr bwMode="auto">
          <a:xfrm>
            <a:off x="307975" y="4083761"/>
            <a:ext cx="53641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– </a:t>
            </a:r>
            <a: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employees </a:t>
            </a:r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involvement </a:t>
            </a:r>
            <a:r>
              <a:rPr lang="sk-SK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k-SK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sk-SK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OSH management</a:t>
            </a:r>
            <a: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>
                <a:solidFill>
                  <a:srgbClr val="0066CC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GB" sz="2000" dirty="0">
                <a:solidFill>
                  <a:srgbClr val="0066CC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   it means to enable workers </a:t>
            </a: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to</a:t>
            </a: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participate </a:t>
            </a: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at </a:t>
            </a: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OSH problems, to </a:t>
            </a: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>   </a:t>
            </a: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discuss </a:t>
            </a: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with them </a:t>
            </a: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in </a:t>
            </a: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advance </a:t>
            </a: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2000" dirty="0" smtClean="0">
                <a:latin typeface="Century Gothic" panose="020B0502020202020204" pitchFamily="34" charset="0"/>
                <a:cs typeface="Arial" pitchFamily="34" charset="0"/>
              </a:rPr>
              <a:t>   </a:t>
            </a: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all </a:t>
            </a: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questions relating to work, </a:t>
            </a:r>
            <a:br>
              <a:rPr lang="en-GB" sz="200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working conditions and organisation. </a:t>
            </a:r>
          </a:p>
        </p:txBody>
      </p:sp>
      <p:sp>
        <p:nvSpPr>
          <p:cNvPr id="44" name="Text Box 178"/>
          <p:cNvSpPr txBox="1">
            <a:spLocks noChangeArrowheads="1"/>
          </p:cNvSpPr>
          <p:nvPr/>
        </p:nvSpPr>
        <p:spPr bwMode="auto">
          <a:xfrm>
            <a:off x="208731" y="1361958"/>
            <a:ext cx="88212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Taking into account al</a:t>
            </a:r>
            <a:r>
              <a:rPr lang="cs-CZ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circumstances relating to work, </a:t>
            </a:r>
            <a:b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it means not only safety and health, but also wellbeing and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welfare</a:t>
            </a: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working conditions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social </a:t>
            </a:r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protection, comfort, psycho social </a:t>
            </a: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factors</a:t>
            </a:r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inter</a:t>
            </a: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human relations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sk-SK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stress </a:t>
            </a:r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aspects, load, </a:t>
            </a:r>
            <a:r>
              <a:rPr lang="en-GB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etc..,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sk-SK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„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HOLISTIC“ 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APPROACH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ýsledok vyh&amp;lcaron;adávania obrázkov pre dopyt protection or workers"/>
          <p:cNvSpPr>
            <a:spLocks noChangeAspect="1" noChangeArrowheads="1"/>
          </p:cNvSpPr>
          <p:nvPr/>
        </p:nvSpPr>
        <p:spPr bwMode="auto">
          <a:xfrm>
            <a:off x="155575" y="-784225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Výsledok vyh&amp;lcaron;adávania obrázkov pre dopyt protection or workers"/>
          <p:cNvSpPr>
            <a:spLocks noChangeAspect="1" noChangeArrowheads="1"/>
          </p:cNvSpPr>
          <p:nvPr/>
        </p:nvSpPr>
        <p:spPr bwMode="auto">
          <a:xfrm>
            <a:off x="307975" y="-631825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bdĺžnik 3"/>
          <p:cNvSpPr/>
          <p:nvPr/>
        </p:nvSpPr>
        <p:spPr>
          <a:xfrm>
            <a:off x="288008" y="3005599"/>
            <a:ext cx="5152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Adapting technics and processes</a:t>
            </a:r>
            <a:b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to human being</a:t>
            </a:r>
            <a:endParaRPr lang="en-GB" sz="2000" dirty="0">
              <a:solidFill>
                <a:schemeClr val="tx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-25205" y="6165304"/>
            <a:ext cx="9365364" cy="692696"/>
            <a:chOff x="-25205" y="6165304"/>
            <a:chExt cx="9365364" cy="692696"/>
          </a:xfrm>
        </p:grpSpPr>
        <p:sp>
          <p:nvSpPr>
            <p:cNvPr id="20" name="Pravouhlý trojuholník 19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400">
                <a:latin typeface="Century Gothic" panose="020B0502020202020204" pitchFamily="34" charset="0"/>
              </a:endParaRPr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3915277" y="6536377"/>
              <a:ext cx="54248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400" dirty="0" smtClean="0">
                  <a:latin typeface="Century Gothic" pitchFamily="34" charset="0"/>
                </a:rPr>
                <a:t>PERC </a:t>
              </a:r>
              <a:r>
                <a:rPr lang="en-US" altLang="en-US" sz="1400" dirty="0">
                  <a:latin typeface="Century Gothic" pitchFamily="34" charset="0"/>
                </a:rPr>
                <a:t>Regional </a:t>
              </a:r>
              <a:r>
                <a:rPr lang="en-US" altLang="en-US" sz="1400" dirty="0" smtClean="0">
                  <a:latin typeface="Century Gothic" pitchFamily="34" charset="0"/>
                </a:rPr>
                <a:t>Meeting</a:t>
              </a:r>
              <a:r>
                <a:rPr lang="sk-SK" altLang="en-US" sz="1400" dirty="0" smtClean="0">
                  <a:latin typeface="Century Gothic" pitchFamily="34" charset="0"/>
                </a:rPr>
                <a:t>, </a:t>
              </a:r>
              <a:r>
                <a:rPr lang="sk-SK" altLang="en-US" sz="14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4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4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4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400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uhlý trojuholník 23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1" name="Skupina 20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2" name="Pravouhlý trojuholník 21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3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2964" y="1015741"/>
            <a:ext cx="867568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-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Advise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and consulting, campaigns and promotion programmes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GB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  it is concerning not only labour inspection but also the activities of safety </a:t>
            </a:r>
            <a:r>
              <a:rPr lang="cs-CZ" sz="1600" dirty="0" err="1" smtClean="0">
                <a:latin typeface="Century Gothic" panose="020B0502020202020204" pitchFamily="34" charset="0"/>
              </a:rPr>
              <a:t>technicians</a:t>
            </a:r>
            <a:r>
              <a:rPr lang="cs-CZ" sz="1600" dirty="0" smtClean="0">
                <a:latin typeface="Century Gothic" panose="020B0502020202020204" pitchFamily="34" charset="0"/>
              </a:rPr>
              <a:t/>
            </a:r>
            <a:br>
              <a:rPr lang="cs-CZ" sz="1600" dirty="0" smtClean="0">
                <a:latin typeface="Century Gothic" panose="020B0502020202020204" pitchFamily="34" charset="0"/>
              </a:rPr>
            </a:br>
            <a:r>
              <a:rPr lang="cs-CZ" sz="1600" dirty="0" smtClean="0">
                <a:latin typeface="Century Gothic" panose="020B0502020202020204" pitchFamily="34" charset="0"/>
              </a:rPr>
              <a:t> 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in enterprises.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It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is important to support an awareness and to change t</a:t>
            </a:r>
            <a:r>
              <a:rPr lang="cs-CZ" sz="1600" dirty="0">
                <a:latin typeface="Century Gothic" panose="020B0502020202020204" pitchFamily="34" charset="0"/>
              </a:rPr>
              <a:t>he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attitude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persons relating to OSH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Culture of labour </a:t>
            </a: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en</a:t>
            </a: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vironment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GB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 it means not only „cultural working environment“ but also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discipline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in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observations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of OSH rules responsibility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, interest and positive 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 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understanding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of protection needs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Wide understanding of education role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GB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  which is not limited just by training performance, but it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continues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b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 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by everyday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commanding of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observance of rules,  by control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,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 inspection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consistence and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lead</a:t>
            </a:r>
            <a:r>
              <a:rPr lang="cs-CZ" sz="1600" dirty="0">
                <a:latin typeface="Century Gothic" panose="020B0502020202020204" pitchFamily="34" charset="0"/>
              </a:rPr>
              <a:t>ership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by example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Enforcement of good practice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GB" sz="160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   it means to collect and implement  information about procedures and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good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</a:b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 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practices,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which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have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been</a:t>
            </a:r>
            <a:r>
              <a:rPr lang="sk-SK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identified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as effective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-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Financial motivation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GB" sz="160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  It is important inside a company. Managers have to know, that </a:t>
            </a:r>
            <a:r>
              <a:rPr lang="cs-CZ" sz="1600" dirty="0">
                <a:latin typeface="Century Gothic" panose="020B0502020202020204" pitchFamily="34" charset="0"/>
              </a:rPr>
              <a:t>t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he same activities leading to the good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safety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and health at work and to the improvement of working conditions</a:t>
            </a:r>
            <a:r>
              <a:rPr lang="sk-SK" sz="1600" dirty="0">
                <a:latin typeface="Century Gothic" panose="020B0502020202020204" pitchFamily="34" charset="0"/>
                <a:cs typeface="Arial" pitchFamily="34" charset="0"/>
              </a:rPr>
              <a:t>;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 they lead at the same time to the </a:t>
            </a:r>
            <a:r>
              <a:rPr lang="en-GB" sz="16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improvement of productivity, effectiveness and quality of the work itself. Go</a:t>
            </a:r>
            <a:r>
              <a:rPr lang="cs-CZ" sz="1600" dirty="0">
                <a:latin typeface="Century Gothic" panose="020B0502020202020204" pitchFamily="34" charset="0"/>
              </a:rPr>
              <a:t>o</a:t>
            </a:r>
            <a:r>
              <a:rPr lang="en-GB" sz="1600" dirty="0">
                <a:latin typeface="Century Gothic" panose="020B0502020202020204" pitchFamily="34" charset="0"/>
                <a:cs typeface="Arial" pitchFamily="34" charset="0"/>
              </a:rPr>
              <a:t>d practice should be rewarded </a:t>
            </a: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921209" y="4071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3. Philosophy of OSH enforcement</a:t>
            </a:r>
          </a:p>
        </p:txBody>
      </p:sp>
      <p:pic>
        <p:nvPicPr>
          <p:cNvPr id="14" name="Picture 22" descr="http://www.finaly.ca/Safety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979" y="2564904"/>
            <a:ext cx="1800200" cy="181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hlý trojuholník 6"/>
          <p:cNvSpPr/>
          <p:nvPr/>
        </p:nvSpPr>
        <p:spPr>
          <a:xfrm flipV="1">
            <a:off x="-12031" y="-13742"/>
            <a:ext cx="9165679" cy="142651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79" y="111934"/>
            <a:ext cx="987227" cy="10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3" name="Obdĺžnik 2"/>
          <p:cNvSpPr/>
          <p:nvPr/>
        </p:nvSpPr>
        <p:spPr>
          <a:xfrm>
            <a:off x="1240781" y="519891"/>
            <a:ext cx="77192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The fundamentals and challenges for </a:t>
            </a:r>
            <a:r>
              <a:rPr lang="en-US" sz="2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efficient </a:t>
            </a:r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health and safety policy on national level</a:t>
            </a:r>
            <a:endParaRPr lang="sk-SK" sz="2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" y="4022796"/>
            <a:ext cx="3635846" cy="2645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BlokTextu 10"/>
          <p:cNvSpPr txBox="1"/>
          <p:nvPr/>
        </p:nvSpPr>
        <p:spPr>
          <a:xfrm>
            <a:off x="620091" y="1772816"/>
            <a:ext cx="83513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Good will to reach improvement of working conditions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Right motivation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know needs and realistic capacities  of a country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understand safety and health principles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Clear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vision and capability to identify </a:t>
            </a:r>
            <a:r>
              <a:rPr lang="sk-SK" sz="20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priorities</a:t>
            </a: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objectives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243886" y="4164176"/>
            <a:ext cx="57926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Ability to accept partners, to cooperate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appear from a high level concept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accept a comprehensive systematic approach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SMART approach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BlokTextu 1"/>
          <p:cNvSpPr txBox="1"/>
          <p:nvPr/>
        </p:nvSpPr>
        <p:spPr>
          <a:xfrm>
            <a:off x="1371134" y="497109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sk-SK" sz="4000" dirty="0" smtClean="0"/>
              <a:t>EXERCISE</a:t>
            </a:r>
            <a:endParaRPr lang="en-US" sz="4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15176"/>
          <a:stretch/>
        </p:blipFill>
        <p:spPr>
          <a:xfrm>
            <a:off x="2699792" y="4077072"/>
            <a:ext cx="3607132" cy="2567489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6" name="BlokTextu 5"/>
          <p:cNvSpPr txBox="1"/>
          <p:nvPr/>
        </p:nvSpPr>
        <p:spPr>
          <a:xfrm>
            <a:off x="414363" y="1533854"/>
            <a:ext cx="83128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Create small national teams (according countries)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Try to identify main needs and priorities for OSH in your country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Try to formulate the vision for your national OSH policy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Try to identify main objectives for the policy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Finally present your results in front the audience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6" name="Pravouhlý trojuholník 15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7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32754" y="5579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What</a:t>
            </a:r>
            <a:r>
              <a:rPr 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sk-SK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is</a:t>
            </a:r>
            <a:r>
              <a:rPr 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a base of a </a:t>
            </a:r>
            <a:r>
              <a:rPr lang="sk-SK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strategy</a:t>
            </a:r>
            <a:r>
              <a:rPr lang="sk-SK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http://www.referenceforbusiness.com/photos/strategy-formulation-12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r="22873"/>
          <a:stretch>
            <a:fillRect/>
          </a:stretch>
        </p:blipFill>
        <p:spPr bwMode="auto">
          <a:xfrm flipH="1">
            <a:off x="4106344" y="2483717"/>
            <a:ext cx="4893639" cy="38976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55576" y="1893653"/>
            <a:ext cx="51125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Employment strategy</a:t>
            </a:r>
          </a:p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Previous OSH strategy</a:t>
            </a:r>
          </a:p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Own analysis</a:t>
            </a:r>
          </a:p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Government Programme</a:t>
            </a:r>
          </a:p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EU OSH Strategy</a:t>
            </a:r>
          </a:p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ILO </a:t>
            </a:r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Conventions</a:t>
            </a:r>
            <a:endParaRPr lang="sk-SK" sz="2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endParaRPr lang="sk-SK" sz="24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63538" indent="-363538">
              <a:spcAft>
                <a:spcPts val="1200"/>
              </a:spcAft>
              <a:buBlip>
                <a:blip r:embed="rId4"/>
              </a:buBlip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9" name="Pravouhlý trojuholník 18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bdĺžnik 19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hlý trojuholník 6"/>
          <p:cNvSpPr/>
          <p:nvPr/>
        </p:nvSpPr>
        <p:spPr>
          <a:xfrm flipV="1">
            <a:off x="-12031" y="-13742"/>
            <a:ext cx="9165679" cy="142651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79" y="111934"/>
            <a:ext cx="987227" cy="10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3" name="Obdĺžnik 2"/>
          <p:cNvSpPr/>
          <p:nvPr/>
        </p:nvSpPr>
        <p:spPr>
          <a:xfrm>
            <a:off x="1240781" y="519891"/>
            <a:ext cx="77192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The fundamentals and challenges for </a:t>
            </a:r>
            <a:r>
              <a:rPr lang="en-US" sz="2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efficient </a:t>
            </a:r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health and safety policy on national level</a:t>
            </a:r>
            <a:endParaRPr lang="sk-SK" sz="2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" y="4022796"/>
            <a:ext cx="3635846" cy="2645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BlokTextu 10"/>
          <p:cNvSpPr txBox="1"/>
          <p:nvPr/>
        </p:nvSpPr>
        <p:spPr>
          <a:xfrm>
            <a:off x="620091" y="1772816"/>
            <a:ext cx="8351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Good will to reach improvement of working conditions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Right motivation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know needs and realistic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capacities 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of a country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understand safety and health principles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Clear vision and capability to identify </a:t>
            </a:r>
            <a:r>
              <a:rPr lang="sk-SK" sz="20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priorities</a:t>
            </a:r>
            <a:r>
              <a:rPr lang="sk-SK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objectives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243886" y="4164176"/>
            <a:ext cx="57926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Ability to accept partners, to cooperate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appear from a high level concept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accept a comprehensive systematic approach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SMART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approach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bdĺžnik 1"/>
          <p:cNvSpPr/>
          <p:nvPr/>
        </p:nvSpPr>
        <p:spPr>
          <a:xfrm>
            <a:off x="2123728" y="55792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SMART approach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91580" y="127081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Identification of objectives and goals: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10" y="1972963"/>
            <a:ext cx="9144000" cy="36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19" y="2706976"/>
            <a:ext cx="2862262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4444" y="2878426"/>
            <a:ext cx="496887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/>
              <a:t>GDP of EU is </a:t>
            </a:r>
            <a:r>
              <a:rPr lang="en-GB" altLang="en-US" sz="2000">
                <a:cs typeface="Arial" charset="0"/>
              </a:rPr>
              <a:t>~ 12 000 billions €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cs typeface="Arial" charset="0"/>
              </a:rPr>
              <a:t>Losses of OSH accidents and </a:t>
            </a:r>
            <a:br>
              <a:rPr lang="en-GB" altLang="en-US" sz="2000">
                <a:cs typeface="Arial" charset="0"/>
              </a:rPr>
            </a:br>
            <a:r>
              <a:rPr lang="en-GB" altLang="en-US" sz="2000">
                <a:cs typeface="Arial" charset="0"/>
              </a:rPr>
              <a:t>diseases are estimated  </a:t>
            </a:r>
            <a:r>
              <a:rPr lang="en-GB" altLang="en-US" sz="2000"/>
              <a:t>~ 3,5%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It represents: 420 billions € of losses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25% reduction represents </a:t>
            </a:r>
            <a:r>
              <a:rPr lang="en-GB" altLang="en-US" sz="2200" b="1"/>
              <a:t>100 billions €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12508" y="305551"/>
            <a:ext cx="68423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en-US" sz="2800" dirty="0" err="1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An</a:t>
            </a:r>
            <a:r>
              <a:rPr lang="sk-SK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sk-SK" altLang="en-US" sz="2800" dirty="0" err="1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example</a:t>
            </a:r>
            <a:r>
              <a:rPr lang="sk-SK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of t</a:t>
            </a:r>
            <a:r>
              <a:rPr lang="en-GB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he main challenge </a:t>
            </a:r>
            <a:r>
              <a:rPr lang="sk-SK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/>
            </a:r>
            <a:br>
              <a:rPr lang="sk-SK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en-GB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of </a:t>
            </a:r>
            <a:r>
              <a:rPr lang="sk-SK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EU </a:t>
            </a:r>
            <a:r>
              <a:rPr lang="en-GB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OSH Strategy</a:t>
            </a:r>
            <a:r>
              <a:rPr lang="sk-SK" altLang="en-US" sz="28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(2007-2012</a:t>
            </a:r>
            <a:r>
              <a:rPr lang="sk-SK" altLang="en-US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)</a:t>
            </a:r>
            <a:endParaRPr lang="en-GB" altLang="en-US" sz="28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0302" y="1624360"/>
            <a:ext cx="8101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Reduction by 25% the total incidence rate of accidents in the EU </a:t>
            </a: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27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32819" y="2822864"/>
            <a:ext cx="2808287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altLang="en-US" sz="2000"/>
              <a:t>Lack of effective OSH prevention has besides considerable human dimension also a major negative impact on the economy.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3956" y="5500976"/>
            <a:ext cx="9055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b="1" dirty="0">
                <a:solidFill>
                  <a:schemeClr val="accent1">
                    <a:lumMod val="75000"/>
                  </a:schemeClr>
                </a:solidFill>
              </a:rPr>
              <a:t>These figures are a challenge for every company. </a:t>
            </a:r>
            <a:br>
              <a:rPr lang="en-GB" altLang="en-U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en-US" sz="2200" b="1" dirty="0">
                <a:solidFill>
                  <a:schemeClr val="accent1">
                    <a:lumMod val="75000"/>
                  </a:schemeClr>
                </a:solidFill>
              </a:rPr>
              <a:t>It can decide to profit on good safety and health protection.</a:t>
            </a:r>
          </a:p>
        </p:txBody>
      </p:sp>
    </p:spTree>
    <p:extLst>
      <p:ext uri="{BB962C8B-B14F-4D97-AF65-F5344CB8AC3E}">
        <p14:creationId xmlns:p14="http://schemas.microsoft.com/office/powerpoint/2010/main" val="32238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3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45" name="Pravouhlý trojuholník 44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46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Skupina 46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48" name="Pravouhlý trojuholník 47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9" name="Obdĺžnik 48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2028" y="53458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WHAT DOES STRATEGY MEAN?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Picture 2" descr="http://blogs-images.forbes.com/work-in-progress/files/2012/09/Strategy.jpg"/>
          <p:cNvPicPr>
            <a:picLocks noChangeAspect="1" noChangeArrowheads="1"/>
          </p:cNvPicPr>
          <p:nvPr/>
        </p:nvPicPr>
        <p:blipFill>
          <a:blip r:embed="rId3" cstate="print"/>
          <a:srcRect l="7580" r="8224"/>
          <a:stretch>
            <a:fillRect/>
          </a:stretch>
        </p:blipFill>
        <p:spPr bwMode="auto">
          <a:xfrm>
            <a:off x="4874661" y="2563339"/>
            <a:ext cx="3960440" cy="352995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1809398"/>
            <a:ext cx="8292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Determination of  </a:t>
            </a:r>
            <a:r>
              <a:rPr lang="sk-SK" sz="2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priorities</a:t>
            </a:r>
            <a:r>
              <a:rPr lang="sk-SK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sk-SK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(objectives, goals, expectations)</a:t>
            </a:r>
          </a:p>
          <a:p>
            <a:endParaRPr lang="sk-SK" sz="22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sk-SK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Determination of  </a:t>
            </a:r>
            <a:r>
              <a:rPr lang="sk-SK" sz="2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sources</a:t>
            </a:r>
            <a:r>
              <a:rPr lang="sk-SK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sk-SK" sz="22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sk-SK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Planning of  </a:t>
            </a:r>
            <a:r>
              <a:rPr lang="sk-SK" sz="2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actions</a:t>
            </a:r>
            <a:r>
              <a:rPr lang="sk-SK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      </a:t>
            </a:r>
          </a:p>
          <a:p>
            <a:endParaRPr lang="en-GB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4797152"/>
            <a:ext cx="352839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Strategy </a:t>
            </a:r>
            <a:r>
              <a:rPr lang="en-GB" sz="2400" dirty="0" smtClean="0"/>
              <a:t>is a high level plan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GB" sz="2400" dirty="0" smtClean="0"/>
              <a:t>to achieve </a:t>
            </a:r>
            <a:r>
              <a:rPr lang="sk-SK" sz="2400" dirty="0" smtClean="0"/>
              <a:t>specified </a:t>
            </a:r>
            <a:r>
              <a:rPr lang="en-GB" sz="2400" dirty="0" smtClean="0"/>
              <a:t>goals</a:t>
            </a:r>
            <a:endParaRPr lang="en-GB" sz="2400" dirty="0"/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 rot="2458434">
            <a:off x="434680" y="4673480"/>
            <a:ext cx="241300" cy="209550"/>
            <a:chOff x="10335" y="1598"/>
            <a:chExt cx="565" cy="534"/>
          </a:xfrm>
        </p:grpSpPr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0753" y="1952"/>
              <a:ext cx="147" cy="1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51"/>
                </a:cxn>
                <a:cxn ang="0">
                  <a:pos x="100" y="129"/>
                </a:cxn>
                <a:cxn ang="0">
                  <a:pos x="147" y="139"/>
                </a:cxn>
                <a:cxn ang="0">
                  <a:pos x="146" y="100"/>
                </a:cxn>
                <a:cxn ang="0">
                  <a:pos x="35" y="0"/>
                </a:cxn>
              </a:cxnLst>
              <a:rect l="0" t="0" r="r" b="b"/>
              <a:pathLst>
                <a:path w="147" h="139">
                  <a:moveTo>
                    <a:pt x="35" y="0"/>
                  </a:moveTo>
                  <a:lnTo>
                    <a:pt x="0" y="51"/>
                  </a:lnTo>
                  <a:lnTo>
                    <a:pt x="100" y="129"/>
                  </a:lnTo>
                  <a:lnTo>
                    <a:pt x="147" y="139"/>
                  </a:lnTo>
                  <a:lnTo>
                    <a:pt x="146" y="10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194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0395" y="1637"/>
              <a:ext cx="486" cy="495"/>
            </a:xfrm>
            <a:custGeom>
              <a:avLst/>
              <a:gdLst/>
              <a:ahLst/>
              <a:cxnLst>
                <a:cxn ang="0">
                  <a:pos x="268" y="494"/>
                </a:cxn>
                <a:cxn ang="0">
                  <a:pos x="315" y="484"/>
                </a:cxn>
                <a:cxn ang="0">
                  <a:pos x="358" y="465"/>
                </a:cxn>
                <a:cxn ang="0">
                  <a:pos x="397" y="439"/>
                </a:cxn>
                <a:cxn ang="0">
                  <a:pos x="430" y="405"/>
                </a:cxn>
                <a:cxn ang="0">
                  <a:pos x="458" y="366"/>
                </a:cxn>
                <a:cxn ang="0">
                  <a:pos x="475" y="321"/>
                </a:cxn>
                <a:cxn ang="0">
                  <a:pos x="485" y="274"/>
                </a:cxn>
                <a:cxn ang="0">
                  <a:pos x="485" y="222"/>
                </a:cxn>
                <a:cxn ang="0">
                  <a:pos x="475" y="174"/>
                </a:cxn>
                <a:cxn ang="0">
                  <a:pos x="458" y="130"/>
                </a:cxn>
                <a:cxn ang="0">
                  <a:pos x="430" y="91"/>
                </a:cxn>
                <a:cxn ang="0">
                  <a:pos x="397" y="56"/>
                </a:cxn>
                <a:cxn ang="0">
                  <a:pos x="358" y="30"/>
                </a:cxn>
                <a:cxn ang="0">
                  <a:pos x="315" y="12"/>
                </a:cxn>
                <a:cxn ang="0">
                  <a:pos x="268" y="2"/>
                </a:cxn>
                <a:cxn ang="0">
                  <a:pos x="219" y="2"/>
                </a:cxn>
                <a:cxn ang="0">
                  <a:pos x="171" y="12"/>
                </a:cxn>
                <a:cxn ang="0">
                  <a:pos x="128" y="30"/>
                </a:cxn>
                <a:cxn ang="0">
                  <a:pos x="89" y="56"/>
                </a:cxn>
                <a:cxn ang="0">
                  <a:pos x="56" y="91"/>
                </a:cxn>
                <a:cxn ang="0">
                  <a:pos x="29" y="130"/>
                </a:cxn>
                <a:cxn ang="0">
                  <a:pos x="11" y="174"/>
                </a:cxn>
                <a:cxn ang="0">
                  <a:pos x="1" y="222"/>
                </a:cxn>
                <a:cxn ang="0">
                  <a:pos x="1" y="274"/>
                </a:cxn>
                <a:cxn ang="0">
                  <a:pos x="11" y="321"/>
                </a:cxn>
                <a:cxn ang="0">
                  <a:pos x="29" y="366"/>
                </a:cxn>
                <a:cxn ang="0">
                  <a:pos x="56" y="405"/>
                </a:cxn>
                <a:cxn ang="0">
                  <a:pos x="89" y="439"/>
                </a:cxn>
                <a:cxn ang="0">
                  <a:pos x="128" y="465"/>
                </a:cxn>
                <a:cxn ang="0">
                  <a:pos x="171" y="484"/>
                </a:cxn>
                <a:cxn ang="0">
                  <a:pos x="219" y="494"/>
                </a:cxn>
              </a:cxnLst>
              <a:rect l="0" t="0" r="r" b="b"/>
              <a:pathLst>
                <a:path w="486" h="495">
                  <a:moveTo>
                    <a:pt x="243" y="495"/>
                  </a:moveTo>
                  <a:lnTo>
                    <a:pt x="268" y="494"/>
                  </a:lnTo>
                  <a:lnTo>
                    <a:pt x="292" y="491"/>
                  </a:lnTo>
                  <a:lnTo>
                    <a:pt x="315" y="484"/>
                  </a:lnTo>
                  <a:lnTo>
                    <a:pt x="338" y="475"/>
                  </a:lnTo>
                  <a:lnTo>
                    <a:pt x="358" y="465"/>
                  </a:lnTo>
                  <a:lnTo>
                    <a:pt x="378" y="454"/>
                  </a:lnTo>
                  <a:lnTo>
                    <a:pt x="397" y="439"/>
                  </a:lnTo>
                  <a:lnTo>
                    <a:pt x="414" y="423"/>
                  </a:lnTo>
                  <a:lnTo>
                    <a:pt x="430" y="405"/>
                  </a:lnTo>
                  <a:lnTo>
                    <a:pt x="445" y="386"/>
                  </a:lnTo>
                  <a:lnTo>
                    <a:pt x="458" y="366"/>
                  </a:lnTo>
                  <a:lnTo>
                    <a:pt x="468" y="344"/>
                  </a:lnTo>
                  <a:lnTo>
                    <a:pt x="475" y="321"/>
                  </a:lnTo>
                  <a:lnTo>
                    <a:pt x="482" y="298"/>
                  </a:lnTo>
                  <a:lnTo>
                    <a:pt x="485" y="274"/>
                  </a:lnTo>
                  <a:lnTo>
                    <a:pt x="486" y="248"/>
                  </a:lnTo>
                  <a:lnTo>
                    <a:pt x="485" y="222"/>
                  </a:lnTo>
                  <a:lnTo>
                    <a:pt x="482" y="197"/>
                  </a:lnTo>
                  <a:lnTo>
                    <a:pt x="475" y="174"/>
                  </a:lnTo>
                  <a:lnTo>
                    <a:pt x="468" y="151"/>
                  </a:lnTo>
                  <a:lnTo>
                    <a:pt x="458" y="130"/>
                  </a:lnTo>
                  <a:lnTo>
                    <a:pt x="445" y="110"/>
                  </a:lnTo>
                  <a:lnTo>
                    <a:pt x="430" y="91"/>
                  </a:lnTo>
                  <a:lnTo>
                    <a:pt x="414" y="72"/>
                  </a:lnTo>
                  <a:lnTo>
                    <a:pt x="397" y="56"/>
                  </a:lnTo>
                  <a:lnTo>
                    <a:pt x="378" y="42"/>
                  </a:lnTo>
                  <a:lnTo>
                    <a:pt x="358" y="30"/>
                  </a:lnTo>
                  <a:lnTo>
                    <a:pt x="338" y="20"/>
                  </a:lnTo>
                  <a:lnTo>
                    <a:pt x="315" y="12"/>
                  </a:lnTo>
                  <a:lnTo>
                    <a:pt x="292" y="5"/>
                  </a:lnTo>
                  <a:lnTo>
                    <a:pt x="268" y="2"/>
                  </a:lnTo>
                  <a:lnTo>
                    <a:pt x="243" y="0"/>
                  </a:lnTo>
                  <a:lnTo>
                    <a:pt x="219" y="2"/>
                  </a:lnTo>
                  <a:lnTo>
                    <a:pt x="194" y="5"/>
                  </a:lnTo>
                  <a:lnTo>
                    <a:pt x="171" y="12"/>
                  </a:lnTo>
                  <a:lnTo>
                    <a:pt x="148" y="20"/>
                  </a:lnTo>
                  <a:lnTo>
                    <a:pt x="128" y="30"/>
                  </a:lnTo>
                  <a:lnTo>
                    <a:pt x="108" y="42"/>
                  </a:lnTo>
                  <a:lnTo>
                    <a:pt x="89" y="56"/>
                  </a:lnTo>
                  <a:lnTo>
                    <a:pt x="72" y="72"/>
                  </a:lnTo>
                  <a:lnTo>
                    <a:pt x="56" y="91"/>
                  </a:lnTo>
                  <a:lnTo>
                    <a:pt x="42" y="110"/>
                  </a:lnTo>
                  <a:lnTo>
                    <a:pt x="29" y="130"/>
                  </a:lnTo>
                  <a:lnTo>
                    <a:pt x="19" y="151"/>
                  </a:lnTo>
                  <a:lnTo>
                    <a:pt x="11" y="174"/>
                  </a:lnTo>
                  <a:lnTo>
                    <a:pt x="4" y="197"/>
                  </a:lnTo>
                  <a:lnTo>
                    <a:pt x="1" y="222"/>
                  </a:lnTo>
                  <a:lnTo>
                    <a:pt x="0" y="248"/>
                  </a:lnTo>
                  <a:lnTo>
                    <a:pt x="1" y="274"/>
                  </a:lnTo>
                  <a:lnTo>
                    <a:pt x="4" y="298"/>
                  </a:lnTo>
                  <a:lnTo>
                    <a:pt x="11" y="321"/>
                  </a:lnTo>
                  <a:lnTo>
                    <a:pt x="19" y="344"/>
                  </a:lnTo>
                  <a:lnTo>
                    <a:pt x="29" y="366"/>
                  </a:lnTo>
                  <a:lnTo>
                    <a:pt x="42" y="386"/>
                  </a:lnTo>
                  <a:lnTo>
                    <a:pt x="56" y="405"/>
                  </a:lnTo>
                  <a:lnTo>
                    <a:pt x="72" y="423"/>
                  </a:lnTo>
                  <a:lnTo>
                    <a:pt x="89" y="439"/>
                  </a:lnTo>
                  <a:lnTo>
                    <a:pt x="108" y="454"/>
                  </a:lnTo>
                  <a:lnTo>
                    <a:pt x="128" y="465"/>
                  </a:lnTo>
                  <a:lnTo>
                    <a:pt x="148" y="475"/>
                  </a:lnTo>
                  <a:lnTo>
                    <a:pt x="171" y="484"/>
                  </a:lnTo>
                  <a:lnTo>
                    <a:pt x="194" y="491"/>
                  </a:lnTo>
                  <a:lnTo>
                    <a:pt x="219" y="494"/>
                  </a:lnTo>
                  <a:lnTo>
                    <a:pt x="243" y="495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0486" y="1796"/>
              <a:ext cx="241" cy="204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200" y="4"/>
                </a:cxn>
                <a:cxn ang="0">
                  <a:pos x="224" y="33"/>
                </a:cxn>
                <a:cxn ang="0">
                  <a:pos x="237" y="61"/>
                </a:cxn>
                <a:cxn ang="0">
                  <a:pos x="241" y="92"/>
                </a:cxn>
                <a:cxn ang="0">
                  <a:pos x="238" y="119"/>
                </a:cxn>
                <a:cxn ang="0">
                  <a:pos x="226" y="146"/>
                </a:cxn>
                <a:cxn ang="0">
                  <a:pos x="207" y="168"/>
                </a:cxn>
                <a:cxn ang="0">
                  <a:pos x="182" y="187"/>
                </a:cxn>
                <a:cxn ang="0">
                  <a:pos x="152" y="200"/>
                </a:cxn>
                <a:cxn ang="0">
                  <a:pos x="125" y="204"/>
                </a:cxn>
                <a:cxn ang="0">
                  <a:pos x="100" y="204"/>
                </a:cxn>
                <a:cxn ang="0">
                  <a:pos x="76" y="198"/>
                </a:cxn>
                <a:cxn ang="0">
                  <a:pos x="54" y="187"/>
                </a:cxn>
                <a:cxn ang="0">
                  <a:pos x="36" y="171"/>
                </a:cxn>
                <a:cxn ang="0">
                  <a:pos x="20" y="152"/>
                </a:cxn>
                <a:cxn ang="0">
                  <a:pos x="8" y="128"/>
                </a:cxn>
                <a:cxn ang="0">
                  <a:pos x="0" y="100"/>
                </a:cxn>
                <a:cxn ang="0">
                  <a:pos x="188" y="0"/>
                </a:cxn>
              </a:cxnLst>
              <a:rect l="0" t="0" r="r" b="b"/>
              <a:pathLst>
                <a:path w="241" h="204">
                  <a:moveTo>
                    <a:pt x="188" y="0"/>
                  </a:moveTo>
                  <a:lnTo>
                    <a:pt x="200" y="4"/>
                  </a:lnTo>
                  <a:lnTo>
                    <a:pt x="224" y="33"/>
                  </a:lnTo>
                  <a:lnTo>
                    <a:pt x="237" y="61"/>
                  </a:lnTo>
                  <a:lnTo>
                    <a:pt x="241" y="92"/>
                  </a:lnTo>
                  <a:lnTo>
                    <a:pt x="238" y="119"/>
                  </a:lnTo>
                  <a:lnTo>
                    <a:pt x="226" y="146"/>
                  </a:lnTo>
                  <a:lnTo>
                    <a:pt x="207" y="168"/>
                  </a:lnTo>
                  <a:lnTo>
                    <a:pt x="182" y="187"/>
                  </a:lnTo>
                  <a:lnTo>
                    <a:pt x="152" y="200"/>
                  </a:lnTo>
                  <a:lnTo>
                    <a:pt x="125" y="204"/>
                  </a:lnTo>
                  <a:lnTo>
                    <a:pt x="100" y="204"/>
                  </a:lnTo>
                  <a:lnTo>
                    <a:pt x="76" y="198"/>
                  </a:lnTo>
                  <a:lnTo>
                    <a:pt x="54" y="187"/>
                  </a:lnTo>
                  <a:lnTo>
                    <a:pt x="36" y="171"/>
                  </a:lnTo>
                  <a:lnTo>
                    <a:pt x="20" y="152"/>
                  </a:lnTo>
                  <a:lnTo>
                    <a:pt x="8" y="128"/>
                  </a:lnTo>
                  <a:lnTo>
                    <a:pt x="0" y="10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0573" y="1806"/>
              <a:ext cx="139" cy="161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5" y="155"/>
                </a:cxn>
                <a:cxn ang="0">
                  <a:pos x="29" y="161"/>
                </a:cxn>
                <a:cxn ang="0">
                  <a:pos x="45" y="161"/>
                </a:cxn>
                <a:cxn ang="0">
                  <a:pos x="61" y="159"/>
                </a:cxn>
                <a:cxn ang="0">
                  <a:pos x="77" y="154"/>
                </a:cxn>
                <a:cxn ang="0">
                  <a:pos x="92" y="145"/>
                </a:cxn>
                <a:cxn ang="0">
                  <a:pos x="105" y="135"/>
                </a:cxn>
                <a:cxn ang="0">
                  <a:pos x="118" y="121"/>
                </a:cxn>
                <a:cxn ang="0">
                  <a:pos x="134" y="87"/>
                </a:cxn>
                <a:cxn ang="0">
                  <a:pos x="139" y="53"/>
                </a:cxn>
                <a:cxn ang="0">
                  <a:pos x="130" y="23"/>
                </a:cxn>
                <a:cxn ang="0">
                  <a:pos x="108" y="0"/>
                </a:cxn>
                <a:cxn ang="0">
                  <a:pos x="95" y="14"/>
                </a:cxn>
                <a:cxn ang="0">
                  <a:pos x="82" y="31"/>
                </a:cxn>
                <a:cxn ang="0">
                  <a:pos x="67" y="53"/>
                </a:cxn>
                <a:cxn ang="0">
                  <a:pos x="52" y="76"/>
                </a:cxn>
                <a:cxn ang="0">
                  <a:pos x="38" y="98"/>
                </a:cxn>
                <a:cxn ang="0">
                  <a:pos x="23" y="118"/>
                </a:cxn>
                <a:cxn ang="0">
                  <a:pos x="10" y="135"/>
                </a:cxn>
                <a:cxn ang="0">
                  <a:pos x="0" y="148"/>
                </a:cxn>
              </a:cxnLst>
              <a:rect l="0" t="0" r="r" b="b"/>
              <a:pathLst>
                <a:path w="139" h="161">
                  <a:moveTo>
                    <a:pt x="0" y="148"/>
                  </a:moveTo>
                  <a:lnTo>
                    <a:pt x="15" y="155"/>
                  </a:lnTo>
                  <a:lnTo>
                    <a:pt x="29" y="161"/>
                  </a:lnTo>
                  <a:lnTo>
                    <a:pt x="45" y="161"/>
                  </a:lnTo>
                  <a:lnTo>
                    <a:pt x="61" y="159"/>
                  </a:lnTo>
                  <a:lnTo>
                    <a:pt x="77" y="154"/>
                  </a:lnTo>
                  <a:lnTo>
                    <a:pt x="92" y="145"/>
                  </a:lnTo>
                  <a:lnTo>
                    <a:pt x="105" y="135"/>
                  </a:lnTo>
                  <a:lnTo>
                    <a:pt x="118" y="121"/>
                  </a:lnTo>
                  <a:lnTo>
                    <a:pt x="134" y="87"/>
                  </a:lnTo>
                  <a:lnTo>
                    <a:pt x="139" y="53"/>
                  </a:lnTo>
                  <a:lnTo>
                    <a:pt x="130" y="23"/>
                  </a:lnTo>
                  <a:lnTo>
                    <a:pt x="108" y="0"/>
                  </a:lnTo>
                  <a:lnTo>
                    <a:pt x="95" y="14"/>
                  </a:lnTo>
                  <a:lnTo>
                    <a:pt x="82" y="31"/>
                  </a:lnTo>
                  <a:lnTo>
                    <a:pt x="67" y="53"/>
                  </a:lnTo>
                  <a:lnTo>
                    <a:pt x="52" y="76"/>
                  </a:lnTo>
                  <a:lnTo>
                    <a:pt x="38" y="98"/>
                  </a:lnTo>
                  <a:lnTo>
                    <a:pt x="23" y="118"/>
                  </a:lnTo>
                  <a:lnTo>
                    <a:pt x="10" y="13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0409" y="1698"/>
              <a:ext cx="287" cy="263"/>
            </a:xfrm>
            <a:custGeom>
              <a:avLst/>
              <a:gdLst/>
              <a:ahLst/>
              <a:cxnLst>
                <a:cxn ang="0">
                  <a:pos x="287" y="113"/>
                </a:cxn>
                <a:cxn ang="0">
                  <a:pos x="100" y="0"/>
                </a:cxn>
                <a:cxn ang="0">
                  <a:pos x="0" y="139"/>
                </a:cxn>
                <a:cxn ang="0">
                  <a:pos x="176" y="263"/>
                </a:cxn>
                <a:cxn ang="0">
                  <a:pos x="287" y="113"/>
                </a:cxn>
              </a:cxnLst>
              <a:rect l="0" t="0" r="r" b="b"/>
              <a:pathLst>
                <a:path w="287" h="263">
                  <a:moveTo>
                    <a:pt x="287" y="113"/>
                  </a:moveTo>
                  <a:lnTo>
                    <a:pt x="100" y="0"/>
                  </a:lnTo>
                  <a:lnTo>
                    <a:pt x="0" y="139"/>
                  </a:lnTo>
                  <a:lnTo>
                    <a:pt x="176" y="263"/>
                  </a:lnTo>
                  <a:lnTo>
                    <a:pt x="287" y="113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0516" y="1787"/>
              <a:ext cx="162" cy="127"/>
            </a:xfrm>
            <a:custGeom>
              <a:avLst/>
              <a:gdLst/>
              <a:ahLst/>
              <a:cxnLst>
                <a:cxn ang="0">
                  <a:pos x="162" y="108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51" y="127"/>
                </a:cxn>
                <a:cxn ang="0">
                  <a:pos x="162" y="108"/>
                </a:cxn>
              </a:cxnLst>
              <a:rect l="0" t="0" r="r" b="b"/>
              <a:pathLst>
                <a:path w="162" h="127">
                  <a:moveTo>
                    <a:pt x="162" y="108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51" y="127"/>
                  </a:lnTo>
                  <a:lnTo>
                    <a:pt x="162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0336" y="1604"/>
              <a:ext cx="301" cy="315"/>
            </a:xfrm>
            <a:custGeom>
              <a:avLst/>
              <a:gdLst/>
              <a:ahLst/>
              <a:cxnLst>
                <a:cxn ang="0">
                  <a:pos x="184" y="313"/>
                </a:cxn>
                <a:cxn ang="0">
                  <a:pos x="213" y="302"/>
                </a:cxn>
                <a:cxn ang="0">
                  <a:pos x="239" y="287"/>
                </a:cxn>
                <a:cxn ang="0">
                  <a:pos x="260" y="268"/>
                </a:cxn>
                <a:cxn ang="0">
                  <a:pos x="278" y="243"/>
                </a:cxn>
                <a:cxn ang="0">
                  <a:pos x="291" y="218"/>
                </a:cxn>
                <a:cxn ang="0">
                  <a:pos x="298" y="187"/>
                </a:cxn>
                <a:cxn ang="0">
                  <a:pos x="301" y="157"/>
                </a:cxn>
                <a:cxn ang="0">
                  <a:pos x="296" y="125"/>
                </a:cxn>
                <a:cxn ang="0">
                  <a:pos x="286" y="95"/>
                </a:cxn>
                <a:cxn ang="0">
                  <a:pos x="272" y="68"/>
                </a:cxn>
                <a:cxn ang="0">
                  <a:pos x="253" y="45"/>
                </a:cxn>
                <a:cxn ang="0">
                  <a:pos x="230" y="26"/>
                </a:cxn>
                <a:cxn ang="0">
                  <a:pos x="204" y="12"/>
                </a:cxn>
                <a:cxn ang="0">
                  <a:pos x="176" y="3"/>
                </a:cxn>
                <a:cxn ang="0">
                  <a:pos x="147" y="0"/>
                </a:cxn>
                <a:cxn ang="0">
                  <a:pos x="117" y="3"/>
                </a:cxn>
                <a:cxn ang="0">
                  <a:pos x="88" y="13"/>
                </a:cxn>
                <a:cxn ang="0">
                  <a:pos x="62" y="28"/>
                </a:cxn>
                <a:cxn ang="0">
                  <a:pos x="40" y="48"/>
                </a:cxn>
                <a:cxn ang="0">
                  <a:pos x="23" y="72"/>
                </a:cxn>
                <a:cxn ang="0">
                  <a:pos x="10" y="98"/>
                </a:cxn>
                <a:cxn ang="0">
                  <a:pos x="3" y="128"/>
                </a:cxn>
                <a:cxn ang="0">
                  <a:pos x="0" y="158"/>
                </a:cxn>
                <a:cxn ang="0">
                  <a:pos x="4" y="190"/>
                </a:cxn>
                <a:cxn ang="0">
                  <a:pos x="14" y="220"/>
                </a:cxn>
                <a:cxn ang="0">
                  <a:pos x="29" y="248"/>
                </a:cxn>
                <a:cxn ang="0">
                  <a:pos x="47" y="271"/>
                </a:cxn>
                <a:cxn ang="0">
                  <a:pos x="70" y="289"/>
                </a:cxn>
                <a:cxn ang="0">
                  <a:pos x="96" y="304"/>
                </a:cxn>
                <a:cxn ang="0">
                  <a:pos x="125" y="313"/>
                </a:cxn>
                <a:cxn ang="0">
                  <a:pos x="154" y="315"/>
                </a:cxn>
                <a:cxn ang="0">
                  <a:pos x="184" y="313"/>
                </a:cxn>
              </a:cxnLst>
              <a:rect l="0" t="0" r="r" b="b"/>
              <a:pathLst>
                <a:path w="301" h="315">
                  <a:moveTo>
                    <a:pt x="184" y="313"/>
                  </a:moveTo>
                  <a:lnTo>
                    <a:pt x="213" y="302"/>
                  </a:lnTo>
                  <a:lnTo>
                    <a:pt x="239" y="287"/>
                  </a:lnTo>
                  <a:lnTo>
                    <a:pt x="260" y="268"/>
                  </a:lnTo>
                  <a:lnTo>
                    <a:pt x="278" y="243"/>
                  </a:lnTo>
                  <a:lnTo>
                    <a:pt x="291" y="218"/>
                  </a:lnTo>
                  <a:lnTo>
                    <a:pt x="298" y="187"/>
                  </a:lnTo>
                  <a:lnTo>
                    <a:pt x="301" y="157"/>
                  </a:lnTo>
                  <a:lnTo>
                    <a:pt x="296" y="125"/>
                  </a:lnTo>
                  <a:lnTo>
                    <a:pt x="286" y="95"/>
                  </a:lnTo>
                  <a:lnTo>
                    <a:pt x="272" y="68"/>
                  </a:lnTo>
                  <a:lnTo>
                    <a:pt x="253" y="45"/>
                  </a:lnTo>
                  <a:lnTo>
                    <a:pt x="230" y="26"/>
                  </a:lnTo>
                  <a:lnTo>
                    <a:pt x="204" y="12"/>
                  </a:lnTo>
                  <a:lnTo>
                    <a:pt x="176" y="3"/>
                  </a:lnTo>
                  <a:lnTo>
                    <a:pt x="147" y="0"/>
                  </a:lnTo>
                  <a:lnTo>
                    <a:pt x="117" y="3"/>
                  </a:lnTo>
                  <a:lnTo>
                    <a:pt x="88" y="13"/>
                  </a:lnTo>
                  <a:lnTo>
                    <a:pt x="62" y="28"/>
                  </a:lnTo>
                  <a:lnTo>
                    <a:pt x="40" y="48"/>
                  </a:lnTo>
                  <a:lnTo>
                    <a:pt x="23" y="72"/>
                  </a:lnTo>
                  <a:lnTo>
                    <a:pt x="10" y="98"/>
                  </a:lnTo>
                  <a:lnTo>
                    <a:pt x="3" y="128"/>
                  </a:lnTo>
                  <a:lnTo>
                    <a:pt x="0" y="158"/>
                  </a:lnTo>
                  <a:lnTo>
                    <a:pt x="4" y="190"/>
                  </a:lnTo>
                  <a:lnTo>
                    <a:pt x="14" y="220"/>
                  </a:lnTo>
                  <a:lnTo>
                    <a:pt x="29" y="248"/>
                  </a:lnTo>
                  <a:lnTo>
                    <a:pt x="47" y="271"/>
                  </a:lnTo>
                  <a:lnTo>
                    <a:pt x="70" y="289"/>
                  </a:lnTo>
                  <a:lnTo>
                    <a:pt x="96" y="304"/>
                  </a:lnTo>
                  <a:lnTo>
                    <a:pt x="125" y="313"/>
                  </a:lnTo>
                  <a:lnTo>
                    <a:pt x="154" y="315"/>
                  </a:lnTo>
                  <a:lnTo>
                    <a:pt x="184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335" y="1598"/>
              <a:ext cx="286" cy="301"/>
            </a:xfrm>
            <a:custGeom>
              <a:avLst/>
              <a:gdLst/>
              <a:ahLst/>
              <a:cxnLst>
                <a:cxn ang="0">
                  <a:pos x="174" y="298"/>
                </a:cxn>
                <a:cxn ang="0">
                  <a:pos x="201" y="290"/>
                </a:cxn>
                <a:cxn ang="0">
                  <a:pos x="225" y="274"/>
                </a:cxn>
                <a:cxn ang="0">
                  <a:pos x="247" y="255"/>
                </a:cxn>
                <a:cxn ang="0">
                  <a:pos x="264" y="232"/>
                </a:cxn>
                <a:cxn ang="0">
                  <a:pos x="276" y="208"/>
                </a:cxn>
                <a:cxn ang="0">
                  <a:pos x="283" y="179"/>
                </a:cxn>
                <a:cxn ang="0">
                  <a:pos x="286" y="150"/>
                </a:cxn>
                <a:cxn ang="0">
                  <a:pos x="282" y="120"/>
                </a:cxn>
                <a:cxn ang="0">
                  <a:pos x="271" y="91"/>
                </a:cxn>
                <a:cxn ang="0">
                  <a:pos x="257" y="65"/>
                </a:cxn>
                <a:cxn ang="0">
                  <a:pos x="240" y="42"/>
                </a:cxn>
                <a:cxn ang="0">
                  <a:pos x="218" y="25"/>
                </a:cxn>
                <a:cxn ang="0">
                  <a:pos x="194" y="10"/>
                </a:cxn>
                <a:cxn ang="0">
                  <a:pos x="166" y="3"/>
                </a:cxn>
                <a:cxn ang="0">
                  <a:pos x="139" y="0"/>
                </a:cxn>
                <a:cxn ang="0">
                  <a:pos x="110" y="3"/>
                </a:cxn>
                <a:cxn ang="0">
                  <a:pos x="83" y="12"/>
                </a:cxn>
                <a:cxn ang="0">
                  <a:pos x="59" y="28"/>
                </a:cxn>
                <a:cxn ang="0">
                  <a:pos x="37" y="46"/>
                </a:cxn>
                <a:cxn ang="0">
                  <a:pos x="21" y="68"/>
                </a:cxn>
                <a:cxn ang="0">
                  <a:pos x="8" y="94"/>
                </a:cxn>
                <a:cxn ang="0">
                  <a:pos x="1" y="123"/>
                </a:cxn>
                <a:cxn ang="0">
                  <a:pos x="0" y="152"/>
                </a:cxn>
                <a:cxn ang="0">
                  <a:pos x="2" y="182"/>
                </a:cxn>
                <a:cxn ang="0">
                  <a:pos x="12" y="211"/>
                </a:cxn>
                <a:cxn ang="0">
                  <a:pos x="27" y="236"/>
                </a:cxn>
                <a:cxn ang="0">
                  <a:pos x="46" y="259"/>
                </a:cxn>
                <a:cxn ang="0">
                  <a:pos x="67" y="277"/>
                </a:cxn>
                <a:cxn ang="0">
                  <a:pos x="92" y="291"/>
                </a:cxn>
                <a:cxn ang="0">
                  <a:pos x="118" y="298"/>
                </a:cxn>
                <a:cxn ang="0">
                  <a:pos x="145" y="301"/>
                </a:cxn>
                <a:cxn ang="0">
                  <a:pos x="174" y="298"/>
                </a:cxn>
              </a:cxnLst>
              <a:rect l="0" t="0" r="r" b="b"/>
              <a:pathLst>
                <a:path w="286" h="301">
                  <a:moveTo>
                    <a:pt x="174" y="298"/>
                  </a:moveTo>
                  <a:lnTo>
                    <a:pt x="201" y="290"/>
                  </a:lnTo>
                  <a:lnTo>
                    <a:pt x="225" y="274"/>
                  </a:lnTo>
                  <a:lnTo>
                    <a:pt x="247" y="255"/>
                  </a:lnTo>
                  <a:lnTo>
                    <a:pt x="264" y="232"/>
                  </a:lnTo>
                  <a:lnTo>
                    <a:pt x="276" y="208"/>
                  </a:lnTo>
                  <a:lnTo>
                    <a:pt x="283" y="179"/>
                  </a:lnTo>
                  <a:lnTo>
                    <a:pt x="286" y="150"/>
                  </a:lnTo>
                  <a:lnTo>
                    <a:pt x="282" y="120"/>
                  </a:lnTo>
                  <a:lnTo>
                    <a:pt x="271" y="91"/>
                  </a:lnTo>
                  <a:lnTo>
                    <a:pt x="257" y="65"/>
                  </a:lnTo>
                  <a:lnTo>
                    <a:pt x="240" y="42"/>
                  </a:lnTo>
                  <a:lnTo>
                    <a:pt x="218" y="25"/>
                  </a:lnTo>
                  <a:lnTo>
                    <a:pt x="194" y="10"/>
                  </a:lnTo>
                  <a:lnTo>
                    <a:pt x="166" y="3"/>
                  </a:lnTo>
                  <a:lnTo>
                    <a:pt x="139" y="0"/>
                  </a:lnTo>
                  <a:lnTo>
                    <a:pt x="110" y="3"/>
                  </a:lnTo>
                  <a:lnTo>
                    <a:pt x="83" y="12"/>
                  </a:lnTo>
                  <a:lnTo>
                    <a:pt x="59" y="28"/>
                  </a:lnTo>
                  <a:lnTo>
                    <a:pt x="37" y="46"/>
                  </a:lnTo>
                  <a:lnTo>
                    <a:pt x="21" y="68"/>
                  </a:lnTo>
                  <a:lnTo>
                    <a:pt x="8" y="94"/>
                  </a:lnTo>
                  <a:lnTo>
                    <a:pt x="1" y="123"/>
                  </a:lnTo>
                  <a:lnTo>
                    <a:pt x="0" y="152"/>
                  </a:lnTo>
                  <a:lnTo>
                    <a:pt x="2" y="182"/>
                  </a:lnTo>
                  <a:lnTo>
                    <a:pt x="12" y="211"/>
                  </a:lnTo>
                  <a:lnTo>
                    <a:pt x="27" y="236"/>
                  </a:lnTo>
                  <a:lnTo>
                    <a:pt x="46" y="259"/>
                  </a:lnTo>
                  <a:lnTo>
                    <a:pt x="67" y="277"/>
                  </a:lnTo>
                  <a:lnTo>
                    <a:pt x="92" y="291"/>
                  </a:lnTo>
                  <a:lnTo>
                    <a:pt x="118" y="298"/>
                  </a:lnTo>
                  <a:lnTo>
                    <a:pt x="145" y="301"/>
                  </a:lnTo>
                  <a:lnTo>
                    <a:pt x="174" y="298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 rot="2458434">
            <a:off x="3891065" y="4673480"/>
            <a:ext cx="241300" cy="209550"/>
            <a:chOff x="10335" y="1598"/>
            <a:chExt cx="565" cy="534"/>
          </a:xfrm>
        </p:grpSpPr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0753" y="1952"/>
              <a:ext cx="147" cy="13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51"/>
                </a:cxn>
                <a:cxn ang="0">
                  <a:pos x="100" y="129"/>
                </a:cxn>
                <a:cxn ang="0">
                  <a:pos x="147" y="139"/>
                </a:cxn>
                <a:cxn ang="0">
                  <a:pos x="146" y="100"/>
                </a:cxn>
                <a:cxn ang="0">
                  <a:pos x="35" y="0"/>
                </a:cxn>
              </a:cxnLst>
              <a:rect l="0" t="0" r="r" b="b"/>
              <a:pathLst>
                <a:path w="147" h="139">
                  <a:moveTo>
                    <a:pt x="35" y="0"/>
                  </a:moveTo>
                  <a:lnTo>
                    <a:pt x="0" y="51"/>
                  </a:lnTo>
                  <a:lnTo>
                    <a:pt x="100" y="129"/>
                  </a:lnTo>
                  <a:lnTo>
                    <a:pt x="147" y="139"/>
                  </a:lnTo>
                  <a:lnTo>
                    <a:pt x="146" y="10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194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0395" y="1637"/>
              <a:ext cx="486" cy="495"/>
            </a:xfrm>
            <a:custGeom>
              <a:avLst/>
              <a:gdLst/>
              <a:ahLst/>
              <a:cxnLst>
                <a:cxn ang="0">
                  <a:pos x="268" y="494"/>
                </a:cxn>
                <a:cxn ang="0">
                  <a:pos x="315" y="484"/>
                </a:cxn>
                <a:cxn ang="0">
                  <a:pos x="358" y="465"/>
                </a:cxn>
                <a:cxn ang="0">
                  <a:pos x="397" y="439"/>
                </a:cxn>
                <a:cxn ang="0">
                  <a:pos x="430" y="405"/>
                </a:cxn>
                <a:cxn ang="0">
                  <a:pos x="458" y="366"/>
                </a:cxn>
                <a:cxn ang="0">
                  <a:pos x="475" y="321"/>
                </a:cxn>
                <a:cxn ang="0">
                  <a:pos x="485" y="274"/>
                </a:cxn>
                <a:cxn ang="0">
                  <a:pos x="485" y="222"/>
                </a:cxn>
                <a:cxn ang="0">
                  <a:pos x="475" y="174"/>
                </a:cxn>
                <a:cxn ang="0">
                  <a:pos x="458" y="130"/>
                </a:cxn>
                <a:cxn ang="0">
                  <a:pos x="430" y="91"/>
                </a:cxn>
                <a:cxn ang="0">
                  <a:pos x="397" y="56"/>
                </a:cxn>
                <a:cxn ang="0">
                  <a:pos x="358" y="30"/>
                </a:cxn>
                <a:cxn ang="0">
                  <a:pos x="315" y="12"/>
                </a:cxn>
                <a:cxn ang="0">
                  <a:pos x="268" y="2"/>
                </a:cxn>
                <a:cxn ang="0">
                  <a:pos x="219" y="2"/>
                </a:cxn>
                <a:cxn ang="0">
                  <a:pos x="171" y="12"/>
                </a:cxn>
                <a:cxn ang="0">
                  <a:pos x="128" y="30"/>
                </a:cxn>
                <a:cxn ang="0">
                  <a:pos x="89" y="56"/>
                </a:cxn>
                <a:cxn ang="0">
                  <a:pos x="56" y="91"/>
                </a:cxn>
                <a:cxn ang="0">
                  <a:pos x="29" y="130"/>
                </a:cxn>
                <a:cxn ang="0">
                  <a:pos x="11" y="174"/>
                </a:cxn>
                <a:cxn ang="0">
                  <a:pos x="1" y="222"/>
                </a:cxn>
                <a:cxn ang="0">
                  <a:pos x="1" y="274"/>
                </a:cxn>
                <a:cxn ang="0">
                  <a:pos x="11" y="321"/>
                </a:cxn>
                <a:cxn ang="0">
                  <a:pos x="29" y="366"/>
                </a:cxn>
                <a:cxn ang="0">
                  <a:pos x="56" y="405"/>
                </a:cxn>
                <a:cxn ang="0">
                  <a:pos x="89" y="439"/>
                </a:cxn>
                <a:cxn ang="0">
                  <a:pos x="128" y="465"/>
                </a:cxn>
                <a:cxn ang="0">
                  <a:pos x="171" y="484"/>
                </a:cxn>
                <a:cxn ang="0">
                  <a:pos x="219" y="494"/>
                </a:cxn>
              </a:cxnLst>
              <a:rect l="0" t="0" r="r" b="b"/>
              <a:pathLst>
                <a:path w="486" h="495">
                  <a:moveTo>
                    <a:pt x="243" y="495"/>
                  </a:moveTo>
                  <a:lnTo>
                    <a:pt x="268" y="494"/>
                  </a:lnTo>
                  <a:lnTo>
                    <a:pt x="292" y="491"/>
                  </a:lnTo>
                  <a:lnTo>
                    <a:pt x="315" y="484"/>
                  </a:lnTo>
                  <a:lnTo>
                    <a:pt x="338" y="475"/>
                  </a:lnTo>
                  <a:lnTo>
                    <a:pt x="358" y="465"/>
                  </a:lnTo>
                  <a:lnTo>
                    <a:pt x="378" y="454"/>
                  </a:lnTo>
                  <a:lnTo>
                    <a:pt x="397" y="439"/>
                  </a:lnTo>
                  <a:lnTo>
                    <a:pt x="414" y="423"/>
                  </a:lnTo>
                  <a:lnTo>
                    <a:pt x="430" y="405"/>
                  </a:lnTo>
                  <a:lnTo>
                    <a:pt x="445" y="386"/>
                  </a:lnTo>
                  <a:lnTo>
                    <a:pt x="458" y="366"/>
                  </a:lnTo>
                  <a:lnTo>
                    <a:pt x="468" y="344"/>
                  </a:lnTo>
                  <a:lnTo>
                    <a:pt x="475" y="321"/>
                  </a:lnTo>
                  <a:lnTo>
                    <a:pt x="482" y="298"/>
                  </a:lnTo>
                  <a:lnTo>
                    <a:pt x="485" y="274"/>
                  </a:lnTo>
                  <a:lnTo>
                    <a:pt x="486" y="248"/>
                  </a:lnTo>
                  <a:lnTo>
                    <a:pt x="485" y="222"/>
                  </a:lnTo>
                  <a:lnTo>
                    <a:pt x="482" y="197"/>
                  </a:lnTo>
                  <a:lnTo>
                    <a:pt x="475" y="174"/>
                  </a:lnTo>
                  <a:lnTo>
                    <a:pt x="468" y="151"/>
                  </a:lnTo>
                  <a:lnTo>
                    <a:pt x="458" y="130"/>
                  </a:lnTo>
                  <a:lnTo>
                    <a:pt x="445" y="110"/>
                  </a:lnTo>
                  <a:lnTo>
                    <a:pt x="430" y="91"/>
                  </a:lnTo>
                  <a:lnTo>
                    <a:pt x="414" y="72"/>
                  </a:lnTo>
                  <a:lnTo>
                    <a:pt x="397" y="56"/>
                  </a:lnTo>
                  <a:lnTo>
                    <a:pt x="378" y="42"/>
                  </a:lnTo>
                  <a:lnTo>
                    <a:pt x="358" y="30"/>
                  </a:lnTo>
                  <a:lnTo>
                    <a:pt x="338" y="20"/>
                  </a:lnTo>
                  <a:lnTo>
                    <a:pt x="315" y="12"/>
                  </a:lnTo>
                  <a:lnTo>
                    <a:pt x="292" y="5"/>
                  </a:lnTo>
                  <a:lnTo>
                    <a:pt x="268" y="2"/>
                  </a:lnTo>
                  <a:lnTo>
                    <a:pt x="243" y="0"/>
                  </a:lnTo>
                  <a:lnTo>
                    <a:pt x="219" y="2"/>
                  </a:lnTo>
                  <a:lnTo>
                    <a:pt x="194" y="5"/>
                  </a:lnTo>
                  <a:lnTo>
                    <a:pt x="171" y="12"/>
                  </a:lnTo>
                  <a:lnTo>
                    <a:pt x="148" y="20"/>
                  </a:lnTo>
                  <a:lnTo>
                    <a:pt x="128" y="30"/>
                  </a:lnTo>
                  <a:lnTo>
                    <a:pt x="108" y="42"/>
                  </a:lnTo>
                  <a:lnTo>
                    <a:pt x="89" y="56"/>
                  </a:lnTo>
                  <a:lnTo>
                    <a:pt x="72" y="72"/>
                  </a:lnTo>
                  <a:lnTo>
                    <a:pt x="56" y="91"/>
                  </a:lnTo>
                  <a:lnTo>
                    <a:pt x="42" y="110"/>
                  </a:lnTo>
                  <a:lnTo>
                    <a:pt x="29" y="130"/>
                  </a:lnTo>
                  <a:lnTo>
                    <a:pt x="19" y="151"/>
                  </a:lnTo>
                  <a:lnTo>
                    <a:pt x="11" y="174"/>
                  </a:lnTo>
                  <a:lnTo>
                    <a:pt x="4" y="197"/>
                  </a:lnTo>
                  <a:lnTo>
                    <a:pt x="1" y="222"/>
                  </a:lnTo>
                  <a:lnTo>
                    <a:pt x="0" y="248"/>
                  </a:lnTo>
                  <a:lnTo>
                    <a:pt x="1" y="274"/>
                  </a:lnTo>
                  <a:lnTo>
                    <a:pt x="4" y="298"/>
                  </a:lnTo>
                  <a:lnTo>
                    <a:pt x="11" y="321"/>
                  </a:lnTo>
                  <a:lnTo>
                    <a:pt x="19" y="344"/>
                  </a:lnTo>
                  <a:lnTo>
                    <a:pt x="29" y="366"/>
                  </a:lnTo>
                  <a:lnTo>
                    <a:pt x="42" y="386"/>
                  </a:lnTo>
                  <a:lnTo>
                    <a:pt x="56" y="405"/>
                  </a:lnTo>
                  <a:lnTo>
                    <a:pt x="72" y="423"/>
                  </a:lnTo>
                  <a:lnTo>
                    <a:pt x="89" y="439"/>
                  </a:lnTo>
                  <a:lnTo>
                    <a:pt x="108" y="454"/>
                  </a:lnTo>
                  <a:lnTo>
                    <a:pt x="128" y="465"/>
                  </a:lnTo>
                  <a:lnTo>
                    <a:pt x="148" y="475"/>
                  </a:lnTo>
                  <a:lnTo>
                    <a:pt x="171" y="484"/>
                  </a:lnTo>
                  <a:lnTo>
                    <a:pt x="194" y="491"/>
                  </a:lnTo>
                  <a:lnTo>
                    <a:pt x="219" y="494"/>
                  </a:lnTo>
                  <a:lnTo>
                    <a:pt x="243" y="495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0486" y="1796"/>
              <a:ext cx="241" cy="204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200" y="4"/>
                </a:cxn>
                <a:cxn ang="0">
                  <a:pos x="224" y="33"/>
                </a:cxn>
                <a:cxn ang="0">
                  <a:pos x="237" y="61"/>
                </a:cxn>
                <a:cxn ang="0">
                  <a:pos x="241" y="92"/>
                </a:cxn>
                <a:cxn ang="0">
                  <a:pos x="238" y="119"/>
                </a:cxn>
                <a:cxn ang="0">
                  <a:pos x="226" y="146"/>
                </a:cxn>
                <a:cxn ang="0">
                  <a:pos x="207" y="168"/>
                </a:cxn>
                <a:cxn ang="0">
                  <a:pos x="182" y="187"/>
                </a:cxn>
                <a:cxn ang="0">
                  <a:pos x="152" y="200"/>
                </a:cxn>
                <a:cxn ang="0">
                  <a:pos x="125" y="204"/>
                </a:cxn>
                <a:cxn ang="0">
                  <a:pos x="100" y="204"/>
                </a:cxn>
                <a:cxn ang="0">
                  <a:pos x="76" y="198"/>
                </a:cxn>
                <a:cxn ang="0">
                  <a:pos x="54" y="187"/>
                </a:cxn>
                <a:cxn ang="0">
                  <a:pos x="36" y="171"/>
                </a:cxn>
                <a:cxn ang="0">
                  <a:pos x="20" y="152"/>
                </a:cxn>
                <a:cxn ang="0">
                  <a:pos x="8" y="128"/>
                </a:cxn>
                <a:cxn ang="0">
                  <a:pos x="0" y="100"/>
                </a:cxn>
                <a:cxn ang="0">
                  <a:pos x="188" y="0"/>
                </a:cxn>
              </a:cxnLst>
              <a:rect l="0" t="0" r="r" b="b"/>
              <a:pathLst>
                <a:path w="241" h="204">
                  <a:moveTo>
                    <a:pt x="188" y="0"/>
                  </a:moveTo>
                  <a:lnTo>
                    <a:pt x="200" y="4"/>
                  </a:lnTo>
                  <a:lnTo>
                    <a:pt x="224" y="33"/>
                  </a:lnTo>
                  <a:lnTo>
                    <a:pt x="237" y="61"/>
                  </a:lnTo>
                  <a:lnTo>
                    <a:pt x="241" y="92"/>
                  </a:lnTo>
                  <a:lnTo>
                    <a:pt x="238" y="119"/>
                  </a:lnTo>
                  <a:lnTo>
                    <a:pt x="226" y="146"/>
                  </a:lnTo>
                  <a:lnTo>
                    <a:pt x="207" y="168"/>
                  </a:lnTo>
                  <a:lnTo>
                    <a:pt x="182" y="187"/>
                  </a:lnTo>
                  <a:lnTo>
                    <a:pt x="152" y="200"/>
                  </a:lnTo>
                  <a:lnTo>
                    <a:pt x="125" y="204"/>
                  </a:lnTo>
                  <a:lnTo>
                    <a:pt x="100" y="204"/>
                  </a:lnTo>
                  <a:lnTo>
                    <a:pt x="76" y="198"/>
                  </a:lnTo>
                  <a:lnTo>
                    <a:pt x="54" y="187"/>
                  </a:lnTo>
                  <a:lnTo>
                    <a:pt x="36" y="171"/>
                  </a:lnTo>
                  <a:lnTo>
                    <a:pt x="20" y="152"/>
                  </a:lnTo>
                  <a:lnTo>
                    <a:pt x="8" y="128"/>
                  </a:lnTo>
                  <a:lnTo>
                    <a:pt x="0" y="10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10573" y="1806"/>
              <a:ext cx="139" cy="161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5" y="155"/>
                </a:cxn>
                <a:cxn ang="0">
                  <a:pos x="29" y="161"/>
                </a:cxn>
                <a:cxn ang="0">
                  <a:pos x="45" y="161"/>
                </a:cxn>
                <a:cxn ang="0">
                  <a:pos x="61" y="159"/>
                </a:cxn>
                <a:cxn ang="0">
                  <a:pos x="77" y="154"/>
                </a:cxn>
                <a:cxn ang="0">
                  <a:pos x="92" y="145"/>
                </a:cxn>
                <a:cxn ang="0">
                  <a:pos x="105" y="135"/>
                </a:cxn>
                <a:cxn ang="0">
                  <a:pos x="118" y="121"/>
                </a:cxn>
                <a:cxn ang="0">
                  <a:pos x="134" y="87"/>
                </a:cxn>
                <a:cxn ang="0">
                  <a:pos x="139" y="53"/>
                </a:cxn>
                <a:cxn ang="0">
                  <a:pos x="130" y="23"/>
                </a:cxn>
                <a:cxn ang="0">
                  <a:pos x="108" y="0"/>
                </a:cxn>
                <a:cxn ang="0">
                  <a:pos x="95" y="14"/>
                </a:cxn>
                <a:cxn ang="0">
                  <a:pos x="82" y="31"/>
                </a:cxn>
                <a:cxn ang="0">
                  <a:pos x="67" y="53"/>
                </a:cxn>
                <a:cxn ang="0">
                  <a:pos x="52" y="76"/>
                </a:cxn>
                <a:cxn ang="0">
                  <a:pos x="38" y="98"/>
                </a:cxn>
                <a:cxn ang="0">
                  <a:pos x="23" y="118"/>
                </a:cxn>
                <a:cxn ang="0">
                  <a:pos x="10" y="135"/>
                </a:cxn>
                <a:cxn ang="0">
                  <a:pos x="0" y="148"/>
                </a:cxn>
              </a:cxnLst>
              <a:rect l="0" t="0" r="r" b="b"/>
              <a:pathLst>
                <a:path w="139" h="161">
                  <a:moveTo>
                    <a:pt x="0" y="148"/>
                  </a:moveTo>
                  <a:lnTo>
                    <a:pt x="15" y="155"/>
                  </a:lnTo>
                  <a:lnTo>
                    <a:pt x="29" y="161"/>
                  </a:lnTo>
                  <a:lnTo>
                    <a:pt x="45" y="161"/>
                  </a:lnTo>
                  <a:lnTo>
                    <a:pt x="61" y="159"/>
                  </a:lnTo>
                  <a:lnTo>
                    <a:pt x="77" y="154"/>
                  </a:lnTo>
                  <a:lnTo>
                    <a:pt x="92" y="145"/>
                  </a:lnTo>
                  <a:lnTo>
                    <a:pt x="105" y="135"/>
                  </a:lnTo>
                  <a:lnTo>
                    <a:pt x="118" y="121"/>
                  </a:lnTo>
                  <a:lnTo>
                    <a:pt x="134" y="87"/>
                  </a:lnTo>
                  <a:lnTo>
                    <a:pt x="139" y="53"/>
                  </a:lnTo>
                  <a:lnTo>
                    <a:pt x="130" y="23"/>
                  </a:lnTo>
                  <a:lnTo>
                    <a:pt x="108" y="0"/>
                  </a:lnTo>
                  <a:lnTo>
                    <a:pt x="95" y="14"/>
                  </a:lnTo>
                  <a:lnTo>
                    <a:pt x="82" y="31"/>
                  </a:lnTo>
                  <a:lnTo>
                    <a:pt x="67" y="53"/>
                  </a:lnTo>
                  <a:lnTo>
                    <a:pt x="52" y="76"/>
                  </a:lnTo>
                  <a:lnTo>
                    <a:pt x="38" y="98"/>
                  </a:lnTo>
                  <a:lnTo>
                    <a:pt x="23" y="118"/>
                  </a:lnTo>
                  <a:lnTo>
                    <a:pt x="10" y="13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10409" y="1698"/>
              <a:ext cx="287" cy="263"/>
            </a:xfrm>
            <a:custGeom>
              <a:avLst/>
              <a:gdLst/>
              <a:ahLst/>
              <a:cxnLst>
                <a:cxn ang="0">
                  <a:pos x="287" y="113"/>
                </a:cxn>
                <a:cxn ang="0">
                  <a:pos x="100" y="0"/>
                </a:cxn>
                <a:cxn ang="0">
                  <a:pos x="0" y="139"/>
                </a:cxn>
                <a:cxn ang="0">
                  <a:pos x="176" y="263"/>
                </a:cxn>
                <a:cxn ang="0">
                  <a:pos x="287" y="113"/>
                </a:cxn>
              </a:cxnLst>
              <a:rect l="0" t="0" r="r" b="b"/>
              <a:pathLst>
                <a:path w="287" h="263">
                  <a:moveTo>
                    <a:pt x="287" y="113"/>
                  </a:moveTo>
                  <a:lnTo>
                    <a:pt x="100" y="0"/>
                  </a:lnTo>
                  <a:lnTo>
                    <a:pt x="0" y="139"/>
                  </a:lnTo>
                  <a:lnTo>
                    <a:pt x="176" y="263"/>
                  </a:lnTo>
                  <a:lnTo>
                    <a:pt x="287" y="113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10516" y="1787"/>
              <a:ext cx="162" cy="127"/>
            </a:xfrm>
            <a:custGeom>
              <a:avLst/>
              <a:gdLst/>
              <a:ahLst/>
              <a:cxnLst>
                <a:cxn ang="0">
                  <a:pos x="162" y="108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151" y="127"/>
                </a:cxn>
                <a:cxn ang="0">
                  <a:pos x="162" y="108"/>
                </a:cxn>
              </a:cxnLst>
              <a:rect l="0" t="0" r="r" b="b"/>
              <a:pathLst>
                <a:path w="162" h="127">
                  <a:moveTo>
                    <a:pt x="162" y="108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51" y="127"/>
                  </a:lnTo>
                  <a:lnTo>
                    <a:pt x="162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10336" y="1604"/>
              <a:ext cx="301" cy="315"/>
            </a:xfrm>
            <a:custGeom>
              <a:avLst/>
              <a:gdLst/>
              <a:ahLst/>
              <a:cxnLst>
                <a:cxn ang="0">
                  <a:pos x="184" y="313"/>
                </a:cxn>
                <a:cxn ang="0">
                  <a:pos x="213" y="302"/>
                </a:cxn>
                <a:cxn ang="0">
                  <a:pos x="239" y="287"/>
                </a:cxn>
                <a:cxn ang="0">
                  <a:pos x="260" y="268"/>
                </a:cxn>
                <a:cxn ang="0">
                  <a:pos x="278" y="243"/>
                </a:cxn>
                <a:cxn ang="0">
                  <a:pos x="291" y="218"/>
                </a:cxn>
                <a:cxn ang="0">
                  <a:pos x="298" y="187"/>
                </a:cxn>
                <a:cxn ang="0">
                  <a:pos x="301" y="157"/>
                </a:cxn>
                <a:cxn ang="0">
                  <a:pos x="296" y="125"/>
                </a:cxn>
                <a:cxn ang="0">
                  <a:pos x="286" y="95"/>
                </a:cxn>
                <a:cxn ang="0">
                  <a:pos x="272" y="68"/>
                </a:cxn>
                <a:cxn ang="0">
                  <a:pos x="253" y="45"/>
                </a:cxn>
                <a:cxn ang="0">
                  <a:pos x="230" y="26"/>
                </a:cxn>
                <a:cxn ang="0">
                  <a:pos x="204" y="12"/>
                </a:cxn>
                <a:cxn ang="0">
                  <a:pos x="176" y="3"/>
                </a:cxn>
                <a:cxn ang="0">
                  <a:pos x="147" y="0"/>
                </a:cxn>
                <a:cxn ang="0">
                  <a:pos x="117" y="3"/>
                </a:cxn>
                <a:cxn ang="0">
                  <a:pos x="88" y="13"/>
                </a:cxn>
                <a:cxn ang="0">
                  <a:pos x="62" y="28"/>
                </a:cxn>
                <a:cxn ang="0">
                  <a:pos x="40" y="48"/>
                </a:cxn>
                <a:cxn ang="0">
                  <a:pos x="23" y="72"/>
                </a:cxn>
                <a:cxn ang="0">
                  <a:pos x="10" y="98"/>
                </a:cxn>
                <a:cxn ang="0">
                  <a:pos x="3" y="128"/>
                </a:cxn>
                <a:cxn ang="0">
                  <a:pos x="0" y="158"/>
                </a:cxn>
                <a:cxn ang="0">
                  <a:pos x="4" y="190"/>
                </a:cxn>
                <a:cxn ang="0">
                  <a:pos x="14" y="220"/>
                </a:cxn>
                <a:cxn ang="0">
                  <a:pos x="29" y="248"/>
                </a:cxn>
                <a:cxn ang="0">
                  <a:pos x="47" y="271"/>
                </a:cxn>
                <a:cxn ang="0">
                  <a:pos x="70" y="289"/>
                </a:cxn>
                <a:cxn ang="0">
                  <a:pos x="96" y="304"/>
                </a:cxn>
                <a:cxn ang="0">
                  <a:pos x="125" y="313"/>
                </a:cxn>
                <a:cxn ang="0">
                  <a:pos x="154" y="315"/>
                </a:cxn>
                <a:cxn ang="0">
                  <a:pos x="184" y="313"/>
                </a:cxn>
              </a:cxnLst>
              <a:rect l="0" t="0" r="r" b="b"/>
              <a:pathLst>
                <a:path w="301" h="315">
                  <a:moveTo>
                    <a:pt x="184" y="313"/>
                  </a:moveTo>
                  <a:lnTo>
                    <a:pt x="213" y="302"/>
                  </a:lnTo>
                  <a:lnTo>
                    <a:pt x="239" y="287"/>
                  </a:lnTo>
                  <a:lnTo>
                    <a:pt x="260" y="268"/>
                  </a:lnTo>
                  <a:lnTo>
                    <a:pt x="278" y="243"/>
                  </a:lnTo>
                  <a:lnTo>
                    <a:pt x="291" y="218"/>
                  </a:lnTo>
                  <a:lnTo>
                    <a:pt x="298" y="187"/>
                  </a:lnTo>
                  <a:lnTo>
                    <a:pt x="301" y="157"/>
                  </a:lnTo>
                  <a:lnTo>
                    <a:pt x="296" y="125"/>
                  </a:lnTo>
                  <a:lnTo>
                    <a:pt x="286" y="95"/>
                  </a:lnTo>
                  <a:lnTo>
                    <a:pt x="272" y="68"/>
                  </a:lnTo>
                  <a:lnTo>
                    <a:pt x="253" y="45"/>
                  </a:lnTo>
                  <a:lnTo>
                    <a:pt x="230" y="26"/>
                  </a:lnTo>
                  <a:lnTo>
                    <a:pt x="204" y="12"/>
                  </a:lnTo>
                  <a:lnTo>
                    <a:pt x="176" y="3"/>
                  </a:lnTo>
                  <a:lnTo>
                    <a:pt x="147" y="0"/>
                  </a:lnTo>
                  <a:lnTo>
                    <a:pt x="117" y="3"/>
                  </a:lnTo>
                  <a:lnTo>
                    <a:pt x="88" y="13"/>
                  </a:lnTo>
                  <a:lnTo>
                    <a:pt x="62" y="28"/>
                  </a:lnTo>
                  <a:lnTo>
                    <a:pt x="40" y="48"/>
                  </a:lnTo>
                  <a:lnTo>
                    <a:pt x="23" y="72"/>
                  </a:lnTo>
                  <a:lnTo>
                    <a:pt x="10" y="98"/>
                  </a:lnTo>
                  <a:lnTo>
                    <a:pt x="3" y="128"/>
                  </a:lnTo>
                  <a:lnTo>
                    <a:pt x="0" y="158"/>
                  </a:lnTo>
                  <a:lnTo>
                    <a:pt x="4" y="190"/>
                  </a:lnTo>
                  <a:lnTo>
                    <a:pt x="14" y="220"/>
                  </a:lnTo>
                  <a:lnTo>
                    <a:pt x="29" y="248"/>
                  </a:lnTo>
                  <a:lnTo>
                    <a:pt x="47" y="271"/>
                  </a:lnTo>
                  <a:lnTo>
                    <a:pt x="70" y="289"/>
                  </a:lnTo>
                  <a:lnTo>
                    <a:pt x="96" y="304"/>
                  </a:lnTo>
                  <a:lnTo>
                    <a:pt x="125" y="313"/>
                  </a:lnTo>
                  <a:lnTo>
                    <a:pt x="154" y="315"/>
                  </a:lnTo>
                  <a:lnTo>
                    <a:pt x="184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auto">
            <a:xfrm>
              <a:off x="10335" y="1598"/>
              <a:ext cx="286" cy="301"/>
            </a:xfrm>
            <a:custGeom>
              <a:avLst/>
              <a:gdLst/>
              <a:ahLst/>
              <a:cxnLst>
                <a:cxn ang="0">
                  <a:pos x="174" y="298"/>
                </a:cxn>
                <a:cxn ang="0">
                  <a:pos x="201" y="290"/>
                </a:cxn>
                <a:cxn ang="0">
                  <a:pos x="225" y="274"/>
                </a:cxn>
                <a:cxn ang="0">
                  <a:pos x="247" y="255"/>
                </a:cxn>
                <a:cxn ang="0">
                  <a:pos x="264" y="232"/>
                </a:cxn>
                <a:cxn ang="0">
                  <a:pos x="276" y="208"/>
                </a:cxn>
                <a:cxn ang="0">
                  <a:pos x="283" y="179"/>
                </a:cxn>
                <a:cxn ang="0">
                  <a:pos x="286" y="150"/>
                </a:cxn>
                <a:cxn ang="0">
                  <a:pos x="282" y="120"/>
                </a:cxn>
                <a:cxn ang="0">
                  <a:pos x="271" y="91"/>
                </a:cxn>
                <a:cxn ang="0">
                  <a:pos x="257" y="65"/>
                </a:cxn>
                <a:cxn ang="0">
                  <a:pos x="240" y="42"/>
                </a:cxn>
                <a:cxn ang="0">
                  <a:pos x="218" y="25"/>
                </a:cxn>
                <a:cxn ang="0">
                  <a:pos x="194" y="10"/>
                </a:cxn>
                <a:cxn ang="0">
                  <a:pos x="166" y="3"/>
                </a:cxn>
                <a:cxn ang="0">
                  <a:pos x="139" y="0"/>
                </a:cxn>
                <a:cxn ang="0">
                  <a:pos x="110" y="3"/>
                </a:cxn>
                <a:cxn ang="0">
                  <a:pos x="83" y="12"/>
                </a:cxn>
                <a:cxn ang="0">
                  <a:pos x="59" y="28"/>
                </a:cxn>
                <a:cxn ang="0">
                  <a:pos x="37" y="46"/>
                </a:cxn>
                <a:cxn ang="0">
                  <a:pos x="21" y="68"/>
                </a:cxn>
                <a:cxn ang="0">
                  <a:pos x="8" y="94"/>
                </a:cxn>
                <a:cxn ang="0">
                  <a:pos x="1" y="123"/>
                </a:cxn>
                <a:cxn ang="0">
                  <a:pos x="0" y="152"/>
                </a:cxn>
                <a:cxn ang="0">
                  <a:pos x="2" y="182"/>
                </a:cxn>
                <a:cxn ang="0">
                  <a:pos x="12" y="211"/>
                </a:cxn>
                <a:cxn ang="0">
                  <a:pos x="27" y="236"/>
                </a:cxn>
                <a:cxn ang="0">
                  <a:pos x="46" y="259"/>
                </a:cxn>
                <a:cxn ang="0">
                  <a:pos x="67" y="277"/>
                </a:cxn>
                <a:cxn ang="0">
                  <a:pos x="92" y="291"/>
                </a:cxn>
                <a:cxn ang="0">
                  <a:pos x="118" y="298"/>
                </a:cxn>
                <a:cxn ang="0">
                  <a:pos x="145" y="301"/>
                </a:cxn>
                <a:cxn ang="0">
                  <a:pos x="174" y="298"/>
                </a:cxn>
              </a:cxnLst>
              <a:rect l="0" t="0" r="r" b="b"/>
              <a:pathLst>
                <a:path w="286" h="301">
                  <a:moveTo>
                    <a:pt x="174" y="298"/>
                  </a:moveTo>
                  <a:lnTo>
                    <a:pt x="201" y="290"/>
                  </a:lnTo>
                  <a:lnTo>
                    <a:pt x="225" y="274"/>
                  </a:lnTo>
                  <a:lnTo>
                    <a:pt x="247" y="255"/>
                  </a:lnTo>
                  <a:lnTo>
                    <a:pt x="264" y="232"/>
                  </a:lnTo>
                  <a:lnTo>
                    <a:pt x="276" y="208"/>
                  </a:lnTo>
                  <a:lnTo>
                    <a:pt x="283" y="179"/>
                  </a:lnTo>
                  <a:lnTo>
                    <a:pt x="286" y="150"/>
                  </a:lnTo>
                  <a:lnTo>
                    <a:pt x="282" y="120"/>
                  </a:lnTo>
                  <a:lnTo>
                    <a:pt x="271" y="91"/>
                  </a:lnTo>
                  <a:lnTo>
                    <a:pt x="257" y="65"/>
                  </a:lnTo>
                  <a:lnTo>
                    <a:pt x="240" y="42"/>
                  </a:lnTo>
                  <a:lnTo>
                    <a:pt x="218" y="25"/>
                  </a:lnTo>
                  <a:lnTo>
                    <a:pt x="194" y="10"/>
                  </a:lnTo>
                  <a:lnTo>
                    <a:pt x="166" y="3"/>
                  </a:lnTo>
                  <a:lnTo>
                    <a:pt x="139" y="0"/>
                  </a:lnTo>
                  <a:lnTo>
                    <a:pt x="110" y="3"/>
                  </a:lnTo>
                  <a:lnTo>
                    <a:pt x="83" y="12"/>
                  </a:lnTo>
                  <a:lnTo>
                    <a:pt x="59" y="28"/>
                  </a:lnTo>
                  <a:lnTo>
                    <a:pt x="37" y="46"/>
                  </a:lnTo>
                  <a:lnTo>
                    <a:pt x="21" y="68"/>
                  </a:lnTo>
                  <a:lnTo>
                    <a:pt x="8" y="94"/>
                  </a:lnTo>
                  <a:lnTo>
                    <a:pt x="1" y="123"/>
                  </a:lnTo>
                  <a:lnTo>
                    <a:pt x="0" y="152"/>
                  </a:lnTo>
                  <a:lnTo>
                    <a:pt x="2" y="182"/>
                  </a:lnTo>
                  <a:lnTo>
                    <a:pt x="12" y="211"/>
                  </a:lnTo>
                  <a:lnTo>
                    <a:pt x="27" y="236"/>
                  </a:lnTo>
                  <a:lnTo>
                    <a:pt x="46" y="259"/>
                  </a:lnTo>
                  <a:lnTo>
                    <a:pt x="67" y="277"/>
                  </a:lnTo>
                  <a:lnTo>
                    <a:pt x="92" y="291"/>
                  </a:lnTo>
                  <a:lnTo>
                    <a:pt x="118" y="298"/>
                  </a:lnTo>
                  <a:lnTo>
                    <a:pt x="145" y="301"/>
                  </a:lnTo>
                  <a:lnTo>
                    <a:pt x="174" y="298"/>
                  </a:lnTo>
                  <a:close/>
                </a:path>
              </a:pathLst>
            </a:custGeom>
            <a:solidFill>
              <a:srgbClr val="E0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02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55" y="196068"/>
            <a:ext cx="2808287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79500" y="671537"/>
            <a:ext cx="56165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en-US" sz="32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   </a:t>
            </a:r>
            <a:r>
              <a:rPr lang="en-GB" altLang="en-US" sz="32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OSH Strategic Framework 2014</a:t>
            </a:r>
            <a:r>
              <a:rPr lang="sk-SK" altLang="en-US" sz="32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GB" altLang="en-US" sz="32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-2020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0586" y="2490118"/>
            <a:ext cx="8642350" cy="334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THREE MAJOR CHALLENGES</a:t>
            </a:r>
            <a:r>
              <a:rPr lang="sk-SK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:</a:t>
            </a:r>
            <a:endParaRPr lang="en-GB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en-GB" sz="2100" dirty="0"/>
              <a:t>to </a:t>
            </a:r>
            <a:r>
              <a:rPr lang="en-GB" sz="2100" b="1" dirty="0"/>
              <a:t>improve implementation of existing health and safety rules</a:t>
            </a:r>
            <a:r>
              <a:rPr lang="en-GB" sz="2100" dirty="0"/>
              <a:t>, in particular by enhancing the capacity of micro and small enterprises to put in place effective and efficient risk prevention strategies</a:t>
            </a:r>
          </a:p>
          <a:p>
            <a:pPr marL="342900" indent="-342900"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en-GB" sz="2100" dirty="0"/>
              <a:t>to </a:t>
            </a:r>
            <a:r>
              <a:rPr lang="en-GB" sz="2100" b="1" dirty="0"/>
              <a:t>improve the prevention of work-related diseases </a:t>
            </a:r>
            <a:r>
              <a:rPr lang="en-GB" sz="2100" dirty="0"/>
              <a:t>by tackling new and emerging risks account without neglecting existing risks</a:t>
            </a:r>
          </a:p>
          <a:p>
            <a:pPr marL="342900" indent="-342900"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en-GB" sz="2100" dirty="0"/>
              <a:t>to take </a:t>
            </a:r>
            <a:r>
              <a:rPr lang="en-GB" sz="2100" dirty="0" smtClean="0"/>
              <a:t>of </a:t>
            </a:r>
            <a:r>
              <a:rPr lang="en-GB" sz="2100" b="1" dirty="0"/>
              <a:t>the ageing of the EU's workforce</a:t>
            </a:r>
            <a:r>
              <a:rPr lang="en-GB" sz="2100" dirty="0"/>
              <a:t>.</a:t>
            </a:r>
          </a:p>
          <a:p>
            <a:pPr>
              <a:spcAft>
                <a:spcPts val="1200"/>
              </a:spcAft>
              <a:defRPr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2559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uhlý trojuholník 14"/>
          <p:cNvSpPr/>
          <p:nvPr/>
        </p:nvSpPr>
        <p:spPr>
          <a:xfrm flipH="1">
            <a:off x="-25205" y="6165304"/>
            <a:ext cx="9165679" cy="69269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45593" y="291485"/>
            <a:ext cx="6776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en-US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   EU </a:t>
            </a:r>
            <a:r>
              <a:rPr lang="en-GB" altLang="en-US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OSH Strategic Framework 2014</a:t>
            </a:r>
            <a:r>
              <a:rPr lang="sk-SK" altLang="en-US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-2020 </a:t>
            </a:r>
          </a:p>
        </p:txBody>
      </p:sp>
      <p:sp>
        <p:nvSpPr>
          <p:cNvPr id="9" name="BlokTextu 2"/>
          <p:cNvSpPr txBox="1">
            <a:spLocks noChangeArrowheads="1"/>
          </p:cNvSpPr>
          <p:nvPr/>
        </p:nvSpPr>
        <p:spPr bwMode="auto">
          <a:xfrm>
            <a:off x="1857871" y="717307"/>
            <a:ext cx="6551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SEVEN STRATEGIC OBJECTIVES</a:t>
            </a:r>
            <a:r>
              <a:rPr lang="sk-SK" altLang="en-US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en-GB" altLang="en-US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Obdĺžnik 1"/>
          <p:cNvSpPr>
            <a:spLocks noChangeArrowheads="1"/>
          </p:cNvSpPr>
          <p:nvPr/>
        </p:nvSpPr>
        <p:spPr bwMode="auto">
          <a:xfrm>
            <a:off x="160472" y="1124744"/>
            <a:ext cx="8980002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GB" altLang="en-US" sz="1700" b="1" dirty="0" smtClean="0">
                <a:latin typeface="Century Gothic" panose="020B0502020202020204" pitchFamily="34" charset="0"/>
              </a:rPr>
              <a:t>Further </a:t>
            </a:r>
            <a:r>
              <a:rPr lang="en-GB" altLang="en-US" sz="1700" b="1" dirty="0">
                <a:latin typeface="Century Gothic" panose="020B0502020202020204" pitchFamily="34" charset="0"/>
              </a:rPr>
              <a:t>consolidating national health and safety strategies </a:t>
            </a:r>
            <a:r>
              <a:rPr lang="en-GB" altLang="en-US" sz="1700" dirty="0">
                <a:latin typeface="Century Gothic" panose="020B0502020202020204" pitchFamily="34" charset="0"/>
              </a:rPr>
              <a:t>through, </a:t>
            </a:r>
            <a:r>
              <a:rPr lang="en-GB" altLang="en-US" sz="1700" dirty="0" smtClean="0">
                <a:latin typeface="Century Gothic" panose="020B0502020202020204" pitchFamily="34" charset="0"/>
              </a:rPr>
              <a:t>for </a:t>
            </a:r>
            <a:r>
              <a:rPr lang="en-GB" altLang="en-US" sz="1700" dirty="0">
                <a:latin typeface="Century Gothic" panose="020B0502020202020204" pitchFamily="34" charset="0"/>
              </a:rPr>
              <a:t>example, policy coordination and mutual learning</a:t>
            </a:r>
            <a:r>
              <a:rPr lang="en-GB" altLang="en-US" sz="17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GB" altLang="en-US" sz="1700" b="1" dirty="0" smtClean="0">
                <a:latin typeface="Century Gothic" panose="020B0502020202020204" pitchFamily="34" charset="0"/>
              </a:rPr>
              <a:t>Providing practical support to small and micro enterprises </a:t>
            </a:r>
            <a:r>
              <a:rPr lang="en-GB" altLang="en-US" sz="1700" dirty="0" smtClean="0">
                <a:latin typeface="Century Gothic" panose="020B0502020202020204" pitchFamily="34" charset="0"/>
              </a:rPr>
              <a:t>to help them to better comply with health and safety rules. </a:t>
            </a:r>
            <a:endParaRPr lang="sk-SK" altLang="en-US" sz="1700" dirty="0" smtClean="0">
              <a:latin typeface="Century Gothic" panose="020B0502020202020204" pitchFamily="34" charset="0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GB" altLang="en-US" sz="1700" b="1" dirty="0" smtClean="0">
                <a:latin typeface="Century Gothic" panose="020B0502020202020204" pitchFamily="34" charset="0"/>
              </a:rPr>
              <a:t>Improving </a:t>
            </a:r>
            <a:r>
              <a:rPr lang="en-GB" altLang="en-US" sz="1700" b="1" dirty="0">
                <a:latin typeface="Century Gothic" panose="020B0502020202020204" pitchFamily="34" charset="0"/>
              </a:rPr>
              <a:t>enforcement by Member States </a:t>
            </a:r>
            <a:r>
              <a:rPr lang="en-GB" altLang="en-US" sz="1700" dirty="0">
                <a:latin typeface="Century Gothic" panose="020B0502020202020204" pitchFamily="34" charset="0"/>
              </a:rPr>
              <a:t>for example by evaluating the performance of national labour inspectorates.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GB" altLang="en-US" sz="1700" b="1" dirty="0">
                <a:latin typeface="Century Gothic" panose="020B0502020202020204" pitchFamily="34" charset="0"/>
              </a:rPr>
              <a:t>Simplifying existing legislation </a:t>
            </a:r>
            <a:r>
              <a:rPr lang="en-GB" altLang="en-US" sz="1700" dirty="0">
                <a:latin typeface="Century Gothic" panose="020B0502020202020204" pitchFamily="34" charset="0"/>
              </a:rPr>
              <a:t>where appropriate to eliminate unnecessary administrative burdens, while preserving a high level of protection for workers’ </a:t>
            </a:r>
            <a:r>
              <a:rPr lang="sk-SK" altLang="en-US" sz="1700" dirty="0">
                <a:latin typeface="Century Gothic" panose="020B0502020202020204" pitchFamily="34" charset="0"/>
              </a:rPr>
              <a:t>OSH</a:t>
            </a:r>
            <a:endParaRPr lang="en-GB" altLang="en-US" sz="1700" dirty="0">
              <a:latin typeface="Century Gothic" panose="020B0502020202020204" pitchFamily="34" charset="0"/>
            </a:endParaRPr>
          </a:p>
          <a:p>
            <a:pPr marL="285750" indent="-285750" eaLnBrk="1" hangingPunct="1">
              <a:spcAft>
                <a:spcPts val="1200"/>
              </a:spcAft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GB" altLang="en-US" sz="1700" b="1" dirty="0">
                <a:latin typeface="Century Gothic" panose="020B0502020202020204" pitchFamily="34" charset="0"/>
              </a:rPr>
              <a:t>Addressing the ageing of the European workforce </a:t>
            </a:r>
            <a:r>
              <a:rPr lang="en-GB" altLang="en-US" sz="1700" dirty="0">
                <a:latin typeface="Century Gothic" panose="020B0502020202020204" pitchFamily="34" charset="0"/>
              </a:rPr>
              <a:t>and improving prevention of work-related diseases to tackle existing and new risks such as nanomaterials, green technology and biotechnologies.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GB" altLang="en-US" sz="1700" b="1" dirty="0">
                <a:latin typeface="Century Gothic" panose="020B0502020202020204" pitchFamily="34" charset="0"/>
              </a:rPr>
              <a:t>Improving statistical data collection </a:t>
            </a:r>
            <a:r>
              <a:rPr lang="en-GB" altLang="en-US" sz="1700" dirty="0">
                <a:latin typeface="Century Gothic" panose="020B0502020202020204" pitchFamily="34" charset="0"/>
              </a:rPr>
              <a:t>to have better evidence and developing monitoring tools.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GB" altLang="en-US" sz="1700" b="1" dirty="0">
                <a:latin typeface="Century Gothic" panose="020B0502020202020204" pitchFamily="34" charset="0"/>
              </a:rPr>
              <a:t>Reinforcing coordination with international organisations </a:t>
            </a:r>
            <a:r>
              <a:rPr lang="en-GB" altLang="en-US" sz="1700" dirty="0">
                <a:latin typeface="Century Gothic" panose="020B0502020202020204" pitchFamily="34" charset="0"/>
              </a:rPr>
              <a:t>such as the ILO, the WHO and OECD and partners to contribute to reducing work accidents and occupational diseases and to improving working conditions worldwide.</a:t>
            </a:r>
          </a:p>
        </p:txBody>
      </p:sp>
    </p:spTree>
    <p:extLst>
      <p:ext uri="{BB962C8B-B14F-4D97-AF65-F5344CB8AC3E}">
        <p14:creationId xmlns:p14="http://schemas.microsoft.com/office/powerpoint/2010/main" val="770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BlokTextu 7"/>
          <p:cNvSpPr txBox="1"/>
          <p:nvPr/>
        </p:nvSpPr>
        <p:spPr>
          <a:xfrm>
            <a:off x="1403648" y="332656"/>
            <a:ext cx="680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z="4000" dirty="0" smtClean="0"/>
              <a:t>Experiences from Balkan</a:t>
            </a:r>
            <a:endParaRPr lang="en-US" sz="4000" dirty="0"/>
          </a:p>
        </p:txBody>
      </p:sp>
      <p:sp>
        <p:nvSpPr>
          <p:cNvPr id="3" name="Obdĺžnik 2"/>
          <p:cNvSpPr/>
          <p:nvPr/>
        </p:nvSpPr>
        <p:spPr>
          <a:xfrm>
            <a:off x="5900114" y="2727781"/>
            <a:ext cx="752848" cy="951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50" y="-171400"/>
            <a:ext cx="5616624" cy="50874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907229" y="3109137"/>
            <a:ext cx="957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/>
              <a:t>KOSOVO</a:t>
            </a:r>
            <a:endParaRPr lang="en-US" sz="12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55576" y="138071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MUTUAL FEATURES: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59342" y="2160255"/>
            <a:ext cx="7425025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Socio-economic situation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Agreement with EU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High unemployment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Lower production rate of economy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Gray and black economy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Partly </a:t>
            </a:r>
            <a:r>
              <a:rPr lang="en-US" sz="2000" dirty="0" err="1" smtClean="0">
                <a:latin typeface="Century Gothic" panose="020B0502020202020204" pitchFamily="34" charset="0"/>
              </a:rPr>
              <a:t>harmonised</a:t>
            </a:r>
            <a:r>
              <a:rPr lang="en-US" sz="2000" dirty="0" smtClean="0">
                <a:latin typeface="Century Gothic" panose="020B0502020202020204" pitchFamily="34" charset="0"/>
              </a:rPr>
              <a:t> OSH legislation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Poor enforcement and implementation of OSH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Poor reporting of work accidents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Low promotion of the OSH and working culture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r>
              <a:rPr lang="en-US" sz="2000" dirty="0" smtClean="0">
                <a:latin typeface="Century Gothic" panose="020B0502020202020204" pitchFamily="34" charset="0"/>
              </a:rPr>
              <a:t>Deficiency of motivation tools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"/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5" name="Pravouhlý trojuholník 14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6535344" y="6536377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8" name="Pravouhlý trojuholník 17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9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9553">
            <a:off x="6028803" y="454802"/>
            <a:ext cx="2560854" cy="343529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0" name="BlokTextu 9"/>
          <p:cNvSpPr txBox="1"/>
          <p:nvPr/>
        </p:nvSpPr>
        <p:spPr>
          <a:xfrm>
            <a:off x="1149152" y="764704"/>
            <a:ext cx="467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sk-SK" dirty="0" err="1" smtClean="0"/>
              <a:t>Example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Albania</a:t>
            </a:r>
            <a:endParaRPr lang="en-US" dirty="0"/>
          </a:p>
        </p:txBody>
      </p:sp>
      <p:sp>
        <p:nvSpPr>
          <p:cNvPr id="4" name="Obdĺžnik 3"/>
          <p:cNvSpPr/>
          <p:nvPr/>
        </p:nvSpPr>
        <p:spPr>
          <a:xfrm>
            <a:off x="5600588" y="4161440"/>
            <a:ext cx="33321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road to a safer and healthier culture at work</a:t>
            </a:r>
          </a:p>
          <a:p>
            <a:pPr algn="ctr"/>
            <a:r>
              <a:rPr lang="en-US" sz="1200" i="1" dirty="0" smtClean="0">
                <a:solidFill>
                  <a:schemeClr val="accent6"/>
                </a:solidFill>
                <a:latin typeface="AvenirLTStd-HeavyOblique"/>
              </a:rPr>
              <a:t>March </a:t>
            </a:r>
            <a:r>
              <a:rPr lang="en-US" sz="1200" i="1" dirty="0">
                <a:solidFill>
                  <a:schemeClr val="accent6"/>
                </a:solidFill>
                <a:latin typeface="AvenirLTStd-HeavyOblique"/>
              </a:rPr>
              <a:t>2016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199146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venirLTStd-Book"/>
              </a:rPr>
              <a:t>(Decision of Council of Ministers No. 371, dated of 18/5/2016)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95536" y="2204864"/>
            <a:ext cx="5425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Chapter </a:t>
            </a:r>
            <a:r>
              <a:rPr lang="en-GB" dirty="0"/>
              <a:t>1: Occupational Safety and Health </a:t>
            </a:r>
            <a:r>
              <a:rPr lang="en-GB" dirty="0" smtClean="0"/>
              <a:t>Policies</a:t>
            </a:r>
            <a:endParaRPr lang="sk-SK" dirty="0" smtClean="0"/>
          </a:p>
          <a:p>
            <a:r>
              <a:rPr lang="en-GB" dirty="0" smtClean="0"/>
              <a:t>Chapter </a:t>
            </a:r>
            <a:r>
              <a:rPr lang="en-GB" dirty="0"/>
              <a:t>2: Vision and Strategic </a:t>
            </a:r>
            <a:r>
              <a:rPr lang="en-GB" dirty="0" smtClean="0"/>
              <a:t>Priorities</a:t>
            </a:r>
            <a:endParaRPr lang="en-GB" dirty="0"/>
          </a:p>
          <a:p>
            <a:r>
              <a:rPr lang="sk-SK" dirty="0" smtClean="0"/>
              <a:t>         </a:t>
            </a:r>
            <a:r>
              <a:rPr lang="en-GB" dirty="0" smtClean="0"/>
              <a:t>Pillar </a:t>
            </a:r>
            <a:r>
              <a:rPr lang="en-GB" dirty="0"/>
              <a:t>A: Improvement of labour protection </a:t>
            </a:r>
            <a:r>
              <a:rPr lang="en-GB" dirty="0" smtClean="0"/>
              <a:t>with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 </a:t>
            </a:r>
            <a:r>
              <a:rPr lang="en-GB" dirty="0" smtClean="0"/>
              <a:t> </a:t>
            </a:r>
            <a:r>
              <a:rPr lang="en-GB" dirty="0"/>
              <a:t>effective OSH policies and legal framework </a:t>
            </a:r>
          </a:p>
          <a:p>
            <a:r>
              <a:rPr lang="sk-SK" dirty="0" smtClean="0"/>
              <a:t>         </a:t>
            </a:r>
            <a:r>
              <a:rPr lang="en-GB" dirty="0" smtClean="0"/>
              <a:t>Pillar </a:t>
            </a:r>
            <a:r>
              <a:rPr lang="en-GB" dirty="0"/>
              <a:t>B: Creation of decent working conditions </a:t>
            </a:r>
            <a:r>
              <a:rPr lang="en-GB" dirty="0" smtClean="0"/>
              <a:t>and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</a:t>
            </a:r>
            <a:r>
              <a:rPr lang="en-GB" dirty="0" smtClean="0"/>
              <a:t> </a:t>
            </a:r>
            <a:r>
              <a:rPr lang="en-GB" dirty="0"/>
              <a:t>safer and healthier workplaces </a:t>
            </a:r>
          </a:p>
          <a:p>
            <a:r>
              <a:rPr lang="sk-SK" dirty="0" smtClean="0"/>
              <a:t>         </a:t>
            </a:r>
            <a:r>
              <a:rPr lang="en-GB" dirty="0" smtClean="0"/>
              <a:t>Pillar </a:t>
            </a:r>
            <a:r>
              <a:rPr lang="en-GB" dirty="0"/>
              <a:t>C: Establishment of transparent and </a:t>
            </a:r>
            <a:r>
              <a:rPr lang="en-GB" dirty="0" smtClean="0"/>
              <a:t>effective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</a:t>
            </a:r>
            <a:r>
              <a:rPr lang="en-GB" dirty="0" smtClean="0"/>
              <a:t> </a:t>
            </a:r>
            <a:r>
              <a:rPr lang="en-GB" dirty="0"/>
              <a:t>OSH system and institutions </a:t>
            </a:r>
          </a:p>
          <a:p>
            <a:r>
              <a:rPr lang="en-US" dirty="0"/>
              <a:t>Chapter 3: Policy </a:t>
            </a:r>
            <a:r>
              <a:rPr lang="en-US" dirty="0" smtClean="0"/>
              <a:t>Objectives</a:t>
            </a:r>
            <a:endParaRPr lang="en-US" dirty="0"/>
          </a:p>
          <a:p>
            <a:r>
              <a:rPr lang="en-GB" dirty="0"/>
              <a:t>Chapter 4: Estimated Costs and Sources of Financing </a:t>
            </a:r>
          </a:p>
          <a:p>
            <a:r>
              <a:rPr lang="en-GB" dirty="0"/>
              <a:t>Chapter 5: Accountability, Monitoring </a:t>
            </a:r>
            <a:r>
              <a:rPr lang="en-GB" dirty="0" smtClean="0"/>
              <a:t>and</a:t>
            </a:r>
            <a:r>
              <a:rPr lang="sk-SK" dirty="0" smtClean="0"/>
              <a:t> </a:t>
            </a:r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7" name="Obdĺžnik 6"/>
          <p:cNvSpPr/>
          <p:nvPr/>
        </p:nvSpPr>
        <p:spPr>
          <a:xfrm>
            <a:off x="395536" y="5389199"/>
            <a:ext cx="8149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ANNEX A: Action Plan and Indicators, 2016–2020 </a:t>
            </a:r>
          </a:p>
          <a:p>
            <a:r>
              <a:rPr lang="en-GB" dirty="0"/>
              <a:t>ANNEX B: Summary of non-implemented or only partially implemented </a:t>
            </a:r>
            <a:r>
              <a:rPr lang="en-GB" dirty="0" smtClean="0"/>
              <a:t>actions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</a:t>
            </a:r>
            <a:r>
              <a:rPr lang="en-GB" dirty="0" smtClean="0"/>
              <a:t>for </a:t>
            </a:r>
            <a:r>
              <a:rPr lang="en-GB" dirty="0"/>
              <a:t>2009–2015 period 71</a:t>
            </a:r>
          </a:p>
          <a:p>
            <a:r>
              <a:rPr lang="en-GB" dirty="0"/>
              <a:t>ANNEX C: List of OSH directives and policies to be adopted or implemented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</a:t>
            </a:r>
            <a:r>
              <a:rPr lang="en-GB" dirty="0" smtClean="0"/>
              <a:t>over </a:t>
            </a:r>
            <a:r>
              <a:rPr lang="en-GB" dirty="0"/>
              <a:t>the period 2016–2018 72</a:t>
            </a:r>
          </a:p>
        </p:txBody>
      </p:sp>
    </p:spTree>
    <p:extLst>
      <p:ext uri="{BB962C8B-B14F-4D97-AF65-F5344CB8AC3E}">
        <p14:creationId xmlns:p14="http://schemas.microsoft.com/office/powerpoint/2010/main" val="37705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227" y="3573809"/>
            <a:ext cx="178593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Ivan Majer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6E26E"/>
              </a:clrFrom>
              <a:clrTo>
                <a:srgbClr val="F6E2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397" y="5224809"/>
            <a:ext cx="2242155" cy="7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 bwMode="auto">
          <a:xfrm rot="21314548">
            <a:off x="971600" y="1772816"/>
            <a:ext cx="74888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de-DE" sz="6000" dirty="0" err="1" smtClean="0">
                <a:latin typeface="Rage Italic" pitchFamily="66" charset="0"/>
              </a:rPr>
              <a:t>Thank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you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for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your</a:t>
            </a:r>
            <a:r>
              <a:rPr lang="sk-SK" altLang="de-DE" sz="6000" dirty="0" smtClean="0">
                <a:latin typeface="Rage Italic" pitchFamily="66" charset="0"/>
              </a:rPr>
              <a:t> </a:t>
            </a:r>
            <a:r>
              <a:rPr lang="sk-SK" altLang="de-DE" sz="6000" dirty="0" err="1" smtClean="0">
                <a:latin typeface="Rage Italic" pitchFamily="66" charset="0"/>
              </a:rPr>
              <a:t>attention</a:t>
            </a:r>
            <a:endParaRPr lang="en-GB" altLang="de-DE" sz="6000" dirty="0" smtClean="0">
              <a:latin typeface="Rage Italic" pitchFamily="66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6" name="Pravouhlý trojuholník 15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7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5" name="Pravouhlý trojuholník 14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6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Skupina 16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8" name="Pravouhlý trojuholník 17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Obdĺžnik 18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3816" y="309647"/>
            <a:ext cx="673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WHY THE OSH AREA </a:t>
            </a:r>
            <a:br>
              <a:rPr 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</a:br>
            <a:r>
              <a:rPr lang="sk-SK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SHALL BE IMPROVED?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194" name="Picture 2" descr="http://www.govirtualoffice.com/wp-content/uploads/2010/08/Building-Blocks.png"/>
          <p:cNvPicPr>
            <a:picLocks noChangeAspect="1" noChangeArrowheads="1"/>
          </p:cNvPicPr>
          <p:nvPr/>
        </p:nvPicPr>
        <p:blipFill>
          <a:blip r:embed="rId3" cstate="print"/>
          <a:srcRect t="2342"/>
          <a:stretch>
            <a:fillRect/>
          </a:stretch>
        </p:blipFill>
        <p:spPr bwMode="auto">
          <a:xfrm>
            <a:off x="6242030" y="88612"/>
            <a:ext cx="2729439" cy="30026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9740" y="1824911"/>
            <a:ext cx="8820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Social dimension </a:t>
            </a:r>
            <a:r>
              <a:rPr lang="en-GB" sz="2000" dirty="0" smtClean="0">
                <a:latin typeface="Century Gothic" panose="020B0502020202020204" pitchFamily="34" charset="0"/>
              </a:rPr>
              <a:t>(protection of workers)</a:t>
            </a:r>
          </a:p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Reduction of losses </a:t>
            </a:r>
            <a:r>
              <a:rPr lang="sk-SK" sz="2000" dirty="0" smtClean="0">
                <a:latin typeface="Century Gothic" panose="020B0502020202020204" pitchFamily="34" charset="0"/>
              </a:rPr>
              <a:t>(</a:t>
            </a:r>
            <a:r>
              <a:rPr lang="en-GB" sz="2000" dirty="0" smtClean="0">
                <a:latin typeface="Century Gothic" panose="020B0502020202020204" pitchFamily="34" charset="0"/>
              </a:rPr>
              <a:t>from accidence and occ. diseases)</a:t>
            </a:r>
            <a:endParaRPr lang="sk-SK" sz="2000" dirty="0" smtClean="0">
              <a:latin typeface="Century Gothic" panose="020B0502020202020204" pitchFamily="34" charset="0"/>
            </a:endParaRPr>
          </a:p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Influence for productivity </a:t>
            </a:r>
            <a:r>
              <a:rPr lang="en-GB" sz="2000" dirty="0">
                <a:latin typeface="Century Gothic" panose="020B0502020202020204" pitchFamily="34" charset="0"/>
              </a:rPr>
              <a:t>(</a:t>
            </a:r>
            <a:r>
              <a:rPr lang="sk-SK" sz="2000" dirty="0" err="1">
                <a:latin typeface="Century Gothic" panose="020B0502020202020204" pitchFamily="34" charset="0"/>
              </a:rPr>
              <a:t>good</a:t>
            </a:r>
            <a:r>
              <a:rPr lang="sk-SK" sz="2000" dirty="0">
                <a:latin typeface="Century Gothic" panose="020B0502020202020204" pitchFamily="34" charset="0"/>
              </a:rPr>
              <a:t> </a:t>
            </a:r>
            <a:r>
              <a:rPr lang="sk-SK" sz="2000" dirty="0" err="1">
                <a:latin typeface="Century Gothic" panose="020B0502020202020204" pitchFamily="34" charset="0"/>
              </a:rPr>
              <a:t>conditions</a:t>
            </a:r>
            <a:r>
              <a:rPr lang="sk-SK" sz="2000" dirty="0">
                <a:latin typeface="Century Gothic" panose="020B0502020202020204" pitchFamily="34" charset="0"/>
              </a:rPr>
              <a:t> </a:t>
            </a:r>
            <a:r>
              <a:rPr lang="sk-SK" sz="2000" dirty="0" err="1">
                <a:latin typeface="Century Gothic" panose="020B0502020202020204" pitchFamily="34" charset="0"/>
              </a:rPr>
              <a:t>brings</a:t>
            </a:r>
            <a:r>
              <a:rPr lang="sk-SK" sz="2000" dirty="0">
                <a:latin typeface="Century Gothic" panose="020B0502020202020204" pitchFamily="34" charset="0"/>
              </a:rPr>
              <a:t> </a:t>
            </a:r>
            <a:r>
              <a:rPr lang="sk-SK" sz="2000" dirty="0" err="1">
                <a:latin typeface="Century Gothic" panose="020B0502020202020204" pitchFamily="34" charset="0"/>
              </a:rPr>
              <a:t>good</a:t>
            </a:r>
            <a:r>
              <a:rPr lang="sk-SK" sz="2000" dirty="0">
                <a:latin typeface="Century Gothic" panose="020B0502020202020204" pitchFamily="34" charset="0"/>
              </a:rPr>
              <a:t> </a:t>
            </a:r>
            <a:r>
              <a:rPr lang="sk-SK" sz="2000" dirty="0" err="1">
                <a:latin typeface="Century Gothic" panose="020B0502020202020204" pitchFamily="34" charset="0"/>
              </a:rPr>
              <a:t>bussines</a:t>
            </a:r>
            <a:r>
              <a:rPr lang="sk-SK" sz="2000" dirty="0">
                <a:latin typeface="Century Gothic" panose="020B0502020202020204" pitchFamily="34" charset="0"/>
              </a:rPr>
              <a:t>)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sk-SK" sz="20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Support</a:t>
            </a: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employment </a:t>
            </a:r>
            <a:r>
              <a:rPr lang="sk-SK" sz="2000" dirty="0" smtClean="0">
                <a:latin typeface="Century Gothic" panose="020B0502020202020204" pitchFamily="34" charset="0"/>
              </a:rPr>
              <a:t>(status of employees)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Improvement of market competition</a:t>
            </a:r>
            <a:r>
              <a:rPr lang="sk-SK" sz="2000" dirty="0" smtClean="0">
                <a:latin typeface="Century Gothic" panose="020B0502020202020204" pitchFamily="34" charset="0"/>
              </a:rPr>
              <a:t> (reputation of companies)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Interest of government </a:t>
            </a:r>
            <a:r>
              <a:rPr lang="sk-SK" sz="2000" dirty="0" smtClean="0">
                <a:latin typeface="Century Gothic" panose="020B0502020202020204" pitchFamily="34" charset="0"/>
              </a:rPr>
              <a:t>(in reduction of black labour)</a:t>
            </a:r>
          </a:p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Social dialog </a:t>
            </a:r>
            <a:r>
              <a:rPr lang="sk-SK" sz="2000" dirty="0" smtClean="0">
                <a:latin typeface="Century Gothic" panose="020B0502020202020204" pitchFamily="34" charset="0"/>
              </a:rPr>
              <a:t>(social peace of social partners)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</a:p>
          <a:p>
            <a:pPr marL="363538" indent="-363538">
              <a:spcAft>
                <a:spcPts val="1800"/>
              </a:spcAft>
              <a:buBlip>
                <a:blip r:embed="rId4"/>
              </a:buBlip>
              <a:tabLst>
                <a:tab pos="363538" algn="l"/>
              </a:tabLst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Political dimension </a:t>
            </a:r>
            <a:r>
              <a:rPr lang="en-GB" sz="2000" dirty="0" smtClean="0">
                <a:latin typeface="Century Gothic" panose="020B0502020202020204" pitchFamily="34" charset="0"/>
              </a:rPr>
              <a:t>(engagement with international community)</a:t>
            </a:r>
          </a:p>
          <a:p>
            <a:pPr>
              <a:spcAft>
                <a:spcPts val="1800"/>
              </a:spcAft>
              <a:buBlip>
                <a:blip r:embed="rId4"/>
              </a:buBlip>
            </a:pP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hlý trojuholník 6"/>
          <p:cNvSpPr/>
          <p:nvPr/>
        </p:nvSpPr>
        <p:spPr>
          <a:xfrm flipV="1">
            <a:off x="-12031" y="-13742"/>
            <a:ext cx="9165679" cy="142651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79" y="111934"/>
            <a:ext cx="987227" cy="10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3" name="Obdĺžnik 2"/>
          <p:cNvSpPr/>
          <p:nvPr/>
        </p:nvSpPr>
        <p:spPr>
          <a:xfrm>
            <a:off x="1240781" y="519891"/>
            <a:ext cx="77192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The fundamentals and challenges for </a:t>
            </a:r>
            <a:r>
              <a:rPr lang="en-US" sz="2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efficient </a:t>
            </a:r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health and safety policy on national level</a:t>
            </a:r>
            <a:endParaRPr lang="sk-SK" sz="2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" y="4022796"/>
            <a:ext cx="3635846" cy="2645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BlokTextu 10"/>
          <p:cNvSpPr txBox="1"/>
          <p:nvPr/>
        </p:nvSpPr>
        <p:spPr>
          <a:xfrm>
            <a:off x="620091" y="1772816"/>
            <a:ext cx="83513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entury Gothic" panose="020B0502020202020204" pitchFamily="34" charset="0"/>
              </a:rPr>
              <a:t>Good will to reach improvement of working conditions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entury Gothic" panose="020B0502020202020204" pitchFamily="34" charset="0"/>
              </a:rPr>
              <a:t>Right motivation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entury Gothic" panose="020B0502020202020204" pitchFamily="34" charset="0"/>
              </a:rPr>
              <a:t>To know needs and realistic capacities  of a country</a:t>
            </a:r>
            <a:r>
              <a:rPr lang="sk-SK" sz="2000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(analysis)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entury Gothic" panose="020B0502020202020204" pitchFamily="34" charset="0"/>
              </a:rPr>
              <a:t>To understand safety and health principles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Century Gothic" panose="020B0502020202020204" pitchFamily="34" charset="0"/>
              </a:rPr>
              <a:t>Clear vision and capability to identify </a:t>
            </a:r>
            <a:r>
              <a:rPr lang="en-GB" sz="2000" dirty="0">
                <a:latin typeface="Century Gothic" panose="020B0502020202020204" pitchFamily="34" charset="0"/>
              </a:rPr>
              <a:t>priorities and objectives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243886" y="4164176"/>
            <a:ext cx="57926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err="1" smtClean="0">
                <a:latin typeface="Century Gothic" panose="020B0502020202020204" pitchFamily="34" charset="0"/>
              </a:rPr>
              <a:t>Ability</a:t>
            </a:r>
            <a:r>
              <a:rPr lang="sk-SK" sz="2000" dirty="0" smtClean="0">
                <a:latin typeface="Century Gothic" panose="020B0502020202020204" pitchFamily="34" charset="0"/>
              </a:rPr>
              <a:t> to </a:t>
            </a:r>
            <a:r>
              <a:rPr lang="sk-SK" sz="2000" dirty="0" err="1" smtClean="0">
                <a:latin typeface="Century Gothic" panose="020B0502020202020204" pitchFamily="34" charset="0"/>
              </a:rPr>
              <a:t>accept</a:t>
            </a:r>
            <a:r>
              <a:rPr lang="sk-SK" sz="2000" dirty="0" smtClean="0">
                <a:latin typeface="Century Gothic" panose="020B0502020202020204" pitchFamily="34" charset="0"/>
              </a:rPr>
              <a:t> </a:t>
            </a:r>
            <a:r>
              <a:rPr lang="sk-SK" sz="2000" dirty="0" err="1" smtClean="0">
                <a:latin typeface="Century Gothic" panose="020B0502020202020204" pitchFamily="34" charset="0"/>
              </a:rPr>
              <a:t>partners</a:t>
            </a:r>
            <a:r>
              <a:rPr lang="sk-SK" sz="2000" dirty="0" smtClean="0">
                <a:latin typeface="Century Gothic" panose="020B0502020202020204" pitchFamily="34" charset="0"/>
              </a:rPr>
              <a:t>, to </a:t>
            </a:r>
            <a:r>
              <a:rPr lang="sk-SK" sz="2000" dirty="0" err="1" smtClean="0">
                <a:latin typeface="Century Gothic" panose="020B0502020202020204" pitchFamily="34" charset="0"/>
              </a:rPr>
              <a:t>cooperate</a:t>
            </a:r>
            <a:endParaRPr lang="sk-SK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 smtClean="0">
                <a:latin typeface="Century Gothic" panose="020B0502020202020204" pitchFamily="34" charset="0"/>
              </a:rPr>
              <a:t>appear from</a:t>
            </a:r>
            <a:r>
              <a:rPr lang="sk-SK" sz="2000" dirty="0">
                <a:latin typeface="Century Gothic" panose="020B0502020202020204" pitchFamily="34" charset="0"/>
              </a:rPr>
              <a:t> </a:t>
            </a:r>
            <a:r>
              <a:rPr lang="sk-SK" sz="2000" dirty="0" smtClean="0">
                <a:latin typeface="Century Gothic" panose="020B0502020202020204" pitchFamily="34" charset="0"/>
              </a:rPr>
              <a:t>a </a:t>
            </a:r>
            <a:r>
              <a:rPr lang="sk-SK" sz="2000" dirty="0" err="1" smtClean="0">
                <a:latin typeface="Century Gothic" panose="020B0502020202020204" pitchFamily="34" charset="0"/>
              </a:rPr>
              <a:t>high</a:t>
            </a:r>
            <a:r>
              <a:rPr lang="sk-SK" sz="2000" dirty="0" smtClean="0">
                <a:latin typeface="Century Gothic" panose="020B0502020202020204" pitchFamily="34" charset="0"/>
              </a:rPr>
              <a:t> level </a:t>
            </a:r>
            <a:r>
              <a:rPr lang="sk-SK" sz="2000" dirty="0" err="1" smtClean="0">
                <a:latin typeface="Century Gothic" panose="020B0502020202020204" pitchFamily="34" charset="0"/>
              </a:rPr>
              <a:t>concept</a:t>
            </a:r>
            <a:endParaRPr lang="sk-SK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smtClean="0">
                <a:latin typeface="Century Gothic" panose="020B0502020202020204" pitchFamily="34" charset="0"/>
              </a:rPr>
              <a:t>To </a:t>
            </a:r>
            <a:r>
              <a:rPr lang="sk-SK" sz="2000" dirty="0" err="1" smtClean="0">
                <a:latin typeface="Century Gothic" panose="020B0502020202020204" pitchFamily="34" charset="0"/>
              </a:rPr>
              <a:t>accept</a:t>
            </a:r>
            <a:r>
              <a:rPr lang="sk-SK" sz="2000" dirty="0" smtClean="0">
                <a:latin typeface="Century Gothic" panose="020B0502020202020204" pitchFamily="34" charset="0"/>
              </a:rPr>
              <a:t> a </a:t>
            </a:r>
            <a:r>
              <a:rPr lang="sk-SK" sz="2000" dirty="0" err="1" smtClean="0">
                <a:latin typeface="Century Gothic" panose="020B0502020202020204" pitchFamily="34" charset="0"/>
              </a:rPr>
              <a:t>comprehensive</a:t>
            </a:r>
            <a:r>
              <a:rPr lang="sk-SK" sz="2000" dirty="0">
                <a:latin typeface="Century Gothic" panose="020B0502020202020204" pitchFamily="34" charset="0"/>
              </a:rPr>
              <a:t> </a:t>
            </a:r>
            <a:r>
              <a:rPr lang="sk-SK" sz="2000" dirty="0" err="1">
                <a:latin typeface="Century Gothic" panose="020B0502020202020204" pitchFamily="34" charset="0"/>
              </a:rPr>
              <a:t>systematic</a:t>
            </a:r>
            <a:r>
              <a:rPr lang="sk-SK" sz="2000" dirty="0">
                <a:latin typeface="Century Gothic" panose="020B0502020202020204" pitchFamily="34" charset="0"/>
              </a:rPr>
              <a:t> </a:t>
            </a:r>
            <a:r>
              <a:rPr lang="sk-SK" sz="2000" dirty="0" err="1" smtClean="0">
                <a:latin typeface="Century Gothic" panose="020B0502020202020204" pitchFamily="34" charset="0"/>
              </a:rPr>
              <a:t>approach</a:t>
            </a:r>
            <a:endParaRPr lang="sk-SK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sk-SK" sz="2000" dirty="0" smtClean="0">
                <a:latin typeface="Century Gothic" panose="020B0502020202020204" pitchFamily="34" charset="0"/>
              </a:rPr>
              <a:t>SMART </a:t>
            </a:r>
            <a:r>
              <a:rPr lang="sk-SK" sz="2000" dirty="0" err="1" smtClean="0">
                <a:latin typeface="Century Gothic" panose="020B0502020202020204" pitchFamily="34" charset="0"/>
              </a:rPr>
              <a:t>approach</a:t>
            </a:r>
            <a:endParaRPr lang="sk-SK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sk-SK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hlý trojuholník 6"/>
          <p:cNvSpPr/>
          <p:nvPr/>
        </p:nvSpPr>
        <p:spPr>
          <a:xfrm flipV="1">
            <a:off x="-12031" y="-13742"/>
            <a:ext cx="9165679" cy="1426518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Picture 2" descr="nLFS1zjhCbtCfLUngK3EO9S9mA-NUF1MGZ9zp1wNhAkmSoQrbRAe3g4WBODbCCvHknxmLjg0Kbr4DxlK8F065SJYHTfl4kdP2e6Mi3oo35DncQC2as_GC5k6Qi9xDo2fZ_OTCx_B6puWd2Sk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79" y="111934"/>
            <a:ext cx="987227" cy="10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3" name="Pravouhlý trojuholník 12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3" name="Obdĺžnik 2"/>
          <p:cNvSpPr/>
          <p:nvPr/>
        </p:nvSpPr>
        <p:spPr>
          <a:xfrm>
            <a:off x="1240781" y="519891"/>
            <a:ext cx="77192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The fundamentals and challenges for </a:t>
            </a:r>
            <a:r>
              <a:rPr lang="en-US" sz="2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efficient </a:t>
            </a:r>
            <a:r>
              <a:rPr lang="en-US" sz="2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health and safety policy on national level</a:t>
            </a:r>
            <a:endParaRPr lang="sk-SK" sz="2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" y="4022796"/>
            <a:ext cx="3635846" cy="2645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BlokTextu 10"/>
          <p:cNvSpPr txBox="1"/>
          <p:nvPr/>
        </p:nvSpPr>
        <p:spPr>
          <a:xfrm>
            <a:off x="620092" y="1772816"/>
            <a:ext cx="82003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Good will to reach improvement of working conditions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Right motivation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know needs and realistic capacities  of a country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understand safety and health principles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Clear vision and capability to identify priorities and objectives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243886" y="4164176"/>
            <a:ext cx="57926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Ability to accept partners, to cooperate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appear from a high level concept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To accept a comprehensive systematic approach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SMART approach</a:t>
            </a: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91717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0192" y="2420888"/>
            <a:ext cx="2714629" cy="2154467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4" name="Pravouhlý trojuholník 13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bdĺžnik 14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sp>
        <p:nvSpPr>
          <p:cNvPr id="1026" name="AutoShape 2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Výsledok vyh&amp;lcaron;adávania obrázkov pre dopyt Prospe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Výsledok vyh&amp;lcaron;adávania obrázkov pre dopyt Prosperit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19" y="4590685"/>
            <a:ext cx="2824458" cy="2207091"/>
          </a:xfrm>
          <a:prstGeom prst="rect">
            <a:avLst/>
          </a:prstGeom>
          <a:noFill/>
        </p:spPr>
      </p:pic>
      <p:grpSp>
        <p:nvGrpSpPr>
          <p:cNvPr id="9" name="Skupina 8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0" name="Pravouhlý trojuholník 9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1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bdĺžnik 1"/>
          <p:cNvSpPr/>
          <p:nvPr/>
        </p:nvSpPr>
        <p:spPr>
          <a:xfrm>
            <a:off x="1115417" y="501638"/>
            <a:ext cx="73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Good will to reach improvement </a:t>
            </a:r>
            <a:r>
              <a:rPr lang="sk-SK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sk-SK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</a:br>
            <a:r>
              <a:rPr lang="en-GB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of </a:t>
            </a:r>
            <a:r>
              <a:rPr lang="en-GB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working conditions</a:t>
            </a:r>
          </a:p>
        </p:txBody>
      </p:sp>
      <p:sp>
        <p:nvSpPr>
          <p:cNvPr id="3" name="Obdĺžnik 2"/>
          <p:cNvSpPr/>
          <p:nvPr/>
        </p:nvSpPr>
        <p:spPr>
          <a:xfrm>
            <a:off x="2980566" y="4530461"/>
            <a:ext cx="260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Right motivation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60375" y="1700808"/>
            <a:ext cx="817563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buClr>
                <a:srgbClr val="E91717"/>
              </a:buClr>
              <a:defRPr>
                <a:latin typeface="Century Gothic" panose="020B0502020202020204" pitchFamily="34" charset="0"/>
              </a:defRPr>
            </a:lvl1pPr>
          </a:lstStyle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Who has an interest to improve working conditions and OSH ?</a:t>
            </a:r>
            <a:endParaRPr lang="en-US" sz="2000" dirty="0"/>
          </a:p>
        </p:txBody>
      </p:sp>
      <p:sp>
        <p:nvSpPr>
          <p:cNvPr id="5" name="Obdĺžnik 4"/>
          <p:cNvSpPr/>
          <p:nvPr/>
        </p:nvSpPr>
        <p:spPr>
          <a:xfrm>
            <a:off x="442119" y="2268667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E9171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anose="020B0502020202020204" pitchFamily="34" charset="0"/>
              </a:rPr>
              <a:t>Who has no interest ?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463848" y="2813470"/>
            <a:ext cx="6728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E9171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anose="020B0502020202020204" pitchFamily="34" charset="0"/>
              </a:rPr>
              <a:t>What is a balance of strength of particular sides ?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460375" y="3401205"/>
            <a:ext cx="6008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E91717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anose="020B0502020202020204" pitchFamily="34" charset="0"/>
              </a:rPr>
              <a:t>How they can be persuaded for good will ?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980566" y="5064852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E91717"/>
              </a:buClr>
            </a:pPr>
            <a:r>
              <a:rPr lang="en-US" sz="2400" dirty="0" smtClean="0">
                <a:latin typeface="Century Gothic" panose="020B0502020202020204" pitchFamily="34" charset="0"/>
              </a:rPr>
              <a:t>Money - challenge for prosperity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2" grpId="0"/>
      <p:bldP spid="2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27" name="Pravouhlý trojuholník 26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Obdĺžnik 27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23" name="Pravouhlý trojuholník 22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4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4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195736" y="2132856"/>
            <a:ext cx="4032448" cy="2688300"/>
          </a:xfrm>
          <a:prstGeom prst="rect">
            <a:avLst/>
          </a:prstGeom>
          <a:noFill/>
        </p:spPr>
      </p:pic>
      <p:sp>
        <p:nvSpPr>
          <p:cNvPr id="9" name="Rectangle 14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PROSPERITY</a:t>
            </a:r>
            <a:endParaRPr lang="cs-CZ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5845" y="1459584"/>
            <a:ext cx="2232248" cy="1046030"/>
            <a:chOff x="585845" y="2179664"/>
            <a:chExt cx="2232248" cy="1046030"/>
          </a:xfrm>
        </p:grpSpPr>
        <p:sp>
          <p:nvSpPr>
            <p:cNvPr id="14" name="Oval 13"/>
            <p:cNvSpPr/>
            <p:nvPr/>
          </p:nvSpPr>
          <p:spPr>
            <a:xfrm rot="21145438">
              <a:off x="767346" y="2179664"/>
              <a:ext cx="1871659" cy="1046030"/>
            </a:xfrm>
            <a:prstGeom prst="ellipse">
              <a:avLst/>
            </a:prstGeom>
            <a:solidFill>
              <a:srgbClr val="C4E59F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128953">
              <a:off x="585845" y="228141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dirty="0" smtClean="0">
                  <a:solidFill>
                    <a:srgbClr val="00B050"/>
                  </a:solidFill>
                  <a:latin typeface="Century Gothic" pitchFamily="34" charset="0"/>
                </a:rPr>
                <a:t>A wish of </a:t>
              </a:r>
              <a:r>
                <a:rPr lang="sk-SK" sz="2400" b="1" dirty="0" smtClean="0">
                  <a:solidFill>
                    <a:srgbClr val="00B050"/>
                  </a:solidFill>
                  <a:latin typeface="Century Gothic" pitchFamily="34" charset="0"/>
                </a:rPr>
                <a:t>individuals</a:t>
              </a:r>
              <a:endParaRPr lang="en-US" sz="24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53743" y="1124744"/>
            <a:ext cx="2232248" cy="1046030"/>
            <a:chOff x="3453743" y="1950922"/>
            <a:chExt cx="2232248" cy="1046030"/>
          </a:xfrm>
        </p:grpSpPr>
        <p:sp>
          <p:nvSpPr>
            <p:cNvPr id="11" name="Oval 10"/>
            <p:cNvSpPr/>
            <p:nvPr/>
          </p:nvSpPr>
          <p:spPr>
            <a:xfrm>
              <a:off x="3563888" y="1950922"/>
              <a:ext cx="2016224" cy="104603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3743" y="2019063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dirty="0" smtClean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Objective of </a:t>
              </a:r>
              <a:r>
                <a:rPr lang="sk-SK" sz="24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companies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18493" y="1482991"/>
            <a:ext cx="2232248" cy="1046030"/>
            <a:chOff x="6418493" y="2203071"/>
            <a:chExt cx="2232248" cy="1046030"/>
          </a:xfrm>
        </p:grpSpPr>
        <p:sp>
          <p:nvSpPr>
            <p:cNvPr id="15" name="Oval 14"/>
            <p:cNvSpPr/>
            <p:nvPr/>
          </p:nvSpPr>
          <p:spPr>
            <a:xfrm rot="783418">
              <a:off x="6464296" y="2203071"/>
              <a:ext cx="2016224" cy="10460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A161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695518">
              <a:off x="6418493" y="2281417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dirty="0" smtClean="0">
                  <a:solidFill>
                    <a:srgbClr val="EA1616"/>
                  </a:solidFill>
                  <a:latin typeface="Century Gothic" pitchFamily="34" charset="0"/>
                </a:rPr>
                <a:t>Purpose of </a:t>
              </a:r>
              <a:r>
                <a:rPr lang="sk-SK" sz="2400" b="1" dirty="0" smtClean="0">
                  <a:solidFill>
                    <a:srgbClr val="EA1616"/>
                  </a:solidFill>
                  <a:latin typeface="Century Gothic" pitchFamily="34" charset="0"/>
                </a:rPr>
                <a:t>Government</a:t>
              </a:r>
              <a:endParaRPr lang="en-US" sz="2400" b="1" dirty="0">
                <a:solidFill>
                  <a:srgbClr val="EA1616"/>
                </a:solidFill>
                <a:latin typeface="Century Gothic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1520" y="501317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entury Gothic" pitchFamily="34" charset="0"/>
              </a:rPr>
              <a:t>Prosperity rises from a productive work, technical advance, inovative aproach, successful bussines...  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405" y="56612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sk-SK" sz="2800" b="1" dirty="0" smtClean="0">
                <a:solidFill>
                  <a:srgbClr val="FF0000"/>
                </a:solidFill>
                <a:latin typeface="Century Gothic" pitchFamily="34" charset="0"/>
              </a:rPr>
              <a:t>How can the OSH contribute to the prosperity?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-25205" y="6165304"/>
            <a:ext cx="9165679" cy="692696"/>
            <a:chOff x="-25205" y="6165304"/>
            <a:chExt cx="9165679" cy="692696"/>
          </a:xfrm>
        </p:grpSpPr>
        <p:sp>
          <p:nvSpPr>
            <p:cNvPr id="16" name="Pravouhlý trojuholník 15"/>
            <p:cNvSpPr/>
            <p:nvPr/>
          </p:nvSpPr>
          <p:spPr>
            <a:xfrm flipH="1">
              <a:off x="-25205" y="6165304"/>
              <a:ext cx="9165679" cy="69269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4283968" y="6536377"/>
              <a:ext cx="4687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en-US" sz="1200" dirty="0" smtClean="0">
                  <a:latin typeface="Century Gothic" pitchFamily="34" charset="0"/>
                </a:rPr>
                <a:t>PERC </a:t>
              </a:r>
              <a:r>
                <a:rPr lang="en-US" altLang="en-US" sz="1200" dirty="0">
                  <a:latin typeface="Century Gothic" pitchFamily="34" charset="0"/>
                </a:rPr>
                <a:t>Regional </a:t>
              </a:r>
              <a:r>
                <a:rPr lang="en-US" altLang="en-US" sz="1200" dirty="0" smtClean="0">
                  <a:latin typeface="Century Gothic" pitchFamily="34" charset="0"/>
                </a:rPr>
                <a:t>Meeting</a:t>
              </a:r>
              <a:r>
                <a:rPr lang="sk-SK" altLang="en-US" sz="1200" dirty="0" smtClean="0">
                  <a:latin typeface="Century Gothic" pitchFamily="34" charset="0"/>
                </a:rPr>
                <a:t>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October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 2018, </a:t>
              </a:r>
              <a:r>
                <a:rPr lang="sk-SK" altLang="en-US" sz="1200" dirty="0" err="1">
                  <a:latin typeface="Century Gothic" pitchFamily="34" charset="0"/>
                  <a:cs typeface="Arial" pitchFamily="34" charset="0"/>
                </a:rPr>
                <a:t>Montenegro</a:t>
              </a:r>
              <a:r>
                <a:rPr lang="sk-SK" altLang="en-US" sz="1200" dirty="0">
                  <a:latin typeface="Century Gothic" pitchFamily="34" charset="0"/>
                  <a:cs typeface="Arial" pitchFamily="34" charset="0"/>
                </a:rPr>
                <a:t>, IGALO </a:t>
              </a:r>
              <a:endParaRPr lang="en-US" alt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-12031" y="-13742"/>
            <a:ext cx="9165679" cy="1426518"/>
            <a:chOff x="-12031" y="-13742"/>
            <a:chExt cx="9165679" cy="1426518"/>
          </a:xfrm>
        </p:grpSpPr>
        <p:sp>
          <p:nvSpPr>
            <p:cNvPr id="13" name="Pravouhlý trojuholník 12"/>
            <p:cNvSpPr/>
            <p:nvPr/>
          </p:nvSpPr>
          <p:spPr>
            <a:xfrm flipV="1">
              <a:off x="-12031" y="-13742"/>
              <a:ext cx="9165679" cy="1426518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4" name="Picture 2" descr="nLFS1zjhCbtCfLUngK3EO9S9mA-NUF1MGZ9zp1wNhAkmSoQrbRAe3g4WBODbCCvHknxmLjg0Kbr4DxlK8F065SJYHTfl4kdP2e6Mi3oo35DncQC2as_GC5k6Qi9xDo2fZ_OTCx_B6puWd2Sko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9" y="111934"/>
              <a:ext cx="987227" cy="10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4"/>
          <p:cNvSpPr/>
          <p:nvPr/>
        </p:nvSpPr>
        <p:spPr>
          <a:xfrm>
            <a:off x="1042600" y="54868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2 </a:t>
            </a:r>
            <a:r>
              <a:rPr lang="sk-SK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dimensions</a:t>
            </a:r>
            <a:r>
              <a:rPr lang="sk-SK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of OSH</a:t>
            </a:r>
            <a:endParaRPr lang="cs-CZ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4580" name="Picture 4" descr="Súvisiaci obrázo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3912">
            <a:off x="7414947" y="479225"/>
            <a:ext cx="1560852" cy="14281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70080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7988" indent="-407988"/>
            <a:r>
              <a:rPr lang="sk-SK" sz="2800" b="1" dirty="0" smtClean="0">
                <a:solidFill>
                  <a:srgbClr val="00B050"/>
                </a:solidFill>
                <a:latin typeface="Century Gothic" pitchFamily="34" charset="0"/>
              </a:rPr>
              <a:t>1) Social dimention </a:t>
            </a:r>
            <a:r>
              <a:rPr lang="sk-SK" sz="2800" dirty="0" smtClean="0">
                <a:solidFill>
                  <a:srgbClr val="00B050"/>
                </a:solidFill>
                <a:latin typeface="Century Gothic" pitchFamily="34" charset="0"/>
              </a:rPr>
              <a:t>- protection of workers with regards to </a:t>
            </a:r>
            <a:r>
              <a:rPr lang="sk-SK" sz="2800" dirty="0" err="1" smtClean="0">
                <a:solidFill>
                  <a:srgbClr val="00B050"/>
                </a:solidFill>
                <a:latin typeface="Century Gothic" pitchFamily="34" charset="0"/>
              </a:rPr>
              <a:t>all</a:t>
            </a:r>
            <a:r>
              <a:rPr lang="sk-SK" sz="2800" dirty="0" smtClean="0">
                <a:solidFill>
                  <a:srgbClr val="00B050"/>
                </a:solidFill>
                <a:latin typeface="Century Gothic" pitchFamily="34" charset="0"/>
              </a:rPr>
              <a:t> aspects of work, better life for people</a:t>
            </a:r>
            <a:endParaRPr lang="en-US" sz="28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196133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7988" indent="-407988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2) Economic dimention </a:t>
            </a:r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– avoiding losses of work accidents, promotion of productivity, quality, better bussiness for employers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4582" name="Picture 6" descr="Výsledok vyh&amp;lcaron;adávania obrázkov pre dopyt happy wor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725718"/>
            <a:ext cx="259027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1889</Words>
  <Application>Microsoft Office PowerPoint</Application>
  <PresentationFormat>On-screen Show (4:3)</PresentationFormat>
  <Paragraphs>275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Arial Black</vt:lpstr>
      <vt:lpstr>Arial Narrow</vt:lpstr>
      <vt:lpstr>AvenirLTStd-Book</vt:lpstr>
      <vt:lpstr>AvenirLTStd-HeavyOblique</vt:lpstr>
      <vt:lpstr>Bradley Hand ITC</vt:lpstr>
      <vt:lpstr>Calibri</vt:lpstr>
      <vt:lpstr>Century Gothic</vt:lpstr>
      <vt:lpstr>Forte</vt:lpstr>
      <vt:lpstr>Rage Italic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Nicolae, Olga</cp:lastModifiedBy>
  <cp:revision>487</cp:revision>
  <cp:lastPrinted>2017-01-30T16:59:41Z</cp:lastPrinted>
  <dcterms:created xsi:type="dcterms:W3CDTF">2012-05-18T20:19:35Z</dcterms:created>
  <dcterms:modified xsi:type="dcterms:W3CDTF">2018-10-08T08:01:23Z</dcterms:modified>
</cp:coreProperties>
</file>