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89" r:id="rId3"/>
  </p:sldMasterIdLst>
  <p:notesMasterIdLst>
    <p:notesMasterId r:id="rId26"/>
  </p:notesMasterIdLst>
  <p:sldIdLst>
    <p:sldId id="321" r:id="rId4"/>
    <p:sldId id="403" r:id="rId5"/>
    <p:sldId id="404" r:id="rId6"/>
    <p:sldId id="405" r:id="rId7"/>
    <p:sldId id="406" r:id="rId8"/>
    <p:sldId id="407" r:id="rId9"/>
    <p:sldId id="402" r:id="rId10"/>
    <p:sldId id="398" r:id="rId11"/>
    <p:sldId id="364" r:id="rId12"/>
    <p:sldId id="372" r:id="rId13"/>
    <p:sldId id="399" r:id="rId14"/>
    <p:sldId id="400" r:id="rId15"/>
    <p:sldId id="382" r:id="rId16"/>
    <p:sldId id="390" r:id="rId17"/>
    <p:sldId id="393" r:id="rId18"/>
    <p:sldId id="394" r:id="rId19"/>
    <p:sldId id="396" r:id="rId20"/>
    <p:sldId id="395" r:id="rId21"/>
    <p:sldId id="397" r:id="rId22"/>
    <p:sldId id="392" r:id="rId23"/>
    <p:sldId id="408" r:id="rId24"/>
    <p:sldId id="383"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0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88889" autoAdjust="0"/>
  </p:normalViewPr>
  <p:slideViewPr>
    <p:cSldViewPr snapToGrid="0">
      <p:cViewPr varScale="1">
        <p:scale>
          <a:sx n="57" d="100"/>
          <a:sy n="57" d="100"/>
        </p:scale>
        <p:origin x="28" y="40"/>
      </p:cViewPr>
      <p:guideLst>
        <p:guide orient="horz" pos="2160"/>
        <p:guide pos="3840"/>
      </p:guideLst>
    </p:cSldViewPr>
  </p:slideViewPr>
  <p:outlineViewPr>
    <p:cViewPr>
      <p:scale>
        <a:sx n="33" d="100"/>
        <a:sy n="33" d="100"/>
      </p:scale>
      <p:origin x="0" y="-105174"/>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22ED2-C449-42B7-BA9A-12E0F1A895DB}"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C35D9537-865C-4B6D-8ECA-FAE0C227DE3D}">
      <dgm:prSet phldrT="[Text]"/>
      <dgm:spPr/>
      <dgm:t>
        <a:bodyPr/>
        <a:lstStyle/>
        <a:p>
          <a:r>
            <a:rPr lang="en-US" dirty="0"/>
            <a:t>Before resumption</a:t>
          </a:r>
        </a:p>
      </dgm:t>
    </dgm:pt>
    <dgm:pt modelId="{E7D0A4D7-8F85-4C90-9B6A-A58594596A8D}" type="parTrans" cxnId="{2CC049DA-EF82-42E5-A016-0F3BD77E9060}">
      <dgm:prSet/>
      <dgm:spPr/>
      <dgm:t>
        <a:bodyPr/>
        <a:lstStyle/>
        <a:p>
          <a:endParaRPr lang="en-US"/>
        </a:p>
      </dgm:t>
    </dgm:pt>
    <dgm:pt modelId="{391293F8-6B76-44A0-BFBD-3E3FF1F5AED2}" type="sibTrans" cxnId="{2CC049DA-EF82-42E5-A016-0F3BD77E9060}">
      <dgm:prSet/>
      <dgm:spPr/>
      <dgm:t>
        <a:bodyPr/>
        <a:lstStyle/>
        <a:p>
          <a:endParaRPr lang="en-US"/>
        </a:p>
      </dgm:t>
    </dgm:pt>
    <dgm:pt modelId="{D80AE2DA-23DB-45F9-A500-428E9BD416F3}">
      <dgm:prSet phldrT="[Text]"/>
      <dgm:spPr/>
      <dgm:t>
        <a:bodyPr/>
        <a:lstStyle/>
        <a:p>
          <a:r>
            <a:rPr lang="en-US" dirty="0"/>
            <a:t>Return to work</a:t>
          </a:r>
        </a:p>
      </dgm:t>
    </dgm:pt>
    <dgm:pt modelId="{5338D316-BD24-4466-9010-757151ED0640}" type="parTrans" cxnId="{DDAFCA64-43D6-4751-8B14-0D81494F277F}">
      <dgm:prSet/>
      <dgm:spPr/>
      <dgm:t>
        <a:bodyPr/>
        <a:lstStyle/>
        <a:p>
          <a:endParaRPr lang="en-US"/>
        </a:p>
      </dgm:t>
    </dgm:pt>
    <dgm:pt modelId="{B77E13EC-D534-43E7-893F-B4D4EEE17BFE}" type="sibTrans" cxnId="{DDAFCA64-43D6-4751-8B14-0D81494F277F}">
      <dgm:prSet/>
      <dgm:spPr/>
      <dgm:t>
        <a:bodyPr/>
        <a:lstStyle/>
        <a:p>
          <a:endParaRPr lang="en-US"/>
        </a:p>
      </dgm:t>
    </dgm:pt>
    <dgm:pt modelId="{EE837F82-EBAC-4432-8D2D-0A5B85E2B0ED}">
      <dgm:prSet phldrT="[Text]"/>
      <dgm:spPr/>
      <dgm:t>
        <a:bodyPr/>
        <a:lstStyle/>
        <a:p>
          <a:r>
            <a:rPr lang="en-US" dirty="0"/>
            <a:t>Recovery</a:t>
          </a:r>
        </a:p>
      </dgm:t>
    </dgm:pt>
    <dgm:pt modelId="{0D513843-D79D-4436-B119-628DFEEB0F7B}" type="parTrans" cxnId="{E845D9E3-44D2-4DE4-A519-C3C6B7AE2B39}">
      <dgm:prSet/>
      <dgm:spPr/>
      <dgm:t>
        <a:bodyPr/>
        <a:lstStyle/>
        <a:p>
          <a:endParaRPr lang="en-US"/>
        </a:p>
      </dgm:t>
    </dgm:pt>
    <dgm:pt modelId="{01EFE11E-7080-4071-B51F-0501800C53B9}" type="sibTrans" cxnId="{E845D9E3-44D2-4DE4-A519-C3C6B7AE2B39}">
      <dgm:prSet/>
      <dgm:spPr/>
      <dgm:t>
        <a:bodyPr/>
        <a:lstStyle/>
        <a:p>
          <a:endParaRPr lang="en-US"/>
        </a:p>
      </dgm:t>
    </dgm:pt>
    <dgm:pt modelId="{D2871D2F-95A5-47E8-BAE2-88EA95DDE2BB}" type="pres">
      <dgm:prSet presAssocID="{B6222ED2-C449-42B7-BA9A-12E0F1A895DB}" presName="Name0" presStyleCnt="0">
        <dgm:presLayoutVars>
          <dgm:chMax val="7"/>
          <dgm:chPref val="7"/>
          <dgm:dir/>
          <dgm:animLvl val="lvl"/>
        </dgm:presLayoutVars>
      </dgm:prSet>
      <dgm:spPr/>
    </dgm:pt>
    <dgm:pt modelId="{7588CB84-1205-44A2-8FD2-99B012177639}" type="pres">
      <dgm:prSet presAssocID="{C35D9537-865C-4B6D-8ECA-FAE0C227DE3D}" presName="Accent1" presStyleCnt="0"/>
      <dgm:spPr/>
    </dgm:pt>
    <dgm:pt modelId="{60DC9FB2-6144-4861-A729-D0D77B7E29E9}" type="pres">
      <dgm:prSet presAssocID="{C35D9537-865C-4B6D-8ECA-FAE0C227DE3D}" presName="Accent" presStyleLbl="node1" presStyleIdx="0" presStyleCnt="3"/>
      <dgm:spPr/>
    </dgm:pt>
    <dgm:pt modelId="{D123B96B-B947-4C6A-95E9-272B3113ED92}" type="pres">
      <dgm:prSet presAssocID="{C35D9537-865C-4B6D-8ECA-FAE0C227DE3D}" presName="Parent1" presStyleLbl="revTx" presStyleIdx="0" presStyleCnt="3">
        <dgm:presLayoutVars>
          <dgm:chMax val="1"/>
          <dgm:chPref val="1"/>
          <dgm:bulletEnabled val="1"/>
        </dgm:presLayoutVars>
      </dgm:prSet>
      <dgm:spPr/>
    </dgm:pt>
    <dgm:pt modelId="{AFA8CA85-004A-4804-941A-74A5C6810391}" type="pres">
      <dgm:prSet presAssocID="{D80AE2DA-23DB-45F9-A500-428E9BD416F3}" presName="Accent2" presStyleCnt="0"/>
      <dgm:spPr/>
    </dgm:pt>
    <dgm:pt modelId="{80764FE5-0FAC-455C-9F61-C0B87AC0D537}" type="pres">
      <dgm:prSet presAssocID="{D80AE2DA-23DB-45F9-A500-428E9BD416F3}" presName="Accent" presStyleLbl="node1" presStyleIdx="1" presStyleCnt="3"/>
      <dgm:spPr/>
    </dgm:pt>
    <dgm:pt modelId="{64AD4F77-10EC-424E-8C10-8B32521DC2D3}" type="pres">
      <dgm:prSet presAssocID="{D80AE2DA-23DB-45F9-A500-428E9BD416F3}" presName="Parent2" presStyleLbl="revTx" presStyleIdx="1" presStyleCnt="3">
        <dgm:presLayoutVars>
          <dgm:chMax val="1"/>
          <dgm:chPref val="1"/>
          <dgm:bulletEnabled val="1"/>
        </dgm:presLayoutVars>
      </dgm:prSet>
      <dgm:spPr/>
    </dgm:pt>
    <dgm:pt modelId="{36D121DF-5911-4D2C-9C09-F3ADE5B6D17D}" type="pres">
      <dgm:prSet presAssocID="{EE837F82-EBAC-4432-8D2D-0A5B85E2B0ED}" presName="Accent3" presStyleCnt="0"/>
      <dgm:spPr/>
    </dgm:pt>
    <dgm:pt modelId="{D962B034-228D-4FD2-A5E1-751CC94339C1}" type="pres">
      <dgm:prSet presAssocID="{EE837F82-EBAC-4432-8D2D-0A5B85E2B0ED}" presName="Accent" presStyleLbl="node1" presStyleIdx="2" presStyleCnt="3"/>
      <dgm:spPr/>
    </dgm:pt>
    <dgm:pt modelId="{EAE6AC68-9602-4261-A38C-7A2B7EC0B6C1}" type="pres">
      <dgm:prSet presAssocID="{EE837F82-EBAC-4432-8D2D-0A5B85E2B0ED}" presName="Parent3" presStyleLbl="revTx" presStyleIdx="2" presStyleCnt="3">
        <dgm:presLayoutVars>
          <dgm:chMax val="1"/>
          <dgm:chPref val="1"/>
          <dgm:bulletEnabled val="1"/>
        </dgm:presLayoutVars>
      </dgm:prSet>
      <dgm:spPr/>
    </dgm:pt>
  </dgm:ptLst>
  <dgm:cxnLst>
    <dgm:cxn modelId="{DDAFCA64-43D6-4751-8B14-0D81494F277F}" srcId="{B6222ED2-C449-42B7-BA9A-12E0F1A895DB}" destId="{D80AE2DA-23DB-45F9-A500-428E9BD416F3}" srcOrd="1" destOrd="0" parTransId="{5338D316-BD24-4466-9010-757151ED0640}" sibTransId="{B77E13EC-D534-43E7-893F-B4D4EEE17BFE}"/>
    <dgm:cxn modelId="{AC0F8AA5-1114-43C4-8545-E11DC4A84957}" type="presOf" srcId="{C35D9537-865C-4B6D-8ECA-FAE0C227DE3D}" destId="{D123B96B-B947-4C6A-95E9-272B3113ED92}" srcOrd="0" destOrd="0" presId="urn:microsoft.com/office/officeart/2009/layout/CircleArrowProcess"/>
    <dgm:cxn modelId="{196579AF-824C-4194-9016-73B3F524ADCA}" type="presOf" srcId="{D80AE2DA-23DB-45F9-A500-428E9BD416F3}" destId="{64AD4F77-10EC-424E-8C10-8B32521DC2D3}" srcOrd="0" destOrd="0" presId="urn:microsoft.com/office/officeart/2009/layout/CircleArrowProcess"/>
    <dgm:cxn modelId="{2CC049DA-EF82-42E5-A016-0F3BD77E9060}" srcId="{B6222ED2-C449-42B7-BA9A-12E0F1A895DB}" destId="{C35D9537-865C-4B6D-8ECA-FAE0C227DE3D}" srcOrd="0" destOrd="0" parTransId="{E7D0A4D7-8F85-4C90-9B6A-A58594596A8D}" sibTransId="{391293F8-6B76-44A0-BFBD-3E3FF1F5AED2}"/>
    <dgm:cxn modelId="{30CCB1E3-86CD-4212-AE7F-C44C0BA8DDC4}" type="presOf" srcId="{B6222ED2-C449-42B7-BA9A-12E0F1A895DB}" destId="{D2871D2F-95A5-47E8-BAE2-88EA95DDE2BB}" srcOrd="0" destOrd="0" presId="urn:microsoft.com/office/officeart/2009/layout/CircleArrowProcess"/>
    <dgm:cxn modelId="{E845D9E3-44D2-4DE4-A519-C3C6B7AE2B39}" srcId="{B6222ED2-C449-42B7-BA9A-12E0F1A895DB}" destId="{EE837F82-EBAC-4432-8D2D-0A5B85E2B0ED}" srcOrd="2" destOrd="0" parTransId="{0D513843-D79D-4436-B119-628DFEEB0F7B}" sibTransId="{01EFE11E-7080-4071-B51F-0501800C53B9}"/>
    <dgm:cxn modelId="{566193FA-01A7-4205-A35A-58D7AB00B7E7}" type="presOf" srcId="{EE837F82-EBAC-4432-8D2D-0A5B85E2B0ED}" destId="{EAE6AC68-9602-4261-A38C-7A2B7EC0B6C1}" srcOrd="0" destOrd="0" presId="urn:microsoft.com/office/officeart/2009/layout/CircleArrowProcess"/>
    <dgm:cxn modelId="{B154F21C-F561-4046-9B94-95B95AA5A1A3}" type="presParOf" srcId="{D2871D2F-95A5-47E8-BAE2-88EA95DDE2BB}" destId="{7588CB84-1205-44A2-8FD2-99B012177639}" srcOrd="0" destOrd="0" presId="urn:microsoft.com/office/officeart/2009/layout/CircleArrowProcess"/>
    <dgm:cxn modelId="{35B1AC1A-2407-4E23-AA26-4A0B0519F370}" type="presParOf" srcId="{7588CB84-1205-44A2-8FD2-99B012177639}" destId="{60DC9FB2-6144-4861-A729-D0D77B7E29E9}" srcOrd="0" destOrd="0" presId="urn:microsoft.com/office/officeart/2009/layout/CircleArrowProcess"/>
    <dgm:cxn modelId="{A9C072DC-4DB2-4CD9-87C1-8D69348791A3}" type="presParOf" srcId="{D2871D2F-95A5-47E8-BAE2-88EA95DDE2BB}" destId="{D123B96B-B947-4C6A-95E9-272B3113ED92}" srcOrd="1" destOrd="0" presId="urn:microsoft.com/office/officeart/2009/layout/CircleArrowProcess"/>
    <dgm:cxn modelId="{8738CBB7-8EA6-44F4-8E28-13606E6C5520}" type="presParOf" srcId="{D2871D2F-95A5-47E8-BAE2-88EA95DDE2BB}" destId="{AFA8CA85-004A-4804-941A-74A5C6810391}" srcOrd="2" destOrd="0" presId="urn:microsoft.com/office/officeart/2009/layout/CircleArrowProcess"/>
    <dgm:cxn modelId="{95839A7D-772E-492C-9A5F-D285D02FED9E}" type="presParOf" srcId="{AFA8CA85-004A-4804-941A-74A5C6810391}" destId="{80764FE5-0FAC-455C-9F61-C0B87AC0D537}" srcOrd="0" destOrd="0" presId="urn:microsoft.com/office/officeart/2009/layout/CircleArrowProcess"/>
    <dgm:cxn modelId="{9EB08880-BCE0-49B1-AB41-0D22F2FC4DF4}" type="presParOf" srcId="{D2871D2F-95A5-47E8-BAE2-88EA95DDE2BB}" destId="{64AD4F77-10EC-424E-8C10-8B32521DC2D3}" srcOrd="3" destOrd="0" presId="urn:microsoft.com/office/officeart/2009/layout/CircleArrowProcess"/>
    <dgm:cxn modelId="{645665E5-5BF6-4CA6-8735-86216CA388AD}" type="presParOf" srcId="{D2871D2F-95A5-47E8-BAE2-88EA95DDE2BB}" destId="{36D121DF-5911-4D2C-9C09-F3ADE5B6D17D}" srcOrd="4" destOrd="0" presId="urn:microsoft.com/office/officeart/2009/layout/CircleArrowProcess"/>
    <dgm:cxn modelId="{98882D3C-E144-4F0B-8E5A-DDB9B0639F94}" type="presParOf" srcId="{36D121DF-5911-4D2C-9C09-F3ADE5B6D17D}" destId="{D962B034-228D-4FD2-A5E1-751CC94339C1}" srcOrd="0" destOrd="0" presId="urn:microsoft.com/office/officeart/2009/layout/CircleArrowProcess"/>
    <dgm:cxn modelId="{38EC9908-231B-44D5-9AEF-9C8F0686AD0F}" type="presParOf" srcId="{D2871D2F-95A5-47E8-BAE2-88EA95DDE2BB}" destId="{EAE6AC68-9602-4261-A38C-7A2B7EC0B6C1}"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C9FB2-6144-4861-A729-D0D77B7E29E9}">
      <dsp:nvSpPr>
        <dsp:cNvPr id="0" name=""/>
        <dsp:cNvSpPr/>
      </dsp:nvSpPr>
      <dsp:spPr>
        <a:xfrm>
          <a:off x="890387" y="69467"/>
          <a:ext cx="1540887" cy="154112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23B96B-B947-4C6A-95E9-272B3113ED92}">
      <dsp:nvSpPr>
        <dsp:cNvPr id="0" name=""/>
        <dsp:cNvSpPr/>
      </dsp:nvSpPr>
      <dsp:spPr>
        <a:xfrm>
          <a:off x="1230974" y="625859"/>
          <a:ext cx="856241" cy="42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Before resumption</a:t>
          </a:r>
        </a:p>
      </dsp:txBody>
      <dsp:txXfrm>
        <a:off x="1230974" y="625859"/>
        <a:ext cx="856241" cy="428018"/>
      </dsp:txXfrm>
    </dsp:sp>
    <dsp:sp modelId="{80764FE5-0FAC-455C-9F61-C0B87AC0D537}">
      <dsp:nvSpPr>
        <dsp:cNvPr id="0" name=""/>
        <dsp:cNvSpPr/>
      </dsp:nvSpPr>
      <dsp:spPr>
        <a:xfrm>
          <a:off x="462411" y="954956"/>
          <a:ext cx="1540887" cy="154112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AD4F77-10EC-424E-8C10-8B32521DC2D3}">
      <dsp:nvSpPr>
        <dsp:cNvPr id="0" name=""/>
        <dsp:cNvSpPr/>
      </dsp:nvSpPr>
      <dsp:spPr>
        <a:xfrm>
          <a:off x="804734" y="1516470"/>
          <a:ext cx="856241" cy="42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Return to work</a:t>
          </a:r>
        </a:p>
      </dsp:txBody>
      <dsp:txXfrm>
        <a:off x="804734" y="1516470"/>
        <a:ext cx="856241" cy="428018"/>
      </dsp:txXfrm>
    </dsp:sp>
    <dsp:sp modelId="{D962B034-228D-4FD2-A5E1-751CC94339C1}">
      <dsp:nvSpPr>
        <dsp:cNvPr id="0" name=""/>
        <dsp:cNvSpPr/>
      </dsp:nvSpPr>
      <dsp:spPr>
        <a:xfrm>
          <a:off x="1000057" y="1946409"/>
          <a:ext cx="1323861" cy="1324391"/>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6AC68-9602-4261-A38C-7A2B7EC0B6C1}">
      <dsp:nvSpPr>
        <dsp:cNvPr id="0" name=""/>
        <dsp:cNvSpPr/>
      </dsp:nvSpPr>
      <dsp:spPr>
        <a:xfrm>
          <a:off x="1232999" y="2408362"/>
          <a:ext cx="856241" cy="428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Recovery</a:t>
          </a:r>
        </a:p>
      </dsp:txBody>
      <dsp:txXfrm>
        <a:off x="1232999" y="2408362"/>
        <a:ext cx="856241" cy="42801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0D068C6-7325-408C-921E-B389FF684A63}" type="datetimeFigureOut">
              <a:rPr lang="en-GB" smtClean="0"/>
              <a:pPr/>
              <a:t>15/12/2020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0826FEE-2901-4F80-B040-94DEDE5C3ECF}" type="slidenum">
              <a:rPr lang="en-GB" smtClean="0"/>
              <a:pPr/>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pPr/>
              <a:t>2</a:t>
            </a:fld>
            <a:endParaRPr lang="en-GB"/>
          </a:p>
        </p:txBody>
      </p:sp>
    </p:spTree>
    <p:extLst>
      <p:ext uri="{BB962C8B-B14F-4D97-AF65-F5344CB8AC3E}">
        <p14:creationId xmlns:p14="http://schemas.microsoft.com/office/powerpoint/2010/main" val="4081287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48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12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137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888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97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650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kern="1200" dirty="0">
              <a:solidFill>
                <a:schemeClr val="accent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CDD2F-0B23-4EB0-88C9-32C64EBB58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64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5150" lvl="3" defTabSz="457200">
              <a:spcBef>
                <a:spcPts val="300"/>
              </a:spcBef>
              <a:spcAft>
                <a:spcPts val="300"/>
              </a:spcAft>
              <a:buClr>
                <a:srgbClr val="FA3C4B"/>
              </a:buCl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56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70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96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713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8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21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730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solidFill>
                  <a:schemeClr val="accent1"/>
                </a:solidFill>
                <a:latin typeface="+mj-lt"/>
              </a:rPr>
              <a:t>Prioritize the use of liquid soap dispensers instead of soap tablets. Install signage for proper handwashing. Install handwashing facilities or alcohol gel 60% at the entrance and across the workplace/premises.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latin typeface="+mj-lt"/>
              </a:rPr>
              <a:t>4)</a:t>
            </a:r>
            <a:r>
              <a:rPr lang="en-US" baseline="0" dirty="0">
                <a:solidFill>
                  <a:schemeClr val="accent1"/>
                </a:solidFill>
                <a:latin typeface="+mj-lt"/>
              </a:rPr>
              <a:t>  </a:t>
            </a:r>
            <a:r>
              <a:rPr lang="en-DE" baseline="0" dirty="0">
                <a:solidFill>
                  <a:schemeClr val="accent1"/>
                </a:solidFill>
                <a:latin typeface="+mj-lt"/>
              </a:rPr>
              <a:t>…</a:t>
            </a:r>
            <a:r>
              <a:rPr lang="fr-CH" baseline="0" dirty="0">
                <a:solidFill>
                  <a:schemeClr val="accent1"/>
                </a:solidFill>
                <a:latin typeface="+mj-lt"/>
              </a:rPr>
              <a:t>..</a:t>
            </a:r>
            <a:r>
              <a:rPr lang="en-US" dirty="0">
                <a:solidFill>
                  <a:schemeClr val="accent1"/>
                </a:solidFill>
                <a:latin typeface="+mj-lt"/>
              </a:rPr>
              <a:t>, removing the handkerchief immediately and then washing the hands with soap and water or with an alcohol-based disinfectant.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solidFill>
              <a:latin typeface="+mj-lt"/>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71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pPr/>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dirty="0"/>
              <a:t>Quote (level 1)</a:t>
            </a:r>
          </a:p>
          <a:p>
            <a:pPr lvl="1"/>
            <a:r>
              <a:rPr lang="en-US" dirty="0"/>
              <a:t>Continuation paras (level 2)</a:t>
            </a:r>
          </a:p>
          <a:p>
            <a:pPr lvl="2"/>
            <a:r>
              <a:rPr lang="en-GB" dirty="0"/>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261044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2316008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3072045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1319992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2642088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
        <p:nvSpPr>
          <p:cNvPr id="4" name="Slide Number Placeholder 3"/>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1711956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0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55840" y="1484784"/>
            <a:ext cx="7104789" cy="2808312"/>
          </a:xfrm>
        </p:spPr>
        <p:txBody>
          <a:bodyPr>
            <a:normAutofit/>
          </a:bodyPr>
          <a:lstStyle>
            <a:lvl1pPr>
              <a:defRPr sz="3200"/>
            </a:lvl1pPr>
          </a:lstStyle>
          <a:p>
            <a:r>
              <a:rPr lang="en-US"/>
              <a:t>Click to edit Master title style</a:t>
            </a:r>
            <a:endParaRPr lang="en-GB" dirty="0"/>
          </a:p>
        </p:txBody>
      </p:sp>
      <p:sp>
        <p:nvSpPr>
          <p:cNvPr id="3" name="Subtitle 2"/>
          <p:cNvSpPr>
            <a:spLocks noGrp="1"/>
          </p:cNvSpPr>
          <p:nvPr>
            <p:ph type="subTitle" idx="1"/>
          </p:nvPr>
        </p:nvSpPr>
        <p:spPr>
          <a:xfrm>
            <a:off x="4655840" y="4509121"/>
            <a:ext cx="7104789" cy="2016224"/>
          </a:xfrm>
        </p:spPr>
        <p:txBody>
          <a:bodyPr anchor="b">
            <a:normAutofit/>
          </a:bodyPr>
          <a:lstStyle>
            <a:lvl1pPr marL="0" indent="0" algn="l" rtl="0" eaLnBrk="1" fontAlgn="base" hangingPunct="1">
              <a:spcBef>
                <a:spcPct val="0"/>
              </a:spcBef>
              <a:spcAft>
                <a:spcPct val="0"/>
              </a:spcAft>
              <a:buNone/>
              <a:defRPr lang="en-GB" sz="1800" b="0" kern="1200" dirty="0">
                <a:solidFill>
                  <a:srgbClr val="4F5150"/>
                </a:solidFill>
                <a:latin typeface="Arial" charset="0"/>
                <a:ea typeface="ＭＳ Ｐゴシック" pitchFamily="-111" charset="-128"/>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2856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275829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6375"/>
            <a:ext cx="10972800" cy="1143000"/>
          </a:xfrm>
        </p:spPr>
        <p:txBody>
          <a:bodyPr>
            <a:normAutofit/>
          </a:bodyPr>
          <a:lstStyle>
            <a:lvl1pPr algn="l">
              <a:lnSpc>
                <a:spcPct val="90000"/>
              </a:lnSpc>
              <a:defRPr lang="en-GB" sz="3200" b="1" kern="1200" dirty="0">
                <a:solidFill>
                  <a:srgbClr val="003D81"/>
                </a:solidFill>
                <a:latin typeface="Arial" charset="0"/>
                <a:ea typeface="ＭＳ Ｐゴシック" pitchFamily="-111" charset="-128"/>
                <a:cs typeface="+mn-cs"/>
              </a:defRPr>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lnSpc>
                <a:spcPct val="90000"/>
              </a:lnSpc>
              <a:spcBef>
                <a:spcPts val="500"/>
              </a:spcBef>
              <a:spcAft>
                <a:spcPts val="500"/>
              </a:spcAft>
              <a:defRPr sz="2800">
                <a:latin typeface="Arial" pitchFamily="34" charset="0"/>
                <a:cs typeface="Arial" pitchFamily="34" charset="0"/>
              </a:defRPr>
            </a:lvl1pPr>
            <a:lvl2pPr>
              <a:lnSpc>
                <a:spcPct val="90000"/>
              </a:lnSpc>
              <a:spcBef>
                <a:spcPts val="500"/>
              </a:spcBef>
              <a:spcAft>
                <a:spcPts val="500"/>
              </a:spcAft>
              <a:defRPr sz="2400">
                <a:latin typeface="Arial" pitchFamily="34" charset="0"/>
                <a:cs typeface="Arial" pitchFamily="34" charset="0"/>
              </a:defRPr>
            </a:lvl2pPr>
            <a:lvl3pPr>
              <a:lnSpc>
                <a:spcPct val="90000"/>
              </a:lnSpc>
              <a:spcBef>
                <a:spcPts val="500"/>
              </a:spcBef>
              <a:spcAft>
                <a:spcPts val="500"/>
              </a:spcAft>
              <a:defRPr sz="2000">
                <a:latin typeface="Arial" pitchFamily="34" charset="0"/>
                <a:cs typeface="Arial" pitchFamily="34" charset="0"/>
              </a:defRPr>
            </a:lvl3pPr>
            <a:lvl4pPr>
              <a:lnSpc>
                <a:spcPct val="90000"/>
              </a:lnSpc>
              <a:spcBef>
                <a:spcPts val="500"/>
              </a:spcBef>
              <a:spcAft>
                <a:spcPts val="500"/>
              </a:spcAft>
              <a:defRPr sz="1800">
                <a:latin typeface="Arial" pitchFamily="34" charset="0"/>
                <a:cs typeface="Arial" pitchFamily="34" charset="0"/>
              </a:defRPr>
            </a:lvl4pPr>
            <a:lvl5pPr>
              <a:lnSpc>
                <a:spcPct val="90000"/>
              </a:lnSpc>
              <a:spcBef>
                <a:spcPts val="500"/>
              </a:spcBef>
              <a:spcAft>
                <a:spcPts val="500"/>
              </a:spcAft>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sz="1000">
                <a:latin typeface="Arial" pitchFamily="34" charset="0"/>
                <a:cs typeface="Arial" pitchFamily="34" charset="0"/>
              </a:defRPr>
            </a:lvl1pPr>
          </a:lstStyle>
          <a:p>
            <a:pPr>
              <a:defRPr/>
            </a:pPr>
            <a:fld id="{EB2234B7-8196-40B9-8C4B-5DFB13CC2C9E}" type="datetime1">
              <a:rPr lang="en-GB"/>
              <a:pPr>
                <a:defRPr/>
              </a:pPr>
              <a:t>15/12/2020</a:t>
            </a:fld>
            <a:endParaRPr lang="en-GB" dirty="0"/>
          </a:p>
        </p:txBody>
      </p:sp>
      <p:sp>
        <p:nvSpPr>
          <p:cNvPr id="5" name="Footer Placeholder 4"/>
          <p:cNvSpPr>
            <a:spLocks noGrp="1"/>
          </p:cNvSpPr>
          <p:nvPr>
            <p:ph type="ftr" sz="quarter" idx="11"/>
          </p:nvPr>
        </p:nvSpPr>
        <p:spPr/>
        <p:txBody>
          <a:bodyPr/>
          <a:lstStyle>
            <a:lvl1pPr>
              <a:defRPr lang="en-GB" sz="1000" kern="1200">
                <a:solidFill>
                  <a:prstClr val="black">
                    <a:tint val="75000"/>
                  </a:prstClr>
                </a:solidFill>
                <a:latin typeface="Arial" pitchFamily="34" charset="0"/>
                <a:ea typeface="+mn-ea"/>
                <a:cs typeface="Arial" pitchFamily="34" charset="0"/>
              </a:defRPr>
            </a:lvl1pPr>
          </a:lstStyle>
          <a:p>
            <a:pPr>
              <a:defRPr/>
            </a:pPr>
            <a:endParaRPr/>
          </a:p>
        </p:txBody>
      </p:sp>
      <p:sp>
        <p:nvSpPr>
          <p:cNvPr id="6" name="Slide Number Placeholder 5"/>
          <p:cNvSpPr>
            <a:spLocks noGrp="1"/>
          </p:cNvSpPr>
          <p:nvPr>
            <p:ph type="sldNum" sz="quarter" idx="12"/>
          </p:nvPr>
        </p:nvSpPr>
        <p:spPr/>
        <p:txBody>
          <a:bodyPr/>
          <a:lstStyle>
            <a:lvl1pPr>
              <a:defRPr sz="1000"/>
            </a:lvl1pPr>
          </a:lstStyle>
          <a:p>
            <a:pPr>
              <a:defRPr/>
            </a:pPr>
            <a:fld id="{F49D543E-1EC4-46E2-A119-B4DE00705E89}" type="slidenum">
              <a:rPr lang="en-GB" altLang="en-US"/>
              <a:pPr>
                <a:defRPr/>
              </a:pPr>
              <a:t>‹#›</a:t>
            </a:fld>
            <a:endParaRPr lang="en-GB" altLang="en-US"/>
          </a:p>
        </p:txBody>
      </p:sp>
    </p:spTree>
    <p:extLst>
      <p:ext uri="{BB962C8B-B14F-4D97-AF65-F5344CB8AC3E}">
        <p14:creationId xmlns:p14="http://schemas.microsoft.com/office/powerpoint/2010/main" val="2092828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p:nvPr userDrawn="1"/>
        </p:nvSpPr>
        <p:spPr>
          <a:xfrm>
            <a:off x="0" y="-26988"/>
            <a:ext cx="12192000" cy="6884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solidFill>
                <a:prstClr val="white"/>
              </a:solidFill>
            </a:endParaRPr>
          </a:p>
        </p:txBody>
      </p:sp>
      <p:sp>
        <p:nvSpPr>
          <p:cNvPr id="2" name="Title 1"/>
          <p:cNvSpPr>
            <a:spLocks noGrp="1"/>
          </p:cNvSpPr>
          <p:nvPr>
            <p:ph type="title"/>
          </p:nvPr>
        </p:nvSpPr>
        <p:spPr/>
        <p:txBody>
          <a:bodyPr>
            <a:normAutofit/>
          </a:bodyPr>
          <a:lstStyle>
            <a:lvl1pPr algn="l">
              <a:defRPr lang="en-GB" sz="3200" b="1" kern="1200" dirty="0">
                <a:solidFill>
                  <a:srgbClr val="003D81"/>
                </a:solidFill>
                <a:latin typeface="Arial" charset="0"/>
                <a:ea typeface="ＭＳ Ｐゴシック" pitchFamily="-111" charset="-128"/>
                <a:cs typeface="+mn-cs"/>
              </a:defRPr>
            </a:lvl1pPr>
          </a:lstStyle>
          <a:p>
            <a:r>
              <a:rPr lang="en-US"/>
              <a:t>Click to edit Master title style</a:t>
            </a:r>
            <a:endParaRPr lang="en-GB" dirty="0"/>
          </a:p>
        </p:txBody>
      </p:sp>
      <p:sp>
        <p:nvSpPr>
          <p:cNvPr id="3" name="Content Placeholder 2"/>
          <p:cNvSpPr>
            <a:spLocks noGrp="1"/>
          </p:cNvSpPr>
          <p:nvPr>
            <p:ph idx="1"/>
          </p:nvPr>
        </p:nvSpPr>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sz="1000">
                <a:latin typeface="Arial" pitchFamily="34" charset="0"/>
                <a:cs typeface="Arial" pitchFamily="34" charset="0"/>
              </a:defRPr>
            </a:lvl1pPr>
          </a:lstStyle>
          <a:p>
            <a:pPr>
              <a:defRPr/>
            </a:pPr>
            <a:fld id="{E279130E-BD7B-412E-B847-40AB0A4A824C}" type="datetime1">
              <a:rPr lang="en-GB"/>
              <a:pPr>
                <a:defRPr/>
              </a:pPr>
              <a:t>15/12/2020</a:t>
            </a:fld>
            <a:endParaRPr lang="en-GB" dirty="0"/>
          </a:p>
        </p:txBody>
      </p:sp>
      <p:sp>
        <p:nvSpPr>
          <p:cNvPr id="6" name="Footer Placeholder 4"/>
          <p:cNvSpPr>
            <a:spLocks noGrp="1"/>
          </p:cNvSpPr>
          <p:nvPr>
            <p:ph type="ftr" sz="quarter" idx="11"/>
          </p:nvPr>
        </p:nvSpPr>
        <p:spPr/>
        <p:txBody>
          <a:bodyPr/>
          <a:lstStyle>
            <a:lvl1pPr>
              <a:defRPr lang="en-GB" sz="1000" kern="1200">
                <a:solidFill>
                  <a:prstClr val="black">
                    <a:tint val="75000"/>
                  </a:prstClr>
                </a:solidFill>
                <a:latin typeface="Arial" pitchFamily="34" charset="0"/>
                <a:ea typeface="+mn-ea"/>
                <a:cs typeface="Arial" pitchFamily="34" charset="0"/>
              </a:defRPr>
            </a:lvl1pPr>
          </a:lstStyle>
          <a:p>
            <a:pPr>
              <a:defRPr/>
            </a:pPr>
            <a:endParaRPr/>
          </a:p>
        </p:txBody>
      </p:sp>
      <p:sp>
        <p:nvSpPr>
          <p:cNvPr id="7" name="Slide Number Placeholder 5"/>
          <p:cNvSpPr>
            <a:spLocks noGrp="1"/>
          </p:cNvSpPr>
          <p:nvPr>
            <p:ph type="sldNum" sz="quarter" idx="12"/>
          </p:nvPr>
        </p:nvSpPr>
        <p:spPr/>
        <p:txBody>
          <a:bodyPr/>
          <a:lstStyle>
            <a:lvl1pPr>
              <a:defRPr sz="1000"/>
            </a:lvl1pPr>
          </a:lstStyle>
          <a:p>
            <a:pPr>
              <a:defRPr/>
            </a:pPr>
            <a:fld id="{CE29678C-D171-47EA-807F-28D53DEF5142}" type="slidenum">
              <a:rPr lang="en-GB" altLang="en-US"/>
              <a:pPr>
                <a:defRPr/>
              </a:pPr>
              <a:t>‹#›</a:t>
            </a:fld>
            <a:endParaRPr lang="en-GB" altLang="en-US"/>
          </a:p>
        </p:txBody>
      </p:sp>
    </p:spTree>
    <p:extLst>
      <p:ext uri="{BB962C8B-B14F-4D97-AF65-F5344CB8AC3E}">
        <p14:creationId xmlns:p14="http://schemas.microsoft.com/office/powerpoint/2010/main" val="1576141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A92B5CD-F984-4D3A-AE29-267365A6DE29}" type="datetime1">
              <a:rPr lang="en-GB"/>
              <a:pPr>
                <a:defRPr/>
              </a:pPr>
              <a:t>15/12/2020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453FFDA-604F-462A-9B2B-D1BA8BF0990C}" type="slidenum">
              <a:rPr lang="en-GB" altLang="en-US"/>
              <a:pPr>
                <a:defRPr/>
              </a:pPr>
              <a:t>‹#›</a:t>
            </a:fld>
            <a:endParaRPr lang="en-GB" altLang="en-US"/>
          </a:p>
        </p:txBody>
      </p:sp>
    </p:spTree>
    <p:extLst>
      <p:ext uri="{BB962C8B-B14F-4D97-AF65-F5344CB8AC3E}">
        <p14:creationId xmlns:p14="http://schemas.microsoft.com/office/powerpoint/2010/main" val="3358043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2"/>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275C4DC6-7D1F-431D-8AFD-23DDA4CC8AAB}" type="datetime1">
              <a:rPr lang="en-GB"/>
              <a:pPr>
                <a:defRPr/>
              </a:pPr>
              <a:t>15/12/2020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6599472-9ACB-4365-B382-402A13606597}" type="slidenum">
              <a:rPr lang="en-GB" altLang="en-US"/>
              <a:pPr>
                <a:defRPr/>
              </a:pPr>
              <a:t>‹#›</a:t>
            </a:fld>
            <a:endParaRPr lang="en-GB" altLang="en-US"/>
          </a:p>
        </p:txBody>
      </p:sp>
    </p:spTree>
    <p:extLst>
      <p:ext uri="{BB962C8B-B14F-4D97-AF65-F5344CB8AC3E}">
        <p14:creationId xmlns:p14="http://schemas.microsoft.com/office/powerpoint/2010/main" val="2682090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129CD2D-CCEB-4B3E-8F25-194AA78A97E2}" type="datetime1">
              <a:rPr lang="en-GB"/>
              <a:pPr>
                <a:defRPr/>
              </a:pPr>
              <a:t>15/12/2020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98664AB-7EF6-4298-AC6A-21B7E0933E68}" type="slidenum">
              <a:rPr lang="en-GB" altLang="en-US"/>
              <a:pPr>
                <a:defRPr/>
              </a:pPr>
              <a:t>‹#›</a:t>
            </a:fld>
            <a:endParaRPr lang="en-GB" altLang="en-US"/>
          </a:p>
        </p:txBody>
      </p:sp>
    </p:spTree>
    <p:extLst>
      <p:ext uri="{BB962C8B-B14F-4D97-AF65-F5344CB8AC3E}">
        <p14:creationId xmlns:p14="http://schemas.microsoft.com/office/powerpoint/2010/main" val="2656713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3F66A0C-77B4-45BB-9FA1-D8503726D21A}" type="datetime1">
              <a:rPr lang="en-GB"/>
              <a:pPr>
                <a:defRPr/>
              </a:pPr>
              <a:t>15/12/2020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CCCF098-494D-43D1-A711-809400A42479}" type="slidenum">
              <a:rPr lang="en-GB" altLang="en-US"/>
              <a:pPr>
                <a:defRPr/>
              </a:pPr>
              <a:t>‹#›</a:t>
            </a:fld>
            <a:endParaRPr lang="en-GB" altLang="en-US"/>
          </a:p>
        </p:txBody>
      </p:sp>
    </p:spTree>
    <p:extLst>
      <p:ext uri="{BB962C8B-B14F-4D97-AF65-F5344CB8AC3E}">
        <p14:creationId xmlns:p14="http://schemas.microsoft.com/office/powerpoint/2010/main" val="1252908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6BCD0A-E2A0-4DD3-B3D5-73453941499C}" type="datetime1">
              <a:rPr lang="en-GB"/>
              <a:pPr>
                <a:defRPr/>
              </a:pPr>
              <a:t>15/12/2020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686A636-018D-48A9-98CF-6091E5C7DDA3}" type="slidenum">
              <a:rPr lang="en-GB" altLang="en-US"/>
              <a:pPr>
                <a:defRPr/>
              </a:pPr>
              <a:t>‹#›</a:t>
            </a:fld>
            <a:endParaRPr lang="en-GB" altLang="en-US"/>
          </a:p>
        </p:txBody>
      </p:sp>
    </p:spTree>
    <p:extLst>
      <p:ext uri="{BB962C8B-B14F-4D97-AF65-F5344CB8AC3E}">
        <p14:creationId xmlns:p14="http://schemas.microsoft.com/office/powerpoint/2010/main" val="1460900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651EDD4-93A5-419C-A1CA-82FCE313DAEB}" type="datetime1">
              <a:rPr lang="en-GB"/>
              <a:pPr>
                <a:defRPr/>
              </a:pPr>
              <a:t>15/12/2020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D427353-F657-4C62-859F-625B2F4D6394}" type="slidenum">
              <a:rPr lang="en-GB" altLang="en-US"/>
              <a:pPr>
                <a:defRPr/>
              </a:pPr>
              <a:t>‹#›</a:t>
            </a:fld>
            <a:endParaRPr lang="en-GB" altLang="en-US"/>
          </a:p>
        </p:txBody>
      </p:sp>
    </p:spTree>
    <p:extLst>
      <p:ext uri="{BB962C8B-B14F-4D97-AF65-F5344CB8AC3E}">
        <p14:creationId xmlns:p14="http://schemas.microsoft.com/office/powerpoint/2010/main" val="3301704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2204E3-FD33-430B-8236-FD9A1E770F53}" type="datetime1">
              <a:rPr lang="en-GB"/>
              <a:pPr>
                <a:defRPr/>
              </a:pPr>
              <a:t>15/12/2020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3102701-2CD1-479B-AC23-FA2F70180916}" type="slidenum">
              <a:rPr lang="en-GB" altLang="en-US"/>
              <a:pPr>
                <a:defRPr/>
              </a:pPr>
              <a:t>‹#›</a:t>
            </a:fld>
            <a:endParaRPr lang="en-GB" altLang="en-US"/>
          </a:p>
        </p:txBody>
      </p:sp>
    </p:spTree>
    <p:extLst>
      <p:ext uri="{BB962C8B-B14F-4D97-AF65-F5344CB8AC3E}">
        <p14:creationId xmlns:p14="http://schemas.microsoft.com/office/powerpoint/2010/main" val="1704782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9313B9E-4183-47EA-B93A-6E3C1DB6D700}" type="datetime1">
              <a:rPr lang="en-GB"/>
              <a:pPr>
                <a:defRPr/>
              </a:pPr>
              <a:t>15/12/2020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D417E0E-2A0A-414B-98CD-A0E9D9433737}" type="slidenum">
              <a:rPr lang="en-GB" altLang="en-US"/>
              <a:pPr>
                <a:defRPr/>
              </a:pPr>
              <a:t>‹#›</a:t>
            </a:fld>
            <a:endParaRPr lang="en-GB" altLang="en-US"/>
          </a:p>
        </p:txBody>
      </p:sp>
    </p:spTree>
    <p:extLst>
      <p:ext uri="{BB962C8B-B14F-4D97-AF65-F5344CB8AC3E}">
        <p14:creationId xmlns:p14="http://schemas.microsoft.com/office/powerpoint/2010/main" val="3485452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085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37D44C9-2695-4F90-BC5E-8E056D596E7A}" type="datetime1">
              <a:rPr lang="en-GB"/>
              <a:pPr>
                <a:defRPr/>
              </a:pPr>
              <a:t>15/12/2020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5A4F5D7-5562-42F8-928F-E4D3600D68CA}" type="slidenum">
              <a:rPr lang="en-GB" altLang="en-US"/>
              <a:pPr>
                <a:defRPr/>
              </a:pPr>
              <a:t>‹#›</a:t>
            </a:fld>
            <a:endParaRPr lang="en-GB" altLang="en-US"/>
          </a:p>
        </p:txBody>
      </p:sp>
    </p:spTree>
    <p:extLst>
      <p:ext uri="{BB962C8B-B14F-4D97-AF65-F5344CB8AC3E}">
        <p14:creationId xmlns:p14="http://schemas.microsoft.com/office/powerpoint/2010/main" val="3398228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bwMode="auto">
          <a:xfrm>
            <a:off x="3168651" y="2492376"/>
            <a:ext cx="9023349" cy="2881313"/>
          </a:xfrm>
          <a:prstGeom prst="rect">
            <a:avLst/>
          </a:prstGeom>
          <a:solidFill>
            <a:schemeClr val="accent5">
              <a:lumMod val="40000"/>
              <a:lumOff val="60000"/>
              <a:alpha val="7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Arial"/>
              <a:ea typeface="ＭＳ Ｐゴシック" pitchFamily="34" charset="-128"/>
            </a:endParaRPr>
          </a:p>
        </p:txBody>
      </p:sp>
      <p:pic>
        <p:nvPicPr>
          <p:cNvPr id="3" name="Picture 2" descr="Logo Rapport VI.jpg"/>
          <p:cNvPicPr>
            <a:picLocks noChangeAspect="1"/>
          </p:cNvPicPr>
          <p:nvPr userDrawn="1"/>
        </p:nvPicPr>
        <p:blipFill>
          <a:blip r:embed="rId2" cstate="print">
            <a:duotone>
              <a:schemeClr val="accent5">
                <a:shade val="45000"/>
                <a:satMod val="135000"/>
              </a:schemeClr>
              <a:prstClr val="white"/>
            </a:duotone>
            <a:lum bright="-7000"/>
          </a:blip>
          <a:stretch>
            <a:fillRect/>
          </a:stretch>
        </p:blipFill>
        <p:spPr>
          <a:xfrm>
            <a:off x="377289" y="249099"/>
            <a:ext cx="1687304" cy="1214577"/>
          </a:xfrm>
          <a:prstGeom prst="rect">
            <a:avLst/>
          </a:prstGeom>
        </p:spPr>
      </p:pic>
    </p:spTree>
    <p:extLst>
      <p:ext uri="{BB962C8B-B14F-4D97-AF65-F5344CB8AC3E}">
        <p14:creationId xmlns:p14="http://schemas.microsoft.com/office/powerpoint/2010/main" val="3200118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Rectangle 1"/>
          <p:cNvSpPr/>
          <p:nvPr userDrawn="1"/>
        </p:nvSpPr>
        <p:spPr bwMode="auto">
          <a:xfrm>
            <a:off x="3168651" y="2492376"/>
            <a:ext cx="9023349" cy="2881313"/>
          </a:xfrm>
          <a:prstGeom prst="rect">
            <a:avLst/>
          </a:prstGeom>
          <a:solidFill>
            <a:schemeClr val="accent5">
              <a:lumMod val="40000"/>
              <a:lumOff val="60000"/>
              <a:alpha val="7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Arial"/>
              <a:ea typeface="ＭＳ Ｐゴシック" pitchFamily="34" charset="-128"/>
            </a:endParaRPr>
          </a:p>
        </p:txBody>
      </p:sp>
      <p:pic>
        <p:nvPicPr>
          <p:cNvPr id="3" name="Picture 2" descr="Logo Rapport VI.jpg"/>
          <p:cNvPicPr>
            <a:picLocks noChangeAspect="1"/>
          </p:cNvPicPr>
          <p:nvPr userDrawn="1"/>
        </p:nvPicPr>
        <p:blipFill>
          <a:blip r:embed="rId2" cstate="print">
            <a:duotone>
              <a:schemeClr val="accent5">
                <a:shade val="45000"/>
                <a:satMod val="135000"/>
              </a:schemeClr>
              <a:prstClr val="white"/>
            </a:duotone>
            <a:lum bright="-7000"/>
          </a:blip>
          <a:stretch>
            <a:fillRect/>
          </a:stretch>
        </p:blipFill>
        <p:spPr>
          <a:xfrm>
            <a:off x="377289" y="249099"/>
            <a:ext cx="1687304" cy="1214577"/>
          </a:xfrm>
          <a:prstGeom prst="rect">
            <a:avLst/>
          </a:prstGeom>
        </p:spPr>
      </p:pic>
    </p:spTree>
    <p:extLst>
      <p:ext uri="{BB962C8B-B14F-4D97-AF65-F5344CB8AC3E}">
        <p14:creationId xmlns:p14="http://schemas.microsoft.com/office/powerpoint/2010/main" val="4018692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
            <a:ext cx="12192000" cy="1520825"/>
          </a:xfrm>
          <a:prstGeom prst="rect">
            <a:avLst/>
          </a:prstGeom>
          <a:solidFill>
            <a:schemeClr val="accent5">
              <a:lumMod val="40000"/>
              <a:lumOff val="60000"/>
              <a:alpha val="70000"/>
            </a:schemeClr>
          </a:solidFill>
          <a:ln>
            <a:noFill/>
          </a:ln>
        </p:spPr>
        <p:txBody>
          <a:bodyPr/>
          <a:lstStyle/>
          <a:p>
            <a:pPr eaLnBrk="1" fontAlgn="auto" hangingPunct="1">
              <a:spcBef>
                <a:spcPts val="0"/>
              </a:spcBef>
              <a:spcAft>
                <a:spcPts val="0"/>
              </a:spcAft>
              <a:defRPr/>
            </a:pPr>
            <a:endParaRPr lang="en-US" sz="1800">
              <a:solidFill>
                <a:prstClr val="black"/>
              </a:solidFill>
              <a:latin typeface="Arial"/>
              <a:ea typeface="ＭＳ Ｐゴシック" pitchFamily="34" charset="-128"/>
            </a:endParaRPr>
          </a:p>
        </p:txBody>
      </p:sp>
      <p:pic>
        <p:nvPicPr>
          <p:cNvPr id="5" name="Picture 8" descr="English_3Lines_ILOffice_Black.ep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64851" y="152401"/>
            <a:ext cx="992716"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7382" y="274638"/>
            <a:ext cx="9055100" cy="1143000"/>
          </a:xfrm>
        </p:spPr>
        <p:txBody>
          <a:bodyPr/>
          <a:lstStyle>
            <a:lvl1pPr>
              <a:defRPr sz="2800"/>
            </a:lvl1pPr>
          </a:lstStyle>
          <a:p>
            <a:r>
              <a:rPr lang="en-US"/>
              <a:t>Click to edit Master title style</a:t>
            </a:r>
            <a:endParaRPr lang="en-US" dirty="0"/>
          </a:p>
        </p:txBody>
      </p:sp>
      <p:sp>
        <p:nvSpPr>
          <p:cNvPr id="6" name="Content Placeholder 2"/>
          <p:cNvSpPr>
            <a:spLocks noGrp="1"/>
          </p:cNvSpPr>
          <p:nvPr>
            <p:ph idx="1"/>
          </p:nvPr>
        </p:nvSpPr>
        <p:spPr>
          <a:xfrm>
            <a:off x="692077" y="2060575"/>
            <a:ext cx="9235068"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noChangeArrowheads="1"/>
          </p:cNvSpPr>
          <p:nvPr>
            <p:ph type="sldNum" sz="quarter" idx="10"/>
          </p:nvPr>
        </p:nvSpPr>
        <p:spPr>
          <a:xfrm>
            <a:off x="8940800" y="6381751"/>
            <a:ext cx="2641600" cy="339725"/>
          </a:xfrm>
        </p:spPr>
        <p:txBody>
          <a:bodyPr anchor="b"/>
          <a:lstStyle>
            <a:lvl1pPr>
              <a:defRPr/>
            </a:lvl1pPr>
          </a:lstStyle>
          <a:p>
            <a:pPr>
              <a:defRPr/>
            </a:pPr>
            <a:fld id="{A7B1A54B-734E-4602-A7C6-EBBFDE5DFBE7}" type="slidenum">
              <a:rPr lang="en-GB" altLang="en-US"/>
              <a:pPr>
                <a:defRPr/>
              </a:pPr>
              <a:t>‹#›</a:t>
            </a:fld>
            <a:r>
              <a:rPr lang="en-GB" altLang="en-US"/>
              <a:t> </a:t>
            </a:r>
          </a:p>
        </p:txBody>
      </p:sp>
    </p:spTree>
    <p:extLst>
      <p:ext uri="{BB962C8B-B14F-4D97-AF65-F5344CB8AC3E}">
        <p14:creationId xmlns:p14="http://schemas.microsoft.com/office/powerpoint/2010/main" val="3073989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descr="ilo"/>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34083" y="533401"/>
            <a:ext cx="1164167" cy="720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fld id="{67C07979-BC18-4C44-9013-0CCB3C4F1F02}" type="datetime1">
              <a:rPr lang="en-GB"/>
              <a:pPr>
                <a:defRPr/>
              </a:pPr>
              <a:t>15/12/2020</a:t>
            </a:fld>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defRPr/>
            </a:lvl1pPr>
          </a:lstStyle>
          <a:p>
            <a:pPr>
              <a:defRPr/>
            </a:pPr>
            <a:fld id="{E04F5E8D-EDC3-4B6E-AADF-1E356C21A045}" type="slidenum">
              <a:rPr lang="en-GB"/>
              <a:pPr>
                <a:defRPr/>
              </a:pPr>
              <a:t>‹#›</a:t>
            </a:fld>
            <a:endParaRPr lang="en-GB"/>
          </a:p>
        </p:txBody>
      </p:sp>
    </p:spTree>
    <p:extLst>
      <p:ext uri="{BB962C8B-B14F-4D97-AF65-F5344CB8AC3E}">
        <p14:creationId xmlns:p14="http://schemas.microsoft.com/office/powerpoint/2010/main" val="2692235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9A9BDD-5E51-4022-8937-04E6846F8583}"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3C50C-2548-4DF5-B670-61EBD4932C52}" type="slidenum">
              <a:rPr lang="en-GB" smtClean="0"/>
              <a:t>‹#›</a:t>
            </a:fld>
            <a:endParaRPr lang="en-GB"/>
          </a:p>
        </p:txBody>
      </p:sp>
    </p:spTree>
    <p:extLst>
      <p:ext uri="{BB962C8B-B14F-4D97-AF65-F5344CB8AC3E}">
        <p14:creationId xmlns:p14="http://schemas.microsoft.com/office/powerpoint/2010/main" val="1966054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9A9BDD-5E51-4022-8937-04E6846F8583}"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3C50C-2548-4DF5-B670-61EBD4932C52}" type="slidenum">
              <a:rPr lang="en-GB" smtClean="0"/>
              <a:t>‹#›</a:t>
            </a:fld>
            <a:endParaRPr lang="en-GB"/>
          </a:p>
        </p:txBody>
      </p:sp>
    </p:spTree>
    <p:extLst>
      <p:ext uri="{BB962C8B-B14F-4D97-AF65-F5344CB8AC3E}">
        <p14:creationId xmlns:p14="http://schemas.microsoft.com/office/powerpoint/2010/main" val="29083887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9A9BDD-5E51-4022-8937-04E6846F8583}"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3C50C-2548-4DF5-B670-61EBD4932C52}" type="slidenum">
              <a:rPr lang="en-GB" smtClean="0"/>
              <a:t>‹#›</a:t>
            </a:fld>
            <a:endParaRPr lang="en-GB"/>
          </a:p>
        </p:txBody>
      </p:sp>
    </p:spTree>
    <p:extLst>
      <p:ext uri="{BB962C8B-B14F-4D97-AF65-F5344CB8AC3E}">
        <p14:creationId xmlns:p14="http://schemas.microsoft.com/office/powerpoint/2010/main" val="4172763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9A9BDD-5E51-4022-8937-04E6846F8583}" type="datetimeFigureOut">
              <a:rPr lang="en-GB" smtClean="0"/>
              <a:t>15/12/2020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03C50C-2548-4DF5-B670-61EBD4932C52}" type="slidenum">
              <a:rPr lang="en-GB" smtClean="0"/>
              <a:t>‹#›</a:t>
            </a:fld>
            <a:endParaRPr lang="en-GB"/>
          </a:p>
        </p:txBody>
      </p:sp>
    </p:spTree>
    <p:extLst>
      <p:ext uri="{BB962C8B-B14F-4D97-AF65-F5344CB8AC3E}">
        <p14:creationId xmlns:p14="http://schemas.microsoft.com/office/powerpoint/2010/main" val="1646328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9A9BDD-5E51-4022-8937-04E6846F8583}" type="datetimeFigureOut">
              <a:rPr lang="en-GB" smtClean="0"/>
              <a:t>15/12/2020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03C50C-2548-4DF5-B670-61EBD4932C52}" type="slidenum">
              <a:rPr lang="en-GB" smtClean="0"/>
              <a:t>‹#›</a:t>
            </a:fld>
            <a:endParaRPr lang="en-GB"/>
          </a:p>
        </p:txBody>
      </p:sp>
    </p:spTree>
    <p:extLst>
      <p:ext uri="{BB962C8B-B14F-4D97-AF65-F5344CB8AC3E}">
        <p14:creationId xmlns:p14="http://schemas.microsoft.com/office/powerpoint/2010/main" val="40407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59065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9A9BDD-5E51-4022-8937-04E6846F8583}" type="datetimeFigureOut">
              <a:rPr lang="en-GB" smtClean="0"/>
              <a:t>15/12/2020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03C50C-2548-4DF5-B670-61EBD4932C52}" type="slidenum">
              <a:rPr lang="en-GB" smtClean="0"/>
              <a:t>‹#›</a:t>
            </a:fld>
            <a:endParaRPr lang="en-GB"/>
          </a:p>
        </p:txBody>
      </p:sp>
    </p:spTree>
    <p:extLst>
      <p:ext uri="{BB962C8B-B14F-4D97-AF65-F5344CB8AC3E}">
        <p14:creationId xmlns:p14="http://schemas.microsoft.com/office/powerpoint/2010/main" val="2824399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A9BDD-5E51-4022-8937-04E6846F8583}" type="datetimeFigureOut">
              <a:rPr lang="en-GB" smtClean="0"/>
              <a:t>15/12/2020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03C50C-2548-4DF5-B670-61EBD4932C52}" type="slidenum">
              <a:rPr lang="en-GB" smtClean="0"/>
              <a:t>‹#›</a:t>
            </a:fld>
            <a:endParaRPr lang="en-GB"/>
          </a:p>
        </p:txBody>
      </p:sp>
    </p:spTree>
    <p:extLst>
      <p:ext uri="{BB962C8B-B14F-4D97-AF65-F5344CB8AC3E}">
        <p14:creationId xmlns:p14="http://schemas.microsoft.com/office/powerpoint/2010/main" val="1434976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9A9BDD-5E51-4022-8937-04E6846F8583}" type="datetimeFigureOut">
              <a:rPr lang="en-GB" smtClean="0"/>
              <a:t>15/12/2020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03C50C-2548-4DF5-B670-61EBD4932C52}" type="slidenum">
              <a:rPr lang="en-GB" smtClean="0"/>
              <a:t>‹#›</a:t>
            </a:fld>
            <a:endParaRPr lang="en-GB"/>
          </a:p>
        </p:txBody>
      </p:sp>
    </p:spTree>
    <p:extLst>
      <p:ext uri="{BB962C8B-B14F-4D97-AF65-F5344CB8AC3E}">
        <p14:creationId xmlns:p14="http://schemas.microsoft.com/office/powerpoint/2010/main" val="3047062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9A9BDD-5E51-4022-8937-04E6846F8583}" type="datetimeFigureOut">
              <a:rPr lang="en-GB" smtClean="0"/>
              <a:t>15/12/2020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03C50C-2548-4DF5-B670-61EBD4932C52}" type="slidenum">
              <a:rPr lang="en-GB" smtClean="0"/>
              <a:t>‹#›</a:t>
            </a:fld>
            <a:endParaRPr lang="en-GB"/>
          </a:p>
        </p:txBody>
      </p:sp>
    </p:spTree>
    <p:extLst>
      <p:ext uri="{BB962C8B-B14F-4D97-AF65-F5344CB8AC3E}">
        <p14:creationId xmlns:p14="http://schemas.microsoft.com/office/powerpoint/2010/main" val="1237567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9A9BDD-5E51-4022-8937-04E6846F8583}"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3C50C-2548-4DF5-B670-61EBD4932C52}" type="slidenum">
              <a:rPr lang="en-GB" smtClean="0"/>
              <a:t>‹#›</a:t>
            </a:fld>
            <a:endParaRPr lang="en-GB"/>
          </a:p>
        </p:txBody>
      </p:sp>
    </p:spTree>
    <p:extLst>
      <p:ext uri="{BB962C8B-B14F-4D97-AF65-F5344CB8AC3E}">
        <p14:creationId xmlns:p14="http://schemas.microsoft.com/office/powerpoint/2010/main" val="2197596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9A9BDD-5E51-4022-8937-04E6846F8583}" type="datetimeFigureOut">
              <a:rPr lang="en-GB" smtClean="0"/>
              <a:t>15/12/2020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03C50C-2548-4DF5-B670-61EBD4932C52}" type="slidenum">
              <a:rPr lang="en-GB" smtClean="0"/>
              <a:t>‹#›</a:t>
            </a:fld>
            <a:endParaRPr lang="en-GB"/>
          </a:p>
        </p:txBody>
      </p:sp>
    </p:spTree>
    <p:extLst>
      <p:ext uri="{BB962C8B-B14F-4D97-AF65-F5344CB8AC3E}">
        <p14:creationId xmlns:p14="http://schemas.microsoft.com/office/powerpoint/2010/main" val="7626656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9A9BDD-5E51-4022-8937-04E6846F8583}" type="datetimeFigureOut">
              <a:rPr lang="en-GB" smtClean="0"/>
              <a:t>15/12/2020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03C50C-2548-4DF5-B670-61EBD4932C52}" type="slidenum">
              <a:rPr lang="en-GB" smtClean="0"/>
              <a:t>‹#›</a:t>
            </a:fld>
            <a:endParaRPr lang="en-GB"/>
          </a:p>
        </p:txBody>
      </p:sp>
    </p:spTree>
    <p:extLst>
      <p:ext uri="{BB962C8B-B14F-4D97-AF65-F5344CB8AC3E}">
        <p14:creationId xmlns:p14="http://schemas.microsoft.com/office/powerpoint/2010/main" val="33359279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9A9BDD-5E51-4022-8937-04E6846F8583}" type="datetimeFigureOut">
              <a:rPr lang="en-GB" smtClean="0"/>
              <a:t>15/12/2020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03C50C-2548-4DF5-B670-61EBD4932C52}" type="slidenum">
              <a:rPr lang="en-GB" smtClean="0"/>
              <a:t>‹#›</a:t>
            </a:fld>
            <a:endParaRPr lang="en-GB"/>
          </a:p>
        </p:txBody>
      </p:sp>
    </p:spTree>
    <p:extLst>
      <p:ext uri="{BB962C8B-B14F-4D97-AF65-F5344CB8AC3E}">
        <p14:creationId xmlns:p14="http://schemas.microsoft.com/office/powerpoint/2010/main" val="364478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lvl4pPr marL="285750" indent="-285750">
              <a:buFont typeface="Wingdings" panose="05000000000000000000" pitchFamily="2" charset="2"/>
              <a:buChar char="q"/>
              <a:defRPr/>
            </a:lvl4pPr>
          </a:lstStyle>
          <a:p>
            <a:pPr lvl="0"/>
            <a:r>
              <a:rPr lang="en-US" dirty="0"/>
              <a:t>Edit Master text styles</a:t>
            </a:r>
          </a:p>
          <a:p>
            <a:pPr lvl="1"/>
            <a:r>
              <a:rPr lang="en-US" dirty="0"/>
              <a:t>Second level</a:t>
            </a:r>
          </a:p>
          <a:p>
            <a:pPr lvl="2"/>
            <a:r>
              <a:rPr lang="en-US" dirty="0"/>
              <a:t>Third level</a:t>
            </a:r>
          </a:p>
          <a:p>
            <a:pPr lvl="8"/>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p:txBody>
      </p:sp>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400813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2947130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pPr/>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414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pPr/>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0.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1" name="Picture 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88" r:id="rId6"/>
    <p:sldLayoutId id="2147483652" r:id="rId7"/>
    <p:sldLayoutId id="2147483664" r:id="rId8"/>
    <p:sldLayoutId id="2147483668" r:id="rId9"/>
    <p:sldLayoutId id="2147483669" r:id="rId10"/>
    <p:sldLayoutId id="2147483687" r:id="rId11"/>
    <p:sldLayoutId id="2147483651" r:id="rId12"/>
    <p:sldLayoutId id="2147483660" r:id="rId13"/>
    <p:sldLayoutId id="2147483661" r:id="rId14"/>
    <p:sldLayoutId id="2147483662" r:id="rId15"/>
    <p:sldLayoutId id="2147483663" r:id="rId16"/>
    <p:sldLayoutId id="2147483654" r:id="rId17"/>
    <p:sldLayoutId id="2147483655" r:id="rId18"/>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3284" y="1"/>
            <a:ext cx="4823883"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922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fld id="{45A5EC57-141F-4138-A41E-DE379EDC2CD4}" type="datetime1">
              <a:rPr lang="en-GB"/>
              <a:pPr>
                <a:defRPr/>
              </a:pPr>
              <a:t>15/12/2020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pPr>
              <a:defRPr/>
            </a:pPr>
            <a:fld id="{B6E69A1C-973D-4FF5-A077-58A6458E19E9}" type="slidenum">
              <a:rPr lang="en-GB" altLang="en-US"/>
              <a:pPr>
                <a:defRPr/>
              </a:pPr>
              <a:t>‹#›</a:t>
            </a:fld>
            <a:endParaRPr lang="en-GB" altLang="en-US"/>
          </a:p>
        </p:txBody>
      </p:sp>
    </p:spTree>
    <p:extLst>
      <p:ext uri="{BB962C8B-B14F-4D97-AF65-F5344CB8AC3E}">
        <p14:creationId xmlns:p14="http://schemas.microsoft.com/office/powerpoint/2010/main" val="152882917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hf hdr="0" ftr="0" dt="0"/>
  <p:txStyles>
    <p:titleStyle>
      <a:lvl1pPr algn="l" rtl="0" eaLnBrk="0" fontAlgn="base" hangingPunct="0">
        <a:spcBef>
          <a:spcPct val="0"/>
        </a:spcBef>
        <a:spcAft>
          <a:spcPct val="0"/>
        </a:spcAft>
        <a:defRPr lang="en-GB" sz="3200" b="1" kern="1200" dirty="0">
          <a:solidFill>
            <a:srgbClr val="003D81"/>
          </a:solidFill>
          <a:latin typeface="Arial" charset="0"/>
          <a:ea typeface="MS PGothic" pitchFamily="34" charset="-128"/>
          <a:cs typeface="+mn-cs"/>
        </a:defRPr>
      </a:lvl1pPr>
      <a:lvl2pPr algn="l" rtl="0" eaLnBrk="0" fontAlgn="base" hangingPunct="0">
        <a:spcBef>
          <a:spcPct val="0"/>
        </a:spcBef>
        <a:spcAft>
          <a:spcPct val="0"/>
        </a:spcAft>
        <a:defRPr sz="3200" b="1">
          <a:solidFill>
            <a:srgbClr val="003D81"/>
          </a:solidFill>
          <a:latin typeface="Arial" charset="0"/>
          <a:ea typeface="MS PGothic" pitchFamily="34" charset="-128"/>
        </a:defRPr>
      </a:lvl2pPr>
      <a:lvl3pPr algn="l" rtl="0" eaLnBrk="0" fontAlgn="base" hangingPunct="0">
        <a:spcBef>
          <a:spcPct val="0"/>
        </a:spcBef>
        <a:spcAft>
          <a:spcPct val="0"/>
        </a:spcAft>
        <a:defRPr sz="3200" b="1">
          <a:solidFill>
            <a:srgbClr val="003D81"/>
          </a:solidFill>
          <a:latin typeface="Arial" charset="0"/>
          <a:ea typeface="MS PGothic" pitchFamily="34" charset="-128"/>
        </a:defRPr>
      </a:lvl3pPr>
      <a:lvl4pPr algn="l" rtl="0" eaLnBrk="0" fontAlgn="base" hangingPunct="0">
        <a:spcBef>
          <a:spcPct val="0"/>
        </a:spcBef>
        <a:spcAft>
          <a:spcPct val="0"/>
        </a:spcAft>
        <a:defRPr sz="3200" b="1">
          <a:solidFill>
            <a:srgbClr val="003D81"/>
          </a:solidFill>
          <a:latin typeface="Arial" charset="0"/>
          <a:ea typeface="MS PGothic" pitchFamily="34" charset="-128"/>
        </a:defRPr>
      </a:lvl4pPr>
      <a:lvl5pPr algn="l" rtl="0" eaLnBrk="0" fontAlgn="base" hangingPunct="0">
        <a:spcBef>
          <a:spcPct val="0"/>
        </a:spcBef>
        <a:spcAft>
          <a:spcPct val="0"/>
        </a:spcAft>
        <a:defRPr sz="3200" b="1">
          <a:solidFill>
            <a:srgbClr val="003D81"/>
          </a:solidFill>
          <a:latin typeface="Arial" charset="0"/>
          <a:ea typeface="MS PGothic" pitchFamily="34" charset="-128"/>
        </a:defRPr>
      </a:lvl5pPr>
      <a:lvl6pPr marL="457200" algn="l" rtl="0" eaLnBrk="1" fontAlgn="base" hangingPunct="1">
        <a:spcBef>
          <a:spcPct val="0"/>
        </a:spcBef>
        <a:spcAft>
          <a:spcPct val="0"/>
        </a:spcAft>
        <a:defRPr sz="3200" b="1">
          <a:solidFill>
            <a:srgbClr val="003D81"/>
          </a:solidFill>
          <a:latin typeface="Arial" charset="0"/>
          <a:ea typeface="ＭＳ Ｐゴシック" pitchFamily="34" charset="-128"/>
        </a:defRPr>
      </a:lvl6pPr>
      <a:lvl7pPr marL="914400" algn="l" rtl="0" eaLnBrk="1" fontAlgn="base" hangingPunct="1">
        <a:spcBef>
          <a:spcPct val="0"/>
        </a:spcBef>
        <a:spcAft>
          <a:spcPct val="0"/>
        </a:spcAft>
        <a:defRPr sz="3200" b="1">
          <a:solidFill>
            <a:srgbClr val="003D81"/>
          </a:solidFill>
          <a:latin typeface="Arial" charset="0"/>
          <a:ea typeface="ＭＳ Ｐゴシック" pitchFamily="34" charset="-128"/>
        </a:defRPr>
      </a:lvl7pPr>
      <a:lvl8pPr marL="1371600" algn="l" rtl="0" eaLnBrk="1" fontAlgn="base" hangingPunct="1">
        <a:spcBef>
          <a:spcPct val="0"/>
        </a:spcBef>
        <a:spcAft>
          <a:spcPct val="0"/>
        </a:spcAft>
        <a:defRPr sz="3200" b="1">
          <a:solidFill>
            <a:srgbClr val="003D81"/>
          </a:solidFill>
          <a:latin typeface="Arial" charset="0"/>
          <a:ea typeface="ＭＳ Ｐゴシック" pitchFamily="34" charset="-128"/>
        </a:defRPr>
      </a:lvl8pPr>
      <a:lvl9pPr marL="1828800" algn="l" rtl="0" eaLnBrk="1" fontAlgn="base" hangingPunct="1">
        <a:spcBef>
          <a:spcPct val="0"/>
        </a:spcBef>
        <a:spcAft>
          <a:spcPct val="0"/>
        </a:spcAft>
        <a:defRPr sz="3200" b="1">
          <a:solidFill>
            <a:srgbClr val="003D8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A9BDD-5E51-4022-8937-04E6846F8583}" type="datetimeFigureOut">
              <a:rPr lang="en-GB" smtClean="0"/>
              <a:t>15/12/2020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3C50C-2548-4DF5-B670-61EBD4932C52}" type="slidenum">
              <a:rPr lang="en-GB" smtClean="0"/>
              <a:t>‹#›</a:t>
            </a:fld>
            <a:endParaRPr lang="en-GB"/>
          </a:p>
        </p:txBody>
      </p:sp>
    </p:spTree>
    <p:extLst>
      <p:ext uri="{BB962C8B-B14F-4D97-AF65-F5344CB8AC3E}">
        <p14:creationId xmlns:p14="http://schemas.microsoft.com/office/powerpoint/2010/main" val="1402702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5.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hyperlink" Target="https://www.ilo.org/global/topics/coronavirus/lang--en/index.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8" Type="http://schemas.openxmlformats.org/officeDocument/2006/relationships/hyperlink" Target="https://www.ilo.org/global/topics/safety-and-health-at-work/resources-library/training/WCMS_753619/lang--en/index.htm" TargetMode="External"/><Relationship Id="rId3" Type="http://schemas.openxmlformats.org/officeDocument/2006/relationships/hyperlink" Target="https://www.ilo.org/global/topics/safety-and-health-at-work/resources-library/publications/WCMS_745541/lang--en/index.htm" TargetMode="External"/><Relationship Id="rId7" Type="http://schemas.openxmlformats.org/officeDocument/2006/relationships/hyperlink" Target="https://www.ilo.org/global/topics/safety-and-health-at-work/resources-library/publications/WCMS_748638/lang--en/index.htm" TargetMode="External"/><Relationship Id="rId2" Type="http://schemas.openxmlformats.org/officeDocument/2006/relationships/hyperlink" Target="https://www.ilo.org/global/topics/safety-and-health-at-work/resources-library/publications/WCMS_745549/lang--en/index.htm" TargetMode="External"/><Relationship Id="rId1" Type="http://schemas.openxmlformats.org/officeDocument/2006/relationships/slideLayout" Target="../slideLayouts/slideLayout2.xml"/><Relationship Id="rId6" Type="http://schemas.openxmlformats.org/officeDocument/2006/relationships/hyperlink" Target="https://www.ilo.org/wcmsp5/groups/public/---ed_protect/---protrav/---safework/documents/publication/wcms_742463.pdf" TargetMode="External"/><Relationship Id="rId5" Type="http://schemas.openxmlformats.org/officeDocument/2006/relationships/hyperlink" Target="https://www.ilo.org/global/standards/WCMS_739937/lang--en/index.htm" TargetMode="External"/><Relationship Id="rId4" Type="http://schemas.openxmlformats.org/officeDocument/2006/relationships/hyperlink" Target="https://www.ilo.org/global/topics/safety-and-health-at-work/resources-library/publications/WCMS_741813/lang--en/index.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0.jpg"/></Relationships>
</file>

<file path=ppt/slides/_rels/slide4.xml.rels><?xml version="1.0" encoding="UTF-8" standalone="yes"?>
<Relationships xmlns="http://schemas.openxmlformats.org/package/2006/relationships"><Relationship Id="rId2" Type="http://schemas.openxmlformats.org/officeDocument/2006/relationships/hyperlink" Target="https://www.ilo.org/global/topics/safety-and-health-at-work/resources-library/publications/WCMS_745541/lang--en/index.ht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92E4AF-3A79-4565-8E4D-9C8FF736BFA4}"/>
              </a:ext>
            </a:extLst>
          </p:cNvPr>
          <p:cNvSpPr>
            <a:spLocks noGrp="1"/>
          </p:cNvSpPr>
          <p:nvPr>
            <p:ph type="title"/>
          </p:nvPr>
        </p:nvSpPr>
        <p:spPr>
          <a:xfrm>
            <a:off x="1798955" y="498106"/>
            <a:ext cx="8602345" cy="720000"/>
          </a:xfrm>
        </p:spPr>
        <p:txBody>
          <a:bodyPr/>
          <a:lstStyle/>
          <a:p>
            <a:pPr algn="ctr" eaLnBrk="0" fontAlgn="base" hangingPunct="0">
              <a:lnSpc>
                <a:spcPct val="100000"/>
              </a:lnSpc>
              <a:spcAft>
                <a:spcPct val="0"/>
              </a:spcAft>
            </a:pPr>
            <a:r>
              <a:rPr lang="en-GB" altLang="en-US" sz="2800" cap="small" dirty="0"/>
              <a:t>Workshop: </a:t>
            </a:r>
            <a:br>
              <a:rPr lang="en-GB" altLang="en-US" sz="2800" cap="small" dirty="0"/>
            </a:br>
            <a:r>
              <a:rPr lang="en-GB" altLang="en-US" sz="2800" cap="small" dirty="0"/>
              <a:t>OHS during times of pandemic; return to work measures and gender perspective</a:t>
            </a:r>
            <a:br>
              <a:rPr lang="en-GB" altLang="en-US" sz="2400" b="0" dirty="0">
                <a:solidFill>
                  <a:schemeClr val="tx1"/>
                </a:solidFill>
              </a:rPr>
            </a:br>
            <a:br>
              <a:rPr lang="en-GB" altLang="en-US" sz="2800" cap="small" dirty="0"/>
            </a:br>
            <a:br>
              <a:rPr lang="en-GB" altLang="en-US" sz="3600" b="0" dirty="0">
                <a:solidFill>
                  <a:schemeClr val="tx1"/>
                </a:solidFill>
                <a:latin typeface="Arial" panose="020B0604020202020204" pitchFamily="34" charset="0"/>
              </a:rPr>
            </a:br>
            <a:r>
              <a:rPr lang="en-US" sz="2800" cap="small" dirty="0"/>
              <a:t>Ensuring safety and health at work during the pandemic; establish safe return to work; discrimination and exclusion prevention </a:t>
            </a:r>
            <a:br>
              <a:rPr lang="en-US" sz="2800" cap="small" dirty="0"/>
            </a:br>
            <a:br>
              <a:rPr lang="en-US" sz="2800" cap="small" dirty="0"/>
            </a:br>
            <a:r>
              <a:rPr lang="en-US" sz="2000" cap="small" dirty="0"/>
              <a:t>Virtual Meeting, </a:t>
            </a:r>
            <a:br>
              <a:rPr lang="en-US" sz="2000" cap="small" dirty="0"/>
            </a:br>
            <a:r>
              <a:rPr lang="en-US" altLang="en-US" sz="2000" cap="small" dirty="0"/>
              <a:t>16 November 2020</a:t>
            </a:r>
            <a:br>
              <a:rPr lang="en-US" altLang="en-US" sz="2000" cap="small" dirty="0"/>
            </a:br>
            <a:r>
              <a:rPr lang="en-US" altLang="en-US" sz="2000" cap="small" dirty="0"/>
              <a:t>9.30 </a:t>
            </a:r>
            <a:r>
              <a:rPr lang="en-GB" altLang="en-US" sz="2000" cap="small" dirty="0"/>
              <a:t>-</a:t>
            </a:r>
            <a:r>
              <a:rPr lang="en-US" altLang="en-US" sz="2000" cap="small" dirty="0"/>
              <a:t> </a:t>
            </a:r>
            <a:r>
              <a:rPr lang="en-GB" altLang="en-US" sz="2000" cap="small" dirty="0"/>
              <a:t>13.00 h</a:t>
            </a:r>
            <a:endParaRPr lang="fr-FR" sz="1800" dirty="0">
              <a:solidFill>
                <a:srgbClr val="FF0000"/>
              </a:solidFill>
            </a:endParaRPr>
          </a:p>
        </p:txBody>
      </p:sp>
      <p:sp>
        <p:nvSpPr>
          <p:cNvPr id="7" name="Rectangle 2">
            <a:extLst>
              <a:ext uri="{FF2B5EF4-FFF2-40B4-BE49-F238E27FC236}">
                <a16:creationId xmlns:a16="http://schemas.microsoft.com/office/drawing/2014/main" id="{013ABF79-8333-43D7-A5C0-72FCE9B66A9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2"/>
          <p:cNvSpPr>
            <a:spLocks noChangeArrowheads="1"/>
          </p:cNvSpPr>
          <p:nvPr/>
        </p:nvSpPr>
        <p:spPr bwMode="auto">
          <a:xfrm>
            <a:off x="18713361" y="-171882"/>
            <a:ext cx="3788318" cy="385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4" name="Rectangle 3"/>
          <p:cNvSpPr>
            <a:spLocks noChangeArrowheads="1"/>
          </p:cNvSpPr>
          <p:nvPr/>
        </p:nvSpPr>
        <p:spPr bwMode="auto">
          <a:xfrm>
            <a:off x="18713361" y="1237020"/>
            <a:ext cx="378831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GB" altLang="en-US" sz="12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Capacity Building and Training Workshop:</a:t>
            </a:r>
            <a:endParaRPr kumimoji="0" lang="en-GB" altLang="en-US" sz="11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GB" altLang="en-US" sz="12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Awareness Raising, Advocacy for Ratification of ILO Convention 190 and implementation of Recommendation 206</a:t>
            </a:r>
            <a:endParaRPr kumimoji="0" lang="en-GB" altLang="en-US" sz="11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0" algn="l"/>
              </a:tabLst>
            </a:pPr>
            <a:r>
              <a:rPr kumimoji="0" lang="en-GB" altLang="en-US" sz="12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Virtual Meeting, 17-19 November 2020</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p:cNvSpPr/>
          <p:nvPr/>
        </p:nvSpPr>
        <p:spPr>
          <a:xfrm>
            <a:off x="212272" y="5455384"/>
            <a:ext cx="3331029" cy="1631216"/>
          </a:xfrm>
          <a:prstGeom prst="rect">
            <a:avLst/>
          </a:prstGeom>
        </p:spPr>
        <p:txBody>
          <a:bodyPr wrap="square">
            <a:spAutoFit/>
          </a:bodyPr>
          <a:lstStyle/>
          <a:p>
            <a:r>
              <a:rPr lang="en-GB" sz="1600" dirty="0"/>
              <a:t>Ursula Kulke</a:t>
            </a:r>
            <a:br>
              <a:rPr lang="en-GB" sz="1600" dirty="0"/>
            </a:br>
            <a:r>
              <a:rPr lang="en-GB" sz="1600" dirty="0"/>
              <a:t>Senior Social Protection Specialist</a:t>
            </a:r>
            <a:br>
              <a:rPr lang="en-GB" sz="1600" dirty="0"/>
            </a:br>
            <a:r>
              <a:rPr lang="en-GB" sz="1600" dirty="0"/>
              <a:t>ILO </a:t>
            </a:r>
            <a:r>
              <a:rPr lang="en-DE" sz="1600" dirty="0"/>
              <a:t>–</a:t>
            </a:r>
            <a:r>
              <a:rPr lang="en-GB" sz="1600" dirty="0"/>
              <a:t> ACTRAV</a:t>
            </a:r>
          </a:p>
          <a:p>
            <a:r>
              <a:rPr lang="en-GB" sz="1600" dirty="0"/>
              <a:t>Geneva </a:t>
            </a:r>
          </a:p>
          <a:p>
            <a:r>
              <a:rPr lang="en-GB" sz="1600" dirty="0"/>
              <a:t>Kulke@ilo.org</a:t>
            </a:r>
            <a:br>
              <a:rPr lang="en-GB" dirty="0"/>
            </a:br>
            <a:endParaRPr lang="en-GB" dirty="0"/>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823" r="6823"/>
          <a:stretch>
            <a:fillRect/>
          </a:stretch>
        </p:blipFill>
        <p:spPr/>
      </p:pic>
      <p:sp>
        <p:nvSpPr>
          <p:cNvPr id="9" name="Rectangle 3"/>
          <p:cNvSpPr>
            <a:spLocks noChangeArrowheads="1"/>
          </p:cNvSpPr>
          <p:nvPr/>
        </p:nvSpPr>
        <p:spPr bwMode="auto">
          <a:xfrm>
            <a:off x="996042" y="5545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4"/>
          <p:cNvSpPr>
            <a:spLocks noChangeArrowheads="1"/>
          </p:cNvSpPr>
          <p:nvPr/>
        </p:nvSpPr>
        <p:spPr bwMode="auto">
          <a:xfrm>
            <a:off x="996042" y="19165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3" name="Object 12"/>
          <p:cNvGraphicFramePr>
            <a:graphicFrameLocks/>
          </p:cNvGraphicFramePr>
          <p:nvPr>
            <p:extLst>
              <p:ext uri="{D42A27DB-BD31-4B8C-83A1-F6EECF244321}">
                <p14:modId xmlns:p14="http://schemas.microsoft.com/office/powerpoint/2010/main" val="1113166227"/>
              </p:ext>
            </p:extLst>
          </p:nvPr>
        </p:nvGraphicFramePr>
        <p:xfrm>
          <a:off x="11023145" y="290078"/>
          <a:ext cx="771525" cy="904875"/>
        </p:xfrm>
        <a:graphic>
          <a:graphicData uri="http://schemas.openxmlformats.org/presentationml/2006/ole">
            <mc:AlternateContent xmlns:mc="http://schemas.openxmlformats.org/markup-compatibility/2006">
              <mc:Choice xmlns:v="urn:schemas-microsoft-com:vml" Requires="v">
                <p:oleObj spid="_x0000_s1047" name="Picture" r:id="rId4" imgW="0" imgH="0" progId="StaticMetafile">
                  <p:embed/>
                </p:oleObj>
              </mc:Choice>
              <mc:Fallback>
                <p:oleObj name="Picture" r:id="rId4" imgW="0" imgH="0" progId="StaticMetafile">
                  <p:embed/>
                  <p:pic>
                    <p:nvPicPr>
                      <p:cNvPr id="0" name="rectole000000000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3145" y="290078"/>
                        <a:ext cx="771525" cy="904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5519" y="1471655"/>
            <a:ext cx="866775" cy="8001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8"/>
          <p:cNvSpPr>
            <a:spLocks noChangeArrowheads="1"/>
          </p:cNvSpPr>
          <p:nvPr/>
        </p:nvSpPr>
        <p:spPr bwMode="auto">
          <a:xfrm>
            <a:off x="212272" y="9050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9"/>
          <p:cNvSpPr>
            <a:spLocks noChangeArrowheads="1"/>
          </p:cNvSpPr>
          <p:nvPr/>
        </p:nvSpPr>
        <p:spPr bwMode="auto">
          <a:xfrm>
            <a:off x="212272" y="14525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0"/>
          <p:cNvSpPr>
            <a:spLocks noChangeArrowheads="1"/>
          </p:cNvSpPr>
          <p:nvPr/>
        </p:nvSpPr>
        <p:spPr bwMode="auto">
          <a:xfrm>
            <a:off x="212272" y="2252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97222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912" y="432000"/>
            <a:ext cx="8285512" cy="720000"/>
          </a:xfrm>
          <a:solidFill>
            <a:schemeClr val="bg1"/>
          </a:solidFill>
        </p:spPr>
        <p:txBody>
          <a:bodyPr anchor="ctr" anchorCtr="0"/>
          <a:lstStyle/>
          <a:p>
            <a:pPr algn="ctr">
              <a:lnSpc>
                <a:spcPct val="100000"/>
              </a:lnSpc>
            </a:pPr>
            <a:r>
              <a:rPr lang="en-US" sz="2400" dirty="0"/>
              <a:t>3: ADOPT ENGINEERING, ORGANIZATIONAL AND ADMINISTRATIVE MEASURES</a:t>
            </a:r>
            <a:endParaRPr lang="en-GB" sz="24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12" name="Text Placeholder 2"/>
          <p:cNvSpPr txBox="1">
            <a:spLocks/>
          </p:cNvSpPr>
          <p:nvPr/>
        </p:nvSpPr>
        <p:spPr>
          <a:xfrm>
            <a:off x="1434898" y="1284767"/>
            <a:ext cx="10430686" cy="1475713"/>
          </a:xfrm>
          <a:prstGeom prst="rect">
            <a:avLst/>
          </a:prstGeom>
        </p:spPr>
        <p:txBody>
          <a:bodyPr vert="horz" lIns="0" tIns="0" rIns="0" bIns="0" rtlCol="0">
            <a:noAutofit/>
          </a:bodyPr>
          <a:lstStyle>
            <a:lvl1pPr marL="489600" indent="-489600" algn="l" defTabSz="914400" rtl="0" eaLnBrk="1" latinLnBrk="0" hangingPunct="1">
              <a:lnSpc>
                <a:spcPct val="100000"/>
              </a:lnSpc>
              <a:spcBef>
                <a:spcPts val="2400"/>
              </a:spcBef>
              <a:spcAft>
                <a:spcPts val="600"/>
              </a:spcAft>
              <a:buSzPct val="120000"/>
              <a:buFontTx/>
              <a:buBlip>
                <a:blip r:embed="rId3"/>
              </a:buBlip>
              <a:defRPr sz="2300" b="0" kern="1200">
                <a:solidFill>
                  <a:schemeClr val="tx1"/>
                </a:solidFill>
                <a:latin typeface="+mn-lt"/>
                <a:ea typeface="+mn-ea"/>
                <a:cs typeface="+mn-cs"/>
              </a:defRPr>
            </a:lvl1pPr>
            <a:lvl2pPr marL="489600" indent="0" algn="l" defTabSz="914400" rtl="0" eaLnBrk="1" latinLnBrk="0" hangingPunct="1">
              <a:lnSpc>
                <a:spcPct val="100000"/>
              </a:lnSpc>
              <a:spcBef>
                <a:spcPts val="600"/>
              </a:spcBef>
              <a:spcAft>
                <a:spcPts val="600"/>
              </a:spcAft>
              <a:buClr>
                <a:schemeClr val="accent2"/>
              </a:buClr>
              <a:buSzPct val="80000"/>
              <a:buFont typeface="Wingdings 3" panose="05040102010807070707" pitchFamily="18" charset="2"/>
              <a:buNone/>
              <a:defRPr sz="2300" kern="1200" baseline="0">
                <a:solidFill>
                  <a:schemeClr val="tx1"/>
                </a:solidFill>
                <a:latin typeface="+mn-lt"/>
                <a:ea typeface="+mn-ea"/>
                <a:cs typeface="+mn-cs"/>
              </a:defRPr>
            </a:lvl2pPr>
            <a:lvl3pPr marL="669600" indent="-180000" algn="l" defTabSz="914400" rtl="0" eaLnBrk="1" latinLnBrk="0" hangingPunct="1">
              <a:lnSpc>
                <a:spcPct val="100000"/>
              </a:lnSpc>
              <a:spcBef>
                <a:spcPts val="1800"/>
              </a:spcBef>
              <a:buClr>
                <a:schemeClr val="accent2"/>
              </a:buClr>
              <a:buSzPct val="70000"/>
              <a:buFont typeface="Wingdings 3" panose="05040102010807070707" pitchFamily="18" charset="2"/>
              <a:buChar char=""/>
              <a:defRPr sz="10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600"/>
              </a:spcAft>
              <a:buClrTx/>
              <a:buSzPct val="120000"/>
              <a:buFontTx/>
              <a:buNone/>
              <a:tabLst/>
              <a:defRPr/>
            </a:pPr>
            <a:endParaRPr kumimoji="0" lang="en-GB" sz="1600" b="1" i="0" u="none" strike="noStrike" kern="1200" cap="none" spc="0" normalizeH="0" baseline="0" noProof="0" dirty="0">
              <a:ln>
                <a:noFill/>
              </a:ln>
              <a:solidFill>
                <a:srgbClr val="1E2DBE"/>
              </a:solidFill>
              <a:effectLst/>
              <a:uLnTx/>
              <a:uFillTx/>
              <a:latin typeface="Arial" panose="020B0604020202020204"/>
              <a:ea typeface="+mn-ea"/>
              <a:cs typeface="+mn-cs"/>
            </a:endParaRPr>
          </a:p>
        </p:txBody>
      </p:sp>
      <p:sp>
        <p:nvSpPr>
          <p:cNvPr id="17" name="Content Placeholder 8"/>
          <p:cNvSpPr txBox="1">
            <a:spLocks/>
          </p:cNvSpPr>
          <p:nvPr/>
        </p:nvSpPr>
        <p:spPr>
          <a:xfrm>
            <a:off x="490538" y="1429956"/>
            <a:ext cx="7991310" cy="5124036"/>
          </a:xfrm>
          <a:prstGeom prst="rect">
            <a:avLst/>
          </a:prstGeom>
        </p:spPr>
        <p:txBody>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lvl="2" indent="-342900" algn="just" defTabSz="457200">
              <a:spcBef>
                <a:spcPts val="300"/>
              </a:spcBef>
              <a:spcAft>
                <a:spcPts val="300"/>
              </a:spcAft>
              <a:buClr>
                <a:srgbClr val="FA3C4B"/>
              </a:buClr>
            </a:pPr>
            <a:r>
              <a:rPr lang="en-US" dirty="0">
                <a:solidFill>
                  <a:schemeClr val="accent1"/>
                </a:solidFill>
                <a:latin typeface="+mj-lt"/>
              </a:rPr>
              <a:t>Implement hierarchy-of-controls strategy that prioritizes engineering, organizational/ administrative controls to prevent disease transmission.</a:t>
            </a:r>
          </a:p>
          <a:p>
            <a:pPr marL="107950" lvl="2" indent="0" algn="just" defTabSz="457200">
              <a:spcBef>
                <a:spcPts val="300"/>
              </a:spcBef>
              <a:spcAft>
                <a:spcPts val="300"/>
              </a:spcAft>
              <a:buClr>
                <a:srgbClr val="FA3C4B"/>
              </a:buClr>
              <a:buNone/>
            </a:pPr>
            <a:r>
              <a:rPr lang="en-US" b="1" dirty="0">
                <a:solidFill>
                  <a:schemeClr val="accent1"/>
                </a:solidFill>
                <a:latin typeface="+mj-lt"/>
              </a:rPr>
              <a:t>Avoid physical interaction </a:t>
            </a:r>
          </a:p>
          <a:p>
            <a:pPr marL="450850" lvl="2" indent="-342900" algn="just" defTabSz="457200">
              <a:spcBef>
                <a:spcPts val="300"/>
              </a:spcBef>
              <a:spcAft>
                <a:spcPts val="300"/>
              </a:spcAft>
              <a:buClr>
                <a:srgbClr val="FA3C4B"/>
              </a:buClr>
            </a:pPr>
            <a:r>
              <a:rPr lang="en-US" dirty="0">
                <a:solidFill>
                  <a:schemeClr val="accent1"/>
                </a:solidFill>
                <a:latin typeface="+mj-lt"/>
              </a:rPr>
              <a:t>Promote, as far as possible, remote work and telework.</a:t>
            </a:r>
          </a:p>
          <a:p>
            <a:pPr marL="450850" lvl="2" indent="-342900" algn="just" defTabSz="457200">
              <a:spcBef>
                <a:spcPts val="300"/>
              </a:spcBef>
              <a:spcAft>
                <a:spcPts val="300"/>
              </a:spcAft>
              <a:buClr>
                <a:srgbClr val="FA3C4B"/>
              </a:buClr>
            </a:pPr>
            <a:r>
              <a:rPr lang="en-US" dirty="0">
                <a:solidFill>
                  <a:schemeClr val="accent1"/>
                </a:solidFill>
                <a:latin typeface="+mj-lt"/>
              </a:rPr>
              <a:t>Ensure physical distancing (2 meters) in all work-related situations.</a:t>
            </a:r>
          </a:p>
          <a:p>
            <a:pPr marL="450850" lvl="2" indent="-342900" algn="just" defTabSz="457200">
              <a:spcBef>
                <a:spcPts val="300"/>
              </a:spcBef>
              <a:spcAft>
                <a:spcPts val="300"/>
              </a:spcAft>
              <a:buClr>
                <a:srgbClr val="FA3C4B"/>
              </a:buClr>
            </a:pPr>
            <a:r>
              <a:rPr lang="en-US" dirty="0">
                <a:solidFill>
                  <a:schemeClr val="accent1"/>
                </a:solidFill>
                <a:latin typeface="+mj-lt"/>
              </a:rPr>
              <a:t>Install physical barriers or screens to ensure physical separation between workers, as well as between workers and third parties.</a:t>
            </a:r>
          </a:p>
          <a:p>
            <a:pPr marL="450850" lvl="2" indent="-342900" algn="just" defTabSz="457200">
              <a:spcBef>
                <a:spcPts val="300"/>
              </a:spcBef>
              <a:spcAft>
                <a:spcPts val="300"/>
              </a:spcAft>
              <a:buClr>
                <a:srgbClr val="FA3C4B"/>
              </a:buClr>
            </a:pPr>
            <a:r>
              <a:rPr lang="en-US" dirty="0">
                <a:solidFill>
                  <a:schemeClr val="accent1"/>
                </a:solidFill>
                <a:latin typeface="+mj-lt"/>
              </a:rPr>
              <a:t>Determine and signal the maximum capacity of the workplace and its different areas in order to ensure at least minimum physical distancing.</a:t>
            </a:r>
          </a:p>
          <a:p>
            <a:pPr marL="107950" lvl="2" indent="0" algn="just" defTabSz="457200">
              <a:spcBef>
                <a:spcPts val="300"/>
              </a:spcBef>
              <a:spcAft>
                <a:spcPts val="300"/>
              </a:spcAft>
              <a:buClr>
                <a:srgbClr val="FA3C4B"/>
              </a:buClr>
              <a:buNone/>
            </a:pPr>
            <a:r>
              <a:rPr lang="en-US" b="1" dirty="0">
                <a:solidFill>
                  <a:schemeClr val="accent1"/>
                </a:solidFill>
                <a:latin typeface="+mj-lt"/>
              </a:rPr>
              <a:t>Ventilation</a:t>
            </a:r>
          </a:p>
          <a:p>
            <a:pPr marL="450850" lvl="2" indent="-342900" algn="just" defTabSz="457200">
              <a:spcBef>
                <a:spcPts val="300"/>
              </a:spcBef>
              <a:spcAft>
                <a:spcPts val="300"/>
              </a:spcAft>
              <a:buClr>
                <a:srgbClr val="FA3C4B"/>
              </a:buClr>
            </a:pPr>
            <a:r>
              <a:rPr lang="en-US" dirty="0">
                <a:solidFill>
                  <a:schemeClr val="accent1"/>
                </a:solidFill>
                <a:latin typeface="+mj-lt"/>
              </a:rPr>
              <a:t>Ventilate the workplace daily, preferably with natural ventilation by opening the windows. In case of work shifts, repeat the natural ventilation between each shift.</a:t>
            </a:r>
          </a:p>
          <a:p>
            <a:pPr marL="450850" lvl="2" indent="-342900" algn="just" defTabSz="457200">
              <a:spcBef>
                <a:spcPts val="300"/>
              </a:spcBef>
              <a:spcAft>
                <a:spcPts val="300"/>
              </a:spcAft>
              <a:buClr>
                <a:srgbClr val="FA3C4B"/>
              </a:buClr>
            </a:pPr>
            <a:r>
              <a:rPr lang="en-US" dirty="0">
                <a:solidFill>
                  <a:schemeClr val="accent1"/>
                </a:solidFill>
                <a:latin typeface="+mj-lt"/>
              </a:rPr>
              <a:t>In case of mechanical ventilation, maintain recirculation with outdoor air. Avoid the use of individual fans.</a:t>
            </a:r>
          </a:p>
          <a:p>
            <a:pPr marL="450850" lvl="2" indent="-342900" algn="just" defTabSz="457200">
              <a:spcBef>
                <a:spcPts val="300"/>
              </a:spcBef>
              <a:spcAft>
                <a:spcPts val="300"/>
              </a:spcAft>
              <a:buClr>
                <a:srgbClr val="FA3C4B"/>
              </a:buClr>
            </a:pPr>
            <a:r>
              <a:rPr lang="en-US" dirty="0">
                <a:solidFill>
                  <a:schemeClr val="accent1"/>
                </a:solidFill>
                <a:latin typeface="+mj-lt"/>
              </a:rPr>
              <a:t>Ensure proper maintenance/installation of heating, ventilation and air conditioning systems. </a:t>
            </a:r>
          </a:p>
          <a:p>
            <a:pPr marL="450850" lvl="2" indent="-342900" algn="just" defTabSz="457200">
              <a:spcBef>
                <a:spcPts val="300"/>
              </a:spcBef>
              <a:spcAft>
                <a:spcPts val="300"/>
              </a:spcAft>
              <a:buClr>
                <a:srgbClr val="FA3C4B"/>
              </a:buClr>
            </a:pPr>
            <a:endParaRPr lang="en-US" dirty="0">
              <a:solidFill>
                <a:schemeClr val="accent1"/>
              </a:solidFill>
              <a:latin typeface="+mj-lt"/>
            </a:endParaRPr>
          </a:p>
        </p:txBody>
      </p:sp>
      <p:pic>
        <p:nvPicPr>
          <p:cNvPr id="3" name="Picture 2"/>
          <p:cNvPicPr>
            <a:picLocks noChangeAspect="1"/>
          </p:cNvPicPr>
          <p:nvPr/>
        </p:nvPicPr>
        <p:blipFill>
          <a:blip r:embed="rId4"/>
          <a:stretch>
            <a:fillRect/>
          </a:stretch>
        </p:blipFill>
        <p:spPr>
          <a:xfrm>
            <a:off x="8685229" y="2022623"/>
            <a:ext cx="3177487" cy="3938703"/>
          </a:xfrm>
          <a:prstGeom prst="rect">
            <a:avLst/>
          </a:prstGeom>
        </p:spPr>
      </p:pic>
    </p:spTree>
    <p:extLst>
      <p:ext uri="{BB962C8B-B14F-4D97-AF65-F5344CB8AC3E}">
        <p14:creationId xmlns:p14="http://schemas.microsoft.com/office/powerpoint/2010/main" val="270995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912" y="432000"/>
            <a:ext cx="8285512" cy="720000"/>
          </a:xfrm>
          <a:solidFill>
            <a:schemeClr val="bg1"/>
          </a:solidFill>
        </p:spPr>
        <p:txBody>
          <a:bodyPr anchor="ctr" anchorCtr="0"/>
          <a:lstStyle/>
          <a:p>
            <a:pPr algn="ctr">
              <a:lnSpc>
                <a:spcPct val="100000"/>
              </a:lnSpc>
            </a:pPr>
            <a:r>
              <a:rPr lang="en-US" sz="2400" dirty="0"/>
              <a:t>3: ADOPT ENGINEERING, ORGANIZATIONAL AND ADMINISTRATIVE MEASURES</a:t>
            </a:r>
            <a:endParaRPr lang="en-GB" sz="24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12" name="Text Placeholder 2"/>
          <p:cNvSpPr txBox="1">
            <a:spLocks/>
          </p:cNvSpPr>
          <p:nvPr/>
        </p:nvSpPr>
        <p:spPr>
          <a:xfrm>
            <a:off x="1434898" y="1284767"/>
            <a:ext cx="10430686" cy="1475713"/>
          </a:xfrm>
          <a:prstGeom prst="rect">
            <a:avLst/>
          </a:prstGeom>
        </p:spPr>
        <p:txBody>
          <a:bodyPr vert="horz" lIns="0" tIns="0" rIns="0" bIns="0" rtlCol="0">
            <a:noAutofit/>
          </a:bodyPr>
          <a:lstStyle>
            <a:lvl1pPr marL="489600" indent="-489600" algn="l" defTabSz="914400" rtl="0" eaLnBrk="1" latinLnBrk="0" hangingPunct="1">
              <a:lnSpc>
                <a:spcPct val="100000"/>
              </a:lnSpc>
              <a:spcBef>
                <a:spcPts val="2400"/>
              </a:spcBef>
              <a:spcAft>
                <a:spcPts val="600"/>
              </a:spcAft>
              <a:buSzPct val="120000"/>
              <a:buFontTx/>
              <a:buBlip>
                <a:blip r:embed="rId3"/>
              </a:buBlip>
              <a:defRPr sz="2300" b="0" kern="1200">
                <a:solidFill>
                  <a:schemeClr val="tx1"/>
                </a:solidFill>
                <a:latin typeface="+mn-lt"/>
                <a:ea typeface="+mn-ea"/>
                <a:cs typeface="+mn-cs"/>
              </a:defRPr>
            </a:lvl1pPr>
            <a:lvl2pPr marL="489600" indent="0" algn="l" defTabSz="914400" rtl="0" eaLnBrk="1" latinLnBrk="0" hangingPunct="1">
              <a:lnSpc>
                <a:spcPct val="100000"/>
              </a:lnSpc>
              <a:spcBef>
                <a:spcPts val="600"/>
              </a:spcBef>
              <a:spcAft>
                <a:spcPts val="600"/>
              </a:spcAft>
              <a:buClr>
                <a:schemeClr val="accent2"/>
              </a:buClr>
              <a:buSzPct val="80000"/>
              <a:buFont typeface="Wingdings 3" panose="05040102010807070707" pitchFamily="18" charset="2"/>
              <a:buNone/>
              <a:defRPr sz="2300" kern="1200" baseline="0">
                <a:solidFill>
                  <a:schemeClr val="tx1"/>
                </a:solidFill>
                <a:latin typeface="+mn-lt"/>
                <a:ea typeface="+mn-ea"/>
                <a:cs typeface="+mn-cs"/>
              </a:defRPr>
            </a:lvl2pPr>
            <a:lvl3pPr marL="669600" indent="-180000" algn="l" defTabSz="914400" rtl="0" eaLnBrk="1" latinLnBrk="0" hangingPunct="1">
              <a:lnSpc>
                <a:spcPct val="100000"/>
              </a:lnSpc>
              <a:spcBef>
                <a:spcPts val="1800"/>
              </a:spcBef>
              <a:buClr>
                <a:schemeClr val="accent2"/>
              </a:buClr>
              <a:buSzPct val="70000"/>
              <a:buFont typeface="Wingdings 3" panose="05040102010807070707" pitchFamily="18" charset="2"/>
              <a:buChar char=""/>
              <a:defRPr sz="10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600"/>
              </a:spcAft>
              <a:buClrTx/>
              <a:buSzPct val="120000"/>
              <a:buFontTx/>
              <a:buNone/>
              <a:tabLst/>
              <a:defRPr/>
            </a:pPr>
            <a:endParaRPr kumimoji="0" lang="en-GB" sz="1600" b="1" i="0" u="none" strike="noStrike" kern="1200" cap="none" spc="0" normalizeH="0" baseline="0" noProof="0" dirty="0">
              <a:ln>
                <a:noFill/>
              </a:ln>
              <a:solidFill>
                <a:srgbClr val="1E2DBE"/>
              </a:solidFill>
              <a:effectLst/>
              <a:uLnTx/>
              <a:uFillTx/>
              <a:latin typeface="Arial" panose="020B0604020202020204"/>
              <a:ea typeface="+mn-ea"/>
              <a:cs typeface="+mn-cs"/>
            </a:endParaRPr>
          </a:p>
        </p:txBody>
      </p:sp>
      <p:sp>
        <p:nvSpPr>
          <p:cNvPr id="17" name="Content Placeholder 8"/>
          <p:cNvSpPr txBox="1">
            <a:spLocks/>
          </p:cNvSpPr>
          <p:nvPr/>
        </p:nvSpPr>
        <p:spPr>
          <a:xfrm>
            <a:off x="490538" y="1429956"/>
            <a:ext cx="7991310" cy="5124036"/>
          </a:xfrm>
          <a:prstGeom prst="rect">
            <a:avLst/>
          </a:prstGeom>
        </p:spPr>
        <p:txBody>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lvl="2" indent="0" algn="just" defTabSz="457200">
              <a:spcBef>
                <a:spcPts val="300"/>
              </a:spcBef>
              <a:spcAft>
                <a:spcPts val="300"/>
              </a:spcAft>
              <a:buClr>
                <a:srgbClr val="FA3C4B"/>
              </a:buClr>
              <a:buNone/>
            </a:pPr>
            <a:r>
              <a:rPr lang="en-US" b="1" dirty="0">
                <a:solidFill>
                  <a:schemeClr val="accent1"/>
                </a:solidFill>
                <a:latin typeface="+mj-lt"/>
              </a:rPr>
              <a:t>Avoid concentration of workers</a:t>
            </a:r>
          </a:p>
          <a:p>
            <a:pPr marL="450850" lvl="2" indent="-342900" algn="just" defTabSz="457200">
              <a:spcBef>
                <a:spcPts val="300"/>
              </a:spcBef>
              <a:spcAft>
                <a:spcPts val="300"/>
              </a:spcAft>
              <a:buClr>
                <a:srgbClr val="FA3C4B"/>
              </a:buClr>
            </a:pPr>
            <a:r>
              <a:rPr lang="en-US" dirty="0">
                <a:solidFill>
                  <a:schemeClr val="accent1"/>
                </a:solidFill>
                <a:latin typeface="+mj-lt"/>
              </a:rPr>
              <a:t>In case of use of collective transport, organize on a temporary basis company specific mobility options (e.g. buses chartered by company) in which a minimum separation of 2 meters between persons is ensured.</a:t>
            </a:r>
          </a:p>
          <a:p>
            <a:pPr marL="450850" lvl="2" indent="-342900" algn="just" defTabSz="457200">
              <a:spcBef>
                <a:spcPts val="300"/>
              </a:spcBef>
              <a:spcAft>
                <a:spcPts val="300"/>
              </a:spcAft>
              <a:buClr>
                <a:srgbClr val="FA3C4B"/>
              </a:buClr>
            </a:pPr>
            <a:r>
              <a:rPr lang="en-US" dirty="0">
                <a:solidFill>
                  <a:schemeClr val="accent1"/>
                </a:solidFill>
                <a:latin typeface="+mj-lt"/>
              </a:rPr>
              <a:t>Provide staggered or flexible arrival and departure times to avoid the use of mass transport at peak hours and crowding at entrances and exits.</a:t>
            </a:r>
          </a:p>
          <a:p>
            <a:pPr marL="450850" lvl="2" indent="-342900" algn="just" defTabSz="457200">
              <a:spcBef>
                <a:spcPts val="300"/>
              </a:spcBef>
              <a:spcAft>
                <a:spcPts val="300"/>
              </a:spcAft>
              <a:buClr>
                <a:srgbClr val="FA3C4B"/>
              </a:buClr>
            </a:pPr>
            <a:r>
              <a:rPr lang="en-US" dirty="0">
                <a:solidFill>
                  <a:schemeClr val="accent1"/>
                </a:solidFill>
                <a:latin typeface="+mj-lt"/>
              </a:rPr>
              <a:t>Adopt work rotation measures, including alternating working days, to avoid large groups of workers. In case of work shifts, provide a gap between the arrival of one shift and the departure of another.</a:t>
            </a:r>
          </a:p>
          <a:p>
            <a:pPr marL="450850" lvl="2" indent="-342900" algn="just" defTabSz="457200">
              <a:spcBef>
                <a:spcPts val="300"/>
              </a:spcBef>
              <a:spcAft>
                <a:spcPts val="300"/>
              </a:spcAft>
              <a:buClr>
                <a:srgbClr val="FA3C4B"/>
              </a:buClr>
            </a:pPr>
            <a:r>
              <a:rPr lang="en-US" dirty="0">
                <a:solidFill>
                  <a:schemeClr val="accent1"/>
                </a:solidFill>
                <a:latin typeface="+mj-lt"/>
              </a:rPr>
              <a:t>Limit the capacity of common areas (e.g. dining rooms, snack bars, and rest and changing rooms) to allow the minimum separation of 2 meters.</a:t>
            </a:r>
          </a:p>
          <a:p>
            <a:pPr marL="450850" lvl="2" indent="-342900" algn="just" defTabSz="457200">
              <a:spcBef>
                <a:spcPts val="300"/>
              </a:spcBef>
              <a:spcAft>
                <a:spcPts val="300"/>
              </a:spcAft>
              <a:buClr>
                <a:srgbClr val="FA3C4B"/>
              </a:buClr>
            </a:pPr>
            <a:r>
              <a:rPr lang="en-US" dirty="0">
                <a:solidFill>
                  <a:schemeClr val="accent1"/>
                </a:solidFill>
                <a:latin typeface="+mj-lt"/>
              </a:rPr>
              <a:t>Organize one-way systems.</a:t>
            </a:r>
          </a:p>
          <a:p>
            <a:pPr marL="450850" lvl="2" indent="-342900" algn="just" defTabSz="457200">
              <a:spcBef>
                <a:spcPts val="300"/>
              </a:spcBef>
              <a:spcAft>
                <a:spcPts val="300"/>
              </a:spcAft>
              <a:buClr>
                <a:srgbClr val="FA3C4B"/>
              </a:buClr>
            </a:pPr>
            <a:r>
              <a:rPr lang="en-US" dirty="0">
                <a:solidFill>
                  <a:schemeClr val="accent1"/>
                </a:solidFill>
                <a:latin typeface="+mj-lt"/>
              </a:rPr>
              <a:t>During the restart of activities avoid external visits, and re-evaluate this measure continuously.</a:t>
            </a:r>
          </a:p>
          <a:p>
            <a:pPr marL="450850" lvl="2" indent="-342900" algn="just" defTabSz="457200">
              <a:spcBef>
                <a:spcPts val="300"/>
              </a:spcBef>
              <a:spcAft>
                <a:spcPts val="300"/>
              </a:spcAft>
              <a:buClr>
                <a:srgbClr val="FA3C4B"/>
              </a:buClr>
            </a:pPr>
            <a:r>
              <a:rPr lang="en-US" dirty="0">
                <a:solidFill>
                  <a:schemeClr val="accent1"/>
                </a:solidFill>
                <a:latin typeface="+mj-lt"/>
              </a:rPr>
              <a:t>Temporarily restrict meal preparation services, privileging packaged options.</a:t>
            </a:r>
          </a:p>
        </p:txBody>
      </p:sp>
      <p:pic>
        <p:nvPicPr>
          <p:cNvPr id="3" name="Picture 2"/>
          <p:cNvPicPr>
            <a:picLocks noChangeAspect="1"/>
          </p:cNvPicPr>
          <p:nvPr/>
        </p:nvPicPr>
        <p:blipFill>
          <a:blip r:embed="rId4"/>
          <a:stretch>
            <a:fillRect/>
          </a:stretch>
        </p:blipFill>
        <p:spPr>
          <a:xfrm>
            <a:off x="8685229" y="2022623"/>
            <a:ext cx="3177487" cy="3938703"/>
          </a:xfrm>
          <a:prstGeom prst="rect">
            <a:avLst/>
          </a:prstGeom>
        </p:spPr>
      </p:pic>
    </p:spTree>
    <p:extLst>
      <p:ext uri="{BB962C8B-B14F-4D97-AF65-F5344CB8AC3E}">
        <p14:creationId xmlns:p14="http://schemas.microsoft.com/office/powerpoint/2010/main" val="88158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912" y="432000"/>
            <a:ext cx="8285512" cy="720000"/>
          </a:xfrm>
          <a:solidFill>
            <a:schemeClr val="bg1"/>
          </a:solidFill>
        </p:spPr>
        <p:txBody>
          <a:bodyPr anchor="ctr" anchorCtr="0"/>
          <a:lstStyle/>
          <a:p>
            <a:pPr algn="ctr">
              <a:lnSpc>
                <a:spcPct val="100000"/>
              </a:lnSpc>
            </a:pPr>
            <a:r>
              <a:rPr lang="en-US" sz="2400" dirty="0"/>
              <a:t>3: ADOPT ENGINEERING, ORGANIZATIONAL AND ADMINISTRATIVE MEASURES</a:t>
            </a:r>
            <a:endParaRPr lang="en-GB" sz="24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12" name="Text Placeholder 2"/>
          <p:cNvSpPr txBox="1">
            <a:spLocks/>
          </p:cNvSpPr>
          <p:nvPr/>
        </p:nvSpPr>
        <p:spPr>
          <a:xfrm>
            <a:off x="1434898" y="1284767"/>
            <a:ext cx="10430686" cy="1475713"/>
          </a:xfrm>
          <a:prstGeom prst="rect">
            <a:avLst/>
          </a:prstGeom>
        </p:spPr>
        <p:txBody>
          <a:bodyPr vert="horz" lIns="0" tIns="0" rIns="0" bIns="0" rtlCol="0">
            <a:noAutofit/>
          </a:bodyPr>
          <a:lstStyle>
            <a:lvl1pPr marL="489600" indent="-489600" algn="l" defTabSz="914400" rtl="0" eaLnBrk="1" latinLnBrk="0" hangingPunct="1">
              <a:lnSpc>
                <a:spcPct val="100000"/>
              </a:lnSpc>
              <a:spcBef>
                <a:spcPts val="2400"/>
              </a:spcBef>
              <a:spcAft>
                <a:spcPts val="600"/>
              </a:spcAft>
              <a:buSzPct val="120000"/>
              <a:buFontTx/>
              <a:buBlip>
                <a:blip r:embed="rId3"/>
              </a:buBlip>
              <a:defRPr sz="2300" b="0" kern="1200">
                <a:solidFill>
                  <a:schemeClr val="tx1"/>
                </a:solidFill>
                <a:latin typeface="+mn-lt"/>
                <a:ea typeface="+mn-ea"/>
                <a:cs typeface="+mn-cs"/>
              </a:defRPr>
            </a:lvl1pPr>
            <a:lvl2pPr marL="489600" indent="0" algn="l" defTabSz="914400" rtl="0" eaLnBrk="1" latinLnBrk="0" hangingPunct="1">
              <a:lnSpc>
                <a:spcPct val="100000"/>
              </a:lnSpc>
              <a:spcBef>
                <a:spcPts val="600"/>
              </a:spcBef>
              <a:spcAft>
                <a:spcPts val="600"/>
              </a:spcAft>
              <a:buClr>
                <a:schemeClr val="accent2"/>
              </a:buClr>
              <a:buSzPct val="80000"/>
              <a:buFont typeface="Wingdings 3" panose="05040102010807070707" pitchFamily="18" charset="2"/>
              <a:buNone/>
              <a:defRPr sz="2300" kern="1200" baseline="0">
                <a:solidFill>
                  <a:schemeClr val="tx1"/>
                </a:solidFill>
                <a:latin typeface="+mn-lt"/>
                <a:ea typeface="+mn-ea"/>
                <a:cs typeface="+mn-cs"/>
              </a:defRPr>
            </a:lvl2pPr>
            <a:lvl3pPr marL="669600" indent="-180000" algn="l" defTabSz="914400" rtl="0" eaLnBrk="1" latinLnBrk="0" hangingPunct="1">
              <a:lnSpc>
                <a:spcPct val="100000"/>
              </a:lnSpc>
              <a:spcBef>
                <a:spcPts val="1800"/>
              </a:spcBef>
              <a:buClr>
                <a:schemeClr val="accent2"/>
              </a:buClr>
              <a:buSzPct val="70000"/>
              <a:buFont typeface="Wingdings 3" panose="05040102010807070707" pitchFamily="18" charset="2"/>
              <a:buChar char=""/>
              <a:defRPr sz="10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600"/>
              </a:spcAft>
              <a:buClrTx/>
              <a:buSzPct val="120000"/>
              <a:buFontTx/>
              <a:buNone/>
              <a:tabLst/>
              <a:defRPr/>
            </a:pPr>
            <a:endParaRPr kumimoji="0" lang="en-GB" sz="1600" b="1" i="0" u="none" strike="noStrike" kern="1200" cap="none" spc="0" normalizeH="0" baseline="0" noProof="0" dirty="0">
              <a:ln>
                <a:noFill/>
              </a:ln>
              <a:solidFill>
                <a:srgbClr val="1E2DBE"/>
              </a:solidFill>
              <a:effectLst/>
              <a:uLnTx/>
              <a:uFillTx/>
              <a:latin typeface="Arial" panose="020B0604020202020204"/>
              <a:ea typeface="+mn-ea"/>
              <a:cs typeface="+mn-cs"/>
            </a:endParaRPr>
          </a:p>
        </p:txBody>
      </p:sp>
      <p:sp>
        <p:nvSpPr>
          <p:cNvPr id="17" name="Content Placeholder 8"/>
          <p:cNvSpPr txBox="1">
            <a:spLocks/>
          </p:cNvSpPr>
          <p:nvPr/>
        </p:nvSpPr>
        <p:spPr>
          <a:xfrm>
            <a:off x="679725" y="1962414"/>
            <a:ext cx="6698538" cy="5124036"/>
          </a:xfrm>
          <a:prstGeom prst="rect">
            <a:avLst/>
          </a:prstGeom>
        </p:spPr>
        <p:txBody>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lvl="2" indent="0" algn="just" defTabSz="457200">
              <a:buClr>
                <a:srgbClr val="FA3C4B"/>
              </a:buClr>
              <a:buNone/>
            </a:pPr>
            <a:r>
              <a:rPr lang="en-US" b="1" dirty="0">
                <a:solidFill>
                  <a:schemeClr val="accent1"/>
                </a:solidFill>
                <a:latin typeface="+mj-lt"/>
              </a:rPr>
              <a:t>Training and information</a:t>
            </a:r>
          </a:p>
          <a:p>
            <a:pPr marL="450850" lvl="2" indent="-342900" algn="just" defTabSz="457200">
              <a:buClr>
                <a:srgbClr val="FA3C4B"/>
              </a:buClr>
            </a:pPr>
            <a:r>
              <a:rPr lang="en-US" dirty="0">
                <a:solidFill>
                  <a:schemeClr val="accent1"/>
                </a:solidFill>
                <a:latin typeface="+mj-lt"/>
              </a:rPr>
              <a:t>Provide workers with all necessary information about the process and measures taken before reopening the workplace, and after reopening.</a:t>
            </a:r>
          </a:p>
          <a:p>
            <a:pPr marL="450850" lvl="2" indent="-342900" algn="just" defTabSz="457200">
              <a:buClr>
                <a:srgbClr val="FA3C4B"/>
              </a:buClr>
            </a:pPr>
            <a:r>
              <a:rPr lang="en-US" dirty="0">
                <a:solidFill>
                  <a:schemeClr val="accent1"/>
                </a:solidFill>
                <a:latin typeface="+mj-lt"/>
              </a:rPr>
              <a:t>According to national law, inform staff of their right to remove themselves from any situation which they have reasonable justification to believe presents an imminent and serious danger to their life or health, and the need to immediately inform their direct supervisor.</a:t>
            </a:r>
          </a:p>
          <a:p>
            <a:pPr marL="450850" lvl="2" indent="-342900" algn="just" defTabSz="457200">
              <a:buClr>
                <a:srgbClr val="FA3C4B"/>
              </a:buClr>
            </a:pPr>
            <a:r>
              <a:rPr lang="en-US" dirty="0">
                <a:solidFill>
                  <a:schemeClr val="accent1"/>
                </a:solidFill>
                <a:latin typeface="+mj-lt"/>
              </a:rPr>
              <a:t>Arrange signage or other graphic material in visible places of the workplace with the preventive measures to be taken against COVID-19. Implement hierarchy-of-controls strategy that prioritizes engineering, organizational/ administrative controls to prevent disease transmission.</a:t>
            </a:r>
          </a:p>
        </p:txBody>
      </p:sp>
      <p:pic>
        <p:nvPicPr>
          <p:cNvPr id="3" name="Picture 2"/>
          <p:cNvPicPr>
            <a:picLocks noChangeAspect="1"/>
          </p:cNvPicPr>
          <p:nvPr/>
        </p:nvPicPr>
        <p:blipFill>
          <a:blip r:embed="rId4"/>
          <a:stretch>
            <a:fillRect/>
          </a:stretch>
        </p:blipFill>
        <p:spPr>
          <a:xfrm>
            <a:off x="8466083" y="2022623"/>
            <a:ext cx="3396634" cy="4047101"/>
          </a:xfrm>
          <a:prstGeom prst="rect">
            <a:avLst/>
          </a:prstGeom>
        </p:spPr>
      </p:pic>
    </p:spTree>
    <p:extLst>
      <p:ext uri="{BB962C8B-B14F-4D97-AF65-F5344CB8AC3E}">
        <p14:creationId xmlns:p14="http://schemas.microsoft.com/office/powerpoint/2010/main" val="1452901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229" y="477249"/>
            <a:ext cx="10289032" cy="720000"/>
          </a:xfrm>
          <a:solidFill>
            <a:schemeClr val="bg1"/>
          </a:solidFill>
        </p:spPr>
        <p:txBody>
          <a:bodyPr anchor="ctr" anchorCtr="0">
            <a:normAutofit fontScale="90000"/>
          </a:bodyPr>
          <a:lstStyle/>
          <a:p>
            <a:pPr algn="ctr">
              <a:lnSpc>
                <a:spcPct val="100000"/>
              </a:lnSpc>
            </a:pPr>
            <a:r>
              <a:rPr lang="en-US" sz="2800" dirty="0"/>
              <a:t>4: REGULARLY CLEAN AND DISINFECT</a:t>
            </a:r>
            <a:br>
              <a:rPr lang="en-US" sz="2800" dirty="0"/>
            </a:br>
            <a:r>
              <a:rPr lang="en-US" sz="2800" dirty="0"/>
              <a:t> </a:t>
            </a:r>
            <a:endParaRPr lang="en-GB" sz="2800" dirty="0"/>
          </a:p>
        </p:txBody>
      </p:sp>
      <p:sp>
        <p:nvSpPr>
          <p:cNvPr id="13" name="Content Placeholder 12"/>
          <p:cNvSpPr>
            <a:spLocks noGrp="1"/>
          </p:cNvSpPr>
          <p:nvPr>
            <p:ph idx="1"/>
          </p:nvPr>
        </p:nvSpPr>
        <p:spPr>
          <a:xfrm>
            <a:off x="648421" y="1197249"/>
            <a:ext cx="7804525" cy="3573439"/>
          </a:xfrm>
        </p:spPr>
        <p:txBody>
          <a:bodyPr/>
          <a:lstStyle/>
          <a:p>
            <a:pPr marL="198850" defTabSz="457200">
              <a:spcBef>
                <a:spcPts val="300"/>
              </a:spcBef>
              <a:spcAft>
                <a:spcPts val="300"/>
              </a:spcAft>
              <a:buClr>
                <a:srgbClr val="FA3C4B"/>
              </a:buClr>
            </a:pPr>
            <a:endParaRPr lang="en-US" sz="800" dirty="0"/>
          </a:p>
          <a:p>
            <a:pPr marL="450850" lvl="2" indent="-342900" algn="just" defTabSz="457200">
              <a:spcBef>
                <a:spcPts val="300"/>
              </a:spcBef>
              <a:spcAft>
                <a:spcPts val="300"/>
              </a:spcAft>
              <a:buClr>
                <a:srgbClr val="FA3C4B"/>
              </a:buClr>
            </a:pPr>
            <a:r>
              <a:rPr lang="en-US" dirty="0">
                <a:solidFill>
                  <a:schemeClr val="accent1"/>
                </a:solidFill>
                <a:latin typeface="+mj-lt"/>
              </a:rPr>
              <a:t>Thoroughly clean and disinfect the premises before reopening.</a:t>
            </a:r>
          </a:p>
          <a:p>
            <a:pPr marL="450850" lvl="2" indent="-342900" algn="just" defTabSz="457200">
              <a:spcBef>
                <a:spcPts val="300"/>
              </a:spcBef>
              <a:spcAft>
                <a:spcPts val="300"/>
              </a:spcAft>
              <a:buClr>
                <a:srgbClr val="FA3C4B"/>
              </a:buClr>
            </a:pPr>
            <a:r>
              <a:rPr lang="en-US" dirty="0">
                <a:solidFill>
                  <a:schemeClr val="accent1"/>
                </a:solidFill>
                <a:latin typeface="+mj-lt"/>
              </a:rPr>
              <a:t>Prioritize the use of electrostatic spray surface cleaning and use chemicals approved by national authorities.</a:t>
            </a:r>
          </a:p>
          <a:p>
            <a:pPr marL="450850" lvl="2" indent="-342900" algn="just" defTabSz="457200">
              <a:spcBef>
                <a:spcPts val="300"/>
              </a:spcBef>
              <a:spcAft>
                <a:spcPts val="300"/>
              </a:spcAft>
              <a:buClr>
                <a:srgbClr val="FA3C4B"/>
              </a:buClr>
            </a:pPr>
            <a:r>
              <a:rPr lang="en-US" dirty="0">
                <a:solidFill>
                  <a:schemeClr val="accent1"/>
                </a:solidFill>
                <a:latin typeface="+mj-lt"/>
              </a:rPr>
              <a:t>Increase the frequency of cleaning and disinfection, in particular heavily trafficked areas. Increase trash collection and keep machines and surfaces clean and disinfected.</a:t>
            </a:r>
          </a:p>
          <a:p>
            <a:pPr marL="450850" lvl="2" indent="-342900" algn="just" defTabSz="457200">
              <a:spcBef>
                <a:spcPts val="300"/>
              </a:spcBef>
              <a:spcAft>
                <a:spcPts val="300"/>
              </a:spcAft>
              <a:buClr>
                <a:srgbClr val="FA3C4B"/>
              </a:buClr>
            </a:pPr>
            <a:r>
              <a:rPr lang="en-US" dirty="0">
                <a:solidFill>
                  <a:schemeClr val="accent1"/>
                </a:solidFill>
                <a:latin typeface="+mj-lt"/>
              </a:rPr>
              <a:t>Increase cleaning and disinfection measures in common areas.</a:t>
            </a:r>
          </a:p>
          <a:p>
            <a:pPr marL="450850" lvl="2" indent="-342900" algn="just" defTabSz="457200">
              <a:spcBef>
                <a:spcPts val="300"/>
              </a:spcBef>
              <a:spcAft>
                <a:spcPts val="300"/>
              </a:spcAft>
              <a:buClr>
                <a:srgbClr val="FA3C4B"/>
              </a:buClr>
            </a:pPr>
            <a:r>
              <a:rPr lang="en-US" dirty="0">
                <a:solidFill>
                  <a:schemeClr val="accent1"/>
                </a:solidFill>
                <a:latin typeface="+mj-lt"/>
              </a:rPr>
              <a:t>Promote “I keep my workstation clean and tidy” commitment among workers and encourage frequent sanitation breaks.</a:t>
            </a:r>
          </a:p>
          <a:p>
            <a:pPr marL="450850" lvl="2" indent="-342900" algn="just" defTabSz="457200">
              <a:spcBef>
                <a:spcPts val="300"/>
              </a:spcBef>
              <a:spcAft>
                <a:spcPts val="300"/>
              </a:spcAft>
              <a:buClr>
                <a:srgbClr val="FA3C4B"/>
              </a:buClr>
            </a:pPr>
            <a:r>
              <a:rPr lang="en-US" dirty="0">
                <a:solidFill>
                  <a:schemeClr val="accent1"/>
                </a:solidFill>
                <a:latin typeface="+mj-lt"/>
              </a:rPr>
              <a:t>Discourage the sharing of items such as office supplies and tableware.</a:t>
            </a:r>
          </a:p>
          <a:p>
            <a:pPr marL="450850" lvl="2" indent="-342900" algn="just" defTabSz="457200">
              <a:spcBef>
                <a:spcPts val="300"/>
              </a:spcBef>
              <a:spcAft>
                <a:spcPts val="300"/>
              </a:spcAft>
              <a:buClr>
                <a:srgbClr val="FA3C4B"/>
              </a:buClr>
            </a:pPr>
            <a:r>
              <a:rPr lang="en-US" dirty="0">
                <a:solidFill>
                  <a:schemeClr val="accent1"/>
                </a:solidFill>
                <a:latin typeface="+mj-lt"/>
              </a:rPr>
              <a:t>Ensure cleaning and disinfection procedures for goods/supplies/mail/packages received.</a:t>
            </a:r>
          </a:p>
          <a:p>
            <a:pPr marL="450850" lvl="2" indent="-342900" algn="just" defTabSz="457200">
              <a:spcBef>
                <a:spcPts val="300"/>
              </a:spcBef>
              <a:spcAft>
                <a:spcPts val="300"/>
              </a:spcAft>
              <a:buClr>
                <a:srgbClr val="FA3C4B"/>
              </a:buClr>
            </a:pPr>
            <a:r>
              <a:rPr lang="en-US" dirty="0">
                <a:solidFill>
                  <a:schemeClr val="accent1"/>
                </a:solidFill>
                <a:latin typeface="+mj-lt"/>
              </a:rPr>
              <a:t>Make cleaning schedules and checks visible to all workers/clients.</a:t>
            </a:r>
          </a:p>
          <a:p>
            <a:pPr marL="450850" lvl="2" indent="-342900" algn="just" defTabSz="457200">
              <a:spcBef>
                <a:spcPts val="300"/>
              </a:spcBef>
              <a:spcAft>
                <a:spcPts val="300"/>
              </a:spcAft>
              <a:buClr>
                <a:srgbClr val="FA3C4B"/>
              </a:buClr>
            </a:pPr>
            <a:r>
              <a:rPr lang="en-US" dirty="0">
                <a:solidFill>
                  <a:schemeClr val="accent1"/>
                </a:solidFill>
                <a:latin typeface="+mj-lt"/>
              </a:rPr>
              <a:t>Implement procedures to communicate and address issues related to cleaning and disinfection of</a:t>
            </a:r>
          </a:p>
          <a:p>
            <a:pPr marL="450850" lvl="2" indent="-342900" algn="just" defTabSz="457200">
              <a:spcBef>
                <a:spcPts val="300"/>
              </a:spcBef>
              <a:spcAft>
                <a:spcPts val="300"/>
              </a:spcAft>
              <a:buClr>
                <a:srgbClr val="FA3C4B"/>
              </a:buClr>
            </a:pPr>
            <a:r>
              <a:rPr lang="en-US" dirty="0">
                <a:solidFill>
                  <a:schemeClr val="accent1"/>
                </a:solidFill>
                <a:latin typeface="+mj-lt"/>
              </a:rPr>
              <a:t>premises.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12" name="Text Placeholder 2"/>
          <p:cNvSpPr txBox="1">
            <a:spLocks/>
          </p:cNvSpPr>
          <p:nvPr/>
        </p:nvSpPr>
        <p:spPr>
          <a:xfrm>
            <a:off x="1434898" y="1284767"/>
            <a:ext cx="10430686" cy="1475713"/>
          </a:xfrm>
          <a:prstGeom prst="rect">
            <a:avLst/>
          </a:prstGeom>
        </p:spPr>
        <p:txBody>
          <a:bodyPr vert="horz" lIns="0" tIns="0" rIns="0" bIns="0" rtlCol="0">
            <a:noAutofit/>
          </a:bodyPr>
          <a:lstStyle>
            <a:lvl1pPr marL="489600" indent="-489600" algn="l" defTabSz="914400" rtl="0" eaLnBrk="1" latinLnBrk="0" hangingPunct="1">
              <a:lnSpc>
                <a:spcPct val="100000"/>
              </a:lnSpc>
              <a:spcBef>
                <a:spcPts val="2400"/>
              </a:spcBef>
              <a:spcAft>
                <a:spcPts val="600"/>
              </a:spcAft>
              <a:buSzPct val="120000"/>
              <a:buFontTx/>
              <a:buBlip>
                <a:blip r:embed="rId3"/>
              </a:buBlip>
              <a:defRPr sz="2300" b="0" kern="1200">
                <a:solidFill>
                  <a:schemeClr val="tx1"/>
                </a:solidFill>
                <a:latin typeface="+mn-lt"/>
                <a:ea typeface="+mn-ea"/>
                <a:cs typeface="+mn-cs"/>
              </a:defRPr>
            </a:lvl1pPr>
            <a:lvl2pPr marL="489600" indent="0" algn="l" defTabSz="914400" rtl="0" eaLnBrk="1" latinLnBrk="0" hangingPunct="1">
              <a:lnSpc>
                <a:spcPct val="100000"/>
              </a:lnSpc>
              <a:spcBef>
                <a:spcPts val="600"/>
              </a:spcBef>
              <a:spcAft>
                <a:spcPts val="600"/>
              </a:spcAft>
              <a:buClr>
                <a:schemeClr val="accent2"/>
              </a:buClr>
              <a:buSzPct val="80000"/>
              <a:buFont typeface="Wingdings 3" panose="05040102010807070707" pitchFamily="18" charset="2"/>
              <a:buNone/>
              <a:defRPr sz="2300" kern="1200" baseline="0">
                <a:solidFill>
                  <a:schemeClr val="tx1"/>
                </a:solidFill>
                <a:latin typeface="+mn-lt"/>
                <a:ea typeface="+mn-ea"/>
                <a:cs typeface="+mn-cs"/>
              </a:defRPr>
            </a:lvl2pPr>
            <a:lvl3pPr marL="669600" indent="-180000" algn="l" defTabSz="914400" rtl="0" eaLnBrk="1" latinLnBrk="0" hangingPunct="1">
              <a:lnSpc>
                <a:spcPct val="100000"/>
              </a:lnSpc>
              <a:spcBef>
                <a:spcPts val="1800"/>
              </a:spcBef>
              <a:buClr>
                <a:schemeClr val="accent2"/>
              </a:buClr>
              <a:buSzPct val="70000"/>
              <a:buFont typeface="Wingdings 3" panose="05040102010807070707" pitchFamily="18" charset="2"/>
              <a:buChar char=""/>
              <a:defRPr sz="10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600"/>
              </a:spcAft>
              <a:buClrTx/>
              <a:buSzPct val="120000"/>
              <a:buFontTx/>
              <a:buNone/>
              <a:tabLst/>
              <a:defRPr/>
            </a:pPr>
            <a:endParaRPr kumimoji="0" lang="en-GB" sz="1600" b="1" i="0" u="none" strike="noStrike" kern="1200" cap="none" spc="0" normalizeH="0" baseline="0" noProof="0" dirty="0">
              <a:ln>
                <a:noFill/>
              </a:ln>
              <a:solidFill>
                <a:srgbClr val="1E2DBE"/>
              </a:solidFill>
              <a:effectLst/>
              <a:uLnTx/>
              <a:uFillTx/>
              <a:latin typeface="Arial" panose="020B0604020202020204"/>
              <a:ea typeface="+mn-ea"/>
              <a:cs typeface="+mn-cs"/>
            </a:endParaRPr>
          </a:p>
        </p:txBody>
      </p:sp>
      <p:pic>
        <p:nvPicPr>
          <p:cNvPr id="4"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8276" b="8276"/>
          <a:stretch>
            <a:fillRect/>
          </a:stretch>
        </p:blipFill>
        <p:spPr>
          <a:xfrm>
            <a:off x="8970580" y="1497724"/>
            <a:ext cx="3221420" cy="5360276"/>
          </a:xfrm>
        </p:spPr>
      </p:pic>
    </p:spTree>
    <p:extLst>
      <p:ext uri="{BB962C8B-B14F-4D97-AF65-F5344CB8AC3E}">
        <p14:creationId xmlns:p14="http://schemas.microsoft.com/office/powerpoint/2010/main" val="1987353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474" y="399710"/>
            <a:ext cx="9075988" cy="720000"/>
          </a:xfrm>
          <a:solidFill>
            <a:schemeClr val="bg1"/>
          </a:solidFill>
        </p:spPr>
        <p:txBody>
          <a:bodyPr anchor="ctr" anchorCtr="0">
            <a:normAutofit fontScale="90000"/>
          </a:bodyPr>
          <a:lstStyle/>
          <a:p>
            <a:pPr algn="ctr">
              <a:lnSpc>
                <a:spcPct val="100000"/>
              </a:lnSpc>
            </a:pPr>
            <a:r>
              <a:rPr lang="en-US" sz="2800" dirty="0"/>
              <a:t>5: PROMOTE PERSONAL HIGYENE</a:t>
            </a:r>
            <a:br>
              <a:rPr lang="en-US" sz="2800" dirty="0"/>
            </a:br>
            <a:r>
              <a:rPr lang="en-US" sz="2800" dirty="0"/>
              <a:t> </a:t>
            </a:r>
            <a:endParaRPr lang="en-GB" sz="2800" dirty="0"/>
          </a:p>
        </p:txBody>
      </p:sp>
      <p:sp>
        <p:nvSpPr>
          <p:cNvPr id="13" name="Content Placeholder 12"/>
          <p:cNvSpPr>
            <a:spLocks noGrp="1"/>
          </p:cNvSpPr>
          <p:nvPr>
            <p:ph idx="1"/>
          </p:nvPr>
        </p:nvSpPr>
        <p:spPr>
          <a:xfrm>
            <a:off x="448819" y="1684477"/>
            <a:ext cx="8206450" cy="3573439"/>
          </a:xfrm>
        </p:spPr>
        <p:txBody>
          <a:bodyPr/>
          <a:lstStyle/>
          <a:p>
            <a:pPr marL="450850" lvl="2" indent="-342900" algn="just" defTabSz="457200">
              <a:spcAft>
                <a:spcPts val="600"/>
              </a:spcAft>
              <a:buClr>
                <a:srgbClr val="FA3C4B"/>
              </a:buClr>
            </a:pPr>
            <a:r>
              <a:rPr lang="en-US" dirty="0">
                <a:solidFill>
                  <a:schemeClr val="accent1"/>
                </a:solidFill>
                <a:latin typeface="+mj-lt"/>
              </a:rPr>
              <a:t>Provide workers with the conditions and means necessary for frequent hand washing with soap and water for at least 40 seconds or with a disinfectant gel with a minimum of 60% alcohol (alcohol gel 60%) for at least 20 seconds. If possible, install alcohol-based hand sanitizer stations.</a:t>
            </a:r>
          </a:p>
          <a:p>
            <a:pPr marL="450850" lvl="2" indent="-342900" algn="just" defTabSz="457200">
              <a:spcAft>
                <a:spcPts val="600"/>
              </a:spcAft>
              <a:buClr>
                <a:srgbClr val="FA3C4B"/>
              </a:buClr>
            </a:pPr>
            <a:r>
              <a:rPr lang="en-US" dirty="0">
                <a:solidFill>
                  <a:schemeClr val="accent1"/>
                </a:solidFill>
                <a:latin typeface="+mj-lt"/>
              </a:rPr>
              <a:t>Prioritize the use of paper towels instead of fabric towels or electric </a:t>
            </a:r>
            <a:r>
              <a:rPr lang="en-US" dirty="0" err="1">
                <a:solidFill>
                  <a:schemeClr val="accent1"/>
                </a:solidFill>
                <a:latin typeface="+mj-lt"/>
              </a:rPr>
              <a:t>airjet</a:t>
            </a:r>
            <a:r>
              <a:rPr lang="en-US" dirty="0">
                <a:solidFill>
                  <a:schemeClr val="accent1"/>
                </a:solidFill>
                <a:latin typeface="+mj-lt"/>
              </a:rPr>
              <a:t> drying devices.</a:t>
            </a:r>
          </a:p>
          <a:p>
            <a:pPr marL="450850" lvl="2" indent="-342900" algn="just" defTabSz="457200">
              <a:spcAft>
                <a:spcPts val="600"/>
              </a:spcAft>
              <a:buClr>
                <a:srgbClr val="FA3C4B"/>
              </a:buClr>
            </a:pPr>
            <a:r>
              <a:rPr lang="en-US" dirty="0">
                <a:solidFill>
                  <a:schemeClr val="accent1"/>
                </a:solidFill>
                <a:latin typeface="+mj-lt"/>
              </a:rPr>
              <a:t>Inform workers of the need to avoid physical contact when greeting, and avoid touching eyes, nose and mouth without having previously performed hand hygiene and disinfection.</a:t>
            </a:r>
          </a:p>
          <a:p>
            <a:pPr marL="450850" lvl="2" indent="-342900" algn="just" defTabSz="457200">
              <a:spcAft>
                <a:spcPts val="600"/>
              </a:spcAft>
              <a:buClr>
                <a:srgbClr val="FA3C4B"/>
              </a:buClr>
            </a:pPr>
            <a:r>
              <a:rPr lang="en-US" dirty="0">
                <a:solidFill>
                  <a:schemeClr val="accent1"/>
                </a:solidFill>
                <a:latin typeface="+mj-lt"/>
              </a:rPr>
              <a:t>Inform workers of the need to cover the mouth and nose with a disposable handkerchief when coughing or sneezing, or, if possible, with the inner face of the forearm/elbow</a:t>
            </a:r>
          </a:p>
          <a:p>
            <a:pPr marL="450850" lvl="2" indent="-342900" algn="just" defTabSz="457200">
              <a:spcAft>
                <a:spcPts val="600"/>
              </a:spcAft>
              <a:buClr>
                <a:srgbClr val="FA3C4B"/>
              </a:buClr>
            </a:pPr>
            <a:r>
              <a:rPr lang="en-US" dirty="0">
                <a:solidFill>
                  <a:schemeClr val="accent1"/>
                </a:solidFill>
                <a:latin typeface="+mj-lt"/>
              </a:rPr>
              <a:t>Inform workers to avoid sharing food, drinks, kitchen and personal toilet items.</a:t>
            </a:r>
          </a:p>
          <a:p>
            <a:pPr marL="450850" lvl="2" indent="-342900" algn="just" defTabSz="457200">
              <a:spcAft>
                <a:spcPts val="600"/>
              </a:spcAft>
              <a:buClr>
                <a:srgbClr val="FA3C4B"/>
              </a:buClr>
            </a:pPr>
            <a:r>
              <a:rPr lang="en-US" dirty="0">
                <a:solidFill>
                  <a:schemeClr val="accent1"/>
                </a:solidFill>
                <a:latin typeface="+mj-lt"/>
              </a:rPr>
              <a:t>Restrict or reduce the use of cash by privileging other means of payment.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12" name="Text Placeholder 2"/>
          <p:cNvSpPr txBox="1">
            <a:spLocks/>
          </p:cNvSpPr>
          <p:nvPr/>
        </p:nvSpPr>
        <p:spPr>
          <a:xfrm>
            <a:off x="1434898" y="1284767"/>
            <a:ext cx="10430686" cy="1475713"/>
          </a:xfrm>
          <a:prstGeom prst="rect">
            <a:avLst/>
          </a:prstGeom>
        </p:spPr>
        <p:txBody>
          <a:bodyPr vert="horz" lIns="0" tIns="0" rIns="0" bIns="0" rtlCol="0">
            <a:noAutofit/>
          </a:bodyPr>
          <a:lstStyle>
            <a:lvl1pPr marL="489600" indent="-489600" algn="l" defTabSz="914400" rtl="0" eaLnBrk="1" latinLnBrk="0" hangingPunct="1">
              <a:lnSpc>
                <a:spcPct val="100000"/>
              </a:lnSpc>
              <a:spcBef>
                <a:spcPts val="2400"/>
              </a:spcBef>
              <a:spcAft>
                <a:spcPts val="600"/>
              </a:spcAft>
              <a:buSzPct val="120000"/>
              <a:buFontTx/>
              <a:buBlip>
                <a:blip r:embed="rId3"/>
              </a:buBlip>
              <a:defRPr sz="2300" b="0" kern="1200">
                <a:solidFill>
                  <a:schemeClr val="tx1"/>
                </a:solidFill>
                <a:latin typeface="+mn-lt"/>
                <a:ea typeface="+mn-ea"/>
                <a:cs typeface="+mn-cs"/>
              </a:defRPr>
            </a:lvl1pPr>
            <a:lvl2pPr marL="489600" indent="0" algn="l" defTabSz="914400" rtl="0" eaLnBrk="1" latinLnBrk="0" hangingPunct="1">
              <a:lnSpc>
                <a:spcPct val="100000"/>
              </a:lnSpc>
              <a:spcBef>
                <a:spcPts val="600"/>
              </a:spcBef>
              <a:spcAft>
                <a:spcPts val="600"/>
              </a:spcAft>
              <a:buClr>
                <a:schemeClr val="accent2"/>
              </a:buClr>
              <a:buSzPct val="80000"/>
              <a:buFont typeface="Wingdings 3" panose="05040102010807070707" pitchFamily="18" charset="2"/>
              <a:buNone/>
              <a:defRPr sz="2300" kern="1200" baseline="0">
                <a:solidFill>
                  <a:schemeClr val="tx1"/>
                </a:solidFill>
                <a:latin typeface="+mn-lt"/>
                <a:ea typeface="+mn-ea"/>
                <a:cs typeface="+mn-cs"/>
              </a:defRPr>
            </a:lvl2pPr>
            <a:lvl3pPr marL="669600" indent="-180000" algn="l" defTabSz="914400" rtl="0" eaLnBrk="1" latinLnBrk="0" hangingPunct="1">
              <a:lnSpc>
                <a:spcPct val="100000"/>
              </a:lnSpc>
              <a:spcBef>
                <a:spcPts val="1800"/>
              </a:spcBef>
              <a:buClr>
                <a:schemeClr val="accent2"/>
              </a:buClr>
              <a:buSzPct val="70000"/>
              <a:buFont typeface="Wingdings 3" panose="05040102010807070707" pitchFamily="18" charset="2"/>
              <a:buChar char=""/>
              <a:defRPr sz="10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600"/>
              </a:spcAft>
              <a:buClrTx/>
              <a:buSzPct val="120000"/>
              <a:buFontTx/>
              <a:buNone/>
              <a:tabLst/>
              <a:defRPr/>
            </a:pPr>
            <a:endParaRPr kumimoji="0" lang="en-GB" sz="1600" b="1" i="0" u="none" strike="noStrike" kern="1200" cap="none" spc="0" normalizeH="0" baseline="0" noProof="0" dirty="0">
              <a:ln>
                <a:noFill/>
              </a:ln>
              <a:solidFill>
                <a:srgbClr val="1E2DBE"/>
              </a:solidFill>
              <a:effectLst/>
              <a:uLnTx/>
              <a:uFillTx/>
              <a:latin typeface="Arial" panose="020B0604020202020204"/>
              <a:ea typeface="+mn-ea"/>
              <a:cs typeface="+mn-cs"/>
            </a:endParaRPr>
          </a:p>
        </p:txBody>
      </p:sp>
      <p:pic>
        <p:nvPicPr>
          <p:cNvPr id="4"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0857" b="10857"/>
          <a:stretch>
            <a:fillRect/>
          </a:stretch>
        </p:blipFill>
        <p:spPr>
          <a:xfrm>
            <a:off x="9112469" y="1614881"/>
            <a:ext cx="3079530" cy="5243119"/>
          </a:xfrm>
        </p:spPr>
      </p:pic>
    </p:spTree>
    <p:extLst>
      <p:ext uri="{BB962C8B-B14F-4D97-AF65-F5344CB8AC3E}">
        <p14:creationId xmlns:p14="http://schemas.microsoft.com/office/powerpoint/2010/main" val="248495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474" y="564767"/>
            <a:ext cx="9075988" cy="720000"/>
          </a:xfrm>
          <a:solidFill>
            <a:schemeClr val="bg1"/>
          </a:solidFill>
        </p:spPr>
        <p:txBody>
          <a:bodyPr anchor="ctr" anchorCtr="0">
            <a:normAutofit fontScale="90000"/>
          </a:bodyPr>
          <a:lstStyle/>
          <a:p>
            <a:pPr algn="ctr">
              <a:lnSpc>
                <a:spcPct val="100000"/>
              </a:lnSpc>
            </a:pPr>
            <a:r>
              <a:rPr lang="en-US" sz="2800" dirty="0"/>
              <a:t>6: PROVIDE PERSONAL PROTECTIVE EQUIPMENT (PPE) AND INFORM WORKERS</a:t>
            </a:r>
            <a:br>
              <a:rPr lang="en-US" sz="2800" dirty="0"/>
            </a:br>
            <a:r>
              <a:rPr lang="en-US" sz="2800" dirty="0"/>
              <a:t>OF ITS CORRECT USE</a:t>
            </a:r>
            <a:endParaRPr lang="en-GB" sz="2800" dirty="0"/>
          </a:p>
        </p:txBody>
      </p:sp>
      <p:sp>
        <p:nvSpPr>
          <p:cNvPr id="13" name="Content Placeholder 12"/>
          <p:cNvSpPr>
            <a:spLocks noGrp="1"/>
          </p:cNvSpPr>
          <p:nvPr>
            <p:ph idx="1"/>
          </p:nvPr>
        </p:nvSpPr>
        <p:spPr>
          <a:xfrm>
            <a:off x="948441" y="2307099"/>
            <a:ext cx="6571711" cy="3573439"/>
          </a:xfrm>
        </p:spPr>
        <p:txBody>
          <a:bodyPr/>
          <a:lstStyle/>
          <a:p>
            <a:pPr marL="565150" lvl="3" indent="0" algn="just" defTabSz="457200">
              <a:spcBef>
                <a:spcPts val="600"/>
              </a:spcBef>
              <a:spcAft>
                <a:spcPts val="600"/>
              </a:spcAft>
              <a:buClr>
                <a:srgbClr val="FA3C4B"/>
              </a:buClr>
              <a:buNone/>
            </a:pPr>
            <a:endParaRPr lang="en-US" sz="800" dirty="0"/>
          </a:p>
          <a:p>
            <a:pPr marL="450850" lvl="2" indent="-342900" algn="just" defTabSz="457200">
              <a:spcAft>
                <a:spcPts val="600"/>
              </a:spcAft>
              <a:buClr>
                <a:srgbClr val="FA3C4B"/>
              </a:buClr>
            </a:pPr>
            <a:r>
              <a:rPr lang="en-US" b="1" dirty="0">
                <a:solidFill>
                  <a:schemeClr val="accent1"/>
                </a:solidFill>
                <a:latin typeface="+mj-lt"/>
              </a:rPr>
              <a:t>Identify appropriate PPE related to the tasks </a:t>
            </a:r>
            <a:r>
              <a:rPr lang="en-US" dirty="0">
                <a:solidFill>
                  <a:schemeClr val="accent1"/>
                </a:solidFill>
                <a:latin typeface="+mj-lt"/>
              </a:rPr>
              <a:t>and health and safety risks faced by workers according to the results of risk assessment and the level of risk, and provide it to workers free of charge and in sufficient number, along with instructions, procedures, training and supervision.</a:t>
            </a:r>
          </a:p>
          <a:p>
            <a:pPr marL="450850" lvl="2" indent="-342900" algn="just" defTabSz="457200">
              <a:spcAft>
                <a:spcPts val="600"/>
              </a:spcAft>
              <a:buClr>
                <a:srgbClr val="FA3C4B"/>
              </a:buClr>
            </a:pPr>
            <a:r>
              <a:rPr lang="en-US" b="1" dirty="0">
                <a:solidFill>
                  <a:schemeClr val="accent1"/>
                </a:solidFill>
                <a:latin typeface="+mj-lt"/>
              </a:rPr>
              <a:t>Maintain, clean, disinfect </a:t>
            </a:r>
            <a:r>
              <a:rPr lang="en-US" dirty="0">
                <a:solidFill>
                  <a:schemeClr val="accent1"/>
                </a:solidFill>
                <a:latin typeface="+mj-lt"/>
              </a:rPr>
              <a:t>and store PPE according to instructions. Contact with infectious patients and co-workers. </a:t>
            </a:r>
          </a:p>
          <a:p>
            <a:pPr marL="450850" lvl="2" indent="-342900" algn="just" defTabSz="457200">
              <a:spcBef>
                <a:spcPts val="300"/>
              </a:spcBef>
              <a:spcAft>
                <a:spcPts val="300"/>
              </a:spcAft>
              <a:buClr>
                <a:srgbClr val="FA3C4B"/>
              </a:buClr>
            </a:pPr>
            <a:endParaRPr lang="en-US" sz="800" dirty="0">
              <a:solidFill>
                <a:schemeClr val="accent1"/>
              </a:solidFill>
              <a:latin typeface="+mj-lt"/>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12" name="Text Placeholder 2"/>
          <p:cNvSpPr txBox="1">
            <a:spLocks/>
          </p:cNvSpPr>
          <p:nvPr/>
        </p:nvSpPr>
        <p:spPr>
          <a:xfrm>
            <a:off x="1434898" y="1284767"/>
            <a:ext cx="10430686" cy="1475713"/>
          </a:xfrm>
          <a:prstGeom prst="rect">
            <a:avLst/>
          </a:prstGeom>
        </p:spPr>
        <p:txBody>
          <a:bodyPr vert="horz" lIns="0" tIns="0" rIns="0" bIns="0" rtlCol="0">
            <a:noAutofit/>
          </a:bodyPr>
          <a:lstStyle>
            <a:lvl1pPr marL="489600" indent="-489600" algn="l" defTabSz="914400" rtl="0" eaLnBrk="1" latinLnBrk="0" hangingPunct="1">
              <a:lnSpc>
                <a:spcPct val="100000"/>
              </a:lnSpc>
              <a:spcBef>
                <a:spcPts val="2400"/>
              </a:spcBef>
              <a:spcAft>
                <a:spcPts val="600"/>
              </a:spcAft>
              <a:buSzPct val="120000"/>
              <a:buFontTx/>
              <a:buBlip>
                <a:blip r:embed="rId3"/>
              </a:buBlip>
              <a:defRPr sz="2300" b="0" kern="1200">
                <a:solidFill>
                  <a:schemeClr val="tx1"/>
                </a:solidFill>
                <a:latin typeface="+mn-lt"/>
                <a:ea typeface="+mn-ea"/>
                <a:cs typeface="+mn-cs"/>
              </a:defRPr>
            </a:lvl1pPr>
            <a:lvl2pPr marL="489600" indent="0" algn="l" defTabSz="914400" rtl="0" eaLnBrk="1" latinLnBrk="0" hangingPunct="1">
              <a:lnSpc>
                <a:spcPct val="100000"/>
              </a:lnSpc>
              <a:spcBef>
                <a:spcPts val="600"/>
              </a:spcBef>
              <a:spcAft>
                <a:spcPts val="600"/>
              </a:spcAft>
              <a:buClr>
                <a:schemeClr val="accent2"/>
              </a:buClr>
              <a:buSzPct val="80000"/>
              <a:buFont typeface="Wingdings 3" panose="05040102010807070707" pitchFamily="18" charset="2"/>
              <a:buNone/>
              <a:defRPr sz="2300" kern="1200" baseline="0">
                <a:solidFill>
                  <a:schemeClr val="tx1"/>
                </a:solidFill>
                <a:latin typeface="+mn-lt"/>
                <a:ea typeface="+mn-ea"/>
                <a:cs typeface="+mn-cs"/>
              </a:defRPr>
            </a:lvl2pPr>
            <a:lvl3pPr marL="669600" indent="-180000" algn="l" defTabSz="914400" rtl="0" eaLnBrk="1" latinLnBrk="0" hangingPunct="1">
              <a:lnSpc>
                <a:spcPct val="100000"/>
              </a:lnSpc>
              <a:spcBef>
                <a:spcPts val="1800"/>
              </a:spcBef>
              <a:buClr>
                <a:schemeClr val="accent2"/>
              </a:buClr>
              <a:buSzPct val="70000"/>
              <a:buFont typeface="Wingdings 3" panose="05040102010807070707" pitchFamily="18" charset="2"/>
              <a:buChar char=""/>
              <a:defRPr sz="10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600"/>
              </a:spcAft>
              <a:buClrTx/>
              <a:buSzPct val="120000"/>
              <a:buFontTx/>
              <a:buNone/>
              <a:tabLst/>
              <a:defRPr/>
            </a:pPr>
            <a:endParaRPr kumimoji="0" lang="en-GB" sz="1600" b="1" i="0" u="none" strike="noStrike" kern="1200" cap="none" spc="0" normalizeH="0" baseline="0" noProof="0" dirty="0">
              <a:ln>
                <a:noFill/>
              </a:ln>
              <a:solidFill>
                <a:srgbClr val="1E2DBE"/>
              </a:solidFill>
              <a:effectLst/>
              <a:uLnTx/>
              <a:uFillTx/>
              <a:latin typeface="Arial" panose="020B0604020202020204"/>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455" y="2004767"/>
            <a:ext cx="2587008" cy="3875771"/>
          </a:xfrm>
          <a:prstGeom prst="rect">
            <a:avLst/>
          </a:prstGeom>
        </p:spPr>
      </p:pic>
    </p:spTree>
    <p:extLst>
      <p:ext uri="{BB962C8B-B14F-4D97-AF65-F5344CB8AC3E}">
        <p14:creationId xmlns:p14="http://schemas.microsoft.com/office/powerpoint/2010/main" val="1966699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474" y="564767"/>
            <a:ext cx="9075988" cy="720000"/>
          </a:xfrm>
          <a:solidFill>
            <a:schemeClr val="bg1"/>
          </a:solidFill>
        </p:spPr>
        <p:txBody>
          <a:bodyPr anchor="ctr" anchorCtr="0">
            <a:normAutofit/>
          </a:bodyPr>
          <a:lstStyle/>
          <a:p>
            <a:pPr algn="ctr">
              <a:lnSpc>
                <a:spcPct val="100000"/>
              </a:lnSpc>
            </a:pPr>
            <a:r>
              <a:rPr lang="en-US" sz="2800"/>
              <a:t>7: HEALTH SURVEILLANCE</a:t>
            </a:r>
            <a:endParaRPr lang="en-GB" sz="2800" dirty="0"/>
          </a:p>
        </p:txBody>
      </p:sp>
      <p:sp>
        <p:nvSpPr>
          <p:cNvPr id="13" name="Content Placeholder 12"/>
          <p:cNvSpPr>
            <a:spLocks noGrp="1"/>
          </p:cNvSpPr>
          <p:nvPr>
            <p:ph idx="1"/>
          </p:nvPr>
        </p:nvSpPr>
        <p:spPr>
          <a:xfrm>
            <a:off x="648003" y="2022623"/>
            <a:ext cx="7502769" cy="4083972"/>
          </a:xfrm>
        </p:spPr>
        <p:txBody>
          <a:bodyPr/>
          <a:lstStyle/>
          <a:p>
            <a:pPr marL="450850" lvl="2" indent="-342900" algn="just" defTabSz="457200">
              <a:spcAft>
                <a:spcPts val="600"/>
              </a:spcAft>
              <a:buClr>
                <a:srgbClr val="FA3C4B"/>
              </a:buClr>
            </a:pPr>
            <a:r>
              <a:rPr lang="en-US" b="1" dirty="0">
                <a:solidFill>
                  <a:schemeClr val="accent1"/>
                </a:solidFill>
                <a:latin typeface="+mj-lt"/>
              </a:rPr>
              <a:t>Monitor the health status of workers</a:t>
            </a:r>
            <a:r>
              <a:rPr lang="en-US" dirty="0">
                <a:solidFill>
                  <a:schemeClr val="accent1"/>
                </a:solidFill>
                <a:latin typeface="+mj-lt"/>
              </a:rPr>
              <a:t>, develop protocols for cases of suspected and confirmed contagion, and provide for the protection of medical and private data, in accordance with national law and guidance.</a:t>
            </a:r>
          </a:p>
          <a:p>
            <a:pPr marL="450850" lvl="2" indent="-342900" algn="just" defTabSz="457200">
              <a:spcAft>
                <a:spcPts val="600"/>
              </a:spcAft>
              <a:buClr>
                <a:srgbClr val="FA3C4B"/>
              </a:buClr>
            </a:pPr>
            <a:r>
              <a:rPr lang="en-US" b="1" dirty="0">
                <a:solidFill>
                  <a:schemeClr val="accent1"/>
                </a:solidFill>
                <a:latin typeface="+mj-lt"/>
              </a:rPr>
              <a:t>Define protocols </a:t>
            </a:r>
            <a:r>
              <a:rPr lang="en-US" dirty="0">
                <a:solidFill>
                  <a:schemeClr val="accent1"/>
                </a:solidFill>
                <a:latin typeface="+mj-lt"/>
              </a:rPr>
              <a:t>to stay at home for workers with symptoms or confirmation of contagion.</a:t>
            </a:r>
          </a:p>
          <a:p>
            <a:pPr marL="450850" lvl="2" indent="-342900" algn="just" defTabSz="457200">
              <a:spcAft>
                <a:spcPts val="600"/>
              </a:spcAft>
              <a:buClr>
                <a:srgbClr val="FA3C4B"/>
              </a:buClr>
            </a:pPr>
            <a:r>
              <a:rPr lang="en-US" b="1" dirty="0">
                <a:solidFill>
                  <a:schemeClr val="accent1"/>
                </a:solidFill>
                <a:latin typeface="+mj-lt"/>
              </a:rPr>
              <a:t>Identify workers who have had close contact with people infected with COVID-19</a:t>
            </a:r>
            <a:r>
              <a:rPr lang="en-US" dirty="0">
                <a:solidFill>
                  <a:schemeClr val="accent1"/>
                </a:solidFill>
                <a:latin typeface="+mj-lt"/>
              </a:rPr>
              <a:t> and direct them to follow the instructions of the medical service or their health care professional and health authorities.</a:t>
            </a:r>
          </a:p>
          <a:p>
            <a:pPr marL="450850" lvl="2" indent="-342900" algn="just" defTabSz="457200">
              <a:spcAft>
                <a:spcPts val="600"/>
              </a:spcAft>
              <a:buClr>
                <a:srgbClr val="FA3C4B"/>
              </a:buClr>
            </a:pPr>
            <a:r>
              <a:rPr lang="en-US" b="1" dirty="0">
                <a:solidFill>
                  <a:schemeClr val="accent1"/>
                </a:solidFill>
                <a:latin typeface="+mj-lt"/>
              </a:rPr>
              <a:t>Communicate confirmed cases of COVID-19 infection </a:t>
            </a:r>
            <a:r>
              <a:rPr lang="en-US" dirty="0">
                <a:solidFill>
                  <a:schemeClr val="accent1"/>
                </a:solidFill>
                <a:latin typeface="+mj-lt"/>
              </a:rPr>
              <a:t>to the appropriate authorities. </a:t>
            </a:r>
          </a:p>
          <a:p>
            <a:pPr marL="450850" lvl="2" indent="-342900" algn="just" defTabSz="457200">
              <a:spcBef>
                <a:spcPts val="300"/>
              </a:spcBef>
              <a:spcAft>
                <a:spcPts val="300"/>
              </a:spcAft>
              <a:buClr>
                <a:srgbClr val="FA3C4B"/>
              </a:buClr>
            </a:pPr>
            <a:endParaRPr lang="en-US" dirty="0">
              <a:solidFill>
                <a:schemeClr val="accent1"/>
              </a:solidFill>
              <a:latin typeface="+mj-lt"/>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12" name="Text Placeholder 2"/>
          <p:cNvSpPr txBox="1">
            <a:spLocks/>
          </p:cNvSpPr>
          <p:nvPr/>
        </p:nvSpPr>
        <p:spPr>
          <a:xfrm>
            <a:off x="1434898" y="1284767"/>
            <a:ext cx="10430686" cy="1475713"/>
          </a:xfrm>
          <a:prstGeom prst="rect">
            <a:avLst/>
          </a:prstGeom>
        </p:spPr>
        <p:txBody>
          <a:bodyPr vert="horz" lIns="0" tIns="0" rIns="0" bIns="0" rtlCol="0">
            <a:noAutofit/>
          </a:bodyPr>
          <a:lstStyle>
            <a:lvl1pPr marL="489600" indent="-489600" algn="l" defTabSz="914400" rtl="0" eaLnBrk="1" latinLnBrk="0" hangingPunct="1">
              <a:lnSpc>
                <a:spcPct val="100000"/>
              </a:lnSpc>
              <a:spcBef>
                <a:spcPts val="2400"/>
              </a:spcBef>
              <a:spcAft>
                <a:spcPts val="600"/>
              </a:spcAft>
              <a:buSzPct val="120000"/>
              <a:buFontTx/>
              <a:buBlip>
                <a:blip r:embed="rId3"/>
              </a:buBlip>
              <a:defRPr sz="2300" b="0" kern="1200">
                <a:solidFill>
                  <a:schemeClr val="tx1"/>
                </a:solidFill>
                <a:latin typeface="+mn-lt"/>
                <a:ea typeface="+mn-ea"/>
                <a:cs typeface="+mn-cs"/>
              </a:defRPr>
            </a:lvl1pPr>
            <a:lvl2pPr marL="489600" indent="0" algn="l" defTabSz="914400" rtl="0" eaLnBrk="1" latinLnBrk="0" hangingPunct="1">
              <a:lnSpc>
                <a:spcPct val="100000"/>
              </a:lnSpc>
              <a:spcBef>
                <a:spcPts val="600"/>
              </a:spcBef>
              <a:spcAft>
                <a:spcPts val="600"/>
              </a:spcAft>
              <a:buClr>
                <a:schemeClr val="accent2"/>
              </a:buClr>
              <a:buSzPct val="80000"/>
              <a:buFont typeface="Wingdings 3" panose="05040102010807070707" pitchFamily="18" charset="2"/>
              <a:buNone/>
              <a:defRPr sz="2300" kern="1200" baseline="0">
                <a:solidFill>
                  <a:schemeClr val="tx1"/>
                </a:solidFill>
                <a:latin typeface="+mn-lt"/>
                <a:ea typeface="+mn-ea"/>
                <a:cs typeface="+mn-cs"/>
              </a:defRPr>
            </a:lvl2pPr>
            <a:lvl3pPr marL="669600" indent="-180000" algn="l" defTabSz="914400" rtl="0" eaLnBrk="1" latinLnBrk="0" hangingPunct="1">
              <a:lnSpc>
                <a:spcPct val="100000"/>
              </a:lnSpc>
              <a:spcBef>
                <a:spcPts val="1800"/>
              </a:spcBef>
              <a:buClr>
                <a:schemeClr val="accent2"/>
              </a:buClr>
              <a:buSzPct val="70000"/>
              <a:buFont typeface="Wingdings 3" panose="05040102010807070707" pitchFamily="18" charset="2"/>
              <a:buChar char=""/>
              <a:defRPr sz="10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600"/>
              </a:spcAft>
              <a:buClrTx/>
              <a:buSzPct val="120000"/>
              <a:buFontTx/>
              <a:buNone/>
              <a:tabLst/>
              <a:defRPr/>
            </a:pPr>
            <a:endParaRPr kumimoji="0" lang="en-GB" sz="1600" b="1" i="0" u="none" strike="noStrike" kern="1200" cap="none" spc="0" normalizeH="0" baseline="0" noProof="0" dirty="0">
              <a:ln>
                <a:noFill/>
              </a:ln>
              <a:solidFill>
                <a:srgbClr val="1E2DBE"/>
              </a:solidFill>
              <a:effectLst/>
              <a:uLnTx/>
              <a:uFillTx/>
              <a:latin typeface="Arial" panose="020B0604020202020204"/>
              <a:ea typeface="+mn-ea"/>
              <a:cs typeface="+mn-cs"/>
            </a:endParaRPr>
          </a:p>
        </p:txBody>
      </p:sp>
      <p:pic>
        <p:nvPicPr>
          <p:cNvPr id="5" name="Picture Placeholder 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8510" b="8510"/>
          <a:stretch>
            <a:fillRect/>
          </a:stretch>
        </p:blipFill>
        <p:spPr>
          <a:xfrm>
            <a:off x="9128234" y="1686910"/>
            <a:ext cx="3063765" cy="5171090"/>
          </a:xfrm>
        </p:spPr>
      </p:pic>
    </p:spTree>
    <p:extLst>
      <p:ext uri="{BB962C8B-B14F-4D97-AF65-F5344CB8AC3E}">
        <p14:creationId xmlns:p14="http://schemas.microsoft.com/office/powerpoint/2010/main" val="2246594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474" y="665910"/>
            <a:ext cx="9075988" cy="720000"/>
          </a:xfrm>
          <a:solidFill>
            <a:schemeClr val="bg1"/>
          </a:solidFill>
        </p:spPr>
        <p:txBody>
          <a:bodyPr anchor="ctr" anchorCtr="0">
            <a:normAutofit fontScale="90000"/>
          </a:bodyPr>
          <a:lstStyle/>
          <a:p>
            <a:pPr algn="ctr">
              <a:lnSpc>
                <a:spcPct val="100000"/>
              </a:lnSpc>
            </a:pPr>
            <a:r>
              <a:rPr lang="en-US" sz="2800" dirty="0"/>
              <a:t>8: CONSIDER OTHER HAZARDS, INCLUDING PSYCHOSOCIAL</a:t>
            </a:r>
            <a:br>
              <a:rPr lang="en-US" sz="2800" dirty="0"/>
            </a:br>
            <a:r>
              <a:rPr lang="en-US" sz="2800" dirty="0"/>
              <a:t> </a:t>
            </a:r>
            <a:endParaRPr lang="en-GB" sz="2800" dirty="0"/>
          </a:p>
        </p:txBody>
      </p:sp>
      <p:sp>
        <p:nvSpPr>
          <p:cNvPr id="13" name="Content Placeholder 12"/>
          <p:cNvSpPr>
            <a:spLocks noGrp="1"/>
          </p:cNvSpPr>
          <p:nvPr>
            <p:ph idx="1"/>
          </p:nvPr>
        </p:nvSpPr>
        <p:spPr>
          <a:xfrm>
            <a:off x="216650" y="1538527"/>
            <a:ext cx="8092371" cy="3573439"/>
          </a:xfrm>
        </p:spPr>
        <p:txBody>
          <a:bodyPr/>
          <a:lstStyle/>
          <a:p>
            <a:pPr marL="198850" algn="just" defTabSz="457200">
              <a:spcBef>
                <a:spcPts val="300"/>
              </a:spcBef>
              <a:spcAft>
                <a:spcPts val="300"/>
              </a:spcAft>
              <a:buClr>
                <a:srgbClr val="FA3C4B"/>
              </a:buClr>
            </a:pPr>
            <a:endParaRPr lang="en-US" sz="800" dirty="0"/>
          </a:p>
          <a:p>
            <a:pPr marL="450850" lvl="2" indent="-342900" algn="just" defTabSz="457200">
              <a:spcAft>
                <a:spcPts val="600"/>
              </a:spcAft>
              <a:buClr>
                <a:srgbClr val="FA3C4B"/>
              </a:buClr>
            </a:pPr>
            <a:r>
              <a:rPr lang="en-US" dirty="0">
                <a:solidFill>
                  <a:schemeClr val="accent1"/>
                </a:solidFill>
                <a:latin typeface="+mj-lt"/>
              </a:rPr>
              <a:t>Regularly communicate to the workforce changes made at the workplace due to COVID-19 and how the situation is evolving.</a:t>
            </a:r>
          </a:p>
          <a:p>
            <a:pPr marL="450850" lvl="2" indent="-342900" algn="just" defTabSz="457200">
              <a:spcAft>
                <a:spcPts val="600"/>
              </a:spcAft>
              <a:buClr>
                <a:srgbClr val="FA3C4B"/>
              </a:buClr>
            </a:pPr>
            <a:r>
              <a:rPr lang="en-US" dirty="0">
                <a:solidFill>
                  <a:schemeClr val="accent1"/>
                </a:solidFill>
                <a:latin typeface="+mj-lt"/>
              </a:rPr>
              <a:t>Make psychological counselling services available to workers.</a:t>
            </a:r>
          </a:p>
          <a:p>
            <a:pPr marL="450850" lvl="2" indent="-342900" algn="just" defTabSz="457200">
              <a:spcAft>
                <a:spcPts val="600"/>
              </a:spcAft>
              <a:buClr>
                <a:srgbClr val="FA3C4B"/>
              </a:buClr>
            </a:pPr>
            <a:r>
              <a:rPr lang="en-US" dirty="0">
                <a:solidFill>
                  <a:schemeClr val="accent1"/>
                </a:solidFill>
                <a:latin typeface="+mj-lt"/>
              </a:rPr>
              <a:t>Encourage health promotion and wellbeing in the workplace through enough rest, balance of physical/ mental activity and work-life balance.</a:t>
            </a:r>
          </a:p>
          <a:p>
            <a:pPr marL="450850" lvl="2" indent="-342900" algn="just" defTabSz="457200">
              <a:spcAft>
                <a:spcPts val="600"/>
              </a:spcAft>
              <a:buClr>
                <a:srgbClr val="FA3C4B"/>
              </a:buClr>
            </a:pPr>
            <a:r>
              <a:rPr lang="en-US" dirty="0">
                <a:solidFill>
                  <a:schemeClr val="accent1"/>
                </a:solidFill>
                <a:latin typeface="+mj-lt"/>
              </a:rPr>
              <a:t>Promote the right to disconnect for remote workers and teleworkers.</a:t>
            </a:r>
          </a:p>
          <a:p>
            <a:pPr marL="450850" lvl="2" indent="-342900" algn="just" defTabSz="457200">
              <a:spcAft>
                <a:spcPts val="600"/>
              </a:spcAft>
              <a:buClr>
                <a:srgbClr val="FA3C4B"/>
              </a:buClr>
            </a:pPr>
            <a:r>
              <a:rPr lang="en-US" dirty="0">
                <a:solidFill>
                  <a:schemeClr val="accent1"/>
                </a:solidFill>
                <a:latin typeface="+mj-lt"/>
              </a:rPr>
              <a:t>Provide information about ergonomic risks, particularly during remote work and in workstations adapted to COVID-19.</a:t>
            </a:r>
          </a:p>
          <a:p>
            <a:pPr marL="450850" lvl="2" indent="-342900" algn="just" defTabSz="457200">
              <a:spcAft>
                <a:spcPts val="600"/>
              </a:spcAft>
              <a:buClr>
                <a:srgbClr val="FA3C4B"/>
              </a:buClr>
            </a:pPr>
            <a:r>
              <a:rPr lang="en-US" dirty="0">
                <a:solidFill>
                  <a:schemeClr val="accent1"/>
                </a:solidFill>
                <a:latin typeface="+mj-lt"/>
              </a:rPr>
              <a:t>Implement prevention and control measures for the use and storage of chemicals, particularly those used for disinfection during COVID-19.</a:t>
            </a:r>
          </a:p>
          <a:p>
            <a:pPr marL="450850" lvl="2" indent="-342900" algn="just" defTabSz="457200">
              <a:spcAft>
                <a:spcPts val="600"/>
              </a:spcAft>
              <a:buClr>
                <a:srgbClr val="FA3C4B"/>
              </a:buClr>
            </a:pPr>
            <a:r>
              <a:rPr lang="en-US" dirty="0">
                <a:solidFill>
                  <a:schemeClr val="accent1"/>
                </a:solidFill>
                <a:latin typeface="+mj-lt"/>
              </a:rPr>
              <a:t>Ensure the operation of safety-critical systems and personnel (maintenance, first aid, emergency services, etc.)</a:t>
            </a:r>
          </a:p>
          <a:p>
            <a:pPr marL="450850" lvl="2" indent="-342900" algn="just" defTabSz="457200">
              <a:spcAft>
                <a:spcPts val="600"/>
              </a:spcAft>
              <a:buClr>
                <a:srgbClr val="FA3C4B"/>
              </a:buClr>
            </a:pPr>
            <a:r>
              <a:rPr lang="en-US" dirty="0">
                <a:solidFill>
                  <a:schemeClr val="accent1"/>
                </a:solidFill>
                <a:latin typeface="+mj-lt"/>
              </a:rPr>
              <a:t>Promote a safe and healthy working environment free from violence and harassment.</a:t>
            </a:r>
          </a:p>
          <a:p>
            <a:pPr marL="450850" lvl="2" indent="-342900" algn="just" defTabSz="457200">
              <a:spcBef>
                <a:spcPts val="300"/>
              </a:spcBef>
              <a:spcAft>
                <a:spcPts val="300"/>
              </a:spcAft>
              <a:buClr>
                <a:srgbClr val="FA3C4B"/>
              </a:buClr>
            </a:pPr>
            <a:endParaRPr lang="en-US" dirty="0">
              <a:solidFill>
                <a:schemeClr val="accent1"/>
              </a:solidFill>
              <a:latin typeface="+mj-lt"/>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12" name="Text Placeholder 2"/>
          <p:cNvSpPr txBox="1">
            <a:spLocks/>
          </p:cNvSpPr>
          <p:nvPr/>
        </p:nvSpPr>
        <p:spPr>
          <a:xfrm>
            <a:off x="1434898" y="1284767"/>
            <a:ext cx="10430686" cy="1475713"/>
          </a:xfrm>
          <a:prstGeom prst="rect">
            <a:avLst/>
          </a:prstGeom>
        </p:spPr>
        <p:txBody>
          <a:bodyPr vert="horz" lIns="0" tIns="0" rIns="0" bIns="0" rtlCol="0">
            <a:noAutofit/>
          </a:bodyPr>
          <a:lstStyle>
            <a:lvl1pPr marL="489600" indent="-489600" algn="l" defTabSz="914400" rtl="0" eaLnBrk="1" latinLnBrk="0" hangingPunct="1">
              <a:lnSpc>
                <a:spcPct val="100000"/>
              </a:lnSpc>
              <a:spcBef>
                <a:spcPts val="2400"/>
              </a:spcBef>
              <a:spcAft>
                <a:spcPts val="600"/>
              </a:spcAft>
              <a:buSzPct val="120000"/>
              <a:buFontTx/>
              <a:buBlip>
                <a:blip r:embed="rId3"/>
              </a:buBlip>
              <a:defRPr sz="2300" b="0" kern="1200">
                <a:solidFill>
                  <a:schemeClr val="tx1"/>
                </a:solidFill>
                <a:latin typeface="+mn-lt"/>
                <a:ea typeface="+mn-ea"/>
                <a:cs typeface="+mn-cs"/>
              </a:defRPr>
            </a:lvl1pPr>
            <a:lvl2pPr marL="489600" indent="0" algn="l" defTabSz="914400" rtl="0" eaLnBrk="1" latinLnBrk="0" hangingPunct="1">
              <a:lnSpc>
                <a:spcPct val="100000"/>
              </a:lnSpc>
              <a:spcBef>
                <a:spcPts val="600"/>
              </a:spcBef>
              <a:spcAft>
                <a:spcPts val="600"/>
              </a:spcAft>
              <a:buClr>
                <a:schemeClr val="accent2"/>
              </a:buClr>
              <a:buSzPct val="80000"/>
              <a:buFont typeface="Wingdings 3" panose="05040102010807070707" pitchFamily="18" charset="2"/>
              <a:buNone/>
              <a:defRPr sz="2300" kern="1200" baseline="0">
                <a:solidFill>
                  <a:schemeClr val="tx1"/>
                </a:solidFill>
                <a:latin typeface="+mn-lt"/>
                <a:ea typeface="+mn-ea"/>
                <a:cs typeface="+mn-cs"/>
              </a:defRPr>
            </a:lvl2pPr>
            <a:lvl3pPr marL="669600" indent="-180000" algn="l" defTabSz="914400" rtl="0" eaLnBrk="1" latinLnBrk="0" hangingPunct="1">
              <a:lnSpc>
                <a:spcPct val="100000"/>
              </a:lnSpc>
              <a:spcBef>
                <a:spcPts val="1800"/>
              </a:spcBef>
              <a:buClr>
                <a:schemeClr val="accent2"/>
              </a:buClr>
              <a:buSzPct val="70000"/>
              <a:buFont typeface="Wingdings 3" panose="05040102010807070707" pitchFamily="18" charset="2"/>
              <a:buChar char=""/>
              <a:defRPr sz="10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600"/>
              </a:spcAft>
              <a:buClrTx/>
              <a:buSzPct val="120000"/>
              <a:buFontTx/>
              <a:buNone/>
              <a:tabLst/>
              <a:defRPr/>
            </a:pPr>
            <a:endParaRPr kumimoji="0" lang="en-GB" sz="1600" b="1" i="0" u="none" strike="noStrike" kern="1200" cap="none" spc="0" normalizeH="0" baseline="0" noProof="0" dirty="0">
              <a:ln>
                <a:noFill/>
              </a:ln>
              <a:solidFill>
                <a:srgbClr val="1E2DBE"/>
              </a:solidFill>
              <a:effectLst/>
              <a:uLnTx/>
              <a:uFillTx/>
              <a:latin typeface="Arial" panose="020B0604020202020204"/>
              <a:ea typeface="+mn-ea"/>
              <a:cs typeface="+mn-cs"/>
            </a:endParaRPr>
          </a:p>
        </p:txBody>
      </p:sp>
      <p:pic>
        <p:nvPicPr>
          <p:cNvPr id="5" name="Picture Placeholder 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4039" b="4039"/>
          <a:stretch>
            <a:fillRect/>
          </a:stretch>
        </p:blipFill>
        <p:spPr>
          <a:xfrm>
            <a:off x="8686800" y="1639614"/>
            <a:ext cx="3505199" cy="5218386"/>
          </a:xfrm>
        </p:spPr>
      </p:pic>
    </p:spTree>
    <p:extLst>
      <p:ext uri="{BB962C8B-B14F-4D97-AF65-F5344CB8AC3E}">
        <p14:creationId xmlns:p14="http://schemas.microsoft.com/office/powerpoint/2010/main" val="4066173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474" y="458317"/>
            <a:ext cx="9075988" cy="720000"/>
          </a:xfrm>
          <a:solidFill>
            <a:schemeClr val="bg1"/>
          </a:solidFill>
        </p:spPr>
        <p:txBody>
          <a:bodyPr anchor="ctr" anchorCtr="0">
            <a:normAutofit/>
          </a:bodyPr>
          <a:lstStyle/>
          <a:p>
            <a:pPr algn="ctr">
              <a:lnSpc>
                <a:spcPct val="100000"/>
              </a:lnSpc>
            </a:pPr>
            <a:r>
              <a:rPr lang="en-US" sz="2800" dirty="0"/>
              <a:t>9: REVIEW EMERGENCY PREPAREDNESS PLANS</a:t>
            </a:r>
            <a:endParaRPr lang="en-GB" sz="2800" dirty="0"/>
          </a:p>
        </p:txBody>
      </p:sp>
      <p:sp>
        <p:nvSpPr>
          <p:cNvPr id="13" name="Content Placeholder 12"/>
          <p:cNvSpPr>
            <a:spLocks noGrp="1"/>
          </p:cNvSpPr>
          <p:nvPr>
            <p:ph idx="1"/>
          </p:nvPr>
        </p:nvSpPr>
        <p:spPr>
          <a:xfrm>
            <a:off x="929021" y="2356822"/>
            <a:ext cx="6717255" cy="3573439"/>
          </a:xfrm>
        </p:spPr>
        <p:txBody>
          <a:bodyPr/>
          <a:lstStyle/>
          <a:p>
            <a:pPr marL="565150" lvl="3" indent="0" defTabSz="457200">
              <a:spcBef>
                <a:spcPts val="300"/>
              </a:spcBef>
              <a:spcAft>
                <a:spcPts val="300"/>
              </a:spcAft>
              <a:buClr>
                <a:srgbClr val="FA3C4B"/>
              </a:buClr>
              <a:buNone/>
            </a:pPr>
            <a:endParaRPr lang="en-US" sz="800" dirty="0"/>
          </a:p>
          <a:p>
            <a:pPr marL="450850" lvl="2" indent="-342900" algn="just" defTabSz="457200">
              <a:spcAft>
                <a:spcPts val="600"/>
              </a:spcAft>
              <a:buClr>
                <a:srgbClr val="FA3C4B"/>
              </a:buClr>
            </a:pPr>
            <a:r>
              <a:rPr lang="en-US" b="1" dirty="0">
                <a:solidFill>
                  <a:schemeClr val="accent1"/>
                </a:solidFill>
                <a:latin typeface="+mj-lt"/>
              </a:rPr>
              <a:t>Develop an emergency plan </a:t>
            </a:r>
            <a:r>
              <a:rPr lang="en-US" dirty="0">
                <a:solidFill>
                  <a:schemeClr val="accent1"/>
                </a:solidFill>
                <a:latin typeface="+mj-lt"/>
              </a:rPr>
              <a:t>adapted to COVID-19, if the workplace had not done so previously.</a:t>
            </a:r>
          </a:p>
          <a:p>
            <a:pPr marL="450850" lvl="2" indent="-342900" algn="just" defTabSz="457200">
              <a:spcAft>
                <a:spcPts val="600"/>
              </a:spcAft>
              <a:buClr>
                <a:srgbClr val="FA3C4B"/>
              </a:buClr>
            </a:pPr>
            <a:r>
              <a:rPr lang="en-US" dirty="0">
                <a:solidFill>
                  <a:schemeClr val="accent1"/>
                </a:solidFill>
                <a:latin typeface="+mj-lt"/>
              </a:rPr>
              <a:t>Within the framework of the business continuity plan, </a:t>
            </a:r>
            <a:r>
              <a:rPr lang="en-US" b="1" dirty="0">
                <a:solidFill>
                  <a:schemeClr val="accent1"/>
                </a:solidFill>
                <a:latin typeface="+mj-lt"/>
              </a:rPr>
              <a:t>review and update the emergency and evacuation plan</a:t>
            </a:r>
            <a:r>
              <a:rPr lang="en-US" dirty="0">
                <a:solidFill>
                  <a:schemeClr val="accent1"/>
                </a:solidFill>
                <a:latin typeface="+mj-lt"/>
              </a:rPr>
              <a:t>, considering, inter alia, the new distribution of jobs, the reduced capacity, access routes, circulation and evacuation, meeting points and security zones, in order to avoid congestion.</a:t>
            </a:r>
          </a:p>
          <a:p>
            <a:pPr marL="450850" lvl="2" indent="-342900" algn="just" defTabSz="457200">
              <a:spcBef>
                <a:spcPts val="300"/>
              </a:spcBef>
              <a:spcAft>
                <a:spcPts val="300"/>
              </a:spcAft>
              <a:buClr>
                <a:srgbClr val="FA3C4B"/>
              </a:buClr>
            </a:pPr>
            <a:endParaRPr lang="en-US" dirty="0">
              <a:solidFill>
                <a:schemeClr val="accent1"/>
              </a:solidFill>
              <a:latin typeface="+mj-lt"/>
            </a:endParaRPr>
          </a:p>
          <a:p>
            <a:pPr marL="450850" lvl="2" indent="-342900" algn="just" defTabSz="457200">
              <a:spcBef>
                <a:spcPts val="300"/>
              </a:spcBef>
              <a:spcAft>
                <a:spcPts val="300"/>
              </a:spcAft>
              <a:buClr>
                <a:srgbClr val="FA3C4B"/>
              </a:buClr>
            </a:pPr>
            <a:endParaRPr lang="en-US" dirty="0">
              <a:solidFill>
                <a:schemeClr val="accent1"/>
              </a:solidFill>
              <a:latin typeface="+mj-lt"/>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12" name="Text Placeholder 2"/>
          <p:cNvSpPr txBox="1">
            <a:spLocks/>
          </p:cNvSpPr>
          <p:nvPr/>
        </p:nvSpPr>
        <p:spPr>
          <a:xfrm>
            <a:off x="1434898" y="1284767"/>
            <a:ext cx="10430686" cy="1475713"/>
          </a:xfrm>
          <a:prstGeom prst="rect">
            <a:avLst/>
          </a:prstGeom>
        </p:spPr>
        <p:txBody>
          <a:bodyPr vert="horz" lIns="0" tIns="0" rIns="0" bIns="0" rtlCol="0">
            <a:noAutofit/>
          </a:bodyPr>
          <a:lstStyle>
            <a:lvl1pPr marL="489600" indent="-489600" algn="l" defTabSz="914400" rtl="0" eaLnBrk="1" latinLnBrk="0" hangingPunct="1">
              <a:lnSpc>
                <a:spcPct val="100000"/>
              </a:lnSpc>
              <a:spcBef>
                <a:spcPts val="2400"/>
              </a:spcBef>
              <a:spcAft>
                <a:spcPts val="600"/>
              </a:spcAft>
              <a:buSzPct val="120000"/>
              <a:buFontTx/>
              <a:buBlip>
                <a:blip r:embed="rId3"/>
              </a:buBlip>
              <a:defRPr sz="2300" b="0" kern="1200">
                <a:solidFill>
                  <a:schemeClr val="tx1"/>
                </a:solidFill>
                <a:latin typeface="+mn-lt"/>
                <a:ea typeface="+mn-ea"/>
                <a:cs typeface="+mn-cs"/>
              </a:defRPr>
            </a:lvl1pPr>
            <a:lvl2pPr marL="489600" indent="0" algn="l" defTabSz="914400" rtl="0" eaLnBrk="1" latinLnBrk="0" hangingPunct="1">
              <a:lnSpc>
                <a:spcPct val="100000"/>
              </a:lnSpc>
              <a:spcBef>
                <a:spcPts val="600"/>
              </a:spcBef>
              <a:spcAft>
                <a:spcPts val="600"/>
              </a:spcAft>
              <a:buClr>
                <a:schemeClr val="accent2"/>
              </a:buClr>
              <a:buSzPct val="80000"/>
              <a:buFont typeface="Wingdings 3" panose="05040102010807070707" pitchFamily="18" charset="2"/>
              <a:buNone/>
              <a:defRPr sz="2300" kern="1200" baseline="0">
                <a:solidFill>
                  <a:schemeClr val="tx1"/>
                </a:solidFill>
                <a:latin typeface="+mn-lt"/>
                <a:ea typeface="+mn-ea"/>
                <a:cs typeface="+mn-cs"/>
              </a:defRPr>
            </a:lvl2pPr>
            <a:lvl3pPr marL="669600" indent="-180000" algn="l" defTabSz="914400" rtl="0" eaLnBrk="1" latinLnBrk="0" hangingPunct="1">
              <a:lnSpc>
                <a:spcPct val="100000"/>
              </a:lnSpc>
              <a:spcBef>
                <a:spcPts val="1800"/>
              </a:spcBef>
              <a:buClr>
                <a:schemeClr val="accent2"/>
              </a:buClr>
              <a:buSzPct val="70000"/>
              <a:buFont typeface="Wingdings 3" panose="05040102010807070707" pitchFamily="18" charset="2"/>
              <a:buChar char=""/>
              <a:defRPr sz="10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600"/>
              </a:spcAft>
              <a:buClrTx/>
              <a:buSzPct val="120000"/>
              <a:buFontTx/>
              <a:buNone/>
              <a:tabLst/>
              <a:defRPr/>
            </a:pPr>
            <a:endParaRPr kumimoji="0" lang="en-GB" sz="1600" b="1" i="0" u="none" strike="noStrike" kern="1200" cap="none" spc="0" normalizeH="0" baseline="0" noProof="0" dirty="0">
              <a:ln>
                <a:noFill/>
              </a:ln>
              <a:solidFill>
                <a:srgbClr val="1E2DBE"/>
              </a:solidFill>
              <a:effectLst/>
              <a:uLnTx/>
              <a:uFillTx/>
              <a:latin typeface="Arial" panose="020B0604020202020204"/>
              <a:ea typeface="+mn-ea"/>
              <a:cs typeface="+mn-cs"/>
            </a:endParaRPr>
          </a:p>
        </p:txBody>
      </p:sp>
      <p:pic>
        <p:nvPicPr>
          <p:cNvPr id="5" name="Picture Placeholder 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0288" b="10288"/>
          <a:stretch>
            <a:fillRect/>
          </a:stretch>
        </p:blipFill>
        <p:spPr>
          <a:xfrm>
            <a:off x="8702566" y="1948459"/>
            <a:ext cx="3489433" cy="4909541"/>
          </a:xfrm>
        </p:spPr>
      </p:pic>
    </p:spTree>
    <p:extLst>
      <p:ext uri="{BB962C8B-B14F-4D97-AF65-F5344CB8AC3E}">
        <p14:creationId xmlns:p14="http://schemas.microsoft.com/office/powerpoint/2010/main" val="1787807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46" y="723967"/>
            <a:ext cx="9538138" cy="720000"/>
          </a:xfrm>
          <a:solidFill>
            <a:schemeClr val="bg1"/>
          </a:solidFill>
        </p:spPr>
        <p:txBody>
          <a:bodyPr anchor="ctr" anchorCtr="0">
            <a:normAutofit fontScale="90000"/>
          </a:bodyPr>
          <a:lstStyle/>
          <a:p>
            <a:pPr algn="ctr">
              <a:lnSpc>
                <a:spcPct val="100000"/>
              </a:lnSpc>
            </a:pPr>
            <a:r>
              <a:rPr lang="en-US" sz="2800"/>
              <a:t>10: REVIEW AND UPDATE PREVENTIVE AND CONTROL MEASURES AS THE SITUATION</a:t>
            </a:r>
            <a:br>
              <a:rPr lang="en-US" sz="2800"/>
            </a:br>
            <a:r>
              <a:rPr lang="en-US" sz="2800"/>
              <a:t>EVOLVES</a:t>
            </a:r>
            <a:endParaRPr lang="en-GB" sz="2800" dirty="0"/>
          </a:p>
        </p:txBody>
      </p:sp>
      <p:sp>
        <p:nvSpPr>
          <p:cNvPr id="13" name="Content Placeholder 12"/>
          <p:cNvSpPr>
            <a:spLocks noGrp="1"/>
          </p:cNvSpPr>
          <p:nvPr>
            <p:ph idx="1"/>
          </p:nvPr>
        </p:nvSpPr>
        <p:spPr>
          <a:xfrm>
            <a:off x="844723" y="2781214"/>
            <a:ext cx="6706960" cy="3573439"/>
          </a:xfrm>
        </p:spPr>
        <p:txBody>
          <a:bodyPr/>
          <a:lstStyle/>
          <a:p>
            <a:pPr marL="198850" defTabSz="457200">
              <a:spcBef>
                <a:spcPts val="600"/>
              </a:spcBef>
              <a:buClr>
                <a:srgbClr val="FA3C4B"/>
              </a:buClr>
            </a:pPr>
            <a:endParaRPr lang="en-US" sz="800" dirty="0"/>
          </a:p>
          <a:p>
            <a:pPr marL="450850" lvl="2" indent="-342900" algn="just" defTabSz="457200">
              <a:spcAft>
                <a:spcPts val="600"/>
              </a:spcAft>
              <a:buClr>
                <a:srgbClr val="FA3C4B"/>
              </a:buClr>
            </a:pPr>
            <a:r>
              <a:rPr lang="en-US" b="1" dirty="0">
                <a:solidFill>
                  <a:schemeClr val="accent1"/>
                </a:solidFill>
                <a:latin typeface="+mj-lt"/>
              </a:rPr>
              <a:t>Periodically monitor</a:t>
            </a:r>
            <a:r>
              <a:rPr lang="en-US" dirty="0">
                <a:solidFill>
                  <a:schemeClr val="accent1"/>
                </a:solidFill>
                <a:latin typeface="+mj-lt"/>
              </a:rPr>
              <a:t>, in consultation with the OSH committee or joint team, prevention and control measures to determine whether they have been adequate to avoid or minimize risk, and identify and implement corrective actions for continuous improvement.</a:t>
            </a:r>
          </a:p>
          <a:p>
            <a:pPr marL="450850" lvl="2" indent="-342900" algn="just" defTabSz="457200">
              <a:spcAft>
                <a:spcPts val="600"/>
              </a:spcAft>
              <a:buClr>
                <a:srgbClr val="FA3C4B"/>
              </a:buClr>
            </a:pPr>
            <a:r>
              <a:rPr lang="en-US" b="1" dirty="0">
                <a:solidFill>
                  <a:schemeClr val="accent1"/>
                </a:solidFill>
                <a:latin typeface="+mj-lt"/>
              </a:rPr>
              <a:t>Establish and maintain records </a:t>
            </a:r>
            <a:r>
              <a:rPr lang="en-US" dirty="0">
                <a:solidFill>
                  <a:schemeClr val="accent1"/>
                </a:solidFill>
                <a:latin typeface="+mj-lt"/>
              </a:rPr>
              <a:t>related to work-related injuries, illnesses and incidents, worker exposures, monitoring of the work environment and workers’ health.</a:t>
            </a:r>
          </a:p>
          <a:p>
            <a:pPr marL="450850" lvl="2" indent="-342900" algn="just" defTabSz="457200">
              <a:spcBef>
                <a:spcPts val="0"/>
              </a:spcBef>
              <a:buClr>
                <a:srgbClr val="FA3C4B"/>
              </a:buClr>
            </a:pPr>
            <a:endParaRPr lang="en-US" dirty="0">
              <a:solidFill>
                <a:schemeClr val="accent1"/>
              </a:solidFill>
              <a:latin typeface="+mj-lt"/>
            </a:endParaRPr>
          </a:p>
          <a:p>
            <a:pPr marL="450850" lvl="2" indent="-342900" defTabSz="457200">
              <a:spcBef>
                <a:spcPts val="300"/>
              </a:spcBef>
              <a:spcAft>
                <a:spcPts val="300"/>
              </a:spcAft>
              <a:buClr>
                <a:srgbClr val="FA3C4B"/>
              </a:buClr>
            </a:pPr>
            <a:endParaRPr lang="en-US" dirty="0">
              <a:solidFill>
                <a:schemeClr val="accent1"/>
              </a:solidFill>
              <a:latin typeface="+mj-lt"/>
            </a:endParaRPr>
          </a:p>
        </p:txBody>
      </p:sp>
      <p:sp>
        <p:nvSpPr>
          <p:cNvPr id="6" name="Slide Number Placeholder 5"/>
          <p:cNvSpPr>
            <a:spLocks noGrp="1"/>
          </p:cNvSpPr>
          <p:nvPr>
            <p:ph type="sldNum" sz="quarter" idx="12"/>
          </p:nvPr>
        </p:nvSpPr>
        <p:spPr>
          <a:xfrm>
            <a:off x="11325584" y="255788"/>
            <a:ext cx="540000" cy="288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dirty="0">
              <a:ln>
                <a:noFill/>
              </a:ln>
              <a:solidFill>
                <a:srgbClr val="1E2DBE"/>
              </a:solidFill>
              <a:effectLst/>
              <a:uLnTx/>
              <a:uFillTx/>
              <a:latin typeface="Arial" panose="020B0604020202020204"/>
              <a:ea typeface="+mn-ea"/>
              <a:cs typeface="+mn-cs"/>
            </a:endParaRPr>
          </a:p>
        </p:txBody>
      </p:sp>
      <p:sp>
        <p:nvSpPr>
          <p:cNvPr id="12" name="Text Placeholder 2"/>
          <p:cNvSpPr txBox="1">
            <a:spLocks/>
          </p:cNvSpPr>
          <p:nvPr/>
        </p:nvSpPr>
        <p:spPr>
          <a:xfrm>
            <a:off x="1434898" y="1284767"/>
            <a:ext cx="10430686" cy="1475713"/>
          </a:xfrm>
          <a:prstGeom prst="rect">
            <a:avLst/>
          </a:prstGeom>
        </p:spPr>
        <p:txBody>
          <a:bodyPr vert="horz" lIns="0" tIns="0" rIns="0" bIns="0" rtlCol="0">
            <a:noAutofit/>
          </a:bodyPr>
          <a:lstStyle>
            <a:lvl1pPr marL="489600" indent="-489600" algn="l" defTabSz="914400" rtl="0" eaLnBrk="1" latinLnBrk="0" hangingPunct="1">
              <a:lnSpc>
                <a:spcPct val="100000"/>
              </a:lnSpc>
              <a:spcBef>
                <a:spcPts val="2400"/>
              </a:spcBef>
              <a:spcAft>
                <a:spcPts val="600"/>
              </a:spcAft>
              <a:buSzPct val="120000"/>
              <a:buFontTx/>
              <a:buBlip>
                <a:blip r:embed="rId3"/>
              </a:buBlip>
              <a:defRPr sz="2300" b="0" kern="1200">
                <a:solidFill>
                  <a:schemeClr val="tx1"/>
                </a:solidFill>
                <a:latin typeface="+mn-lt"/>
                <a:ea typeface="+mn-ea"/>
                <a:cs typeface="+mn-cs"/>
              </a:defRPr>
            </a:lvl1pPr>
            <a:lvl2pPr marL="489600" indent="0" algn="l" defTabSz="914400" rtl="0" eaLnBrk="1" latinLnBrk="0" hangingPunct="1">
              <a:lnSpc>
                <a:spcPct val="100000"/>
              </a:lnSpc>
              <a:spcBef>
                <a:spcPts val="600"/>
              </a:spcBef>
              <a:spcAft>
                <a:spcPts val="600"/>
              </a:spcAft>
              <a:buClr>
                <a:schemeClr val="accent2"/>
              </a:buClr>
              <a:buSzPct val="80000"/>
              <a:buFont typeface="Wingdings 3" panose="05040102010807070707" pitchFamily="18" charset="2"/>
              <a:buNone/>
              <a:defRPr sz="2300" kern="1200" baseline="0">
                <a:solidFill>
                  <a:schemeClr val="tx1"/>
                </a:solidFill>
                <a:latin typeface="+mn-lt"/>
                <a:ea typeface="+mn-ea"/>
                <a:cs typeface="+mn-cs"/>
              </a:defRPr>
            </a:lvl2pPr>
            <a:lvl3pPr marL="669600" indent="-180000" algn="l" defTabSz="914400" rtl="0" eaLnBrk="1" latinLnBrk="0" hangingPunct="1">
              <a:lnSpc>
                <a:spcPct val="100000"/>
              </a:lnSpc>
              <a:spcBef>
                <a:spcPts val="1800"/>
              </a:spcBef>
              <a:buClr>
                <a:schemeClr val="accent2"/>
              </a:buClr>
              <a:buSzPct val="70000"/>
              <a:buFont typeface="Wingdings 3" panose="05040102010807070707" pitchFamily="18" charset="2"/>
              <a:buChar char=""/>
              <a:defRPr sz="10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600"/>
              </a:spcAft>
              <a:buClrTx/>
              <a:buSzPct val="120000"/>
              <a:buFontTx/>
              <a:buNone/>
              <a:tabLst/>
              <a:defRPr/>
            </a:pPr>
            <a:endParaRPr kumimoji="0" lang="en-GB" sz="1600" b="1" i="0" u="none" strike="noStrike" kern="1200" cap="none" spc="0" normalizeH="0" baseline="0" noProof="0" dirty="0">
              <a:ln>
                <a:noFill/>
              </a:ln>
              <a:solidFill>
                <a:srgbClr val="1E2DBE"/>
              </a:solidFill>
              <a:effectLst/>
              <a:uLnTx/>
              <a:uFillTx/>
              <a:latin typeface="Arial" panose="020B0604020202020204"/>
              <a:ea typeface="+mn-ea"/>
              <a:cs typeface="+mn-cs"/>
            </a:endParaRPr>
          </a:p>
        </p:txBody>
      </p:sp>
      <p:pic>
        <p:nvPicPr>
          <p:cNvPr id="4"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113" r="2113"/>
          <a:stretch>
            <a:fillRect/>
          </a:stretch>
        </p:blipFill>
        <p:spPr>
          <a:xfrm>
            <a:off x="8686801" y="1849534"/>
            <a:ext cx="3505200" cy="5008466"/>
          </a:xfrm>
        </p:spPr>
      </p:pic>
    </p:spTree>
    <p:extLst>
      <p:ext uri="{BB962C8B-B14F-4D97-AF65-F5344CB8AC3E}">
        <p14:creationId xmlns:p14="http://schemas.microsoft.com/office/powerpoint/2010/main" val="9441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0E8F48-76CE-1042-942C-78F06FC438B1}"/>
              </a:ext>
            </a:extLst>
          </p:cNvPr>
          <p:cNvSpPr>
            <a:spLocks noGrp="1"/>
          </p:cNvSpPr>
          <p:nvPr>
            <p:ph type="title"/>
          </p:nvPr>
        </p:nvSpPr>
        <p:spPr>
          <a:xfrm>
            <a:off x="2601310" y="557287"/>
            <a:ext cx="9100152" cy="720000"/>
          </a:xfrm>
        </p:spPr>
        <p:txBody>
          <a:bodyPr/>
          <a:lstStyle/>
          <a:p>
            <a:r>
              <a:rPr lang="en-US" dirty="0"/>
              <a:t>The ILO’s four policy pillars to address COVID-19</a:t>
            </a:r>
            <a:br>
              <a:rPr lang="en-US" dirty="0"/>
            </a:br>
            <a:br>
              <a:rPr lang="en-US" dirty="0"/>
            </a:br>
            <a:endParaRPr lang="es-ES_tradnl" dirty="0"/>
          </a:p>
        </p:txBody>
      </p:sp>
      <p:sp>
        <p:nvSpPr>
          <p:cNvPr id="3" name="Segnaposto contenuto 2">
            <a:extLst>
              <a:ext uri="{FF2B5EF4-FFF2-40B4-BE49-F238E27FC236}">
                <a16:creationId xmlns:a16="http://schemas.microsoft.com/office/drawing/2014/main" id="{6D298FA6-CBB8-674A-9E20-AF1177072E6A}"/>
              </a:ext>
            </a:extLst>
          </p:cNvPr>
          <p:cNvSpPr>
            <a:spLocks noGrp="1"/>
          </p:cNvSpPr>
          <p:nvPr>
            <p:ph idx="1"/>
          </p:nvPr>
        </p:nvSpPr>
        <p:spPr>
          <a:xfrm>
            <a:off x="742786" y="2332381"/>
            <a:ext cx="10103890" cy="3482975"/>
          </a:xfrm>
        </p:spPr>
        <p:txBody>
          <a:bodyPr/>
          <a:lstStyle/>
          <a:p>
            <a:pPr lvl="2">
              <a:spcAft>
                <a:spcPts val="200"/>
              </a:spcAft>
            </a:pPr>
            <a:r>
              <a:rPr lang="en-US" dirty="0"/>
              <a:t>Stimulating the economy and employment</a:t>
            </a:r>
          </a:p>
          <a:p>
            <a:pPr lvl="2">
              <a:spcAft>
                <a:spcPts val="200"/>
              </a:spcAft>
            </a:pPr>
            <a:r>
              <a:rPr lang="en-US" dirty="0"/>
              <a:t>Supporting business, employment and income (extending social protection, employment maintenance measures, financial/tax aid to companies and other means of relief)</a:t>
            </a:r>
          </a:p>
          <a:p>
            <a:pPr lvl="2">
              <a:spcAft>
                <a:spcPts val="200"/>
              </a:spcAft>
            </a:pPr>
            <a:r>
              <a:rPr lang="en-US" b="1" dirty="0"/>
              <a:t>Protecting workers in the workplace </a:t>
            </a:r>
            <a:r>
              <a:rPr lang="en-US" dirty="0"/>
              <a:t>by strengthening OSH measures, adapting the modalities of work (e.g. telework), preventing discrimination and exclusion, providing access to health for the entire population and extending the use of paid leave</a:t>
            </a:r>
          </a:p>
          <a:p>
            <a:pPr lvl="2">
              <a:spcAft>
                <a:spcPts val="200"/>
              </a:spcAft>
            </a:pPr>
            <a:r>
              <a:rPr lang="en-US" b="1" dirty="0"/>
              <a:t>Social dialogue </a:t>
            </a:r>
            <a:r>
              <a:rPr lang="en-US" dirty="0"/>
              <a:t>(strengthening the capacity and resilience of employers' and workers' organizations, strengthening the capacity of governments and social dialogue, collective bargaining, and industrial relations institutions and mechanisms)</a:t>
            </a:r>
          </a:p>
          <a:p>
            <a:pPr lvl="2">
              <a:spcAft>
                <a:spcPts val="200"/>
              </a:spcAft>
            </a:pPr>
            <a:endParaRPr lang="en-US" b="1" dirty="0"/>
          </a:p>
          <a:p>
            <a:pPr marL="0" lvl="2" indent="0">
              <a:spcAft>
                <a:spcPts val="200"/>
              </a:spcAft>
              <a:buNone/>
            </a:pPr>
            <a:r>
              <a:rPr lang="en-US" b="1" dirty="0"/>
              <a:t>ILO Portal on COVID-19: </a:t>
            </a:r>
            <a:r>
              <a:rPr lang="en-US" b="1" dirty="0">
                <a:hlinkClick r:id="rId3"/>
              </a:rPr>
              <a:t>https://www.ilo.org/global/topics/coronavirus/lang--en/index.htm</a:t>
            </a:r>
            <a:endParaRPr lang="en-US" b="1" dirty="0"/>
          </a:p>
          <a:p>
            <a:pPr marL="0" lvl="2" indent="0">
              <a:spcAft>
                <a:spcPts val="200"/>
              </a:spcAft>
              <a:buNone/>
            </a:pPr>
            <a:endParaRPr lang="en-US" b="1" dirty="0"/>
          </a:p>
          <a:p>
            <a:pPr marL="0" lvl="2" indent="0">
              <a:spcAft>
                <a:spcPts val="200"/>
              </a:spcAft>
              <a:buNone/>
            </a:pPr>
            <a:endParaRPr lang="es-ES_tradnl" b="1" dirty="0"/>
          </a:p>
          <a:p>
            <a:pPr lvl="2">
              <a:spcAft>
                <a:spcPts val="200"/>
              </a:spcAft>
            </a:pPr>
            <a:endParaRPr lang="es-ES_tradnl" b="1" dirty="0"/>
          </a:p>
        </p:txBody>
      </p:sp>
      <p:sp>
        <p:nvSpPr>
          <p:cNvPr id="4" name="Segnaposto data 3">
            <a:extLst>
              <a:ext uri="{FF2B5EF4-FFF2-40B4-BE49-F238E27FC236}">
                <a16:creationId xmlns:a16="http://schemas.microsoft.com/office/drawing/2014/main" id="{BCC591AA-CA20-3C4A-B8E8-971D6367AA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sp>
        <p:nvSpPr>
          <p:cNvPr id="5" name="Segnaposto numero diapositiva 4">
            <a:extLst>
              <a:ext uri="{FF2B5EF4-FFF2-40B4-BE49-F238E27FC236}">
                <a16:creationId xmlns:a16="http://schemas.microsoft.com/office/drawing/2014/main" id="{762ECCA0-990E-584B-A9A8-35F1BD50AC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29147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474" y="564767"/>
            <a:ext cx="9075988" cy="720000"/>
          </a:xfrm>
          <a:solidFill>
            <a:schemeClr val="bg1"/>
          </a:solidFill>
        </p:spPr>
        <p:txBody>
          <a:bodyPr anchor="ctr" anchorCtr="0">
            <a:normAutofit fontScale="90000"/>
          </a:bodyPr>
          <a:lstStyle/>
          <a:p>
            <a:pPr algn="ctr">
              <a:lnSpc>
                <a:spcPct val="100000"/>
              </a:lnSpc>
            </a:pPr>
            <a:r>
              <a:rPr lang="en-US" sz="2800" cap="all" dirty="0"/>
              <a:t>Social dialogue on OSH in times of a pandemic</a:t>
            </a:r>
            <a:br>
              <a:rPr lang="en-US" sz="2800" cap="all" dirty="0"/>
            </a:br>
            <a:r>
              <a:rPr lang="en-US" sz="2800" cap="all" dirty="0"/>
              <a:t> </a:t>
            </a:r>
            <a:endParaRPr lang="en-GB" sz="2800" cap="all" dirty="0"/>
          </a:p>
        </p:txBody>
      </p:sp>
      <p:sp>
        <p:nvSpPr>
          <p:cNvPr id="13" name="Content Placeholder 12"/>
          <p:cNvSpPr>
            <a:spLocks noGrp="1"/>
          </p:cNvSpPr>
          <p:nvPr>
            <p:ph idx="1"/>
          </p:nvPr>
        </p:nvSpPr>
        <p:spPr>
          <a:xfrm>
            <a:off x="480710" y="1975021"/>
            <a:ext cx="4012462" cy="3573439"/>
          </a:xfrm>
        </p:spPr>
        <p:txBody>
          <a:bodyPr/>
          <a:lstStyle/>
          <a:p>
            <a:pPr marL="107950" lvl="2" indent="0" defTabSz="457200">
              <a:spcBef>
                <a:spcPts val="300"/>
              </a:spcBef>
              <a:spcAft>
                <a:spcPts val="300"/>
              </a:spcAft>
              <a:buClr>
                <a:srgbClr val="FA3C4B"/>
              </a:buClr>
              <a:buNone/>
            </a:pPr>
            <a:r>
              <a:rPr lang="en-US" sz="2000" b="1" dirty="0">
                <a:solidFill>
                  <a:schemeClr val="accent2"/>
                </a:solidFill>
                <a:latin typeface="+mj-lt"/>
              </a:rPr>
              <a:t>Employers and their organizations</a:t>
            </a:r>
            <a:r>
              <a:rPr lang="en-US" b="1" dirty="0">
                <a:solidFill>
                  <a:schemeClr val="accent2"/>
                </a:solidFill>
                <a:latin typeface="+mj-lt"/>
              </a:rPr>
              <a:t>:</a:t>
            </a:r>
          </a:p>
          <a:p>
            <a:pPr marL="107950" lvl="2" indent="0" defTabSz="457200">
              <a:spcBef>
                <a:spcPts val="300"/>
              </a:spcBef>
              <a:spcAft>
                <a:spcPts val="300"/>
              </a:spcAft>
              <a:buClr>
                <a:srgbClr val="FA3C4B"/>
              </a:buClr>
              <a:buNone/>
            </a:pPr>
            <a:endParaRPr lang="en-US" sz="800" b="1" dirty="0">
              <a:solidFill>
                <a:srgbClr val="FF0000"/>
              </a:solidFill>
              <a:latin typeface="+mj-lt"/>
            </a:endParaRPr>
          </a:p>
          <a:p>
            <a:pPr marL="450850" lvl="2" indent="-342900" algn="just" defTabSz="457200">
              <a:spcAft>
                <a:spcPts val="300"/>
              </a:spcAft>
              <a:buClr>
                <a:srgbClr val="FA3C4B"/>
              </a:buClr>
            </a:pPr>
            <a:r>
              <a:rPr lang="en-US" sz="1600" dirty="0">
                <a:solidFill>
                  <a:schemeClr val="accent1"/>
                </a:solidFill>
                <a:latin typeface="+mj-lt"/>
              </a:rPr>
              <a:t>Collaborate with government to shape policy measures that are conducive for business resilience and sustainability.</a:t>
            </a:r>
          </a:p>
          <a:p>
            <a:pPr marL="450850" lvl="2" indent="-342900" algn="just" defTabSz="457200">
              <a:spcAft>
                <a:spcPts val="300"/>
              </a:spcAft>
              <a:buClr>
                <a:srgbClr val="FA3C4B"/>
              </a:buClr>
            </a:pPr>
            <a:r>
              <a:rPr lang="en-US" sz="1600" dirty="0">
                <a:solidFill>
                  <a:schemeClr val="accent1"/>
                </a:solidFill>
                <a:latin typeface="+mj-lt"/>
              </a:rPr>
              <a:t>Observe advice/guidance provided by public authorities.</a:t>
            </a:r>
          </a:p>
          <a:p>
            <a:pPr marL="450850" lvl="2" indent="-342900" algn="just" defTabSz="457200">
              <a:spcAft>
                <a:spcPts val="300"/>
              </a:spcAft>
              <a:buClr>
                <a:srgbClr val="FA3C4B"/>
              </a:buClr>
            </a:pPr>
            <a:r>
              <a:rPr lang="en-US" sz="1600" dirty="0">
                <a:solidFill>
                  <a:schemeClr val="accent1"/>
                </a:solidFill>
                <a:latin typeface="+mj-lt"/>
              </a:rPr>
              <a:t>Communicate critical information to workers.</a:t>
            </a:r>
          </a:p>
          <a:p>
            <a:pPr marL="450850" lvl="2" indent="-342900" algn="just" defTabSz="457200">
              <a:spcAft>
                <a:spcPts val="300"/>
              </a:spcAft>
              <a:buClr>
                <a:srgbClr val="FA3C4B"/>
              </a:buClr>
            </a:pPr>
            <a:r>
              <a:rPr lang="en-US" sz="1600" dirty="0">
                <a:solidFill>
                  <a:schemeClr val="accent1"/>
                </a:solidFill>
                <a:latin typeface="+mj-lt"/>
              </a:rPr>
              <a:t>Review or draw up a business continuity plan.</a:t>
            </a:r>
          </a:p>
          <a:p>
            <a:pPr marL="450850" lvl="2" indent="-342900" algn="just" defTabSz="457200">
              <a:spcAft>
                <a:spcPts val="300"/>
              </a:spcAft>
              <a:buClr>
                <a:srgbClr val="FA3C4B"/>
              </a:buClr>
            </a:pPr>
            <a:r>
              <a:rPr lang="en-US" sz="1600" dirty="0">
                <a:solidFill>
                  <a:schemeClr val="accent1"/>
                </a:solidFill>
                <a:latin typeface="+mj-lt"/>
              </a:rPr>
              <a:t>Identify and mitigate risks of contagion to workers.</a:t>
            </a:r>
          </a:p>
          <a:p>
            <a:pPr marL="450850" lvl="2" indent="-342900" algn="just" defTabSz="457200">
              <a:spcAft>
                <a:spcPts val="300"/>
              </a:spcAft>
              <a:buClr>
                <a:srgbClr val="FA3C4B"/>
              </a:buClr>
            </a:pPr>
            <a:r>
              <a:rPr lang="en-US" sz="1600" dirty="0">
                <a:solidFill>
                  <a:schemeClr val="accent1"/>
                </a:solidFill>
                <a:latin typeface="+mj-lt"/>
              </a:rPr>
              <a:t>Promote workplace hygiene.</a:t>
            </a:r>
          </a:p>
          <a:p>
            <a:pPr marL="107950" lvl="2" indent="0" defTabSz="457200">
              <a:spcBef>
                <a:spcPts val="300"/>
              </a:spcBef>
              <a:spcAft>
                <a:spcPts val="300"/>
              </a:spcAft>
              <a:buClr>
                <a:srgbClr val="FA3C4B"/>
              </a:buClr>
              <a:buNone/>
            </a:pPr>
            <a:endParaRPr lang="en-US" dirty="0">
              <a:solidFill>
                <a:schemeClr val="accent1"/>
              </a:solidFill>
              <a:latin typeface="+mj-lt"/>
            </a:endParaRPr>
          </a:p>
        </p:txBody>
      </p:sp>
      <p:sp>
        <p:nvSpPr>
          <p:cNvPr id="6" name="Slide Number Placeholder 5"/>
          <p:cNvSpPr>
            <a:spLocks noGrp="1"/>
          </p:cNvSpPr>
          <p:nvPr>
            <p:ph type="sldNum" sz="quarter" idx="12"/>
          </p:nvPr>
        </p:nvSpPr>
        <p:spPr>
          <a:xfrm>
            <a:off x="11476773" y="226679"/>
            <a:ext cx="540000" cy="288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dirty="0">
              <a:ln>
                <a:noFill/>
              </a:ln>
              <a:solidFill>
                <a:srgbClr val="1E2DBE"/>
              </a:solidFill>
              <a:effectLst/>
              <a:uLnTx/>
              <a:uFillTx/>
              <a:latin typeface="Arial" panose="020B0604020202020204"/>
              <a:ea typeface="+mn-ea"/>
              <a:cs typeface="+mn-cs"/>
            </a:endParaRPr>
          </a:p>
        </p:txBody>
      </p:sp>
      <p:sp>
        <p:nvSpPr>
          <p:cNvPr id="12" name="Text Placeholder 2"/>
          <p:cNvSpPr txBox="1">
            <a:spLocks/>
          </p:cNvSpPr>
          <p:nvPr/>
        </p:nvSpPr>
        <p:spPr>
          <a:xfrm>
            <a:off x="1434898" y="1284767"/>
            <a:ext cx="10430686" cy="1475713"/>
          </a:xfrm>
          <a:prstGeom prst="rect">
            <a:avLst/>
          </a:prstGeom>
        </p:spPr>
        <p:txBody>
          <a:bodyPr vert="horz" lIns="0" tIns="0" rIns="0" bIns="0" rtlCol="0">
            <a:noAutofit/>
          </a:bodyPr>
          <a:lstStyle>
            <a:lvl1pPr marL="489600" indent="-489600" algn="l" defTabSz="914400" rtl="0" eaLnBrk="1" latinLnBrk="0" hangingPunct="1">
              <a:lnSpc>
                <a:spcPct val="100000"/>
              </a:lnSpc>
              <a:spcBef>
                <a:spcPts val="2400"/>
              </a:spcBef>
              <a:spcAft>
                <a:spcPts val="600"/>
              </a:spcAft>
              <a:buSzPct val="120000"/>
              <a:buFontTx/>
              <a:buBlip>
                <a:blip r:embed="rId3"/>
              </a:buBlip>
              <a:defRPr sz="2300" b="0" kern="1200">
                <a:solidFill>
                  <a:schemeClr val="tx1"/>
                </a:solidFill>
                <a:latin typeface="+mn-lt"/>
                <a:ea typeface="+mn-ea"/>
                <a:cs typeface="+mn-cs"/>
              </a:defRPr>
            </a:lvl1pPr>
            <a:lvl2pPr marL="489600" indent="0" algn="l" defTabSz="914400" rtl="0" eaLnBrk="1" latinLnBrk="0" hangingPunct="1">
              <a:lnSpc>
                <a:spcPct val="100000"/>
              </a:lnSpc>
              <a:spcBef>
                <a:spcPts val="600"/>
              </a:spcBef>
              <a:spcAft>
                <a:spcPts val="600"/>
              </a:spcAft>
              <a:buClr>
                <a:schemeClr val="accent2"/>
              </a:buClr>
              <a:buSzPct val="80000"/>
              <a:buFont typeface="Wingdings 3" panose="05040102010807070707" pitchFamily="18" charset="2"/>
              <a:buNone/>
              <a:defRPr sz="2300" kern="1200" baseline="0">
                <a:solidFill>
                  <a:schemeClr val="tx1"/>
                </a:solidFill>
                <a:latin typeface="+mn-lt"/>
                <a:ea typeface="+mn-ea"/>
                <a:cs typeface="+mn-cs"/>
              </a:defRPr>
            </a:lvl2pPr>
            <a:lvl3pPr marL="669600" indent="-180000" algn="l" defTabSz="914400" rtl="0" eaLnBrk="1" latinLnBrk="0" hangingPunct="1">
              <a:lnSpc>
                <a:spcPct val="100000"/>
              </a:lnSpc>
              <a:spcBef>
                <a:spcPts val="1800"/>
              </a:spcBef>
              <a:buClr>
                <a:schemeClr val="accent2"/>
              </a:buClr>
              <a:buSzPct val="70000"/>
              <a:buFont typeface="Wingdings 3" panose="05040102010807070707" pitchFamily="18" charset="2"/>
              <a:buChar char=""/>
              <a:defRPr sz="10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600"/>
              </a:spcAft>
              <a:buClrTx/>
              <a:buSzPct val="120000"/>
              <a:buFontTx/>
              <a:buNone/>
              <a:tabLst/>
              <a:defRPr/>
            </a:pPr>
            <a:endParaRPr kumimoji="0" lang="en-GB" sz="1600" b="1" i="0" u="none" strike="noStrike" kern="1200" cap="none" spc="0" normalizeH="0" baseline="0" noProof="0" dirty="0">
              <a:ln>
                <a:noFill/>
              </a:ln>
              <a:solidFill>
                <a:srgbClr val="1E2DBE"/>
              </a:solidFill>
              <a:effectLst/>
              <a:uLnTx/>
              <a:uFillTx/>
              <a:latin typeface="Arial" panose="020B0604020202020204"/>
              <a:ea typeface="+mn-ea"/>
              <a:cs typeface="+mn-cs"/>
            </a:endParaRPr>
          </a:p>
        </p:txBody>
      </p:sp>
      <p:pic>
        <p:nvPicPr>
          <p:cNvPr id="4"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6023" r="16023"/>
          <a:stretch>
            <a:fillRect/>
          </a:stretch>
        </p:blipFill>
        <p:spPr>
          <a:xfrm>
            <a:off x="9916510" y="2270234"/>
            <a:ext cx="2275489" cy="4587766"/>
          </a:xfrm>
        </p:spPr>
      </p:pic>
      <p:sp>
        <p:nvSpPr>
          <p:cNvPr id="7" name="Content Placeholder 12"/>
          <p:cNvSpPr txBox="1">
            <a:spLocks/>
          </p:cNvSpPr>
          <p:nvPr/>
        </p:nvSpPr>
        <p:spPr>
          <a:xfrm>
            <a:off x="5447360" y="1961042"/>
            <a:ext cx="3847871" cy="3573439"/>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285750" indent="-285750" algn="l" defTabSz="914400" rtl="0" eaLnBrk="1" latinLnBrk="0" hangingPunct="1">
              <a:lnSpc>
                <a:spcPct val="100000"/>
              </a:lnSpc>
              <a:spcBef>
                <a:spcPts val="2400"/>
              </a:spcBef>
              <a:spcAft>
                <a:spcPts val="450"/>
              </a:spcAft>
              <a:buClr>
                <a:schemeClr val="accent2"/>
              </a:buClr>
              <a:buSzPct val="80000"/>
              <a:buFont typeface="Wingdings" panose="05000000000000000000" pitchFamily="2" charset="2"/>
              <a:buChar char="q"/>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lvl="2" indent="0" defTabSz="457200">
              <a:spcBef>
                <a:spcPts val="300"/>
              </a:spcBef>
              <a:spcAft>
                <a:spcPts val="300"/>
              </a:spcAft>
              <a:buClr>
                <a:srgbClr val="FA3C4B"/>
              </a:buClr>
              <a:buNone/>
            </a:pPr>
            <a:r>
              <a:rPr lang="en-US" sz="2000" b="1" dirty="0">
                <a:solidFill>
                  <a:schemeClr val="accent2"/>
                </a:solidFill>
                <a:latin typeface="+mj-lt"/>
              </a:rPr>
              <a:t>Workers and their organizations:</a:t>
            </a:r>
          </a:p>
          <a:p>
            <a:pPr marL="107950" lvl="2" indent="0" defTabSz="457200">
              <a:spcBef>
                <a:spcPts val="300"/>
              </a:spcBef>
              <a:spcAft>
                <a:spcPts val="300"/>
              </a:spcAft>
              <a:buClr>
                <a:srgbClr val="FA3C4B"/>
              </a:buClr>
              <a:buNone/>
            </a:pPr>
            <a:endParaRPr lang="en-US" sz="1600" b="1" dirty="0">
              <a:solidFill>
                <a:schemeClr val="accent2"/>
              </a:solidFill>
              <a:latin typeface="+mj-lt"/>
            </a:endParaRPr>
          </a:p>
          <a:p>
            <a:pPr marL="450850" lvl="2" indent="-342900" algn="just" defTabSz="457200">
              <a:spcAft>
                <a:spcPts val="300"/>
              </a:spcAft>
              <a:buClr>
                <a:srgbClr val="FA3C4B"/>
              </a:buClr>
            </a:pPr>
            <a:r>
              <a:rPr lang="en-US" sz="1600" dirty="0">
                <a:solidFill>
                  <a:schemeClr val="accent1"/>
                </a:solidFill>
                <a:latin typeface="+mj-lt"/>
              </a:rPr>
              <a:t>Participate in decision-making and policy responses to epidemics </a:t>
            </a:r>
          </a:p>
          <a:p>
            <a:pPr marL="450850" lvl="2" indent="-342900" algn="just" defTabSz="457200">
              <a:spcAft>
                <a:spcPts val="300"/>
              </a:spcAft>
              <a:buClr>
                <a:srgbClr val="FA3C4B"/>
              </a:buClr>
            </a:pPr>
            <a:r>
              <a:rPr lang="en-US" sz="1600" dirty="0">
                <a:solidFill>
                  <a:schemeClr val="accent1"/>
                </a:solidFill>
                <a:latin typeface="+mj-lt"/>
              </a:rPr>
              <a:t>Actively cooperate with employers in the implementation of the preventive and protective measures.</a:t>
            </a:r>
          </a:p>
          <a:p>
            <a:pPr marL="450850" lvl="2" indent="-342900" algn="just" defTabSz="457200">
              <a:spcAft>
                <a:spcPts val="300"/>
              </a:spcAft>
              <a:buClr>
                <a:srgbClr val="FA3C4B"/>
              </a:buClr>
            </a:pPr>
            <a:r>
              <a:rPr lang="en-US" sz="1600" dirty="0">
                <a:solidFill>
                  <a:schemeClr val="accent1"/>
                </a:solidFill>
                <a:latin typeface="+mj-lt"/>
              </a:rPr>
              <a:t>Strictly follow the workplace hygiene practices and adopt a responsible </a:t>
            </a:r>
            <a:r>
              <a:rPr lang="en-US" sz="1600" dirty="0" err="1">
                <a:solidFill>
                  <a:schemeClr val="accent1"/>
                </a:solidFill>
                <a:latin typeface="+mj-lt"/>
              </a:rPr>
              <a:t>behaviours</a:t>
            </a:r>
            <a:r>
              <a:rPr lang="en-US" dirty="0">
                <a:solidFill>
                  <a:schemeClr val="accent1"/>
                </a:solidFill>
                <a:latin typeface="+mj-lt"/>
              </a:rPr>
              <a:t>.</a:t>
            </a:r>
          </a:p>
        </p:txBody>
      </p:sp>
    </p:spTree>
    <p:extLst>
      <p:ext uri="{BB962C8B-B14F-4D97-AF65-F5344CB8AC3E}">
        <p14:creationId xmlns:p14="http://schemas.microsoft.com/office/powerpoint/2010/main" val="3717400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AF4AA6-AD4F-AF43-A269-85608DD2EED1}"/>
              </a:ext>
            </a:extLst>
          </p:cNvPr>
          <p:cNvSpPr>
            <a:spLocks noGrp="1"/>
          </p:cNvSpPr>
          <p:nvPr>
            <p:ph type="title"/>
          </p:nvPr>
        </p:nvSpPr>
        <p:spPr/>
        <p:txBody>
          <a:bodyPr/>
          <a:lstStyle/>
          <a:p>
            <a:r>
              <a:rPr lang="fr-FR" dirty="0" err="1"/>
              <a:t>Some</a:t>
            </a:r>
            <a:r>
              <a:rPr lang="fr-FR" dirty="0"/>
              <a:t> </a:t>
            </a:r>
            <a:r>
              <a:rPr lang="fr-FR" dirty="0" err="1"/>
              <a:t>examples</a:t>
            </a:r>
            <a:r>
              <a:rPr lang="fr-FR" dirty="0"/>
              <a:t> of ILO </a:t>
            </a:r>
            <a:r>
              <a:rPr lang="fr-FR" dirty="0" err="1"/>
              <a:t>tools</a:t>
            </a:r>
            <a:endParaRPr lang="fr-FR" dirty="0"/>
          </a:p>
        </p:txBody>
      </p:sp>
      <p:sp>
        <p:nvSpPr>
          <p:cNvPr id="4" name="Segnaposto numero diapositiva 3">
            <a:extLst>
              <a:ext uri="{FF2B5EF4-FFF2-40B4-BE49-F238E27FC236}">
                <a16:creationId xmlns:a16="http://schemas.microsoft.com/office/drawing/2014/main" id="{17120383-58BE-0049-A815-54DDF11EA1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5" name="Content Placeholder 4"/>
          <p:cNvSpPr>
            <a:spLocks noGrp="1"/>
          </p:cNvSpPr>
          <p:nvPr>
            <p:ph idx="1"/>
          </p:nvPr>
        </p:nvSpPr>
        <p:spPr/>
        <p:txBody>
          <a:bodyPr/>
          <a:lstStyle/>
          <a:p>
            <a:r>
              <a:rPr lang="en-US" u="sng" dirty="0">
                <a:hlinkClick r:id="rId2"/>
              </a:rPr>
              <a:t>A safe and healthy return to work during the COVID-19 pandemic</a:t>
            </a:r>
            <a:endParaRPr lang="en-US" u="sng" dirty="0"/>
          </a:p>
          <a:p>
            <a:r>
              <a:rPr lang="en-US" u="sng" dirty="0">
                <a:hlinkClick r:id="rId3"/>
              </a:rPr>
              <a:t>Safe Return to Work: Ten Action Points</a:t>
            </a:r>
            <a:endParaRPr lang="en-US" u="sng" dirty="0"/>
          </a:p>
          <a:p>
            <a:pPr lvl="0"/>
            <a:r>
              <a:rPr lang="en-US" u="sng" dirty="0">
                <a:hlinkClick r:id="rId4"/>
              </a:rPr>
              <a:t>Prevention and Mitigation of COVID-19 at Work</a:t>
            </a:r>
            <a:endParaRPr lang="en-GB" dirty="0"/>
          </a:p>
          <a:p>
            <a:pPr lvl="0"/>
            <a:r>
              <a:rPr lang="en-US" u="sng" dirty="0">
                <a:hlinkClick r:id="rId5"/>
              </a:rPr>
              <a:t>FAQ - Key provisions of international </a:t>
            </a:r>
            <a:r>
              <a:rPr lang="en-US" u="sng" dirty="0" err="1">
                <a:hlinkClick r:id="rId5"/>
              </a:rPr>
              <a:t>labour</a:t>
            </a:r>
            <a:r>
              <a:rPr lang="en-US" u="sng" dirty="0">
                <a:hlinkClick r:id="rId5"/>
              </a:rPr>
              <a:t> standards relevant to the evolving COVID-19 outbreak</a:t>
            </a:r>
            <a:r>
              <a:rPr lang="en-US" dirty="0"/>
              <a:t> </a:t>
            </a:r>
          </a:p>
          <a:p>
            <a:pPr lvl="0"/>
            <a:r>
              <a:rPr lang="en-US" u="sng" dirty="0">
                <a:hlinkClick r:id="rId6"/>
              </a:rPr>
              <a:t>In the face of a pandemic: Ensuring Safety and Health at Work</a:t>
            </a:r>
            <a:endParaRPr lang="en-US" u="sng" dirty="0"/>
          </a:p>
          <a:p>
            <a:pPr lvl="0"/>
            <a:r>
              <a:rPr lang="en-US" dirty="0">
                <a:hlinkClick r:id="rId7"/>
              </a:rPr>
              <a:t>Managing work-related psychosocial risks during the COVID-19 pandemic</a:t>
            </a:r>
            <a:r>
              <a:rPr lang="en-US" dirty="0"/>
              <a:t> </a:t>
            </a:r>
          </a:p>
          <a:p>
            <a:pPr lvl="0"/>
            <a:r>
              <a:rPr lang="en-US" dirty="0">
                <a:solidFill>
                  <a:schemeClr val="tx1"/>
                </a:solidFill>
                <a:hlinkClick r:id="rId8"/>
              </a:rPr>
              <a:t>Action check-list and follow-up for SME</a:t>
            </a:r>
            <a:endParaRPr lang="en-GB" dirty="0">
              <a:solidFill>
                <a:schemeClr val="tx1"/>
              </a:solidFill>
            </a:endParaRPr>
          </a:p>
          <a:p>
            <a:endParaRPr lang="en-GB" dirty="0"/>
          </a:p>
        </p:txBody>
      </p:sp>
    </p:spTree>
    <p:extLst>
      <p:ext uri="{BB962C8B-B14F-4D97-AF65-F5344CB8AC3E}">
        <p14:creationId xmlns:p14="http://schemas.microsoft.com/office/powerpoint/2010/main" val="1546884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2" y="2538000"/>
            <a:ext cx="11210924" cy="720000"/>
          </a:xfrm>
        </p:spPr>
        <p:txBody>
          <a:bodyPr/>
          <a:lstStyle/>
          <a:p>
            <a:pPr algn="ctr"/>
            <a:r>
              <a:rPr lang="fr-CH" sz="5400" dirty="0" err="1"/>
              <a:t>Thank</a:t>
            </a:r>
            <a:r>
              <a:rPr lang="fr-CH" sz="5400" dirty="0"/>
              <a:t> </a:t>
            </a:r>
            <a:r>
              <a:rPr lang="fr-CH" sz="5400" dirty="0" err="1"/>
              <a:t>you</a:t>
            </a:r>
            <a:r>
              <a:rPr lang="fr-CH" sz="5400" dirty="0"/>
              <a:t> </a:t>
            </a:r>
            <a:r>
              <a:rPr lang="fr-CH" sz="5400" dirty="0" err="1"/>
              <a:t>very</a:t>
            </a:r>
            <a:r>
              <a:rPr lang="fr-CH" sz="5400" dirty="0"/>
              <a:t> </a:t>
            </a:r>
            <a:r>
              <a:rPr lang="fr-CH" sz="5400" dirty="0" err="1"/>
              <a:t>much</a:t>
            </a:r>
            <a:endParaRPr lang="en-GB" sz="54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230050"/>
                </a:solidFill>
                <a:effectLst/>
                <a:uLnTx/>
                <a:uFillTx/>
                <a:latin typeface="Arial" panose="020B0604020202020204"/>
                <a:ea typeface="+mn-ea"/>
                <a:cs typeface="+mn-cs"/>
              </a:rPr>
              <a:t>Advancing social justice, promoting decent work</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450" b="5450"/>
          <a:stretch>
            <a:fillRect/>
          </a:stretch>
        </p:blipFill>
        <p:spPr/>
      </p:pic>
    </p:spTree>
    <p:extLst>
      <p:ext uri="{BB962C8B-B14F-4D97-AF65-F5344CB8AC3E}">
        <p14:creationId xmlns:p14="http://schemas.microsoft.com/office/powerpoint/2010/main" val="206328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BCC591AA-CA20-3C4A-B8E8-971D6367AA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sp>
        <p:nvSpPr>
          <p:cNvPr id="5" name="Segnaposto numero diapositiva 4">
            <a:extLst>
              <a:ext uri="{FF2B5EF4-FFF2-40B4-BE49-F238E27FC236}">
                <a16:creationId xmlns:a16="http://schemas.microsoft.com/office/drawing/2014/main" id="{762ECCA0-990E-584B-A9A8-35F1BD50AC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graphicFrame>
        <p:nvGraphicFramePr>
          <p:cNvPr id="6" name="Diagram 5"/>
          <p:cNvGraphicFramePr/>
          <p:nvPr/>
        </p:nvGraphicFramePr>
        <p:xfrm>
          <a:off x="224419" y="2798064"/>
          <a:ext cx="2893686" cy="3340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845649" y="362935"/>
            <a:ext cx="7773363"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2500" b="1" dirty="0" err="1">
                <a:solidFill>
                  <a:schemeClr val="accent1"/>
                </a:solidFill>
                <a:latin typeface="+mj-lt"/>
                <a:ea typeface="+mj-ea"/>
                <a:cs typeface="+mj-cs"/>
              </a:rPr>
              <a:t>Looking</a:t>
            </a:r>
            <a:r>
              <a:rPr lang="fr-CH" sz="2500" b="1" dirty="0">
                <a:solidFill>
                  <a:schemeClr val="accent1"/>
                </a:solidFill>
                <a:latin typeface="+mj-lt"/>
                <a:ea typeface="+mj-ea"/>
                <a:cs typeface="+mj-cs"/>
              </a:rPr>
              <a:t> </a:t>
            </a:r>
            <a:r>
              <a:rPr lang="fr-CH" sz="2500" b="1" dirty="0" err="1">
                <a:solidFill>
                  <a:schemeClr val="accent1"/>
                </a:solidFill>
                <a:latin typeface="+mj-lt"/>
                <a:ea typeface="+mj-ea"/>
                <a:cs typeface="+mj-cs"/>
              </a:rPr>
              <a:t>into</a:t>
            </a:r>
            <a:r>
              <a:rPr lang="fr-CH" sz="2500" b="1" dirty="0">
                <a:solidFill>
                  <a:schemeClr val="accent1"/>
                </a:solidFill>
                <a:latin typeface="+mj-lt"/>
                <a:ea typeface="+mj-ea"/>
                <a:cs typeface="+mj-cs"/>
              </a:rPr>
              <a:t> the </a:t>
            </a:r>
            <a:r>
              <a:rPr lang="fr-CH" sz="2500" b="1" dirty="0" err="1">
                <a:solidFill>
                  <a:schemeClr val="accent1"/>
                </a:solidFill>
                <a:latin typeface="+mj-lt"/>
                <a:ea typeface="+mj-ea"/>
                <a:cs typeface="+mj-cs"/>
              </a:rPr>
              <a:t>immediate</a:t>
            </a:r>
            <a:r>
              <a:rPr lang="fr-CH" sz="2500" b="1" dirty="0">
                <a:solidFill>
                  <a:schemeClr val="accent1"/>
                </a:solidFill>
                <a:latin typeface="+mj-lt"/>
                <a:ea typeface="+mj-ea"/>
                <a:cs typeface="+mj-cs"/>
              </a:rPr>
              <a:t> and the future</a:t>
            </a:r>
            <a:endParaRPr lang="en-GB" sz="2500" b="1" dirty="0">
              <a:solidFill>
                <a:schemeClr val="accent1"/>
              </a:solidFill>
              <a:latin typeface="+mj-lt"/>
              <a:ea typeface="+mj-ea"/>
              <a:cs typeface="+mj-cs"/>
            </a:endParaRPr>
          </a:p>
        </p:txBody>
      </p:sp>
      <p:pic>
        <p:nvPicPr>
          <p:cNvPr id="8" name="Picture 7"/>
          <p:cNvPicPr>
            <a:picLocks noChangeAspect="1"/>
          </p:cNvPicPr>
          <p:nvPr/>
        </p:nvPicPr>
        <p:blipFill>
          <a:blip r:embed="rId7"/>
          <a:stretch>
            <a:fillRect/>
          </a:stretch>
        </p:blipFill>
        <p:spPr>
          <a:xfrm>
            <a:off x="490538" y="6138333"/>
            <a:ext cx="11406605" cy="859611"/>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9624" y="1439208"/>
            <a:ext cx="3519872" cy="3343103"/>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84447" y="3005119"/>
            <a:ext cx="3817015" cy="2717715"/>
          </a:xfrm>
          <a:prstGeom prst="rect">
            <a:avLst/>
          </a:prstGeom>
        </p:spPr>
      </p:pic>
      <p:sp>
        <p:nvSpPr>
          <p:cNvPr id="3" name="TextBox 2"/>
          <p:cNvSpPr txBox="1"/>
          <p:nvPr/>
        </p:nvSpPr>
        <p:spPr>
          <a:xfrm>
            <a:off x="224419" y="2102638"/>
            <a:ext cx="2621230" cy="369332"/>
          </a:xfrm>
          <a:prstGeom prst="rect">
            <a:avLst/>
          </a:prstGeom>
          <a:noFill/>
        </p:spPr>
        <p:txBody>
          <a:bodyPr wrap="none" rtlCol="0">
            <a:spAutoFit/>
          </a:bodyPr>
          <a:lstStyle/>
          <a:p>
            <a:r>
              <a:rPr lang="fr-CH" dirty="0"/>
              <a:t>1. </a:t>
            </a:r>
            <a:r>
              <a:rPr lang="fr-CH" dirty="0" err="1"/>
              <a:t>Consider</a:t>
            </a:r>
            <a:r>
              <a:rPr lang="fr-CH" dirty="0"/>
              <a:t> </a:t>
            </a:r>
            <a:r>
              <a:rPr lang="fr-CH" dirty="0" err="1"/>
              <a:t>whole</a:t>
            </a:r>
            <a:r>
              <a:rPr lang="fr-CH" dirty="0"/>
              <a:t> cycle</a:t>
            </a:r>
            <a:endParaRPr lang="en-GB" dirty="0"/>
          </a:p>
        </p:txBody>
      </p:sp>
      <p:sp>
        <p:nvSpPr>
          <p:cNvPr id="9" name="TextBox 8"/>
          <p:cNvSpPr txBox="1"/>
          <p:nvPr/>
        </p:nvSpPr>
        <p:spPr>
          <a:xfrm>
            <a:off x="3472515" y="5135384"/>
            <a:ext cx="4147289" cy="646331"/>
          </a:xfrm>
          <a:prstGeom prst="rect">
            <a:avLst/>
          </a:prstGeom>
          <a:noFill/>
        </p:spPr>
        <p:txBody>
          <a:bodyPr wrap="none" rtlCol="0">
            <a:spAutoFit/>
          </a:bodyPr>
          <a:lstStyle/>
          <a:p>
            <a:r>
              <a:rPr lang="fr-CH" dirty="0"/>
              <a:t>2. </a:t>
            </a:r>
            <a:r>
              <a:rPr lang="fr-CH" b="1" dirty="0" err="1"/>
              <a:t>Preventative</a:t>
            </a:r>
            <a:r>
              <a:rPr lang="fr-CH" b="1" dirty="0"/>
              <a:t> </a:t>
            </a:r>
            <a:r>
              <a:rPr lang="fr-CH" dirty="0"/>
              <a:t>and </a:t>
            </a:r>
            <a:r>
              <a:rPr lang="fr-CH" dirty="0" err="1"/>
              <a:t>integrated</a:t>
            </a:r>
            <a:r>
              <a:rPr lang="fr-CH" dirty="0"/>
              <a:t> system</a:t>
            </a:r>
          </a:p>
          <a:p>
            <a:r>
              <a:rPr lang="fr-CH" dirty="0" err="1"/>
              <a:t>approach</a:t>
            </a:r>
            <a:r>
              <a:rPr lang="fr-CH" dirty="0"/>
              <a:t> (</a:t>
            </a:r>
            <a:r>
              <a:rPr lang="fr-CH" dirty="0" err="1"/>
              <a:t>holistic</a:t>
            </a:r>
            <a:r>
              <a:rPr lang="fr-CH" dirty="0"/>
              <a:t>)</a:t>
            </a:r>
            <a:endParaRPr lang="en-GB" dirty="0"/>
          </a:p>
        </p:txBody>
      </p:sp>
      <p:sp>
        <p:nvSpPr>
          <p:cNvPr id="10" name="TextBox 9"/>
          <p:cNvSpPr txBox="1"/>
          <p:nvPr/>
        </p:nvSpPr>
        <p:spPr>
          <a:xfrm>
            <a:off x="8741664" y="2002536"/>
            <a:ext cx="2339102" cy="646331"/>
          </a:xfrm>
          <a:prstGeom prst="rect">
            <a:avLst/>
          </a:prstGeom>
          <a:noFill/>
        </p:spPr>
        <p:txBody>
          <a:bodyPr wrap="none" rtlCol="0">
            <a:spAutoFit/>
          </a:bodyPr>
          <a:lstStyle/>
          <a:p>
            <a:r>
              <a:rPr lang="fr-CH" dirty="0"/>
              <a:t>3. Never </a:t>
            </a:r>
            <a:r>
              <a:rPr lang="fr-CH" dirty="0" err="1"/>
              <a:t>forget</a:t>
            </a:r>
            <a:r>
              <a:rPr lang="fr-CH" dirty="0"/>
              <a:t> OSH </a:t>
            </a:r>
          </a:p>
          <a:p>
            <a:r>
              <a:rPr lang="fr-CH" dirty="0"/>
              <a:t>basic OSH </a:t>
            </a:r>
            <a:r>
              <a:rPr lang="fr-CH" dirty="0" err="1"/>
              <a:t>principles</a:t>
            </a:r>
            <a:endParaRPr lang="fr-CH" dirty="0"/>
          </a:p>
        </p:txBody>
      </p:sp>
    </p:spTree>
    <p:extLst>
      <p:ext uri="{BB962C8B-B14F-4D97-AF65-F5344CB8AC3E}">
        <p14:creationId xmlns:p14="http://schemas.microsoft.com/office/powerpoint/2010/main" val="127956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0F8219-742F-764D-8C55-23F88B4E1585}"/>
              </a:ext>
            </a:extLst>
          </p:cNvPr>
          <p:cNvSpPr>
            <a:spLocks noGrp="1"/>
          </p:cNvSpPr>
          <p:nvPr>
            <p:ph type="title"/>
          </p:nvPr>
        </p:nvSpPr>
        <p:spPr>
          <a:xfrm>
            <a:off x="490538" y="1144389"/>
            <a:ext cx="11210924" cy="720000"/>
          </a:xfrm>
        </p:spPr>
        <p:txBody>
          <a:bodyPr/>
          <a:lstStyle/>
          <a:p>
            <a:r>
              <a:rPr lang="es-ES_tradnl" dirty="0" err="1"/>
              <a:t>Criteria</a:t>
            </a:r>
            <a:r>
              <a:rPr lang="es-ES_tradnl" dirty="0"/>
              <a:t> </a:t>
            </a:r>
            <a:r>
              <a:rPr lang="es-ES_tradnl" dirty="0" err="1"/>
              <a:t>suggested</a:t>
            </a:r>
            <a:r>
              <a:rPr lang="es-ES_tradnl" dirty="0"/>
              <a:t> </a:t>
            </a:r>
            <a:r>
              <a:rPr lang="es-ES_tradnl" dirty="0" err="1"/>
              <a:t>by</a:t>
            </a:r>
            <a:r>
              <a:rPr lang="es-ES_tradnl" dirty="0"/>
              <a:t> </a:t>
            </a:r>
            <a:r>
              <a:rPr lang="es-ES_tradnl" dirty="0" err="1"/>
              <a:t>the</a:t>
            </a:r>
            <a:r>
              <a:rPr lang="es-ES_tradnl" dirty="0"/>
              <a:t> ILO </a:t>
            </a:r>
            <a:r>
              <a:rPr lang="es-ES_tradnl" dirty="0" err="1"/>
              <a:t>when</a:t>
            </a:r>
            <a:r>
              <a:rPr lang="es-ES_tradnl" dirty="0"/>
              <a:t> </a:t>
            </a:r>
            <a:br>
              <a:rPr lang="es-ES_tradnl" dirty="0"/>
            </a:br>
            <a:r>
              <a:rPr lang="es-ES_tradnl" dirty="0" err="1"/>
              <a:t>defining</a:t>
            </a:r>
            <a:r>
              <a:rPr lang="es-ES_tradnl" dirty="0"/>
              <a:t> </a:t>
            </a:r>
            <a:r>
              <a:rPr lang="es-ES_tradnl" dirty="0" err="1"/>
              <a:t>return</a:t>
            </a:r>
            <a:r>
              <a:rPr lang="es-ES_tradnl" dirty="0"/>
              <a:t> to </a:t>
            </a:r>
            <a:r>
              <a:rPr lang="es-ES_tradnl" dirty="0" err="1"/>
              <a:t>work</a:t>
            </a:r>
            <a:r>
              <a:rPr lang="es-ES_tradnl" dirty="0"/>
              <a:t> </a:t>
            </a:r>
            <a:r>
              <a:rPr lang="es-ES_tradnl" dirty="0" err="1"/>
              <a:t>policies</a:t>
            </a:r>
            <a:endParaRPr lang="es-ES_tradnl" dirty="0"/>
          </a:p>
        </p:txBody>
      </p:sp>
      <p:sp>
        <p:nvSpPr>
          <p:cNvPr id="3" name="Segnaposto contenuto 2">
            <a:extLst>
              <a:ext uri="{FF2B5EF4-FFF2-40B4-BE49-F238E27FC236}">
                <a16:creationId xmlns:a16="http://schemas.microsoft.com/office/drawing/2014/main" id="{C6328EC2-BB7E-0448-BCF4-F10D4950DC63}"/>
              </a:ext>
            </a:extLst>
          </p:cNvPr>
          <p:cNvSpPr>
            <a:spLocks noGrp="1"/>
          </p:cNvSpPr>
          <p:nvPr>
            <p:ph sz="half" idx="1"/>
          </p:nvPr>
        </p:nvSpPr>
        <p:spPr>
          <a:xfrm>
            <a:off x="431007" y="2245087"/>
            <a:ext cx="5605462" cy="4377781"/>
          </a:xfrm>
        </p:spPr>
        <p:txBody>
          <a:bodyPr/>
          <a:lstStyle/>
          <a:p>
            <a:pPr>
              <a:spcBef>
                <a:spcPts val="600"/>
              </a:spcBef>
              <a:spcAft>
                <a:spcPts val="0"/>
              </a:spcAft>
            </a:pPr>
            <a:r>
              <a:rPr lang="es-ES_tradnl" dirty="0" err="1">
                <a:solidFill>
                  <a:schemeClr val="bg2">
                    <a:lumMod val="50000"/>
                  </a:schemeClr>
                </a:solidFill>
              </a:rPr>
              <a:t>National</a:t>
            </a:r>
            <a:r>
              <a:rPr lang="es-ES_tradnl" dirty="0">
                <a:solidFill>
                  <a:schemeClr val="bg2">
                    <a:lumMod val="50000"/>
                  </a:schemeClr>
                </a:solidFill>
              </a:rPr>
              <a:t> </a:t>
            </a:r>
            <a:r>
              <a:rPr lang="es-ES_tradnl" dirty="0" err="1">
                <a:solidFill>
                  <a:schemeClr val="bg2">
                    <a:lumMod val="50000"/>
                  </a:schemeClr>
                </a:solidFill>
              </a:rPr>
              <a:t>level</a:t>
            </a:r>
            <a:endParaRPr lang="es-ES_tradnl" dirty="0">
              <a:solidFill>
                <a:schemeClr val="bg2">
                  <a:lumMod val="50000"/>
                </a:schemeClr>
              </a:solidFill>
            </a:endParaRPr>
          </a:p>
          <a:p>
            <a:pPr>
              <a:spcBef>
                <a:spcPts val="600"/>
              </a:spcBef>
              <a:spcAft>
                <a:spcPts val="0"/>
              </a:spcAft>
            </a:pPr>
            <a:endParaRPr lang="es-ES_tradnl" dirty="0">
              <a:solidFill>
                <a:schemeClr val="bg2">
                  <a:lumMod val="50000"/>
                </a:schemeClr>
              </a:solidFill>
            </a:endParaRPr>
          </a:p>
          <a:p>
            <a:pPr lvl="2"/>
            <a:r>
              <a:rPr lang="es-ES" sz="1600" dirty="0" err="1"/>
              <a:t>Rely</a:t>
            </a:r>
            <a:r>
              <a:rPr lang="es-ES" sz="1600" dirty="0"/>
              <a:t> </a:t>
            </a:r>
            <a:r>
              <a:rPr lang="es-ES" sz="1600" dirty="0" err="1"/>
              <a:t>on</a:t>
            </a:r>
            <a:r>
              <a:rPr lang="es-ES" sz="1600" dirty="0"/>
              <a:t> </a:t>
            </a:r>
            <a:r>
              <a:rPr lang="es-ES" sz="1600" b="1" dirty="0"/>
              <a:t>International </a:t>
            </a:r>
            <a:r>
              <a:rPr lang="es-ES" sz="1600" b="1" dirty="0" err="1"/>
              <a:t>Labour</a:t>
            </a:r>
            <a:r>
              <a:rPr lang="es-ES" sz="1600" b="1" dirty="0"/>
              <a:t> </a:t>
            </a:r>
            <a:r>
              <a:rPr lang="es-ES" sz="1600" b="1" dirty="0" err="1"/>
              <a:t>Standards</a:t>
            </a:r>
            <a:r>
              <a:rPr lang="es-ES" sz="1600" b="1" dirty="0"/>
              <a:t> </a:t>
            </a:r>
            <a:r>
              <a:rPr lang="es-ES" sz="1600" dirty="0"/>
              <a:t>as </a:t>
            </a:r>
            <a:r>
              <a:rPr lang="es-ES" sz="1600" dirty="0" err="1"/>
              <a:t>an</a:t>
            </a:r>
            <a:r>
              <a:rPr lang="es-ES" sz="1600" dirty="0"/>
              <a:t> </a:t>
            </a:r>
            <a:r>
              <a:rPr lang="es-ES" sz="1600" dirty="0" err="1"/>
              <a:t>adequate</a:t>
            </a:r>
            <a:r>
              <a:rPr lang="es-ES" sz="1600" dirty="0"/>
              <a:t> </a:t>
            </a:r>
            <a:r>
              <a:rPr lang="es-ES" sz="1600" dirty="0" err="1"/>
              <a:t>normative</a:t>
            </a:r>
            <a:r>
              <a:rPr lang="es-ES" sz="1600" dirty="0"/>
              <a:t> </a:t>
            </a:r>
            <a:r>
              <a:rPr lang="es-ES" sz="1600" dirty="0" err="1"/>
              <a:t>framework</a:t>
            </a:r>
            <a:r>
              <a:rPr lang="es-ES" sz="1600" dirty="0"/>
              <a:t> </a:t>
            </a:r>
            <a:r>
              <a:rPr lang="es-ES" sz="1600" dirty="0" err="1"/>
              <a:t>for</a:t>
            </a:r>
            <a:r>
              <a:rPr lang="es-ES" sz="1600" dirty="0"/>
              <a:t> a </a:t>
            </a:r>
            <a:r>
              <a:rPr lang="es-ES" sz="1600" dirty="0" err="1"/>
              <a:t>safe</a:t>
            </a:r>
            <a:r>
              <a:rPr lang="es-ES" sz="1600" dirty="0"/>
              <a:t> </a:t>
            </a:r>
            <a:r>
              <a:rPr lang="es-ES" sz="1600" dirty="0" err="1"/>
              <a:t>return</a:t>
            </a:r>
            <a:r>
              <a:rPr lang="es-ES" sz="1600" dirty="0"/>
              <a:t> to </a:t>
            </a:r>
            <a:r>
              <a:rPr lang="es-ES" sz="1600" dirty="0" err="1"/>
              <a:t>work</a:t>
            </a:r>
            <a:r>
              <a:rPr lang="es-ES" sz="1600" dirty="0"/>
              <a:t>, </a:t>
            </a:r>
            <a:r>
              <a:rPr lang="es-ES" sz="1600" dirty="0" err="1"/>
              <a:t>including</a:t>
            </a:r>
            <a:r>
              <a:rPr lang="es-ES" sz="1600" dirty="0"/>
              <a:t> a </a:t>
            </a:r>
            <a:r>
              <a:rPr lang="es-ES" sz="1600" dirty="0" err="1"/>
              <a:t>clear</a:t>
            </a:r>
            <a:r>
              <a:rPr lang="es-ES" sz="1600" dirty="0"/>
              <a:t> </a:t>
            </a:r>
            <a:r>
              <a:rPr lang="es-ES" sz="1600" dirty="0" err="1"/>
              <a:t>system</a:t>
            </a:r>
            <a:r>
              <a:rPr lang="es-ES" sz="1600" dirty="0"/>
              <a:t> of </a:t>
            </a:r>
            <a:r>
              <a:rPr lang="es-ES" sz="1600" dirty="0" err="1"/>
              <a:t>rights</a:t>
            </a:r>
            <a:r>
              <a:rPr lang="es-ES" sz="1600" dirty="0"/>
              <a:t> and </a:t>
            </a:r>
            <a:r>
              <a:rPr lang="es-ES" sz="1600" dirty="0" err="1"/>
              <a:t>responsibilities</a:t>
            </a:r>
            <a:endParaRPr lang="es-ES" sz="1600" dirty="0"/>
          </a:p>
          <a:p>
            <a:pPr lvl="2"/>
            <a:r>
              <a:rPr lang="es-ES" sz="1600" dirty="0"/>
              <a:t> </a:t>
            </a:r>
            <a:r>
              <a:rPr lang="es-ES" sz="1600" dirty="0" err="1"/>
              <a:t>Critical</a:t>
            </a:r>
            <a:r>
              <a:rPr lang="es-ES" sz="1600" dirty="0"/>
              <a:t> role of </a:t>
            </a:r>
            <a:r>
              <a:rPr lang="es-ES" sz="1600" b="1" dirty="0"/>
              <a:t>social dialogue </a:t>
            </a:r>
            <a:r>
              <a:rPr lang="es-ES" sz="1600" dirty="0"/>
              <a:t>to </a:t>
            </a:r>
            <a:r>
              <a:rPr lang="es-ES" sz="1600" dirty="0" err="1"/>
              <a:t>ensure</a:t>
            </a:r>
            <a:r>
              <a:rPr lang="es-ES" sz="1600" dirty="0"/>
              <a:t> </a:t>
            </a:r>
            <a:r>
              <a:rPr lang="es-ES" sz="1600" dirty="0" err="1"/>
              <a:t>effective</a:t>
            </a:r>
            <a:r>
              <a:rPr lang="es-ES" sz="1600" dirty="0"/>
              <a:t> </a:t>
            </a:r>
            <a:r>
              <a:rPr lang="es-ES" sz="1600" dirty="0" err="1"/>
              <a:t>policy</a:t>
            </a:r>
            <a:r>
              <a:rPr lang="es-ES" sz="1600" dirty="0"/>
              <a:t> </a:t>
            </a:r>
            <a:r>
              <a:rPr lang="es-ES" sz="1600" dirty="0" err="1"/>
              <a:t>design</a:t>
            </a:r>
            <a:r>
              <a:rPr lang="es-ES" sz="1600" dirty="0"/>
              <a:t> and </a:t>
            </a:r>
            <a:r>
              <a:rPr lang="es-ES" sz="1600" dirty="0" err="1"/>
              <a:t>create</a:t>
            </a:r>
            <a:r>
              <a:rPr lang="es-ES" sz="1600" dirty="0"/>
              <a:t> trust </a:t>
            </a:r>
          </a:p>
          <a:p>
            <a:pPr lvl="2"/>
            <a:r>
              <a:rPr lang="es-ES" sz="1600" dirty="0" err="1"/>
              <a:t>Importance</a:t>
            </a:r>
            <a:r>
              <a:rPr lang="es-ES" sz="1600" dirty="0"/>
              <a:t> of </a:t>
            </a:r>
            <a:r>
              <a:rPr lang="es-ES" sz="1600" dirty="0" err="1"/>
              <a:t>embbeding</a:t>
            </a:r>
            <a:r>
              <a:rPr lang="es-ES" sz="1600" dirty="0"/>
              <a:t> RTW </a:t>
            </a:r>
            <a:r>
              <a:rPr lang="es-ES" sz="1600" dirty="0" err="1"/>
              <a:t>policy</a:t>
            </a:r>
            <a:r>
              <a:rPr lang="es-ES" sz="1600" dirty="0"/>
              <a:t> </a:t>
            </a:r>
            <a:r>
              <a:rPr lang="es-ES" sz="1600" dirty="0" err="1"/>
              <a:t>guidance</a:t>
            </a:r>
            <a:r>
              <a:rPr lang="es-ES" sz="1600" dirty="0"/>
              <a:t> in </a:t>
            </a:r>
            <a:r>
              <a:rPr lang="es-ES" sz="1600" b="1" dirty="0" err="1"/>
              <a:t>national</a:t>
            </a:r>
            <a:r>
              <a:rPr lang="es-ES" sz="1600" b="1" dirty="0"/>
              <a:t> OSH </a:t>
            </a:r>
            <a:r>
              <a:rPr lang="es-ES" sz="1600" b="1" dirty="0" err="1"/>
              <a:t>systems</a:t>
            </a:r>
            <a:r>
              <a:rPr lang="es-ES" sz="1600" b="1" dirty="0"/>
              <a:t> </a:t>
            </a:r>
            <a:r>
              <a:rPr lang="es-ES" sz="1600" dirty="0"/>
              <a:t>to </a:t>
            </a:r>
            <a:r>
              <a:rPr lang="es-ES" sz="1600" dirty="0" err="1"/>
              <a:t>help</a:t>
            </a:r>
            <a:r>
              <a:rPr lang="es-ES" sz="1600" dirty="0"/>
              <a:t> </a:t>
            </a:r>
            <a:r>
              <a:rPr lang="es-ES" sz="1600" dirty="0" err="1"/>
              <a:t>combat</a:t>
            </a:r>
            <a:r>
              <a:rPr lang="es-ES" sz="1600" dirty="0"/>
              <a:t> COVID-19 (</a:t>
            </a:r>
            <a:r>
              <a:rPr lang="es-ES" sz="1600" dirty="0" err="1"/>
              <a:t>continuous</a:t>
            </a:r>
            <a:r>
              <a:rPr lang="es-ES" sz="1600" dirty="0"/>
              <a:t> OSH </a:t>
            </a:r>
            <a:r>
              <a:rPr lang="es-ES" sz="1600" dirty="0" err="1"/>
              <a:t>improvement</a:t>
            </a:r>
            <a:r>
              <a:rPr lang="es-ES" sz="1600" dirty="0"/>
              <a:t>, culture of </a:t>
            </a:r>
            <a:r>
              <a:rPr lang="es-ES" sz="1600" dirty="0" err="1"/>
              <a:t>prevention</a:t>
            </a:r>
            <a:r>
              <a:rPr lang="es-ES" sz="1600" dirty="0"/>
              <a:t>)</a:t>
            </a:r>
          </a:p>
          <a:p>
            <a:pPr lvl="2"/>
            <a:r>
              <a:rPr lang="es-ES" sz="1600" dirty="0" err="1"/>
              <a:t>Cordinated</a:t>
            </a:r>
            <a:r>
              <a:rPr lang="es-ES" sz="1600" dirty="0"/>
              <a:t> </a:t>
            </a:r>
            <a:r>
              <a:rPr lang="es-ES" sz="1600" dirty="0" err="1"/>
              <a:t>action</a:t>
            </a:r>
            <a:r>
              <a:rPr lang="es-ES" sz="1600" dirty="0"/>
              <a:t> of </a:t>
            </a:r>
            <a:r>
              <a:rPr lang="es-ES" sz="1600" dirty="0" err="1"/>
              <a:t>government</a:t>
            </a:r>
            <a:r>
              <a:rPr lang="es-ES" sz="1600" dirty="0"/>
              <a:t> </a:t>
            </a:r>
            <a:r>
              <a:rPr lang="es-ES" sz="1600" dirty="0" err="1"/>
              <a:t>institutions</a:t>
            </a:r>
            <a:endParaRPr lang="es-ES" sz="1600" dirty="0"/>
          </a:p>
          <a:p>
            <a:pPr lvl="2"/>
            <a:r>
              <a:rPr lang="es-ES" sz="1600" dirty="0" err="1"/>
              <a:t>Policies</a:t>
            </a:r>
            <a:r>
              <a:rPr lang="es-ES" sz="1600" dirty="0"/>
              <a:t> </a:t>
            </a:r>
            <a:r>
              <a:rPr lang="es-ES" sz="1600" dirty="0" err="1"/>
              <a:t>must</a:t>
            </a:r>
            <a:r>
              <a:rPr lang="es-ES" sz="1600" dirty="0"/>
              <a:t> be </a:t>
            </a:r>
            <a:r>
              <a:rPr lang="es-ES" sz="1600" dirty="0" err="1"/>
              <a:t>gender-sensitive</a:t>
            </a:r>
            <a:r>
              <a:rPr lang="es-ES" sz="1600" dirty="0"/>
              <a:t>, </a:t>
            </a:r>
            <a:r>
              <a:rPr lang="es-ES" sz="1600" dirty="0" err="1"/>
              <a:t>prevent</a:t>
            </a:r>
            <a:r>
              <a:rPr lang="es-ES" sz="1600" dirty="0"/>
              <a:t> </a:t>
            </a:r>
            <a:r>
              <a:rPr lang="es-ES" sz="1600" dirty="0" err="1"/>
              <a:t>discrimination</a:t>
            </a:r>
            <a:r>
              <a:rPr lang="es-ES" sz="1600" dirty="0"/>
              <a:t> and </a:t>
            </a:r>
            <a:r>
              <a:rPr lang="es-ES" sz="1600" dirty="0" err="1"/>
              <a:t>assist</a:t>
            </a:r>
            <a:r>
              <a:rPr lang="es-ES" sz="1600" dirty="0"/>
              <a:t> </a:t>
            </a:r>
            <a:r>
              <a:rPr lang="es-ES" sz="1600" dirty="0" err="1"/>
              <a:t>those</a:t>
            </a:r>
            <a:r>
              <a:rPr lang="es-ES" sz="1600" dirty="0"/>
              <a:t> in vulnerable </a:t>
            </a:r>
            <a:r>
              <a:rPr lang="es-ES" sz="1600" dirty="0" err="1"/>
              <a:t>situations</a:t>
            </a:r>
            <a:r>
              <a:rPr lang="es-ES" sz="1600" dirty="0"/>
              <a:t> </a:t>
            </a:r>
          </a:p>
          <a:p>
            <a:pPr lvl="2"/>
            <a:r>
              <a:rPr lang="es-ES" sz="1600" dirty="0"/>
              <a:t> </a:t>
            </a:r>
            <a:r>
              <a:rPr lang="es-ES" sz="1600" dirty="0" err="1"/>
              <a:t>Effective</a:t>
            </a:r>
            <a:r>
              <a:rPr lang="es-ES" sz="1600" dirty="0"/>
              <a:t>, </a:t>
            </a:r>
            <a:r>
              <a:rPr lang="es-ES" sz="1600" dirty="0" err="1"/>
              <a:t>reliable</a:t>
            </a:r>
            <a:r>
              <a:rPr lang="es-ES" sz="1600" dirty="0"/>
              <a:t>, </a:t>
            </a:r>
            <a:r>
              <a:rPr lang="es-ES" sz="1600" dirty="0" err="1"/>
              <a:t>coordinated</a:t>
            </a:r>
            <a:r>
              <a:rPr lang="es-ES" sz="1600" dirty="0"/>
              <a:t> and accesible </a:t>
            </a:r>
            <a:r>
              <a:rPr lang="es-ES" sz="1600" dirty="0" err="1"/>
              <a:t>communication</a:t>
            </a:r>
            <a:endParaRPr lang="es-ES_tradnl" sz="1600" dirty="0"/>
          </a:p>
        </p:txBody>
      </p:sp>
      <p:sp>
        <p:nvSpPr>
          <p:cNvPr id="4" name="Segnaposto contenuto 3">
            <a:extLst>
              <a:ext uri="{FF2B5EF4-FFF2-40B4-BE49-F238E27FC236}">
                <a16:creationId xmlns:a16="http://schemas.microsoft.com/office/drawing/2014/main" id="{EE875D1C-F26B-CD4B-85EC-73F59D2E1307}"/>
              </a:ext>
            </a:extLst>
          </p:cNvPr>
          <p:cNvSpPr>
            <a:spLocks noGrp="1"/>
          </p:cNvSpPr>
          <p:nvPr>
            <p:ph sz="half" idx="2"/>
          </p:nvPr>
        </p:nvSpPr>
        <p:spPr>
          <a:xfrm>
            <a:off x="6341062" y="327497"/>
            <a:ext cx="5360400" cy="4920071"/>
          </a:xfrm>
        </p:spPr>
        <p:txBody>
          <a:bodyPr/>
          <a:lstStyle/>
          <a:p>
            <a:pPr>
              <a:spcBef>
                <a:spcPts val="600"/>
              </a:spcBef>
              <a:spcAft>
                <a:spcPts val="0"/>
              </a:spcAft>
            </a:pPr>
            <a:r>
              <a:rPr lang="es-ES_tradnl" dirty="0" err="1">
                <a:solidFill>
                  <a:schemeClr val="bg2">
                    <a:lumMod val="50000"/>
                  </a:schemeClr>
                </a:solidFill>
              </a:rPr>
              <a:t>Workplace</a:t>
            </a:r>
            <a:r>
              <a:rPr lang="es-ES_tradnl" dirty="0">
                <a:solidFill>
                  <a:schemeClr val="bg2">
                    <a:lumMod val="50000"/>
                  </a:schemeClr>
                </a:solidFill>
              </a:rPr>
              <a:t> </a:t>
            </a:r>
            <a:r>
              <a:rPr lang="es-ES_tradnl" dirty="0" err="1">
                <a:solidFill>
                  <a:schemeClr val="bg2">
                    <a:lumMod val="50000"/>
                  </a:schemeClr>
                </a:solidFill>
              </a:rPr>
              <a:t>level</a:t>
            </a:r>
            <a:endParaRPr lang="es-ES_tradnl" dirty="0">
              <a:solidFill>
                <a:schemeClr val="bg2">
                  <a:lumMod val="50000"/>
                </a:schemeClr>
              </a:solidFill>
            </a:endParaRPr>
          </a:p>
          <a:p>
            <a:pPr>
              <a:spcBef>
                <a:spcPts val="600"/>
              </a:spcBef>
              <a:spcAft>
                <a:spcPts val="0"/>
              </a:spcAft>
            </a:pPr>
            <a:endParaRPr lang="es-ES_tradnl" dirty="0">
              <a:solidFill>
                <a:schemeClr val="bg2">
                  <a:lumMod val="50000"/>
                </a:schemeClr>
              </a:solidFill>
            </a:endParaRPr>
          </a:p>
          <a:p>
            <a:pPr marL="0" lvl="2" indent="0">
              <a:buNone/>
            </a:pPr>
            <a:r>
              <a:rPr lang="es-ES_tradnl" sz="1600" dirty="0" err="1">
                <a:solidFill>
                  <a:schemeClr val="accent1">
                    <a:lumMod val="50000"/>
                  </a:schemeClr>
                </a:solidFill>
              </a:rPr>
              <a:t>Decisions</a:t>
            </a:r>
            <a:r>
              <a:rPr lang="es-ES_tradnl" sz="1600" dirty="0">
                <a:solidFill>
                  <a:schemeClr val="accent1">
                    <a:lumMod val="50000"/>
                  </a:schemeClr>
                </a:solidFill>
              </a:rPr>
              <a:t> to open, </a:t>
            </a:r>
            <a:r>
              <a:rPr lang="es-ES_tradnl" sz="1600" dirty="0" err="1">
                <a:solidFill>
                  <a:schemeClr val="accent1">
                    <a:lumMod val="50000"/>
                  </a:schemeClr>
                </a:solidFill>
              </a:rPr>
              <a:t>close</a:t>
            </a:r>
            <a:r>
              <a:rPr lang="es-ES_tradnl" sz="1600" dirty="0">
                <a:solidFill>
                  <a:schemeClr val="accent1">
                    <a:lumMod val="50000"/>
                  </a:schemeClr>
                </a:solidFill>
              </a:rPr>
              <a:t>, </a:t>
            </a:r>
            <a:r>
              <a:rPr lang="es-ES_tradnl" sz="1600" dirty="0" err="1">
                <a:solidFill>
                  <a:schemeClr val="accent1">
                    <a:lumMod val="50000"/>
                  </a:schemeClr>
                </a:solidFill>
              </a:rPr>
              <a:t>reopen</a:t>
            </a:r>
            <a:r>
              <a:rPr lang="es-ES_tradnl" sz="1600" dirty="0">
                <a:solidFill>
                  <a:schemeClr val="accent1">
                    <a:lumMod val="50000"/>
                  </a:schemeClr>
                </a:solidFill>
              </a:rPr>
              <a:t> and </a:t>
            </a:r>
            <a:r>
              <a:rPr lang="es-ES_tradnl" sz="1600" dirty="0" err="1">
                <a:solidFill>
                  <a:schemeClr val="accent1">
                    <a:lumMod val="50000"/>
                  </a:schemeClr>
                </a:solidFill>
              </a:rPr>
              <a:t>suspend</a:t>
            </a:r>
            <a:r>
              <a:rPr lang="es-ES_tradnl" sz="1600" dirty="0">
                <a:solidFill>
                  <a:schemeClr val="accent1">
                    <a:lumMod val="50000"/>
                  </a:schemeClr>
                </a:solidFill>
              </a:rPr>
              <a:t> </a:t>
            </a:r>
            <a:r>
              <a:rPr lang="es-ES_tradnl" sz="1600" dirty="0" err="1">
                <a:solidFill>
                  <a:schemeClr val="accent1">
                    <a:lumMod val="50000"/>
                  </a:schemeClr>
                </a:solidFill>
              </a:rPr>
              <a:t>or</a:t>
            </a:r>
            <a:r>
              <a:rPr lang="es-ES_tradnl" sz="1600" dirty="0">
                <a:solidFill>
                  <a:schemeClr val="accent1">
                    <a:lumMod val="50000"/>
                  </a:schemeClr>
                </a:solidFill>
              </a:rPr>
              <a:t> </a:t>
            </a:r>
            <a:r>
              <a:rPr lang="es-ES_tradnl" sz="1600" dirty="0" err="1">
                <a:solidFill>
                  <a:schemeClr val="accent1">
                    <a:lumMod val="50000"/>
                  </a:schemeClr>
                </a:solidFill>
              </a:rPr>
              <a:t>scale</a:t>
            </a:r>
            <a:r>
              <a:rPr lang="es-ES_tradnl" sz="1600" dirty="0">
                <a:solidFill>
                  <a:schemeClr val="accent1">
                    <a:lumMod val="50000"/>
                  </a:schemeClr>
                </a:solidFill>
              </a:rPr>
              <a:t> </a:t>
            </a:r>
            <a:r>
              <a:rPr lang="es-ES_tradnl" sz="1600" dirty="0" err="1">
                <a:solidFill>
                  <a:schemeClr val="accent1">
                    <a:lumMod val="50000"/>
                  </a:schemeClr>
                </a:solidFill>
              </a:rPr>
              <a:t>down</a:t>
            </a:r>
            <a:r>
              <a:rPr lang="es-ES_tradnl" sz="1600" dirty="0">
                <a:solidFill>
                  <a:schemeClr val="accent1">
                    <a:lumMod val="50000"/>
                  </a:schemeClr>
                </a:solidFill>
              </a:rPr>
              <a:t> </a:t>
            </a:r>
            <a:r>
              <a:rPr lang="es-ES_tradnl" sz="1600" dirty="0" err="1">
                <a:solidFill>
                  <a:schemeClr val="accent1">
                    <a:lumMod val="50000"/>
                  </a:schemeClr>
                </a:solidFill>
              </a:rPr>
              <a:t>need</a:t>
            </a:r>
            <a:r>
              <a:rPr lang="es-ES_tradnl" sz="1600" dirty="0">
                <a:solidFill>
                  <a:schemeClr val="accent1">
                    <a:lumMod val="50000"/>
                  </a:schemeClr>
                </a:solidFill>
              </a:rPr>
              <a:t> to be </a:t>
            </a:r>
            <a:r>
              <a:rPr lang="es-ES_tradnl" sz="1600" b="1" dirty="0" err="1">
                <a:solidFill>
                  <a:schemeClr val="accent1">
                    <a:lumMod val="50000"/>
                  </a:schemeClr>
                </a:solidFill>
              </a:rPr>
              <a:t>risk-based</a:t>
            </a:r>
            <a:r>
              <a:rPr lang="es-ES_tradnl" sz="1600" dirty="0">
                <a:solidFill>
                  <a:schemeClr val="accent1">
                    <a:lumMod val="50000"/>
                  </a:schemeClr>
                </a:solidFill>
              </a:rPr>
              <a:t> and </a:t>
            </a:r>
            <a:r>
              <a:rPr lang="es-ES_tradnl" sz="1600" b="1" dirty="0" err="1">
                <a:solidFill>
                  <a:schemeClr val="accent1">
                    <a:lumMod val="50000"/>
                  </a:schemeClr>
                </a:solidFill>
              </a:rPr>
              <a:t>prevention-oriented</a:t>
            </a:r>
            <a:r>
              <a:rPr lang="es-ES_tradnl" sz="1600" b="1" dirty="0">
                <a:solidFill>
                  <a:schemeClr val="accent1">
                    <a:lumMod val="50000"/>
                  </a:schemeClr>
                </a:solidFill>
              </a:rPr>
              <a:t> </a:t>
            </a:r>
            <a:r>
              <a:rPr lang="es-ES_tradnl" sz="1600" dirty="0">
                <a:solidFill>
                  <a:schemeClr val="accent1">
                    <a:lumMod val="50000"/>
                  </a:schemeClr>
                </a:solidFill>
              </a:rPr>
              <a:t>and </a:t>
            </a:r>
            <a:r>
              <a:rPr lang="es-ES_tradnl" sz="1600" dirty="0" err="1">
                <a:solidFill>
                  <a:schemeClr val="accent1">
                    <a:lumMod val="50000"/>
                  </a:schemeClr>
                </a:solidFill>
              </a:rPr>
              <a:t>follow</a:t>
            </a:r>
            <a:r>
              <a:rPr lang="es-ES_tradnl" sz="1600" dirty="0">
                <a:solidFill>
                  <a:schemeClr val="accent1">
                    <a:lumMod val="50000"/>
                  </a:schemeClr>
                </a:solidFill>
              </a:rPr>
              <a:t> </a:t>
            </a:r>
            <a:r>
              <a:rPr lang="es-ES_tradnl" sz="1600" dirty="0" err="1">
                <a:solidFill>
                  <a:schemeClr val="accent1">
                    <a:lumMod val="50000"/>
                  </a:schemeClr>
                </a:solidFill>
              </a:rPr>
              <a:t>an</a:t>
            </a:r>
            <a:r>
              <a:rPr lang="es-ES_tradnl" sz="1600" dirty="0">
                <a:solidFill>
                  <a:schemeClr val="accent1">
                    <a:lumMod val="50000"/>
                  </a:schemeClr>
                </a:solidFill>
              </a:rPr>
              <a:t> </a:t>
            </a:r>
            <a:r>
              <a:rPr lang="es-ES_tradnl" sz="1600" b="1" dirty="0">
                <a:solidFill>
                  <a:schemeClr val="accent1">
                    <a:lumMod val="50000"/>
                  </a:schemeClr>
                </a:solidFill>
              </a:rPr>
              <a:t>OSH </a:t>
            </a:r>
            <a:r>
              <a:rPr lang="es-ES_tradnl" sz="1600" b="1" dirty="0" err="1">
                <a:solidFill>
                  <a:schemeClr val="accent1">
                    <a:lumMod val="50000"/>
                  </a:schemeClr>
                </a:solidFill>
              </a:rPr>
              <a:t>management</a:t>
            </a:r>
            <a:r>
              <a:rPr lang="es-ES_tradnl" sz="1600" b="1" dirty="0">
                <a:solidFill>
                  <a:schemeClr val="accent1">
                    <a:lumMod val="50000"/>
                  </a:schemeClr>
                </a:solidFill>
              </a:rPr>
              <a:t> </a:t>
            </a:r>
            <a:r>
              <a:rPr lang="es-ES_tradnl" sz="1600" b="1" dirty="0" err="1">
                <a:solidFill>
                  <a:schemeClr val="accent1">
                    <a:lumMod val="50000"/>
                  </a:schemeClr>
                </a:solidFill>
              </a:rPr>
              <a:t>systems</a:t>
            </a:r>
            <a:r>
              <a:rPr lang="es-ES_tradnl" sz="1600" b="1" dirty="0">
                <a:solidFill>
                  <a:schemeClr val="accent1">
                    <a:lumMod val="50000"/>
                  </a:schemeClr>
                </a:solidFill>
              </a:rPr>
              <a:t> </a:t>
            </a:r>
            <a:r>
              <a:rPr lang="es-ES_tradnl" sz="1600" b="1" dirty="0" err="1">
                <a:solidFill>
                  <a:schemeClr val="accent1">
                    <a:lumMod val="50000"/>
                  </a:schemeClr>
                </a:solidFill>
              </a:rPr>
              <a:t>approach</a:t>
            </a:r>
            <a:endParaRPr lang="es-ES_tradnl" sz="1600" b="1" dirty="0">
              <a:solidFill>
                <a:schemeClr val="accent1">
                  <a:lumMod val="50000"/>
                </a:schemeClr>
              </a:solidFill>
            </a:endParaRPr>
          </a:p>
          <a:p>
            <a:pPr lvl="2"/>
            <a:endParaRPr lang="es-ES_tradnl" sz="1600" dirty="0">
              <a:solidFill>
                <a:schemeClr val="accent1">
                  <a:lumMod val="50000"/>
                </a:schemeClr>
              </a:solidFill>
            </a:endParaRPr>
          </a:p>
          <a:p>
            <a:pPr lvl="2"/>
            <a:r>
              <a:rPr lang="es-ES_tradnl" sz="1600" dirty="0">
                <a:solidFill>
                  <a:schemeClr val="accent1">
                    <a:lumMod val="50000"/>
                  </a:schemeClr>
                </a:solidFill>
              </a:rPr>
              <a:t>Look </a:t>
            </a:r>
            <a:r>
              <a:rPr lang="es-ES_tradnl" sz="1600" dirty="0" err="1">
                <a:solidFill>
                  <a:schemeClr val="accent1">
                    <a:lumMod val="50000"/>
                  </a:schemeClr>
                </a:solidFill>
              </a:rPr>
              <a:t>into</a:t>
            </a:r>
            <a:r>
              <a:rPr lang="es-ES_tradnl" sz="1600" dirty="0">
                <a:solidFill>
                  <a:schemeClr val="accent1">
                    <a:lumMod val="50000"/>
                  </a:schemeClr>
                </a:solidFill>
              </a:rPr>
              <a:t> </a:t>
            </a:r>
            <a:r>
              <a:rPr lang="es-ES_tradnl" sz="1600" dirty="0" err="1">
                <a:solidFill>
                  <a:schemeClr val="accent1">
                    <a:lumMod val="50000"/>
                  </a:schemeClr>
                </a:solidFill>
              </a:rPr>
              <a:t>all</a:t>
            </a:r>
            <a:r>
              <a:rPr lang="es-ES_tradnl" sz="1600" dirty="0">
                <a:solidFill>
                  <a:schemeClr val="accent1">
                    <a:lumMod val="50000"/>
                  </a:schemeClr>
                </a:solidFill>
              </a:rPr>
              <a:t> </a:t>
            </a:r>
            <a:r>
              <a:rPr lang="es-ES_tradnl" sz="1600" dirty="0" err="1">
                <a:solidFill>
                  <a:schemeClr val="accent1">
                    <a:lumMod val="50000"/>
                  </a:schemeClr>
                </a:solidFill>
              </a:rPr>
              <a:t>operations</a:t>
            </a:r>
            <a:r>
              <a:rPr lang="es-ES_tradnl" sz="1600" dirty="0">
                <a:solidFill>
                  <a:schemeClr val="accent1">
                    <a:lumMod val="50000"/>
                  </a:schemeClr>
                </a:solidFill>
              </a:rPr>
              <a:t>, </a:t>
            </a:r>
            <a:r>
              <a:rPr lang="es-ES_tradnl" sz="1600" dirty="0" err="1">
                <a:solidFill>
                  <a:schemeClr val="accent1">
                    <a:lumMod val="50000"/>
                  </a:schemeClr>
                </a:solidFill>
              </a:rPr>
              <a:t>jobs</a:t>
            </a:r>
            <a:r>
              <a:rPr lang="es-ES_tradnl" sz="1600" dirty="0">
                <a:solidFill>
                  <a:schemeClr val="accent1">
                    <a:lumMod val="50000"/>
                  </a:schemeClr>
                </a:solidFill>
              </a:rPr>
              <a:t> and </a:t>
            </a:r>
            <a:r>
              <a:rPr lang="es-ES_tradnl" sz="1600" dirty="0" err="1">
                <a:solidFill>
                  <a:schemeClr val="accent1">
                    <a:lumMod val="50000"/>
                  </a:schemeClr>
                </a:solidFill>
              </a:rPr>
              <a:t>specifics</a:t>
            </a:r>
            <a:r>
              <a:rPr lang="es-ES_tradnl" sz="1600" dirty="0">
                <a:solidFill>
                  <a:schemeClr val="accent1">
                    <a:lumMod val="50000"/>
                  </a:schemeClr>
                </a:solidFill>
              </a:rPr>
              <a:t> of </a:t>
            </a:r>
            <a:r>
              <a:rPr lang="es-ES_tradnl" sz="1600" dirty="0" err="1">
                <a:solidFill>
                  <a:schemeClr val="accent1">
                    <a:lumMod val="50000"/>
                  </a:schemeClr>
                </a:solidFill>
              </a:rPr>
              <a:t>each</a:t>
            </a:r>
            <a:r>
              <a:rPr lang="es-ES_tradnl" sz="1600" dirty="0">
                <a:solidFill>
                  <a:schemeClr val="accent1">
                    <a:lumMod val="50000"/>
                  </a:schemeClr>
                </a:solidFill>
              </a:rPr>
              <a:t> </a:t>
            </a:r>
            <a:r>
              <a:rPr lang="es-ES_tradnl" sz="1600" dirty="0" err="1">
                <a:solidFill>
                  <a:schemeClr val="accent1">
                    <a:lumMod val="50000"/>
                  </a:schemeClr>
                </a:solidFill>
              </a:rPr>
              <a:t>workplace</a:t>
            </a:r>
            <a:endParaRPr lang="es-ES_tradnl" sz="1600" dirty="0">
              <a:solidFill>
                <a:schemeClr val="accent1">
                  <a:lumMod val="50000"/>
                </a:schemeClr>
              </a:solidFill>
            </a:endParaRPr>
          </a:p>
          <a:p>
            <a:pPr lvl="2"/>
            <a:r>
              <a:rPr lang="es-ES_tradnl" sz="1600" dirty="0">
                <a:solidFill>
                  <a:schemeClr val="accent1">
                    <a:lumMod val="50000"/>
                  </a:schemeClr>
                </a:solidFill>
              </a:rPr>
              <a:t> </a:t>
            </a:r>
            <a:r>
              <a:rPr lang="es-ES_tradnl" sz="1600" dirty="0" err="1">
                <a:solidFill>
                  <a:schemeClr val="accent1">
                    <a:lumMod val="50000"/>
                  </a:schemeClr>
                </a:solidFill>
              </a:rPr>
              <a:t>Give</a:t>
            </a:r>
            <a:r>
              <a:rPr lang="es-ES_tradnl" sz="1600" dirty="0">
                <a:solidFill>
                  <a:schemeClr val="accent1">
                    <a:lumMod val="50000"/>
                  </a:schemeClr>
                </a:solidFill>
              </a:rPr>
              <a:t> </a:t>
            </a:r>
            <a:r>
              <a:rPr lang="es-ES_tradnl" sz="1600" dirty="0" err="1">
                <a:solidFill>
                  <a:schemeClr val="accent1">
                    <a:lumMod val="50000"/>
                  </a:schemeClr>
                </a:solidFill>
              </a:rPr>
              <a:t>attention</a:t>
            </a:r>
            <a:r>
              <a:rPr lang="es-ES_tradnl" sz="1600" dirty="0">
                <a:solidFill>
                  <a:schemeClr val="accent1">
                    <a:lumMod val="50000"/>
                  </a:schemeClr>
                </a:solidFill>
              </a:rPr>
              <a:t> to </a:t>
            </a:r>
            <a:r>
              <a:rPr lang="es-ES_tradnl" sz="1600" dirty="0" err="1">
                <a:solidFill>
                  <a:schemeClr val="accent1">
                    <a:lumMod val="50000"/>
                  </a:schemeClr>
                </a:solidFill>
              </a:rPr>
              <a:t>all</a:t>
            </a:r>
            <a:r>
              <a:rPr lang="es-ES_tradnl" sz="1600" dirty="0">
                <a:solidFill>
                  <a:schemeClr val="accent1">
                    <a:lumMod val="50000"/>
                  </a:schemeClr>
                </a:solidFill>
              </a:rPr>
              <a:t> </a:t>
            </a:r>
            <a:r>
              <a:rPr lang="es-ES_tradnl" sz="1600" dirty="0" err="1">
                <a:solidFill>
                  <a:schemeClr val="accent1">
                    <a:lumMod val="50000"/>
                  </a:schemeClr>
                </a:solidFill>
              </a:rPr>
              <a:t>sources</a:t>
            </a:r>
            <a:r>
              <a:rPr lang="es-ES_tradnl" sz="1600" dirty="0">
                <a:solidFill>
                  <a:schemeClr val="accent1">
                    <a:lumMod val="50000"/>
                  </a:schemeClr>
                </a:solidFill>
              </a:rPr>
              <a:t> of </a:t>
            </a:r>
            <a:r>
              <a:rPr lang="es-ES_tradnl" sz="1600" dirty="0" err="1">
                <a:solidFill>
                  <a:schemeClr val="accent1">
                    <a:lumMod val="50000"/>
                  </a:schemeClr>
                </a:solidFill>
              </a:rPr>
              <a:t>hazards</a:t>
            </a:r>
            <a:endParaRPr lang="es-ES_tradnl" sz="1600" dirty="0">
              <a:solidFill>
                <a:schemeClr val="accent1">
                  <a:lumMod val="50000"/>
                </a:schemeClr>
              </a:solidFill>
            </a:endParaRPr>
          </a:p>
          <a:p>
            <a:pPr lvl="2"/>
            <a:r>
              <a:rPr lang="es-ES_tradnl" sz="1600" dirty="0" err="1">
                <a:solidFill>
                  <a:schemeClr val="accent1">
                    <a:lumMod val="50000"/>
                  </a:schemeClr>
                </a:solidFill>
              </a:rPr>
              <a:t>Consider</a:t>
            </a:r>
            <a:r>
              <a:rPr lang="es-ES_tradnl" sz="1600" dirty="0">
                <a:solidFill>
                  <a:schemeClr val="accent1">
                    <a:lumMod val="50000"/>
                  </a:schemeClr>
                </a:solidFill>
              </a:rPr>
              <a:t> </a:t>
            </a:r>
            <a:r>
              <a:rPr lang="es-ES_tradnl" sz="1600" dirty="0" err="1">
                <a:solidFill>
                  <a:schemeClr val="accent1">
                    <a:lumMod val="50000"/>
                  </a:schemeClr>
                </a:solidFill>
              </a:rPr>
              <a:t>environment</a:t>
            </a:r>
            <a:r>
              <a:rPr lang="es-ES_tradnl" sz="1600" dirty="0">
                <a:solidFill>
                  <a:schemeClr val="accent1">
                    <a:lumMod val="50000"/>
                  </a:schemeClr>
                </a:solidFill>
              </a:rPr>
              <a:t>, </a:t>
            </a:r>
            <a:r>
              <a:rPr lang="es-ES_tradnl" sz="1600" dirty="0" err="1">
                <a:solidFill>
                  <a:schemeClr val="accent1">
                    <a:lumMod val="50000"/>
                  </a:schemeClr>
                </a:solidFill>
              </a:rPr>
              <a:t>task</a:t>
            </a:r>
            <a:r>
              <a:rPr lang="es-ES_tradnl" sz="1600" dirty="0">
                <a:solidFill>
                  <a:schemeClr val="accent1">
                    <a:lumMod val="50000"/>
                  </a:schemeClr>
                </a:solidFill>
              </a:rPr>
              <a:t>, </a:t>
            </a:r>
            <a:r>
              <a:rPr lang="es-ES_tradnl" sz="1600" dirty="0" err="1">
                <a:solidFill>
                  <a:schemeClr val="accent1">
                    <a:lumMod val="50000"/>
                  </a:schemeClr>
                </a:solidFill>
              </a:rPr>
              <a:t>threat</a:t>
            </a:r>
            <a:r>
              <a:rPr lang="es-ES_tradnl" sz="1600" dirty="0">
                <a:solidFill>
                  <a:schemeClr val="accent1">
                    <a:lumMod val="50000"/>
                  </a:schemeClr>
                </a:solidFill>
              </a:rPr>
              <a:t>, </a:t>
            </a:r>
            <a:r>
              <a:rPr lang="es-ES_tradnl" sz="1600" dirty="0" err="1">
                <a:solidFill>
                  <a:schemeClr val="accent1">
                    <a:lumMod val="50000"/>
                  </a:schemeClr>
                </a:solidFill>
              </a:rPr>
              <a:t>available</a:t>
            </a:r>
            <a:r>
              <a:rPr lang="es-ES_tradnl" sz="1600" dirty="0">
                <a:solidFill>
                  <a:schemeClr val="accent1">
                    <a:lumMod val="50000"/>
                  </a:schemeClr>
                </a:solidFill>
              </a:rPr>
              <a:t> </a:t>
            </a:r>
            <a:r>
              <a:rPr lang="es-ES_tradnl" sz="1600" dirty="0" err="1">
                <a:solidFill>
                  <a:schemeClr val="accent1">
                    <a:lumMod val="50000"/>
                  </a:schemeClr>
                </a:solidFill>
              </a:rPr>
              <a:t>resources</a:t>
            </a:r>
            <a:endParaRPr lang="es-ES_tradnl" sz="1600" dirty="0">
              <a:solidFill>
                <a:schemeClr val="accent1">
                  <a:lumMod val="50000"/>
                </a:schemeClr>
              </a:solidFill>
            </a:endParaRPr>
          </a:p>
          <a:p>
            <a:pPr marL="0" lvl="2" indent="0">
              <a:buNone/>
            </a:pPr>
            <a:r>
              <a:rPr lang="es-ES_tradnl" sz="1600" dirty="0">
                <a:solidFill>
                  <a:schemeClr val="accent1">
                    <a:lumMod val="50000"/>
                  </a:schemeClr>
                </a:solidFill>
              </a:rPr>
              <a:t>     and </a:t>
            </a:r>
            <a:r>
              <a:rPr lang="es-ES_tradnl" sz="1600" dirty="0" err="1">
                <a:solidFill>
                  <a:schemeClr val="accent1">
                    <a:lumMod val="50000"/>
                  </a:schemeClr>
                </a:solidFill>
              </a:rPr>
              <a:t>individuals</a:t>
            </a:r>
            <a:endParaRPr lang="es-ES_tradnl" sz="1600" dirty="0">
              <a:solidFill>
                <a:schemeClr val="accent1">
                  <a:lumMod val="50000"/>
                </a:schemeClr>
              </a:solidFill>
            </a:endParaRPr>
          </a:p>
          <a:p>
            <a:pPr lvl="2"/>
            <a:r>
              <a:rPr lang="es-ES_tradnl" sz="1600" b="1" dirty="0" err="1">
                <a:solidFill>
                  <a:schemeClr val="accent1">
                    <a:lumMod val="50000"/>
                  </a:schemeClr>
                </a:solidFill>
              </a:rPr>
              <a:t>Cooperation</a:t>
            </a:r>
            <a:r>
              <a:rPr lang="es-ES_tradnl" sz="1600" dirty="0">
                <a:solidFill>
                  <a:schemeClr val="accent1">
                    <a:lumMod val="50000"/>
                  </a:schemeClr>
                </a:solidFill>
              </a:rPr>
              <a:t> </a:t>
            </a:r>
            <a:r>
              <a:rPr lang="es-ES_tradnl" sz="1600" dirty="0" err="1">
                <a:solidFill>
                  <a:schemeClr val="accent1">
                    <a:lumMod val="50000"/>
                  </a:schemeClr>
                </a:solidFill>
              </a:rPr>
              <a:t>between</a:t>
            </a:r>
            <a:r>
              <a:rPr lang="es-ES_tradnl" sz="1600" dirty="0">
                <a:solidFill>
                  <a:schemeClr val="accent1">
                    <a:lumMod val="50000"/>
                  </a:schemeClr>
                </a:solidFill>
              </a:rPr>
              <a:t> </a:t>
            </a:r>
            <a:r>
              <a:rPr lang="es-ES_tradnl" sz="1600" dirty="0" err="1">
                <a:solidFill>
                  <a:schemeClr val="accent1">
                    <a:lumMod val="50000"/>
                  </a:schemeClr>
                </a:solidFill>
              </a:rPr>
              <a:t>management</a:t>
            </a:r>
            <a:r>
              <a:rPr lang="es-ES_tradnl" sz="1600" dirty="0">
                <a:solidFill>
                  <a:schemeClr val="accent1">
                    <a:lumMod val="50000"/>
                  </a:schemeClr>
                </a:solidFill>
              </a:rPr>
              <a:t> and </a:t>
            </a:r>
            <a:r>
              <a:rPr lang="es-ES_tradnl" sz="1600" dirty="0" err="1">
                <a:solidFill>
                  <a:schemeClr val="accent1">
                    <a:lumMod val="50000"/>
                  </a:schemeClr>
                </a:solidFill>
              </a:rPr>
              <a:t>workers</a:t>
            </a:r>
            <a:endParaRPr lang="es-ES_tradnl" sz="1600" dirty="0">
              <a:solidFill>
                <a:schemeClr val="accent1">
                  <a:lumMod val="50000"/>
                </a:schemeClr>
              </a:solidFill>
            </a:endParaRPr>
          </a:p>
          <a:p>
            <a:pPr lvl="2"/>
            <a:r>
              <a:rPr lang="es-ES_tradnl" sz="1600" dirty="0" err="1">
                <a:solidFill>
                  <a:schemeClr val="accent1">
                    <a:lumMod val="50000"/>
                  </a:schemeClr>
                </a:solidFill>
              </a:rPr>
              <a:t>Tailored</a:t>
            </a:r>
            <a:r>
              <a:rPr lang="es-ES_tradnl" sz="1600" dirty="0">
                <a:solidFill>
                  <a:schemeClr val="accent1">
                    <a:lumMod val="50000"/>
                  </a:schemeClr>
                </a:solidFill>
              </a:rPr>
              <a:t> </a:t>
            </a:r>
            <a:r>
              <a:rPr lang="es-ES_tradnl" sz="1600" dirty="0" err="1">
                <a:solidFill>
                  <a:schemeClr val="accent1">
                    <a:lumMod val="50000"/>
                  </a:schemeClr>
                </a:solidFill>
              </a:rPr>
              <a:t>risk</a:t>
            </a:r>
            <a:r>
              <a:rPr lang="es-ES_tradnl" sz="1600" dirty="0">
                <a:solidFill>
                  <a:schemeClr val="accent1">
                    <a:lumMod val="50000"/>
                  </a:schemeClr>
                </a:solidFill>
              </a:rPr>
              <a:t> </a:t>
            </a:r>
            <a:r>
              <a:rPr lang="es-ES_tradnl" sz="1600" dirty="0" err="1">
                <a:solidFill>
                  <a:schemeClr val="accent1">
                    <a:lumMod val="50000"/>
                  </a:schemeClr>
                </a:solidFill>
              </a:rPr>
              <a:t>assessment</a:t>
            </a:r>
            <a:r>
              <a:rPr lang="es-ES_tradnl" sz="1600" dirty="0">
                <a:solidFill>
                  <a:schemeClr val="accent1">
                    <a:lumMod val="50000"/>
                  </a:schemeClr>
                </a:solidFill>
              </a:rPr>
              <a:t> and </a:t>
            </a:r>
            <a:r>
              <a:rPr lang="es-ES_tradnl" sz="1600" dirty="0" err="1">
                <a:solidFill>
                  <a:schemeClr val="accent1">
                    <a:lumMod val="50000"/>
                  </a:schemeClr>
                </a:solidFill>
              </a:rPr>
              <a:t>implementation</a:t>
            </a:r>
            <a:r>
              <a:rPr lang="es-ES_tradnl" sz="1600" dirty="0">
                <a:solidFill>
                  <a:schemeClr val="accent1">
                    <a:lumMod val="50000"/>
                  </a:schemeClr>
                </a:solidFill>
              </a:rPr>
              <a:t> of OSH </a:t>
            </a:r>
            <a:r>
              <a:rPr lang="es-ES_tradnl" sz="1600" dirty="0" err="1">
                <a:solidFill>
                  <a:schemeClr val="accent1">
                    <a:lumMod val="50000"/>
                  </a:schemeClr>
                </a:solidFill>
              </a:rPr>
              <a:t>measures</a:t>
            </a:r>
            <a:r>
              <a:rPr lang="es-ES_tradnl" sz="1600" dirty="0">
                <a:solidFill>
                  <a:schemeClr val="accent1">
                    <a:lumMod val="50000"/>
                  </a:schemeClr>
                </a:solidFill>
              </a:rPr>
              <a:t> </a:t>
            </a:r>
            <a:r>
              <a:rPr lang="es-ES_tradnl" sz="1600" dirty="0" err="1">
                <a:solidFill>
                  <a:schemeClr val="accent1">
                    <a:lumMod val="50000"/>
                  </a:schemeClr>
                </a:solidFill>
              </a:rPr>
              <a:t>following</a:t>
            </a:r>
            <a:r>
              <a:rPr lang="es-ES_tradnl" sz="1600" dirty="0">
                <a:solidFill>
                  <a:schemeClr val="accent1">
                    <a:lumMod val="50000"/>
                  </a:schemeClr>
                </a:solidFill>
              </a:rPr>
              <a:t> a </a:t>
            </a:r>
            <a:r>
              <a:rPr lang="es-ES_tradnl" sz="1600" b="1" dirty="0" err="1">
                <a:solidFill>
                  <a:schemeClr val="accent1">
                    <a:lumMod val="50000"/>
                  </a:schemeClr>
                </a:solidFill>
              </a:rPr>
              <a:t>hierarchy</a:t>
            </a:r>
            <a:r>
              <a:rPr lang="es-ES_tradnl" sz="1600" b="1" dirty="0">
                <a:solidFill>
                  <a:schemeClr val="accent1">
                    <a:lumMod val="50000"/>
                  </a:schemeClr>
                </a:solidFill>
              </a:rPr>
              <a:t> of </a:t>
            </a:r>
            <a:r>
              <a:rPr lang="es-ES_tradnl" sz="1600" b="1" dirty="0" err="1">
                <a:solidFill>
                  <a:schemeClr val="accent1">
                    <a:lumMod val="50000"/>
                  </a:schemeClr>
                </a:solidFill>
              </a:rPr>
              <a:t>controls</a:t>
            </a:r>
            <a:endParaRPr lang="es-ES_tradnl" sz="1600" b="1" dirty="0">
              <a:solidFill>
                <a:schemeClr val="accent1">
                  <a:lumMod val="50000"/>
                </a:schemeClr>
              </a:solidFill>
            </a:endParaRPr>
          </a:p>
          <a:p>
            <a:pPr lvl="2"/>
            <a:r>
              <a:rPr lang="es-ES_tradnl" sz="1600" dirty="0"/>
              <a:t>Role of </a:t>
            </a:r>
            <a:r>
              <a:rPr lang="es-ES_tradnl" sz="1600" b="1" dirty="0"/>
              <a:t>safety </a:t>
            </a:r>
            <a:r>
              <a:rPr lang="es-ES_tradnl" sz="1600" b="1" dirty="0" err="1"/>
              <a:t>delegates</a:t>
            </a:r>
            <a:r>
              <a:rPr lang="es-ES_tradnl" sz="1600" b="1" dirty="0"/>
              <a:t>, OSH </a:t>
            </a:r>
            <a:r>
              <a:rPr lang="es-ES_tradnl" sz="1600" b="1" dirty="0" err="1"/>
              <a:t>committees</a:t>
            </a:r>
            <a:r>
              <a:rPr lang="es-ES_tradnl" sz="1600" b="1" dirty="0"/>
              <a:t> </a:t>
            </a:r>
            <a:r>
              <a:rPr lang="es-ES_tradnl" sz="1600" b="1" dirty="0" err="1"/>
              <a:t>or</a:t>
            </a:r>
            <a:r>
              <a:rPr lang="es-ES_tradnl" sz="1600" b="1" dirty="0"/>
              <a:t> </a:t>
            </a:r>
          </a:p>
          <a:p>
            <a:pPr marL="0" lvl="2" indent="0">
              <a:buNone/>
            </a:pPr>
            <a:r>
              <a:rPr lang="es-ES_tradnl" sz="1600" b="1" dirty="0"/>
              <a:t>     </a:t>
            </a:r>
            <a:r>
              <a:rPr lang="es-ES_tradnl" sz="1600" b="1" dirty="0" err="1"/>
              <a:t>workers</a:t>
            </a:r>
            <a:r>
              <a:rPr lang="es-ES_tradnl" sz="1600" b="1" dirty="0"/>
              <a:t>’ </a:t>
            </a:r>
            <a:r>
              <a:rPr lang="es-ES_tradnl" sz="1600" b="1" dirty="0" err="1"/>
              <a:t>representatives</a:t>
            </a:r>
            <a:endParaRPr lang="es-ES_tradnl" sz="1600" b="1" dirty="0"/>
          </a:p>
          <a:p>
            <a:pPr lvl="2">
              <a:buFont typeface="Wingdings" panose="05000000000000000000" pitchFamily="2" charset="2"/>
              <a:buChar char="Ø"/>
            </a:pPr>
            <a:r>
              <a:rPr lang="es-ES_tradnl" sz="1600" dirty="0" err="1"/>
              <a:t>Availability</a:t>
            </a:r>
            <a:r>
              <a:rPr lang="es-ES_tradnl" sz="1600" dirty="0"/>
              <a:t> of </a:t>
            </a:r>
            <a:r>
              <a:rPr lang="es-ES_tradnl" sz="1600" dirty="0" err="1"/>
              <a:t>critical</a:t>
            </a:r>
            <a:r>
              <a:rPr lang="es-ES_tradnl" sz="1600" dirty="0"/>
              <a:t> staff and </a:t>
            </a:r>
            <a:r>
              <a:rPr lang="es-ES_tradnl" sz="1600" dirty="0" err="1"/>
              <a:t>services</a:t>
            </a:r>
            <a:endParaRPr lang="es-ES_tradnl" sz="1600" dirty="0"/>
          </a:p>
          <a:p>
            <a:pPr lvl="2">
              <a:buFont typeface="Wingdings" panose="05000000000000000000" pitchFamily="2" charset="2"/>
              <a:buChar char="Ø"/>
            </a:pPr>
            <a:endParaRPr lang="es-ES_tradnl" sz="1600" dirty="0"/>
          </a:p>
          <a:p>
            <a:pPr marL="0" lvl="2" indent="0">
              <a:buNone/>
            </a:pPr>
            <a:r>
              <a:rPr lang="es-ES_tradnl" sz="1600" b="1" dirty="0"/>
              <a:t>In informal </a:t>
            </a:r>
            <a:r>
              <a:rPr lang="es-ES_tradnl" sz="1600" b="1" dirty="0" err="1"/>
              <a:t>economy</a:t>
            </a:r>
            <a:r>
              <a:rPr lang="es-ES_tradnl" sz="1600" b="1" dirty="0"/>
              <a:t> </a:t>
            </a:r>
            <a:r>
              <a:rPr lang="es-ES_tradnl" sz="1600" b="1" dirty="0" err="1"/>
              <a:t>work</a:t>
            </a:r>
            <a:r>
              <a:rPr lang="es-ES_tradnl" sz="1600" b="1" dirty="0"/>
              <a:t> </a:t>
            </a:r>
            <a:r>
              <a:rPr lang="es-ES_tradnl" sz="1600" b="1" dirty="0" err="1"/>
              <a:t>settings</a:t>
            </a:r>
            <a:r>
              <a:rPr lang="es-ES_tradnl" sz="1600" b="1" dirty="0"/>
              <a:t>: </a:t>
            </a:r>
            <a:r>
              <a:rPr lang="es-ES_tradnl" sz="1600" dirty="0"/>
              <a:t>Access to </a:t>
            </a:r>
            <a:r>
              <a:rPr lang="es-ES_tradnl" sz="1600" dirty="0" err="1"/>
              <a:t>basic</a:t>
            </a:r>
            <a:r>
              <a:rPr lang="es-ES_tradnl" sz="1600" dirty="0"/>
              <a:t> </a:t>
            </a:r>
            <a:r>
              <a:rPr lang="es-ES_tradnl" sz="1600" dirty="0" err="1"/>
              <a:t>services</a:t>
            </a:r>
            <a:r>
              <a:rPr lang="es-ES_tradnl" sz="1600" dirty="0"/>
              <a:t> (</a:t>
            </a:r>
            <a:r>
              <a:rPr lang="es-ES_tradnl" sz="1600" dirty="0" err="1"/>
              <a:t>water</a:t>
            </a:r>
            <a:r>
              <a:rPr lang="es-ES_tradnl" sz="1600" dirty="0"/>
              <a:t>/ </a:t>
            </a:r>
            <a:r>
              <a:rPr lang="es-ES_tradnl" sz="1600" dirty="0" err="1"/>
              <a:t>sanitation</a:t>
            </a:r>
            <a:r>
              <a:rPr lang="es-ES_tradnl" sz="1600" dirty="0"/>
              <a:t>), </a:t>
            </a:r>
            <a:r>
              <a:rPr lang="es-ES_tradnl" sz="1600" dirty="0" err="1"/>
              <a:t>access</a:t>
            </a:r>
            <a:r>
              <a:rPr lang="es-ES_tradnl" sz="1600" dirty="0"/>
              <a:t> to </a:t>
            </a:r>
            <a:r>
              <a:rPr lang="es-ES_tradnl" sz="1600" dirty="0" err="1"/>
              <a:t>information</a:t>
            </a:r>
            <a:r>
              <a:rPr lang="es-ES_tradnl" sz="1600" dirty="0"/>
              <a:t>, </a:t>
            </a:r>
            <a:r>
              <a:rPr lang="es-ES_tradnl" sz="1600" dirty="0" err="1"/>
              <a:t>cost-effective</a:t>
            </a:r>
            <a:r>
              <a:rPr lang="es-ES_tradnl" sz="1600" dirty="0"/>
              <a:t> </a:t>
            </a:r>
            <a:r>
              <a:rPr lang="es-ES_tradnl" sz="1600" dirty="0" err="1"/>
              <a:t>solutions</a:t>
            </a:r>
            <a:r>
              <a:rPr lang="es-ES_tradnl" sz="1600" dirty="0"/>
              <a:t> to </a:t>
            </a:r>
            <a:r>
              <a:rPr lang="es-ES_tradnl" sz="1600" dirty="0" err="1"/>
              <a:t>avoid</a:t>
            </a:r>
            <a:r>
              <a:rPr lang="es-ES_tradnl" sz="1600" dirty="0"/>
              <a:t> </a:t>
            </a:r>
            <a:r>
              <a:rPr lang="es-ES_tradnl" sz="1600" dirty="0" err="1"/>
              <a:t>contagion</a:t>
            </a:r>
            <a:endParaRPr lang="es-ES_tradnl" sz="1600" dirty="0"/>
          </a:p>
          <a:p>
            <a:pPr lvl="2">
              <a:buFont typeface="Wingdings" panose="05000000000000000000" pitchFamily="2" charset="2"/>
              <a:buChar char="Ø"/>
            </a:pPr>
            <a:endParaRPr lang="es-ES_tradnl" sz="1600" dirty="0"/>
          </a:p>
          <a:p>
            <a:pPr marL="0" lvl="2" indent="0">
              <a:buNone/>
            </a:pPr>
            <a:endParaRPr lang="es-ES_tradnl" sz="1600" dirty="0"/>
          </a:p>
          <a:p>
            <a:pPr marL="0" lvl="2" indent="0">
              <a:buNone/>
            </a:pPr>
            <a:endParaRPr lang="es-ES_tradnl" dirty="0"/>
          </a:p>
          <a:p>
            <a:pPr marL="0" lvl="2" indent="0">
              <a:buNone/>
            </a:pPr>
            <a:r>
              <a:rPr lang="es-ES_tradnl" dirty="0">
                <a:hlinkClick r:id="rId2"/>
              </a:rPr>
              <a:t>Ten </a:t>
            </a:r>
            <a:r>
              <a:rPr lang="es-ES_tradnl" dirty="0" err="1">
                <a:hlinkClick r:id="rId2"/>
              </a:rPr>
              <a:t>Action</a:t>
            </a:r>
            <a:r>
              <a:rPr lang="es-ES_tradnl" dirty="0">
                <a:hlinkClick r:id="rId2"/>
              </a:rPr>
              <a:t> </a:t>
            </a:r>
            <a:r>
              <a:rPr lang="es-ES_tradnl" dirty="0" err="1">
                <a:hlinkClick r:id="rId2"/>
              </a:rPr>
              <a:t>points</a:t>
            </a:r>
            <a:r>
              <a:rPr lang="es-ES_tradnl" dirty="0">
                <a:hlinkClick r:id="rId2"/>
              </a:rPr>
              <a:t> </a:t>
            </a:r>
            <a:r>
              <a:rPr lang="es-ES_tradnl" dirty="0" err="1">
                <a:hlinkClick r:id="rId2"/>
              </a:rPr>
              <a:t>tool</a:t>
            </a:r>
            <a:endParaRPr lang="es-ES_tradnl" dirty="0"/>
          </a:p>
          <a:p>
            <a:pPr marL="0" lvl="2" indent="0">
              <a:buNone/>
            </a:pPr>
            <a:endParaRPr lang="es-ES_tradnl" b="1" dirty="0"/>
          </a:p>
          <a:p>
            <a:pPr lvl="2"/>
            <a:endParaRPr lang="es-ES_tradnl" dirty="0"/>
          </a:p>
        </p:txBody>
      </p:sp>
      <p:sp>
        <p:nvSpPr>
          <p:cNvPr id="5" name="Segnaposto data 4">
            <a:extLst>
              <a:ext uri="{FF2B5EF4-FFF2-40B4-BE49-F238E27FC236}">
                <a16:creationId xmlns:a16="http://schemas.microsoft.com/office/drawing/2014/main" id="{975C7807-D3EA-0046-9E1D-77E80AA9AF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noFill/>
                <a:effectLst/>
                <a:uLnTx/>
                <a:uFillTx/>
                <a:latin typeface="Arial" panose="020B0604020202020204"/>
                <a:ea typeface="+mn-ea"/>
                <a:cs typeface="+mn-cs"/>
              </a:rPr>
              <a:t>Date: Monday / 01 / October / 2019</a:t>
            </a:r>
          </a:p>
        </p:txBody>
      </p:sp>
      <p:sp>
        <p:nvSpPr>
          <p:cNvPr id="6" name="Segnaposto numero diapositiva 5">
            <a:extLst>
              <a:ext uri="{FF2B5EF4-FFF2-40B4-BE49-F238E27FC236}">
                <a16:creationId xmlns:a16="http://schemas.microsoft.com/office/drawing/2014/main" id="{52C889B7-42D2-FC4B-B3ED-8E33B6D8AA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10159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8E2F0B-25DC-6048-9193-F725CB951888}"/>
              </a:ext>
            </a:extLst>
          </p:cNvPr>
          <p:cNvSpPr>
            <a:spLocks noGrp="1"/>
          </p:cNvSpPr>
          <p:nvPr>
            <p:ph type="title"/>
          </p:nvPr>
        </p:nvSpPr>
        <p:spPr>
          <a:xfrm>
            <a:off x="2683200" y="505101"/>
            <a:ext cx="8636441" cy="720000"/>
          </a:xfrm>
        </p:spPr>
        <p:txBody>
          <a:bodyPr/>
          <a:lstStyle/>
          <a:p>
            <a:r>
              <a:rPr lang="en-GB" dirty="0"/>
              <a:t>Looking into all OSH risks and their interaction</a:t>
            </a:r>
          </a:p>
        </p:txBody>
      </p:sp>
      <p:sp>
        <p:nvSpPr>
          <p:cNvPr id="3" name="Segnaposto contenuto 2">
            <a:extLst>
              <a:ext uri="{FF2B5EF4-FFF2-40B4-BE49-F238E27FC236}">
                <a16:creationId xmlns:a16="http://schemas.microsoft.com/office/drawing/2014/main" id="{E47176EA-49CA-1D4D-B870-1D37CE7B8F38}"/>
              </a:ext>
            </a:extLst>
          </p:cNvPr>
          <p:cNvSpPr>
            <a:spLocks noGrp="1"/>
          </p:cNvSpPr>
          <p:nvPr>
            <p:ph sz="half" idx="1"/>
          </p:nvPr>
        </p:nvSpPr>
        <p:spPr>
          <a:xfrm>
            <a:off x="490538" y="2076773"/>
            <a:ext cx="3412800" cy="2352837"/>
          </a:xfrm>
        </p:spPr>
        <p:txBody>
          <a:bodyPr/>
          <a:lstStyle/>
          <a:p>
            <a:pPr>
              <a:spcBef>
                <a:spcPts val="200"/>
              </a:spcBef>
              <a:spcAft>
                <a:spcPts val="200"/>
              </a:spcAft>
            </a:pPr>
            <a:r>
              <a:rPr lang="en-GB" dirty="0"/>
              <a:t>Risk of contagion</a:t>
            </a:r>
          </a:p>
          <a:p>
            <a:pPr lvl="2">
              <a:spcBef>
                <a:spcPts val="200"/>
              </a:spcBef>
              <a:spcAft>
                <a:spcPts val="200"/>
              </a:spcAft>
            </a:pPr>
            <a:r>
              <a:rPr lang="en-GB" sz="1600" dirty="0">
                <a:solidFill>
                  <a:schemeClr val="accent1">
                    <a:lumMod val="50000"/>
                  </a:schemeClr>
                </a:solidFill>
              </a:rPr>
              <a:t>Contact with infectious clients/ customers/ suppliers/ workers </a:t>
            </a:r>
          </a:p>
          <a:p>
            <a:pPr lvl="2">
              <a:spcBef>
                <a:spcPts val="200"/>
              </a:spcBef>
              <a:spcAft>
                <a:spcPts val="200"/>
              </a:spcAft>
            </a:pPr>
            <a:r>
              <a:rPr lang="en-GB" sz="1600" dirty="0">
                <a:solidFill>
                  <a:schemeClr val="accent1">
                    <a:lumMod val="50000"/>
                  </a:schemeClr>
                </a:solidFill>
              </a:rPr>
              <a:t>Contact with contaminated materials, surfaces &amp; environments</a:t>
            </a:r>
          </a:p>
          <a:p>
            <a:pPr lvl="2">
              <a:spcBef>
                <a:spcPts val="200"/>
              </a:spcBef>
              <a:spcAft>
                <a:spcPts val="200"/>
              </a:spcAft>
            </a:pPr>
            <a:r>
              <a:rPr lang="en-GB" sz="1600" dirty="0">
                <a:solidFill>
                  <a:schemeClr val="accent1">
                    <a:lumMod val="50000"/>
                  </a:schemeClr>
                </a:solidFill>
              </a:rPr>
              <a:t>PPE not properly used, cleaned or disinfected</a:t>
            </a:r>
          </a:p>
          <a:p>
            <a:pPr>
              <a:spcBef>
                <a:spcPts val="200"/>
              </a:spcBef>
              <a:spcAft>
                <a:spcPts val="200"/>
              </a:spcAft>
            </a:pPr>
            <a:endParaRPr lang="fr-CH" dirty="0"/>
          </a:p>
          <a:p>
            <a:pPr>
              <a:spcBef>
                <a:spcPts val="200"/>
              </a:spcBef>
              <a:spcAft>
                <a:spcPts val="200"/>
              </a:spcAft>
            </a:pPr>
            <a:endParaRPr lang="fr-CH" dirty="0"/>
          </a:p>
        </p:txBody>
      </p:sp>
      <p:sp>
        <p:nvSpPr>
          <p:cNvPr id="4" name="Segnaposto contenuto 3">
            <a:extLst>
              <a:ext uri="{FF2B5EF4-FFF2-40B4-BE49-F238E27FC236}">
                <a16:creationId xmlns:a16="http://schemas.microsoft.com/office/drawing/2014/main" id="{0E1B82BE-6C7D-1A4D-8E3B-EF53982905E8}"/>
              </a:ext>
            </a:extLst>
          </p:cNvPr>
          <p:cNvSpPr>
            <a:spLocks noGrp="1"/>
          </p:cNvSpPr>
          <p:nvPr>
            <p:ph sz="half" idx="2"/>
          </p:nvPr>
        </p:nvSpPr>
        <p:spPr>
          <a:xfrm>
            <a:off x="4389600" y="2076773"/>
            <a:ext cx="3412800" cy="4085036"/>
          </a:xfrm>
        </p:spPr>
        <p:txBody>
          <a:bodyPr/>
          <a:lstStyle/>
          <a:p>
            <a:pPr>
              <a:spcBef>
                <a:spcPts val="200"/>
              </a:spcBef>
              <a:spcAft>
                <a:spcPts val="200"/>
              </a:spcAft>
            </a:pPr>
            <a:r>
              <a:rPr lang="en-GB" dirty="0"/>
              <a:t>Psychosocial risks</a:t>
            </a:r>
          </a:p>
          <a:p>
            <a:pPr lvl="2">
              <a:spcBef>
                <a:spcPts val="200"/>
              </a:spcBef>
              <a:spcAft>
                <a:spcPts val="200"/>
              </a:spcAft>
            </a:pPr>
            <a:r>
              <a:rPr lang="en-GB" sz="1600" dirty="0">
                <a:solidFill>
                  <a:schemeClr val="accent1">
                    <a:lumMod val="50000"/>
                  </a:schemeClr>
                </a:solidFill>
              </a:rPr>
              <a:t>Fear for being infected</a:t>
            </a:r>
          </a:p>
          <a:p>
            <a:pPr lvl="2">
              <a:spcBef>
                <a:spcPts val="200"/>
              </a:spcBef>
              <a:spcAft>
                <a:spcPts val="200"/>
              </a:spcAft>
            </a:pPr>
            <a:r>
              <a:rPr lang="en-GB" sz="1600" dirty="0">
                <a:solidFill>
                  <a:schemeClr val="accent1">
                    <a:lumMod val="50000"/>
                  </a:schemeClr>
                </a:solidFill>
              </a:rPr>
              <a:t>Job insecurity</a:t>
            </a:r>
          </a:p>
          <a:p>
            <a:pPr lvl="2">
              <a:spcBef>
                <a:spcPts val="200"/>
              </a:spcBef>
              <a:spcAft>
                <a:spcPts val="200"/>
              </a:spcAft>
            </a:pPr>
            <a:r>
              <a:rPr lang="en-GB" sz="1600" dirty="0">
                <a:solidFill>
                  <a:schemeClr val="accent1">
                    <a:lumMod val="50000"/>
                  </a:schemeClr>
                </a:solidFill>
              </a:rPr>
              <a:t>Lack of appropriate OSH measures, including availability of PPE </a:t>
            </a:r>
          </a:p>
          <a:p>
            <a:pPr lvl="2">
              <a:spcBef>
                <a:spcPts val="200"/>
              </a:spcBef>
              <a:spcAft>
                <a:spcPts val="200"/>
              </a:spcAft>
            </a:pPr>
            <a:r>
              <a:rPr lang="en-GB" sz="1600" dirty="0">
                <a:solidFill>
                  <a:schemeClr val="accent1">
                    <a:lumMod val="50000"/>
                  </a:schemeClr>
                </a:solidFill>
              </a:rPr>
              <a:t>Isolation &amp; lack of social support</a:t>
            </a:r>
          </a:p>
          <a:p>
            <a:pPr lvl="2">
              <a:spcBef>
                <a:spcPts val="200"/>
              </a:spcBef>
              <a:spcAft>
                <a:spcPts val="200"/>
              </a:spcAft>
            </a:pPr>
            <a:r>
              <a:rPr lang="en-GB" sz="1600" dirty="0">
                <a:solidFill>
                  <a:schemeClr val="accent1">
                    <a:lumMod val="50000"/>
                  </a:schemeClr>
                </a:solidFill>
              </a:rPr>
              <a:t>Increased workload, long working hours &amp; reduced rest periods</a:t>
            </a:r>
          </a:p>
          <a:p>
            <a:pPr lvl="2">
              <a:spcBef>
                <a:spcPts val="200"/>
              </a:spcBef>
              <a:spcAft>
                <a:spcPts val="200"/>
              </a:spcAft>
            </a:pPr>
            <a:r>
              <a:rPr lang="en-GB" sz="1600" dirty="0"/>
              <a:t>Multiple burdens (working duties, household chores, caretakers, home-schooling, etc.)</a:t>
            </a:r>
            <a:endParaRPr lang="en-GB" sz="1600" dirty="0">
              <a:solidFill>
                <a:schemeClr val="accent1">
                  <a:lumMod val="50000"/>
                </a:schemeClr>
              </a:solidFill>
            </a:endParaRPr>
          </a:p>
          <a:p>
            <a:pPr lvl="2">
              <a:spcBef>
                <a:spcPts val="200"/>
              </a:spcBef>
              <a:spcAft>
                <a:spcPts val="200"/>
              </a:spcAft>
            </a:pPr>
            <a:r>
              <a:rPr lang="en-GB" sz="1600" dirty="0">
                <a:solidFill>
                  <a:schemeClr val="accent1">
                    <a:lumMod val="50000"/>
                  </a:schemeClr>
                </a:solidFill>
              </a:rPr>
              <a:t>Stigma, violence &amp; harassment</a:t>
            </a:r>
          </a:p>
          <a:p>
            <a:pPr lvl="2">
              <a:spcBef>
                <a:spcPts val="200"/>
              </a:spcBef>
              <a:spcAft>
                <a:spcPts val="200"/>
              </a:spcAft>
            </a:pPr>
            <a:r>
              <a:rPr lang="en-GB" sz="1600" dirty="0">
                <a:solidFill>
                  <a:schemeClr val="accent1">
                    <a:lumMod val="50000"/>
                  </a:schemeClr>
                </a:solidFill>
              </a:rPr>
              <a:t>Difficulty in maintaining self-care activities (e.g. exercise, good eating habits, rest, </a:t>
            </a:r>
            <a:r>
              <a:rPr lang="en-GB" sz="1600" dirty="0" err="1">
                <a:solidFill>
                  <a:schemeClr val="accent1">
                    <a:lumMod val="50000"/>
                  </a:schemeClr>
                </a:solidFill>
              </a:rPr>
              <a:t>etc</a:t>
            </a:r>
            <a:r>
              <a:rPr lang="en-GB" sz="1600" dirty="0">
                <a:solidFill>
                  <a:schemeClr val="accent1">
                    <a:lumMod val="50000"/>
                  </a:schemeClr>
                </a:solidFill>
              </a:rPr>
              <a:t>).</a:t>
            </a:r>
          </a:p>
          <a:p>
            <a:pPr>
              <a:spcBef>
                <a:spcPts val="200"/>
              </a:spcBef>
              <a:spcAft>
                <a:spcPts val="200"/>
              </a:spcAft>
            </a:pPr>
            <a:endParaRPr lang="en-GB" dirty="0"/>
          </a:p>
        </p:txBody>
      </p:sp>
      <p:sp>
        <p:nvSpPr>
          <p:cNvPr id="7" name="Segnaposto numero diapositiva 6">
            <a:extLst>
              <a:ext uri="{FF2B5EF4-FFF2-40B4-BE49-F238E27FC236}">
                <a16:creationId xmlns:a16="http://schemas.microsoft.com/office/drawing/2014/main" id="{9731D1CE-1C2C-8B47-A7E2-2478177477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8" name="Segnaposto contenuto 7">
            <a:extLst>
              <a:ext uri="{FF2B5EF4-FFF2-40B4-BE49-F238E27FC236}">
                <a16:creationId xmlns:a16="http://schemas.microsoft.com/office/drawing/2014/main" id="{D1A1ED8C-4709-184E-8DBB-077F7D028178}"/>
              </a:ext>
            </a:extLst>
          </p:cNvPr>
          <p:cNvSpPr>
            <a:spLocks noGrp="1"/>
          </p:cNvSpPr>
          <p:nvPr>
            <p:ph sz="half" idx="13"/>
          </p:nvPr>
        </p:nvSpPr>
        <p:spPr>
          <a:xfrm>
            <a:off x="8288662" y="2076774"/>
            <a:ext cx="3412800" cy="846537"/>
          </a:xfrm>
        </p:spPr>
        <p:txBody>
          <a:bodyPr/>
          <a:lstStyle/>
          <a:p>
            <a:pPr>
              <a:spcBef>
                <a:spcPts val="200"/>
              </a:spcBef>
              <a:spcAft>
                <a:spcPts val="200"/>
              </a:spcAft>
            </a:pPr>
            <a:r>
              <a:rPr lang="fr-CH" dirty="0" err="1"/>
              <a:t>Other</a:t>
            </a:r>
            <a:r>
              <a:rPr lang="fr-CH" dirty="0"/>
              <a:t> </a:t>
            </a:r>
            <a:r>
              <a:rPr lang="fr-CH" dirty="0" err="1"/>
              <a:t>hazards</a:t>
            </a:r>
            <a:endParaRPr lang="en-GB" dirty="0"/>
          </a:p>
          <a:p>
            <a:pPr lvl="2">
              <a:spcBef>
                <a:spcPts val="200"/>
              </a:spcBef>
              <a:spcAft>
                <a:spcPts val="200"/>
              </a:spcAft>
            </a:pPr>
            <a:r>
              <a:rPr lang="fr-CH" sz="1600" dirty="0" err="1">
                <a:solidFill>
                  <a:schemeClr val="accent1">
                    <a:lumMod val="50000"/>
                  </a:schemeClr>
                </a:solidFill>
              </a:rPr>
              <a:t>Sytems</a:t>
            </a:r>
            <a:r>
              <a:rPr lang="fr-CH" sz="1600" dirty="0">
                <a:solidFill>
                  <a:schemeClr val="accent1">
                    <a:lumMod val="50000"/>
                  </a:schemeClr>
                </a:solidFill>
              </a:rPr>
              <a:t> and </a:t>
            </a:r>
            <a:r>
              <a:rPr lang="fr-CH" sz="1600" dirty="0" err="1">
                <a:solidFill>
                  <a:schemeClr val="accent1">
                    <a:lumMod val="50000"/>
                  </a:schemeClr>
                </a:solidFill>
              </a:rPr>
              <a:t>machinery</a:t>
            </a:r>
            <a:r>
              <a:rPr lang="fr-CH" sz="1600" dirty="0">
                <a:solidFill>
                  <a:schemeClr val="accent1">
                    <a:lumMod val="50000"/>
                  </a:schemeClr>
                </a:solidFill>
              </a:rPr>
              <a:t> </a:t>
            </a:r>
            <a:r>
              <a:rPr lang="fr-CH" sz="1600" dirty="0" err="1">
                <a:solidFill>
                  <a:schemeClr val="accent1">
                    <a:lumMod val="50000"/>
                  </a:schemeClr>
                </a:solidFill>
              </a:rPr>
              <a:t>that</a:t>
            </a:r>
            <a:r>
              <a:rPr lang="fr-CH" sz="1600" dirty="0">
                <a:solidFill>
                  <a:schemeClr val="accent1">
                    <a:lumMod val="50000"/>
                  </a:schemeClr>
                </a:solidFill>
              </a:rPr>
              <a:t> </a:t>
            </a:r>
            <a:r>
              <a:rPr lang="fr-CH" sz="1600" dirty="0" err="1">
                <a:solidFill>
                  <a:schemeClr val="accent1">
                    <a:lumMod val="50000"/>
                  </a:schemeClr>
                </a:solidFill>
              </a:rPr>
              <a:t>may</a:t>
            </a:r>
            <a:r>
              <a:rPr lang="fr-CH" sz="1600" dirty="0">
                <a:solidFill>
                  <a:schemeClr val="accent1">
                    <a:lumMod val="50000"/>
                  </a:schemeClr>
                </a:solidFill>
              </a:rPr>
              <a:t> not have been </a:t>
            </a:r>
            <a:r>
              <a:rPr lang="fr-CH" sz="1600" dirty="0" err="1">
                <a:solidFill>
                  <a:schemeClr val="accent1">
                    <a:lumMod val="50000"/>
                  </a:schemeClr>
                </a:solidFill>
              </a:rPr>
              <a:t>properly</a:t>
            </a:r>
            <a:r>
              <a:rPr lang="fr-CH" sz="1600" dirty="0">
                <a:solidFill>
                  <a:schemeClr val="accent1">
                    <a:lumMod val="50000"/>
                  </a:schemeClr>
                </a:solidFill>
              </a:rPr>
              <a:t> </a:t>
            </a:r>
            <a:r>
              <a:rPr lang="fr-CH" sz="1600" dirty="0" err="1">
                <a:solidFill>
                  <a:schemeClr val="accent1">
                    <a:lumMod val="50000"/>
                  </a:schemeClr>
                </a:solidFill>
              </a:rPr>
              <a:t>maintained</a:t>
            </a:r>
            <a:r>
              <a:rPr lang="fr-CH" sz="1600" dirty="0">
                <a:solidFill>
                  <a:schemeClr val="accent1">
                    <a:lumMod val="50000"/>
                  </a:schemeClr>
                </a:solidFill>
              </a:rPr>
              <a:t> or </a:t>
            </a:r>
            <a:r>
              <a:rPr lang="fr-CH" sz="1600" dirty="0" err="1">
                <a:solidFill>
                  <a:schemeClr val="accent1">
                    <a:lumMod val="50000"/>
                  </a:schemeClr>
                </a:solidFill>
              </a:rPr>
              <a:t>deteriorated</a:t>
            </a:r>
            <a:r>
              <a:rPr lang="fr-CH" sz="1600" dirty="0">
                <a:solidFill>
                  <a:schemeClr val="accent1">
                    <a:lumMod val="50000"/>
                  </a:schemeClr>
                </a:solidFill>
              </a:rPr>
              <a:t> </a:t>
            </a:r>
            <a:r>
              <a:rPr lang="fr-CH" sz="1600" dirty="0" err="1">
                <a:solidFill>
                  <a:schemeClr val="accent1">
                    <a:lumMod val="50000"/>
                  </a:schemeClr>
                </a:solidFill>
              </a:rPr>
              <a:t>during</a:t>
            </a:r>
            <a:r>
              <a:rPr lang="fr-CH" sz="1600" dirty="0">
                <a:solidFill>
                  <a:schemeClr val="accent1">
                    <a:lumMod val="50000"/>
                  </a:schemeClr>
                </a:solidFill>
              </a:rPr>
              <a:t> </a:t>
            </a:r>
            <a:r>
              <a:rPr lang="fr-CH" sz="1600" dirty="0" err="1">
                <a:solidFill>
                  <a:schemeClr val="accent1">
                    <a:lumMod val="50000"/>
                  </a:schemeClr>
                </a:solidFill>
              </a:rPr>
              <a:t>lockdowns</a:t>
            </a:r>
            <a:endParaRPr lang="fr-CH" sz="1600" dirty="0">
              <a:solidFill>
                <a:schemeClr val="accent1">
                  <a:lumMod val="50000"/>
                </a:schemeClr>
              </a:solidFill>
            </a:endParaRPr>
          </a:p>
          <a:p>
            <a:pPr lvl="2">
              <a:spcBef>
                <a:spcPts val="200"/>
              </a:spcBef>
              <a:spcAft>
                <a:spcPts val="200"/>
              </a:spcAft>
            </a:pPr>
            <a:r>
              <a:rPr lang="fr-CH" sz="1600" dirty="0">
                <a:solidFill>
                  <a:schemeClr val="accent1">
                    <a:lumMod val="50000"/>
                  </a:schemeClr>
                </a:solidFill>
              </a:rPr>
              <a:t> </a:t>
            </a:r>
            <a:r>
              <a:rPr lang="en-GB" sz="1600" dirty="0">
                <a:solidFill>
                  <a:srgbClr val="1E2DBE">
                    <a:lumMod val="50000"/>
                  </a:srgbClr>
                </a:solidFill>
              </a:rPr>
              <a:t>Cleaning and disinfection with chemicals (e.g. use of quaternary ammonium and sodium hypochlorite)</a:t>
            </a:r>
          </a:p>
          <a:p>
            <a:pPr lvl="2">
              <a:spcBef>
                <a:spcPts val="200"/>
              </a:spcBef>
              <a:spcAft>
                <a:spcPts val="200"/>
              </a:spcAft>
            </a:pPr>
            <a:r>
              <a:rPr lang="fr-CH" sz="1600" dirty="0">
                <a:solidFill>
                  <a:srgbClr val="1E2DBE">
                    <a:lumMod val="50000"/>
                  </a:srgbClr>
                </a:solidFill>
              </a:rPr>
              <a:t> (…)</a:t>
            </a:r>
            <a:endParaRPr lang="en-GB" sz="1600" dirty="0">
              <a:solidFill>
                <a:srgbClr val="1E2DBE">
                  <a:lumMod val="50000"/>
                </a:srgbClr>
              </a:solidFill>
            </a:endParaRPr>
          </a:p>
          <a:p>
            <a:pPr lvl="2">
              <a:spcBef>
                <a:spcPts val="200"/>
              </a:spcBef>
              <a:spcAft>
                <a:spcPts val="200"/>
              </a:spcAft>
            </a:pPr>
            <a:endParaRPr lang="en-GB" sz="1600" dirty="0">
              <a:solidFill>
                <a:schemeClr val="accent1">
                  <a:lumMod val="50000"/>
                </a:schemeClr>
              </a:solidFill>
            </a:endParaRPr>
          </a:p>
        </p:txBody>
      </p:sp>
      <p:sp>
        <p:nvSpPr>
          <p:cNvPr id="10" name="Segnaposto contenuto 7">
            <a:extLst>
              <a:ext uri="{FF2B5EF4-FFF2-40B4-BE49-F238E27FC236}">
                <a16:creationId xmlns:a16="http://schemas.microsoft.com/office/drawing/2014/main" id="{81B70BC7-C13B-7442-A701-B31C719AC2B7}"/>
              </a:ext>
            </a:extLst>
          </p:cNvPr>
          <p:cNvSpPr txBox="1">
            <a:spLocks/>
          </p:cNvSpPr>
          <p:nvPr/>
        </p:nvSpPr>
        <p:spPr>
          <a:xfrm>
            <a:off x="8288662" y="3774983"/>
            <a:ext cx="3412800" cy="1309254"/>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marR="0" lvl="2" indent="-252000" algn="l" defTabSz="914400" rtl="0" eaLnBrk="1" fontAlgn="auto" latinLnBrk="0" hangingPunct="1">
              <a:lnSpc>
                <a:spcPct val="100000"/>
              </a:lnSpc>
              <a:spcBef>
                <a:spcPts val="200"/>
              </a:spcBef>
              <a:spcAft>
                <a:spcPts val="200"/>
              </a:spcAft>
              <a:buClr>
                <a:srgbClr val="FA3C4B"/>
              </a:buClr>
              <a:buSzPct val="70000"/>
              <a:buFont typeface="Wingdings 3" panose="05040102010807070707" pitchFamily="18" charset="2"/>
              <a:buChar char=""/>
              <a:tabLst/>
              <a:defRPr/>
            </a:pPr>
            <a:endParaRPr kumimoji="0" lang="fr-CH" sz="1600" b="0" i="0" u="none" strike="noStrike" kern="1200" cap="none" spc="0" normalizeH="0" baseline="0" noProof="0" dirty="0">
              <a:ln>
                <a:noFill/>
              </a:ln>
              <a:solidFill>
                <a:srgbClr val="1E2DBE">
                  <a:lumMod val="50000"/>
                </a:srgbClr>
              </a:solidFill>
              <a:effectLst/>
              <a:uLnTx/>
              <a:uFillTx/>
              <a:latin typeface="Arial" panose="020B0604020202020204"/>
              <a:ea typeface="+mn-ea"/>
              <a:cs typeface="+mn-cs"/>
            </a:endParaRPr>
          </a:p>
          <a:p>
            <a:pPr marL="252000" marR="0" lvl="2" indent="-252000" algn="l" defTabSz="914400" rtl="0" eaLnBrk="1" fontAlgn="auto" latinLnBrk="0" hangingPunct="1">
              <a:lnSpc>
                <a:spcPct val="100000"/>
              </a:lnSpc>
              <a:spcBef>
                <a:spcPts val="200"/>
              </a:spcBef>
              <a:spcAft>
                <a:spcPts val="200"/>
              </a:spcAft>
              <a:buClr>
                <a:srgbClr val="FA3C4B"/>
              </a:buClr>
              <a:buSzPct val="70000"/>
              <a:buFont typeface="Wingdings 3" panose="05040102010807070707" pitchFamily="18" charset="2"/>
              <a:buChar char=""/>
              <a:tabLst/>
              <a:defRPr/>
            </a:pPr>
            <a:endParaRPr kumimoji="0" lang="fr-CH" sz="1600" b="0" i="0" u="none" strike="noStrike" kern="1200" cap="none" spc="0" normalizeH="0" baseline="0" noProof="0" dirty="0">
              <a:ln>
                <a:noFill/>
              </a:ln>
              <a:solidFill>
                <a:srgbClr val="1E2DBE">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00574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AF4AA6-AD4F-AF43-A269-85608DD2EED1}"/>
              </a:ext>
            </a:extLst>
          </p:cNvPr>
          <p:cNvSpPr>
            <a:spLocks noGrp="1"/>
          </p:cNvSpPr>
          <p:nvPr>
            <p:ph type="title"/>
          </p:nvPr>
        </p:nvSpPr>
        <p:spPr>
          <a:xfrm>
            <a:off x="2666179" y="579864"/>
            <a:ext cx="7486814" cy="720000"/>
          </a:xfrm>
        </p:spPr>
        <p:txBody>
          <a:bodyPr/>
          <a:lstStyle/>
          <a:p>
            <a:r>
              <a:rPr lang="fr-FR" dirty="0"/>
              <a:t>Relevant ILO International labour standards</a:t>
            </a:r>
          </a:p>
        </p:txBody>
      </p:sp>
      <p:sp>
        <p:nvSpPr>
          <p:cNvPr id="3" name="Segnaposto contenuto 2">
            <a:extLst>
              <a:ext uri="{FF2B5EF4-FFF2-40B4-BE49-F238E27FC236}">
                <a16:creationId xmlns:a16="http://schemas.microsoft.com/office/drawing/2014/main" id="{7374CA73-611F-CC4C-9C6B-61BDE83F7C15}"/>
              </a:ext>
            </a:extLst>
          </p:cNvPr>
          <p:cNvSpPr>
            <a:spLocks noGrp="1"/>
          </p:cNvSpPr>
          <p:nvPr>
            <p:ph idx="1"/>
          </p:nvPr>
        </p:nvSpPr>
        <p:spPr>
          <a:xfrm>
            <a:off x="804124" y="1548653"/>
            <a:ext cx="11210924" cy="4175881"/>
          </a:xfrm>
        </p:spPr>
        <p:txBody>
          <a:bodyPr/>
          <a:lstStyle/>
          <a:p>
            <a:pPr marL="0" lvl="2" indent="0">
              <a:spcBef>
                <a:spcPts val="200"/>
              </a:spcBef>
              <a:spcAft>
                <a:spcPts val="200"/>
              </a:spcAft>
              <a:buNone/>
            </a:pPr>
            <a:r>
              <a:rPr lang="en-GB" dirty="0">
                <a:solidFill>
                  <a:schemeClr val="accent2"/>
                </a:solidFill>
              </a:rPr>
              <a:t>Occupational Safety and Health Convention (No. 155) and Recommendation (No. 164): </a:t>
            </a:r>
          </a:p>
          <a:p>
            <a:pPr lvl="2">
              <a:spcBef>
                <a:spcPts val="200"/>
              </a:spcBef>
              <a:spcAft>
                <a:spcPts val="200"/>
              </a:spcAft>
            </a:pPr>
            <a:r>
              <a:rPr lang="en-GB" sz="1600" dirty="0"/>
              <a:t>Employers’ roles and responsibilities</a:t>
            </a:r>
          </a:p>
          <a:p>
            <a:pPr lvl="2">
              <a:spcBef>
                <a:spcPts val="200"/>
              </a:spcBef>
              <a:spcAft>
                <a:spcPts val="200"/>
              </a:spcAft>
            </a:pPr>
            <a:r>
              <a:rPr lang="en-GB" sz="1600" dirty="0"/>
              <a:t>Workers’ rights and responsibilities</a:t>
            </a:r>
          </a:p>
          <a:p>
            <a:pPr lvl="2">
              <a:spcBef>
                <a:spcPts val="200"/>
              </a:spcBef>
              <a:spcAft>
                <a:spcPts val="200"/>
              </a:spcAft>
            </a:pPr>
            <a:r>
              <a:rPr lang="fr-CH" sz="1600" dirty="0"/>
              <a:t> Right to </a:t>
            </a:r>
            <a:r>
              <a:rPr lang="fr-CH" sz="1600" dirty="0" err="1"/>
              <a:t>removal</a:t>
            </a:r>
            <a:endParaRPr lang="en-GB" sz="1600" dirty="0"/>
          </a:p>
          <a:p>
            <a:pPr marL="0" lvl="2" indent="0">
              <a:spcBef>
                <a:spcPts val="1400"/>
              </a:spcBef>
              <a:spcAft>
                <a:spcPts val="200"/>
              </a:spcAft>
              <a:buNone/>
            </a:pPr>
            <a:r>
              <a:rPr lang="en-GB" dirty="0">
                <a:solidFill>
                  <a:schemeClr val="accent2"/>
                </a:solidFill>
              </a:rPr>
              <a:t>Occupational Health Services Convention, 1985 (No. 161) and Recommendation (No. 171)</a:t>
            </a:r>
          </a:p>
          <a:p>
            <a:pPr lvl="2">
              <a:spcBef>
                <a:spcPts val="200"/>
              </a:spcBef>
              <a:spcAft>
                <a:spcPts val="200"/>
              </a:spcAft>
            </a:pPr>
            <a:r>
              <a:rPr lang="en-GB" sz="1600" dirty="0"/>
              <a:t>Functions and purposes of the occupational health services</a:t>
            </a:r>
            <a:r>
              <a:rPr lang="it-IT" sz="1600" dirty="0"/>
              <a:t> </a:t>
            </a:r>
            <a:endParaRPr lang="en-GB" sz="1600" dirty="0"/>
          </a:p>
          <a:p>
            <a:pPr marL="0" lvl="2" indent="0">
              <a:spcBef>
                <a:spcPts val="1400"/>
              </a:spcBef>
              <a:spcAft>
                <a:spcPts val="200"/>
              </a:spcAft>
              <a:buNone/>
            </a:pPr>
            <a:r>
              <a:rPr lang="en-GB" dirty="0">
                <a:solidFill>
                  <a:schemeClr val="accent2"/>
                </a:solidFill>
              </a:rPr>
              <a:t>Employment Injury Benefits Convention, 1964 (No. 121) </a:t>
            </a:r>
            <a:endParaRPr lang="en-GB" dirty="0"/>
          </a:p>
          <a:p>
            <a:pPr lvl="2">
              <a:spcBef>
                <a:spcPts val="200"/>
              </a:spcBef>
              <a:spcAft>
                <a:spcPts val="200"/>
              </a:spcAft>
            </a:pPr>
            <a:r>
              <a:rPr lang="en-GB" sz="1600" dirty="0"/>
              <a:t>Cash compensation and medical and allied care for workers victims of occupational accidents and diseases</a:t>
            </a:r>
          </a:p>
          <a:p>
            <a:pPr>
              <a:spcBef>
                <a:spcPts val="800"/>
              </a:spcBef>
              <a:spcAft>
                <a:spcPts val="200"/>
              </a:spcAft>
            </a:pPr>
            <a:r>
              <a:rPr lang="en-GB" b="0" dirty="0"/>
              <a:t>ILO updated list of occupational diseases (2010)</a:t>
            </a:r>
          </a:p>
          <a:p>
            <a:pPr lvl="2">
              <a:spcBef>
                <a:spcPts val="200"/>
              </a:spcBef>
              <a:spcAft>
                <a:spcPts val="200"/>
              </a:spcAft>
            </a:pPr>
            <a:r>
              <a:rPr lang="en-GB" sz="1600" dirty="0"/>
              <a:t>B</a:t>
            </a:r>
            <a:r>
              <a:rPr lang="en-GB" sz="1600" dirty="0">
                <a:solidFill>
                  <a:schemeClr val="tx1"/>
                </a:solidFill>
              </a:rPr>
              <a:t>iological agents and infectious or parasitic diseases</a:t>
            </a:r>
          </a:p>
          <a:p>
            <a:pPr lvl="2">
              <a:spcBef>
                <a:spcPts val="200"/>
              </a:spcBef>
              <a:spcAft>
                <a:spcPts val="200"/>
              </a:spcAft>
            </a:pPr>
            <a:r>
              <a:rPr lang="en-GB" sz="1600" dirty="0"/>
              <a:t>P</a:t>
            </a:r>
            <a:r>
              <a:rPr lang="en-GB" sz="1600" dirty="0">
                <a:solidFill>
                  <a:schemeClr val="tx1"/>
                </a:solidFill>
              </a:rPr>
              <a:t>ost-traumatic stress disorder</a:t>
            </a:r>
          </a:p>
          <a:p>
            <a:pPr marL="0" lvl="2" indent="0">
              <a:spcBef>
                <a:spcPts val="1400"/>
              </a:spcBef>
              <a:spcAft>
                <a:spcPts val="200"/>
              </a:spcAft>
              <a:buClr>
                <a:srgbClr val="FA3C4B"/>
              </a:buClr>
              <a:buNone/>
            </a:pPr>
            <a:r>
              <a:rPr lang="fr-CH" dirty="0">
                <a:solidFill>
                  <a:srgbClr val="FA3C4B"/>
                </a:solidFill>
              </a:rPr>
              <a:t>Labour inspection Conventions, 1947 (No. 81) and 1969 (No. 129)</a:t>
            </a:r>
            <a:endParaRPr lang="en-GB" dirty="0">
              <a:solidFill>
                <a:srgbClr val="230050"/>
              </a:solidFill>
            </a:endParaRPr>
          </a:p>
          <a:p>
            <a:pPr marL="0" lvl="2" indent="0">
              <a:spcBef>
                <a:spcPts val="200"/>
              </a:spcBef>
              <a:spcAft>
                <a:spcPts val="200"/>
              </a:spcAft>
              <a:buNone/>
            </a:pPr>
            <a:endParaRPr lang="fr-CH" sz="1600" dirty="0">
              <a:solidFill>
                <a:schemeClr val="tx1"/>
              </a:solidFill>
            </a:endParaRPr>
          </a:p>
          <a:p>
            <a:pPr marL="0" lvl="2" indent="0">
              <a:spcBef>
                <a:spcPts val="200"/>
              </a:spcBef>
              <a:spcAft>
                <a:spcPts val="200"/>
              </a:spcAft>
              <a:buNone/>
            </a:pPr>
            <a:r>
              <a:rPr lang="en-GB" dirty="0">
                <a:solidFill>
                  <a:srgbClr val="FA3C4B"/>
                </a:solidFill>
              </a:rPr>
              <a:t>Sectoral standards (Construction, C167 + R175; Mines, C176 + R183, Agriculture, C184 + R192)</a:t>
            </a:r>
            <a:endParaRPr lang="en-GB" sz="1600" dirty="0">
              <a:solidFill>
                <a:schemeClr val="tx1"/>
              </a:solidFill>
            </a:endParaRPr>
          </a:p>
          <a:p>
            <a:pPr>
              <a:spcBef>
                <a:spcPts val="200"/>
              </a:spcBef>
              <a:spcAft>
                <a:spcPts val="200"/>
              </a:spcAft>
            </a:pPr>
            <a:endParaRPr lang="en-GB" b="0" dirty="0"/>
          </a:p>
          <a:p>
            <a:pPr marL="0" lvl="2" indent="0">
              <a:spcBef>
                <a:spcPts val="200"/>
              </a:spcBef>
              <a:spcAft>
                <a:spcPts val="200"/>
              </a:spcAft>
              <a:buNone/>
            </a:pPr>
            <a:endParaRPr lang="en-GB" dirty="0">
              <a:solidFill>
                <a:schemeClr val="accent2"/>
              </a:solidFill>
            </a:endParaRPr>
          </a:p>
          <a:p>
            <a:pPr lvl="2">
              <a:spcBef>
                <a:spcPts val="200"/>
              </a:spcBef>
              <a:spcAft>
                <a:spcPts val="200"/>
              </a:spcAft>
            </a:pPr>
            <a:endParaRPr lang="en-GB" dirty="0">
              <a:solidFill>
                <a:schemeClr val="accent2"/>
              </a:solidFill>
            </a:endParaRPr>
          </a:p>
        </p:txBody>
      </p:sp>
      <p:sp>
        <p:nvSpPr>
          <p:cNvPr id="4" name="Segnaposto numero diapositiva 3">
            <a:extLst>
              <a:ext uri="{FF2B5EF4-FFF2-40B4-BE49-F238E27FC236}">
                <a16:creationId xmlns:a16="http://schemas.microsoft.com/office/drawing/2014/main" id="{17120383-58BE-0049-A815-54DDF11EA1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6139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952" y="576000"/>
            <a:ext cx="7979402" cy="720000"/>
          </a:xfrm>
          <a:solidFill>
            <a:schemeClr val="bg1"/>
          </a:solidFill>
        </p:spPr>
        <p:txBody>
          <a:bodyPr anchor="ctr" anchorCtr="0">
            <a:normAutofit fontScale="90000"/>
          </a:bodyPr>
          <a:lstStyle/>
          <a:p>
            <a:pPr algn="ctr">
              <a:lnSpc>
                <a:spcPct val="100000"/>
              </a:lnSpc>
            </a:pPr>
            <a:r>
              <a:rPr lang="en-US" sz="2800" dirty="0"/>
              <a:t>Safe Return to Work: Ten Action Points</a:t>
            </a:r>
            <a:br>
              <a:rPr lang="en-US" sz="2800" dirty="0"/>
            </a:br>
            <a:r>
              <a:rPr lang="en-US" sz="2800" dirty="0"/>
              <a:t> </a:t>
            </a:r>
            <a:endParaRPr lang="en-GB" sz="2800" dirty="0"/>
          </a:p>
        </p:txBody>
      </p:sp>
      <p:sp>
        <p:nvSpPr>
          <p:cNvPr id="13" name="Content Placeholder 12"/>
          <p:cNvSpPr>
            <a:spLocks noGrp="1"/>
          </p:cNvSpPr>
          <p:nvPr>
            <p:ph idx="1"/>
          </p:nvPr>
        </p:nvSpPr>
        <p:spPr>
          <a:xfrm>
            <a:off x="758434" y="2367499"/>
            <a:ext cx="6622081" cy="4883482"/>
          </a:xfrm>
        </p:spPr>
        <p:txBody>
          <a:bodyPr/>
          <a:lstStyle/>
          <a:p>
            <a:pPr marL="198850" defTabSz="457200">
              <a:spcBef>
                <a:spcPts val="200"/>
              </a:spcBef>
              <a:spcAft>
                <a:spcPts val="200"/>
              </a:spcAft>
              <a:buClr>
                <a:srgbClr val="FA3C4B"/>
              </a:buClr>
            </a:pPr>
            <a:endParaRPr lang="en-US" sz="800" dirty="0"/>
          </a:p>
          <a:p>
            <a:pPr marL="450850" lvl="2" indent="-342900" defTabSz="457200">
              <a:spcAft>
                <a:spcPts val="600"/>
              </a:spcAft>
              <a:buClr>
                <a:srgbClr val="FA3C4B"/>
              </a:buClr>
            </a:pPr>
            <a:r>
              <a:rPr lang="en-US" dirty="0">
                <a:solidFill>
                  <a:schemeClr val="accent1"/>
                </a:solidFill>
                <a:latin typeface="+mj-lt"/>
              </a:rPr>
              <a:t>10 action points provide guidance to employers, workers and their representatives on preventive measures for a safe return to work in the context of COVID-19.</a:t>
            </a:r>
          </a:p>
          <a:p>
            <a:pPr marL="450850" lvl="2" indent="-342900" defTabSz="457200">
              <a:spcAft>
                <a:spcPts val="600"/>
              </a:spcAft>
              <a:buClr>
                <a:srgbClr val="FA3C4B"/>
              </a:buClr>
            </a:pPr>
            <a:r>
              <a:rPr lang="en-US" dirty="0">
                <a:solidFill>
                  <a:schemeClr val="accent1"/>
                </a:solidFill>
                <a:latin typeface="+mj-lt"/>
              </a:rPr>
              <a:t>The action points follow well established ILO principles and methods on occupational safety and health risk management and calls for the involvement of workers.</a:t>
            </a:r>
          </a:p>
          <a:p>
            <a:pPr marL="450850" lvl="2" indent="-342900" defTabSz="457200">
              <a:spcAft>
                <a:spcPts val="600"/>
              </a:spcAft>
              <a:buClr>
                <a:srgbClr val="FA3C4B"/>
              </a:buClr>
            </a:pPr>
            <a:r>
              <a:rPr lang="en-US" dirty="0">
                <a:solidFill>
                  <a:schemeClr val="accent1"/>
                </a:solidFill>
                <a:latin typeface="+mj-lt"/>
              </a:rPr>
              <a:t>The tool needs to be adapted to national guidance and is not addressed to higher risk sectors, like health services.</a:t>
            </a:r>
          </a:p>
          <a:p>
            <a:pPr marL="450850" lvl="2" indent="-342900" defTabSz="457200">
              <a:spcBef>
                <a:spcPts val="200"/>
              </a:spcBef>
              <a:spcAft>
                <a:spcPts val="200"/>
              </a:spcAft>
              <a:buClr>
                <a:srgbClr val="FA3C4B"/>
              </a:buClr>
            </a:pPr>
            <a:endParaRPr lang="en-US" dirty="0">
              <a:solidFill>
                <a:schemeClr val="accent1"/>
              </a:solidFill>
              <a:latin typeface="+mj-lt"/>
            </a:endParaRPr>
          </a:p>
          <a:p>
            <a:pPr marL="450850" lvl="2" indent="-342900" defTabSz="457200">
              <a:spcBef>
                <a:spcPts val="200"/>
              </a:spcBef>
              <a:spcAft>
                <a:spcPts val="200"/>
              </a:spcAft>
              <a:buClr>
                <a:srgbClr val="FA3C4B"/>
              </a:buClr>
            </a:pPr>
            <a:endParaRPr lang="en-US" dirty="0">
              <a:solidFill>
                <a:schemeClr val="accent1"/>
              </a:solidFill>
              <a:latin typeface="+mj-lt"/>
            </a:endParaRPr>
          </a:p>
          <a:p>
            <a:pPr marL="450850" lvl="2" indent="-342900" defTabSz="457200">
              <a:spcBef>
                <a:spcPts val="200"/>
              </a:spcBef>
              <a:spcAft>
                <a:spcPts val="200"/>
              </a:spcAft>
              <a:buClr>
                <a:srgbClr val="FA3C4B"/>
              </a:buClr>
            </a:pPr>
            <a:endParaRPr lang="en-US" dirty="0">
              <a:solidFill>
                <a:schemeClr val="accent1"/>
              </a:solidFill>
              <a:latin typeface="+mj-lt"/>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12" name="Text Placeholder 2"/>
          <p:cNvSpPr txBox="1">
            <a:spLocks/>
          </p:cNvSpPr>
          <p:nvPr/>
        </p:nvSpPr>
        <p:spPr>
          <a:xfrm>
            <a:off x="1434898" y="1284767"/>
            <a:ext cx="10430686" cy="1475713"/>
          </a:xfrm>
          <a:prstGeom prst="rect">
            <a:avLst/>
          </a:prstGeom>
        </p:spPr>
        <p:txBody>
          <a:bodyPr vert="horz" lIns="0" tIns="0" rIns="0" bIns="0" rtlCol="0">
            <a:noAutofit/>
          </a:bodyPr>
          <a:lstStyle>
            <a:lvl1pPr marL="489600" indent="-489600" algn="l" defTabSz="914400" rtl="0" eaLnBrk="1" latinLnBrk="0" hangingPunct="1">
              <a:lnSpc>
                <a:spcPct val="100000"/>
              </a:lnSpc>
              <a:spcBef>
                <a:spcPts val="2400"/>
              </a:spcBef>
              <a:spcAft>
                <a:spcPts val="600"/>
              </a:spcAft>
              <a:buSzPct val="120000"/>
              <a:buFontTx/>
              <a:buBlip>
                <a:blip r:embed="rId3"/>
              </a:buBlip>
              <a:defRPr sz="2300" b="0" kern="1200">
                <a:solidFill>
                  <a:schemeClr val="tx1"/>
                </a:solidFill>
                <a:latin typeface="+mn-lt"/>
                <a:ea typeface="+mn-ea"/>
                <a:cs typeface="+mn-cs"/>
              </a:defRPr>
            </a:lvl1pPr>
            <a:lvl2pPr marL="489600" indent="0" algn="l" defTabSz="914400" rtl="0" eaLnBrk="1" latinLnBrk="0" hangingPunct="1">
              <a:lnSpc>
                <a:spcPct val="100000"/>
              </a:lnSpc>
              <a:spcBef>
                <a:spcPts val="600"/>
              </a:spcBef>
              <a:spcAft>
                <a:spcPts val="600"/>
              </a:spcAft>
              <a:buClr>
                <a:schemeClr val="accent2"/>
              </a:buClr>
              <a:buSzPct val="80000"/>
              <a:buFont typeface="Wingdings 3" panose="05040102010807070707" pitchFamily="18" charset="2"/>
              <a:buNone/>
              <a:defRPr sz="2300" kern="1200" baseline="0">
                <a:solidFill>
                  <a:schemeClr val="tx1"/>
                </a:solidFill>
                <a:latin typeface="+mn-lt"/>
                <a:ea typeface="+mn-ea"/>
                <a:cs typeface="+mn-cs"/>
              </a:defRPr>
            </a:lvl2pPr>
            <a:lvl3pPr marL="669600" indent="-180000" algn="l" defTabSz="914400" rtl="0" eaLnBrk="1" latinLnBrk="0" hangingPunct="1">
              <a:lnSpc>
                <a:spcPct val="100000"/>
              </a:lnSpc>
              <a:spcBef>
                <a:spcPts val="1800"/>
              </a:spcBef>
              <a:buClr>
                <a:schemeClr val="accent2"/>
              </a:buClr>
              <a:buSzPct val="70000"/>
              <a:buFont typeface="Wingdings 3" panose="05040102010807070707" pitchFamily="18" charset="2"/>
              <a:buChar char=""/>
              <a:defRPr sz="10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600"/>
              </a:spcAft>
              <a:buClrTx/>
              <a:buSzPct val="120000"/>
              <a:buFontTx/>
              <a:buNone/>
              <a:tabLst/>
              <a:defRPr/>
            </a:pPr>
            <a:endParaRPr kumimoji="0" lang="en-GB" sz="1600" b="1" i="0" u="none" strike="noStrike" kern="1200" cap="none" spc="0" normalizeH="0" baseline="0" noProof="0" dirty="0">
              <a:ln>
                <a:noFill/>
              </a:ln>
              <a:solidFill>
                <a:srgbClr val="1E2DBE"/>
              </a:solidFill>
              <a:effectLst/>
              <a:uLnTx/>
              <a:uFillTx/>
              <a:latin typeface="Arial" panose="020B0604020202020204"/>
              <a:ea typeface="+mn-ea"/>
              <a:cs typeface="+mn-cs"/>
            </a:endParaRPr>
          </a:p>
        </p:txBody>
      </p:sp>
      <p:pic>
        <p:nvPicPr>
          <p:cNvPr id="7" name="Picture Placeholder 6"/>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6854" b="6854"/>
          <a:stretch>
            <a:fillRect/>
          </a:stretch>
        </p:blipFill>
        <p:spPr>
          <a:xfrm>
            <a:off x="4849586" y="1714500"/>
            <a:ext cx="7342413" cy="5143499"/>
          </a:xfrm>
        </p:spPr>
      </p:pic>
    </p:spTree>
    <p:extLst>
      <p:ext uri="{BB962C8B-B14F-4D97-AF65-F5344CB8AC3E}">
        <p14:creationId xmlns:p14="http://schemas.microsoft.com/office/powerpoint/2010/main" val="3350763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474" y="564767"/>
            <a:ext cx="9075988" cy="720000"/>
          </a:xfrm>
          <a:solidFill>
            <a:schemeClr val="bg1"/>
          </a:solidFill>
        </p:spPr>
        <p:txBody>
          <a:bodyPr anchor="ctr" anchorCtr="0">
            <a:normAutofit fontScale="90000"/>
          </a:bodyPr>
          <a:lstStyle/>
          <a:p>
            <a:pPr algn="ctr">
              <a:lnSpc>
                <a:spcPct val="100000"/>
              </a:lnSpc>
            </a:pPr>
            <a:r>
              <a:rPr lang="en-US" sz="2800"/>
              <a:t>1: FORM A JOINT TEAM TO PLAN AND ORGANIZE RETURN TO WORK</a:t>
            </a:r>
            <a:endParaRPr lang="en-GB" sz="2800" dirty="0"/>
          </a:p>
        </p:txBody>
      </p:sp>
      <p:sp>
        <p:nvSpPr>
          <p:cNvPr id="13" name="Content Placeholder 12"/>
          <p:cNvSpPr>
            <a:spLocks noGrp="1"/>
          </p:cNvSpPr>
          <p:nvPr>
            <p:ph idx="1"/>
          </p:nvPr>
        </p:nvSpPr>
        <p:spPr>
          <a:xfrm>
            <a:off x="774638" y="2230469"/>
            <a:ext cx="7502769" cy="4083972"/>
          </a:xfrm>
        </p:spPr>
        <p:txBody>
          <a:bodyPr/>
          <a:lstStyle/>
          <a:p>
            <a:pPr marL="450850" lvl="2" indent="-342900" algn="just" defTabSz="457200">
              <a:spcAft>
                <a:spcPts val="600"/>
              </a:spcAft>
              <a:buClr>
                <a:srgbClr val="FA3C4B"/>
              </a:buClr>
            </a:pPr>
            <a:r>
              <a:rPr lang="en-US" b="1" dirty="0">
                <a:solidFill>
                  <a:schemeClr val="accent1"/>
                </a:solidFill>
                <a:latin typeface="+mj-lt"/>
              </a:rPr>
              <a:t>The business should convene its joint occupational safety and health committee</a:t>
            </a:r>
            <a:r>
              <a:rPr lang="en-US" dirty="0">
                <a:solidFill>
                  <a:schemeClr val="accent1"/>
                </a:solidFill>
                <a:latin typeface="+mj-lt"/>
              </a:rPr>
              <a:t>. If there is no such committee, constitute a joint team with the same number of members representing the employer and workers.</a:t>
            </a:r>
          </a:p>
          <a:p>
            <a:pPr marL="450850" lvl="2" indent="-342900" algn="just" defTabSz="457200">
              <a:spcAft>
                <a:spcPts val="600"/>
              </a:spcAft>
              <a:buClr>
                <a:srgbClr val="FA3C4B"/>
              </a:buClr>
            </a:pPr>
            <a:r>
              <a:rPr lang="en-US" b="1" dirty="0">
                <a:solidFill>
                  <a:schemeClr val="accent1"/>
                </a:solidFill>
                <a:latin typeface="+mj-lt"/>
              </a:rPr>
              <a:t>Train team members </a:t>
            </a:r>
            <a:r>
              <a:rPr lang="en-US" dirty="0">
                <a:solidFill>
                  <a:schemeClr val="accent1"/>
                </a:solidFill>
                <a:latin typeface="+mj-lt"/>
              </a:rPr>
              <a:t>on the basic principles for the formulation and implementation of occupational safety and health preventive and control measures.</a:t>
            </a:r>
          </a:p>
          <a:p>
            <a:pPr marL="450850" lvl="2" indent="-342900" algn="just" defTabSz="457200">
              <a:spcAft>
                <a:spcPts val="600"/>
              </a:spcAft>
              <a:buClr>
                <a:srgbClr val="FA3C4B"/>
              </a:buClr>
            </a:pPr>
            <a:r>
              <a:rPr lang="en-US" b="1" dirty="0">
                <a:solidFill>
                  <a:schemeClr val="accent1"/>
                </a:solidFill>
                <a:latin typeface="+mj-lt"/>
              </a:rPr>
              <a:t>Direct the team </a:t>
            </a:r>
            <a:r>
              <a:rPr lang="en-US" dirty="0">
                <a:solidFill>
                  <a:schemeClr val="accent1"/>
                </a:solidFill>
                <a:latin typeface="+mj-lt"/>
              </a:rPr>
              <a:t>to develop a work plan that includes the steps to be taken to organize a safe and healthy return to work. Integrate this work plan into the business continuity plan.</a:t>
            </a:r>
          </a:p>
          <a:p>
            <a:pPr marL="450850" lvl="2" indent="-342900" algn="just" defTabSz="457200">
              <a:spcAft>
                <a:spcPts val="600"/>
              </a:spcAft>
              <a:buClr>
                <a:srgbClr val="FA3C4B"/>
              </a:buClr>
            </a:pPr>
            <a:r>
              <a:rPr lang="en-US" b="1" dirty="0">
                <a:solidFill>
                  <a:schemeClr val="accent1"/>
                </a:solidFill>
                <a:latin typeface="+mj-lt"/>
              </a:rPr>
              <a:t>Effectively communicate</a:t>
            </a:r>
            <a:r>
              <a:rPr lang="en-US" dirty="0">
                <a:solidFill>
                  <a:schemeClr val="accent1"/>
                </a:solidFill>
                <a:latin typeface="+mj-lt"/>
              </a:rPr>
              <a:t> to all workers in the company about the team and its work.</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sp>
        <p:nvSpPr>
          <p:cNvPr id="12" name="Text Placeholder 2"/>
          <p:cNvSpPr txBox="1">
            <a:spLocks/>
          </p:cNvSpPr>
          <p:nvPr/>
        </p:nvSpPr>
        <p:spPr>
          <a:xfrm>
            <a:off x="1434898" y="1284767"/>
            <a:ext cx="10430686" cy="1475713"/>
          </a:xfrm>
          <a:prstGeom prst="rect">
            <a:avLst/>
          </a:prstGeom>
        </p:spPr>
        <p:txBody>
          <a:bodyPr vert="horz" lIns="0" tIns="0" rIns="0" bIns="0" rtlCol="0">
            <a:noAutofit/>
          </a:bodyPr>
          <a:lstStyle>
            <a:lvl1pPr marL="489600" indent="-489600" algn="l" defTabSz="914400" rtl="0" eaLnBrk="1" latinLnBrk="0" hangingPunct="1">
              <a:lnSpc>
                <a:spcPct val="100000"/>
              </a:lnSpc>
              <a:spcBef>
                <a:spcPts val="2400"/>
              </a:spcBef>
              <a:spcAft>
                <a:spcPts val="600"/>
              </a:spcAft>
              <a:buSzPct val="120000"/>
              <a:buFontTx/>
              <a:buBlip>
                <a:blip r:embed="rId3"/>
              </a:buBlip>
              <a:defRPr sz="2300" b="0" kern="1200">
                <a:solidFill>
                  <a:schemeClr val="tx1"/>
                </a:solidFill>
                <a:latin typeface="+mn-lt"/>
                <a:ea typeface="+mn-ea"/>
                <a:cs typeface="+mn-cs"/>
              </a:defRPr>
            </a:lvl1pPr>
            <a:lvl2pPr marL="489600" indent="0" algn="l" defTabSz="914400" rtl="0" eaLnBrk="1" latinLnBrk="0" hangingPunct="1">
              <a:lnSpc>
                <a:spcPct val="100000"/>
              </a:lnSpc>
              <a:spcBef>
                <a:spcPts val="600"/>
              </a:spcBef>
              <a:spcAft>
                <a:spcPts val="600"/>
              </a:spcAft>
              <a:buClr>
                <a:schemeClr val="accent2"/>
              </a:buClr>
              <a:buSzPct val="80000"/>
              <a:buFont typeface="Wingdings 3" panose="05040102010807070707" pitchFamily="18" charset="2"/>
              <a:buNone/>
              <a:defRPr sz="2300" kern="1200" baseline="0">
                <a:solidFill>
                  <a:schemeClr val="tx1"/>
                </a:solidFill>
                <a:latin typeface="+mn-lt"/>
                <a:ea typeface="+mn-ea"/>
                <a:cs typeface="+mn-cs"/>
              </a:defRPr>
            </a:lvl2pPr>
            <a:lvl3pPr marL="669600" indent="-180000" algn="l" defTabSz="914400" rtl="0" eaLnBrk="1" latinLnBrk="0" hangingPunct="1">
              <a:lnSpc>
                <a:spcPct val="100000"/>
              </a:lnSpc>
              <a:spcBef>
                <a:spcPts val="1800"/>
              </a:spcBef>
              <a:buClr>
                <a:schemeClr val="accent2"/>
              </a:buClr>
              <a:buSzPct val="70000"/>
              <a:buFont typeface="Wingdings 3" panose="05040102010807070707" pitchFamily="18" charset="2"/>
              <a:buChar char=""/>
              <a:defRPr sz="10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600"/>
              </a:spcAft>
              <a:buClrTx/>
              <a:buSzPct val="120000"/>
              <a:buFontTx/>
              <a:buNone/>
              <a:tabLst/>
              <a:defRPr/>
            </a:pPr>
            <a:endParaRPr kumimoji="0" lang="en-GB" sz="1600" b="1" i="0" u="none" strike="noStrike" kern="1200" cap="none" spc="0" normalizeH="0" baseline="0" noProof="0" dirty="0">
              <a:ln>
                <a:noFill/>
              </a:ln>
              <a:solidFill>
                <a:srgbClr val="1E2DBE"/>
              </a:solidFill>
              <a:effectLst/>
              <a:uLnTx/>
              <a:uFillTx/>
              <a:latin typeface="Arial" panose="020B0604020202020204"/>
              <a:ea typeface="+mn-ea"/>
              <a:cs typeface="+mn-cs"/>
            </a:endParaRPr>
          </a:p>
        </p:txBody>
      </p:sp>
      <p:pic>
        <p:nvPicPr>
          <p:cNvPr id="5" name="Picture Placeholder 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8510" b="8510"/>
          <a:stretch>
            <a:fillRect/>
          </a:stretch>
        </p:blipFill>
        <p:spPr>
          <a:xfrm>
            <a:off x="9128234" y="1686910"/>
            <a:ext cx="3063765" cy="5171090"/>
          </a:xfrm>
        </p:spPr>
      </p:pic>
    </p:spTree>
    <p:extLst>
      <p:ext uri="{BB962C8B-B14F-4D97-AF65-F5344CB8AC3E}">
        <p14:creationId xmlns:p14="http://schemas.microsoft.com/office/powerpoint/2010/main" val="49176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474" y="564767"/>
            <a:ext cx="9075988" cy="720000"/>
          </a:xfrm>
          <a:solidFill>
            <a:schemeClr val="bg1"/>
          </a:solidFill>
        </p:spPr>
        <p:txBody>
          <a:bodyPr anchor="ctr" anchorCtr="0">
            <a:normAutofit fontScale="90000"/>
          </a:bodyPr>
          <a:lstStyle/>
          <a:p>
            <a:pPr algn="ctr">
              <a:lnSpc>
                <a:spcPct val="100000"/>
              </a:lnSpc>
            </a:pPr>
            <a:r>
              <a:rPr lang="en-US" sz="2800" dirty="0"/>
              <a:t>2: DECIDE WHEN TO REOPEN, WHO RETURNS TO WORK AND HOW</a:t>
            </a:r>
            <a:endParaRPr lang="en-GB" sz="2800" dirty="0"/>
          </a:p>
        </p:txBody>
      </p:sp>
      <p:sp>
        <p:nvSpPr>
          <p:cNvPr id="13" name="Content Placeholder 12"/>
          <p:cNvSpPr>
            <a:spLocks noGrp="1"/>
          </p:cNvSpPr>
          <p:nvPr>
            <p:ph idx="1"/>
          </p:nvPr>
        </p:nvSpPr>
        <p:spPr>
          <a:xfrm>
            <a:off x="617446" y="2314153"/>
            <a:ext cx="7454497" cy="3669693"/>
          </a:xfrm>
        </p:spPr>
        <p:txBody>
          <a:bodyPr/>
          <a:lstStyle/>
          <a:p>
            <a:pPr marL="198850" defTabSz="457200">
              <a:spcBef>
                <a:spcPts val="600"/>
              </a:spcBef>
              <a:buClr>
                <a:srgbClr val="FA3C4B"/>
              </a:buClr>
            </a:pPr>
            <a:endParaRPr lang="en-US" sz="800" dirty="0"/>
          </a:p>
          <a:p>
            <a:pPr marL="450850" lvl="2" indent="-342900" algn="just" defTabSz="457200">
              <a:spcAft>
                <a:spcPts val="600"/>
              </a:spcAft>
              <a:buClr>
                <a:srgbClr val="FA3C4B"/>
              </a:buClr>
            </a:pPr>
            <a:r>
              <a:rPr lang="en-US" b="1" dirty="0">
                <a:solidFill>
                  <a:schemeClr val="accent1"/>
                </a:solidFill>
                <a:latin typeface="+mj-lt"/>
              </a:rPr>
              <a:t>Undertake a risk assessment </a:t>
            </a:r>
            <a:r>
              <a:rPr lang="en-US" dirty="0">
                <a:solidFill>
                  <a:schemeClr val="accent1"/>
                </a:solidFill>
                <a:latin typeface="+mj-lt"/>
              </a:rPr>
              <a:t>to determine the preventive and control measures necessary for a safe return to work.</a:t>
            </a:r>
          </a:p>
          <a:p>
            <a:pPr marL="450850" lvl="2" indent="-342900" algn="just" defTabSz="457200">
              <a:spcAft>
                <a:spcPts val="600"/>
              </a:spcAft>
              <a:buClr>
                <a:srgbClr val="FA3C4B"/>
              </a:buClr>
            </a:pPr>
            <a:r>
              <a:rPr lang="en-US" b="1" dirty="0">
                <a:solidFill>
                  <a:schemeClr val="accent1"/>
                </a:solidFill>
                <a:latin typeface="+mj-lt"/>
              </a:rPr>
              <a:t>Ensure that prevention and control measures </a:t>
            </a:r>
            <a:r>
              <a:rPr lang="en-US" dirty="0">
                <a:solidFill>
                  <a:schemeClr val="accent1"/>
                </a:solidFill>
                <a:latin typeface="+mj-lt"/>
              </a:rPr>
              <a:t>are implemented before resuming business activity (see next action points).</a:t>
            </a:r>
          </a:p>
          <a:p>
            <a:pPr marL="450850" lvl="2" indent="-342900" algn="just" defTabSz="457200">
              <a:spcAft>
                <a:spcPts val="600"/>
              </a:spcAft>
              <a:buClr>
                <a:srgbClr val="FA3C4B"/>
              </a:buClr>
            </a:pPr>
            <a:r>
              <a:rPr lang="en-US" b="1" dirty="0">
                <a:solidFill>
                  <a:schemeClr val="accent1"/>
                </a:solidFill>
                <a:latin typeface="+mj-lt"/>
              </a:rPr>
              <a:t>Establish policies and procedures </a:t>
            </a:r>
            <a:r>
              <a:rPr lang="en-US" dirty="0">
                <a:solidFill>
                  <a:schemeClr val="accent1"/>
                </a:solidFill>
                <a:latin typeface="+mj-lt"/>
              </a:rPr>
              <a:t>regarding the number of workers and visitors in the workplace.</a:t>
            </a:r>
          </a:p>
          <a:p>
            <a:pPr marL="450850" lvl="2" indent="-342900" algn="just" defTabSz="457200">
              <a:spcAft>
                <a:spcPts val="600"/>
              </a:spcAft>
              <a:buClr>
                <a:srgbClr val="FA3C4B"/>
              </a:buClr>
            </a:pPr>
            <a:r>
              <a:rPr lang="en-US" dirty="0">
                <a:solidFill>
                  <a:schemeClr val="accent1"/>
                </a:solidFill>
                <a:latin typeface="+mj-lt"/>
              </a:rPr>
              <a:t>If possible, </a:t>
            </a:r>
            <a:r>
              <a:rPr lang="en-US" b="1" dirty="0">
                <a:solidFill>
                  <a:schemeClr val="accent1"/>
                </a:solidFill>
                <a:latin typeface="+mj-lt"/>
              </a:rPr>
              <a:t>plan for reopening in phases </a:t>
            </a:r>
            <a:r>
              <a:rPr lang="en-US" dirty="0">
                <a:solidFill>
                  <a:schemeClr val="accent1"/>
                </a:solidFill>
                <a:latin typeface="+mj-lt"/>
              </a:rPr>
              <a:t>from a minimum level to a normal level of operations. If a phased approach is taken, identify critical personnel who will need to be present at the workplaces during the reopening process. Identify focal points to monitor prevention and control measures.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solidFill>
                  <a:srgbClr val="1E2DB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800" b="0" i="0" u="none" strike="noStrike" kern="1200" cap="none" spc="0" normalizeH="0" baseline="0" noProof="0">
              <a:ln>
                <a:noFill/>
              </a:ln>
              <a:solidFill>
                <a:srgbClr val="1E2DBE"/>
              </a:solidFill>
              <a:effectLst/>
              <a:uLnTx/>
              <a:uFillTx/>
              <a:latin typeface="Arial" panose="020B0604020202020204"/>
              <a:ea typeface="+mn-ea"/>
              <a:cs typeface="+mn-cs"/>
            </a:endParaRP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8797159" y="1440000"/>
            <a:ext cx="3394839" cy="5418000"/>
          </a:xfrm>
        </p:spPr>
      </p:pic>
      <p:sp>
        <p:nvSpPr>
          <p:cNvPr id="12" name="Text Placeholder 2"/>
          <p:cNvSpPr txBox="1">
            <a:spLocks/>
          </p:cNvSpPr>
          <p:nvPr/>
        </p:nvSpPr>
        <p:spPr>
          <a:xfrm>
            <a:off x="1434898" y="1284767"/>
            <a:ext cx="10430686" cy="1475713"/>
          </a:xfrm>
          <a:prstGeom prst="rect">
            <a:avLst/>
          </a:prstGeom>
        </p:spPr>
        <p:txBody>
          <a:bodyPr vert="horz" lIns="0" tIns="0" rIns="0" bIns="0" rtlCol="0">
            <a:noAutofit/>
          </a:bodyPr>
          <a:lstStyle>
            <a:lvl1pPr marL="489600" indent="-489600" algn="l" defTabSz="914400" rtl="0" eaLnBrk="1" latinLnBrk="0" hangingPunct="1">
              <a:lnSpc>
                <a:spcPct val="100000"/>
              </a:lnSpc>
              <a:spcBef>
                <a:spcPts val="2400"/>
              </a:spcBef>
              <a:spcAft>
                <a:spcPts val="600"/>
              </a:spcAft>
              <a:buSzPct val="120000"/>
              <a:buFontTx/>
              <a:buBlip>
                <a:blip r:embed="rId4"/>
              </a:buBlip>
              <a:defRPr sz="2300" b="0" kern="1200">
                <a:solidFill>
                  <a:schemeClr val="tx1"/>
                </a:solidFill>
                <a:latin typeface="+mn-lt"/>
                <a:ea typeface="+mn-ea"/>
                <a:cs typeface="+mn-cs"/>
              </a:defRPr>
            </a:lvl1pPr>
            <a:lvl2pPr marL="489600" indent="0" algn="l" defTabSz="914400" rtl="0" eaLnBrk="1" latinLnBrk="0" hangingPunct="1">
              <a:lnSpc>
                <a:spcPct val="100000"/>
              </a:lnSpc>
              <a:spcBef>
                <a:spcPts val="600"/>
              </a:spcBef>
              <a:spcAft>
                <a:spcPts val="600"/>
              </a:spcAft>
              <a:buClr>
                <a:schemeClr val="accent2"/>
              </a:buClr>
              <a:buSzPct val="80000"/>
              <a:buFont typeface="Wingdings 3" panose="05040102010807070707" pitchFamily="18" charset="2"/>
              <a:buNone/>
              <a:defRPr sz="2300" kern="1200" baseline="0">
                <a:solidFill>
                  <a:schemeClr val="tx1"/>
                </a:solidFill>
                <a:latin typeface="+mn-lt"/>
                <a:ea typeface="+mn-ea"/>
                <a:cs typeface="+mn-cs"/>
              </a:defRPr>
            </a:lvl2pPr>
            <a:lvl3pPr marL="669600" indent="-180000" algn="l" defTabSz="914400" rtl="0" eaLnBrk="1" latinLnBrk="0" hangingPunct="1">
              <a:lnSpc>
                <a:spcPct val="100000"/>
              </a:lnSpc>
              <a:spcBef>
                <a:spcPts val="1800"/>
              </a:spcBef>
              <a:buClr>
                <a:schemeClr val="accent2"/>
              </a:buClr>
              <a:buSzPct val="70000"/>
              <a:buFont typeface="Wingdings 3" panose="05040102010807070707" pitchFamily="18" charset="2"/>
              <a:buChar char=""/>
              <a:defRPr sz="10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600"/>
              </a:spcAft>
              <a:buClrTx/>
              <a:buSzPct val="120000"/>
              <a:buFontTx/>
              <a:buNone/>
              <a:tabLst/>
              <a:defRPr/>
            </a:pPr>
            <a:endParaRPr kumimoji="0" lang="en-GB" sz="1600" b="1" i="0" u="none" strike="noStrike" kern="1200" cap="none" spc="0" normalizeH="0" baseline="0" noProof="0" dirty="0">
              <a:ln>
                <a:noFill/>
              </a:ln>
              <a:solidFill>
                <a:srgbClr val="1E2DBE"/>
              </a:solidFill>
              <a:effectLst/>
              <a:uLnTx/>
              <a:uFillTx/>
              <a:latin typeface="Arial" panose="020B0604020202020204"/>
              <a:ea typeface="+mn-ea"/>
              <a:cs typeface="+mn-cs"/>
            </a:endParaRPr>
          </a:p>
        </p:txBody>
      </p:sp>
      <p:sp>
        <p:nvSpPr>
          <p:cNvPr id="17" name="Content Placeholder 8"/>
          <p:cNvSpPr txBox="1">
            <a:spLocks/>
          </p:cNvSpPr>
          <p:nvPr/>
        </p:nvSpPr>
        <p:spPr>
          <a:xfrm>
            <a:off x="-2125635" y="4356390"/>
            <a:ext cx="7975545" cy="4502413"/>
          </a:xfrm>
          <a:prstGeom prst="rect">
            <a:avLst/>
          </a:prstGeom>
        </p:spPr>
        <p:txBody>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0850" lvl="2" indent="-342900" defTabSz="457200">
              <a:spcBef>
                <a:spcPts val="300"/>
              </a:spcBef>
              <a:spcAft>
                <a:spcPts val="300"/>
              </a:spcAft>
              <a:buClr>
                <a:srgbClr val="FA3C4B"/>
              </a:buClr>
            </a:pPr>
            <a:endParaRPr lang="en-US" sz="1600" dirty="0">
              <a:solidFill>
                <a:schemeClr val="accent1"/>
              </a:solidFill>
              <a:latin typeface="+mj-lt"/>
            </a:endParaRPr>
          </a:p>
        </p:txBody>
      </p:sp>
    </p:spTree>
    <p:extLst>
      <p:ext uri="{BB962C8B-B14F-4D97-AF65-F5344CB8AC3E}">
        <p14:creationId xmlns:p14="http://schemas.microsoft.com/office/powerpoint/2010/main" val="2751517047"/>
      </p:ext>
    </p:extLst>
  </p:cSld>
  <p:clrMapOvr>
    <a:masterClrMapping/>
  </p:clrMapOvr>
</p:sld>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5_Office Theme">
  <a:themeElements>
    <a:clrScheme name="Custom 2">
      <a:dk1>
        <a:sysClr val="windowText" lastClr="000000"/>
      </a:dk1>
      <a:lt1>
        <a:sysClr val="window" lastClr="FFFFFF"/>
      </a:lt1>
      <a:dk2>
        <a:srgbClr val="003D81"/>
      </a:dk2>
      <a:lt2>
        <a:srgbClr val="EEECE1"/>
      </a:lt2>
      <a:accent1>
        <a:srgbClr val="057CFF"/>
      </a:accent1>
      <a:accent2>
        <a:srgbClr val="A50021"/>
      </a:accent2>
      <a:accent3>
        <a:srgbClr val="9BBB59"/>
      </a:accent3>
      <a:accent4>
        <a:srgbClr val="785C9A"/>
      </a:accent4>
      <a:accent5>
        <a:srgbClr val="4BACC6"/>
      </a:accent5>
      <a:accent6>
        <a:srgbClr val="CC0066"/>
      </a:accent6>
      <a:hlink>
        <a:srgbClr val="003D81"/>
      </a:hlink>
      <a:folHlink>
        <a:srgbClr val="800080"/>
      </a:folHlink>
    </a:clrScheme>
    <a:fontScheme name="ILO Cust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English PowerPoint Presentation</Template>
  <TotalTime>8409</TotalTime>
  <Words>2714</Words>
  <Application>Microsoft Office PowerPoint</Application>
  <PresentationFormat>Widescreen</PresentationFormat>
  <Paragraphs>248</Paragraphs>
  <Slides>22</Slides>
  <Notes>16</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2" baseType="lpstr">
      <vt:lpstr>Arial</vt:lpstr>
      <vt:lpstr>Calibri</vt:lpstr>
      <vt:lpstr>Calibri Light</vt:lpstr>
      <vt:lpstr>Times New Roman</vt:lpstr>
      <vt:lpstr>Wingdings</vt:lpstr>
      <vt:lpstr>Wingdings 3</vt:lpstr>
      <vt:lpstr>ILO 2020</vt:lpstr>
      <vt:lpstr>5_Office Theme</vt:lpstr>
      <vt:lpstr>Custom Design</vt:lpstr>
      <vt:lpstr>Picture</vt:lpstr>
      <vt:lpstr>Workshop:  OHS during times of pandemic; return to work measures and gender perspective   Ensuring safety and health at work during the pandemic; establish safe return to work; discrimination and exclusion prevention   Virtual Meeting,  16 November 2020 9.30 - 13.00 h</vt:lpstr>
      <vt:lpstr>The ILO’s four policy pillars to address COVID-19  </vt:lpstr>
      <vt:lpstr>PowerPoint Presentation</vt:lpstr>
      <vt:lpstr>Criteria suggested by the ILO when  defining return to work policies</vt:lpstr>
      <vt:lpstr>Looking into all OSH risks and their interaction</vt:lpstr>
      <vt:lpstr>Relevant ILO International labour standards</vt:lpstr>
      <vt:lpstr>Safe Return to Work: Ten Action Points  </vt:lpstr>
      <vt:lpstr>1: FORM A JOINT TEAM TO PLAN AND ORGANIZE RETURN TO WORK</vt:lpstr>
      <vt:lpstr>2: DECIDE WHEN TO REOPEN, WHO RETURNS TO WORK AND HOW</vt:lpstr>
      <vt:lpstr>3: ADOPT ENGINEERING, ORGANIZATIONAL AND ADMINISTRATIVE MEASURES</vt:lpstr>
      <vt:lpstr>3: ADOPT ENGINEERING, ORGANIZATIONAL AND ADMINISTRATIVE MEASURES</vt:lpstr>
      <vt:lpstr>3: ADOPT ENGINEERING, ORGANIZATIONAL AND ADMINISTRATIVE MEASURES</vt:lpstr>
      <vt:lpstr>4: REGULARLY CLEAN AND DISINFECT  </vt:lpstr>
      <vt:lpstr>5: PROMOTE PERSONAL HIGYENE  </vt:lpstr>
      <vt:lpstr>6: PROVIDE PERSONAL PROTECTIVE EQUIPMENT (PPE) AND INFORM WORKERS OF ITS CORRECT USE</vt:lpstr>
      <vt:lpstr>7: HEALTH SURVEILLANCE</vt:lpstr>
      <vt:lpstr>8: CONSIDER OTHER HAZARDS, INCLUDING PSYCHOSOCIAL  </vt:lpstr>
      <vt:lpstr>9: REVIEW EMERGENCY PREPAREDNESS PLANS</vt:lpstr>
      <vt:lpstr>10: REVIEW AND UPDATE PREVENTIVE AND CONTROL MEASURES AS THE SITUATION EVOLVES</vt:lpstr>
      <vt:lpstr>Social dialogue on OSH in times of a pandemic  </vt:lpstr>
      <vt:lpstr>Some examples of ILO tools</vt:lpstr>
      <vt:lpstr>Thank you very much</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of the COVID-19 crisis  on employment: (potential) solutions  for informal/self-employed workers: Setting the scene   socialprotection.org webinar, 21 April 2020</dc:title>
  <dc:creator>Kulke, Ursula</dc:creator>
  <cp:lastModifiedBy>Nicolae, Olga</cp:lastModifiedBy>
  <cp:revision>126</cp:revision>
  <cp:lastPrinted>2020-09-22T11:50:42Z</cp:lastPrinted>
  <dcterms:created xsi:type="dcterms:W3CDTF">2020-04-22T11:26:03Z</dcterms:created>
  <dcterms:modified xsi:type="dcterms:W3CDTF">2020-12-15T17:08:37Z</dcterms:modified>
</cp:coreProperties>
</file>