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660" r:id="rId1"/>
  </p:sldMasterIdLst>
  <p:notesMasterIdLst>
    <p:notesMasterId r:id="rId18"/>
  </p:notesMasterIdLst>
  <p:handoutMasterIdLst>
    <p:handoutMasterId r:id="rId19"/>
  </p:handoutMasterIdLst>
  <p:sldIdLst>
    <p:sldId id="258" r:id="rId2"/>
    <p:sldId id="547" r:id="rId3"/>
    <p:sldId id="575" r:id="rId4"/>
    <p:sldId id="583" r:id="rId5"/>
    <p:sldId id="591" r:id="rId6"/>
    <p:sldId id="592" r:id="rId7"/>
    <p:sldId id="593" r:id="rId8"/>
    <p:sldId id="594" r:id="rId9"/>
    <p:sldId id="595" r:id="rId10"/>
    <p:sldId id="596" r:id="rId11"/>
    <p:sldId id="597" r:id="rId12"/>
    <p:sldId id="598" r:id="rId13"/>
    <p:sldId id="573" r:id="rId14"/>
    <p:sldId id="574" r:id="rId15"/>
    <p:sldId id="590" r:id="rId16"/>
    <p:sldId id="560" r:id="rId17"/>
  </p:sldIdLst>
  <p:sldSz cx="9144000" cy="6858000" type="screen4x3"/>
  <p:notesSz cx="6670675"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a Banerjee" initials="MB" lastIdx="13" clrIdx="0"/>
  <p:cmAuthor id="1" name="Microsoft Office User" initials="Office" lastIdx="0" clrIdx="1">
    <p:extLst/>
  </p:cmAuthor>
  <p:cmAuthor id="2" name="Microsoft Office User" initials="Office [2]" lastIdx="0" clrIdx="2">
    <p:extLst/>
  </p:cmAuthor>
  <p:cmAuthor id="3" name="Microsoft Office User" initials="Office [3]" lastIdx="0" clrIdx="3">
    <p:extLst/>
  </p:cmAuthor>
  <p:cmAuthor id="4" name="Microsoft Office User" initials="Office [4]"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AA5"/>
    <a:srgbClr val="D9BD38"/>
    <a:srgbClr val="1A4EA4"/>
    <a:srgbClr val="FF0066"/>
    <a:srgbClr val="1B4EA4"/>
    <a:srgbClr val="FCCE00"/>
    <a:srgbClr val="FEDA5F"/>
    <a:srgbClr val="BCB7D0"/>
    <a:srgbClr val="5D54A3"/>
    <a:srgbClr val="A9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9" autoAdjust="0"/>
    <p:restoredTop sz="71258" autoAdjust="0"/>
  </p:normalViewPr>
  <p:slideViewPr>
    <p:cSldViewPr>
      <p:cViewPr varScale="1">
        <p:scale>
          <a:sx n="83" d="100"/>
          <a:sy n="83" d="100"/>
        </p:scale>
        <p:origin x="2064" y="84"/>
      </p:cViewPr>
      <p:guideLst>
        <p:guide orient="horz" pos="2160"/>
        <p:guide pos="2880"/>
      </p:guideLst>
    </p:cSldViewPr>
  </p:slideViewPr>
  <p:notesTextViewPr>
    <p:cViewPr>
      <p:scale>
        <a:sx n="145" d="100"/>
        <a:sy n="14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4-05T18:31:43.251"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891353" cy="489418"/>
          </a:xfrm>
          <a:prstGeom prst="rect">
            <a:avLst/>
          </a:prstGeom>
        </p:spPr>
        <p:txBody>
          <a:bodyPr vert="horz" lIns="89917" tIns="44958" rIns="89917" bIns="44958" rtlCol="0"/>
          <a:lstStyle>
            <a:lvl1pPr algn="l">
              <a:defRPr sz="1200"/>
            </a:lvl1pPr>
          </a:lstStyle>
          <a:p>
            <a:endParaRPr lang="en-US" dirty="0"/>
          </a:p>
        </p:txBody>
      </p:sp>
      <p:sp>
        <p:nvSpPr>
          <p:cNvPr id="3" name="Date Placeholder 2"/>
          <p:cNvSpPr>
            <a:spLocks noGrp="1"/>
          </p:cNvSpPr>
          <p:nvPr>
            <p:ph type="dt" sz="quarter" idx="1"/>
          </p:nvPr>
        </p:nvSpPr>
        <p:spPr>
          <a:xfrm>
            <a:off x="3777767" y="2"/>
            <a:ext cx="2891353" cy="489418"/>
          </a:xfrm>
          <a:prstGeom prst="rect">
            <a:avLst/>
          </a:prstGeom>
        </p:spPr>
        <p:txBody>
          <a:bodyPr vert="horz" lIns="89917" tIns="44958" rIns="89917" bIns="44958" rtlCol="0"/>
          <a:lstStyle>
            <a:lvl1pPr algn="r">
              <a:defRPr sz="1200"/>
            </a:lvl1pPr>
          </a:lstStyle>
          <a:p>
            <a:fld id="{5F454AEB-6DA5-493D-BB65-705BA42B97CE}" type="datetimeFigureOut">
              <a:rPr lang="en-US" smtClean="0"/>
              <a:t>9/25/2019</a:t>
            </a:fld>
            <a:endParaRPr lang="en-US" dirty="0"/>
          </a:p>
        </p:txBody>
      </p:sp>
      <p:sp>
        <p:nvSpPr>
          <p:cNvPr id="4" name="Footer Placeholder 3"/>
          <p:cNvSpPr>
            <a:spLocks noGrp="1"/>
          </p:cNvSpPr>
          <p:nvPr>
            <p:ph type="ftr" sz="quarter" idx="2"/>
          </p:nvPr>
        </p:nvSpPr>
        <p:spPr>
          <a:xfrm>
            <a:off x="2" y="9286433"/>
            <a:ext cx="2891353" cy="489416"/>
          </a:xfrm>
          <a:prstGeom prst="rect">
            <a:avLst/>
          </a:prstGeom>
        </p:spPr>
        <p:txBody>
          <a:bodyPr vert="horz" lIns="89917" tIns="44958" rIns="89917" bIns="449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767" y="9286433"/>
            <a:ext cx="2891353" cy="489416"/>
          </a:xfrm>
          <a:prstGeom prst="rect">
            <a:avLst/>
          </a:prstGeom>
        </p:spPr>
        <p:txBody>
          <a:bodyPr vert="horz" lIns="89917" tIns="44958" rIns="89917" bIns="44958" rtlCol="0" anchor="b"/>
          <a:lstStyle>
            <a:lvl1pPr algn="r">
              <a:defRPr sz="1200"/>
            </a:lvl1pPr>
          </a:lstStyle>
          <a:p>
            <a:fld id="{71E4655C-DCCC-4F2D-8955-4EC9251EAC5C}" type="slidenum">
              <a:rPr lang="en-US" smtClean="0"/>
              <a:t>‹#›</a:t>
            </a:fld>
            <a:endParaRPr lang="en-US" dirty="0"/>
          </a:p>
        </p:txBody>
      </p:sp>
    </p:spTree>
    <p:extLst>
      <p:ext uri="{BB962C8B-B14F-4D97-AF65-F5344CB8AC3E}">
        <p14:creationId xmlns:p14="http://schemas.microsoft.com/office/powerpoint/2010/main" val="315492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26" cy="488871"/>
          </a:xfrm>
          <a:prstGeom prst="rect">
            <a:avLst/>
          </a:prstGeom>
        </p:spPr>
        <p:txBody>
          <a:bodyPr vert="horz" lIns="89917" tIns="44958" rIns="89917" bIns="44958" rtlCol="0"/>
          <a:lstStyle>
            <a:lvl1pPr algn="l">
              <a:defRPr sz="1200"/>
            </a:lvl1pPr>
          </a:lstStyle>
          <a:p>
            <a:endParaRPr lang="en-GB" dirty="0"/>
          </a:p>
        </p:txBody>
      </p:sp>
      <p:sp>
        <p:nvSpPr>
          <p:cNvPr id="3" name="Date Placeholder 2"/>
          <p:cNvSpPr>
            <a:spLocks noGrp="1"/>
          </p:cNvSpPr>
          <p:nvPr>
            <p:ph type="dt" idx="1"/>
          </p:nvPr>
        </p:nvSpPr>
        <p:spPr>
          <a:xfrm>
            <a:off x="3778507" y="0"/>
            <a:ext cx="2890626" cy="488871"/>
          </a:xfrm>
          <a:prstGeom prst="rect">
            <a:avLst/>
          </a:prstGeom>
        </p:spPr>
        <p:txBody>
          <a:bodyPr vert="horz" lIns="89917" tIns="44958" rIns="89917" bIns="44958" rtlCol="0"/>
          <a:lstStyle>
            <a:lvl1pPr algn="r">
              <a:defRPr sz="1200"/>
            </a:lvl1pPr>
          </a:lstStyle>
          <a:p>
            <a:fld id="{C367634A-5746-4DFD-A4AA-423B9C5029A8}" type="datetimeFigureOut">
              <a:rPr lang="en-GB" smtClean="0"/>
              <a:t>25/09/2019</a:t>
            </a:fld>
            <a:endParaRPr lang="en-GB" dirty="0"/>
          </a:p>
        </p:txBody>
      </p:sp>
      <p:sp>
        <p:nvSpPr>
          <p:cNvPr id="4" name="Slide Image Placeholder 3"/>
          <p:cNvSpPr>
            <a:spLocks noGrp="1" noRot="1" noChangeAspect="1"/>
          </p:cNvSpPr>
          <p:nvPr>
            <p:ph type="sldImg" idx="2"/>
          </p:nvPr>
        </p:nvSpPr>
        <p:spPr>
          <a:xfrm>
            <a:off x="890588" y="733425"/>
            <a:ext cx="4889500" cy="3667125"/>
          </a:xfrm>
          <a:prstGeom prst="rect">
            <a:avLst/>
          </a:prstGeom>
          <a:noFill/>
          <a:ln w="12700">
            <a:solidFill>
              <a:prstClr val="black"/>
            </a:solidFill>
          </a:ln>
        </p:spPr>
        <p:txBody>
          <a:bodyPr vert="horz" lIns="89917" tIns="44958" rIns="89917" bIns="44958" rtlCol="0" anchor="ctr"/>
          <a:lstStyle/>
          <a:p>
            <a:endParaRPr lang="en-GB" dirty="0"/>
          </a:p>
        </p:txBody>
      </p:sp>
      <p:sp>
        <p:nvSpPr>
          <p:cNvPr id="5" name="Notes Placeholder 4"/>
          <p:cNvSpPr>
            <a:spLocks noGrp="1"/>
          </p:cNvSpPr>
          <p:nvPr>
            <p:ph type="body" sz="quarter" idx="3"/>
          </p:nvPr>
        </p:nvSpPr>
        <p:spPr>
          <a:xfrm>
            <a:off x="667068" y="4644270"/>
            <a:ext cx="5336540" cy="4399836"/>
          </a:xfrm>
          <a:prstGeom prst="rect">
            <a:avLst/>
          </a:prstGeom>
        </p:spPr>
        <p:txBody>
          <a:bodyPr vert="horz" lIns="89917" tIns="44958" rIns="89917" bIns="44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6846"/>
            <a:ext cx="2890626" cy="488871"/>
          </a:xfrm>
          <a:prstGeom prst="rect">
            <a:avLst/>
          </a:prstGeom>
        </p:spPr>
        <p:txBody>
          <a:bodyPr vert="horz" lIns="89917" tIns="44958" rIns="89917" bIns="4495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507" y="9286846"/>
            <a:ext cx="2890626" cy="488871"/>
          </a:xfrm>
          <a:prstGeom prst="rect">
            <a:avLst/>
          </a:prstGeom>
        </p:spPr>
        <p:txBody>
          <a:bodyPr vert="horz" lIns="89917" tIns="44958" rIns="89917" bIns="44958" rtlCol="0" anchor="b"/>
          <a:lstStyle>
            <a:lvl1pPr algn="r">
              <a:defRPr sz="1200"/>
            </a:lvl1pPr>
          </a:lstStyle>
          <a:p>
            <a:fld id="{4BDAE611-B1DF-45A6-82B4-96EEB5ECD350}" type="slidenum">
              <a:rPr lang="en-GB" smtClean="0"/>
              <a:t>‹#›</a:t>
            </a:fld>
            <a:endParaRPr lang="en-GB" dirty="0"/>
          </a:p>
        </p:txBody>
      </p:sp>
    </p:spTree>
    <p:extLst>
      <p:ext uri="{BB962C8B-B14F-4D97-AF65-F5344CB8AC3E}">
        <p14:creationId xmlns:p14="http://schemas.microsoft.com/office/powerpoint/2010/main" val="39575590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530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Across different life stages, gender gaps in net monthly earnings are greatest for women with younger children (Figure 9). While the total gender gap in net monthly earnings in the EU stands at 31 % (to the detriment of women), for couples with children under the age of seven, it reaches 48 %, the highest level observed across the life stages examined. This life stage is associated not only with the levelling off of women’s earnings, but also to a notable increase in men’s earnings. The family formation implies an earnings’ “penalty” for mothers and a “reward” for fathers, a finding consistently observed in wider research (EIGE, 2017b, p. 23; ILO, 2018). Among couples whose youngest child is over seven years of age, the gender gap begins to reduce, but remains considerably higher compared to women in partnerships without children or in comparison to other life stages. In single parent families, with children of different ages, gender gap in net monthly earnings is at about 20%. Despite majority of single parent families being led by women, this statistics shows that earnings of both women and men in such intense care situation of children is reduced. The existent but lower gender gap in comparison to what is observed among couples with children is mainly due to much lower earnings received by single fathers in comparison to fathers living couples, whereas earnings of single mothers are only a fraction lower in comparison to earnings of mothers living in couples. The lowest gender gap in net monthly earnings is observed among the youngest generations having no children. </a:t>
            </a:r>
          </a:p>
          <a:p>
            <a:endParaRPr lang="en-GB" dirty="0"/>
          </a:p>
        </p:txBody>
      </p:sp>
    </p:spTree>
    <p:extLst>
      <p:ext uri="{BB962C8B-B14F-4D97-AF65-F5344CB8AC3E}">
        <p14:creationId xmlns:p14="http://schemas.microsoft.com/office/powerpoint/2010/main" val="375843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Research has shown that not only are women less likely to work at companies that offer higher premiums to their employees, but they receive premiums of lower value in comparison to men working in the same companies (Card, Cardoso, &amp; Kline, 2015; EIGE, 2018; Flory, </a:t>
            </a:r>
            <a:r>
              <a:rPr lang="en-GB" sz="1200" kern="1200" dirty="0" err="1" smtClean="0">
                <a:solidFill>
                  <a:schemeClr val="tx1"/>
                </a:solidFill>
                <a:effectLst/>
                <a:latin typeface="+mn-lt"/>
                <a:ea typeface="+mn-ea"/>
                <a:cs typeface="+mn-cs"/>
              </a:rPr>
              <a:t>Leibbrandt</a:t>
            </a:r>
            <a:r>
              <a:rPr lang="en-GB" sz="1200" kern="1200" dirty="0" smtClean="0">
                <a:solidFill>
                  <a:schemeClr val="tx1"/>
                </a:solidFill>
                <a:effectLst/>
                <a:latin typeface="+mn-lt"/>
                <a:ea typeface="+mn-ea"/>
                <a:cs typeface="+mn-cs"/>
              </a:rPr>
              <a:t>, &amp; List, 2014, pp. 122-155; McKinley, 2016). As noted by EIGE (2017a) in its recent research on gender segregation in education and labour markets, “the gender gap in bonuses is found to be the greatest gap across different remuneration sources, both in terms of the share of women and men receiving them and in terms of the generosity of bonuses”.  Fewer women than men in the EU receive any type of main salary supplementary earnings (Figure 2). </a:t>
            </a:r>
          </a:p>
          <a:p>
            <a:endParaRPr lang="en-GB" dirty="0" smtClean="0"/>
          </a:p>
          <a:p>
            <a:r>
              <a:rPr lang="en-GB" sz="1200" kern="1200" dirty="0" smtClean="0">
                <a:solidFill>
                  <a:schemeClr val="tx1"/>
                </a:solidFill>
                <a:effectLst/>
                <a:latin typeface="+mn-lt"/>
                <a:ea typeface="+mn-ea"/>
                <a:cs typeface="+mn-cs"/>
              </a:rPr>
              <a:t>An important proportion of the gender pay gap is referred to as “unexplained” (</a:t>
            </a:r>
            <a:r>
              <a:rPr lang="en-GB" sz="1200" kern="1200" dirty="0" err="1" smtClean="0">
                <a:solidFill>
                  <a:schemeClr val="tx1"/>
                </a:solidFill>
                <a:effectLst/>
                <a:latin typeface="+mn-lt"/>
                <a:ea typeface="+mn-ea"/>
                <a:cs typeface="+mn-cs"/>
              </a:rPr>
              <a:t>Anspal</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2011, p. 4; </a:t>
            </a:r>
            <a:r>
              <a:rPr lang="en-GB" sz="1200" kern="1200" dirty="0" err="1" smtClean="0">
                <a:solidFill>
                  <a:schemeClr val="tx1"/>
                </a:solidFill>
                <a:effectLst/>
                <a:latin typeface="+mn-lt"/>
                <a:ea typeface="+mn-ea"/>
                <a:cs typeface="+mn-cs"/>
              </a:rPr>
              <a:t>Blau</a:t>
            </a:r>
            <a:r>
              <a:rPr lang="en-GB" sz="1200" kern="1200" dirty="0" smtClean="0">
                <a:solidFill>
                  <a:schemeClr val="tx1"/>
                </a:solidFill>
                <a:effectLst/>
                <a:latin typeface="+mn-lt"/>
                <a:ea typeface="+mn-ea"/>
                <a:cs typeface="+mn-cs"/>
              </a:rPr>
              <a:t> &amp; Kahn, 2017). This implies that differences in the average characteristics of women and men employees, as observed in survey data, cannot capture the considerable heterogeneity of people’s  characteristics (</a:t>
            </a:r>
            <a:r>
              <a:rPr lang="en-GB" sz="1200" kern="1200" dirty="0" err="1" smtClean="0">
                <a:solidFill>
                  <a:schemeClr val="tx1"/>
                </a:solidFill>
                <a:effectLst/>
                <a:latin typeface="+mn-lt"/>
                <a:ea typeface="+mn-ea"/>
                <a:cs typeface="+mn-cs"/>
              </a:rPr>
              <a:t>Anspal</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et al</a:t>
            </a:r>
            <a:r>
              <a:rPr lang="en-GB" sz="1200" kern="1200" dirty="0" smtClean="0">
                <a:solidFill>
                  <a:schemeClr val="tx1"/>
                </a:solidFill>
                <a:effectLst/>
                <a:latin typeface="+mn-lt"/>
                <a:ea typeface="+mn-ea"/>
                <a:cs typeface="+mn-cs"/>
              </a:rPr>
              <a:t>., 2011).  The “unexplained” gender pay gap is also linked to women’s discrimination in hiring, in career progression and generally limited opportunities in the labour market (European Commission, 2018b). Recent experimental studies suggest that gender differences in wage bargaining may widen the gap (</a:t>
            </a:r>
            <a:r>
              <a:rPr lang="en-GB" sz="1200" kern="1200" dirty="0" err="1" smtClean="0">
                <a:solidFill>
                  <a:schemeClr val="tx1"/>
                </a:solidFill>
                <a:effectLst/>
                <a:latin typeface="+mn-lt"/>
                <a:ea typeface="+mn-ea"/>
                <a:cs typeface="+mn-cs"/>
              </a:rPr>
              <a:t>Leibbrandt</a:t>
            </a:r>
            <a:r>
              <a:rPr lang="en-GB" sz="1200" kern="1200" dirty="0" smtClean="0">
                <a:solidFill>
                  <a:schemeClr val="tx1"/>
                </a:solidFill>
                <a:effectLst/>
                <a:latin typeface="+mn-lt"/>
                <a:ea typeface="+mn-ea"/>
                <a:cs typeface="+mn-cs"/>
              </a:rPr>
              <a:t> &amp; List, 2014, pp. 2016-2024). Important knowledge gaps in respect of the gender pay gap remain, showing the need for a better understanding of how gender intersects with other individual characteristics, such as race, or certain ethnic or immigrant backgrounds that are systematically linked to social inequalities </a:t>
            </a:r>
            <a:endParaRPr lang="en-GB" dirty="0"/>
          </a:p>
        </p:txBody>
      </p:sp>
    </p:spTree>
    <p:extLst>
      <p:ext uri="{BB962C8B-B14F-4D97-AF65-F5344CB8AC3E}">
        <p14:creationId xmlns:p14="http://schemas.microsoft.com/office/powerpoint/2010/main" val="215756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Overall, some or full flexibility in working time arrangements is related to higher levels of absolute earnings, for both women and men (Figure 10). However, men earn significantly more than women in jobs where they can adapt their working hours within certain limits (gender gap of 38 % to the detriment of women) and in jobs where they entirely determine their working time (gender gap of 33 %). The gender pay gap among employees with no possibility of introducing changes in their workings hours is lower, at 24 %. These differences in gender gaps are largely determined by absolute levels of men’s earnings, whereas women’s earnings change somewhat less across different levels of autonomy in setting working hours. This may be due to women more frequently requesting (and being granted) access to the flexible working arrangements available, which may lead to loss of earnings or career progression. Generally, the EWCS data show that the distribution of flexible working arrangements between women and men is less different than the financial penalty linked to the arrangements taken-up by women. This could be due to potential barriers to women in accessing jobs and positions which offer higher flexibility in working time arrangements and do not introduce a pay penalty. </a:t>
            </a:r>
          </a:p>
          <a:p>
            <a:endParaRPr lang="en-GB" dirty="0"/>
          </a:p>
        </p:txBody>
      </p:sp>
    </p:spTree>
    <p:extLst>
      <p:ext uri="{BB962C8B-B14F-4D97-AF65-F5344CB8AC3E}">
        <p14:creationId xmlns:p14="http://schemas.microsoft.com/office/powerpoint/2010/main" val="104901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Across the EU, women are less likely to be employed, work longer hours (paid and unpaid work) than men, take more career breaks, and choose more part-time work to reconcile work and care responsibilities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Such gender-specific working patterns</a:t>
            </a:r>
            <a:r>
              <a:rPr lang="en-GB" sz="1200" kern="1200" baseline="0" dirty="0" smtClean="0">
                <a:solidFill>
                  <a:schemeClr val="tx1"/>
                </a:solidFill>
                <a:effectLst/>
                <a:latin typeface="+mn-lt"/>
                <a:ea typeface="+mn-ea"/>
                <a:cs typeface="+mn-cs"/>
              </a:rPr>
              <a:t> contribute to the</a:t>
            </a:r>
            <a:r>
              <a:rPr lang="en-GB" sz="1200" kern="1200" dirty="0" smtClean="0">
                <a:solidFill>
                  <a:schemeClr val="tx1"/>
                </a:solidFill>
                <a:effectLst/>
                <a:latin typeface="+mn-lt"/>
                <a:ea typeface="+mn-ea"/>
                <a:cs typeface="+mn-cs"/>
              </a:rPr>
              <a:t> gender pay gap. </a:t>
            </a:r>
          </a:p>
          <a:p>
            <a:pPr marL="171450" lvl="0" indent="-171450">
              <a:buFont typeface="Arial" charset="0"/>
              <a:buChar char="•"/>
            </a:pPr>
            <a:r>
              <a:rPr lang="en-GB" sz="1200" kern="1200" dirty="0" smtClean="0">
                <a:solidFill>
                  <a:schemeClr val="tx1"/>
                </a:solidFill>
                <a:effectLst/>
                <a:latin typeface="+mn-lt"/>
                <a:ea typeface="+mn-ea"/>
                <a:cs typeface="+mn-cs"/>
              </a:rPr>
              <a:t>In addition to working fewer paid hours, part-time workers may have lower hourly wages than full-time workers</a:t>
            </a:r>
          </a:p>
          <a:p>
            <a:pPr marL="171450" lvl="0" indent="-171450">
              <a:buFont typeface="Arial" charset="0"/>
              <a:buChar char="•"/>
            </a:pPr>
            <a:r>
              <a:rPr lang="en-GB" sz="1200" kern="1200" dirty="0" smtClean="0">
                <a:solidFill>
                  <a:schemeClr val="tx1"/>
                </a:solidFill>
                <a:effectLst/>
                <a:latin typeface="+mn-lt"/>
                <a:ea typeface="+mn-ea"/>
                <a:cs typeface="+mn-cs"/>
              </a:rPr>
              <a:t>Temporary work (which is often remunerated at lower rates than permanent jobs and career breaks, including those due to care leave, as well as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unemployment, contribute to the gender pay gap. </a:t>
            </a:r>
          </a:p>
          <a:p>
            <a:pPr marL="171450" lvl="0" indent="-171450">
              <a:buFont typeface="Arial" charset="0"/>
              <a:buChar char="•"/>
            </a:pPr>
            <a:r>
              <a:rPr lang="en-GB" sz="1200" kern="1200" dirty="0" smtClean="0">
                <a:solidFill>
                  <a:schemeClr val="tx1"/>
                </a:solidFill>
                <a:effectLst/>
                <a:latin typeface="+mn-lt"/>
                <a:ea typeface="+mn-ea"/>
                <a:cs typeface="+mn-cs"/>
              </a:rPr>
              <a:t>Women’s more frequent and longer career breaks  to cover care and other household needs weakens opportunities for better remuneration given to those who are more visible at work, work longer hours and have uninterrupted working schedules</a:t>
            </a:r>
            <a:r>
              <a:rPr lang="en-GB" sz="1200" kern="1200" baseline="0" dirty="0" smtClean="0">
                <a:solidFill>
                  <a:schemeClr val="tx1"/>
                </a:solidFill>
                <a:effectLst/>
                <a:latin typeface="+mn-lt"/>
                <a:ea typeface="+mn-ea"/>
                <a:cs typeface="+mn-cs"/>
              </a:rPr>
              <a:t> (men)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0044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sz="1200" kern="1200" dirty="0" smtClean="0">
                <a:solidFill>
                  <a:schemeClr val="tx1"/>
                </a:solidFill>
                <a:effectLst/>
                <a:latin typeface="+mn-lt"/>
                <a:ea typeface="+mn-ea"/>
                <a:cs typeface="+mn-cs"/>
              </a:rPr>
              <a:t>Human capital related factors, such as level of education and training or work experience, help explain the gender pay gap, </a:t>
            </a:r>
          </a:p>
          <a:p>
            <a:pPr marL="171450" indent="-171450">
              <a:buFont typeface="Arial" charset="0"/>
              <a:buChar char="•"/>
            </a:pPr>
            <a:r>
              <a:rPr lang="en-GB" sz="1200" kern="1200" dirty="0" smtClean="0">
                <a:solidFill>
                  <a:schemeClr val="tx1"/>
                </a:solidFill>
                <a:effectLst/>
                <a:latin typeface="+mn-lt"/>
                <a:ea typeface="+mn-ea"/>
                <a:cs typeface="+mn-cs"/>
              </a:rPr>
              <a:t>the gender gap in educational attainment is now reversed in most countries: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women are more likely to have university degrees than men in 20 EU Member States</a:t>
            </a:r>
          </a:p>
          <a:p>
            <a:pPr marL="171450" indent="-171450">
              <a:buFont typeface="Arial" charset="0"/>
              <a:buChar char="•"/>
            </a:pPr>
            <a:r>
              <a:rPr lang="en-GB" sz="1200" kern="1200" dirty="0" smtClean="0">
                <a:solidFill>
                  <a:schemeClr val="tx1"/>
                </a:solidFill>
                <a:effectLst/>
                <a:latin typeface="+mn-lt"/>
                <a:ea typeface="+mn-ea"/>
                <a:cs typeface="+mn-cs"/>
              </a:rPr>
              <a:t> Nevertheless, gender differences in the type of education (e.g. fewer women enrolling in the STEM fields and few men in education, health and welfare studies), is one of key determinants of  the pay gap</a:t>
            </a:r>
          </a:p>
          <a:p>
            <a:pPr marL="171450" lvl="0" indent="-171450">
              <a:buFont typeface="Arial" charset="0"/>
              <a:buChar char="•"/>
            </a:pPr>
            <a:r>
              <a:rPr lang="en-GB" sz="1400" b="0" kern="1200" baseline="0" dirty="0" smtClean="0">
                <a:solidFill>
                  <a:schemeClr val="tx1"/>
                </a:solidFill>
                <a:effectLst/>
                <a:latin typeface="+mn-lt"/>
                <a:ea typeface="+mn-ea"/>
                <a:cs typeface="+mn-cs"/>
              </a:rPr>
              <a:t>On the labour market </a:t>
            </a:r>
            <a:r>
              <a:rPr lang="en-GB" sz="1200" kern="1200" dirty="0" smtClean="0">
                <a:solidFill>
                  <a:schemeClr val="tx1"/>
                </a:solidFill>
                <a:effectLst/>
                <a:latin typeface="+mn-lt"/>
                <a:ea typeface="+mn-ea"/>
                <a:cs typeface="+mn-cs"/>
              </a:rPr>
              <a:t>women are largely concentrated in lower-paid range of jobs (occupational / horizontal segregation) or at lower-paid levels of the same job (vertical segregation).  </a:t>
            </a:r>
          </a:p>
        </p:txBody>
      </p:sp>
    </p:spTree>
    <p:extLst>
      <p:ext uri="{BB962C8B-B14F-4D97-AF65-F5344CB8AC3E}">
        <p14:creationId xmlns:p14="http://schemas.microsoft.com/office/powerpoint/2010/main" val="288237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8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0246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EIGE’s research note on gender pay gap:</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provides insights on how the gender pay gap varies across the life course and for different groups of employees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explores the link between gender pay gap and work-life balance = one of the major factors underlying the gender pay gap</a:t>
            </a:r>
          </a:p>
          <a:p>
            <a:pPr marL="628650" lvl="1"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0" baseline="0" dirty="0" smtClean="0"/>
              <a:t>More action is needed and for the first time Commission adopted an </a:t>
            </a:r>
            <a:r>
              <a:rPr lang="en-GB" sz="1200" kern="1200" dirty="0" smtClean="0">
                <a:solidFill>
                  <a:schemeClr val="tx1"/>
                </a:solidFill>
                <a:effectLst/>
                <a:latin typeface="+mn-lt"/>
                <a:ea typeface="+mn-ea"/>
                <a:cs typeface="+mn-cs"/>
              </a:rPr>
              <a:t>EU Action Plan 2017-2019 to tackle the gender pay gap.</a:t>
            </a:r>
            <a:endParaRPr lang="en-GB" sz="1200" b="0" dirty="0" smtClean="0"/>
          </a:p>
          <a:p>
            <a:pPr marL="0" indent="0">
              <a:buFont typeface="Arial" panose="020B0604020202020204" pitchFamily="34" charset="0"/>
              <a:buNone/>
            </a:pPr>
            <a:r>
              <a:rPr lang="en-GB" sz="1200" kern="1200" dirty="0" smtClean="0">
                <a:solidFill>
                  <a:schemeClr val="tx1"/>
                </a:solidFill>
                <a:effectLst/>
                <a:latin typeface="+mn-lt"/>
                <a:ea typeface="+mn-ea"/>
                <a:cs typeface="+mn-cs"/>
              </a:rPr>
              <a:t>  </a:t>
            </a: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1165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Gender pay gap measures the difference in average </a:t>
            </a:r>
            <a:r>
              <a:rPr lang="en-GB" sz="1200" dirty="0" smtClean="0"/>
              <a:t>gross hourly wage</a:t>
            </a:r>
            <a:r>
              <a:rPr lang="en-GB" sz="1200" b="0" dirty="0" smtClean="0"/>
              <a:t> between men and women. It is now at 16.2 % to the</a:t>
            </a:r>
            <a:r>
              <a:rPr lang="en-GB" sz="1200" b="0" baseline="0" dirty="0" smtClean="0"/>
              <a:t> detriment of women. </a:t>
            </a:r>
            <a:r>
              <a:rPr lang="en-US" sz="1200" kern="1200" dirty="0" smtClean="0">
                <a:solidFill>
                  <a:schemeClr val="tx1"/>
                </a:solidFill>
                <a:effectLst/>
                <a:latin typeface="+mn-lt"/>
                <a:ea typeface="+mn-ea"/>
                <a:cs typeface="+mn-cs"/>
              </a:rPr>
              <a:t>The focus on the </a:t>
            </a:r>
            <a:r>
              <a:rPr lang="en-US" sz="1200" i="1" kern="1200" dirty="0" smtClean="0">
                <a:solidFill>
                  <a:schemeClr val="tx1"/>
                </a:solidFill>
                <a:effectLst/>
                <a:latin typeface="+mn-lt"/>
                <a:ea typeface="+mn-ea"/>
                <a:cs typeface="+mn-cs"/>
              </a:rPr>
              <a:t>hourly</a:t>
            </a:r>
            <a:r>
              <a:rPr lang="en-US" sz="1200" kern="1200" dirty="0" smtClean="0">
                <a:solidFill>
                  <a:schemeClr val="tx1"/>
                </a:solidFill>
                <a:effectLst/>
                <a:latin typeface="+mn-lt"/>
                <a:ea typeface="+mn-ea"/>
                <a:cs typeface="+mn-cs"/>
              </a:rPr>
              <a:t> wages implies that factors such as </a:t>
            </a:r>
            <a:r>
              <a:rPr lang="en-US" sz="1200" b="1" kern="1200" dirty="0" smtClean="0">
                <a:solidFill>
                  <a:schemeClr val="tx1"/>
                </a:solidFill>
                <a:effectLst/>
                <a:latin typeface="+mn-lt"/>
                <a:ea typeface="+mn-ea"/>
                <a:cs typeface="+mn-cs"/>
              </a:rPr>
              <a:t>monthly working hours </a:t>
            </a:r>
            <a:r>
              <a:rPr lang="en-US" sz="1200" kern="1200" dirty="0" smtClean="0">
                <a:solidFill>
                  <a:schemeClr val="tx1"/>
                </a:solidFill>
                <a:effectLst/>
                <a:latin typeface="+mn-lt"/>
                <a:ea typeface="+mn-ea"/>
                <a:cs typeface="+mn-cs"/>
              </a:rPr>
              <a:t>or the </a:t>
            </a:r>
            <a:r>
              <a:rPr lang="en-US" sz="1200" b="1" kern="1200" dirty="0" smtClean="0">
                <a:solidFill>
                  <a:schemeClr val="tx1"/>
                </a:solidFill>
                <a:effectLst/>
                <a:latin typeface="+mn-lt"/>
                <a:ea typeface="+mn-ea"/>
                <a:cs typeface="+mn-cs"/>
              </a:rPr>
              <a:t>share of women and men in formal employment </a:t>
            </a:r>
            <a:r>
              <a:rPr lang="en-US" sz="1200" kern="1200" dirty="0" smtClean="0">
                <a:solidFill>
                  <a:schemeClr val="tx1"/>
                </a:solidFill>
                <a:effectLst/>
                <a:latin typeface="+mn-lt"/>
                <a:ea typeface="+mn-ea"/>
                <a:cs typeface="+mn-cs"/>
              </a:rPr>
              <a:t>are beyond the scope of the indicator. Measurement at the level of </a:t>
            </a:r>
            <a:r>
              <a:rPr lang="en-US" sz="1200" i="1" kern="1200" dirty="0" smtClean="0">
                <a:solidFill>
                  <a:schemeClr val="tx1"/>
                </a:solidFill>
                <a:effectLst/>
                <a:latin typeface="+mn-lt"/>
                <a:ea typeface="+mn-ea"/>
                <a:cs typeface="+mn-cs"/>
              </a:rPr>
              <a:t>gross</a:t>
            </a:r>
            <a:r>
              <a:rPr lang="en-US" sz="1200" kern="1200" dirty="0" smtClean="0">
                <a:solidFill>
                  <a:schemeClr val="tx1"/>
                </a:solidFill>
                <a:effectLst/>
                <a:latin typeface="+mn-lt"/>
                <a:ea typeface="+mn-ea"/>
                <a:cs typeface="+mn-cs"/>
              </a:rPr>
              <a:t> rather than </a:t>
            </a:r>
            <a:r>
              <a:rPr lang="en-US" sz="1200" i="1" kern="1200" dirty="0" smtClean="0">
                <a:solidFill>
                  <a:schemeClr val="tx1"/>
                </a:solidFill>
                <a:effectLst/>
                <a:latin typeface="+mn-lt"/>
                <a:ea typeface="+mn-ea"/>
                <a:cs typeface="+mn-cs"/>
              </a:rPr>
              <a:t>net</a:t>
            </a:r>
            <a:r>
              <a:rPr lang="en-US" sz="1200" kern="1200" dirty="0" smtClean="0">
                <a:solidFill>
                  <a:schemeClr val="tx1"/>
                </a:solidFill>
                <a:effectLst/>
                <a:latin typeface="+mn-lt"/>
                <a:ea typeface="+mn-ea"/>
                <a:cs typeface="+mn-cs"/>
              </a:rPr>
              <a:t> wages shows that </a:t>
            </a:r>
            <a:r>
              <a:rPr lang="en-US" sz="1200" b="1" kern="1200" dirty="0" smtClean="0">
                <a:solidFill>
                  <a:schemeClr val="tx1"/>
                </a:solidFill>
                <a:effectLst/>
                <a:latin typeface="+mn-lt"/>
                <a:ea typeface="+mn-ea"/>
                <a:cs typeface="+mn-cs"/>
              </a:rPr>
              <a:t>the effect of national taxation systems is not taken into account</a:t>
            </a:r>
            <a:r>
              <a:rPr lang="en-US" sz="1200" kern="1200" dirty="0" smtClean="0">
                <a:solidFill>
                  <a:schemeClr val="tx1"/>
                </a:solidFill>
                <a:effectLst/>
                <a:latin typeface="+mn-lt"/>
                <a:ea typeface="+mn-ea"/>
                <a:cs typeface="+mn-cs"/>
              </a:rPr>
              <a:t>. </a:t>
            </a: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gender pay gap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offers important but limited information about the income inequalities present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gender gap in overall earnings, which is at around 40 % in the EU-28, gives a more comprehensive picture as it takes not only the pay difference between women and men, but the number</a:t>
            </a:r>
            <a:r>
              <a:rPr lang="en-US" sz="1200" kern="1200" baseline="0" dirty="0" smtClean="0">
                <a:solidFill>
                  <a:schemeClr val="tx1"/>
                </a:solidFill>
                <a:effectLst/>
                <a:latin typeface="+mn-lt"/>
                <a:ea typeface="+mn-ea"/>
                <a:cs typeface="+mn-cs"/>
              </a:rPr>
              <a:t> of hours worked &amp; paid and the employment rate of both women and men. </a:t>
            </a:r>
            <a:r>
              <a:rPr lang="en-US" sz="1200" b="1" kern="1200" baseline="0" dirty="0" err="1" smtClean="0">
                <a:solidFill>
                  <a:schemeClr val="tx1"/>
                </a:solidFill>
                <a:effectLst/>
                <a:latin typeface="+mn-lt"/>
                <a:ea typeface="+mn-ea"/>
                <a:cs typeface="+mn-cs"/>
              </a:rPr>
              <a:t>Eg</a:t>
            </a:r>
            <a:r>
              <a:rPr lang="en-US" sz="1200" b="1" kern="1200" baseline="0" dirty="0" smtClean="0">
                <a:solidFill>
                  <a:schemeClr val="tx1"/>
                </a:solidFill>
                <a:effectLst/>
                <a:latin typeface="+mn-lt"/>
                <a:ea typeface="+mn-ea"/>
                <a:cs typeface="+mn-cs"/>
              </a:rPr>
              <a:t>. We noted gender gaps in extra payment for additional hours of work and overtime, Sunday or payments based on the overall performance of a company</a:t>
            </a:r>
            <a:endParaRPr lang="en-US" dirty="0"/>
          </a:p>
        </p:txBody>
      </p:sp>
    </p:spTree>
    <p:extLst>
      <p:ext uri="{BB962C8B-B14F-4D97-AF65-F5344CB8AC3E}">
        <p14:creationId xmlns:p14="http://schemas.microsoft.com/office/powerpoint/2010/main" val="344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effectLst/>
                <a:latin typeface="+mn-lt"/>
                <a:ea typeface="+mn-ea"/>
                <a:cs typeface="+mn-cs"/>
              </a:rPr>
              <a:t>The accumulated impact of gender inequalities generates a 38 % gender gap in pensions to the disadvantage of women</a:t>
            </a:r>
            <a:r>
              <a:rPr lang="en-US" sz="1200" kern="1200" baseline="0" dirty="0" smtClean="0">
                <a:solidFill>
                  <a:schemeClr val="tx1"/>
                </a:solidFill>
                <a:effectLst/>
                <a:latin typeface="+mn-lt"/>
                <a:ea typeface="+mn-ea"/>
                <a:cs typeface="+mn-cs"/>
              </a:rPr>
              <a:t> at the EU level</a:t>
            </a:r>
          </a:p>
          <a:p>
            <a:pPr marL="171450" indent="-171450">
              <a:buFont typeface="Arial" charset="0"/>
              <a:buChar char="•"/>
            </a:pPr>
            <a:r>
              <a:rPr lang="en-US" sz="1200" kern="1200" baseline="0" dirty="0" smtClean="0">
                <a:solidFill>
                  <a:schemeClr val="tx1"/>
                </a:solidFill>
                <a:effectLst/>
                <a:latin typeface="+mn-lt"/>
                <a:ea typeface="+mn-ea"/>
                <a:cs typeface="+mn-cs"/>
              </a:rPr>
              <a:t>Despite a smaller gender pay gap, gender overall earnings gap and gender pensions gap shows important gender inequalities in Slovenia. </a:t>
            </a:r>
          </a:p>
          <a:p>
            <a:pPr marL="171450" indent="-171450">
              <a:buFont typeface="Arial" charset="0"/>
              <a:buChar char="•"/>
            </a:pPr>
            <a:r>
              <a:rPr lang="en-US" sz="1200" kern="1200" baseline="0" dirty="0" smtClean="0">
                <a:solidFill>
                  <a:schemeClr val="tx1"/>
                </a:solidFill>
                <a:effectLst/>
                <a:latin typeface="+mn-lt"/>
                <a:ea typeface="+mn-ea"/>
                <a:cs typeface="+mn-cs"/>
              </a:rPr>
              <a:t>Furthermore, elderly women poverty rate is double of that of men in Slovenia. </a:t>
            </a:r>
            <a:endParaRPr lang="en-US" sz="1200" kern="1200" dirty="0" smtClean="0">
              <a:solidFill>
                <a:schemeClr val="tx1"/>
              </a:solidFill>
              <a:effectLst/>
              <a:latin typeface="+mn-lt"/>
              <a:ea typeface="+mn-ea"/>
              <a:cs typeface="+mn-cs"/>
            </a:endParaRPr>
          </a:p>
          <a:p>
            <a:pPr marL="171450" indent="-171450">
              <a:buFont typeface="Arial" charset="0"/>
              <a:buChar char="•"/>
            </a:pPr>
            <a:endParaRPr lang="en-US" sz="1200" kern="1200" dirty="0" smtClean="0">
              <a:solidFill>
                <a:schemeClr val="tx1"/>
              </a:solidFill>
              <a:effectLst/>
              <a:latin typeface="+mn-lt"/>
              <a:ea typeface="+mn-ea"/>
              <a:cs typeface="+mn-cs"/>
            </a:endParaRPr>
          </a:p>
          <a:p>
            <a:pPr marL="171450" indent="-171450">
              <a:buFont typeface="Arial" charset="0"/>
              <a:buChar char="•"/>
            </a:pPr>
            <a:endParaRPr lang="en-GB"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1204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Eurostat has developed </a:t>
            </a:r>
            <a:r>
              <a:rPr lang="en-US" sz="1200" i="1" kern="1200" dirty="0" smtClean="0">
                <a:solidFill>
                  <a:schemeClr val="tx1"/>
                </a:solidFill>
                <a:effectLst/>
                <a:latin typeface="+mn-lt"/>
                <a:ea typeface="+mn-ea"/>
                <a:cs typeface="+mn-cs"/>
              </a:rPr>
              <a:t>a </a:t>
            </a:r>
            <a:r>
              <a:rPr lang="en-US" sz="1200" i="1" u="sng" kern="1200" dirty="0" smtClean="0">
                <a:solidFill>
                  <a:schemeClr val="tx1"/>
                </a:solidFill>
                <a:effectLst/>
                <a:latin typeface="+mn-lt"/>
                <a:ea typeface="+mn-ea"/>
                <a:cs typeface="+mn-cs"/>
              </a:rPr>
              <a:t>gender overall earnings gap.</a:t>
            </a:r>
            <a:r>
              <a:rPr lang="en-US" sz="1200" kern="1200" dirty="0" smtClean="0">
                <a:solidFill>
                  <a:schemeClr val="tx1"/>
                </a:solidFill>
                <a:effectLst/>
                <a:latin typeface="+mn-lt"/>
                <a:ea typeface="+mn-ea"/>
                <a:cs typeface="+mn-cs"/>
              </a:rPr>
              <a:t> This is a synthetic indicator, which measures the impact of the three factors combined: (1) </a:t>
            </a:r>
            <a:r>
              <a:rPr lang="en-US" sz="1200" b="1" kern="1200" dirty="0" smtClean="0">
                <a:solidFill>
                  <a:schemeClr val="tx1"/>
                </a:solidFill>
                <a:effectLst/>
                <a:latin typeface="+mn-lt"/>
                <a:ea typeface="+mn-ea"/>
                <a:cs typeface="+mn-cs"/>
              </a:rPr>
              <a:t>average hourly earnings</a:t>
            </a:r>
            <a:r>
              <a:rPr lang="en-US" sz="1200" kern="1200" dirty="0" smtClean="0">
                <a:solidFill>
                  <a:schemeClr val="tx1"/>
                </a:solidFill>
                <a:effectLst/>
                <a:latin typeface="+mn-lt"/>
                <a:ea typeface="+mn-ea"/>
                <a:cs typeface="+mn-cs"/>
              </a:rPr>
              <a:t>; (2) </a:t>
            </a:r>
            <a:r>
              <a:rPr lang="en-US" sz="1200" b="1" kern="1200" dirty="0" smtClean="0">
                <a:solidFill>
                  <a:schemeClr val="tx1"/>
                </a:solidFill>
                <a:effectLst/>
                <a:latin typeface="+mn-lt"/>
                <a:ea typeface="+mn-ea"/>
                <a:cs typeface="+mn-cs"/>
              </a:rPr>
              <a:t>monthly average of the number of hours paid</a:t>
            </a:r>
            <a:r>
              <a:rPr lang="en-US" sz="1200" kern="1200" dirty="0" smtClean="0">
                <a:solidFill>
                  <a:schemeClr val="tx1"/>
                </a:solidFill>
                <a:effectLst/>
                <a:latin typeface="+mn-lt"/>
                <a:ea typeface="+mn-ea"/>
                <a:cs typeface="+mn-cs"/>
              </a:rPr>
              <a:t>; and (3) </a:t>
            </a:r>
            <a:r>
              <a:rPr lang="en-US" sz="1200" b="1" kern="1200" dirty="0" smtClean="0">
                <a:solidFill>
                  <a:schemeClr val="tx1"/>
                </a:solidFill>
                <a:effectLst/>
                <a:latin typeface="+mn-lt"/>
                <a:ea typeface="+mn-ea"/>
                <a:cs typeface="+mn-cs"/>
              </a:rPr>
              <a:t>the employment rate of women compared to men </a:t>
            </a:r>
            <a:r>
              <a:rPr lang="en-US" sz="1200" kern="1200" dirty="0" smtClean="0">
                <a:solidFill>
                  <a:schemeClr val="tx1"/>
                </a:solidFill>
                <a:effectLst/>
                <a:latin typeface="+mn-lt"/>
                <a:ea typeface="+mn-ea"/>
                <a:cs typeface="+mn-cs"/>
              </a:rPr>
              <a:t>(Eurostat, 2018b). The gender gap in overall earnings, which is at around 40 % in the EU-28, gives a more comprehensive picture of the level of economic independence and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opportunities of women and men.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Estonia has the highest gender pay gap (25 %), while four countries (CZ, DE, UK, AT) have a gap higher than 20 %.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Variation in gender gap levels require cautious interpretation in view of country specific contexts, given that a low gender pay gap might not necessarily mean that gender equality in labour market opportunities has been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with lower levels of gender pay gap (e.g. IT, MT, EL) have high gender overall earnings gaps. In these countries </a:t>
            </a:r>
            <a:r>
              <a:rPr lang="en-US" sz="1200" kern="1200" dirty="0" smtClean="0">
                <a:solidFill>
                  <a:schemeClr val="tx1"/>
                </a:solidFill>
                <a:effectLst/>
                <a:latin typeface="+mn-lt"/>
                <a:ea typeface="+mn-ea"/>
                <a:cs typeface="+mn-cs"/>
              </a:rPr>
              <a:t>a low gender pay gap is largely associated with low women’s employment (e.g. 60 % of Italian women are active in the formal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 employed or unemployed – compared to an EU average of 72 %). In these countries, </a:t>
            </a:r>
            <a:r>
              <a:rPr lang="en-GB" sz="1200" kern="1200" dirty="0" smtClean="0">
                <a:solidFill>
                  <a:schemeClr val="tx1"/>
                </a:solidFill>
                <a:effectLst/>
                <a:latin typeface="+mn-lt"/>
                <a:ea typeface="+mn-ea"/>
                <a:cs typeface="+mn-cs"/>
              </a:rPr>
              <a:t>women with lower qualifications tend to be economically inactive. On average, those women who are in employment have higher qualifications than men, leading to a lower gender pay gap.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countries with the highest overall earnings gaps (NL, UK, AT, DE), women’s participation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is high, but predominantly in part-time work (e.g. 74 % of women work part-time in the Netherlands).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countries with a moderate gender pay gap and low overall earnings gap (e.g. LT, SE, LV), the high rate of women’s participation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is undermined by high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segregation, which typically indicates a disproportionate share of women employed in jobs and sectors that are lower paid and less valued (</a:t>
            </a:r>
            <a:r>
              <a:rPr lang="en-US" sz="1200" kern="1200" dirty="0" err="1" smtClean="0">
                <a:solidFill>
                  <a:schemeClr val="tx1"/>
                </a:solidFill>
                <a:effectLst/>
                <a:latin typeface="+mn-lt"/>
                <a:ea typeface="+mn-ea"/>
                <a:cs typeface="+mn-cs"/>
              </a:rPr>
              <a:t>Rubery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Koukiadaki</a:t>
            </a:r>
            <a:r>
              <a:rPr lang="en-US" sz="1200" kern="1200" dirty="0" smtClean="0">
                <a:solidFill>
                  <a:schemeClr val="tx1"/>
                </a:solidFill>
                <a:effectLst/>
                <a:latin typeface="+mn-lt"/>
                <a:ea typeface="+mn-ea"/>
                <a:cs typeface="+mn-cs"/>
              </a:rPr>
              <a:t>,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lower level of regulation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markets, including wage-setting mechanisms, has been linked to higher national gender wage gaps (</a:t>
            </a:r>
            <a:r>
              <a:rPr lang="en-US" sz="1200" kern="1200" dirty="0" err="1" smtClean="0">
                <a:solidFill>
                  <a:schemeClr val="tx1"/>
                </a:solidFill>
                <a:effectLst/>
                <a:latin typeface="+mn-lt"/>
                <a:ea typeface="+mn-ea"/>
                <a:cs typeface="+mn-cs"/>
              </a:rPr>
              <a:t>Christofides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Polycarpou</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Vrachimis</a:t>
            </a:r>
            <a:r>
              <a:rPr lang="en-US" sz="1200" kern="1200" dirty="0" smtClean="0">
                <a:solidFill>
                  <a:schemeClr val="tx1"/>
                </a:solidFill>
                <a:effectLst/>
                <a:latin typeface="+mn-lt"/>
                <a:ea typeface="+mn-ea"/>
                <a:cs typeface="+mn-cs"/>
              </a:rPr>
              <a:t>, 2013). In addition, within a number of countries (e.g. SE, DK)</a:t>
            </a:r>
            <a:r>
              <a:rPr lang="en-GB" sz="1200" kern="1200" dirty="0" smtClean="0">
                <a:solidFill>
                  <a:schemeClr val="tx1"/>
                </a:solidFill>
                <a:effectLst/>
                <a:latin typeface="+mn-lt"/>
                <a:ea typeface="+mn-ea"/>
                <a:cs typeface="+mn-cs"/>
              </a:rPr>
              <a:t>, moderate gender pay gap levels reflect a positive influence of more equal levels of earnings across all (OECD, 2017).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3C037D-6BCE-4472-9AC8-A6A93D33DAC8}" type="slidenum">
              <a:rPr lang="en-US" smtClean="0"/>
              <a:t>5</a:t>
            </a:fld>
            <a:endParaRPr lang="en-US"/>
          </a:p>
        </p:txBody>
      </p:sp>
    </p:spTree>
    <p:extLst>
      <p:ext uri="{BB962C8B-B14F-4D97-AF65-F5344CB8AC3E}">
        <p14:creationId xmlns:p14="http://schemas.microsoft.com/office/powerpoint/2010/main" val="319485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EU, on average, the gender pay gap across all educational levels increases with age and income. If the gender pay gap is only 3 % in the age group 20-29, it reaches 22 % among those aged 40-49 or older. Among the different age groups - and despite differences in educational attainment levels - the largest increase in the gender pay gap is observed in the age group 30-39 (compared to 20-29), potentially showing the impact of increased work-life balance strains. From age 40 onwards, the gender pay gap remains more or less consistent across the respective educational levels. The gender pay gap also progressively increases alongside income levels, with the highest gender pay gap (33 %) found among those with tertiary education and the highest income (fifth quintile). This may be influenced by vertical gender segregation. In the EU, on average, the gender pay gap progressively increases with the level of income: at 7 % in the first income quintile, 13 % in the second, 15 % in the third, 18 % in the fourth, and 26 % in the fifth. </a:t>
            </a:r>
          </a:p>
          <a:p>
            <a:endParaRPr lang="en-GB" dirty="0"/>
          </a:p>
        </p:txBody>
      </p:sp>
    </p:spTree>
    <p:extLst>
      <p:ext uri="{BB962C8B-B14F-4D97-AF65-F5344CB8AC3E}">
        <p14:creationId xmlns:p14="http://schemas.microsoft.com/office/powerpoint/2010/main" val="429166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343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 gender pay gap between women and men with high qualifications in the EU is, on average, greater (25 %) than that for other qualification levels</a:t>
            </a:r>
            <a:r>
              <a:rPr lang="en-GB" sz="1200" kern="1200" dirty="0" smtClean="0">
                <a:solidFill>
                  <a:schemeClr val="tx1"/>
                </a:solidFill>
                <a:effectLst/>
                <a:latin typeface="+mn-lt"/>
                <a:ea typeface="+mn-ea"/>
                <a:cs typeface="+mn-cs"/>
              </a:rPr>
              <a:t>, with particularly large pay differences (more than 25 %) between women and men with high qualifications noted in Hungary, Slovakia and </a:t>
            </a:r>
            <a:r>
              <a:rPr lang="en-GB" sz="1200" kern="1200" dirty="0" err="1" smtClean="0">
                <a:solidFill>
                  <a:schemeClr val="tx1"/>
                </a:solidFill>
                <a:effectLst/>
                <a:latin typeface="+mn-lt"/>
                <a:ea typeface="+mn-ea"/>
                <a:cs typeface="+mn-cs"/>
              </a:rPr>
              <a:t>Czechia</a:t>
            </a:r>
            <a:r>
              <a:rPr lang="en-GB" sz="1200" kern="1200" dirty="0" smtClean="0">
                <a:solidFill>
                  <a:schemeClr val="tx1"/>
                </a:solidFill>
                <a:effectLst/>
                <a:latin typeface="+mn-lt"/>
                <a:ea typeface="+mn-ea"/>
                <a:cs typeface="+mn-cs"/>
              </a:rPr>
              <a:t>. In some countries (HU, SK, FR, DE) the gender pay gap among the highly qualified is not only large but significantly greater than the gender pay gap observed among low-qualified employees. A somewhat reverse pattern is noted in a number of EU countries (e.g. EE, PT, LV, ES, CY, HR, PL, EL, LT, IE), where gender pay gaps among low-qualified employees are typically higher than among those with high qualifications.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Overall, gender pay gaps for those with basic and secondary education levels vary considerably from country to country, with the average gender pay gap in the EU being somewhat lower for those with secondary education (14 %) than basic education (16 %).  </a:t>
            </a:r>
          </a:p>
          <a:p>
            <a:endParaRPr lang="en-GB" dirty="0"/>
          </a:p>
        </p:txBody>
      </p:sp>
    </p:spTree>
    <p:extLst>
      <p:ext uri="{BB962C8B-B14F-4D97-AF65-F5344CB8AC3E}">
        <p14:creationId xmlns:p14="http://schemas.microsoft.com/office/powerpoint/2010/main" val="211332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Across the EU economic sectors, the gender pay gap in financial and insurance activities is one of the highest</a:t>
            </a:r>
            <a:r>
              <a:rPr lang="en-GB" sz="1200" kern="1200" dirty="0" smtClean="0">
                <a:solidFill>
                  <a:schemeClr val="tx1"/>
                </a:solidFill>
                <a:effectLst/>
                <a:latin typeface="+mn-lt"/>
                <a:ea typeface="+mn-ea"/>
                <a:cs typeface="+mn-cs"/>
              </a:rPr>
              <a:t>, as is that in manufacturing. The current levels of gender pay gap at the sectoral level (particularly to the disadvantage of older women) are still primarily determined by accumulated gender pay inequalities across the life course. For example, the gender pay gap is notably large (&gt;30%) among elderly people working in trade, manufacturing, financial or scientific sectors (NACE codes G, C, K, M), compared to younger workers. Nonetheless, the reverse trend can also be noted in certain areas of economic activity, such as entertainment and the arts (NACE code R), where the gender pay gap among the young is much greater than among older workers.  </a:t>
            </a:r>
          </a:p>
          <a:p>
            <a:endParaRPr lang="en-GB" dirty="0" smtClean="0"/>
          </a:p>
          <a:p>
            <a:r>
              <a:rPr lang="en-GB" sz="1200" kern="1200" dirty="0" smtClean="0">
                <a:solidFill>
                  <a:schemeClr val="tx1"/>
                </a:solidFill>
                <a:effectLst/>
                <a:latin typeface="+mn-lt"/>
                <a:ea typeface="+mn-ea"/>
                <a:cs typeface="+mn-cs"/>
              </a:rPr>
              <a:t>Besides age, the gender pay gap across economic sectors varies in line with other characteristics, such as educational level. For example, </a:t>
            </a:r>
            <a:r>
              <a:rPr lang="en-GB" sz="1200" b="1" kern="1200" dirty="0" smtClean="0">
                <a:solidFill>
                  <a:schemeClr val="tx1"/>
                </a:solidFill>
                <a:effectLst/>
                <a:latin typeface="+mn-lt"/>
                <a:ea typeface="+mn-ea"/>
                <a:cs typeface="+mn-cs"/>
              </a:rPr>
              <a:t>highly qualified men earn much more than women in financial and insurance or trade jobs</a:t>
            </a:r>
            <a:r>
              <a:rPr lang="en-GB" sz="1200" kern="1200" dirty="0" smtClean="0">
                <a:solidFill>
                  <a:schemeClr val="tx1"/>
                </a:solidFill>
                <a:effectLst/>
                <a:latin typeface="+mn-lt"/>
                <a:ea typeface="+mn-ea"/>
                <a:cs typeface="+mn-cs"/>
              </a:rPr>
              <a:t>, whereas the level of education does not lead to much of a pay differential between women and men in education or administrative and support jobs.</a:t>
            </a:r>
            <a:endParaRPr lang="en-GB" dirty="0"/>
          </a:p>
        </p:txBody>
      </p:sp>
      <p:sp>
        <p:nvSpPr>
          <p:cNvPr id="4" name="Slide Number Placeholder 3"/>
          <p:cNvSpPr>
            <a:spLocks noGrp="1"/>
          </p:cNvSpPr>
          <p:nvPr>
            <p:ph type="sldNum" sz="quarter" idx="10"/>
          </p:nvPr>
        </p:nvSpPr>
        <p:spPr/>
        <p:txBody>
          <a:bodyPr/>
          <a:lstStyle/>
          <a:p>
            <a:fld id="{4BDAE611-B1DF-45A6-82B4-96EEB5ECD350}" type="slidenum">
              <a:rPr lang="en-GB" smtClean="0"/>
              <a:t>9</a:t>
            </a:fld>
            <a:endParaRPr lang="en-GB"/>
          </a:p>
        </p:txBody>
      </p:sp>
    </p:spTree>
    <p:extLst>
      <p:ext uri="{BB962C8B-B14F-4D97-AF65-F5344CB8AC3E}">
        <p14:creationId xmlns:p14="http://schemas.microsoft.com/office/powerpoint/2010/main" val="165169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Title Placeholder 2"/>
          <p:cNvSpPr>
            <a:spLocks noGrp="1"/>
          </p:cNvSpPr>
          <p:nvPr>
            <p:ph type="title"/>
          </p:nvPr>
        </p:nvSpPr>
        <p:spPr>
          <a:xfrm>
            <a:off x="717748" y="2766218"/>
            <a:ext cx="3710236" cy="1886918"/>
          </a:xfrm>
          <a:prstGeom prst="rect">
            <a:avLst/>
          </a:prstGeom>
        </p:spPr>
        <p:txBody>
          <a:bodyPr vert="horz" lIns="91440" tIns="45720" rIns="91440" bIns="45720" rtlCol="0" anchor="t">
            <a:normAutofit/>
          </a:bodyPr>
          <a:lstStyle>
            <a:lvl1pPr>
              <a:defRPr lang="en-US" sz="3600" b="1" dirty="0">
                <a:solidFill>
                  <a:schemeClr val="bg1"/>
                </a:solidFill>
                <a:latin typeface="+mn-lt"/>
                <a:ea typeface="+mj-ea"/>
                <a:cs typeface="+mj-cs"/>
              </a:defRPr>
            </a:lvl1pPr>
          </a:lstStyle>
          <a:p>
            <a:r>
              <a:rPr lang="en-US" dirty="0"/>
              <a:t>Click to edit Master title style</a:t>
            </a:r>
          </a:p>
        </p:txBody>
      </p:sp>
      <p:sp>
        <p:nvSpPr>
          <p:cNvPr id="7" name="Text Placeholder 6"/>
          <p:cNvSpPr>
            <a:spLocks noGrp="1"/>
          </p:cNvSpPr>
          <p:nvPr>
            <p:ph type="body" sz="quarter" idx="10"/>
          </p:nvPr>
        </p:nvSpPr>
        <p:spPr>
          <a:xfrm>
            <a:off x="719004" y="5016664"/>
            <a:ext cx="3708980" cy="1512887"/>
          </a:xfrm>
        </p:spPr>
        <p:txBody>
          <a:bodyPr/>
          <a:lstStyle>
            <a:lvl1pPr>
              <a:defRPr lang="en-US" sz="1600" b="1" kern="1200" dirty="0">
                <a:solidFill>
                  <a:schemeClr val="bg1"/>
                </a:solidFill>
                <a:latin typeface="+mn-lt"/>
                <a:ea typeface="+mn-ea"/>
                <a:cs typeface="+mn-cs"/>
              </a:defRPr>
            </a:lvl1pPr>
          </a:lstStyle>
          <a:p>
            <a:pPr lvl="0"/>
            <a:r>
              <a:rPr lang="en-US" dirty="0"/>
              <a:t>Click to edit Master</a:t>
            </a:r>
          </a:p>
        </p:txBody>
      </p:sp>
    </p:spTree>
    <p:extLst>
      <p:ext uri="{BB962C8B-B14F-4D97-AF65-F5344CB8AC3E}">
        <p14:creationId xmlns:p14="http://schemas.microsoft.com/office/powerpoint/2010/main" val="220163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B4EA4"/>
                </a:solidFill>
              </a:defRPr>
            </a:lvl1pPr>
          </a:lstStyle>
          <a:p>
            <a:r>
              <a:rPr lang="en-US" dirty="0"/>
              <a:t>Click to edit Master title style</a:t>
            </a:r>
            <a:endParaRPr lang="en-GB" dirty="0"/>
          </a:p>
        </p:txBody>
      </p:sp>
      <p:sp>
        <p:nvSpPr>
          <p:cNvPr id="4" name="Text Placeholder 3"/>
          <p:cNvSpPr>
            <a:spLocks noGrp="1"/>
          </p:cNvSpPr>
          <p:nvPr>
            <p:ph type="body" sz="quarter" idx="10" hasCustomPrompt="1"/>
          </p:nvPr>
        </p:nvSpPr>
        <p:spPr>
          <a:xfrm>
            <a:off x="468313" y="4149080"/>
            <a:ext cx="8218487" cy="648072"/>
          </a:xfr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sz="2400"/>
            </a:lvl1pPr>
            <a:lvl2pPr marL="571500" indent="-457200">
              <a:buFont typeface="Arial" panose="020B0604020202020204" pitchFamily="34" charset="0"/>
              <a:buChar char="•"/>
              <a:defRPr sz="2400">
                <a:solidFill>
                  <a:schemeClr val="tx1"/>
                </a:solidFill>
              </a:defRPr>
            </a:lvl2pPr>
          </a:lstStyle>
          <a:p>
            <a:pPr marL="114300" marR="0" lvl="1" indent="0" algn="l" defTabSz="914400" rtl="0" eaLnBrk="1" fontAlgn="base" latinLnBrk="0" hangingPunct="1">
              <a:lnSpc>
                <a:spcPct val="100000"/>
              </a:lnSpc>
              <a:spcBef>
                <a:spcPct val="20000"/>
              </a:spcBef>
              <a:spcAft>
                <a:spcPct val="0"/>
              </a:spcAft>
              <a:buClrTx/>
              <a:buSzTx/>
              <a:tabLst/>
              <a:defRPr/>
            </a:pPr>
            <a:r>
              <a:rPr lang="en-US" dirty="0"/>
              <a:t> Bullets</a:t>
            </a:r>
          </a:p>
        </p:txBody>
      </p:sp>
      <p:sp>
        <p:nvSpPr>
          <p:cNvPr id="5" name="Text Placeholder 4"/>
          <p:cNvSpPr>
            <a:spLocks noGrp="1"/>
          </p:cNvSpPr>
          <p:nvPr>
            <p:ph type="body" sz="quarter" idx="11" hasCustomPrompt="1"/>
          </p:nvPr>
        </p:nvSpPr>
        <p:spPr>
          <a:xfrm>
            <a:off x="465138" y="2780928"/>
            <a:ext cx="8221662" cy="863600"/>
          </a:xfr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2400" dirty="0" smtClean="0">
                <a:solidFill>
                  <a:schemeClr val="tx1"/>
                </a:solidFill>
                <a:latin typeface="+mn-lt"/>
              </a:defRPr>
            </a:lvl1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lang="en-US" dirty="0"/>
              <a:t>Sample text</a:t>
            </a:r>
          </a:p>
          <a:p>
            <a:pPr lvl="0"/>
            <a:endParaRPr lang="en-US" dirty="0"/>
          </a:p>
        </p:txBody>
      </p:sp>
      <p:sp>
        <p:nvSpPr>
          <p:cNvPr id="10" name="Text Placeholder 9"/>
          <p:cNvSpPr>
            <a:spLocks noGrp="1"/>
          </p:cNvSpPr>
          <p:nvPr>
            <p:ph type="body" sz="quarter" idx="12" hasCustomPrompt="1"/>
          </p:nvPr>
        </p:nvSpPr>
        <p:spPr>
          <a:xfrm>
            <a:off x="465138" y="1847851"/>
            <a:ext cx="8221662" cy="645046"/>
          </a:xfrm>
        </p:spPr>
        <p:txBody>
          <a:bodyPr/>
          <a:lstStyle>
            <a:lvl1pPr>
              <a:defRPr lang="en-US" sz="3200" baseline="0" dirty="0" smtClean="0">
                <a:solidFill>
                  <a:srgbClr val="1B4EA4"/>
                </a:solidFill>
                <a:latin typeface="+mn-lt"/>
                <a:ea typeface="+mn-ea"/>
                <a:cs typeface="+mn-cs"/>
              </a:defRPr>
            </a:lvl1pPr>
          </a:lstStyle>
          <a:p>
            <a:pPr lvl="0"/>
            <a:r>
              <a:rPr lang="en-US" dirty="0"/>
              <a:t>Heading 1</a:t>
            </a:r>
          </a:p>
        </p:txBody>
      </p:sp>
    </p:spTree>
    <p:extLst>
      <p:ext uri="{BB962C8B-B14F-4D97-AF65-F5344CB8AC3E}">
        <p14:creationId xmlns:p14="http://schemas.microsoft.com/office/powerpoint/2010/main" val="3834906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267744" y="274638"/>
            <a:ext cx="64190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219528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3" name="Picture Placeholder 5"/>
          <p:cNvSpPr txBox="1">
            <a:spLocks/>
          </p:cNvSpPr>
          <p:nvPr userDrawn="1"/>
        </p:nvSpPr>
        <p:spPr>
          <a:xfrm>
            <a:off x="4777740" y="1828800"/>
            <a:ext cx="4175625" cy="4473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0" indent="0" algn="ctr"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000000"/>
              </a:solidFill>
              <a:effectLst/>
              <a:uLnTx/>
              <a:uFillTx/>
              <a:latin typeface="Myriad Pro"/>
              <a:ea typeface="+mn-ea"/>
              <a:cs typeface="+mn-cs"/>
            </a:endParaRPr>
          </a:p>
        </p:txBody>
      </p:sp>
      <p:sp>
        <p:nvSpPr>
          <p:cNvPr id="23" name="Title 1"/>
          <p:cNvSpPr>
            <a:spLocks noGrp="1"/>
          </p:cNvSpPr>
          <p:nvPr>
            <p:ph type="title"/>
          </p:nvPr>
        </p:nvSpPr>
        <p:spPr>
          <a:xfrm>
            <a:off x="1592580" y="380310"/>
            <a:ext cx="6477000" cy="1014150"/>
          </a:xfrm>
          <a:prstGeom prst="rect">
            <a:avLst/>
          </a:prstGeom>
        </p:spPr>
        <p:txBody>
          <a:bodyPr/>
          <a:lstStyle>
            <a:lvl1pPr>
              <a:defRPr sz="3200">
                <a:solidFill>
                  <a:schemeClr val="accent2"/>
                </a:solidFill>
              </a:defRPr>
            </a:lvl1pPr>
          </a:lstStyle>
          <a:p>
            <a:r>
              <a:rPr lang="en-US" dirty="0" smtClean="0"/>
              <a:t>Click to edit Master title style</a:t>
            </a:r>
            <a:endParaRPr lang="en-US" dirty="0"/>
          </a:p>
        </p:txBody>
      </p:sp>
      <p:sp>
        <p:nvSpPr>
          <p:cNvPr id="24" name="Text Placeholder 4"/>
          <p:cNvSpPr>
            <a:spLocks noGrp="1"/>
          </p:cNvSpPr>
          <p:nvPr>
            <p:ph idx="1"/>
          </p:nvPr>
        </p:nvSpPr>
        <p:spPr>
          <a:xfrm>
            <a:off x="358140" y="1833245"/>
            <a:ext cx="4191000" cy="4469130"/>
          </a:xfrm>
          <a:prstGeom prst="rect">
            <a:avLst/>
          </a:prstGeom>
        </p:spPr>
        <p:txBody>
          <a:bodyPr vert="horz" lIns="91440" tIns="45720" rIns="91440" bIns="45720" rtlCol="0">
            <a:normAutofit/>
          </a:bodyPr>
          <a:lstStyle>
            <a:lvl1pPr algn="ctr">
              <a:defRPr sz="2000" b="1">
                <a:solidFill>
                  <a:schemeClr val="tx1"/>
                </a:solidFill>
              </a:defRPr>
            </a:lvl1pPr>
            <a:lvl2pPr algn="ctr">
              <a:defRPr sz="2000">
                <a:solidFill>
                  <a:schemeClr val="tx1"/>
                </a:solidFill>
              </a:defRPr>
            </a:lvl2pPr>
            <a:lvl3pPr marL="1200150" indent="-28575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Picture Placeholder 5"/>
          <p:cNvSpPr>
            <a:spLocks noGrp="1"/>
          </p:cNvSpPr>
          <p:nvPr>
            <p:ph type="pic" sz="quarter" idx="10"/>
          </p:nvPr>
        </p:nvSpPr>
        <p:spPr>
          <a:xfrm>
            <a:off x="4777740" y="1828800"/>
            <a:ext cx="4175625" cy="447357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760718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874203" y="331787"/>
            <a:ext cx="4106862" cy="1131253"/>
          </a:xfrm>
          <a:prstGeom prst="rect">
            <a:avLst/>
          </a:prstGeom>
        </p:spPr>
        <p:txBody>
          <a:bodyPr/>
          <a:lstStyle>
            <a:lvl1pPr>
              <a:defRPr sz="3200"/>
            </a:lvl1pPr>
            <a:lvl2pPr>
              <a:defRPr sz="3200"/>
            </a:lvl2pPr>
            <a:lvl3pPr>
              <a:defRPr sz="3200"/>
            </a:lvl3pPr>
            <a:lvl4pPr>
              <a:defRPr sz="3200"/>
            </a:lvl4pPr>
            <a:lvl5pPr>
              <a:defRPr sz="3200"/>
            </a:lvl5pPr>
          </a:lstStyle>
          <a:p>
            <a:pPr lvl="0"/>
            <a:r>
              <a:rPr lang="en-US" dirty="0" smtClean="0"/>
              <a:t>Click to edit Master text styles</a:t>
            </a:r>
          </a:p>
        </p:txBody>
      </p:sp>
    </p:spTree>
    <p:extLst>
      <p:ext uri="{BB962C8B-B14F-4D97-AF65-F5344CB8AC3E}">
        <p14:creationId xmlns:p14="http://schemas.microsoft.com/office/powerpoint/2010/main" val="2654857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1570788"/>
          </a:xfrm>
          <a:prstGeom prst="rect">
            <a:avLst/>
          </a:prstGeom>
        </p:spPr>
      </p:pic>
      <p:sp>
        <p:nvSpPr>
          <p:cNvPr id="120834" name="Title Placeholder 1"/>
          <p:cNvSpPr>
            <a:spLocks noGrp="1"/>
          </p:cNvSpPr>
          <p:nvPr>
            <p:ph type="title"/>
          </p:nvPr>
        </p:nvSpPr>
        <p:spPr bwMode="auto">
          <a:xfrm>
            <a:off x="2267744" y="274638"/>
            <a:ext cx="64190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0835" name="Text Placeholder 2"/>
          <p:cNvSpPr>
            <a:spLocks noGrp="1"/>
          </p:cNvSpPr>
          <p:nvPr>
            <p:ph type="body" idx="1"/>
          </p:nvPr>
        </p:nvSpPr>
        <p:spPr bwMode="auto">
          <a:xfrm>
            <a:off x="464574" y="1845426"/>
            <a:ext cx="8222226" cy="482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8"/>
          <a:stretch>
            <a:fillRect/>
          </a:stretch>
        </p:blipFill>
        <p:spPr>
          <a:xfrm>
            <a:off x="145241" y="6453336"/>
            <a:ext cx="524301" cy="347502"/>
          </a:xfrm>
          <a:prstGeom prst="rect">
            <a:avLst/>
          </a:prstGeom>
        </p:spPr>
      </p:pic>
    </p:spTree>
    <p:extLst>
      <p:ext uri="{BB962C8B-B14F-4D97-AF65-F5344CB8AC3E}">
        <p14:creationId xmlns:p14="http://schemas.microsoft.com/office/powerpoint/2010/main" val="477488319"/>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7" r:id="rId3"/>
    <p:sldLayoutId id="2147483676" r:id="rId4"/>
    <p:sldLayoutId id="2147483678" r:id="rId5"/>
  </p:sldLayoutIdLst>
  <p:hf hdr="0" ftr="0" dt="0"/>
  <p:txStyles>
    <p:titleStyle>
      <a:lvl1pPr algn="l" rtl="0" fontAlgn="base">
        <a:spcBef>
          <a:spcPct val="0"/>
        </a:spcBef>
        <a:spcAft>
          <a:spcPct val="0"/>
        </a:spcAft>
        <a:defRPr sz="3600" b="1">
          <a:solidFill>
            <a:schemeClr val="tx1"/>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fontAlgn="base">
        <a:spcBef>
          <a:spcPct val="20000"/>
        </a:spcBef>
        <a:spcAft>
          <a:spcPct val="0"/>
        </a:spcAft>
        <a:buFont typeface="Arial" pitchFamily="34" charset="0"/>
        <a:buNone/>
        <a:defRPr sz="3200">
          <a:solidFill>
            <a:srgbClr val="FF0000"/>
          </a:solidFill>
          <a:latin typeface="+mn-lt"/>
          <a:ea typeface="+mn-ea"/>
          <a:cs typeface="+mn-cs"/>
        </a:defRPr>
      </a:lvl1pPr>
      <a:lvl2pPr marL="457200" indent="0" algn="l" rtl="0" fontAlgn="base">
        <a:spcBef>
          <a:spcPct val="20000"/>
        </a:spcBef>
        <a:spcAft>
          <a:spcPct val="0"/>
        </a:spcAft>
        <a:buFont typeface="Arial" pitchFamily="34" charset="0"/>
        <a:buNone/>
        <a:defRPr sz="2800">
          <a:solidFill>
            <a:schemeClr val="tx1"/>
          </a:solidFill>
          <a:latin typeface="+mn-lt"/>
        </a:defRPr>
      </a:lvl2pPr>
      <a:lvl3pPr marL="914400" indent="0" algn="l" rtl="0" fontAlgn="base">
        <a:spcBef>
          <a:spcPct val="20000"/>
        </a:spcBef>
        <a:spcAft>
          <a:spcPct val="0"/>
        </a:spcAft>
        <a:buFont typeface="Arial" pitchFamily="34" charset="0"/>
        <a:buNone/>
        <a:defRPr sz="2400">
          <a:solidFill>
            <a:schemeClr val="tx1"/>
          </a:solidFill>
          <a:latin typeface="+mn-lt"/>
        </a:defRPr>
      </a:lvl3pPr>
      <a:lvl4pPr marL="1371600" indent="0" algn="l" rtl="0" fontAlgn="base">
        <a:spcBef>
          <a:spcPct val="20000"/>
        </a:spcBef>
        <a:spcAft>
          <a:spcPct val="0"/>
        </a:spcAft>
        <a:buFont typeface="Arial" pitchFamily="34" charset="0"/>
        <a:buNone/>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23528" y="2924944"/>
            <a:ext cx="5760640" cy="3600400"/>
          </a:xfrm>
        </p:spPr>
        <p:txBody>
          <a:bodyPr>
            <a:noAutofit/>
          </a:bodyPr>
          <a:lstStyle/>
          <a:p>
            <a:r>
              <a:rPr lang="en-GB" dirty="0" smtClean="0"/>
              <a:t>Tackling the gender pay gap</a:t>
            </a:r>
            <a:br>
              <a:rPr lang="en-GB" dirty="0" smtClean="0"/>
            </a:br>
            <a:r>
              <a:rPr lang="en-GB" sz="1600" b="0" dirty="0">
                <a:solidFill>
                  <a:srgbClr val="949AA5"/>
                </a:solidFill>
              </a:rPr>
              <a:t/>
            </a:r>
            <a:br>
              <a:rPr lang="en-GB" sz="1600" b="0" dirty="0">
                <a:solidFill>
                  <a:srgbClr val="949AA5"/>
                </a:solidFill>
              </a:rPr>
            </a:br>
            <a:r>
              <a:rPr lang="en-US" sz="1600" dirty="0">
                <a:solidFill>
                  <a:srgbClr val="949AA5"/>
                </a:solidFill>
              </a:rPr>
              <a:t/>
            </a:r>
            <a:br>
              <a:rPr lang="en-US" sz="1600" dirty="0">
                <a:solidFill>
                  <a:srgbClr val="949AA5"/>
                </a:solidFill>
              </a:rPr>
            </a:br>
            <a:r>
              <a:rPr lang="en-US" sz="2000" dirty="0"/>
              <a:t> </a:t>
            </a:r>
            <a:br>
              <a:rPr lang="en-US" sz="2000" dirty="0"/>
            </a:br>
            <a:r>
              <a:rPr lang="en-US" sz="2000" dirty="0" smtClean="0"/>
              <a:t>Dr. Jolanta </a:t>
            </a:r>
            <a:r>
              <a:rPr lang="en-US" sz="2000" dirty="0" err="1" smtClean="0"/>
              <a:t>Reingard</a:t>
            </a:r>
            <a:r>
              <a:rPr lang="lt-LT" sz="2000" dirty="0" smtClean="0"/>
              <a:t>ė</a:t>
            </a:r>
            <a:r>
              <a:rPr lang="en-US" sz="1600" dirty="0" smtClean="0"/>
              <a:t> </a:t>
            </a:r>
            <a:r>
              <a:rPr lang="en-US" sz="1600" dirty="0" smtClean="0"/>
              <a:t/>
            </a:r>
            <a:br>
              <a:rPr lang="en-US" sz="1600" dirty="0" smtClean="0"/>
            </a:br>
            <a:r>
              <a:rPr lang="en-US" sz="1600" dirty="0" err="1" smtClean="0"/>
              <a:t>Programme</a:t>
            </a:r>
            <a:r>
              <a:rPr lang="en-US" sz="1600" dirty="0" smtClean="0"/>
              <a:t> </a:t>
            </a:r>
            <a:r>
              <a:rPr lang="en-US" sz="1600" dirty="0" smtClean="0"/>
              <a:t>coordinator </a:t>
            </a:r>
            <a:br>
              <a:rPr lang="en-US" sz="1600" dirty="0" smtClean="0"/>
            </a:br>
            <a:r>
              <a:rPr lang="en-US" sz="1600" dirty="0" smtClean="0"/>
              <a:t>Research &amp; Statistics </a:t>
            </a: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ITUC/PERC Women’s School</a:t>
            </a:r>
            <a:br>
              <a:rPr lang="en-US" sz="1600" dirty="0"/>
            </a:br>
            <a:r>
              <a:rPr lang="en-US" sz="1600" dirty="0"/>
              <a:t>September 25-26, 2019, Vilnius</a:t>
            </a:r>
            <a:br>
              <a:rPr lang="en-US" sz="1600" dirty="0"/>
            </a:br>
            <a:r>
              <a:rPr lang="en-US" sz="1600" dirty="0"/>
              <a:t/>
            </a:r>
            <a:br>
              <a:rPr lang="en-US" sz="1600" dirty="0"/>
            </a:br>
            <a:endParaRPr lang="en-US" sz="1600" dirty="0"/>
          </a:p>
        </p:txBody>
      </p:sp>
    </p:spTree>
    <p:extLst>
      <p:ext uri="{BB962C8B-B14F-4D97-AF65-F5344CB8AC3E}">
        <p14:creationId xmlns:p14="http://schemas.microsoft.com/office/powerpoint/2010/main" val="905932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tretch>
            <a:fillRect/>
          </a:stretch>
        </p:blipFill>
        <p:spPr>
          <a:xfrm>
            <a:off x="395536" y="2163549"/>
            <a:ext cx="7992888" cy="4361795"/>
          </a:xfrm>
          <a:prstGeom prst="rect">
            <a:avLst/>
          </a:prstGeom>
        </p:spPr>
      </p:pic>
      <p:sp>
        <p:nvSpPr>
          <p:cNvPr id="2" name="Text Placeholder 1"/>
          <p:cNvSpPr>
            <a:spLocks noGrp="1"/>
          </p:cNvSpPr>
          <p:nvPr>
            <p:ph type="body" sz="quarter" idx="10"/>
          </p:nvPr>
        </p:nvSpPr>
        <p:spPr>
          <a:xfrm>
            <a:off x="1907704" y="138114"/>
            <a:ext cx="7056783" cy="986368"/>
          </a:xfrm>
        </p:spPr>
        <p:txBody>
          <a:bodyPr/>
          <a:lstStyle/>
          <a:p>
            <a:pPr algn="ctr"/>
            <a:r>
              <a:rPr lang="en-GB" sz="3000" b="1" dirty="0" smtClean="0">
                <a:solidFill>
                  <a:srgbClr val="1B4EA4"/>
                </a:solidFill>
                <a:ea typeface="+mj-ea"/>
                <a:cs typeface="+mj-cs"/>
              </a:rPr>
              <a:t>Increasing family demands: among the most influential reasons of gender inequalities in pay   </a:t>
            </a:r>
            <a:endParaRPr lang="en-GB" sz="3000" b="1" dirty="0">
              <a:solidFill>
                <a:srgbClr val="1B4EA4"/>
              </a:solidFill>
              <a:ea typeface="+mj-ea"/>
              <a:cs typeface="+mj-cs"/>
            </a:endParaRPr>
          </a:p>
        </p:txBody>
      </p:sp>
      <p:sp>
        <p:nvSpPr>
          <p:cNvPr id="4" name="TextBox 3"/>
          <p:cNvSpPr txBox="1"/>
          <p:nvPr/>
        </p:nvSpPr>
        <p:spPr>
          <a:xfrm>
            <a:off x="323528" y="1772816"/>
            <a:ext cx="8640959" cy="310301"/>
          </a:xfrm>
          <a:prstGeom prst="rect">
            <a:avLst/>
          </a:prstGeom>
        </p:spPr>
        <p:txBody>
          <a:bodyPr vert="horz" wrap="square" lIns="91440" tIns="45720" rIns="91440" bIns="45720" rtlCol="0" anchor="t">
            <a:normAutofit fontScale="92500" lnSpcReduction="20000"/>
          </a:bodyPr>
          <a:lstStyle/>
          <a:p>
            <a:r>
              <a:rPr lang="en-GB" dirty="0" smtClean="0"/>
              <a:t>Net monthly earnings, EU-28 (2015): </a:t>
            </a:r>
            <a:endParaRPr lang="en-GB" dirty="0"/>
          </a:p>
          <a:p>
            <a:endParaRPr lang="en-GB" sz="1600" b="1" kern="1200" dirty="0" smtClean="0">
              <a:solidFill>
                <a:schemeClr val="bg1"/>
              </a:solidFill>
              <a:latin typeface="+mn-lt"/>
              <a:ea typeface="+mn-ea"/>
              <a:cs typeface="+mn-cs"/>
            </a:endParaRPr>
          </a:p>
        </p:txBody>
      </p:sp>
      <p:sp>
        <p:nvSpPr>
          <p:cNvPr id="6" name="TextBox 5"/>
          <p:cNvSpPr txBox="1"/>
          <p:nvPr/>
        </p:nvSpPr>
        <p:spPr>
          <a:xfrm>
            <a:off x="683568" y="6525344"/>
            <a:ext cx="6120680" cy="324232"/>
          </a:xfrm>
          <a:prstGeom prst="rect">
            <a:avLst/>
          </a:prstGeom>
        </p:spPr>
        <p:txBody>
          <a:bodyPr vert="horz" wrap="square" lIns="91440" tIns="45720" rIns="91440" bIns="45720" rtlCol="0" anchor="t">
            <a:noAutofit/>
          </a:bodyPr>
          <a:lstStyle/>
          <a:p>
            <a:r>
              <a:rPr lang="en-GB" sz="1000" dirty="0"/>
              <a:t>Source: EIGE calculations on the basis of EWCS (2015) data  </a:t>
            </a:r>
          </a:p>
        </p:txBody>
      </p:sp>
      <p:sp>
        <p:nvSpPr>
          <p:cNvPr id="3" name="Rectangle 2"/>
          <p:cNvSpPr/>
          <p:nvPr/>
        </p:nvSpPr>
        <p:spPr>
          <a:xfrm>
            <a:off x="5364088" y="3861048"/>
            <a:ext cx="1656184" cy="21602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81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7704" y="260647"/>
            <a:ext cx="7056783" cy="1202393"/>
          </a:xfrm>
        </p:spPr>
        <p:txBody>
          <a:bodyPr/>
          <a:lstStyle/>
          <a:p>
            <a:pPr algn="ctr"/>
            <a:r>
              <a:rPr lang="en-GB" sz="3000" b="1" dirty="0" smtClean="0">
                <a:solidFill>
                  <a:srgbClr val="1B4EA4"/>
                </a:solidFill>
                <a:ea typeface="+mj-ea"/>
                <a:cs typeface="+mj-cs"/>
              </a:rPr>
              <a:t>Women receive less of any kind of supplementary </a:t>
            </a:r>
            <a:r>
              <a:rPr lang="en-GB" sz="3000" b="1" dirty="0">
                <a:solidFill>
                  <a:srgbClr val="1B4EA4"/>
                </a:solidFill>
                <a:ea typeface="+mj-ea"/>
                <a:cs typeface="+mj-cs"/>
              </a:rPr>
              <a:t>earnings</a:t>
            </a:r>
          </a:p>
        </p:txBody>
      </p:sp>
      <p:pic>
        <p:nvPicPr>
          <p:cNvPr id="3" name="Picture 2"/>
          <p:cNvPicPr/>
          <p:nvPr/>
        </p:nvPicPr>
        <p:blipFill>
          <a:blip r:embed="rId3"/>
          <a:stretch>
            <a:fillRect/>
          </a:stretch>
        </p:blipFill>
        <p:spPr>
          <a:xfrm>
            <a:off x="611559" y="1916832"/>
            <a:ext cx="8064896" cy="4010179"/>
          </a:xfrm>
          <a:prstGeom prst="rect">
            <a:avLst/>
          </a:prstGeom>
        </p:spPr>
      </p:pic>
      <p:sp>
        <p:nvSpPr>
          <p:cNvPr id="5" name="TextBox 4"/>
          <p:cNvSpPr txBox="1"/>
          <p:nvPr/>
        </p:nvSpPr>
        <p:spPr>
          <a:xfrm>
            <a:off x="683568" y="6525344"/>
            <a:ext cx="6120680" cy="324232"/>
          </a:xfrm>
          <a:prstGeom prst="rect">
            <a:avLst/>
          </a:prstGeom>
        </p:spPr>
        <p:txBody>
          <a:bodyPr vert="horz" wrap="square" lIns="91440" tIns="45720" rIns="91440" bIns="45720" rtlCol="0" anchor="t">
            <a:noAutofit/>
          </a:bodyPr>
          <a:lstStyle/>
          <a:p>
            <a:r>
              <a:rPr lang="en-GB" sz="1000" dirty="0"/>
              <a:t>Source: EIGE calculations on the basis of EWCS (2015) data  </a:t>
            </a:r>
          </a:p>
        </p:txBody>
      </p:sp>
    </p:spTree>
    <p:extLst>
      <p:ext uri="{BB962C8B-B14F-4D97-AF65-F5344CB8AC3E}">
        <p14:creationId xmlns:p14="http://schemas.microsoft.com/office/powerpoint/2010/main" val="294387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419056" cy="1143000"/>
          </a:xfrm>
        </p:spPr>
        <p:txBody>
          <a:bodyPr/>
          <a:lstStyle/>
          <a:p>
            <a:pPr algn="ctr">
              <a:spcBef>
                <a:spcPct val="20000"/>
              </a:spcBef>
            </a:pPr>
            <a:r>
              <a:rPr lang="en-GB" sz="3000" dirty="0">
                <a:solidFill>
                  <a:srgbClr val="1B4EA4"/>
                </a:solidFill>
              </a:rPr>
              <a:t>Higher autonomy in setting own working time goes along higher </a:t>
            </a:r>
            <a:r>
              <a:rPr lang="en-GB" sz="3000" dirty="0" smtClean="0">
                <a:solidFill>
                  <a:srgbClr val="1B4EA4"/>
                </a:solidFill>
              </a:rPr>
              <a:t>earnings...and larger gender gaps</a:t>
            </a:r>
            <a:endParaRPr lang="en-GB" sz="3000" dirty="0">
              <a:solidFill>
                <a:srgbClr val="1B4EA4"/>
              </a:solidFill>
            </a:endParaRPr>
          </a:p>
        </p:txBody>
      </p:sp>
      <p:pic>
        <p:nvPicPr>
          <p:cNvPr id="3" name="Picture 2"/>
          <p:cNvPicPr/>
          <p:nvPr/>
        </p:nvPicPr>
        <p:blipFill>
          <a:blip r:embed="rId3"/>
          <a:stretch>
            <a:fillRect/>
          </a:stretch>
        </p:blipFill>
        <p:spPr>
          <a:xfrm>
            <a:off x="1115616" y="2204864"/>
            <a:ext cx="6480720" cy="3888432"/>
          </a:xfrm>
          <a:prstGeom prst="rect">
            <a:avLst/>
          </a:prstGeom>
        </p:spPr>
      </p:pic>
      <p:sp>
        <p:nvSpPr>
          <p:cNvPr id="5" name="TextBox 4"/>
          <p:cNvSpPr txBox="1"/>
          <p:nvPr/>
        </p:nvSpPr>
        <p:spPr>
          <a:xfrm>
            <a:off x="683568" y="6444912"/>
            <a:ext cx="6120680" cy="404664"/>
          </a:xfrm>
          <a:prstGeom prst="rect">
            <a:avLst/>
          </a:prstGeom>
        </p:spPr>
        <p:txBody>
          <a:bodyPr vert="horz" wrap="square" lIns="91440" tIns="45720" rIns="91440" bIns="45720" rtlCol="0" anchor="t">
            <a:noAutofit/>
          </a:bodyPr>
          <a:lstStyle/>
          <a:p>
            <a:r>
              <a:rPr lang="en-GB" sz="1000" dirty="0"/>
              <a:t>Source: EIGE calculations on the basis of EWCS (2015) data  </a:t>
            </a:r>
          </a:p>
          <a:p>
            <a:r>
              <a:rPr lang="en-GB" sz="1000" dirty="0"/>
              <a:t>Note: Indicated percentages refer to gender gap in net annual earnings for the respective group</a:t>
            </a:r>
            <a:endParaRPr lang="en-GB" sz="1000" b="1" kern="1200" dirty="0" smtClean="0">
              <a:solidFill>
                <a:schemeClr val="bg1"/>
              </a:solidFill>
            </a:endParaRPr>
          </a:p>
        </p:txBody>
      </p:sp>
    </p:spTree>
    <p:extLst>
      <p:ext uri="{BB962C8B-B14F-4D97-AF65-F5344CB8AC3E}">
        <p14:creationId xmlns:p14="http://schemas.microsoft.com/office/powerpoint/2010/main" val="3086760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2000" y="403200"/>
            <a:ext cx="6984496" cy="1014150"/>
          </a:xfrm>
        </p:spPr>
        <p:txBody>
          <a:bodyPr/>
          <a:lstStyle/>
          <a:p>
            <a:r>
              <a:rPr lang="en-IE" dirty="0" smtClean="0">
                <a:solidFill>
                  <a:schemeClr val="tx2"/>
                </a:solidFill>
              </a:rPr>
              <a:t>Factors affecting </a:t>
            </a:r>
            <a:r>
              <a:rPr lang="en-IE" dirty="0">
                <a:solidFill>
                  <a:schemeClr val="tx2"/>
                </a:solidFill>
              </a:rPr>
              <a:t>pay inequalities in the EU</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836862"/>
            <a:ext cx="4045572" cy="5040560"/>
          </a:xfrm>
          <a:prstGeom prst="rect">
            <a:avLst/>
          </a:prstGeom>
        </p:spPr>
      </p:pic>
    </p:spTree>
    <p:extLst>
      <p:ext uri="{BB962C8B-B14F-4D97-AF65-F5344CB8AC3E}">
        <p14:creationId xmlns:p14="http://schemas.microsoft.com/office/powerpoint/2010/main" val="365367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052000" y="403200"/>
            <a:ext cx="6984496" cy="1014150"/>
          </a:xfrm>
        </p:spPr>
        <p:txBody>
          <a:bodyPr/>
          <a:lstStyle/>
          <a:p>
            <a:r>
              <a:rPr lang="en-IE" dirty="0">
                <a:solidFill>
                  <a:schemeClr val="tx2"/>
                </a:solidFill>
              </a:rPr>
              <a:t>Factors affecting </a:t>
            </a:r>
            <a:r>
              <a:rPr lang="en-IE" dirty="0" smtClean="0">
                <a:solidFill>
                  <a:schemeClr val="tx2"/>
                </a:solidFill>
              </a:rPr>
              <a:t>pay inequalities in the EU</a:t>
            </a:r>
            <a:endParaRPr lang="en-IE"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0" y="1700808"/>
            <a:ext cx="5521027" cy="4793208"/>
          </a:xfrm>
          <a:prstGeom prst="rect">
            <a:avLst/>
          </a:prstGeom>
        </p:spPr>
      </p:pic>
    </p:spTree>
    <p:extLst>
      <p:ext uri="{BB962C8B-B14F-4D97-AF65-F5344CB8AC3E}">
        <p14:creationId xmlns:p14="http://schemas.microsoft.com/office/powerpoint/2010/main" val="1685076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477000" cy="1158166"/>
          </a:xfrm>
        </p:spPr>
        <p:txBody>
          <a:bodyPr/>
          <a:lstStyle/>
          <a:p>
            <a:r>
              <a:rPr lang="en-GB" dirty="0">
                <a:solidFill>
                  <a:srgbClr val="1B4EA4"/>
                </a:solidFill>
              </a:rPr>
              <a:t>What measures can help tackling the gender pay </a:t>
            </a:r>
            <a:r>
              <a:rPr lang="en-GB" dirty="0" smtClean="0">
                <a:solidFill>
                  <a:srgbClr val="1B4EA4"/>
                </a:solidFill>
              </a:rPr>
              <a:t>gap? </a:t>
            </a:r>
            <a:endParaRPr lang="en-GB" dirty="0">
              <a:solidFill>
                <a:srgbClr val="1B4EA4"/>
              </a:solidFill>
            </a:endParaRPr>
          </a:p>
        </p:txBody>
      </p:sp>
      <p:sp>
        <p:nvSpPr>
          <p:cNvPr id="5" name="Content Placeholder 4"/>
          <p:cNvSpPr>
            <a:spLocks noGrp="1"/>
          </p:cNvSpPr>
          <p:nvPr>
            <p:ph idx="1"/>
          </p:nvPr>
        </p:nvSpPr>
        <p:spPr>
          <a:xfrm>
            <a:off x="323528" y="1819429"/>
            <a:ext cx="8424936" cy="4921939"/>
          </a:xfrm>
        </p:spPr>
        <p:txBody>
          <a:bodyPr>
            <a:normAutofit/>
          </a:bodyPr>
          <a:lstStyle/>
          <a:p>
            <a:pPr algn="l"/>
            <a:r>
              <a:rPr lang="en-GB" sz="2200" dirty="0" smtClean="0"/>
              <a:t>Broad </a:t>
            </a:r>
            <a:r>
              <a:rPr lang="en-GB" sz="2200" b="0" dirty="0" smtClean="0"/>
              <a:t>and </a:t>
            </a:r>
            <a:r>
              <a:rPr lang="en-GB" sz="2200" dirty="0" smtClean="0"/>
              <a:t>systematic</a:t>
            </a:r>
            <a:r>
              <a:rPr lang="en-GB" sz="2200" b="0" dirty="0" smtClean="0"/>
              <a:t> policy response, with best effects when </a:t>
            </a:r>
            <a:r>
              <a:rPr lang="en-GB" sz="2200" b="0" dirty="0"/>
              <a:t>different activities are closely </a:t>
            </a:r>
            <a:r>
              <a:rPr lang="en-GB" sz="2200" dirty="0"/>
              <a:t>coordinated</a:t>
            </a:r>
            <a:r>
              <a:rPr lang="en-GB" sz="2200" b="0" dirty="0"/>
              <a:t> and </a:t>
            </a:r>
            <a:r>
              <a:rPr lang="en-GB" sz="2200" dirty="0"/>
              <a:t>complement</a:t>
            </a:r>
            <a:r>
              <a:rPr lang="en-GB" sz="2200" b="0" dirty="0"/>
              <a:t> one </a:t>
            </a:r>
            <a:r>
              <a:rPr lang="en-GB" sz="2200" b="0" dirty="0" smtClean="0"/>
              <a:t>another: </a:t>
            </a:r>
          </a:p>
          <a:p>
            <a:pPr marL="800100" lvl="1" indent="-342900" algn="l">
              <a:buFont typeface="Arial" panose="020B0604020202020204" pitchFamily="34" charset="0"/>
              <a:buChar char="•"/>
            </a:pPr>
            <a:r>
              <a:rPr lang="en-GB" b="0" dirty="0" smtClean="0">
                <a:solidFill>
                  <a:schemeClr val="accent1">
                    <a:lumMod val="75000"/>
                  </a:schemeClr>
                </a:solidFill>
              </a:rPr>
              <a:t>Defining ‘equal pay for work of equal value’ </a:t>
            </a:r>
          </a:p>
          <a:p>
            <a:pPr marL="800100" lvl="1" indent="-342900" algn="l">
              <a:buFont typeface="Arial" panose="020B0604020202020204" pitchFamily="34" charset="0"/>
              <a:buChar char="•"/>
            </a:pPr>
            <a:r>
              <a:rPr lang="en-GB" dirty="0">
                <a:solidFill>
                  <a:schemeClr val="accent1">
                    <a:lumMod val="75000"/>
                  </a:schemeClr>
                </a:solidFill>
              </a:rPr>
              <a:t>Pay transparency </a:t>
            </a:r>
            <a:r>
              <a:rPr lang="en-GB" dirty="0" smtClean="0">
                <a:solidFill>
                  <a:schemeClr val="accent1">
                    <a:lumMod val="75000"/>
                  </a:schemeClr>
                </a:solidFill>
              </a:rPr>
              <a:t>legislation</a:t>
            </a:r>
          </a:p>
          <a:p>
            <a:pPr marL="800100" lvl="1" indent="-342900" algn="l">
              <a:buFont typeface="Arial" panose="020B0604020202020204" pitchFamily="34" charset="0"/>
              <a:buChar char="•"/>
            </a:pPr>
            <a:r>
              <a:rPr lang="en-GB" b="0" dirty="0" smtClean="0">
                <a:solidFill>
                  <a:schemeClr val="accent1">
                    <a:lumMod val="75000"/>
                  </a:schemeClr>
                </a:solidFill>
              </a:rPr>
              <a:t>Wage gap calculators</a:t>
            </a:r>
          </a:p>
          <a:p>
            <a:pPr marL="800100" lvl="1" indent="-342900" algn="l">
              <a:buFont typeface="Arial" panose="020B0604020202020204" pitchFamily="34" charset="0"/>
              <a:buChar char="•"/>
            </a:pPr>
            <a:r>
              <a:rPr lang="en-GB" dirty="0" smtClean="0">
                <a:solidFill>
                  <a:schemeClr val="accent1">
                    <a:lumMod val="75000"/>
                  </a:schemeClr>
                </a:solidFill>
              </a:rPr>
              <a:t>Collective bargaining </a:t>
            </a:r>
          </a:p>
          <a:p>
            <a:pPr marL="800100" lvl="1" indent="-342900" algn="l">
              <a:buFont typeface="Arial" panose="020B0604020202020204" pitchFamily="34" charset="0"/>
              <a:buChar char="•"/>
            </a:pPr>
            <a:r>
              <a:rPr lang="en-GB" b="0" dirty="0" smtClean="0">
                <a:solidFill>
                  <a:schemeClr val="accent1">
                    <a:lumMod val="75000"/>
                  </a:schemeClr>
                </a:solidFill>
              </a:rPr>
              <a:t>Gender neutral job evaluation methodology </a:t>
            </a:r>
          </a:p>
          <a:p>
            <a:pPr marL="800100" lvl="1" indent="-342900" algn="l">
              <a:buFont typeface="Arial" panose="020B0604020202020204" pitchFamily="34" charset="0"/>
              <a:buChar char="•"/>
            </a:pPr>
            <a:r>
              <a:rPr lang="en-GB" dirty="0" smtClean="0">
                <a:solidFill>
                  <a:schemeClr val="accent1">
                    <a:lumMod val="75000"/>
                  </a:schemeClr>
                </a:solidFill>
              </a:rPr>
              <a:t>Strong national equality bodies </a:t>
            </a:r>
          </a:p>
          <a:p>
            <a:pPr marL="800100" lvl="1" indent="-342900" algn="l">
              <a:buFont typeface="Arial" panose="020B0604020202020204" pitchFamily="34" charset="0"/>
              <a:buChar char="•"/>
            </a:pPr>
            <a:r>
              <a:rPr lang="en-GB" b="0" dirty="0" smtClean="0">
                <a:solidFill>
                  <a:schemeClr val="accent1">
                    <a:lumMod val="75000"/>
                  </a:schemeClr>
                </a:solidFill>
              </a:rPr>
              <a:t>Gender-sensitive design of public policies </a:t>
            </a:r>
          </a:p>
          <a:p>
            <a:pPr marL="800100" lvl="1" indent="-342900" algn="l">
              <a:buFont typeface="Arial" panose="020B0604020202020204" pitchFamily="34" charset="0"/>
              <a:buChar char="•"/>
            </a:pPr>
            <a:r>
              <a:rPr lang="en-GB" dirty="0" smtClean="0">
                <a:solidFill>
                  <a:schemeClr val="accent1">
                    <a:lumMod val="75000"/>
                  </a:schemeClr>
                </a:solidFill>
              </a:rPr>
              <a:t>Research, monitoring and awareness-raising campaigns </a:t>
            </a:r>
            <a:endParaRPr lang="en-GB" b="0" dirty="0" smtClean="0">
              <a:solidFill>
                <a:schemeClr val="accent1">
                  <a:lumMod val="75000"/>
                </a:schemeClr>
              </a:solidFill>
            </a:endParaRPr>
          </a:p>
          <a:p>
            <a:pPr algn="l"/>
            <a:r>
              <a:rPr lang="en-GB" sz="2200" b="0" dirty="0" smtClean="0"/>
              <a:t>Any </a:t>
            </a:r>
            <a:r>
              <a:rPr lang="en-GB" sz="2200" b="0" dirty="0"/>
              <a:t>comprehensive policy response should be followed by continuous </a:t>
            </a:r>
            <a:r>
              <a:rPr lang="en-GB" sz="2200" dirty="0"/>
              <a:t>monitoring and evaluation </a:t>
            </a:r>
            <a:r>
              <a:rPr lang="en-GB" sz="2200" b="0" dirty="0" smtClean="0"/>
              <a:t>activities. </a:t>
            </a:r>
            <a:endParaRPr lang="en-GB" sz="2200" b="0" dirty="0"/>
          </a:p>
          <a:p>
            <a:pPr marL="342900" indent="-342900" algn="l">
              <a:buFont typeface="Arial" panose="020B0604020202020204" pitchFamily="34" charset="0"/>
              <a:buChar char="•"/>
            </a:pPr>
            <a:endParaRPr lang="en-GB" sz="2100" b="0" dirty="0"/>
          </a:p>
          <a:p>
            <a:pPr marL="800100" lvl="1" indent="-342900" algn="l">
              <a:buFont typeface="Arial" panose="020B0604020202020204" pitchFamily="34" charset="0"/>
              <a:buChar char="•"/>
            </a:pPr>
            <a:endParaRPr lang="en-GB" sz="2300" b="0" dirty="0" smtClean="0"/>
          </a:p>
        </p:txBody>
      </p:sp>
    </p:spTree>
    <p:extLst>
      <p:ext uri="{BB962C8B-B14F-4D97-AF65-F5344CB8AC3E}">
        <p14:creationId xmlns:p14="http://schemas.microsoft.com/office/powerpoint/2010/main" val="276727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Down Arrow 6"/>
          <p:cNvSpPr/>
          <p:nvPr/>
        </p:nvSpPr>
        <p:spPr>
          <a:xfrm rot="3907408">
            <a:off x="7948304" y="4081051"/>
            <a:ext cx="1216152" cy="731520"/>
          </a:xfrm>
          <a:prstGeom prst="curvedDownArrow">
            <a:avLst>
              <a:gd name="adj1" fmla="val 10556"/>
              <a:gd name="adj2" fmla="val 48037"/>
              <a:gd name="adj3" fmla="val 34010"/>
            </a:avLst>
          </a:prstGeom>
          <a:solidFill>
            <a:srgbClr val="FC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 name="Title 1"/>
          <p:cNvSpPr>
            <a:spLocks noGrp="1"/>
          </p:cNvSpPr>
          <p:nvPr>
            <p:ph type="title"/>
          </p:nvPr>
        </p:nvSpPr>
        <p:spPr/>
        <p:txBody>
          <a:bodyPr/>
          <a:lstStyle/>
          <a:p>
            <a:r>
              <a:rPr lang="en-GB" dirty="0">
                <a:solidFill>
                  <a:srgbClr val="949AA5"/>
                </a:solidFill>
              </a:rPr>
              <a:t>Let’s talk</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964" t="9835" r="30874" b="18034"/>
          <a:stretch/>
        </p:blipFill>
        <p:spPr>
          <a:xfrm>
            <a:off x="5148064" y="1700808"/>
            <a:ext cx="3528392" cy="3168352"/>
          </a:xfrm>
          <a:prstGeom prst="rect">
            <a:avLst/>
          </a:prstGeom>
        </p:spPr>
      </p:pic>
      <p:sp>
        <p:nvSpPr>
          <p:cNvPr id="14" name="TextBox 13"/>
          <p:cNvSpPr txBox="1"/>
          <p:nvPr/>
        </p:nvSpPr>
        <p:spPr>
          <a:xfrm rot="20354716">
            <a:off x="6943291" y="5056450"/>
            <a:ext cx="1832995" cy="360040"/>
          </a:xfrm>
          <a:prstGeom prst="rect">
            <a:avLst/>
          </a:prstGeom>
        </p:spPr>
        <p:txBody>
          <a:bodyPr vert="horz" wrap="square" lIns="91440" tIns="45720" rIns="91440" bIns="45720" rtlCol="0" anchor="t">
            <a:noAutofit/>
          </a:bodyPr>
          <a:lstStyle/>
          <a:p>
            <a:r>
              <a:rPr lang="en-GB" sz="1400" dirty="0"/>
              <a:t>c</a:t>
            </a:r>
            <a:r>
              <a:rPr lang="en-GB" sz="1400" kern="1200" dirty="0"/>
              <a:t>ome in for a chat!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5875387"/>
            <a:ext cx="502984" cy="502984"/>
          </a:xfrm>
          <a:prstGeom prst="rect">
            <a:avLst/>
          </a:prstGeom>
        </p:spPr>
      </p:pic>
      <p:sp>
        <p:nvSpPr>
          <p:cNvPr id="16" name="TextBox 15"/>
          <p:cNvSpPr txBox="1"/>
          <p:nvPr/>
        </p:nvSpPr>
        <p:spPr>
          <a:xfrm>
            <a:off x="5980256" y="5752276"/>
            <a:ext cx="1688088" cy="1196892"/>
          </a:xfrm>
          <a:prstGeom prst="rect">
            <a:avLst/>
          </a:prstGeom>
        </p:spPr>
        <p:txBody>
          <a:bodyPr vert="horz" wrap="square" lIns="91440" tIns="45720" rIns="91440" bIns="45720" rtlCol="0" anchor="t">
            <a:noAutofit/>
          </a:bodyPr>
          <a:lstStyle/>
          <a:p>
            <a:r>
              <a:rPr lang="en-GB" sz="1600" b="1" dirty="0"/>
              <a:t>Gedimino pr. 16,</a:t>
            </a:r>
          </a:p>
          <a:p>
            <a:r>
              <a:rPr lang="en-GB" sz="1600" b="1" dirty="0"/>
              <a:t>LT-01103 Vilnius,</a:t>
            </a:r>
          </a:p>
          <a:p>
            <a:r>
              <a:rPr lang="en-GB" sz="1600" b="1" dirty="0"/>
              <a:t>Lithuania</a:t>
            </a:r>
            <a:endParaRPr lang="en-GB" sz="1600" b="1" kern="1200" dirty="0"/>
          </a:p>
        </p:txBody>
      </p:sp>
      <p:sp>
        <p:nvSpPr>
          <p:cNvPr id="17" name="TextBox 16"/>
          <p:cNvSpPr txBox="1"/>
          <p:nvPr/>
        </p:nvSpPr>
        <p:spPr>
          <a:xfrm>
            <a:off x="1841647" y="2034424"/>
            <a:ext cx="2160240" cy="648072"/>
          </a:xfrm>
          <a:prstGeom prst="rect">
            <a:avLst/>
          </a:prstGeom>
        </p:spPr>
        <p:txBody>
          <a:bodyPr vert="horz" wrap="square" lIns="91440" tIns="45720" rIns="91440" bIns="45720" rtlCol="0" anchor="t">
            <a:normAutofit fontScale="77500" lnSpcReduction="20000"/>
          </a:bodyPr>
          <a:lstStyle/>
          <a:p>
            <a:r>
              <a:rPr lang="en-GB" sz="2800" b="1" kern="0" dirty="0">
                <a:solidFill>
                  <a:srgbClr val="1B4EA4"/>
                </a:solidFill>
              </a:rPr>
              <a:t>Connect with us!</a:t>
            </a:r>
            <a:endParaRPr lang="en-GB" b="1" kern="1200" dirty="0"/>
          </a:p>
        </p:txBody>
      </p:sp>
      <p:pic>
        <p:nvPicPr>
          <p:cNvPr id="18" name="Picture 17"/>
          <p:cNvPicPr>
            <a:picLocks/>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9468" y="2924944"/>
            <a:ext cx="773502" cy="705215"/>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5380" t="9310" r="67620" b="53449"/>
          <a:stretch/>
        </p:blipFill>
        <p:spPr>
          <a:xfrm>
            <a:off x="2104165" y="2830838"/>
            <a:ext cx="864000" cy="822858"/>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7143" t="10897" r="37143" b="53724"/>
          <a:stretch/>
        </p:blipFill>
        <p:spPr>
          <a:xfrm>
            <a:off x="3738316" y="2852466"/>
            <a:ext cx="833684" cy="792000"/>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37143" t="53724" r="37143" b="10897"/>
          <a:stretch/>
        </p:blipFill>
        <p:spPr>
          <a:xfrm>
            <a:off x="3734975" y="4667889"/>
            <a:ext cx="833684" cy="792000"/>
          </a:xfrm>
          <a:prstGeom prst="rect">
            <a:avLst/>
          </a:prstGeom>
        </p:spPr>
      </p:pic>
      <p:pic>
        <p:nvPicPr>
          <p:cNvPr id="23" name="Picture 22"/>
          <p:cNvPicPr>
            <a:picLocks/>
          </p:cNvPicPr>
          <p:nvPr/>
        </p:nvPicPr>
        <p:blipFill rotWithShape="1">
          <a:blip r:embed="rId7" cstate="print">
            <a:extLst>
              <a:ext uri="{28A0092B-C50C-407E-A947-70E740481C1C}">
                <a14:useLocalDpi xmlns:a14="http://schemas.microsoft.com/office/drawing/2010/main" val="0"/>
              </a:ext>
            </a:extLst>
          </a:blip>
          <a:srcRect r="63768"/>
          <a:stretch/>
        </p:blipFill>
        <p:spPr>
          <a:xfrm>
            <a:off x="2210567" y="4763987"/>
            <a:ext cx="831600" cy="720000"/>
          </a:xfrm>
          <a:prstGeom prst="rect">
            <a:avLst/>
          </a:prstGeom>
        </p:spPr>
      </p:pic>
      <p:sp>
        <p:nvSpPr>
          <p:cNvPr id="24" name="TextBox 23"/>
          <p:cNvSpPr txBox="1"/>
          <p:nvPr/>
        </p:nvSpPr>
        <p:spPr>
          <a:xfrm>
            <a:off x="323528" y="3861048"/>
            <a:ext cx="1080120" cy="216024"/>
          </a:xfrm>
          <a:prstGeom prst="rect">
            <a:avLst/>
          </a:prstGeom>
        </p:spPr>
        <p:txBody>
          <a:bodyPr vert="horz" wrap="square" lIns="91440" tIns="45720" rIns="91440" bIns="45720" rtlCol="0" anchor="t">
            <a:normAutofit fontScale="62500" lnSpcReduction="20000"/>
          </a:bodyPr>
          <a:lstStyle/>
          <a:p>
            <a:endParaRPr lang="en-GB" sz="1600" b="1" kern="1200" dirty="0">
              <a:solidFill>
                <a:schemeClr val="bg1"/>
              </a:solidFill>
              <a:latin typeface="+mn-lt"/>
              <a:ea typeface="+mn-ea"/>
              <a:cs typeface="+mn-cs"/>
            </a:endParaRPr>
          </a:p>
        </p:txBody>
      </p:sp>
      <p:sp>
        <p:nvSpPr>
          <p:cNvPr id="25" name="Rectangle 24"/>
          <p:cNvSpPr/>
          <p:nvPr/>
        </p:nvSpPr>
        <p:spPr>
          <a:xfrm>
            <a:off x="163438" y="3691771"/>
            <a:ext cx="1463991" cy="338554"/>
          </a:xfrm>
          <a:prstGeom prst="rect">
            <a:avLst/>
          </a:prstGeom>
        </p:spPr>
        <p:txBody>
          <a:bodyPr wrap="none">
            <a:spAutoFit/>
          </a:bodyPr>
          <a:lstStyle/>
          <a:p>
            <a:r>
              <a:rPr lang="en-GB" sz="1600" b="1" dirty="0"/>
              <a:t>eige.europa.eu</a:t>
            </a:r>
          </a:p>
        </p:txBody>
      </p:sp>
      <p:sp>
        <p:nvSpPr>
          <p:cNvPr id="26" name="Rectangle 25"/>
          <p:cNvSpPr/>
          <p:nvPr/>
        </p:nvSpPr>
        <p:spPr>
          <a:xfrm>
            <a:off x="1878998" y="3676672"/>
            <a:ext cx="1472326" cy="584775"/>
          </a:xfrm>
          <a:prstGeom prst="rect">
            <a:avLst/>
          </a:prstGeom>
        </p:spPr>
        <p:txBody>
          <a:bodyPr wrap="none">
            <a:spAutoFit/>
          </a:bodyPr>
          <a:lstStyle/>
          <a:p>
            <a:r>
              <a:rPr lang="en-GB" sz="1600" b="1" dirty="0"/>
              <a:t>facebook.com/</a:t>
            </a:r>
          </a:p>
          <a:p>
            <a:r>
              <a:rPr lang="en-GB" sz="1600" b="1" dirty="0"/>
              <a:t>eige.europa.eu</a:t>
            </a:r>
          </a:p>
        </p:txBody>
      </p:sp>
      <p:sp>
        <p:nvSpPr>
          <p:cNvPr id="27" name="Rectangle 26"/>
          <p:cNvSpPr/>
          <p:nvPr/>
        </p:nvSpPr>
        <p:spPr>
          <a:xfrm>
            <a:off x="3602893" y="3676672"/>
            <a:ext cx="1257139" cy="584775"/>
          </a:xfrm>
          <a:prstGeom prst="rect">
            <a:avLst/>
          </a:prstGeom>
        </p:spPr>
        <p:txBody>
          <a:bodyPr wrap="none">
            <a:spAutoFit/>
          </a:bodyPr>
          <a:lstStyle/>
          <a:p>
            <a:r>
              <a:rPr lang="en-GB" sz="1600" b="1" dirty="0"/>
              <a:t>twitter.com/</a:t>
            </a:r>
          </a:p>
          <a:p>
            <a:r>
              <a:rPr lang="en-GB" sz="1600" b="1" dirty="0"/>
              <a:t>eurogender</a:t>
            </a:r>
          </a:p>
        </p:txBody>
      </p:sp>
      <p:sp>
        <p:nvSpPr>
          <p:cNvPr id="28" name="Rectangle 27"/>
          <p:cNvSpPr/>
          <p:nvPr/>
        </p:nvSpPr>
        <p:spPr>
          <a:xfrm>
            <a:off x="3417809" y="5408910"/>
            <a:ext cx="1627305" cy="830997"/>
          </a:xfrm>
          <a:prstGeom prst="rect">
            <a:avLst/>
          </a:prstGeom>
        </p:spPr>
        <p:txBody>
          <a:bodyPr wrap="none">
            <a:spAutoFit/>
          </a:bodyPr>
          <a:lstStyle/>
          <a:p>
            <a:pPr algn="ctr"/>
            <a:r>
              <a:rPr lang="en-GB" sz="1600" b="1" dirty="0"/>
              <a:t>youtube.com/</a:t>
            </a:r>
          </a:p>
          <a:p>
            <a:pPr algn="ctr"/>
            <a:r>
              <a:rPr lang="en-GB" sz="1600" b="1" dirty="0"/>
              <a:t>user/eurogender</a:t>
            </a:r>
            <a:br>
              <a:rPr lang="en-GB" sz="1600" b="1" dirty="0"/>
            </a:br>
            <a:endParaRPr lang="en-GB" sz="1600" b="1" dirty="0"/>
          </a:p>
        </p:txBody>
      </p:sp>
      <p:pic>
        <p:nvPicPr>
          <p:cNvPr id="30" name="Picture 2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9468" y="4701528"/>
            <a:ext cx="782459" cy="782459"/>
          </a:xfrm>
          <a:prstGeom prst="rect">
            <a:avLst/>
          </a:prstGeom>
        </p:spPr>
      </p:pic>
      <p:sp>
        <p:nvSpPr>
          <p:cNvPr id="31" name="Rectangle 30"/>
          <p:cNvSpPr/>
          <p:nvPr/>
        </p:nvSpPr>
        <p:spPr>
          <a:xfrm>
            <a:off x="1789497" y="5459889"/>
            <a:ext cx="1616918" cy="830997"/>
          </a:xfrm>
          <a:prstGeom prst="rect">
            <a:avLst/>
          </a:prstGeom>
        </p:spPr>
        <p:txBody>
          <a:bodyPr wrap="none">
            <a:spAutoFit/>
          </a:bodyPr>
          <a:lstStyle/>
          <a:p>
            <a:pPr algn="ctr"/>
            <a:r>
              <a:rPr lang="en-GB" sz="1600" b="1" dirty="0"/>
              <a:t>eurogender.eige.</a:t>
            </a:r>
          </a:p>
          <a:p>
            <a:pPr algn="ctr"/>
            <a:r>
              <a:rPr lang="en-GB" sz="1600" b="1" dirty="0"/>
              <a:t>europa.eu</a:t>
            </a:r>
            <a:br>
              <a:rPr lang="en-GB" sz="1600" b="1" dirty="0"/>
            </a:br>
            <a:endParaRPr lang="en-GB" sz="1600" b="1" dirty="0"/>
          </a:p>
        </p:txBody>
      </p:sp>
      <p:sp>
        <p:nvSpPr>
          <p:cNvPr id="32" name="Rectangle 31"/>
          <p:cNvSpPr/>
          <p:nvPr/>
        </p:nvSpPr>
        <p:spPr>
          <a:xfrm>
            <a:off x="124619" y="5459889"/>
            <a:ext cx="1552155" cy="584775"/>
          </a:xfrm>
          <a:prstGeom prst="rect">
            <a:avLst/>
          </a:prstGeom>
        </p:spPr>
        <p:txBody>
          <a:bodyPr wrap="none">
            <a:spAutoFit/>
          </a:bodyPr>
          <a:lstStyle/>
          <a:p>
            <a:pPr algn="ctr"/>
            <a:r>
              <a:rPr lang="en-GB" sz="1600" b="1" dirty="0"/>
              <a:t>eige.europa.eu/</a:t>
            </a:r>
          </a:p>
          <a:p>
            <a:pPr algn="ctr"/>
            <a:r>
              <a:rPr lang="en-GB" sz="1600" b="1" dirty="0"/>
              <a:t>newsletter</a:t>
            </a:r>
          </a:p>
        </p:txBody>
      </p:sp>
      <p:cxnSp>
        <p:nvCxnSpPr>
          <p:cNvPr id="34" name="Straight Connector 33"/>
          <p:cNvCxnSpPr/>
          <p:nvPr/>
        </p:nvCxnSpPr>
        <p:spPr>
          <a:xfrm>
            <a:off x="1912431" y="2564904"/>
            <a:ext cx="2259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8064" y="3277551"/>
            <a:ext cx="0" cy="23042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200" fill="hold">
                                          <p:stCondLst>
                                            <p:cond delay="0"/>
                                          </p:stCondLst>
                                        </p:cTn>
                                        <p:tgtEl>
                                          <p:spTgt spid="18"/>
                                        </p:tgtEl>
                                        <p:attrNameLst>
                                          <p:attrName>r</p:attrName>
                                        </p:attrNameLst>
                                      </p:cBhvr>
                                    </p:animRot>
                                    <p:animRot by="-240000">
                                      <p:cBhvr>
                                        <p:cTn id="7" dur="400" fill="hold">
                                          <p:stCondLst>
                                            <p:cond delay="400"/>
                                          </p:stCondLst>
                                        </p:cTn>
                                        <p:tgtEl>
                                          <p:spTgt spid="18"/>
                                        </p:tgtEl>
                                        <p:attrNameLst>
                                          <p:attrName>r</p:attrName>
                                        </p:attrNameLst>
                                      </p:cBhvr>
                                    </p:animRot>
                                    <p:animRot by="240000">
                                      <p:cBhvr>
                                        <p:cTn id="8" dur="400" fill="hold">
                                          <p:stCondLst>
                                            <p:cond delay="800"/>
                                          </p:stCondLst>
                                        </p:cTn>
                                        <p:tgtEl>
                                          <p:spTgt spid="18"/>
                                        </p:tgtEl>
                                        <p:attrNameLst>
                                          <p:attrName>r</p:attrName>
                                        </p:attrNameLst>
                                      </p:cBhvr>
                                    </p:animRot>
                                    <p:animRot by="-240000">
                                      <p:cBhvr>
                                        <p:cTn id="9" dur="400" fill="hold">
                                          <p:stCondLst>
                                            <p:cond delay="1200"/>
                                          </p:stCondLst>
                                        </p:cTn>
                                        <p:tgtEl>
                                          <p:spTgt spid="18"/>
                                        </p:tgtEl>
                                        <p:attrNameLst>
                                          <p:attrName>r</p:attrName>
                                        </p:attrNameLst>
                                      </p:cBhvr>
                                    </p:animRot>
                                    <p:animRot by="120000">
                                      <p:cBhvr>
                                        <p:cTn id="10" dur="400" fill="hold">
                                          <p:stCondLst>
                                            <p:cond delay="1600"/>
                                          </p:stCondLst>
                                        </p:cTn>
                                        <p:tgtEl>
                                          <p:spTgt spid="18"/>
                                        </p:tgtEl>
                                        <p:attrNameLst>
                                          <p:attrName>r</p:attrName>
                                        </p:attrNameLst>
                                      </p:cBhvr>
                                    </p:animRot>
                                  </p:childTnLst>
                                </p:cTn>
                              </p:par>
                              <p:par>
                                <p:cTn id="11" presetID="32" presetClass="emph" presetSubtype="0" repeatCount="indefinite" fill="hold" nodeType="withEffect">
                                  <p:stCondLst>
                                    <p:cond delay="210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repeatCount="indefinite" fill="hold" nodeType="withEffect">
                                  <p:stCondLst>
                                    <p:cond delay="210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par>
                                <p:cTn id="23" presetID="32" presetClass="emph" presetSubtype="0" repeatCount="indefinite" fill="hold" nodeType="withEffect">
                                  <p:stCondLst>
                                    <p:cond delay="2100"/>
                                  </p:stCondLst>
                                  <p:childTnLst>
                                    <p:animRot by="120000">
                                      <p:cBhvr>
                                        <p:cTn id="24" dur="200" fill="hold">
                                          <p:stCondLst>
                                            <p:cond delay="0"/>
                                          </p:stCondLst>
                                        </p:cTn>
                                        <p:tgtEl>
                                          <p:spTgt spid="30"/>
                                        </p:tgtEl>
                                        <p:attrNameLst>
                                          <p:attrName>r</p:attrName>
                                        </p:attrNameLst>
                                      </p:cBhvr>
                                    </p:animRot>
                                    <p:animRot by="-240000">
                                      <p:cBhvr>
                                        <p:cTn id="25" dur="400" fill="hold">
                                          <p:stCondLst>
                                            <p:cond delay="400"/>
                                          </p:stCondLst>
                                        </p:cTn>
                                        <p:tgtEl>
                                          <p:spTgt spid="30"/>
                                        </p:tgtEl>
                                        <p:attrNameLst>
                                          <p:attrName>r</p:attrName>
                                        </p:attrNameLst>
                                      </p:cBhvr>
                                    </p:animRot>
                                    <p:animRot by="240000">
                                      <p:cBhvr>
                                        <p:cTn id="26" dur="400" fill="hold">
                                          <p:stCondLst>
                                            <p:cond delay="800"/>
                                          </p:stCondLst>
                                        </p:cTn>
                                        <p:tgtEl>
                                          <p:spTgt spid="30"/>
                                        </p:tgtEl>
                                        <p:attrNameLst>
                                          <p:attrName>r</p:attrName>
                                        </p:attrNameLst>
                                      </p:cBhvr>
                                    </p:animRot>
                                    <p:animRot by="-240000">
                                      <p:cBhvr>
                                        <p:cTn id="27" dur="400" fill="hold">
                                          <p:stCondLst>
                                            <p:cond delay="1200"/>
                                          </p:stCondLst>
                                        </p:cTn>
                                        <p:tgtEl>
                                          <p:spTgt spid="30"/>
                                        </p:tgtEl>
                                        <p:attrNameLst>
                                          <p:attrName>r</p:attrName>
                                        </p:attrNameLst>
                                      </p:cBhvr>
                                    </p:animRot>
                                    <p:animRot by="120000">
                                      <p:cBhvr>
                                        <p:cTn id="28" dur="400" fill="hold">
                                          <p:stCondLst>
                                            <p:cond delay="1600"/>
                                          </p:stCondLst>
                                        </p:cTn>
                                        <p:tgtEl>
                                          <p:spTgt spid="30"/>
                                        </p:tgtEl>
                                        <p:attrNameLst>
                                          <p:attrName>r</p:attrName>
                                        </p:attrNameLst>
                                      </p:cBhvr>
                                    </p:animRot>
                                  </p:childTnLst>
                                </p:cTn>
                              </p:par>
                              <p:par>
                                <p:cTn id="29" presetID="32" presetClass="emph" presetSubtype="0" repeatCount="indefinite" fill="hold" nodeType="withEffect">
                                  <p:stCondLst>
                                    <p:cond delay="2100"/>
                                  </p:stCondLst>
                                  <p:childTnLst>
                                    <p:animRot by="120000">
                                      <p:cBhvr>
                                        <p:cTn id="30" dur="200" fill="hold">
                                          <p:stCondLst>
                                            <p:cond delay="0"/>
                                          </p:stCondLst>
                                        </p:cTn>
                                        <p:tgtEl>
                                          <p:spTgt spid="23"/>
                                        </p:tgtEl>
                                        <p:attrNameLst>
                                          <p:attrName>r</p:attrName>
                                        </p:attrNameLst>
                                      </p:cBhvr>
                                    </p:animRot>
                                    <p:animRot by="-240000">
                                      <p:cBhvr>
                                        <p:cTn id="31" dur="400" fill="hold">
                                          <p:stCondLst>
                                            <p:cond delay="400"/>
                                          </p:stCondLst>
                                        </p:cTn>
                                        <p:tgtEl>
                                          <p:spTgt spid="23"/>
                                        </p:tgtEl>
                                        <p:attrNameLst>
                                          <p:attrName>r</p:attrName>
                                        </p:attrNameLst>
                                      </p:cBhvr>
                                    </p:animRot>
                                    <p:animRot by="240000">
                                      <p:cBhvr>
                                        <p:cTn id="32" dur="400" fill="hold">
                                          <p:stCondLst>
                                            <p:cond delay="800"/>
                                          </p:stCondLst>
                                        </p:cTn>
                                        <p:tgtEl>
                                          <p:spTgt spid="23"/>
                                        </p:tgtEl>
                                        <p:attrNameLst>
                                          <p:attrName>r</p:attrName>
                                        </p:attrNameLst>
                                      </p:cBhvr>
                                    </p:animRot>
                                    <p:animRot by="-240000">
                                      <p:cBhvr>
                                        <p:cTn id="33" dur="400" fill="hold">
                                          <p:stCondLst>
                                            <p:cond delay="1200"/>
                                          </p:stCondLst>
                                        </p:cTn>
                                        <p:tgtEl>
                                          <p:spTgt spid="23"/>
                                        </p:tgtEl>
                                        <p:attrNameLst>
                                          <p:attrName>r</p:attrName>
                                        </p:attrNameLst>
                                      </p:cBhvr>
                                    </p:animRot>
                                    <p:animRot by="120000">
                                      <p:cBhvr>
                                        <p:cTn id="34" dur="400" fill="hold">
                                          <p:stCondLst>
                                            <p:cond delay="1600"/>
                                          </p:stCondLst>
                                        </p:cTn>
                                        <p:tgtEl>
                                          <p:spTgt spid="23"/>
                                        </p:tgtEl>
                                        <p:attrNameLst>
                                          <p:attrName>r</p:attrName>
                                        </p:attrNameLst>
                                      </p:cBhvr>
                                    </p:animRot>
                                  </p:childTnLst>
                                </p:cTn>
                              </p:par>
                              <p:par>
                                <p:cTn id="35" presetID="32" presetClass="emph" presetSubtype="0" repeatCount="indefinite" fill="hold" nodeType="withEffect">
                                  <p:stCondLst>
                                    <p:cond delay="2100"/>
                                  </p:stCondLst>
                                  <p:childTnLst>
                                    <p:animRot by="120000">
                                      <p:cBhvr>
                                        <p:cTn id="36" dur="50" fill="hold">
                                          <p:stCondLst>
                                            <p:cond delay="0"/>
                                          </p:stCondLst>
                                        </p:cTn>
                                        <p:tgtEl>
                                          <p:spTgt spid="21"/>
                                        </p:tgtEl>
                                        <p:attrNameLst>
                                          <p:attrName>r</p:attrName>
                                        </p:attrNameLst>
                                      </p:cBhvr>
                                    </p:animRot>
                                    <p:animRot by="-240000">
                                      <p:cBhvr>
                                        <p:cTn id="37" dur="100" fill="hold">
                                          <p:stCondLst>
                                            <p:cond delay="100"/>
                                          </p:stCondLst>
                                        </p:cTn>
                                        <p:tgtEl>
                                          <p:spTgt spid="21"/>
                                        </p:tgtEl>
                                        <p:attrNameLst>
                                          <p:attrName>r</p:attrName>
                                        </p:attrNameLst>
                                      </p:cBhvr>
                                    </p:animRot>
                                    <p:animRot by="240000">
                                      <p:cBhvr>
                                        <p:cTn id="38" dur="100" fill="hold">
                                          <p:stCondLst>
                                            <p:cond delay="200"/>
                                          </p:stCondLst>
                                        </p:cTn>
                                        <p:tgtEl>
                                          <p:spTgt spid="21"/>
                                        </p:tgtEl>
                                        <p:attrNameLst>
                                          <p:attrName>r</p:attrName>
                                        </p:attrNameLst>
                                      </p:cBhvr>
                                    </p:animRot>
                                    <p:animRot by="-240000">
                                      <p:cBhvr>
                                        <p:cTn id="39" dur="100" fill="hold">
                                          <p:stCondLst>
                                            <p:cond delay="300"/>
                                          </p:stCondLst>
                                        </p:cTn>
                                        <p:tgtEl>
                                          <p:spTgt spid="21"/>
                                        </p:tgtEl>
                                        <p:attrNameLst>
                                          <p:attrName>r</p:attrName>
                                        </p:attrNameLst>
                                      </p:cBhvr>
                                    </p:animRot>
                                    <p:animRot by="120000">
                                      <p:cBhvr>
                                        <p:cTn id="40" dur="100" fill="hold">
                                          <p:stCondLst>
                                            <p:cond delay="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00" y="403200"/>
            <a:ext cx="6984496" cy="1014150"/>
          </a:xfrm>
        </p:spPr>
        <p:txBody>
          <a:bodyPr/>
          <a:lstStyle/>
          <a:p>
            <a:r>
              <a:rPr lang="en-IE" dirty="0" smtClean="0">
                <a:solidFill>
                  <a:schemeClr val="tx2"/>
                </a:solidFill>
              </a:rPr>
              <a:t>Slow progress: gender pay gap in the EU</a:t>
            </a:r>
            <a:endParaRPr lang="en-IE" dirty="0">
              <a:solidFill>
                <a:schemeClr val="tx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4471200"/>
            <a:ext cx="8640961" cy="15011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708920"/>
            <a:ext cx="2664296" cy="1182804"/>
          </a:xfrm>
          <a:prstGeom prst="rect">
            <a:avLst/>
          </a:prstGeom>
        </p:spPr>
      </p:pic>
    </p:spTree>
    <p:extLst>
      <p:ext uri="{BB962C8B-B14F-4D97-AF65-F5344CB8AC3E}">
        <p14:creationId xmlns:p14="http://schemas.microsoft.com/office/powerpoint/2010/main" val="31022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34" y="1312173"/>
            <a:ext cx="9865095" cy="26294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500524"/>
            <a:ext cx="8640961" cy="1501177"/>
          </a:xfrm>
          <a:prstGeom prst="rect">
            <a:avLst/>
          </a:prstGeom>
        </p:spPr>
      </p:pic>
      <p:sp>
        <p:nvSpPr>
          <p:cNvPr id="11" name="TextBox 10"/>
          <p:cNvSpPr txBox="1"/>
          <p:nvPr/>
        </p:nvSpPr>
        <p:spPr>
          <a:xfrm>
            <a:off x="971600" y="5589240"/>
            <a:ext cx="914400" cy="914400"/>
          </a:xfrm>
          <a:prstGeom prst="rect">
            <a:avLst/>
          </a:prstGeom>
        </p:spPr>
        <p:txBody>
          <a:bodyPr vert="horz" wrap="none" lIns="91440" tIns="45720" rIns="91440" bIns="45720" rtlCol="0" anchor="t">
            <a:normAutofit/>
          </a:bodyPr>
          <a:lstStyle/>
          <a:p>
            <a:r>
              <a:rPr lang="en-GB" sz="1600" b="1" kern="1200" dirty="0" smtClean="0">
                <a:solidFill>
                  <a:schemeClr val="tx2"/>
                </a:solidFill>
                <a:latin typeface="+mn-lt"/>
                <a:ea typeface="+mn-ea"/>
                <a:cs typeface="+mn-cs"/>
              </a:rPr>
              <a:t>Measures the difference in gross hourly wage </a:t>
            </a:r>
          </a:p>
          <a:p>
            <a:r>
              <a:rPr lang="en-GB" sz="1600" b="1" kern="1200" dirty="0" smtClean="0">
                <a:solidFill>
                  <a:schemeClr val="tx2"/>
                </a:solidFill>
                <a:latin typeface="+mn-lt"/>
                <a:ea typeface="+mn-ea"/>
                <a:cs typeface="+mn-cs"/>
              </a:rPr>
              <a:t>between women and men </a:t>
            </a:r>
          </a:p>
        </p:txBody>
      </p:sp>
      <p:sp>
        <p:nvSpPr>
          <p:cNvPr id="14" name="TextBox 13"/>
          <p:cNvSpPr txBox="1"/>
          <p:nvPr/>
        </p:nvSpPr>
        <p:spPr>
          <a:xfrm>
            <a:off x="971600" y="3790722"/>
            <a:ext cx="2381112" cy="864096"/>
          </a:xfrm>
          <a:prstGeom prst="rect">
            <a:avLst/>
          </a:prstGeom>
        </p:spPr>
        <p:txBody>
          <a:bodyPr vert="horz" wrap="none" lIns="91440" tIns="45720" rIns="91440" bIns="45720" rtlCol="0" anchor="t">
            <a:noAutofit/>
          </a:bodyPr>
          <a:lstStyle/>
          <a:p>
            <a:pPr>
              <a:lnSpc>
                <a:spcPct val="120000"/>
              </a:lnSpc>
            </a:pPr>
            <a:r>
              <a:rPr lang="en-GB" sz="1600" b="1" kern="1200" dirty="0" smtClean="0">
                <a:solidFill>
                  <a:schemeClr val="tx2"/>
                </a:solidFill>
              </a:rPr>
              <a:t>Measures:	 - average hourly earnings</a:t>
            </a:r>
          </a:p>
          <a:p>
            <a:pPr>
              <a:lnSpc>
                <a:spcPct val="120000"/>
              </a:lnSpc>
            </a:pPr>
            <a:r>
              <a:rPr lang="en-GB" sz="1600" b="1" dirty="0">
                <a:solidFill>
                  <a:schemeClr val="tx2"/>
                </a:solidFill>
              </a:rPr>
              <a:t>	</a:t>
            </a:r>
            <a:r>
              <a:rPr lang="en-GB" sz="1600" b="1" dirty="0" smtClean="0">
                <a:solidFill>
                  <a:schemeClr val="tx2"/>
                </a:solidFill>
              </a:rPr>
              <a:t> - monthly </a:t>
            </a:r>
            <a:r>
              <a:rPr lang="en-GB" sz="1600" b="1" dirty="0">
                <a:solidFill>
                  <a:schemeClr val="tx2"/>
                </a:solidFill>
              </a:rPr>
              <a:t>average of the number of </a:t>
            </a:r>
            <a:r>
              <a:rPr lang="en-GB" sz="1600" b="1" dirty="0" smtClean="0">
                <a:solidFill>
                  <a:schemeClr val="tx2"/>
                </a:solidFill>
              </a:rPr>
              <a:t>paid hours</a:t>
            </a:r>
          </a:p>
          <a:p>
            <a:pPr>
              <a:lnSpc>
                <a:spcPct val="120000"/>
              </a:lnSpc>
            </a:pPr>
            <a:r>
              <a:rPr lang="en-GB" sz="1600" b="1" dirty="0" smtClean="0">
                <a:solidFill>
                  <a:schemeClr val="tx2"/>
                </a:solidFill>
              </a:rPr>
              <a:t> 	 - employment </a:t>
            </a:r>
            <a:r>
              <a:rPr lang="en-GB" sz="1600" b="1" dirty="0">
                <a:solidFill>
                  <a:schemeClr val="tx2"/>
                </a:solidFill>
              </a:rPr>
              <a:t>rates of men and women</a:t>
            </a:r>
            <a:endParaRPr lang="en-GB" sz="1600" b="1" dirty="0" smtClean="0">
              <a:solidFill>
                <a:schemeClr val="tx2"/>
              </a:solidFill>
            </a:endParaRPr>
          </a:p>
          <a:p>
            <a:r>
              <a:rPr lang="en-GB" sz="1600" b="1" dirty="0" smtClean="0">
                <a:solidFill>
                  <a:srgbClr val="949AA5"/>
                </a:solidFill>
              </a:rPr>
              <a:t> </a:t>
            </a:r>
            <a:endParaRPr lang="en-GB" sz="1600" b="1" kern="1200" dirty="0" smtClean="0">
              <a:solidFill>
                <a:srgbClr val="949AA5"/>
              </a:solidFill>
            </a:endParaRPr>
          </a:p>
        </p:txBody>
      </p:sp>
      <p:sp>
        <p:nvSpPr>
          <p:cNvPr id="7" name="Title 1"/>
          <p:cNvSpPr txBox="1">
            <a:spLocks/>
          </p:cNvSpPr>
          <p:nvPr/>
        </p:nvSpPr>
        <p:spPr bwMode="auto">
          <a:xfrm>
            <a:off x="2052000" y="403200"/>
            <a:ext cx="6984496" cy="10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accent2"/>
                </a:solidFill>
                <a:latin typeface="+mn-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tx2"/>
                </a:solidFill>
              </a:rPr>
              <a:t>Not full </a:t>
            </a:r>
            <a:r>
              <a:rPr lang="en-US" dirty="0">
                <a:solidFill>
                  <a:schemeClr val="tx2"/>
                </a:solidFill>
              </a:rPr>
              <a:t>reality of inequalities at </a:t>
            </a:r>
            <a:r>
              <a:rPr lang="en-US" dirty="0" smtClean="0">
                <a:solidFill>
                  <a:schemeClr val="tx2"/>
                </a:solidFill>
              </a:rPr>
              <a:t>work is reflected</a:t>
            </a:r>
            <a:endParaRPr lang="en-US" dirty="0">
              <a:solidFill>
                <a:schemeClr val="tx2"/>
              </a:solidFill>
            </a:endParaRPr>
          </a:p>
        </p:txBody>
      </p:sp>
    </p:spTree>
    <p:extLst>
      <p:ext uri="{BB962C8B-B14F-4D97-AF65-F5344CB8AC3E}">
        <p14:creationId xmlns:p14="http://schemas.microsoft.com/office/powerpoint/2010/main" val="1690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0000" y="260648"/>
            <a:ext cx="6874261" cy="1131253"/>
          </a:xfrm>
        </p:spPr>
        <p:txBody>
          <a:bodyPr/>
          <a:lstStyle/>
          <a:p>
            <a:r>
              <a:rPr lang="en-GB" sz="3000" b="1" dirty="0" smtClean="0">
                <a:solidFill>
                  <a:schemeClr val="tx2"/>
                </a:solidFill>
                <a:ea typeface="+mj-ea"/>
                <a:cs typeface="+mj-cs"/>
              </a:rPr>
              <a:t>Gender inequalities in pay generate pension gap and risk of poverty </a:t>
            </a:r>
            <a:endParaRPr lang="en-GB" sz="3000" b="1" dirty="0">
              <a:solidFill>
                <a:schemeClr val="tx2"/>
              </a:solidFill>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160" y="1736202"/>
            <a:ext cx="11478102" cy="2258424"/>
          </a:xfrm>
          <a:prstGeom prst="rect">
            <a:avLst/>
          </a:prstGeom>
        </p:spPr>
      </p:pic>
      <p:sp>
        <p:nvSpPr>
          <p:cNvPr id="5" name="Rectangle 4"/>
          <p:cNvSpPr/>
          <p:nvPr/>
        </p:nvSpPr>
        <p:spPr>
          <a:xfrm>
            <a:off x="683568" y="4077072"/>
            <a:ext cx="4608512" cy="24482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2"/>
              </a:solidFill>
            </a:endParaRPr>
          </a:p>
          <a:p>
            <a:pPr algn="ctr"/>
            <a:r>
              <a:rPr lang="en-GB" sz="2400" b="1" dirty="0" smtClean="0">
                <a:solidFill>
                  <a:schemeClr val="tx2"/>
                </a:solidFill>
              </a:rPr>
              <a:t>EU gender inequalities in pay: </a:t>
            </a:r>
          </a:p>
          <a:p>
            <a:pPr algn="ctr"/>
            <a:r>
              <a:rPr lang="en-GB" sz="2400" dirty="0" smtClean="0">
                <a:solidFill>
                  <a:schemeClr val="tx2"/>
                </a:solidFill>
              </a:rPr>
              <a:t>16% - gender pay gap</a:t>
            </a:r>
          </a:p>
          <a:p>
            <a:pPr algn="ctr"/>
            <a:r>
              <a:rPr lang="en-GB" sz="2400" dirty="0" smtClean="0">
                <a:solidFill>
                  <a:schemeClr val="tx2"/>
                </a:solidFill>
              </a:rPr>
              <a:t>40% - gender overall earnings gap</a:t>
            </a:r>
          </a:p>
          <a:p>
            <a:pPr algn="ctr"/>
            <a:r>
              <a:rPr lang="en-GB" sz="2400" dirty="0" smtClean="0">
                <a:solidFill>
                  <a:schemeClr val="tx2"/>
                </a:solidFill>
              </a:rPr>
              <a:t>38% - gender pension gap</a:t>
            </a:r>
          </a:p>
          <a:p>
            <a:pPr algn="ctr"/>
            <a:endParaRPr lang="en-GB" sz="2400" dirty="0">
              <a:solidFill>
                <a:schemeClr val="tx2"/>
              </a:solidFill>
            </a:endParaRPr>
          </a:p>
        </p:txBody>
      </p:sp>
      <p:sp>
        <p:nvSpPr>
          <p:cNvPr id="6" name="Rectangle 5"/>
          <p:cNvSpPr/>
          <p:nvPr/>
        </p:nvSpPr>
        <p:spPr>
          <a:xfrm>
            <a:off x="5436096" y="4077072"/>
            <a:ext cx="3312368" cy="24482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2"/>
              </a:solidFill>
            </a:endParaRPr>
          </a:p>
          <a:p>
            <a:pPr algn="ctr"/>
            <a:r>
              <a:rPr lang="en-GB" sz="2400" b="1" dirty="0" smtClean="0">
                <a:solidFill>
                  <a:schemeClr val="tx2"/>
                </a:solidFill>
              </a:rPr>
              <a:t>EU risk of poverty rate </a:t>
            </a:r>
            <a:r>
              <a:rPr lang="en-GB" b="1" dirty="0" smtClean="0">
                <a:solidFill>
                  <a:schemeClr val="tx2"/>
                </a:solidFill>
              </a:rPr>
              <a:t>– </a:t>
            </a:r>
          </a:p>
          <a:p>
            <a:pPr algn="ctr"/>
            <a:r>
              <a:rPr lang="en-GB" sz="2000" b="1" dirty="0" smtClean="0">
                <a:solidFill>
                  <a:schemeClr val="tx2"/>
                </a:solidFill>
              </a:rPr>
              <a:t>60 years or over</a:t>
            </a:r>
          </a:p>
          <a:p>
            <a:pPr algn="ctr"/>
            <a:r>
              <a:rPr lang="en-GB" sz="2000" dirty="0" smtClean="0">
                <a:solidFill>
                  <a:schemeClr val="tx2"/>
                </a:solidFill>
              </a:rPr>
              <a:t>Women – 16.7%</a:t>
            </a:r>
          </a:p>
          <a:p>
            <a:pPr algn="ctr"/>
            <a:r>
              <a:rPr lang="en-GB" sz="2000" dirty="0" smtClean="0">
                <a:solidFill>
                  <a:schemeClr val="tx2"/>
                </a:solidFill>
              </a:rPr>
              <a:t>Men – 13.7%</a:t>
            </a:r>
          </a:p>
          <a:p>
            <a:pPr algn="ctr"/>
            <a:r>
              <a:rPr lang="en-GB" sz="2000" b="1" dirty="0" smtClean="0">
                <a:solidFill>
                  <a:schemeClr val="tx2"/>
                </a:solidFill>
              </a:rPr>
              <a:t>75 </a:t>
            </a:r>
            <a:r>
              <a:rPr lang="en-GB" sz="2000" b="1" dirty="0">
                <a:solidFill>
                  <a:schemeClr val="tx2"/>
                </a:solidFill>
              </a:rPr>
              <a:t>years or </a:t>
            </a:r>
            <a:r>
              <a:rPr lang="en-GB" sz="2000" b="1" dirty="0" smtClean="0">
                <a:solidFill>
                  <a:schemeClr val="tx2"/>
                </a:solidFill>
              </a:rPr>
              <a:t>over</a:t>
            </a:r>
          </a:p>
          <a:p>
            <a:pPr algn="ctr"/>
            <a:r>
              <a:rPr lang="en-GB" sz="2000" dirty="0">
                <a:solidFill>
                  <a:schemeClr val="tx2"/>
                </a:solidFill>
              </a:rPr>
              <a:t>Women – </a:t>
            </a:r>
            <a:r>
              <a:rPr lang="en-GB" sz="2000" dirty="0" smtClean="0">
                <a:solidFill>
                  <a:schemeClr val="tx2"/>
                </a:solidFill>
              </a:rPr>
              <a:t>19.2%</a:t>
            </a:r>
            <a:endParaRPr lang="en-GB" sz="2000" dirty="0">
              <a:solidFill>
                <a:schemeClr val="tx2"/>
              </a:solidFill>
            </a:endParaRPr>
          </a:p>
          <a:p>
            <a:pPr algn="ctr"/>
            <a:r>
              <a:rPr lang="en-GB" sz="2000" dirty="0">
                <a:solidFill>
                  <a:schemeClr val="tx2"/>
                </a:solidFill>
              </a:rPr>
              <a:t>Men – </a:t>
            </a:r>
            <a:r>
              <a:rPr lang="en-GB" sz="2000" dirty="0" smtClean="0">
                <a:solidFill>
                  <a:schemeClr val="tx2"/>
                </a:solidFill>
              </a:rPr>
              <a:t>13.0%</a:t>
            </a:r>
          </a:p>
          <a:p>
            <a:pPr algn="ctr"/>
            <a:endParaRPr lang="en-GB" dirty="0">
              <a:solidFill>
                <a:schemeClr val="tx2"/>
              </a:solidFill>
            </a:endParaRPr>
          </a:p>
        </p:txBody>
      </p:sp>
    </p:spTree>
    <p:extLst>
      <p:ext uri="{BB962C8B-B14F-4D97-AF65-F5344CB8AC3E}">
        <p14:creationId xmlns:p14="http://schemas.microsoft.com/office/powerpoint/2010/main" val="265094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576" y="1673188"/>
            <a:ext cx="7488833" cy="5040787"/>
          </a:xfrm>
          <a:prstGeom prst="rect">
            <a:avLst/>
          </a:prstGeom>
        </p:spPr>
      </p:pic>
      <p:sp>
        <p:nvSpPr>
          <p:cNvPr id="9" name="Text Placeholder title"/>
          <p:cNvSpPr>
            <a:spLocks noGrp="1"/>
          </p:cNvSpPr>
          <p:nvPr>
            <p:ph type="body" sz="quarter" idx="10"/>
          </p:nvPr>
        </p:nvSpPr>
        <p:spPr>
          <a:xfrm>
            <a:off x="1979712" y="285180"/>
            <a:ext cx="6692990" cy="1131253"/>
          </a:xfrm>
        </p:spPr>
        <p:txBody>
          <a:bodyPr/>
          <a:lstStyle/>
          <a:p>
            <a:pPr algn="ctr">
              <a:spcBef>
                <a:spcPct val="0"/>
              </a:spcBef>
            </a:pPr>
            <a:r>
              <a:rPr lang="en-US" sz="3000" b="1" dirty="0" smtClean="0">
                <a:solidFill>
                  <a:srgbClr val="1B4EA4"/>
                </a:solidFill>
                <a:ea typeface="+mj-ea"/>
                <a:cs typeface="+mj-cs"/>
              </a:rPr>
              <a:t>Gender pay gap must be looked at along other employment indicators</a:t>
            </a:r>
            <a:endParaRPr lang="en-US" sz="3000" b="1" dirty="0">
              <a:solidFill>
                <a:srgbClr val="1B4EA4"/>
              </a:solidFill>
              <a:ea typeface="+mj-ea"/>
              <a:cs typeface="+mj-cs"/>
            </a:endParaRPr>
          </a:p>
        </p:txBody>
      </p:sp>
      <p:sp>
        <p:nvSpPr>
          <p:cNvPr id="8" name="Line Callout 1 7"/>
          <p:cNvSpPr/>
          <p:nvPr/>
        </p:nvSpPr>
        <p:spPr>
          <a:xfrm>
            <a:off x="1647998" y="1879585"/>
            <a:ext cx="2131914" cy="541303"/>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IT: Very low women employment (59.8%), considerable part-time (32.5%)</a:t>
            </a:r>
            <a:endParaRPr lang="en-GB" sz="1200" i="1" dirty="0">
              <a:solidFill>
                <a:schemeClr val="tx2">
                  <a:lumMod val="60000"/>
                  <a:lumOff val="40000"/>
                </a:schemeClr>
              </a:solidFill>
            </a:endParaRPr>
          </a:p>
        </p:txBody>
      </p:sp>
      <p:sp>
        <p:nvSpPr>
          <p:cNvPr id="11" name="Line Callout 1 10"/>
          <p:cNvSpPr/>
          <p:nvPr/>
        </p:nvSpPr>
        <p:spPr>
          <a:xfrm>
            <a:off x="3781459" y="1673188"/>
            <a:ext cx="2016224"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NL: High women employment (76.5), but essentially </a:t>
            </a:r>
          </a:p>
          <a:p>
            <a:pPr algn="ctr"/>
            <a:r>
              <a:rPr lang="en-GB" sz="1200" i="1" dirty="0" smtClean="0">
                <a:solidFill>
                  <a:schemeClr val="tx2">
                    <a:lumMod val="60000"/>
                    <a:lumOff val="40000"/>
                  </a:schemeClr>
                </a:solidFill>
              </a:rPr>
              <a:t>part-time (</a:t>
            </a:r>
            <a:r>
              <a:rPr lang="en-GB" sz="1200" i="1" dirty="0">
                <a:solidFill>
                  <a:schemeClr val="tx2">
                    <a:lumMod val="60000"/>
                    <a:lumOff val="40000"/>
                  </a:schemeClr>
                </a:solidFill>
              </a:rPr>
              <a:t>74.1%) </a:t>
            </a:r>
          </a:p>
        </p:txBody>
      </p:sp>
      <p:sp>
        <p:nvSpPr>
          <p:cNvPr id="12" name="Line Callout 1 11"/>
          <p:cNvSpPr/>
          <p:nvPr/>
        </p:nvSpPr>
        <p:spPr>
          <a:xfrm>
            <a:off x="1941380" y="5035842"/>
            <a:ext cx="1584176"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SI: High women employment (75.3%), low part-time (13.7%)</a:t>
            </a:r>
            <a:endParaRPr lang="en-GB" sz="1200" i="1" dirty="0">
              <a:solidFill>
                <a:schemeClr val="tx2">
                  <a:lumMod val="60000"/>
                  <a:lumOff val="40000"/>
                </a:schemeClr>
              </a:solidFill>
            </a:endParaRPr>
          </a:p>
        </p:txBody>
      </p:sp>
      <p:sp>
        <p:nvSpPr>
          <p:cNvPr id="13" name="Line Callout 1 12"/>
          <p:cNvSpPr/>
          <p:nvPr/>
        </p:nvSpPr>
        <p:spPr>
          <a:xfrm>
            <a:off x="6804248" y="3284984"/>
            <a:ext cx="1584176"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EE: High women employment (79.4%), low part-time (</a:t>
            </a:r>
            <a:r>
              <a:rPr lang="en-GB" sz="1200" i="1" dirty="0">
                <a:solidFill>
                  <a:schemeClr val="tx2">
                    <a:lumMod val="60000"/>
                    <a:lumOff val="40000"/>
                  </a:schemeClr>
                </a:solidFill>
              </a:rPr>
              <a:t>12.9</a:t>
            </a:r>
            <a:r>
              <a:rPr lang="en-GB" sz="1200" i="1" dirty="0" smtClean="0">
                <a:solidFill>
                  <a:schemeClr val="tx2">
                    <a:lumMod val="60000"/>
                    <a:lumOff val="40000"/>
                  </a:schemeClr>
                </a:solidFill>
              </a:rPr>
              <a:t>%)</a:t>
            </a:r>
            <a:endParaRPr lang="en-GB" sz="1200" i="1" dirty="0">
              <a:solidFill>
                <a:schemeClr val="tx2">
                  <a:lumMod val="60000"/>
                  <a:lumOff val="40000"/>
                </a:schemeClr>
              </a:solidFill>
            </a:endParaRPr>
          </a:p>
        </p:txBody>
      </p:sp>
      <p:sp>
        <p:nvSpPr>
          <p:cNvPr id="15" name="Line Callout 1 14"/>
          <p:cNvSpPr/>
          <p:nvPr/>
        </p:nvSpPr>
        <p:spPr>
          <a:xfrm>
            <a:off x="6445554" y="2011184"/>
            <a:ext cx="1584176"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AT: High women employment (75.0%), high part-time (47.9%)</a:t>
            </a:r>
            <a:endParaRPr lang="en-GB" sz="1200" i="1" dirty="0">
              <a:solidFill>
                <a:schemeClr val="tx2">
                  <a:lumMod val="60000"/>
                  <a:lumOff val="40000"/>
                </a:schemeClr>
              </a:solidFill>
            </a:endParaRPr>
          </a:p>
        </p:txBody>
      </p:sp>
      <p:sp>
        <p:nvSpPr>
          <p:cNvPr id="17" name="Line Callout 1 16"/>
          <p:cNvSpPr/>
          <p:nvPr/>
        </p:nvSpPr>
        <p:spPr>
          <a:xfrm>
            <a:off x="3995936" y="4869160"/>
            <a:ext cx="1584176"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LT: High women employment (80.2%), low part-time (9.2)</a:t>
            </a:r>
            <a:endParaRPr lang="en-GB" sz="1200" i="1" dirty="0">
              <a:solidFill>
                <a:schemeClr val="tx2">
                  <a:lumMod val="60000"/>
                  <a:lumOff val="40000"/>
                </a:schemeClr>
              </a:solidFill>
            </a:endParaRPr>
          </a:p>
        </p:txBody>
      </p:sp>
      <p:sp>
        <p:nvSpPr>
          <p:cNvPr id="18" name="Line Callout 1 17"/>
          <p:cNvSpPr/>
          <p:nvPr/>
        </p:nvSpPr>
        <p:spPr>
          <a:xfrm>
            <a:off x="5292080" y="4365104"/>
            <a:ext cx="1584176"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chemeClr val="tx2">
                    <a:lumMod val="60000"/>
                    <a:lumOff val="40000"/>
                  </a:schemeClr>
                </a:solidFill>
              </a:rPr>
              <a:t>FI: High women employment (79.4%), lower part-time (</a:t>
            </a:r>
            <a:r>
              <a:rPr lang="en-GB" sz="1200" i="1" dirty="0">
                <a:solidFill>
                  <a:schemeClr val="tx2">
                    <a:lumMod val="60000"/>
                    <a:lumOff val="40000"/>
                  </a:schemeClr>
                </a:solidFill>
              </a:rPr>
              <a:t>18.6</a:t>
            </a:r>
            <a:r>
              <a:rPr lang="en-GB" sz="1200" i="1" dirty="0" smtClean="0">
                <a:solidFill>
                  <a:schemeClr val="tx2">
                    <a:lumMod val="60000"/>
                    <a:lumOff val="40000"/>
                  </a:schemeClr>
                </a:solidFill>
              </a:rPr>
              <a:t>%)</a:t>
            </a:r>
            <a:endParaRPr lang="en-GB" sz="1200" i="1" dirty="0">
              <a:solidFill>
                <a:schemeClr val="tx2">
                  <a:lumMod val="60000"/>
                  <a:lumOff val="40000"/>
                </a:schemeClr>
              </a:solidFill>
            </a:endParaRPr>
          </a:p>
        </p:txBody>
      </p:sp>
      <p:sp>
        <p:nvSpPr>
          <p:cNvPr id="19" name="TextBox 18"/>
          <p:cNvSpPr txBox="1"/>
          <p:nvPr/>
        </p:nvSpPr>
        <p:spPr>
          <a:xfrm>
            <a:off x="899592" y="6597352"/>
            <a:ext cx="1620180" cy="216024"/>
          </a:xfrm>
          <a:prstGeom prst="rect">
            <a:avLst/>
          </a:prstGeom>
        </p:spPr>
        <p:txBody>
          <a:bodyPr vert="horz" wrap="square" lIns="91440" tIns="45720" rIns="91440" bIns="45720" rtlCol="0" anchor="t">
            <a:normAutofit fontScale="62500" lnSpcReduction="20000"/>
          </a:bodyPr>
          <a:lstStyle/>
          <a:p>
            <a:r>
              <a:rPr lang="en-GB" sz="1600" kern="1200" dirty="0" smtClean="0">
                <a:latin typeface="+mn-lt"/>
                <a:ea typeface="+mn-ea"/>
                <a:cs typeface="+mn-cs"/>
              </a:rPr>
              <a:t>Source: Eurostat</a:t>
            </a:r>
          </a:p>
        </p:txBody>
      </p:sp>
      <p:sp>
        <p:nvSpPr>
          <p:cNvPr id="20" name="Line Callout 1 19"/>
          <p:cNvSpPr/>
          <p:nvPr/>
        </p:nvSpPr>
        <p:spPr>
          <a:xfrm>
            <a:off x="3989858" y="2420888"/>
            <a:ext cx="2166318" cy="504056"/>
          </a:xfrm>
          <a:prstGeom prst="borderCallout1">
            <a:avLst>
              <a:gd name="adj1" fmla="val 106229"/>
              <a:gd name="adj2" fmla="val 40448"/>
              <a:gd name="adj3" fmla="val 124996"/>
              <a:gd name="adj4" fmla="val 402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dirty="0">
              <a:solidFill>
                <a:srgbClr val="FF0000"/>
              </a:solidFill>
            </a:endParaRPr>
          </a:p>
        </p:txBody>
      </p:sp>
    </p:spTree>
    <p:extLst>
      <p:ext uri="{BB962C8B-B14F-4D97-AF65-F5344CB8AC3E}">
        <p14:creationId xmlns:p14="http://schemas.microsoft.com/office/powerpoint/2010/main" val="178371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7704" y="260647"/>
            <a:ext cx="7056783" cy="1202393"/>
          </a:xfrm>
        </p:spPr>
        <p:txBody>
          <a:bodyPr/>
          <a:lstStyle/>
          <a:p>
            <a:pPr algn="ctr"/>
            <a:r>
              <a:rPr lang="en-GB" sz="3000" b="1" dirty="0" smtClean="0">
                <a:solidFill>
                  <a:srgbClr val="1B4EA4"/>
                </a:solidFill>
                <a:ea typeface="+mj-ea"/>
                <a:cs typeface="+mj-cs"/>
              </a:rPr>
              <a:t>Gender pay gap enlarges substantially along the career path</a:t>
            </a:r>
            <a:endParaRPr lang="en-GB" sz="3000" b="1" dirty="0">
              <a:solidFill>
                <a:srgbClr val="1B4EA4"/>
              </a:solidFill>
              <a:ea typeface="+mj-ea"/>
              <a:cs typeface="+mj-cs"/>
            </a:endParaRPr>
          </a:p>
        </p:txBody>
      </p:sp>
      <p:pic>
        <p:nvPicPr>
          <p:cNvPr id="8" name="Picture 7"/>
          <p:cNvPicPr>
            <a:picLocks noChangeAspect="1"/>
          </p:cNvPicPr>
          <p:nvPr/>
        </p:nvPicPr>
        <p:blipFill>
          <a:blip r:embed="rId3"/>
          <a:stretch>
            <a:fillRect/>
          </a:stretch>
        </p:blipFill>
        <p:spPr>
          <a:xfrm>
            <a:off x="329536" y="2228349"/>
            <a:ext cx="2750755" cy="3474637"/>
          </a:xfrm>
          <a:prstGeom prst="rect">
            <a:avLst/>
          </a:prstGeom>
        </p:spPr>
      </p:pic>
      <p:pic>
        <p:nvPicPr>
          <p:cNvPr id="10" name="Picture 9"/>
          <p:cNvPicPr>
            <a:picLocks noChangeAspect="1"/>
          </p:cNvPicPr>
          <p:nvPr/>
        </p:nvPicPr>
        <p:blipFill>
          <a:blip r:embed="rId4"/>
          <a:stretch>
            <a:fillRect/>
          </a:stretch>
        </p:blipFill>
        <p:spPr>
          <a:xfrm>
            <a:off x="3203848" y="2228349"/>
            <a:ext cx="2750755" cy="3474637"/>
          </a:xfrm>
          <a:prstGeom prst="rect">
            <a:avLst/>
          </a:prstGeom>
        </p:spPr>
      </p:pic>
      <p:pic>
        <p:nvPicPr>
          <p:cNvPr id="11" name="Picture 10"/>
          <p:cNvPicPr>
            <a:picLocks noChangeAspect="1"/>
          </p:cNvPicPr>
          <p:nvPr/>
        </p:nvPicPr>
        <p:blipFill>
          <a:blip r:embed="rId5"/>
          <a:stretch>
            <a:fillRect/>
          </a:stretch>
        </p:blipFill>
        <p:spPr>
          <a:xfrm>
            <a:off x="6156176" y="2204864"/>
            <a:ext cx="2592288" cy="3274468"/>
          </a:xfrm>
          <a:prstGeom prst="rect">
            <a:avLst/>
          </a:prstGeom>
        </p:spPr>
      </p:pic>
      <p:sp>
        <p:nvSpPr>
          <p:cNvPr id="7" name="TextBox 6"/>
          <p:cNvSpPr txBox="1"/>
          <p:nvPr/>
        </p:nvSpPr>
        <p:spPr>
          <a:xfrm>
            <a:off x="899592" y="6597352"/>
            <a:ext cx="1620180" cy="216024"/>
          </a:xfrm>
          <a:prstGeom prst="rect">
            <a:avLst/>
          </a:prstGeom>
        </p:spPr>
        <p:txBody>
          <a:bodyPr vert="horz" wrap="square" lIns="91440" tIns="45720" rIns="91440" bIns="45720" rtlCol="0" anchor="t">
            <a:normAutofit fontScale="62500" lnSpcReduction="20000"/>
          </a:bodyPr>
          <a:lstStyle/>
          <a:p>
            <a:r>
              <a:rPr lang="en-GB" sz="1600" kern="1200" dirty="0" smtClean="0">
                <a:latin typeface="+mn-lt"/>
                <a:ea typeface="+mn-ea"/>
                <a:cs typeface="+mn-cs"/>
              </a:rPr>
              <a:t>Source: Eurostat</a:t>
            </a:r>
          </a:p>
        </p:txBody>
      </p:sp>
    </p:spTree>
    <p:extLst>
      <p:ext uri="{BB962C8B-B14F-4D97-AF65-F5344CB8AC3E}">
        <p14:creationId xmlns:p14="http://schemas.microsoft.com/office/powerpoint/2010/main" val="3779138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6211" y="260648"/>
            <a:ext cx="6874261" cy="1131253"/>
          </a:xfrm>
        </p:spPr>
        <p:txBody>
          <a:bodyPr/>
          <a:lstStyle/>
          <a:p>
            <a:pPr algn="ctr"/>
            <a:r>
              <a:rPr lang="en-GB" sz="3000" b="1" dirty="0" smtClean="0">
                <a:solidFill>
                  <a:srgbClr val="1B4EA4"/>
                </a:solidFill>
                <a:ea typeface="+mj-ea"/>
                <a:cs typeface="+mj-cs"/>
              </a:rPr>
              <a:t>Life-course inequalities accumulate impact on gender pay gap</a:t>
            </a:r>
            <a:endParaRPr lang="en-GB" sz="3000" b="1" dirty="0">
              <a:solidFill>
                <a:srgbClr val="1B4EA4"/>
              </a:solidFill>
              <a:ea typeface="+mj-ea"/>
              <a:cs typeface="+mj-cs"/>
            </a:endParaRPr>
          </a:p>
        </p:txBody>
      </p:sp>
      <p:sp>
        <p:nvSpPr>
          <p:cNvPr id="6" name="TextBox 5"/>
          <p:cNvSpPr txBox="1"/>
          <p:nvPr/>
        </p:nvSpPr>
        <p:spPr>
          <a:xfrm>
            <a:off x="899592" y="6597352"/>
            <a:ext cx="1620180" cy="216024"/>
          </a:xfrm>
          <a:prstGeom prst="rect">
            <a:avLst/>
          </a:prstGeom>
        </p:spPr>
        <p:txBody>
          <a:bodyPr vert="horz" wrap="square" lIns="91440" tIns="45720" rIns="91440" bIns="45720" rtlCol="0" anchor="t">
            <a:normAutofit fontScale="62500" lnSpcReduction="20000"/>
          </a:bodyPr>
          <a:lstStyle/>
          <a:p>
            <a:r>
              <a:rPr lang="en-GB" sz="1600" kern="1200" dirty="0" smtClean="0">
                <a:latin typeface="+mn-lt"/>
                <a:ea typeface="+mn-ea"/>
                <a:cs typeface="+mn-cs"/>
              </a:rPr>
              <a:t>Source: Eurostat</a:t>
            </a:r>
          </a:p>
        </p:txBody>
      </p:sp>
      <p:pic>
        <p:nvPicPr>
          <p:cNvPr id="8" name="Picture 7"/>
          <p:cNvPicPr>
            <a:picLocks noChangeAspect="1"/>
          </p:cNvPicPr>
          <p:nvPr/>
        </p:nvPicPr>
        <p:blipFill>
          <a:blip r:embed="rId3"/>
          <a:stretch>
            <a:fillRect/>
          </a:stretch>
        </p:blipFill>
        <p:spPr>
          <a:xfrm>
            <a:off x="185153" y="2019476"/>
            <a:ext cx="8707327" cy="3569764"/>
          </a:xfrm>
          <a:prstGeom prst="rect">
            <a:avLst/>
          </a:prstGeom>
        </p:spPr>
      </p:pic>
    </p:spTree>
    <p:extLst>
      <p:ext uri="{BB962C8B-B14F-4D97-AF65-F5344CB8AC3E}">
        <p14:creationId xmlns:p14="http://schemas.microsoft.com/office/powerpoint/2010/main" val="306818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7704" y="260647"/>
            <a:ext cx="7056783" cy="1202393"/>
          </a:xfrm>
        </p:spPr>
        <p:txBody>
          <a:bodyPr/>
          <a:lstStyle/>
          <a:p>
            <a:pPr algn="ctr"/>
            <a:r>
              <a:rPr lang="en-GB" sz="3000" b="1" dirty="0" smtClean="0">
                <a:solidFill>
                  <a:srgbClr val="1B4EA4"/>
                </a:solidFill>
                <a:ea typeface="+mj-ea"/>
                <a:cs typeface="+mj-cs"/>
              </a:rPr>
              <a:t>Gender pay gap increases with qualification </a:t>
            </a:r>
            <a:endParaRPr lang="en-GB" sz="3000" b="1" dirty="0">
              <a:solidFill>
                <a:srgbClr val="1B4EA4"/>
              </a:solidFill>
              <a:ea typeface="+mj-ea"/>
              <a:cs typeface="+mj-cs"/>
            </a:endParaRPr>
          </a:p>
        </p:txBody>
      </p:sp>
      <p:sp>
        <p:nvSpPr>
          <p:cNvPr id="7" name="TextBox 6"/>
          <p:cNvSpPr txBox="1"/>
          <p:nvPr/>
        </p:nvSpPr>
        <p:spPr>
          <a:xfrm>
            <a:off x="755576" y="6597352"/>
            <a:ext cx="2880320" cy="50264"/>
          </a:xfrm>
          <a:prstGeom prst="rect">
            <a:avLst/>
          </a:prstGeom>
        </p:spPr>
        <p:txBody>
          <a:bodyPr vert="horz" wrap="square" lIns="91440" tIns="45720" rIns="91440" bIns="45720" rtlCol="0" anchor="t">
            <a:noAutofit/>
          </a:bodyPr>
          <a:lstStyle/>
          <a:p>
            <a:r>
              <a:rPr lang="en-GB" sz="1000" kern="1200" dirty="0" smtClean="0">
                <a:latin typeface="+mn-lt"/>
                <a:ea typeface="+mn-ea"/>
                <a:cs typeface="+mn-cs"/>
              </a:rPr>
              <a:t>Source: EIGE calculations based on Eurostat data</a:t>
            </a:r>
          </a:p>
        </p:txBody>
      </p:sp>
      <p:pic>
        <p:nvPicPr>
          <p:cNvPr id="5" name="Picture 4"/>
          <p:cNvPicPr/>
          <p:nvPr/>
        </p:nvPicPr>
        <p:blipFill>
          <a:blip r:embed="rId3"/>
          <a:stretch>
            <a:fillRect/>
          </a:stretch>
        </p:blipFill>
        <p:spPr>
          <a:xfrm>
            <a:off x="171500" y="1700808"/>
            <a:ext cx="8792987" cy="4104456"/>
          </a:xfrm>
          <a:prstGeom prst="rect">
            <a:avLst/>
          </a:prstGeom>
        </p:spPr>
      </p:pic>
    </p:spTree>
    <p:extLst>
      <p:ext uri="{BB962C8B-B14F-4D97-AF65-F5344CB8AC3E}">
        <p14:creationId xmlns:p14="http://schemas.microsoft.com/office/powerpoint/2010/main" val="1855893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7544" y="1556792"/>
            <a:ext cx="8352927" cy="3322186"/>
          </a:xfrm>
          <a:prstGeom prst="rect">
            <a:avLst/>
          </a:prstGeom>
        </p:spPr>
      </p:pic>
      <p:sp>
        <p:nvSpPr>
          <p:cNvPr id="5" name="Text Placeholder 1"/>
          <p:cNvSpPr>
            <a:spLocks noGrp="1"/>
          </p:cNvSpPr>
          <p:nvPr>
            <p:ph type="body" sz="quarter" idx="10"/>
          </p:nvPr>
        </p:nvSpPr>
        <p:spPr>
          <a:xfrm>
            <a:off x="1979713" y="332656"/>
            <a:ext cx="7056783" cy="986368"/>
          </a:xfrm>
        </p:spPr>
        <p:txBody>
          <a:bodyPr/>
          <a:lstStyle/>
          <a:p>
            <a:pPr algn="ctr"/>
            <a:r>
              <a:rPr lang="en-GB" sz="3000" b="1" dirty="0" smtClean="0">
                <a:solidFill>
                  <a:srgbClr val="1B4EA4"/>
                </a:solidFill>
                <a:ea typeface="+mj-ea"/>
                <a:cs typeface="+mj-cs"/>
              </a:rPr>
              <a:t>Gender pay gap is particularly large in certain sectors</a:t>
            </a:r>
            <a:endParaRPr lang="en-GB" sz="3000" b="1" dirty="0">
              <a:solidFill>
                <a:srgbClr val="1B4EA4"/>
              </a:solidFill>
              <a:ea typeface="+mj-ea"/>
              <a:cs typeface="+mj-cs"/>
            </a:endParaRPr>
          </a:p>
        </p:txBody>
      </p:sp>
      <p:sp>
        <p:nvSpPr>
          <p:cNvPr id="6" name="Rectangle 5"/>
          <p:cNvSpPr/>
          <p:nvPr/>
        </p:nvSpPr>
        <p:spPr>
          <a:xfrm>
            <a:off x="683568" y="5949280"/>
            <a:ext cx="8280919" cy="861774"/>
          </a:xfrm>
          <a:prstGeom prst="rect">
            <a:avLst/>
          </a:prstGeom>
        </p:spPr>
        <p:txBody>
          <a:bodyPr wrap="square">
            <a:spAutoFit/>
          </a:bodyPr>
          <a:lstStyle/>
          <a:p>
            <a:pPr algn="just">
              <a:spcAft>
                <a:spcPts val="0"/>
              </a:spcAft>
            </a:pPr>
            <a:r>
              <a:rPr lang="en-GB" sz="1000" dirty="0">
                <a:latin typeface="+mj-lt"/>
                <a:ea typeface="Calibri" panose="020F0502020204030204" pitchFamily="34" charset="0"/>
                <a:cs typeface="Times New Roman" panose="02020603050405020304" pitchFamily="18" charset="0"/>
              </a:rPr>
              <a:t>NACE codes: B) mining and quarrying; C) manufacturing; D) electricity, gas, steam and air conditioning supply; E) water supply, sewerage, waste management and remediation activities; F) construction; G) wholesale and retail trade; repair of motor vehicles and motorcycles; H) transportation and storage; I) accommodation and food service activities; J) information and communication; K) financial and insurance activities; L) real estate activities; M) professional, scientific and technical activities; N) administrative and support service activities; O) public administration and defence, compulsory social security; P) education; Q) human health and social work activities; R) arts, entertainment and recreation. </a:t>
            </a:r>
            <a:endParaRPr lang="en-GB" sz="1000" dirty="0">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6660232" y="4365105"/>
            <a:ext cx="504056" cy="1368151"/>
          </a:xfrm>
          <a:prstGeom prst="rect">
            <a:avLst/>
          </a:prstGeom>
        </p:spPr>
        <p:txBody>
          <a:bodyPr vert="vert270" wrap="square" lIns="91440" tIns="45720" rIns="91440" bIns="45720" rtlCol="0" anchor="t">
            <a:noAutofit/>
          </a:bodyPr>
          <a:lstStyle/>
          <a:p>
            <a:r>
              <a:rPr lang="fr-BE" sz="1000" b="1" dirty="0" smtClean="0">
                <a:solidFill>
                  <a:schemeClr val="tx2"/>
                </a:solidFill>
              </a:rPr>
              <a:t>Professional, </a:t>
            </a:r>
            <a:r>
              <a:rPr lang="fr-BE" sz="1000" b="1" dirty="0" err="1" smtClean="0">
                <a:solidFill>
                  <a:schemeClr val="tx2"/>
                </a:solidFill>
              </a:rPr>
              <a:t>scientific</a:t>
            </a:r>
            <a:r>
              <a:rPr lang="fr-BE" sz="1000" b="1" dirty="0" smtClean="0">
                <a:solidFill>
                  <a:schemeClr val="tx2"/>
                </a:solidFill>
              </a:rPr>
              <a:t> and </a:t>
            </a:r>
            <a:r>
              <a:rPr lang="fr-BE" sz="1000" b="1" dirty="0" err="1" smtClean="0">
                <a:solidFill>
                  <a:schemeClr val="tx2"/>
                </a:solidFill>
              </a:rPr>
              <a:t>technical</a:t>
            </a:r>
            <a:r>
              <a:rPr lang="fr-BE" sz="1000" b="1" dirty="0" smtClean="0">
                <a:solidFill>
                  <a:schemeClr val="tx2"/>
                </a:solidFill>
              </a:rPr>
              <a:t> </a:t>
            </a:r>
            <a:r>
              <a:rPr lang="fr-BE" sz="1000" b="1" dirty="0" err="1" smtClean="0">
                <a:solidFill>
                  <a:schemeClr val="tx2"/>
                </a:solidFill>
              </a:rPr>
              <a:t>activities</a:t>
            </a:r>
            <a:endParaRPr lang="en-GB" sz="1000" b="1" kern="1200" dirty="0" smtClean="0">
              <a:solidFill>
                <a:schemeClr val="tx2"/>
              </a:solidFill>
            </a:endParaRPr>
          </a:p>
        </p:txBody>
      </p:sp>
      <p:sp>
        <p:nvSpPr>
          <p:cNvPr id="9" name="TextBox 8"/>
          <p:cNvSpPr txBox="1"/>
          <p:nvPr/>
        </p:nvSpPr>
        <p:spPr>
          <a:xfrm>
            <a:off x="7207304" y="4293096"/>
            <a:ext cx="461040" cy="1364456"/>
          </a:xfrm>
          <a:prstGeom prst="rect">
            <a:avLst/>
          </a:prstGeom>
        </p:spPr>
        <p:txBody>
          <a:bodyPr vert="vert270" wrap="square" lIns="91440" tIns="45720" rIns="91440" bIns="45720" rtlCol="0" anchor="t">
            <a:noAutofit/>
          </a:bodyPr>
          <a:lstStyle/>
          <a:p>
            <a:r>
              <a:rPr lang="fr-BE" sz="1000" b="1" dirty="0" smtClean="0">
                <a:solidFill>
                  <a:schemeClr val="tx2"/>
                </a:solidFill>
              </a:rPr>
              <a:t>Arts, </a:t>
            </a:r>
            <a:r>
              <a:rPr lang="fr-BE" sz="1000" b="1" dirty="0" err="1" smtClean="0">
                <a:solidFill>
                  <a:schemeClr val="tx2"/>
                </a:solidFill>
              </a:rPr>
              <a:t>entertainment</a:t>
            </a:r>
            <a:r>
              <a:rPr lang="fr-BE" sz="1000" b="1" dirty="0" smtClean="0">
                <a:solidFill>
                  <a:schemeClr val="tx2"/>
                </a:solidFill>
              </a:rPr>
              <a:t> and </a:t>
            </a:r>
            <a:r>
              <a:rPr lang="fr-BE" sz="1000" b="1" dirty="0" err="1" smtClean="0">
                <a:solidFill>
                  <a:schemeClr val="tx2"/>
                </a:solidFill>
              </a:rPr>
              <a:t>recreation</a:t>
            </a:r>
            <a:endParaRPr lang="en-GB" sz="1000" b="1" kern="1200" dirty="0" smtClean="0">
              <a:solidFill>
                <a:schemeClr val="tx2"/>
              </a:solidFill>
            </a:endParaRPr>
          </a:p>
        </p:txBody>
      </p:sp>
      <p:sp>
        <p:nvSpPr>
          <p:cNvPr id="10" name="TextBox 9"/>
          <p:cNvSpPr txBox="1"/>
          <p:nvPr/>
        </p:nvSpPr>
        <p:spPr>
          <a:xfrm>
            <a:off x="7711360" y="4293096"/>
            <a:ext cx="461040" cy="1364456"/>
          </a:xfrm>
          <a:prstGeom prst="rect">
            <a:avLst/>
          </a:prstGeom>
        </p:spPr>
        <p:txBody>
          <a:bodyPr vert="vert270" wrap="square" lIns="91440" tIns="45720" rIns="91440" bIns="45720" rtlCol="0" anchor="t">
            <a:noAutofit/>
          </a:bodyPr>
          <a:lstStyle/>
          <a:p>
            <a:r>
              <a:rPr lang="fr-BE" sz="1000" b="1" dirty="0" err="1" smtClean="0">
                <a:solidFill>
                  <a:schemeClr val="tx2"/>
                </a:solidFill>
              </a:rPr>
              <a:t>Manufacturing</a:t>
            </a:r>
            <a:endParaRPr lang="en-GB" sz="1000" b="1" kern="1200" dirty="0" smtClean="0">
              <a:solidFill>
                <a:schemeClr val="tx2"/>
              </a:solidFill>
            </a:endParaRPr>
          </a:p>
        </p:txBody>
      </p:sp>
      <p:sp>
        <p:nvSpPr>
          <p:cNvPr id="11" name="TextBox 10"/>
          <p:cNvSpPr txBox="1"/>
          <p:nvPr/>
        </p:nvSpPr>
        <p:spPr>
          <a:xfrm>
            <a:off x="8171536" y="4381768"/>
            <a:ext cx="432912" cy="1351488"/>
          </a:xfrm>
          <a:prstGeom prst="rect">
            <a:avLst/>
          </a:prstGeom>
        </p:spPr>
        <p:txBody>
          <a:bodyPr vert="vert270" wrap="square" lIns="91440" tIns="45720" rIns="91440" bIns="45720" rtlCol="0" anchor="t">
            <a:noAutofit/>
          </a:bodyPr>
          <a:lstStyle/>
          <a:p>
            <a:r>
              <a:rPr lang="fr-BE" sz="1000" b="1" dirty="0" smtClean="0">
                <a:solidFill>
                  <a:schemeClr val="tx2"/>
                </a:solidFill>
              </a:rPr>
              <a:t>Financial and </a:t>
            </a:r>
            <a:r>
              <a:rPr lang="fr-BE" sz="1000" b="1" dirty="0" err="1" smtClean="0">
                <a:solidFill>
                  <a:schemeClr val="tx2"/>
                </a:solidFill>
              </a:rPr>
              <a:t>insurance</a:t>
            </a:r>
            <a:r>
              <a:rPr lang="fr-BE" sz="1000" b="1" dirty="0" smtClean="0">
                <a:solidFill>
                  <a:schemeClr val="tx2"/>
                </a:solidFill>
              </a:rPr>
              <a:t> </a:t>
            </a:r>
            <a:r>
              <a:rPr lang="fr-BE" sz="1000" b="1" dirty="0" err="1" smtClean="0">
                <a:solidFill>
                  <a:schemeClr val="tx2"/>
                </a:solidFill>
              </a:rPr>
              <a:t>activities</a:t>
            </a:r>
            <a:endParaRPr lang="en-GB" sz="1000" b="1" kern="1200" dirty="0" smtClean="0">
              <a:solidFill>
                <a:schemeClr val="tx2"/>
              </a:solidFill>
            </a:endParaRPr>
          </a:p>
        </p:txBody>
      </p:sp>
    </p:spTree>
    <p:extLst>
      <p:ext uri="{BB962C8B-B14F-4D97-AF65-F5344CB8AC3E}">
        <p14:creationId xmlns:p14="http://schemas.microsoft.com/office/powerpoint/2010/main" val="3431001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defRPr sz="1600" b="1" kern="1200" dirty="0" smtClean="0">
            <a:solidFill>
              <a:schemeClr val="bg1"/>
            </a:solidFill>
            <a:latin typeface="+mn-lt"/>
            <a:ea typeface="+mn-ea"/>
            <a:cs typeface="+mn-cs"/>
          </a:defRPr>
        </a:defPPr>
      </a:lstStyle>
    </a:tx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Ion</Template>
  <TotalTime>29648</TotalTime>
  <Words>2680</Words>
  <Application>Microsoft Office PowerPoint</Application>
  <PresentationFormat>On-screen Show (4:3)</PresentationFormat>
  <Paragraphs>134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Myriad Pro</vt:lpstr>
      <vt:lpstr>Times New Roman</vt:lpstr>
      <vt:lpstr>7_Office Theme</vt:lpstr>
      <vt:lpstr>Tackling the gender pay gap     Dr. Jolanta Reingardė  Programme coordinator  Research &amp; Statistics      ITUC/PERC Women’s School September 25-26, 2019, Vilnius  </vt:lpstr>
      <vt:lpstr>Slow progress: gender pay gap in the EU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Higher autonomy in setting own working time goes along higher earnings...and larger gender gaps</vt:lpstr>
      <vt:lpstr>Factors affecting pay inequalities in the EU</vt:lpstr>
      <vt:lpstr>Factors affecting pay inequalities in the EU</vt:lpstr>
      <vt:lpstr>What measures can help tackling the gender pay gap? </vt:lpstr>
      <vt:lpstr>Let’s talk</vt:lpstr>
    </vt:vector>
  </TitlesOfParts>
  <Company>EIGE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EIGE’s database on gender statistics</dc:title>
  <dc:creator>Ligia Nobrega</dc:creator>
  <cp:lastModifiedBy>Jolanta Reingarde</cp:lastModifiedBy>
  <cp:revision>770</cp:revision>
  <cp:lastPrinted>2019-09-25T08:42:30Z</cp:lastPrinted>
  <dcterms:created xsi:type="dcterms:W3CDTF">2015-08-14T07:16:50Z</dcterms:created>
  <dcterms:modified xsi:type="dcterms:W3CDTF">2019-09-25T08:43:53Z</dcterms:modified>
</cp:coreProperties>
</file>