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5"/>
  </p:notesMasterIdLst>
  <p:sldIdLst>
    <p:sldId id="256" r:id="rId2"/>
    <p:sldId id="270" r:id="rId3"/>
    <p:sldId id="271" r:id="rId4"/>
    <p:sldId id="260" r:id="rId5"/>
    <p:sldId id="267" r:id="rId6"/>
    <p:sldId id="272" r:id="rId7"/>
    <p:sldId id="263" r:id="rId8"/>
    <p:sldId id="273" r:id="rId9"/>
    <p:sldId id="265" r:id="rId10"/>
    <p:sldId id="268" r:id="rId11"/>
    <p:sldId id="266" r:id="rId12"/>
    <p:sldId id="274" r:id="rId13"/>
    <p:sldId id="257" r:id="rId1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94694"/>
  </p:normalViewPr>
  <p:slideViewPr>
    <p:cSldViewPr snapToGrid="0">
      <p:cViewPr varScale="1">
        <p:scale>
          <a:sx n="62" d="100"/>
          <a:sy n="62" d="100"/>
        </p:scale>
        <p:origin x="8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C4FEE-1EC4-4A44-A120-F965206CDEBA}" type="datetimeFigureOut">
              <a:rPr lang="nl-BE" smtClean="0"/>
              <a:t>16/12/2020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601EA-7DE1-4539-98E2-6734A619D4CF}" type="slidenum">
              <a:rPr lang="nl-BE" smtClean="0"/>
              <a:t>‹#›</a:t>
            </a:fld>
            <a:endParaRPr lang="nl-BE"/>
          </a:p>
        </p:txBody>
      </p:sp>
    </p:spTree>
    <p:extLst>
      <p:ext uri="{BB962C8B-B14F-4D97-AF65-F5344CB8AC3E}">
        <p14:creationId xmlns:p14="http://schemas.microsoft.com/office/powerpoint/2010/main" val="326297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 de tot stand komen van de gids (via proces van sociaal dialoog), rol van de FOD WASO/sociale partners...</a:t>
            </a:r>
          </a:p>
          <a:p>
            <a:endParaRPr lang="nl-BE" dirty="0"/>
          </a:p>
          <a:p>
            <a:r>
              <a:rPr lang="nl-BE" dirty="0"/>
              <a:t>Deze generieke gids is het resultaat van de samenwerking van de sociale partners in de Hoge Raad voor Preventie en Bescherming op het werk, de </a:t>
            </a:r>
            <a:r>
              <a:rPr lang="nl-BE" dirty="0" err="1"/>
              <a:t>Economic</a:t>
            </a:r>
            <a:r>
              <a:rPr lang="nl-BE" dirty="0"/>
              <a:t> Risk Management Group, de FOD WASO en de </a:t>
            </a:r>
            <a:r>
              <a:rPr lang="nl-BE" dirty="0" err="1"/>
              <a:t>beleidscel</a:t>
            </a:r>
            <a:r>
              <a:rPr lang="nl-BE" dirty="0"/>
              <a:t> van de minister van Werk. Zij hebben vanuit hun expertise een gedragen instrument ontwikkeld dat een aantal noodzakelijke, minimale bouwstenen bevat om werknemers zo veilig mogelijk (terug) te kunnen laten werken in de post-</a:t>
            </a:r>
            <a:r>
              <a:rPr lang="nl-BE" dirty="0" err="1"/>
              <a:t>lockdown</a:t>
            </a:r>
            <a:r>
              <a:rPr lang="nl-BE" dirty="0"/>
              <a:t> periode door het besmettingsrisico zo laag mogelijk te houden en besmettingen zoveel mogelijk te vermijden.</a:t>
            </a:r>
          </a:p>
          <a:p>
            <a:r>
              <a:rPr lang="nl-BE" dirty="0"/>
              <a:t>	30 oktober 2020 een geactualiseerde versie van deze gids (versie 3.0).</a:t>
            </a:r>
          </a:p>
          <a:p>
            <a:r>
              <a:rPr lang="nl-BE" dirty="0"/>
              <a:t>	Het bleek nodig om de eerdere versie te verfijnen omwille van meerdere redenen:</a:t>
            </a:r>
          </a:p>
          <a:p>
            <a:r>
              <a:rPr lang="nl-BE" dirty="0"/>
              <a:t>o	om rekening te houden met nieuwe inzichten op het terrein;</a:t>
            </a:r>
          </a:p>
          <a:p>
            <a:r>
              <a:rPr lang="nl-BE" dirty="0"/>
              <a:t>o	om rekening te houden met de gewijzigde situatie op het terrein:</a:t>
            </a:r>
          </a:p>
          <a:p>
            <a:r>
              <a:rPr lang="nl-BE" dirty="0"/>
              <a:t>o	de initiële versie van de generieke gids was vooral bedoeld als hulpmiddel voor niet-essentiële ondernemingen bij het heropstarten van hun activiteiten, daar waar deze nieuwe versie beoogt alle ondernemingen te helpen om veilig te blijven werken in alle omstandigheden, ondanks het bestaan van de pandemie;</a:t>
            </a:r>
          </a:p>
          <a:p>
            <a:r>
              <a:rPr lang="nl-BE" dirty="0"/>
              <a:t>o	om een aantal verduidelijkingen aan te brengen en extra accenten te leggen.</a:t>
            </a:r>
          </a:p>
          <a:p>
            <a:endParaRPr lang="nl-BE" dirty="0"/>
          </a:p>
          <a:p>
            <a:endParaRPr lang="nl-BE" dirty="0"/>
          </a:p>
        </p:txBody>
      </p:sp>
      <p:sp>
        <p:nvSpPr>
          <p:cNvPr id="4" name="Tijdelijke aanduiding voor dianummer 3"/>
          <p:cNvSpPr>
            <a:spLocks noGrp="1"/>
          </p:cNvSpPr>
          <p:nvPr>
            <p:ph type="sldNum" sz="quarter" idx="10"/>
          </p:nvPr>
        </p:nvSpPr>
        <p:spPr/>
        <p:txBody>
          <a:bodyPr/>
          <a:lstStyle/>
          <a:p>
            <a:fld id="{30A601EA-7DE1-4539-98E2-6734A619D4CF}" type="slidenum">
              <a:rPr lang="nl-BE" smtClean="0"/>
              <a:t>2</a:t>
            </a:fld>
            <a:endParaRPr lang="nl-BE"/>
          </a:p>
        </p:txBody>
      </p:sp>
    </p:spTree>
    <p:extLst>
      <p:ext uri="{BB962C8B-B14F-4D97-AF65-F5344CB8AC3E}">
        <p14:creationId xmlns:p14="http://schemas.microsoft.com/office/powerpoint/2010/main" val="304503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err="1">
                <a:solidFill>
                  <a:schemeClr val="tx1"/>
                </a:solidFill>
                <a:effectLst/>
                <a:latin typeface="+mn-lt"/>
                <a:ea typeface="+mn-ea"/>
                <a:cs typeface="+mn-cs"/>
              </a:rPr>
              <a:t>Vb</a:t>
            </a:r>
            <a:r>
              <a:rPr lang="nl-BE" sz="1200" b="1" kern="1200" dirty="0">
                <a:solidFill>
                  <a:schemeClr val="tx1"/>
                </a:solidFill>
                <a:effectLst/>
                <a:latin typeface="+mn-lt"/>
                <a:ea typeface="+mn-ea"/>
                <a:cs typeface="+mn-cs"/>
              </a:rPr>
              <a:t> voedingssector</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Algemeen kan de werkgever in het kader van de corona-epidemie tijdelijk werkloosheid inroepen omwille van overmacht of omwille van economische redenen.</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Bovenop de werkloosheidsuitkering kan nog een extra toeslag ontvangen worden (voorheen tot en met augustus 2020 tgv tijdelijke werkloosheid corona vereenvoudigde procedure. Vanaf september tot nu, alleen bij zwaar getroffen ondernemingen. </a:t>
            </a:r>
          </a:p>
          <a:p>
            <a:r>
              <a:rPr lang="nl-BE" sz="1200" kern="1200" dirty="0">
                <a:solidFill>
                  <a:schemeClr val="tx1"/>
                </a:solidFill>
                <a:effectLst/>
                <a:latin typeface="+mn-lt"/>
                <a:ea typeface="+mn-ea"/>
                <a:cs typeface="+mn-cs"/>
              </a:rPr>
              <a:t>Via sociaal overleg in de sectoren kon uitgebreid worden op deze algemene toeslag vb.</a:t>
            </a:r>
          </a:p>
          <a:p>
            <a:pPr lvl="0"/>
            <a:r>
              <a:rPr lang="nl-BE" dirty="0">
                <a:effectLst/>
              </a:rPr>
              <a:t>Voor de arbeiders van de voedingsnijverheid :</a:t>
            </a:r>
            <a:br>
              <a:rPr lang="nl-BE" dirty="0">
                <a:effectLst/>
              </a:rPr>
            </a:br>
            <a:r>
              <a:rPr lang="nl-BE" dirty="0">
                <a:effectLst/>
              </a:rPr>
              <a:t>8,70 €/dag voor de eerste 5 werkloosheidsdagen, 11,96 €/dag van dag 6 tot 60, 2€/dag vanaf dag 61; alles te betalen door de werkgever</a:t>
            </a:r>
          </a:p>
          <a:p>
            <a:pPr lvl="0"/>
            <a:r>
              <a:rPr lang="nl-BE" sz="1200" kern="1200" dirty="0">
                <a:solidFill>
                  <a:schemeClr val="tx1"/>
                </a:solidFill>
                <a:effectLst/>
                <a:latin typeface="+mn-lt"/>
                <a:ea typeface="+mn-ea"/>
                <a:cs typeface="+mn-cs"/>
              </a:rPr>
              <a:t>Voor de arbeiders tewerkgesteld in de bakkerijen betekent dit: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8,70 €/dag voor de eerste 5 werkloosheidsdagen, 11,96 €/dag van dag 6 tot 45, beide te betalen door het Sociaal Fonds;  2€/dag vanaf dag 46, deze laatste te betalen door de werkgever</a:t>
            </a:r>
          </a:p>
          <a:p>
            <a:endParaRPr lang="nl-BE" dirty="0"/>
          </a:p>
        </p:txBody>
      </p:sp>
      <p:sp>
        <p:nvSpPr>
          <p:cNvPr id="4" name="Tijdelijke aanduiding voor dianummer 3"/>
          <p:cNvSpPr>
            <a:spLocks noGrp="1"/>
          </p:cNvSpPr>
          <p:nvPr>
            <p:ph type="sldNum" sz="quarter" idx="10"/>
          </p:nvPr>
        </p:nvSpPr>
        <p:spPr/>
        <p:txBody>
          <a:bodyPr/>
          <a:lstStyle/>
          <a:p>
            <a:fld id="{30A601EA-7DE1-4539-98E2-6734A619D4CF}" type="slidenum">
              <a:rPr lang="nl-BE" smtClean="0"/>
              <a:t>4</a:t>
            </a:fld>
            <a:endParaRPr lang="nl-BE"/>
          </a:p>
        </p:txBody>
      </p:sp>
    </p:spTree>
    <p:extLst>
      <p:ext uri="{BB962C8B-B14F-4D97-AF65-F5344CB8AC3E}">
        <p14:creationId xmlns:p14="http://schemas.microsoft.com/office/powerpoint/2010/main" val="303281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https://www.aclvb.be/nl/non-profit-en-onderwijs/gezondheidsinrichtingen-en-diensten/artikels/gemeenschappelijke-richtlijnen</a:t>
            </a:r>
          </a:p>
          <a:p>
            <a:r>
              <a:rPr lang="nl-BE" dirty="0"/>
              <a:t>https://www.aclvb.be/nl/non-profit-en-onderwijs/artikels/zorgen-voor-de-patient-en-de-collegas</a:t>
            </a:r>
          </a:p>
        </p:txBody>
      </p:sp>
      <p:sp>
        <p:nvSpPr>
          <p:cNvPr id="4" name="Tijdelijke aanduiding voor dianummer 3"/>
          <p:cNvSpPr>
            <a:spLocks noGrp="1"/>
          </p:cNvSpPr>
          <p:nvPr>
            <p:ph type="sldNum" sz="quarter" idx="10"/>
          </p:nvPr>
        </p:nvSpPr>
        <p:spPr/>
        <p:txBody>
          <a:bodyPr/>
          <a:lstStyle/>
          <a:p>
            <a:fld id="{30A601EA-7DE1-4539-98E2-6734A619D4CF}" type="slidenum">
              <a:rPr lang="nl-BE" smtClean="0"/>
              <a:t>5</a:t>
            </a:fld>
            <a:endParaRPr lang="nl-BE"/>
          </a:p>
        </p:txBody>
      </p:sp>
    </p:spTree>
    <p:extLst>
      <p:ext uri="{BB962C8B-B14F-4D97-AF65-F5344CB8AC3E}">
        <p14:creationId xmlns:p14="http://schemas.microsoft.com/office/powerpoint/2010/main" val="336463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3) Toepassing in de onderneming:</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Het sociaal overleg op alle niveaus speelt hierbij een centrale en cruciale rol. De bestaande overlegorganen in de onderneming, zoals het comité voor preventie en bescherming op het werk, de vakbondsafvaardiging, of de werknemers zelf (indien er geen vakbondsafvaardiging is) moeten worden betrokken bij de keuze en het uitrollen van deze maatregelen. Bovendien moet er ook een beroep worden gedaan op de expertise die intern en extern aanwezig is, bv. bij de preventieadviseur en de externe preventiediensten, zeker in ondernemingen waar de interne expertise ontbreekt of beperkt is.</a:t>
            </a:r>
          </a:p>
          <a:p>
            <a:endParaRPr lang="nl-BE" dirty="0"/>
          </a:p>
        </p:txBody>
      </p:sp>
      <p:sp>
        <p:nvSpPr>
          <p:cNvPr id="4" name="Tijdelijke aanduiding voor dianummer 3"/>
          <p:cNvSpPr>
            <a:spLocks noGrp="1"/>
          </p:cNvSpPr>
          <p:nvPr>
            <p:ph type="sldNum" sz="quarter" idx="10"/>
          </p:nvPr>
        </p:nvSpPr>
        <p:spPr/>
        <p:txBody>
          <a:bodyPr/>
          <a:lstStyle/>
          <a:p>
            <a:fld id="{30A601EA-7DE1-4539-98E2-6734A619D4CF}" type="slidenum">
              <a:rPr lang="nl-BE" smtClean="0"/>
              <a:t>7</a:t>
            </a:fld>
            <a:endParaRPr lang="nl-BE"/>
          </a:p>
        </p:txBody>
      </p:sp>
    </p:spTree>
    <p:extLst>
      <p:ext uri="{BB962C8B-B14F-4D97-AF65-F5344CB8AC3E}">
        <p14:creationId xmlns:p14="http://schemas.microsoft.com/office/powerpoint/2010/main" val="127809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4) de sterke punten/voordelen van de gids</a:t>
            </a:r>
          </a:p>
          <a:p>
            <a:endParaRPr lang="nl-BE" dirty="0"/>
          </a:p>
          <a:p>
            <a:r>
              <a:rPr lang="nl-BE" dirty="0"/>
              <a:t>- Bevat vele praktische preventiemaatregelen die het mogelijk gemaakt hebben om onder zo veilig mogelijke omstandigheden te werken (jullie kunnen een paar voorbeelden uit de gids toevoegen)</a:t>
            </a:r>
          </a:p>
          <a:p>
            <a:r>
              <a:rPr lang="nl-BE" dirty="0"/>
              <a:t>- inspiratiebron (ook wel een houvast) voor sectoren en werkgevers</a:t>
            </a:r>
          </a:p>
          <a:p>
            <a:r>
              <a:rPr lang="nl-BE" dirty="0"/>
              <a:t>- belang van sociaal overleg is opgenomen (pagina 7)</a:t>
            </a:r>
          </a:p>
          <a:p>
            <a:r>
              <a:rPr lang="nl-BE" dirty="0"/>
              <a:t>- belang van duidelijke communicatie is opgenomen</a:t>
            </a:r>
          </a:p>
          <a:p>
            <a:r>
              <a:rPr lang="nl-BE" dirty="0"/>
              <a:t>- de inhoud van de gids kan aangevuld worden in functie van de richtlijnen van de Nationale Veiligheidsraad (nu is dit het Overlegcomité) en op basis van nieuwe wetenschappelijke inzichten en goede praktijken</a:t>
            </a:r>
          </a:p>
          <a:p>
            <a:endParaRPr lang="nl-BE" dirty="0"/>
          </a:p>
        </p:txBody>
      </p:sp>
      <p:sp>
        <p:nvSpPr>
          <p:cNvPr id="4" name="Tijdelijke aanduiding voor dianummer 3"/>
          <p:cNvSpPr>
            <a:spLocks noGrp="1"/>
          </p:cNvSpPr>
          <p:nvPr>
            <p:ph type="sldNum" sz="quarter" idx="10"/>
          </p:nvPr>
        </p:nvSpPr>
        <p:spPr/>
        <p:txBody>
          <a:bodyPr/>
          <a:lstStyle/>
          <a:p>
            <a:fld id="{30A601EA-7DE1-4539-98E2-6734A619D4CF}" type="slidenum">
              <a:rPr lang="nl-BE" smtClean="0"/>
              <a:t>9</a:t>
            </a:fld>
            <a:endParaRPr lang="nl-BE"/>
          </a:p>
        </p:txBody>
      </p:sp>
    </p:spTree>
    <p:extLst>
      <p:ext uri="{BB962C8B-B14F-4D97-AF65-F5344CB8AC3E}">
        <p14:creationId xmlns:p14="http://schemas.microsoft.com/office/powerpoint/2010/main" val="387558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5) min punten, moeilijkheden</a:t>
            </a:r>
          </a:p>
          <a:p>
            <a:endParaRPr lang="nl-BE" dirty="0"/>
          </a:p>
          <a:p>
            <a:endParaRPr lang="nl-BE" dirty="0"/>
          </a:p>
          <a:p>
            <a:r>
              <a:rPr lang="nl-BE" dirty="0"/>
              <a:t>- tegenstellingen binnen de wetenschap</a:t>
            </a:r>
          </a:p>
          <a:p>
            <a:endParaRPr lang="nl-BE" dirty="0"/>
          </a:p>
          <a:p>
            <a:r>
              <a:rPr lang="nl-BE" dirty="0"/>
              <a:t>- de uitwerking op ondernemingsniveau (wordt in de praktijk niet altijd uitgewerkt op maat van de onderneming)</a:t>
            </a:r>
          </a:p>
          <a:p>
            <a:endParaRPr lang="nl-BE" dirty="0"/>
          </a:p>
          <a:p>
            <a:r>
              <a:rPr lang="nl-BE" dirty="0"/>
              <a:t>- discussie rond de wettelijke afdwingbaarheid (is vernoemd in het Ministerieel Besluit)</a:t>
            </a:r>
          </a:p>
          <a:p>
            <a:endParaRPr lang="nl-BE" dirty="0"/>
          </a:p>
          <a:p>
            <a:r>
              <a:rPr lang="nl-BE" dirty="0"/>
              <a:t>- Europese discussie: de opname van het SARS-CoV-2-virus in de groep van de biologische agentia (groep 3 of groep 4)</a:t>
            </a:r>
          </a:p>
          <a:p>
            <a:endParaRPr lang="nl-BE" dirty="0"/>
          </a:p>
        </p:txBody>
      </p:sp>
      <p:sp>
        <p:nvSpPr>
          <p:cNvPr id="4" name="Tijdelijke aanduiding voor dianummer 3"/>
          <p:cNvSpPr>
            <a:spLocks noGrp="1"/>
          </p:cNvSpPr>
          <p:nvPr>
            <p:ph type="sldNum" sz="quarter" idx="10"/>
          </p:nvPr>
        </p:nvSpPr>
        <p:spPr/>
        <p:txBody>
          <a:bodyPr/>
          <a:lstStyle/>
          <a:p>
            <a:fld id="{30A601EA-7DE1-4539-98E2-6734A619D4CF}" type="slidenum">
              <a:rPr lang="nl-BE" smtClean="0"/>
              <a:t>11</a:t>
            </a:fld>
            <a:endParaRPr lang="nl-BE"/>
          </a:p>
        </p:txBody>
      </p:sp>
    </p:spTree>
    <p:extLst>
      <p:ext uri="{BB962C8B-B14F-4D97-AF65-F5344CB8AC3E}">
        <p14:creationId xmlns:p14="http://schemas.microsoft.com/office/powerpoint/2010/main" val="22361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nl-NL"/>
              <a:t>Klik om de stijl te bewerken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5F0A926-2A3A-407D-83C6-578A68F067E2}"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2774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F0A926-2A3A-407D-83C6-578A68F067E2}"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63466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85F0A926-2A3A-407D-83C6-578A68F067E2}" type="datetimeFigureOut">
              <a:rPr lang="en-GB" smtClean="0"/>
              <a:t>16/12/2020</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355248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F0A926-2A3A-407D-83C6-578A68F067E2}"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334105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nl-NL"/>
              <a:t>Klik om de stijl te bewerken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lvl1pPr>
              <a:defRPr>
                <a:solidFill>
                  <a:schemeClr val="tx2"/>
                </a:solidFill>
              </a:defRPr>
            </a:lvl1pPr>
          </a:lstStyle>
          <a:p>
            <a:fld id="{85F0A926-2A3A-407D-83C6-578A68F067E2}" type="datetimeFigureOut">
              <a:rPr lang="en-GB" smtClean="0"/>
              <a:t>16/12/2020</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88B23BB-D5E2-4FA7-9D57-3D9F1938747D}" type="slidenum">
              <a:rPr lang="en-GB" smtClean="0"/>
              <a:t>‹#›</a:t>
            </a:fld>
            <a:endParaRPr lang="en-GB"/>
          </a:p>
        </p:txBody>
      </p:sp>
    </p:spTree>
    <p:extLst>
      <p:ext uri="{BB962C8B-B14F-4D97-AF65-F5344CB8AC3E}">
        <p14:creationId xmlns:p14="http://schemas.microsoft.com/office/powerpoint/2010/main" val="22212955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5F0A926-2A3A-407D-83C6-578A68F067E2}"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269366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5F0A926-2A3A-407D-83C6-578A68F067E2}" type="datetimeFigureOut">
              <a:rPr lang="en-GB" smtClean="0"/>
              <a:t>16/12/2020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348987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5F0A926-2A3A-407D-83C6-578A68F067E2}" type="datetimeFigureOut">
              <a:rPr lang="en-GB" smtClean="0"/>
              <a:t>16/12/2020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290656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0A926-2A3A-407D-83C6-578A68F067E2}" type="datetimeFigureOut">
              <a:rPr lang="en-GB" smtClean="0"/>
              <a:t>16/12/2020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91659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85F0A926-2A3A-407D-83C6-578A68F067E2}"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66965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85F0A926-2A3A-407D-83C6-578A68F067E2}"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297281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5F0A926-2A3A-407D-83C6-578A68F067E2}" type="datetimeFigureOut">
              <a:rPr lang="en-GB" smtClean="0"/>
              <a:t>16/12/2020</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88B23BB-D5E2-4FA7-9D57-3D9F1938747D}" type="slidenum">
              <a:rPr lang="en-GB" smtClean="0"/>
              <a:t>‹#›</a:t>
            </a:fld>
            <a:endParaRPr lang="en-GB"/>
          </a:p>
        </p:txBody>
      </p:sp>
    </p:spTree>
    <p:extLst>
      <p:ext uri="{BB962C8B-B14F-4D97-AF65-F5344CB8AC3E}">
        <p14:creationId xmlns:p14="http://schemas.microsoft.com/office/powerpoint/2010/main" val="302879639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46165" y="2141621"/>
            <a:ext cx="4737659" cy="2073023"/>
          </a:xfrm>
        </p:spPr>
        <p:txBody>
          <a:bodyPr>
            <a:normAutofit fontScale="90000"/>
          </a:bodyPr>
          <a:lstStyle/>
          <a:p>
            <a:r>
              <a:rPr lang="en-GB" sz="3100" dirty="0"/>
              <a:t>PERC OHS workshop</a:t>
            </a:r>
            <a:br>
              <a:rPr lang="en-GB" sz="3100" dirty="0"/>
            </a:br>
            <a:r>
              <a:rPr lang="en-GB" sz="3100" dirty="0"/>
              <a:t>16/12/2020</a:t>
            </a:r>
            <a:br>
              <a:rPr lang="en-GB" sz="4100" dirty="0"/>
            </a:br>
            <a:r>
              <a:rPr lang="en-US" sz="2200" i="1" cap="none" spc="0" dirty="0">
                <a:ea typeface="+mn-ea"/>
                <a:cs typeface="+mn-cs"/>
              </a:rPr>
              <a:t>Social dialogue and safety and health measures during pandemic -</a:t>
            </a:r>
            <a:br>
              <a:rPr lang="en-US" sz="2200" i="1" cap="none" spc="0" dirty="0">
                <a:ea typeface="+mn-ea"/>
                <a:cs typeface="+mn-cs"/>
              </a:rPr>
            </a:br>
            <a:r>
              <a:rPr lang="en-US" sz="2200" i="1" cap="none" spc="0" dirty="0">
                <a:ea typeface="+mn-ea"/>
                <a:cs typeface="+mn-cs"/>
              </a:rPr>
              <a:t>a Belgium example</a:t>
            </a:r>
            <a:br>
              <a:rPr lang="nl-BE" sz="4100" dirty="0"/>
            </a:br>
            <a:endParaRPr lang="nl-BE" sz="4100" dirty="0"/>
          </a:p>
        </p:txBody>
      </p:sp>
      <p:sp>
        <p:nvSpPr>
          <p:cNvPr id="3" name="Ondertitel 2"/>
          <p:cNvSpPr>
            <a:spLocks noGrp="1"/>
          </p:cNvSpPr>
          <p:nvPr>
            <p:ph type="subTitle" idx="1"/>
          </p:nvPr>
        </p:nvSpPr>
        <p:spPr>
          <a:xfrm>
            <a:off x="7865806" y="3996250"/>
            <a:ext cx="4003106" cy="1942434"/>
          </a:xfrm>
        </p:spPr>
        <p:txBody>
          <a:bodyPr>
            <a:normAutofit/>
          </a:bodyPr>
          <a:lstStyle/>
          <a:p>
            <a:endParaRPr lang="nl-BE" sz="1800" dirty="0">
              <a:solidFill>
                <a:schemeClr val="bg2"/>
              </a:solidFill>
            </a:endParaRPr>
          </a:p>
          <a:p>
            <a:endParaRPr lang="nl-BE" sz="1800" dirty="0">
              <a:solidFill>
                <a:schemeClr val="bg2"/>
              </a:solidFill>
            </a:endParaRPr>
          </a:p>
        </p:txBody>
      </p:sp>
      <p:pic>
        <p:nvPicPr>
          <p:cNvPr id="5" name="Afbeelding 4">
            <a:extLst>
              <a:ext uri="{FF2B5EF4-FFF2-40B4-BE49-F238E27FC236}">
                <a16:creationId xmlns:a16="http://schemas.microsoft.com/office/drawing/2014/main" id="{5BF1D05A-A133-485B-9567-390A83F81805}"/>
              </a:ext>
            </a:extLst>
          </p:cNvPr>
          <p:cNvPicPr>
            <a:picLocks noChangeAspect="1"/>
          </p:cNvPicPr>
          <p:nvPr/>
        </p:nvPicPr>
        <p:blipFill>
          <a:blip r:embed="rId2"/>
          <a:stretch>
            <a:fillRect/>
          </a:stretch>
        </p:blipFill>
        <p:spPr>
          <a:xfrm>
            <a:off x="634275" y="1645964"/>
            <a:ext cx="6266001" cy="3524626"/>
          </a:xfrm>
          <a:prstGeom prst="rect">
            <a:avLst/>
          </a:prstGeom>
        </p:spPr>
      </p:pic>
      <p:sp>
        <p:nvSpPr>
          <p:cNvPr id="8" name="Rechthoek 7">
            <a:extLst>
              <a:ext uri="{FF2B5EF4-FFF2-40B4-BE49-F238E27FC236}">
                <a16:creationId xmlns:a16="http://schemas.microsoft.com/office/drawing/2014/main" id="{ABCEC777-A18E-49DE-9D2B-FB887E989050}"/>
              </a:ext>
            </a:extLst>
          </p:cNvPr>
          <p:cNvSpPr/>
          <p:nvPr/>
        </p:nvSpPr>
        <p:spPr>
          <a:xfrm>
            <a:off x="7546165" y="4847424"/>
            <a:ext cx="4807379" cy="1200329"/>
          </a:xfrm>
          <a:prstGeom prst="rect">
            <a:avLst/>
          </a:prstGeom>
        </p:spPr>
        <p:txBody>
          <a:bodyPr wrap="square">
            <a:spAutoFit/>
          </a:bodyPr>
          <a:lstStyle/>
          <a:p>
            <a:r>
              <a:rPr lang="en-US" sz="2400" i="1" dirty="0">
                <a:solidFill>
                  <a:schemeClr val="bg1"/>
                </a:solidFill>
              </a:rPr>
              <a:t>Sabine Slegers </a:t>
            </a:r>
          </a:p>
          <a:p>
            <a:r>
              <a:rPr lang="en-US" sz="2400" i="1" dirty="0">
                <a:solidFill>
                  <a:schemeClr val="bg1"/>
                </a:solidFill>
              </a:rPr>
              <a:t>National secretary ACLVB-CGSLB</a:t>
            </a:r>
          </a:p>
          <a:p>
            <a:r>
              <a:rPr lang="en-US" sz="2400" i="1" dirty="0">
                <a:solidFill>
                  <a:schemeClr val="bg1"/>
                </a:solidFill>
              </a:rPr>
              <a:t>President PERC Women's Committee </a:t>
            </a:r>
          </a:p>
        </p:txBody>
      </p:sp>
      <p:pic>
        <p:nvPicPr>
          <p:cNvPr id="4" name="Afbeelding 3">
            <a:extLst>
              <a:ext uri="{FF2B5EF4-FFF2-40B4-BE49-F238E27FC236}">
                <a16:creationId xmlns:a16="http://schemas.microsoft.com/office/drawing/2014/main" id="{1DDCC17E-5F28-47A0-B52E-68FDD7F54853}"/>
              </a:ext>
            </a:extLst>
          </p:cNvPr>
          <p:cNvPicPr>
            <a:picLocks noChangeAspect="1"/>
          </p:cNvPicPr>
          <p:nvPr/>
        </p:nvPicPr>
        <p:blipFill>
          <a:blip r:embed="rId3"/>
          <a:stretch>
            <a:fillRect/>
          </a:stretch>
        </p:blipFill>
        <p:spPr>
          <a:xfrm>
            <a:off x="215574" y="6146516"/>
            <a:ext cx="1570936" cy="568431"/>
          </a:xfrm>
          <a:prstGeom prst="rect">
            <a:avLst/>
          </a:prstGeom>
        </p:spPr>
      </p:pic>
      <p:pic>
        <p:nvPicPr>
          <p:cNvPr id="7" name="Afbeelding 6">
            <a:extLst>
              <a:ext uri="{FF2B5EF4-FFF2-40B4-BE49-F238E27FC236}">
                <a16:creationId xmlns:a16="http://schemas.microsoft.com/office/drawing/2014/main" id="{4E03819F-F83D-4BEC-B71A-3A365FDA1146}"/>
              </a:ext>
            </a:extLst>
          </p:cNvPr>
          <p:cNvPicPr>
            <a:picLocks noChangeAspect="1"/>
          </p:cNvPicPr>
          <p:nvPr/>
        </p:nvPicPr>
        <p:blipFill>
          <a:blip r:embed="rId4"/>
          <a:stretch>
            <a:fillRect/>
          </a:stretch>
        </p:blipFill>
        <p:spPr>
          <a:xfrm>
            <a:off x="2776167" y="6047753"/>
            <a:ext cx="732330" cy="676609"/>
          </a:xfrm>
          <a:prstGeom prst="rect">
            <a:avLst/>
          </a:prstGeom>
        </p:spPr>
      </p:pic>
      <p:pic>
        <p:nvPicPr>
          <p:cNvPr id="9" name="Afbeelding 8">
            <a:extLst>
              <a:ext uri="{FF2B5EF4-FFF2-40B4-BE49-F238E27FC236}">
                <a16:creationId xmlns:a16="http://schemas.microsoft.com/office/drawing/2014/main" id="{5167585C-57D4-4F3F-845C-FF938152D3AB}"/>
              </a:ext>
            </a:extLst>
          </p:cNvPr>
          <p:cNvPicPr>
            <a:picLocks noChangeAspect="1"/>
          </p:cNvPicPr>
          <p:nvPr/>
        </p:nvPicPr>
        <p:blipFill>
          <a:blip r:embed="rId5"/>
          <a:stretch>
            <a:fillRect/>
          </a:stretch>
        </p:blipFill>
        <p:spPr>
          <a:xfrm>
            <a:off x="1860031" y="6155932"/>
            <a:ext cx="758887" cy="568432"/>
          </a:xfrm>
          <a:prstGeom prst="rect">
            <a:avLst/>
          </a:prstGeom>
        </p:spPr>
      </p:pic>
    </p:spTree>
    <p:extLst>
      <p:ext uri="{BB962C8B-B14F-4D97-AF65-F5344CB8AC3E}">
        <p14:creationId xmlns:p14="http://schemas.microsoft.com/office/powerpoint/2010/main" val="366539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89BD304-087B-4E92-B15A-C01793D7B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D81E53C6-2C64-4A00-9213-24CF01C39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925BB55-82BD-4860-AEC7-D0CD00130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el 1">
            <a:extLst>
              <a:ext uri="{FF2B5EF4-FFF2-40B4-BE49-F238E27FC236}">
                <a16:creationId xmlns:a16="http://schemas.microsoft.com/office/drawing/2014/main" id="{1D7D96F0-2AE0-4481-893E-CAD8AE5A45FF}"/>
              </a:ext>
            </a:extLst>
          </p:cNvPr>
          <p:cNvSpPr>
            <a:spLocks noGrp="1"/>
          </p:cNvSpPr>
          <p:nvPr>
            <p:ph type="title"/>
          </p:nvPr>
        </p:nvSpPr>
        <p:spPr>
          <a:xfrm>
            <a:off x="365759" y="3794760"/>
            <a:ext cx="11471565" cy="1739347"/>
          </a:xfrm>
        </p:spPr>
        <p:txBody>
          <a:bodyPr vert="horz" lIns="91440" tIns="45720" rIns="91440" bIns="45720" rtlCol="0" anchor="ctr">
            <a:normAutofit/>
          </a:bodyPr>
          <a:lstStyle/>
          <a:p>
            <a:pPr algn="ctr">
              <a:lnSpc>
                <a:spcPct val="80000"/>
              </a:lnSpc>
            </a:pPr>
            <a:r>
              <a:rPr lang="en-US" sz="3300" spc="150" dirty="0"/>
              <a:t>Some practical examples:</a:t>
            </a:r>
            <a:br>
              <a:rPr lang="en-US" sz="3300" spc="150" dirty="0"/>
            </a:br>
            <a:r>
              <a:rPr lang="en-US" sz="2000" i="1" spc="150" dirty="0"/>
              <a:t>“the guide contains many practical prevention measures that have made it possible to work in the safest possible conditions”</a:t>
            </a:r>
          </a:p>
        </p:txBody>
      </p:sp>
      <p:pic>
        <p:nvPicPr>
          <p:cNvPr id="5" name="Afbeelding 4">
            <a:extLst>
              <a:ext uri="{FF2B5EF4-FFF2-40B4-BE49-F238E27FC236}">
                <a16:creationId xmlns:a16="http://schemas.microsoft.com/office/drawing/2014/main" id="{2D9C3C13-5FA9-4F6B-B508-4C90149CE972}"/>
              </a:ext>
            </a:extLst>
          </p:cNvPr>
          <p:cNvPicPr>
            <a:picLocks noChangeAspect="1"/>
          </p:cNvPicPr>
          <p:nvPr/>
        </p:nvPicPr>
        <p:blipFill rotWithShape="1">
          <a:blip r:embed="rId2"/>
          <a:srcRect l="9982" r="9984"/>
          <a:stretch/>
        </p:blipFill>
        <p:spPr>
          <a:xfrm>
            <a:off x="20" y="10"/>
            <a:ext cx="2927329" cy="3657589"/>
          </a:xfrm>
          <a:prstGeom prst="rect">
            <a:avLst/>
          </a:prstGeom>
        </p:spPr>
      </p:pic>
      <p:pic>
        <p:nvPicPr>
          <p:cNvPr id="3" name="Afbeelding 2">
            <a:extLst>
              <a:ext uri="{FF2B5EF4-FFF2-40B4-BE49-F238E27FC236}">
                <a16:creationId xmlns:a16="http://schemas.microsoft.com/office/drawing/2014/main" id="{FF689331-B69C-4AC2-A60B-4594FAE4EFE5}"/>
              </a:ext>
            </a:extLst>
          </p:cNvPr>
          <p:cNvPicPr>
            <a:picLocks noChangeAspect="1"/>
          </p:cNvPicPr>
          <p:nvPr/>
        </p:nvPicPr>
        <p:blipFill rotWithShape="1">
          <a:blip r:embed="rId3"/>
          <a:srcRect l="9579" r="10386"/>
          <a:stretch/>
        </p:blipFill>
        <p:spPr>
          <a:xfrm>
            <a:off x="3088216" y="10"/>
            <a:ext cx="2927349" cy="3657589"/>
          </a:xfrm>
          <a:prstGeom prst="rect">
            <a:avLst/>
          </a:prstGeom>
        </p:spPr>
      </p:pic>
      <p:pic>
        <p:nvPicPr>
          <p:cNvPr id="4" name="Afbeelding 3">
            <a:extLst>
              <a:ext uri="{FF2B5EF4-FFF2-40B4-BE49-F238E27FC236}">
                <a16:creationId xmlns:a16="http://schemas.microsoft.com/office/drawing/2014/main" id="{8D76AB82-F6EE-43E3-AA47-8116F1F51DD4}"/>
              </a:ext>
            </a:extLst>
          </p:cNvPr>
          <p:cNvPicPr>
            <a:picLocks noChangeAspect="1"/>
          </p:cNvPicPr>
          <p:nvPr/>
        </p:nvPicPr>
        <p:blipFill rotWithShape="1">
          <a:blip r:embed="rId4"/>
          <a:srcRect l="11030" r="8935"/>
          <a:stretch/>
        </p:blipFill>
        <p:spPr>
          <a:xfrm>
            <a:off x="6176433" y="10"/>
            <a:ext cx="2927349" cy="3657589"/>
          </a:xfrm>
          <a:prstGeom prst="rect">
            <a:avLst/>
          </a:prstGeom>
        </p:spPr>
      </p:pic>
      <p:pic>
        <p:nvPicPr>
          <p:cNvPr id="3074" name="Picture 2" descr="Thumbnail of frame 142">
            <a:extLst>
              <a:ext uri="{FF2B5EF4-FFF2-40B4-BE49-F238E27FC236}">
                <a16:creationId xmlns:a16="http://schemas.microsoft.com/office/drawing/2014/main" id="{F8D73E83-D642-4152-B2F7-B8534D43B9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638" r="37291" b="3"/>
          <a:stretch/>
        </p:blipFill>
        <p:spPr bwMode="auto">
          <a:xfrm>
            <a:off x="9264650" y="10"/>
            <a:ext cx="2927349" cy="365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95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DA37D9-8A20-4A19-8BC7-1F443041CC26}"/>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algn="r"/>
            <a:r>
              <a:rPr lang="en-US" sz="3200" dirty="0">
                <a:solidFill>
                  <a:schemeClr val="tx2"/>
                </a:solidFill>
              </a:rPr>
              <a:t>Difficulties and weakness</a:t>
            </a:r>
          </a:p>
        </p:txBody>
      </p:sp>
      <p:sp>
        <p:nvSpPr>
          <p:cNvPr id="12" name="Rectangle 11">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hthoek 2">
            <a:extLst>
              <a:ext uri="{FF2B5EF4-FFF2-40B4-BE49-F238E27FC236}">
                <a16:creationId xmlns:a16="http://schemas.microsoft.com/office/drawing/2014/main" id="{51C3FF8F-956E-40AD-AFED-EB3D8B1BAE56}"/>
              </a:ext>
            </a:extLst>
          </p:cNvPr>
          <p:cNvSpPr/>
          <p:nvPr/>
        </p:nvSpPr>
        <p:spPr>
          <a:xfrm>
            <a:off x="4381668" y="1126067"/>
            <a:ext cx="6605331" cy="4605866"/>
          </a:xfrm>
          <a:prstGeom prst="rect">
            <a:avLst/>
          </a:prstGeom>
        </p:spPr>
        <p:txBody>
          <a:bodyPr vert="horz" lIns="91440" tIns="45720" rIns="91440" bIns="45720" rtlCol="0" anchor="ctr">
            <a:normAutofit/>
          </a:bodyPr>
          <a:lstStyle/>
          <a:p>
            <a:pPr indent="-182880">
              <a:lnSpc>
                <a:spcPct val="90000"/>
              </a:lnSpc>
              <a:spcBef>
                <a:spcPts val="1200"/>
              </a:spcBef>
              <a:spcAft>
                <a:spcPts val="0"/>
              </a:spcAft>
              <a:buClr>
                <a:schemeClr val="tx1"/>
              </a:buClr>
              <a:buFont typeface="Wingdings" pitchFamily="2" charset="2"/>
              <a:buChar char=""/>
            </a:pPr>
            <a:r>
              <a:rPr lang="en-US" dirty="0">
                <a:solidFill>
                  <a:schemeClr val="tx2"/>
                </a:solidFill>
              </a:rPr>
              <a:t> contradictions within science</a:t>
            </a:r>
          </a:p>
          <a:p>
            <a:pPr indent="-182880">
              <a:lnSpc>
                <a:spcPct val="90000"/>
              </a:lnSpc>
              <a:spcAft>
                <a:spcPts val="0"/>
              </a:spcAft>
              <a:buClr>
                <a:schemeClr val="tx1"/>
              </a:buClr>
              <a:buFont typeface="Wingdings" pitchFamily="2" charset="2"/>
              <a:buChar char=""/>
            </a:pPr>
            <a:endParaRPr lang="en-US" dirty="0">
              <a:solidFill>
                <a:schemeClr val="tx2"/>
              </a:solidFill>
            </a:endParaRPr>
          </a:p>
          <a:p>
            <a:pPr indent="-182880">
              <a:lnSpc>
                <a:spcPct val="90000"/>
              </a:lnSpc>
              <a:spcAft>
                <a:spcPts val="0"/>
              </a:spcAft>
              <a:buClr>
                <a:schemeClr val="tx1"/>
              </a:buClr>
              <a:buFont typeface="Wingdings" pitchFamily="2" charset="2"/>
              <a:buChar char=""/>
            </a:pPr>
            <a:r>
              <a:rPr lang="en-US" dirty="0">
                <a:solidFill>
                  <a:schemeClr val="tx2"/>
                </a:solidFill>
              </a:rPr>
              <a:t> the elaboration at company level (in practice is not always elaborated on the size of the company)</a:t>
            </a:r>
          </a:p>
          <a:p>
            <a:pPr indent="-182880">
              <a:lnSpc>
                <a:spcPct val="90000"/>
              </a:lnSpc>
              <a:spcAft>
                <a:spcPts val="0"/>
              </a:spcAft>
              <a:buClr>
                <a:schemeClr val="tx1"/>
              </a:buClr>
              <a:buFont typeface="Wingdings" pitchFamily="2" charset="2"/>
              <a:buChar char=""/>
            </a:pPr>
            <a:endParaRPr lang="en-US" dirty="0">
              <a:solidFill>
                <a:schemeClr val="tx2"/>
              </a:solidFill>
            </a:endParaRPr>
          </a:p>
          <a:p>
            <a:pPr indent="-182880">
              <a:lnSpc>
                <a:spcPct val="90000"/>
              </a:lnSpc>
              <a:spcAft>
                <a:spcPts val="0"/>
              </a:spcAft>
              <a:buClr>
                <a:schemeClr val="tx1"/>
              </a:buClr>
              <a:buFont typeface="Wingdings" pitchFamily="2" charset="2"/>
              <a:buChar char=""/>
            </a:pPr>
            <a:r>
              <a:rPr lang="en-US" dirty="0">
                <a:solidFill>
                  <a:schemeClr val="tx2"/>
                </a:solidFill>
              </a:rPr>
              <a:t> discussion about legal enforceability (mentioned in the Ministerial Decree)</a:t>
            </a:r>
          </a:p>
          <a:p>
            <a:pPr indent="-182880">
              <a:lnSpc>
                <a:spcPct val="90000"/>
              </a:lnSpc>
              <a:spcAft>
                <a:spcPts val="0"/>
              </a:spcAft>
              <a:buClr>
                <a:schemeClr val="tx1"/>
              </a:buClr>
              <a:buFont typeface="Wingdings" pitchFamily="2" charset="2"/>
              <a:buChar char=""/>
            </a:pPr>
            <a:endParaRPr lang="en-US" dirty="0">
              <a:solidFill>
                <a:schemeClr val="tx2"/>
              </a:solidFill>
            </a:endParaRPr>
          </a:p>
          <a:p>
            <a:pPr indent="-182880">
              <a:lnSpc>
                <a:spcPct val="90000"/>
              </a:lnSpc>
              <a:spcAft>
                <a:spcPts val="0"/>
              </a:spcAft>
              <a:buClr>
                <a:schemeClr val="tx1"/>
              </a:buClr>
              <a:buFont typeface="Wingdings" pitchFamily="2" charset="2"/>
              <a:buChar char=""/>
            </a:pPr>
            <a:r>
              <a:rPr lang="en-US" dirty="0">
                <a:solidFill>
                  <a:schemeClr val="tx2"/>
                </a:solidFill>
              </a:rPr>
              <a:t> European discussion: the inclusion of the SARS-CoV-2 virus in the group of biological agents (group 3 or group 4)</a:t>
            </a:r>
            <a:endParaRPr lang="en-US" dirty="0">
              <a:solidFill>
                <a:schemeClr val="tx2"/>
              </a:solidFill>
              <a:effectLst/>
            </a:endParaRPr>
          </a:p>
        </p:txBody>
      </p:sp>
      <p:sp>
        <p:nvSpPr>
          <p:cNvPr id="16" name="Rectangle 15">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50" name="Picture 2" descr="Europe's top court gives thumbs down to Facebook's Like button policies -  Like!">
            <a:extLst>
              <a:ext uri="{FF2B5EF4-FFF2-40B4-BE49-F238E27FC236}">
                <a16:creationId xmlns:a16="http://schemas.microsoft.com/office/drawing/2014/main" id="{C3935995-0D63-4DAC-9065-1F961BB11B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8201" y="220084"/>
            <a:ext cx="2200211" cy="188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38135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3FD8994-38E8-4E51-9444-3447A1719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F71673FE-0587-4591-8D3B-D7F7345E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el 1">
            <a:extLst>
              <a:ext uri="{FF2B5EF4-FFF2-40B4-BE49-F238E27FC236}">
                <a16:creationId xmlns:a16="http://schemas.microsoft.com/office/drawing/2014/main" id="{0850F4D3-2F94-41BD-8E3D-23D2A9FBA7C5}"/>
              </a:ext>
            </a:extLst>
          </p:cNvPr>
          <p:cNvSpPr>
            <a:spLocks noGrp="1"/>
          </p:cNvSpPr>
          <p:nvPr>
            <p:ph type="title"/>
          </p:nvPr>
        </p:nvSpPr>
        <p:spPr>
          <a:xfrm>
            <a:off x="6449961" y="284176"/>
            <a:ext cx="5094980" cy="1508760"/>
          </a:xfrm>
        </p:spPr>
        <p:txBody>
          <a:bodyPr vert="horz" lIns="91440" tIns="45720" rIns="91440" bIns="45720" rtlCol="0" anchor="ctr">
            <a:normAutofit/>
          </a:bodyPr>
          <a:lstStyle/>
          <a:p>
            <a:r>
              <a:rPr lang="en-US" dirty="0"/>
              <a:t>Defending workers safety!</a:t>
            </a:r>
          </a:p>
        </p:txBody>
      </p:sp>
      <p:pic>
        <p:nvPicPr>
          <p:cNvPr id="1026" name="Picture 2" descr="Afbeelding kan het volgende bevatten: 4 mensen, openlucht, , met de tekst Ensemble, prenons soin les uns des autres! Merci à toutes et tous! CGSLB SYNDICAT BERAL">
            <a:extLst>
              <a:ext uri="{FF2B5EF4-FFF2-40B4-BE49-F238E27FC236}">
                <a16:creationId xmlns:a16="http://schemas.microsoft.com/office/drawing/2014/main" id="{A18FD6F6-967C-479E-9577-2A0642E3465B}"/>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6835" r="6833" b="-2"/>
          <a:stretch/>
        </p:blipFill>
        <p:spPr bwMode="auto">
          <a:xfrm>
            <a:off x="634275" y="598634"/>
            <a:ext cx="4851141" cy="56192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 kan het volgende bevatten: één of meer mensen, , met de tekst Ensemble, nous vaincrons aussi cette vague! Respectez les mesures, soyez prudent! Merci pour votre solidarité">
            <a:extLst>
              <a:ext uri="{FF2B5EF4-FFF2-40B4-BE49-F238E27FC236}">
                <a16:creationId xmlns:a16="http://schemas.microsoft.com/office/drawing/2014/main" id="{3A00C255-4700-40BD-BC89-E4156A832C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005" y="1984923"/>
            <a:ext cx="4592720" cy="459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85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Afbeelding 3">
            <a:extLst>
              <a:ext uri="{FF2B5EF4-FFF2-40B4-BE49-F238E27FC236}">
                <a16:creationId xmlns:a16="http://schemas.microsoft.com/office/drawing/2014/main" id="{B226F2D9-5280-466A-81F6-5F2D647884E4}"/>
              </a:ext>
            </a:extLst>
          </p:cNvPr>
          <p:cNvPicPr>
            <a:picLocks noGrp="1" noChangeAspect="1"/>
          </p:cNvPicPr>
          <p:nvPr>
            <p:ph idx="1"/>
          </p:nvPr>
        </p:nvPicPr>
        <p:blipFill rotWithShape="1">
          <a:blip r:embed="rId2"/>
          <a:srcRect t="25406" b="34796"/>
          <a:stretch/>
        </p:blipFill>
        <p:spPr>
          <a:xfrm>
            <a:off x="20" y="10"/>
            <a:ext cx="12191980" cy="6857990"/>
          </a:xfrm>
          <a:prstGeom prst="rect">
            <a:avLst/>
          </a:prstGeom>
        </p:spPr>
      </p:pic>
      <p:sp>
        <p:nvSpPr>
          <p:cNvPr id="4" name="Tekstvak 3">
            <a:extLst>
              <a:ext uri="{FF2B5EF4-FFF2-40B4-BE49-F238E27FC236}">
                <a16:creationId xmlns:a16="http://schemas.microsoft.com/office/drawing/2014/main" id="{42CFE09C-1292-437B-8A2C-4E24C96A32DB}"/>
              </a:ext>
            </a:extLst>
          </p:cNvPr>
          <p:cNvSpPr txBox="1"/>
          <p:nvPr/>
        </p:nvSpPr>
        <p:spPr>
          <a:xfrm>
            <a:off x="8783781" y="5534551"/>
            <a:ext cx="2335364" cy="1323439"/>
          </a:xfrm>
          <a:prstGeom prst="rect">
            <a:avLst/>
          </a:prstGeom>
          <a:noFill/>
        </p:spPr>
        <p:txBody>
          <a:bodyPr wrap="square" rtlCol="0">
            <a:spAutoFit/>
          </a:bodyPr>
          <a:lstStyle/>
          <a:p>
            <a:r>
              <a:rPr lang="nl-BE" sz="8000" dirty="0"/>
              <a:t>Q&amp;A</a:t>
            </a:r>
          </a:p>
        </p:txBody>
      </p:sp>
    </p:spTree>
    <p:extLst>
      <p:ext uri="{BB962C8B-B14F-4D97-AF65-F5344CB8AC3E}">
        <p14:creationId xmlns:p14="http://schemas.microsoft.com/office/powerpoint/2010/main" val="105449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00BEE-55FE-4498-861E-93C640098653}"/>
              </a:ext>
            </a:extLst>
          </p:cNvPr>
          <p:cNvSpPr>
            <a:spLocks noGrp="1"/>
          </p:cNvSpPr>
          <p:nvPr>
            <p:ph type="title"/>
          </p:nvPr>
        </p:nvSpPr>
        <p:spPr>
          <a:xfrm>
            <a:off x="1202919" y="284176"/>
            <a:ext cx="6096000" cy="1508760"/>
          </a:xfrm>
        </p:spPr>
        <p:txBody>
          <a:bodyPr/>
          <a:lstStyle/>
          <a:p>
            <a:r>
              <a:rPr lang="en-GB" dirty="0"/>
              <a:t>Importance of Social dialogue </a:t>
            </a:r>
          </a:p>
        </p:txBody>
      </p:sp>
      <p:sp>
        <p:nvSpPr>
          <p:cNvPr id="5" name="Rechthoek 4">
            <a:extLst>
              <a:ext uri="{FF2B5EF4-FFF2-40B4-BE49-F238E27FC236}">
                <a16:creationId xmlns:a16="http://schemas.microsoft.com/office/drawing/2014/main" id="{AD12618E-03B3-4756-8148-DC1E2031A72A}"/>
              </a:ext>
            </a:extLst>
          </p:cNvPr>
          <p:cNvSpPr/>
          <p:nvPr/>
        </p:nvSpPr>
        <p:spPr>
          <a:xfrm>
            <a:off x="151109" y="2224872"/>
            <a:ext cx="6017082" cy="4247317"/>
          </a:xfrm>
          <a:prstGeom prst="rect">
            <a:avLst/>
          </a:prstGeom>
        </p:spPr>
        <p:txBody>
          <a:bodyPr wrap="square">
            <a:spAutoFit/>
          </a:bodyPr>
          <a:lstStyle/>
          <a:p>
            <a:r>
              <a:rPr lang="en-US" dirty="0"/>
              <a:t>This generic </a:t>
            </a:r>
            <a:r>
              <a:rPr lang="en-US" dirty="0">
                <a:solidFill>
                  <a:srgbClr val="002060"/>
                </a:solidFill>
              </a:rPr>
              <a:t>guide is the result of co-operation between the social partners</a:t>
            </a:r>
            <a:r>
              <a:rPr lang="en-US" dirty="0"/>
              <a:t> in the High Council for Prevention and Protection at Work, the Economic Risk Management Group, the FPS ELSD and the policy unit of the Minister for Employment.</a:t>
            </a:r>
          </a:p>
          <a:p>
            <a:endParaRPr lang="en-US" i="1" dirty="0"/>
          </a:p>
          <a:p>
            <a:r>
              <a:rPr lang="en-US" i="1" dirty="0"/>
              <a:t>“Based on their expertise, they have developed a tool that;</a:t>
            </a:r>
          </a:p>
          <a:p>
            <a:r>
              <a:rPr lang="en-US" i="1" dirty="0"/>
              <a:t> </a:t>
            </a:r>
            <a:r>
              <a:rPr lang="en-US" i="1" dirty="0">
                <a:solidFill>
                  <a:srgbClr val="002060"/>
                </a:solidFill>
              </a:rPr>
              <a:t>carries considerable support, containing a number of necessary and minimum building blocks </a:t>
            </a:r>
            <a:r>
              <a:rPr lang="en-US" i="1" dirty="0"/>
              <a:t>to enable workers to return to work as safely as possible in the post-lockdown period by keeping the risk of infection as low as possible and avoiding infections as much as possible.”</a:t>
            </a:r>
          </a:p>
          <a:p>
            <a:endParaRPr lang="en-US" i="1" dirty="0"/>
          </a:p>
          <a:p>
            <a:r>
              <a:rPr lang="en-US" i="1" dirty="0"/>
              <a:t>Living document, already on the 3</a:t>
            </a:r>
            <a:r>
              <a:rPr lang="en-US" i="1" baseline="30000" dirty="0"/>
              <a:t>rd</a:t>
            </a:r>
            <a:r>
              <a:rPr lang="en-US" i="1" dirty="0"/>
              <a:t> version! </a:t>
            </a:r>
          </a:p>
          <a:p>
            <a:endParaRPr lang="en-US" dirty="0"/>
          </a:p>
        </p:txBody>
      </p:sp>
      <p:pic>
        <p:nvPicPr>
          <p:cNvPr id="7" name="Tijdelijke aanduiding voor inhoud 6">
            <a:extLst>
              <a:ext uri="{FF2B5EF4-FFF2-40B4-BE49-F238E27FC236}">
                <a16:creationId xmlns:a16="http://schemas.microsoft.com/office/drawing/2014/main" id="{8E3423F4-3F96-44BF-A838-26E3579062A5}"/>
              </a:ext>
            </a:extLst>
          </p:cNvPr>
          <p:cNvPicPr>
            <a:picLocks noGrp="1" noChangeAspect="1"/>
          </p:cNvPicPr>
          <p:nvPr>
            <p:ph idx="1"/>
          </p:nvPr>
        </p:nvPicPr>
        <p:blipFill>
          <a:blip r:embed="rId3"/>
          <a:stretch>
            <a:fillRect/>
          </a:stretch>
        </p:blipFill>
        <p:spPr>
          <a:xfrm>
            <a:off x="7298919" y="284176"/>
            <a:ext cx="4581331" cy="6419655"/>
          </a:xfrm>
          <a:prstGeom prst="rect">
            <a:avLst/>
          </a:prstGeom>
        </p:spPr>
      </p:pic>
    </p:spTree>
    <p:extLst>
      <p:ext uri="{BB962C8B-B14F-4D97-AF65-F5344CB8AC3E}">
        <p14:creationId xmlns:p14="http://schemas.microsoft.com/office/powerpoint/2010/main" val="254392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0DB2FBB5-E2C8-4E0F-92EC-2E206578F213}"/>
              </a:ext>
            </a:extLst>
          </p:cNvPr>
          <p:cNvSpPr>
            <a:spLocks noGrp="1"/>
          </p:cNvSpPr>
          <p:nvPr>
            <p:ph type="title"/>
          </p:nvPr>
        </p:nvSpPr>
        <p:spPr>
          <a:xfrm>
            <a:off x="1203960" y="130876"/>
            <a:ext cx="9784080" cy="1508760"/>
          </a:xfrm>
        </p:spPr>
        <p:txBody>
          <a:bodyPr vert="horz" lIns="91440" tIns="45720" rIns="91440" bIns="45720" rtlCol="0" anchor="ctr">
            <a:normAutofit/>
          </a:bodyPr>
          <a:lstStyle/>
          <a:p>
            <a:r>
              <a:rPr lang="en-US"/>
              <a:t>What does the guide cover?</a:t>
            </a:r>
          </a:p>
        </p:txBody>
      </p:sp>
      <p:pic>
        <p:nvPicPr>
          <p:cNvPr id="4" name="Afbeelding 3">
            <a:extLst>
              <a:ext uri="{FF2B5EF4-FFF2-40B4-BE49-F238E27FC236}">
                <a16:creationId xmlns:a16="http://schemas.microsoft.com/office/drawing/2014/main" id="{2A19BDEB-3064-4903-98D3-42A5E1556E5B}"/>
              </a:ext>
            </a:extLst>
          </p:cNvPr>
          <p:cNvPicPr>
            <a:picLocks noChangeAspect="1"/>
          </p:cNvPicPr>
          <p:nvPr/>
        </p:nvPicPr>
        <p:blipFill>
          <a:blip r:embed="rId2"/>
          <a:stretch>
            <a:fillRect/>
          </a:stretch>
        </p:blipFill>
        <p:spPr>
          <a:xfrm>
            <a:off x="643082" y="4032093"/>
            <a:ext cx="3863604" cy="2007760"/>
          </a:xfrm>
          <a:prstGeom prst="rect">
            <a:avLst/>
          </a:prstGeom>
        </p:spPr>
      </p:pic>
      <p:sp>
        <p:nvSpPr>
          <p:cNvPr id="3" name="Tijdelijke aanduiding voor inhoud 2">
            <a:extLst>
              <a:ext uri="{FF2B5EF4-FFF2-40B4-BE49-F238E27FC236}">
                <a16:creationId xmlns:a16="http://schemas.microsoft.com/office/drawing/2014/main" id="{9868BAF7-3D6C-4BE5-BAF4-3FD37FDAECED}"/>
              </a:ext>
            </a:extLst>
          </p:cNvPr>
          <p:cNvSpPr>
            <a:spLocks noGrp="1"/>
          </p:cNvSpPr>
          <p:nvPr>
            <p:ph idx="4294967295"/>
          </p:nvPr>
        </p:nvSpPr>
        <p:spPr>
          <a:xfrm>
            <a:off x="4889241" y="1792936"/>
            <a:ext cx="7092409" cy="5158370"/>
          </a:xfrm>
        </p:spPr>
        <p:txBody>
          <a:bodyPr vert="horz" lIns="91440" tIns="45720" rIns="91440" bIns="45720" rtlCol="0">
            <a:noAutofit/>
          </a:bodyPr>
          <a:lstStyle/>
          <a:p>
            <a:pPr marL="502920" indent="-342900">
              <a:spcBef>
                <a:spcPts val="0"/>
              </a:spcBef>
              <a:spcAft>
                <a:spcPts val="600"/>
              </a:spcAft>
              <a:buFont typeface="+mj-lt"/>
              <a:buAutoNum type="arabicPeriod"/>
            </a:pPr>
            <a:r>
              <a:rPr lang="en-US" sz="1400" dirty="0"/>
              <a:t>GENERAL MEASURES </a:t>
            </a:r>
          </a:p>
          <a:p>
            <a:pPr marL="502920" indent="-342900">
              <a:spcBef>
                <a:spcPts val="0"/>
              </a:spcBef>
              <a:spcAft>
                <a:spcPts val="600"/>
              </a:spcAft>
              <a:buFont typeface="+mj-lt"/>
              <a:buAutoNum type="arabicPeriod"/>
            </a:pPr>
            <a:r>
              <a:rPr lang="en-US" sz="1400" dirty="0"/>
              <a:t>HYGIENE MEASURES</a:t>
            </a:r>
          </a:p>
          <a:p>
            <a:pPr marL="502920" indent="-342900">
              <a:spcBef>
                <a:spcPts val="0"/>
              </a:spcBef>
              <a:spcAft>
                <a:spcPts val="600"/>
              </a:spcAft>
              <a:buFont typeface="+mj-lt"/>
              <a:buAutoNum type="arabicPeriod"/>
            </a:pPr>
            <a:r>
              <a:rPr lang="en-US" sz="1400" dirty="0"/>
              <a:t>FROM HOME TO WORK</a:t>
            </a:r>
          </a:p>
          <a:p>
            <a:pPr marL="502920" indent="-342900">
              <a:spcBef>
                <a:spcPts val="0"/>
              </a:spcBef>
              <a:spcAft>
                <a:spcPts val="600"/>
              </a:spcAft>
              <a:buFont typeface="+mj-lt"/>
              <a:buAutoNum type="arabicPeriod"/>
            </a:pPr>
            <a:r>
              <a:rPr lang="en-US" sz="1400" dirty="0"/>
              <a:t> UPON ARRIVAL AT WORK</a:t>
            </a:r>
          </a:p>
          <a:p>
            <a:pPr marL="502920" indent="-342900">
              <a:spcBef>
                <a:spcPts val="0"/>
              </a:spcBef>
              <a:spcAft>
                <a:spcPts val="600"/>
              </a:spcAft>
              <a:buFont typeface="+mj-lt"/>
              <a:buAutoNum type="arabicPeriod"/>
            </a:pPr>
            <a:r>
              <a:rPr lang="en-US" sz="1400" dirty="0"/>
              <a:t> CHANGING ROOMS</a:t>
            </a:r>
          </a:p>
          <a:p>
            <a:pPr marL="502920" indent="-342900">
              <a:spcBef>
                <a:spcPts val="0"/>
              </a:spcBef>
              <a:spcAft>
                <a:spcPts val="600"/>
              </a:spcAft>
              <a:buFont typeface="+mj-lt"/>
              <a:buAutoNum type="arabicPeriod"/>
            </a:pPr>
            <a:r>
              <a:rPr lang="en-US" sz="1400" dirty="0"/>
              <a:t> DURING WORK / AT THE WORKSTATION</a:t>
            </a:r>
          </a:p>
          <a:p>
            <a:pPr marL="502920" indent="-342900">
              <a:spcBef>
                <a:spcPts val="0"/>
              </a:spcBef>
              <a:spcAft>
                <a:spcPts val="600"/>
              </a:spcAft>
              <a:buFont typeface="+mj-lt"/>
              <a:buAutoNum type="arabicPeriod"/>
            </a:pPr>
            <a:r>
              <a:rPr lang="en-US" sz="1400" dirty="0"/>
              <a:t> SANITARY FACILITIES</a:t>
            </a:r>
          </a:p>
          <a:p>
            <a:pPr marL="502920" indent="-342900">
              <a:spcBef>
                <a:spcPts val="0"/>
              </a:spcBef>
              <a:spcAft>
                <a:spcPts val="600"/>
              </a:spcAft>
              <a:buFont typeface="+mj-lt"/>
              <a:buAutoNum type="arabicPeriod"/>
            </a:pPr>
            <a:r>
              <a:rPr lang="en-US" sz="1400" dirty="0"/>
              <a:t> REST AND LUNCH BREAKS</a:t>
            </a:r>
          </a:p>
          <a:p>
            <a:pPr marL="502920" indent="-342900">
              <a:spcBef>
                <a:spcPts val="0"/>
              </a:spcBef>
              <a:spcAft>
                <a:spcPts val="600"/>
              </a:spcAft>
              <a:buFont typeface="+mj-lt"/>
              <a:buAutoNum type="arabicPeriod"/>
            </a:pPr>
            <a:r>
              <a:rPr lang="en-US" sz="1400" dirty="0"/>
              <a:t> CIRCULATION</a:t>
            </a:r>
          </a:p>
          <a:p>
            <a:pPr marL="502920" indent="-342900">
              <a:spcBef>
                <a:spcPts val="0"/>
              </a:spcBef>
              <a:spcAft>
                <a:spcPts val="600"/>
              </a:spcAft>
              <a:buFont typeface="+mj-lt"/>
              <a:buAutoNum type="arabicPeriod"/>
            </a:pPr>
            <a:r>
              <a:rPr lang="en-US" sz="1400" dirty="0"/>
              <a:t> GOING BACK HOME</a:t>
            </a:r>
          </a:p>
          <a:p>
            <a:pPr marL="502920" indent="-342900">
              <a:spcBef>
                <a:spcPts val="0"/>
              </a:spcBef>
              <a:spcAft>
                <a:spcPts val="600"/>
              </a:spcAft>
              <a:buFont typeface="+mj-lt"/>
              <a:buAutoNum type="arabicPeriod"/>
            </a:pPr>
            <a:r>
              <a:rPr lang="en-US" sz="1400" dirty="0"/>
              <a:t> RULES FOR EXTERNAL PERSONS, SUCH AS VISITORS, CUSTOMERS, SUPPLIERS</a:t>
            </a:r>
          </a:p>
          <a:p>
            <a:pPr marL="502920" indent="-342900">
              <a:spcBef>
                <a:spcPts val="0"/>
              </a:spcBef>
              <a:spcAft>
                <a:spcPts val="600"/>
              </a:spcAft>
              <a:buFont typeface="+mj-lt"/>
              <a:buAutoNum type="arabicPeriod"/>
            </a:pPr>
            <a:r>
              <a:rPr lang="en-US" sz="1400" dirty="0"/>
              <a:t> WORKING WITH EXTERNAL WORKERS OR SELF-EMPLOYED PERSONS ('WORKING WITH THIRD PARTIES') OR WITH SEVERAL EMPLOYERS AT THE SAME WORKPLACE</a:t>
            </a:r>
          </a:p>
          <a:p>
            <a:pPr marL="502920" indent="-342900">
              <a:spcBef>
                <a:spcPts val="0"/>
              </a:spcBef>
              <a:spcAft>
                <a:spcPts val="600"/>
              </a:spcAft>
              <a:buFont typeface="+mj-lt"/>
              <a:buAutoNum type="arabicPeriod"/>
            </a:pPr>
            <a:r>
              <a:rPr lang="en-US" sz="1400" dirty="0"/>
              <a:t> WORKING ON THE MOVE (AT OTHER EMPLOYERS OR AT PRIVATE HOUSES)</a:t>
            </a:r>
          </a:p>
          <a:p>
            <a:pPr marL="502920" indent="-342900">
              <a:spcBef>
                <a:spcPts val="0"/>
              </a:spcBef>
              <a:spcAft>
                <a:spcPts val="600"/>
              </a:spcAft>
              <a:buFont typeface="+mj-lt"/>
              <a:buAutoNum type="arabicPeriod"/>
            </a:pPr>
            <a:r>
              <a:rPr lang="en-US" sz="1400" dirty="0"/>
              <a:t> OFF-SITE WORK ON CONSTRUCTION SITES, PUBLIC PROPERTY, PARKS AND ROADS</a:t>
            </a:r>
          </a:p>
          <a:p>
            <a:pPr marL="502920" indent="-342900">
              <a:spcBef>
                <a:spcPts val="0"/>
              </a:spcBef>
              <a:spcAft>
                <a:spcPts val="600"/>
              </a:spcAft>
              <a:buFont typeface="+mj-lt"/>
              <a:buAutoNum type="arabicPeriod"/>
            </a:pPr>
            <a:endParaRPr lang="en-US" sz="1400" dirty="0"/>
          </a:p>
          <a:p>
            <a:pPr marL="502920" indent="-342900">
              <a:spcBef>
                <a:spcPts val="0"/>
              </a:spcBef>
              <a:spcAft>
                <a:spcPts val="600"/>
              </a:spcAft>
              <a:buFont typeface="+mj-lt"/>
              <a:buAutoNum type="arabicPeriod"/>
            </a:pPr>
            <a:r>
              <a:rPr lang="en-US" sz="1400" dirty="0"/>
              <a:t> WORKING AT HOME</a:t>
            </a:r>
          </a:p>
          <a:p>
            <a:pPr marL="502920" indent="-342900">
              <a:spcBef>
                <a:spcPts val="0"/>
              </a:spcBef>
              <a:spcAft>
                <a:spcPts val="600"/>
              </a:spcAft>
              <a:buFont typeface="+mj-lt"/>
              <a:buAutoNum type="arabicPeriod"/>
            </a:pPr>
            <a:r>
              <a:rPr lang="en-US" sz="1400" dirty="0"/>
              <a:t> SOCIAL DISTANCING: ILLUSTRATION OF SCENARIOS</a:t>
            </a:r>
          </a:p>
        </p:txBody>
      </p:sp>
      <p:sp>
        <p:nvSpPr>
          <p:cNvPr id="5" name="Tekstballon: ovaal 4">
            <a:extLst>
              <a:ext uri="{FF2B5EF4-FFF2-40B4-BE49-F238E27FC236}">
                <a16:creationId xmlns:a16="http://schemas.microsoft.com/office/drawing/2014/main" id="{71DF2A1D-1794-4938-92CE-E02D72316D54}"/>
              </a:ext>
            </a:extLst>
          </p:cNvPr>
          <p:cNvSpPr/>
          <p:nvPr/>
        </p:nvSpPr>
        <p:spPr>
          <a:xfrm rot="180043">
            <a:off x="6245086" y="5720188"/>
            <a:ext cx="3313165" cy="467514"/>
          </a:xfrm>
          <a:prstGeom prst="wedgeEllipseCallou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BE" sz="1400" i="1" dirty="0" err="1">
                <a:solidFill>
                  <a:schemeClr val="bg1"/>
                </a:solidFill>
              </a:rPr>
              <a:t>Taking</a:t>
            </a:r>
            <a:r>
              <a:rPr lang="nl-BE" sz="1400" i="1" dirty="0">
                <a:solidFill>
                  <a:schemeClr val="bg1"/>
                </a:solidFill>
              </a:rPr>
              <a:t> </a:t>
            </a:r>
            <a:r>
              <a:rPr lang="nl-BE" sz="1400" i="1" dirty="0" err="1">
                <a:solidFill>
                  <a:schemeClr val="bg1"/>
                </a:solidFill>
              </a:rPr>
              <a:t>work</a:t>
            </a:r>
            <a:r>
              <a:rPr lang="nl-BE" sz="1400" i="1" dirty="0">
                <a:solidFill>
                  <a:schemeClr val="bg1"/>
                </a:solidFill>
              </a:rPr>
              <a:t>-life </a:t>
            </a:r>
            <a:r>
              <a:rPr lang="nl-BE" sz="1400" i="1" dirty="0" err="1">
                <a:solidFill>
                  <a:schemeClr val="bg1"/>
                </a:solidFill>
              </a:rPr>
              <a:t>balance</a:t>
            </a:r>
            <a:r>
              <a:rPr lang="nl-BE" sz="1400" i="1" dirty="0">
                <a:solidFill>
                  <a:schemeClr val="bg1"/>
                </a:solidFill>
              </a:rPr>
              <a:t> </a:t>
            </a:r>
            <a:r>
              <a:rPr lang="nl-BE" sz="1400" i="1" dirty="0" err="1">
                <a:solidFill>
                  <a:schemeClr val="bg1"/>
                </a:solidFill>
              </a:rPr>
              <a:t>into</a:t>
            </a:r>
            <a:r>
              <a:rPr lang="nl-BE" sz="1400" i="1" dirty="0">
                <a:solidFill>
                  <a:schemeClr val="bg1"/>
                </a:solidFill>
              </a:rPr>
              <a:t> account</a:t>
            </a:r>
            <a:r>
              <a:rPr lang="nl-BE" sz="1600" i="1" dirty="0">
                <a:solidFill>
                  <a:schemeClr val="bg1"/>
                </a:solidFill>
              </a:rPr>
              <a:t>!</a:t>
            </a:r>
          </a:p>
        </p:txBody>
      </p:sp>
    </p:spTree>
    <p:extLst>
      <p:ext uri="{BB962C8B-B14F-4D97-AF65-F5344CB8AC3E}">
        <p14:creationId xmlns:p14="http://schemas.microsoft.com/office/powerpoint/2010/main" val="411221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521E245-781E-4267-8028-18137024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78120" cy="6857999"/>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solidFill>
                <a:schemeClr val="bg2"/>
              </a:solidFill>
            </a:endParaRPr>
          </a:p>
        </p:txBody>
      </p:sp>
      <p:pic>
        <p:nvPicPr>
          <p:cNvPr id="5" name="Tijdelijke aanduiding voor inhoud 4">
            <a:extLst>
              <a:ext uri="{FF2B5EF4-FFF2-40B4-BE49-F238E27FC236}">
                <a16:creationId xmlns:a16="http://schemas.microsoft.com/office/drawing/2014/main" id="{927872C1-884C-4D37-B1E6-BAAE8097E8B6}"/>
              </a:ext>
            </a:extLst>
          </p:cNvPr>
          <p:cNvPicPr>
            <a:picLocks noGrp="1" noChangeAspect="1"/>
          </p:cNvPicPr>
          <p:nvPr>
            <p:ph sz="half" idx="2"/>
          </p:nvPr>
        </p:nvPicPr>
        <p:blipFill>
          <a:blip r:embed="rId3"/>
          <a:stretch>
            <a:fillRect/>
          </a:stretch>
        </p:blipFill>
        <p:spPr>
          <a:xfrm>
            <a:off x="676855" y="648992"/>
            <a:ext cx="6824410" cy="5565539"/>
          </a:xfrm>
          <a:prstGeom prst="rect">
            <a:avLst/>
          </a:prstGeom>
        </p:spPr>
      </p:pic>
      <p:sp>
        <p:nvSpPr>
          <p:cNvPr id="14" name="Rectangle 13">
            <a:extLst>
              <a:ext uri="{FF2B5EF4-FFF2-40B4-BE49-F238E27FC236}">
                <a16:creationId xmlns:a16="http://schemas.microsoft.com/office/drawing/2014/main" id="{E0D6FA1A-9067-4A57-8B52-D76529106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1" y="0"/>
            <a:ext cx="40138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14E7273-D54E-4C05-B07D-FEF35FDA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0" y="163629"/>
            <a:ext cx="4013880" cy="1674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157A59-0E26-4441-8FD8-8F26B6127D74}"/>
              </a:ext>
            </a:extLst>
          </p:cNvPr>
          <p:cNvSpPr>
            <a:spLocks noGrp="1"/>
          </p:cNvSpPr>
          <p:nvPr>
            <p:ph type="title"/>
          </p:nvPr>
        </p:nvSpPr>
        <p:spPr>
          <a:xfrm>
            <a:off x="8499853" y="176109"/>
            <a:ext cx="3599783" cy="1541855"/>
          </a:xfrm>
        </p:spPr>
        <p:txBody>
          <a:bodyPr vert="horz" lIns="91440" tIns="45720" rIns="91440" bIns="45720" rtlCol="0" anchor="ctr">
            <a:normAutofit/>
          </a:bodyPr>
          <a:lstStyle/>
          <a:p>
            <a:r>
              <a:rPr lang="en-US" sz="2000" dirty="0">
                <a:solidFill>
                  <a:srgbClr val="002060"/>
                </a:solidFill>
              </a:rPr>
              <a:t>How does this generic guide relate to the sectoral guides and their application in the company?</a:t>
            </a:r>
          </a:p>
        </p:txBody>
      </p:sp>
      <p:sp>
        <p:nvSpPr>
          <p:cNvPr id="3" name="Tijdelijke aanduiding voor inhoud 2">
            <a:extLst>
              <a:ext uri="{FF2B5EF4-FFF2-40B4-BE49-F238E27FC236}">
                <a16:creationId xmlns:a16="http://schemas.microsoft.com/office/drawing/2014/main" id="{55E00457-7395-42B8-BF8C-E694A247C989}"/>
              </a:ext>
            </a:extLst>
          </p:cNvPr>
          <p:cNvSpPr>
            <a:spLocks noGrp="1"/>
          </p:cNvSpPr>
          <p:nvPr>
            <p:ph sz="half" idx="1"/>
          </p:nvPr>
        </p:nvSpPr>
        <p:spPr>
          <a:xfrm>
            <a:off x="8350405" y="1992785"/>
            <a:ext cx="3638126" cy="4050989"/>
          </a:xfrm>
        </p:spPr>
        <p:txBody>
          <a:bodyPr vert="horz" lIns="91440" tIns="45720" rIns="91440" bIns="45720" rtlCol="0">
            <a:normAutofit/>
          </a:bodyPr>
          <a:lstStyle/>
          <a:p>
            <a:pPr marL="0" indent="0">
              <a:buNone/>
            </a:pPr>
            <a:r>
              <a:rPr lang="en-US" sz="1400" dirty="0">
                <a:solidFill>
                  <a:schemeClr val="bg1"/>
                </a:solidFill>
              </a:rPr>
              <a:t>This generic tool can then be further tailored by the different sectors to take maximum account of their sector-specific context, and by any employer who needs it, so that activities can be restarted in safe conditions.</a:t>
            </a:r>
          </a:p>
          <a:p>
            <a:pPr marL="0" indent="0">
              <a:buNone/>
            </a:pPr>
            <a:r>
              <a:rPr lang="en-US" sz="1400" dirty="0">
                <a:solidFill>
                  <a:schemeClr val="bg1"/>
                </a:solidFill>
              </a:rPr>
              <a:t>EXAMPLE: </a:t>
            </a:r>
            <a:r>
              <a:rPr lang="fr-FR" sz="1400" dirty="0"/>
              <a:t>Coronavirus : Guide sectoriel de l’industrie alimentaire</a:t>
            </a:r>
          </a:p>
          <a:p>
            <a:pPr marL="0" indent="0">
              <a:buNone/>
            </a:pPr>
            <a:r>
              <a:rPr lang="fr-FR" sz="1400" dirty="0">
                <a:solidFill>
                  <a:schemeClr val="bg1"/>
                </a:solidFill>
              </a:rPr>
              <a:t>Extra </a:t>
            </a:r>
            <a:r>
              <a:rPr lang="fr-FR" sz="1400">
                <a:solidFill>
                  <a:schemeClr val="bg1"/>
                </a:solidFill>
              </a:rPr>
              <a:t>(!) </a:t>
            </a:r>
            <a:endParaRPr lang="en-US" sz="1400" dirty="0">
              <a:solidFill>
                <a:schemeClr val="bg1"/>
              </a:solidFill>
            </a:endParaRPr>
          </a:p>
          <a:p>
            <a:pPr marL="0" indent="0">
              <a:buNone/>
            </a:pPr>
            <a:endParaRPr lang="en-US" sz="1400" dirty="0">
              <a:solidFill>
                <a:schemeClr val="bg1"/>
              </a:solidFill>
            </a:endParaRPr>
          </a:p>
        </p:txBody>
      </p:sp>
      <p:pic>
        <p:nvPicPr>
          <p:cNvPr id="4" name="Afbeelding 3">
            <a:extLst>
              <a:ext uri="{FF2B5EF4-FFF2-40B4-BE49-F238E27FC236}">
                <a16:creationId xmlns:a16="http://schemas.microsoft.com/office/drawing/2014/main" id="{FE994266-F377-4EF4-9112-13DA063F47DC}"/>
              </a:ext>
            </a:extLst>
          </p:cNvPr>
          <p:cNvPicPr>
            <a:picLocks noChangeAspect="1"/>
          </p:cNvPicPr>
          <p:nvPr/>
        </p:nvPicPr>
        <p:blipFill>
          <a:blip r:embed="rId4"/>
          <a:stretch>
            <a:fillRect/>
          </a:stretch>
        </p:blipFill>
        <p:spPr>
          <a:xfrm>
            <a:off x="9871391" y="3568616"/>
            <a:ext cx="2117140" cy="3125755"/>
          </a:xfrm>
          <a:prstGeom prst="rect">
            <a:avLst/>
          </a:prstGeom>
        </p:spPr>
      </p:pic>
    </p:spTree>
    <p:extLst>
      <p:ext uri="{BB962C8B-B14F-4D97-AF65-F5344CB8AC3E}">
        <p14:creationId xmlns:p14="http://schemas.microsoft.com/office/powerpoint/2010/main" val="273823625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1FF0CE-709F-496C-97CC-ED614A8B7E03}"/>
              </a:ext>
            </a:extLst>
          </p:cNvPr>
          <p:cNvSpPr>
            <a:spLocks noGrp="1"/>
          </p:cNvSpPr>
          <p:nvPr>
            <p:ph type="title"/>
          </p:nvPr>
        </p:nvSpPr>
        <p:spPr>
          <a:xfrm>
            <a:off x="634277" y="284176"/>
            <a:ext cx="3670874" cy="1508760"/>
          </a:xfrm>
        </p:spPr>
        <p:txBody>
          <a:bodyPr vert="horz" lIns="91440" tIns="45720" rIns="91440" bIns="45720" rtlCol="0" anchor="ctr">
            <a:normAutofit/>
          </a:bodyPr>
          <a:lstStyle/>
          <a:p>
            <a:r>
              <a:rPr lang="en-US" dirty="0"/>
              <a:t>Care sector</a:t>
            </a:r>
          </a:p>
        </p:txBody>
      </p:sp>
      <p:sp>
        <p:nvSpPr>
          <p:cNvPr id="4" name="Tijdelijke aanduiding voor tekst 3">
            <a:extLst>
              <a:ext uri="{FF2B5EF4-FFF2-40B4-BE49-F238E27FC236}">
                <a16:creationId xmlns:a16="http://schemas.microsoft.com/office/drawing/2014/main" id="{25B65BAA-48B5-4172-9B27-06079605FB2E}"/>
              </a:ext>
            </a:extLst>
          </p:cNvPr>
          <p:cNvSpPr>
            <a:spLocks noGrp="1"/>
          </p:cNvSpPr>
          <p:nvPr>
            <p:ph type="body" sz="half" idx="2"/>
          </p:nvPr>
        </p:nvSpPr>
        <p:spPr>
          <a:xfrm>
            <a:off x="288758" y="2011680"/>
            <a:ext cx="4844715" cy="4562144"/>
          </a:xfrm>
        </p:spPr>
        <p:txBody>
          <a:bodyPr vert="horz" lIns="91440" tIns="45720" rIns="91440" bIns="45720" rtlCol="0">
            <a:noAutofit/>
          </a:bodyPr>
          <a:lstStyle/>
          <a:p>
            <a:pPr>
              <a:lnSpc>
                <a:spcPct val="120000"/>
              </a:lnSpc>
              <a:spcBef>
                <a:spcPts val="0"/>
              </a:spcBef>
              <a:spcAft>
                <a:spcPts val="0"/>
              </a:spcAft>
            </a:pPr>
            <a:r>
              <a:rPr lang="en-GB" sz="1600" dirty="0">
                <a:solidFill>
                  <a:srgbClr val="002060"/>
                </a:solidFill>
              </a:rPr>
              <a:t>Based on the guide: the trade union and health sector employers has developed some </a:t>
            </a:r>
            <a:r>
              <a:rPr lang="en-US" sz="1600" dirty="0">
                <a:solidFill>
                  <a:srgbClr val="002060"/>
                </a:solidFill>
              </a:rPr>
              <a:t>common guidelines: </a:t>
            </a:r>
          </a:p>
          <a:p>
            <a:pPr>
              <a:lnSpc>
                <a:spcPct val="120000"/>
              </a:lnSpc>
              <a:spcBef>
                <a:spcPts val="0"/>
              </a:spcBef>
              <a:spcAft>
                <a:spcPts val="0"/>
              </a:spcAft>
            </a:pPr>
            <a:r>
              <a:rPr lang="en-US" sz="1400" dirty="0">
                <a:solidFill>
                  <a:srgbClr val="002060"/>
                </a:solidFill>
              </a:rPr>
              <a:t>- Protective measures</a:t>
            </a:r>
          </a:p>
          <a:p>
            <a:pPr>
              <a:lnSpc>
                <a:spcPct val="120000"/>
              </a:lnSpc>
              <a:spcBef>
                <a:spcPts val="0"/>
              </a:spcBef>
              <a:spcAft>
                <a:spcPts val="0"/>
              </a:spcAft>
            </a:pPr>
            <a:r>
              <a:rPr lang="en-US" sz="1400" dirty="0"/>
              <a:t>Employers and trade unions are urging the government to continue to take the necessary measures to purchase and distribute protective equipment to all employees.</a:t>
            </a:r>
          </a:p>
          <a:p>
            <a:pPr>
              <a:lnSpc>
                <a:spcPct val="120000"/>
              </a:lnSpc>
              <a:spcBef>
                <a:spcPts val="0"/>
              </a:spcBef>
              <a:spcAft>
                <a:spcPts val="0"/>
              </a:spcAft>
            </a:pPr>
            <a:r>
              <a:rPr lang="en-US" sz="1400" dirty="0">
                <a:solidFill>
                  <a:srgbClr val="002060"/>
                </a:solidFill>
              </a:rPr>
              <a:t>- Measures for consultation</a:t>
            </a:r>
          </a:p>
          <a:p>
            <a:pPr>
              <a:lnSpc>
                <a:spcPct val="120000"/>
              </a:lnSpc>
              <a:spcBef>
                <a:spcPts val="0"/>
              </a:spcBef>
              <a:spcAft>
                <a:spcPts val="0"/>
              </a:spcAft>
            </a:pPr>
            <a:r>
              <a:rPr lang="en-US" sz="1400" dirty="0"/>
              <a:t>The employer ensures good communication with the staff and the social consultation bodies</a:t>
            </a:r>
          </a:p>
          <a:p>
            <a:pPr>
              <a:lnSpc>
                <a:spcPct val="120000"/>
              </a:lnSpc>
              <a:spcBef>
                <a:spcPts val="0"/>
              </a:spcBef>
              <a:spcAft>
                <a:spcPts val="0"/>
              </a:spcAft>
            </a:pPr>
            <a:r>
              <a:rPr lang="en-US" sz="1400" dirty="0">
                <a:solidFill>
                  <a:srgbClr val="002060"/>
                </a:solidFill>
              </a:rPr>
              <a:t>- Handling acute staff shortages through an influx of temporary care staff</a:t>
            </a:r>
          </a:p>
          <a:p>
            <a:pPr>
              <a:lnSpc>
                <a:spcPct val="120000"/>
              </a:lnSpc>
              <a:spcBef>
                <a:spcPts val="0"/>
              </a:spcBef>
              <a:spcAft>
                <a:spcPts val="0"/>
              </a:spcAft>
            </a:pPr>
            <a:r>
              <a:rPr lang="en-US" sz="1400" dirty="0">
                <a:solidFill>
                  <a:srgbClr val="002060"/>
                </a:solidFill>
              </a:rPr>
              <a:t>- Absence of employee</a:t>
            </a:r>
          </a:p>
          <a:p>
            <a:pPr>
              <a:lnSpc>
                <a:spcPct val="120000"/>
              </a:lnSpc>
              <a:spcBef>
                <a:spcPts val="0"/>
              </a:spcBef>
              <a:spcAft>
                <a:spcPts val="0"/>
              </a:spcAft>
            </a:pPr>
            <a:r>
              <a:rPr lang="en-US" sz="1400" dirty="0"/>
              <a:t>Does the employee have a certificate from a doctor? The employee is entitled to the guaranteed salary and in case of absence longer than 30 days, sickness benefit from the health insurance fund.</a:t>
            </a:r>
          </a:p>
          <a:p>
            <a:pPr>
              <a:lnSpc>
                <a:spcPct val="120000"/>
              </a:lnSpc>
              <a:spcBef>
                <a:spcPts val="0"/>
              </a:spcBef>
              <a:spcAft>
                <a:spcPts val="0"/>
              </a:spcAft>
            </a:pPr>
            <a:r>
              <a:rPr lang="en-US" sz="1400" dirty="0">
                <a:solidFill>
                  <a:srgbClr val="002060"/>
                </a:solidFill>
              </a:rPr>
              <a:t>- Monitoring evolution</a:t>
            </a:r>
          </a:p>
        </p:txBody>
      </p:sp>
      <p:pic>
        <p:nvPicPr>
          <p:cNvPr id="7" name="Tijdelijke aanduiding voor inhoud 6">
            <a:extLst>
              <a:ext uri="{FF2B5EF4-FFF2-40B4-BE49-F238E27FC236}">
                <a16:creationId xmlns:a16="http://schemas.microsoft.com/office/drawing/2014/main" id="{0E7F69BD-3A04-4D05-8DAC-2D9AC38223EC}"/>
              </a:ext>
            </a:extLst>
          </p:cNvPr>
          <p:cNvPicPr>
            <a:picLocks noGrp="1" noChangeAspect="1"/>
          </p:cNvPicPr>
          <p:nvPr>
            <p:ph idx="1"/>
          </p:nvPr>
        </p:nvPicPr>
        <p:blipFill>
          <a:blip r:embed="rId3"/>
          <a:stretch>
            <a:fillRect/>
          </a:stretch>
        </p:blipFill>
        <p:spPr>
          <a:xfrm>
            <a:off x="8643073" y="396793"/>
            <a:ext cx="2914650" cy="3810000"/>
          </a:xfrm>
          <a:prstGeom prst="rect">
            <a:avLst/>
          </a:prstGeom>
        </p:spPr>
      </p:pic>
      <p:sp>
        <p:nvSpPr>
          <p:cNvPr id="8" name="Rechthoek 7">
            <a:extLst>
              <a:ext uri="{FF2B5EF4-FFF2-40B4-BE49-F238E27FC236}">
                <a16:creationId xmlns:a16="http://schemas.microsoft.com/office/drawing/2014/main" id="{3C33906E-9B7B-440F-BA4A-57C6D512082E}"/>
              </a:ext>
            </a:extLst>
          </p:cNvPr>
          <p:cNvSpPr/>
          <p:nvPr/>
        </p:nvSpPr>
        <p:spPr>
          <a:xfrm>
            <a:off x="5983706" y="4206793"/>
            <a:ext cx="6096000" cy="2246769"/>
          </a:xfrm>
          <a:prstGeom prst="rect">
            <a:avLst/>
          </a:prstGeom>
        </p:spPr>
        <p:txBody>
          <a:bodyPr>
            <a:spAutoFit/>
          </a:bodyPr>
          <a:lstStyle/>
          <a:p>
            <a:r>
              <a:rPr lang="en-US" sz="1400" dirty="0"/>
              <a:t>ACLVB Representative Cindy </a:t>
            </a:r>
            <a:r>
              <a:rPr lang="en-US" sz="1400" dirty="0" err="1"/>
              <a:t>Bellens</a:t>
            </a:r>
            <a:r>
              <a:rPr lang="en-US" sz="1400" dirty="0"/>
              <a:t>, Deputy Head of Service at the Vascular Unit: </a:t>
            </a:r>
          </a:p>
          <a:p>
            <a:r>
              <a:rPr lang="en-US" sz="1400" dirty="0"/>
              <a:t>“The past period was particularly exhausting, both physically and mentally: the application of the strict safety measures required enormous stamina and flexibility from the staff, we saw </a:t>
            </a:r>
            <a:r>
              <a:rPr lang="en-US" sz="1400" dirty="0" err="1"/>
              <a:t>Covid</a:t>
            </a:r>
            <a:r>
              <a:rPr lang="en-US" sz="1400" dirty="0"/>
              <a:t> patients die lonely, ...</a:t>
            </a:r>
          </a:p>
          <a:p>
            <a:endParaRPr lang="en-US" sz="1400" dirty="0"/>
          </a:p>
          <a:p>
            <a:r>
              <a:rPr lang="en-US" sz="1400" dirty="0"/>
              <a:t>But it was also an enriching period. We had to go through it together with the entire hospital team, we got to know each other better as a colleague and department, which brought about solidarity. As trade unions we have also been able to mean a lot, that aspect gives me a warm feeling. ”</a:t>
            </a:r>
            <a:endParaRPr lang="nl-BE" sz="1400" dirty="0"/>
          </a:p>
        </p:txBody>
      </p:sp>
    </p:spTree>
    <p:extLst>
      <p:ext uri="{BB962C8B-B14F-4D97-AF65-F5344CB8AC3E}">
        <p14:creationId xmlns:p14="http://schemas.microsoft.com/office/powerpoint/2010/main" val="11313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63253-3900-4E06-A299-8CA9A0FB9747}"/>
              </a:ext>
            </a:extLst>
          </p:cNvPr>
          <p:cNvSpPr>
            <a:spLocks noGrp="1"/>
          </p:cNvSpPr>
          <p:nvPr>
            <p:ph type="title"/>
          </p:nvPr>
        </p:nvSpPr>
        <p:spPr/>
        <p:txBody>
          <a:bodyPr>
            <a:normAutofit/>
          </a:bodyPr>
          <a:lstStyle/>
          <a:p>
            <a:r>
              <a:rPr lang="en-GB" sz="3200" dirty="0"/>
              <a:t>measurement negotiated by the Belgium government and social partners</a:t>
            </a:r>
          </a:p>
        </p:txBody>
      </p:sp>
      <p:sp>
        <p:nvSpPr>
          <p:cNvPr id="3" name="Tijdelijke aanduiding voor inhoud 2">
            <a:extLst>
              <a:ext uri="{FF2B5EF4-FFF2-40B4-BE49-F238E27FC236}">
                <a16:creationId xmlns:a16="http://schemas.microsoft.com/office/drawing/2014/main" id="{8F9839C9-E241-4674-A8F2-56E006E7587D}"/>
              </a:ext>
            </a:extLst>
          </p:cNvPr>
          <p:cNvSpPr>
            <a:spLocks noGrp="1"/>
          </p:cNvSpPr>
          <p:nvPr>
            <p:ph idx="1"/>
          </p:nvPr>
        </p:nvSpPr>
        <p:spPr>
          <a:xfrm>
            <a:off x="886408" y="2011680"/>
            <a:ext cx="10375641" cy="4206240"/>
          </a:xfrm>
        </p:spPr>
        <p:txBody>
          <a:bodyPr>
            <a:normAutofit/>
          </a:bodyPr>
          <a:lstStyle/>
          <a:p>
            <a:r>
              <a:rPr lang="en-GB" sz="2400" dirty="0"/>
              <a:t>Temporary unemployment (70% of their brut wage, with a ceiling of 2,754 euro + supplement of 5,63 euro p/day)</a:t>
            </a:r>
          </a:p>
          <a:p>
            <a:r>
              <a:rPr lang="en-GB" sz="2400" dirty="0"/>
              <a:t>Extension of  temporary unemployment benefits to different groups of workers</a:t>
            </a:r>
          </a:p>
          <a:p>
            <a:r>
              <a:rPr lang="en-GB" sz="2400" dirty="0"/>
              <a:t>Amount of the  temporary unemployment benefits does not lower in time</a:t>
            </a:r>
          </a:p>
          <a:p>
            <a:r>
              <a:rPr lang="en-GB" sz="2400" dirty="0"/>
              <a:t>Work life balance – tips for telework</a:t>
            </a:r>
          </a:p>
          <a:p>
            <a:r>
              <a:rPr lang="en-GB" sz="2400" dirty="0"/>
              <a:t>Corona Parental leave </a:t>
            </a:r>
          </a:p>
          <a:p>
            <a:r>
              <a:rPr lang="en-GB" sz="2400" dirty="0"/>
              <a:t>Child care availability for front line and other workers</a:t>
            </a:r>
          </a:p>
          <a:p>
            <a:r>
              <a:rPr lang="en-GB" sz="2400" dirty="0"/>
              <a:t>When children have to go in quarantine and be at home, parent(s) can ask for temporary unemployment benefits </a:t>
            </a:r>
          </a:p>
          <a:p>
            <a:endParaRPr lang="en-GB" dirty="0"/>
          </a:p>
          <a:p>
            <a:endParaRPr lang="en-GB" dirty="0"/>
          </a:p>
        </p:txBody>
      </p:sp>
    </p:spTree>
    <p:extLst>
      <p:ext uri="{BB962C8B-B14F-4D97-AF65-F5344CB8AC3E}">
        <p14:creationId xmlns:p14="http://schemas.microsoft.com/office/powerpoint/2010/main" val="88050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2D1FF0CE-709F-496C-97CC-ED614A8B7E03}"/>
              </a:ext>
            </a:extLst>
          </p:cNvPr>
          <p:cNvSpPr>
            <a:spLocks noGrp="1"/>
          </p:cNvSpPr>
          <p:nvPr>
            <p:ph type="title"/>
          </p:nvPr>
        </p:nvSpPr>
        <p:spPr>
          <a:xfrm>
            <a:off x="634277" y="284176"/>
            <a:ext cx="3670874" cy="1508760"/>
          </a:xfrm>
        </p:spPr>
        <p:txBody>
          <a:bodyPr vert="horz" lIns="91440" tIns="45720" rIns="91440" bIns="45720" rtlCol="0" anchor="ctr">
            <a:normAutofit/>
          </a:bodyPr>
          <a:lstStyle/>
          <a:p>
            <a:r>
              <a:rPr lang="en-US" dirty="0"/>
              <a:t>Use in the companies</a:t>
            </a:r>
          </a:p>
        </p:txBody>
      </p:sp>
      <p:sp>
        <p:nvSpPr>
          <p:cNvPr id="4" name="Tijdelijke aanduiding voor tekst 3">
            <a:extLst>
              <a:ext uri="{FF2B5EF4-FFF2-40B4-BE49-F238E27FC236}">
                <a16:creationId xmlns:a16="http://schemas.microsoft.com/office/drawing/2014/main" id="{25B65BAA-48B5-4172-9B27-06079605FB2E}"/>
              </a:ext>
            </a:extLst>
          </p:cNvPr>
          <p:cNvSpPr>
            <a:spLocks noGrp="1"/>
          </p:cNvSpPr>
          <p:nvPr>
            <p:ph type="body" sz="half" idx="2"/>
          </p:nvPr>
        </p:nvSpPr>
        <p:spPr>
          <a:xfrm>
            <a:off x="634277" y="2011680"/>
            <a:ext cx="3676678" cy="4206240"/>
          </a:xfrm>
        </p:spPr>
        <p:txBody>
          <a:bodyPr vert="horz" lIns="91440" tIns="45720" rIns="91440" bIns="45720" rtlCol="0">
            <a:normAutofit/>
          </a:bodyPr>
          <a:lstStyle/>
          <a:p>
            <a:pPr>
              <a:lnSpc>
                <a:spcPct val="90000"/>
              </a:lnSpc>
            </a:pPr>
            <a:r>
              <a:rPr lang="en-US" dirty="0">
                <a:solidFill>
                  <a:srgbClr val="002060"/>
                </a:solidFill>
              </a:rPr>
              <a:t>Social dialogue </a:t>
            </a:r>
            <a:r>
              <a:rPr lang="en-US" dirty="0"/>
              <a:t>at all levels plays a central and crucial role here. Existing consultation bodies within the </a:t>
            </a:r>
            <a:r>
              <a:rPr lang="en-US" dirty="0" err="1"/>
              <a:t>organisation</a:t>
            </a:r>
            <a:r>
              <a:rPr lang="en-US" dirty="0"/>
              <a:t>, such as the Committee for Prevention and Protection at Work, the trade union delegation, or the workers themselves (if there is no trade union delegation) should be involved in the choice and implementation of these measures.</a:t>
            </a:r>
          </a:p>
          <a:p>
            <a:pPr>
              <a:lnSpc>
                <a:spcPct val="90000"/>
              </a:lnSpc>
            </a:pPr>
            <a:r>
              <a:rPr lang="en-US" dirty="0"/>
              <a:t>Call on the expertise available internally and externally, such as the prevention advisor and the external prevention services. </a:t>
            </a:r>
          </a:p>
          <a:p>
            <a:pPr>
              <a:lnSpc>
                <a:spcPct val="90000"/>
              </a:lnSpc>
            </a:pPr>
            <a:endParaRPr lang="nl-BE" dirty="0"/>
          </a:p>
          <a:p>
            <a:pPr indent="-182880">
              <a:lnSpc>
                <a:spcPct val="90000"/>
              </a:lnSpc>
              <a:buFont typeface="Wingdings" pitchFamily="2" charset="2"/>
              <a:buChar char=""/>
            </a:pPr>
            <a:endParaRPr lang="en-US" dirty="0"/>
          </a:p>
        </p:txBody>
      </p:sp>
      <p:sp>
        <p:nvSpPr>
          <p:cNvPr id="12" name="Rectangle 11">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Tijdelijke aanduiding voor inhoud 4">
            <a:extLst>
              <a:ext uri="{FF2B5EF4-FFF2-40B4-BE49-F238E27FC236}">
                <a16:creationId xmlns:a16="http://schemas.microsoft.com/office/drawing/2014/main" id="{8FEBF90A-E0DE-4F01-B1D0-67BAC32FD39B}"/>
              </a:ext>
            </a:extLst>
          </p:cNvPr>
          <p:cNvPicPr>
            <a:picLocks noGrp="1" noChangeAspect="1"/>
          </p:cNvPicPr>
          <p:nvPr>
            <p:ph idx="1"/>
          </p:nvPr>
        </p:nvPicPr>
        <p:blipFill rotWithShape="1">
          <a:blip r:embed="rId3"/>
          <a:srcRect t="5812" r="-1" b="29129"/>
          <a:stretch/>
        </p:blipFill>
        <p:spPr>
          <a:xfrm>
            <a:off x="5262368" y="598634"/>
            <a:ext cx="6283602" cy="5619286"/>
          </a:xfrm>
          <a:prstGeom prst="rect">
            <a:avLst/>
          </a:prstGeom>
        </p:spPr>
      </p:pic>
    </p:spTree>
    <p:extLst>
      <p:ext uri="{BB962C8B-B14F-4D97-AF65-F5344CB8AC3E}">
        <p14:creationId xmlns:p14="http://schemas.microsoft.com/office/powerpoint/2010/main" val="1885168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982862C-4E74-420E-96F8-3D91F2A87A33}"/>
              </a:ext>
            </a:extLst>
          </p:cNvPr>
          <p:cNvSpPr>
            <a:spLocks noGrp="1"/>
          </p:cNvSpPr>
          <p:nvPr>
            <p:ph type="title"/>
          </p:nvPr>
        </p:nvSpPr>
        <p:spPr>
          <a:xfrm>
            <a:off x="634277" y="284176"/>
            <a:ext cx="3670874" cy="1508760"/>
          </a:xfrm>
        </p:spPr>
        <p:txBody>
          <a:bodyPr vert="horz" lIns="91440" tIns="45720" rIns="91440" bIns="45720" rtlCol="0" anchor="ctr">
            <a:normAutofit/>
          </a:bodyPr>
          <a:lstStyle/>
          <a:p>
            <a:r>
              <a:rPr lang="en-US" sz="3100">
                <a:solidFill>
                  <a:schemeClr val="tx2"/>
                </a:solidFill>
              </a:rPr>
              <a:t>To help with the monitoring: checklist </a:t>
            </a:r>
          </a:p>
        </p:txBody>
      </p:sp>
      <p:sp>
        <p:nvSpPr>
          <p:cNvPr id="3" name="Tijdelijke aanduiding voor inhoud 2">
            <a:extLst>
              <a:ext uri="{FF2B5EF4-FFF2-40B4-BE49-F238E27FC236}">
                <a16:creationId xmlns:a16="http://schemas.microsoft.com/office/drawing/2014/main" id="{43D67DCD-DCC6-46F2-890C-1DA1D082170E}"/>
              </a:ext>
            </a:extLst>
          </p:cNvPr>
          <p:cNvSpPr>
            <a:spLocks noGrp="1"/>
          </p:cNvSpPr>
          <p:nvPr>
            <p:ph sz="half" idx="1"/>
          </p:nvPr>
        </p:nvSpPr>
        <p:spPr>
          <a:xfrm>
            <a:off x="634277" y="2011680"/>
            <a:ext cx="3676678" cy="4206240"/>
          </a:xfrm>
        </p:spPr>
        <p:txBody>
          <a:bodyPr vert="horz" lIns="91440" tIns="45720" rIns="91440" bIns="45720" rtlCol="0">
            <a:normAutofit/>
          </a:bodyPr>
          <a:lstStyle/>
          <a:p>
            <a:r>
              <a:rPr lang="en-US" dirty="0">
                <a:solidFill>
                  <a:schemeClr val="bg1"/>
                </a:solidFill>
              </a:rPr>
              <a:t>To help companies and trade union representatives, the Belgium Department of </a:t>
            </a:r>
            <a:r>
              <a:rPr lang="en-US" dirty="0" err="1">
                <a:solidFill>
                  <a:schemeClr val="bg1"/>
                </a:solidFill>
              </a:rPr>
              <a:t>Labour</a:t>
            </a:r>
            <a:r>
              <a:rPr lang="en-US" dirty="0">
                <a:solidFill>
                  <a:schemeClr val="bg1"/>
                </a:solidFill>
              </a:rPr>
              <a:t> developed a “check-list’</a:t>
            </a:r>
          </a:p>
          <a:p>
            <a:r>
              <a:rPr lang="en-US" dirty="0">
                <a:solidFill>
                  <a:schemeClr val="bg1"/>
                </a:solidFill>
              </a:rPr>
              <a:t>The check list is a type of risk analysis </a:t>
            </a:r>
          </a:p>
          <a:p>
            <a:r>
              <a:rPr lang="en-US" dirty="0">
                <a:solidFill>
                  <a:schemeClr val="bg1"/>
                </a:solidFill>
              </a:rPr>
              <a:t>The check list cover all the themes that are describe in the Generic Guide </a:t>
            </a:r>
          </a:p>
        </p:txBody>
      </p:sp>
      <p:sp>
        <p:nvSpPr>
          <p:cNvPr id="16" name="Rectangle 15">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Tijdelijke aanduiding voor inhoud 4">
            <a:extLst>
              <a:ext uri="{FF2B5EF4-FFF2-40B4-BE49-F238E27FC236}">
                <a16:creationId xmlns:a16="http://schemas.microsoft.com/office/drawing/2014/main" id="{EBCE9F94-91D0-4B11-B9F9-CD74D272E89C}"/>
              </a:ext>
            </a:extLst>
          </p:cNvPr>
          <p:cNvPicPr>
            <a:picLocks noGrp="1" noChangeAspect="1"/>
          </p:cNvPicPr>
          <p:nvPr>
            <p:ph sz="half" idx="2"/>
          </p:nvPr>
        </p:nvPicPr>
        <p:blipFill>
          <a:blip r:embed="rId2"/>
          <a:stretch>
            <a:fillRect/>
          </a:stretch>
        </p:blipFill>
        <p:spPr>
          <a:xfrm>
            <a:off x="6096000" y="213579"/>
            <a:ext cx="4338135" cy="6004341"/>
          </a:xfrm>
          <a:prstGeom prst="rect">
            <a:avLst/>
          </a:prstGeom>
        </p:spPr>
      </p:pic>
    </p:spTree>
    <p:extLst>
      <p:ext uri="{BB962C8B-B14F-4D97-AF65-F5344CB8AC3E}">
        <p14:creationId xmlns:p14="http://schemas.microsoft.com/office/powerpoint/2010/main" val="219056842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560A9D-4E70-45A9-AE30-FD0A14DF6BFD}"/>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algn="r"/>
            <a:r>
              <a:rPr lang="en-US" sz="3200" dirty="0">
                <a:solidFill>
                  <a:schemeClr val="tx2"/>
                </a:solidFill>
              </a:rPr>
              <a:t>the strengths / advantages of the guide</a:t>
            </a:r>
            <a:br>
              <a:rPr lang="en-US" sz="3200" dirty="0">
                <a:solidFill>
                  <a:schemeClr val="tx2"/>
                </a:solidFill>
              </a:rPr>
            </a:br>
            <a:endParaRPr lang="en-US" sz="3200" dirty="0">
              <a:solidFill>
                <a:schemeClr val="tx2"/>
              </a:solidFill>
            </a:endParaRPr>
          </a:p>
        </p:txBody>
      </p:sp>
      <p:sp>
        <p:nvSpPr>
          <p:cNvPr id="12" name="Rectangle 11">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hthoek 2">
            <a:extLst>
              <a:ext uri="{FF2B5EF4-FFF2-40B4-BE49-F238E27FC236}">
                <a16:creationId xmlns:a16="http://schemas.microsoft.com/office/drawing/2014/main" id="{3546C618-9F2C-42EA-BFBF-B8244531C464}"/>
              </a:ext>
            </a:extLst>
          </p:cNvPr>
          <p:cNvSpPr/>
          <p:nvPr/>
        </p:nvSpPr>
        <p:spPr>
          <a:xfrm>
            <a:off x="4381668" y="1126067"/>
            <a:ext cx="6605331" cy="4605866"/>
          </a:xfrm>
          <a:prstGeom prst="rect">
            <a:avLst/>
          </a:prstGeom>
        </p:spPr>
        <p:txBody>
          <a:bodyPr vert="horz" lIns="91440" tIns="45720" rIns="91440" bIns="45720" rtlCol="0" anchor="ctr">
            <a:normAutofit/>
          </a:bodyPr>
          <a:lstStyle/>
          <a:p>
            <a:pPr indent="-182880">
              <a:lnSpc>
                <a:spcPct val="90000"/>
              </a:lnSpc>
              <a:spcAft>
                <a:spcPts val="600"/>
              </a:spcAft>
              <a:buClr>
                <a:schemeClr val="tx1"/>
              </a:buClr>
              <a:buFont typeface="Wingdings" pitchFamily="2" charset="2"/>
              <a:buChar char=""/>
            </a:pPr>
            <a:endParaRPr lang="en-US" dirty="0">
              <a:solidFill>
                <a:schemeClr val="tx2"/>
              </a:solidFill>
            </a:endParaRPr>
          </a:p>
          <a:p>
            <a:pPr indent="-182880">
              <a:lnSpc>
                <a:spcPct val="90000"/>
              </a:lnSpc>
              <a:spcAft>
                <a:spcPts val="600"/>
              </a:spcAft>
              <a:buClr>
                <a:schemeClr val="tx1"/>
              </a:buClr>
              <a:buFont typeface="Wingdings" pitchFamily="2" charset="2"/>
              <a:buChar char=""/>
            </a:pPr>
            <a:r>
              <a:rPr lang="en-US" dirty="0">
                <a:solidFill>
                  <a:schemeClr val="tx2"/>
                </a:solidFill>
              </a:rPr>
              <a:t> Contains many practical prevention measures that have made it possible to work in the safest possible conditions </a:t>
            </a:r>
          </a:p>
          <a:p>
            <a:pPr indent="-182880">
              <a:lnSpc>
                <a:spcPct val="90000"/>
              </a:lnSpc>
              <a:spcAft>
                <a:spcPts val="600"/>
              </a:spcAft>
              <a:buClr>
                <a:schemeClr val="tx1"/>
              </a:buClr>
              <a:buFont typeface="Wingdings" pitchFamily="2" charset="2"/>
              <a:buChar char=""/>
            </a:pPr>
            <a:r>
              <a:rPr lang="en-US" dirty="0">
                <a:solidFill>
                  <a:schemeClr val="tx2"/>
                </a:solidFill>
              </a:rPr>
              <a:t>source of inspiration (also known as a reference) for sectors and employers</a:t>
            </a:r>
          </a:p>
          <a:p>
            <a:pPr indent="-182880">
              <a:lnSpc>
                <a:spcPct val="90000"/>
              </a:lnSpc>
              <a:spcAft>
                <a:spcPts val="600"/>
              </a:spcAft>
              <a:buClr>
                <a:schemeClr val="tx1"/>
              </a:buClr>
              <a:buFont typeface="Wingdings" pitchFamily="2" charset="2"/>
              <a:buChar char=""/>
            </a:pPr>
            <a:r>
              <a:rPr lang="en-US" dirty="0">
                <a:solidFill>
                  <a:schemeClr val="tx2"/>
                </a:solidFill>
              </a:rPr>
              <a:t> importance of social dialogue is included</a:t>
            </a:r>
          </a:p>
          <a:p>
            <a:pPr indent="-182880">
              <a:lnSpc>
                <a:spcPct val="90000"/>
              </a:lnSpc>
              <a:spcAft>
                <a:spcPts val="600"/>
              </a:spcAft>
              <a:buClr>
                <a:schemeClr val="tx1"/>
              </a:buClr>
              <a:buFont typeface="Wingdings" pitchFamily="2" charset="2"/>
              <a:buChar char=""/>
            </a:pPr>
            <a:r>
              <a:rPr lang="en-US" dirty="0">
                <a:solidFill>
                  <a:schemeClr val="tx2"/>
                </a:solidFill>
              </a:rPr>
              <a:t>importance of clear communication is included</a:t>
            </a:r>
          </a:p>
          <a:p>
            <a:pPr indent="-182880">
              <a:lnSpc>
                <a:spcPct val="90000"/>
              </a:lnSpc>
              <a:spcAft>
                <a:spcPts val="600"/>
              </a:spcAft>
              <a:buClr>
                <a:schemeClr val="tx1"/>
              </a:buClr>
              <a:buFont typeface="Wingdings" pitchFamily="2" charset="2"/>
              <a:buChar char=""/>
            </a:pPr>
            <a:r>
              <a:rPr lang="en-US" dirty="0">
                <a:solidFill>
                  <a:schemeClr val="tx2"/>
                </a:solidFill>
              </a:rPr>
              <a:t>the content of the guide can be supplemented according to the guidelines of the National Security Council (now this is the Consultation Committee) and on the basis of new scientific insights and good practices</a:t>
            </a:r>
          </a:p>
          <a:p>
            <a:pPr indent="-182880">
              <a:lnSpc>
                <a:spcPct val="90000"/>
              </a:lnSpc>
              <a:spcAft>
                <a:spcPts val="600"/>
              </a:spcAft>
              <a:buClr>
                <a:schemeClr val="tx1"/>
              </a:buClr>
              <a:buFont typeface="Wingdings" pitchFamily="2" charset="2"/>
              <a:buChar char=""/>
            </a:pPr>
            <a:r>
              <a:rPr lang="en-US" dirty="0">
                <a:solidFill>
                  <a:schemeClr val="tx2"/>
                </a:solidFill>
              </a:rPr>
              <a:t>A Gender natural guide – ALL workers need protection! </a:t>
            </a:r>
          </a:p>
        </p:txBody>
      </p:sp>
      <p:sp>
        <p:nvSpPr>
          <p:cNvPr id="16" name="Rectangle 15">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Review, positive, thumbup, thumbs up, feedback icon">
            <a:extLst>
              <a:ext uri="{FF2B5EF4-FFF2-40B4-BE49-F238E27FC236}">
                <a16:creationId xmlns:a16="http://schemas.microsoft.com/office/drawing/2014/main" id="{115DEB07-534F-4615-9E90-38D68EA81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458" y="0"/>
            <a:ext cx="2155371" cy="215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48921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streept">
  <a:themeElements>
    <a:clrScheme name="Gestreept">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Gestreept">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estreept">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TM03090430[[fn=Aaneengesloten]]</Template>
  <TotalTime>2003</TotalTime>
  <Words>1715</Words>
  <Application>Microsoft Office PowerPoint</Application>
  <PresentationFormat>Widescreen</PresentationFormat>
  <Paragraphs>124</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Corbel</vt:lpstr>
      <vt:lpstr>Wingdings</vt:lpstr>
      <vt:lpstr>Gestreept</vt:lpstr>
      <vt:lpstr>PERC OHS workshop 16/12/2020 Social dialogue and safety and health measures during pandemic - a Belgium example </vt:lpstr>
      <vt:lpstr>Importance of Social dialogue </vt:lpstr>
      <vt:lpstr>What does the guide cover?</vt:lpstr>
      <vt:lpstr>How does this generic guide relate to the sectoral guides and their application in the company?</vt:lpstr>
      <vt:lpstr>Care sector</vt:lpstr>
      <vt:lpstr>measurement negotiated by the Belgium government and social partners</vt:lpstr>
      <vt:lpstr>Use in the companies</vt:lpstr>
      <vt:lpstr>To help with the monitoring: checklist </vt:lpstr>
      <vt:lpstr>the strengths / advantages of the guide </vt:lpstr>
      <vt:lpstr>Some practical examples: “the guide contains many practical prevention measures that have made it possible to work in the safest possible conditions”</vt:lpstr>
      <vt:lpstr>Difficulties and weakness</vt:lpstr>
      <vt:lpstr>Defending workers safety!</vt:lpstr>
      <vt:lpstr>PowerPoint Presentation</vt:lpstr>
    </vt:vector>
  </TitlesOfParts>
  <Company>ACLVB-CGSLB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Vzw BIS/DGD Institutioneel Dialoog</dc:title>
  <dc:creator>Maresa Le Roux</dc:creator>
  <cp:lastModifiedBy>Nicolae, Olga</cp:lastModifiedBy>
  <cp:revision>95</cp:revision>
  <dcterms:created xsi:type="dcterms:W3CDTF">2017-05-04T11:18:47Z</dcterms:created>
  <dcterms:modified xsi:type="dcterms:W3CDTF">2020-12-16T15:08:21Z</dcterms:modified>
</cp:coreProperties>
</file>