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11" r:id="rId2"/>
    <p:sldId id="361" r:id="rId3"/>
    <p:sldId id="362" r:id="rId4"/>
    <p:sldId id="349" r:id="rId5"/>
    <p:sldId id="366" r:id="rId6"/>
    <p:sldId id="363" r:id="rId7"/>
    <p:sldId id="375" r:id="rId8"/>
    <p:sldId id="353" r:id="rId9"/>
    <p:sldId id="374" r:id="rId10"/>
    <p:sldId id="365" r:id="rId11"/>
    <p:sldId id="376" r:id="rId12"/>
    <p:sldId id="377" r:id="rId13"/>
    <p:sldId id="357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kaaki Kizu" initials="TK" lastIdx="1" clrIdx="0"/>
  <p:cmAuthor id="1" name="Corley-Coulibaly, Marva" initials="C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66068" autoAdjust="0"/>
  </p:normalViewPr>
  <p:slideViewPr>
    <p:cSldViewPr>
      <p:cViewPr varScale="1">
        <p:scale>
          <a:sx n="49" d="100"/>
          <a:sy n="49" d="100"/>
        </p:scale>
        <p:origin x="19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35A4-053F-442E-9421-7DA89189B92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E2C5-6716-442E-84EF-3E1FF976F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623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CFD7-47DC-4AAD-89DA-0B44D57005A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CB3BA-A2C6-41A2-BAEF-2ADCC40483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7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CH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CB3BA-A2C6-41A2-BAEF-2ADCC404833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018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136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384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679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56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72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207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1303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31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840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8650" lvl="1" indent="-171450" eaLnBrk="1" hangingPunct="1">
              <a:buFontTx/>
              <a:buChar char="-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78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dirty="0" smtClean="0"/>
              <a:t>-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53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lvl="0" indent="-171450" eaLnBrk="1" hangingPunct="1">
              <a:buFontTx/>
              <a:buChar char="-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368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7F5F91-3C20-437B-968E-3A91713C366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281D5C6-8806-45AE-9DB9-CA08224C8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lo.org/dyn/normlex/en/f?p=1000:11200:0::NO:11200:P11200_COUNTRY_ID:102632" TargetMode="External"/><Relationship Id="rId13" Type="http://schemas.openxmlformats.org/officeDocument/2006/relationships/hyperlink" Target="http://www.ilo.org/dyn/normlex/en/f?p=1000:11200:0::NO:11200:P11200_COUNTRY_ID:102695" TargetMode="External"/><Relationship Id="rId18" Type="http://schemas.openxmlformats.org/officeDocument/2006/relationships/hyperlink" Target="http://www.ilo.org/dyn/normlex/en/f?p=1000:11200:0::NO:11200:P11200_COUNTRY_ID:102839" TargetMode="External"/><Relationship Id="rId3" Type="http://schemas.openxmlformats.org/officeDocument/2006/relationships/hyperlink" Target="http://www.ilo.org/dyn/normlex/es/f?p=NORMLEXPUB:1:0::NO" TargetMode="External"/><Relationship Id="rId21" Type="http://schemas.openxmlformats.org/officeDocument/2006/relationships/hyperlink" Target="http://www.ilo.org/dyn/normlex/en/f?p=1000:11200:0::NO:11200:P11200_COUNTRY_ID:103555" TargetMode="External"/><Relationship Id="rId7" Type="http://schemas.openxmlformats.org/officeDocument/2006/relationships/hyperlink" Target="http://www.ilo.org/dyn/normlex/en/f?p=1000:11200:0::NO:11200:P11200_COUNTRY_ID:102704" TargetMode="External"/><Relationship Id="rId12" Type="http://schemas.openxmlformats.org/officeDocument/2006/relationships/hyperlink" Target="http://www.ilo.org/dyn/normlex/en/f?p=1000:11200:0::NO:11200:P11200_COUNTRY_ID:103111" TargetMode="External"/><Relationship Id="rId17" Type="http://schemas.openxmlformats.org/officeDocument/2006/relationships/hyperlink" Target="http://www.ilo.org/dyn/normlex/en/f?p=1000:11200:0::NO:11200:P11200_COUNTRY_ID:102824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://www.ilo.org/dyn/normlex/en/f?p=1000:11200:0::NO:11200:P11200_COUNTRY_ID:102815" TargetMode="External"/><Relationship Id="rId20" Type="http://schemas.openxmlformats.org/officeDocument/2006/relationships/hyperlink" Target="http://www.ilo.org/dyn/normlex/en/f?p=1000:11200:0::NO:11200:P11200_COUNTRY_ID:1028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lo.org/dyn/normlex/en/f?p=1000:11200:0::NO:11200:P11200_COUNTRY_ID:102556" TargetMode="External"/><Relationship Id="rId11" Type="http://schemas.openxmlformats.org/officeDocument/2006/relationships/hyperlink" Target="http://www.ilo.org/dyn/normlex/en/f?p=1000:11200:0::NO:11200:P11200_COUNTRY_ID:102752" TargetMode="External"/><Relationship Id="rId5" Type="http://schemas.openxmlformats.org/officeDocument/2006/relationships/hyperlink" Target="http://www.ilo.org/dyn/normlex/en/f?p=1000:11200:0::NO:11200:P11200_COUNTRY_ID:102540" TargetMode="External"/><Relationship Id="rId15" Type="http://schemas.openxmlformats.org/officeDocument/2006/relationships/hyperlink" Target="http://www.ilo.org/dyn/normlex/en/f?p=1000:11200:0::NO:11200:P11200_COUNTRY_ID:102768" TargetMode="External"/><Relationship Id="rId10" Type="http://schemas.openxmlformats.org/officeDocument/2006/relationships/hyperlink" Target="http://www.ilo.org/dyn/normlex/en/f?p=1000:11200:0::NO:11200:P11200_COUNTRY_ID:102738" TargetMode="External"/><Relationship Id="rId19" Type="http://schemas.openxmlformats.org/officeDocument/2006/relationships/hyperlink" Target="http://www.ilo.org/dyn/normlex/en/f?p=1000:11200:0::NO:11200:P11200_COUNTRY_ID:103533" TargetMode="External"/><Relationship Id="rId4" Type="http://schemas.openxmlformats.org/officeDocument/2006/relationships/hyperlink" Target="http://www.ilo.org/dyn/normlex/en/f?p=1000:11200:0::NO:11200:P11200_COUNTRY_ID:102532" TargetMode="External"/><Relationship Id="rId9" Type="http://schemas.openxmlformats.org/officeDocument/2006/relationships/hyperlink" Target="http://www.ilo.org/dyn/normlex/en/f?p=1000:11200:0::NO:11200:P11200_COUNTRY_ID:103529" TargetMode="External"/><Relationship Id="rId14" Type="http://schemas.openxmlformats.org/officeDocument/2006/relationships/hyperlink" Target="http://www.ilo.org/dyn/normlex/en/f?p=1000:11200:0::NO:11200:P11200_COUNTRY_ID:102734" TargetMode="External"/><Relationship Id="rId22" Type="http://schemas.openxmlformats.org/officeDocument/2006/relationships/hyperlink" Target="http://www.ilo.org/dyn/normlex/en/f?p=1000:11200:0::NO:11200:P11200_COUNTRY_ID:10286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dyn/normlex/es/f?p=NORMLEXPUB:1:0::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ilo.org/global/standards/information-resources-and-publications/publications/WCMS_318173/lang--es/index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848600" cy="2304256"/>
          </a:xfrm>
        </p:spPr>
        <p:txBody>
          <a:bodyPr/>
          <a:lstStyle/>
          <a:p>
            <a:pPr algn="ctr"/>
            <a:r>
              <a:rPr lang="fr-CH" sz="3600" b="1" cap="none" dirty="0" err="1" smtClean="0">
                <a:latin typeface="+mn-lt"/>
              </a:rPr>
              <a:t>Identifying</a:t>
            </a:r>
            <a:r>
              <a:rPr lang="fr-CH" sz="3600" b="1" cap="none" dirty="0" smtClean="0">
                <a:latin typeface="+mn-lt"/>
              </a:rPr>
              <a:t> gaps: </a:t>
            </a:r>
            <a:r>
              <a:rPr lang="fr-CH" sz="3600" b="1" cap="none" dirty="0" err="1" smtClean="0">
                <a:latin typeface="+mn-lt"/>
              </a:rPr>
              <a:t>why</a:t>
            </a:r>
            <a:r>
              <a:rPr lang="fr-CH" sz="3600" b="1" cap="none" dirty="0" smtClean="0">
                <a:latin typeface="+mn-lt"/>
              </a:rPr>
              <a:t> </a:t>
            </a:r>
            <a:r>
              <a:rPr lang="fr-CH" sz="3600" b="1" cap="none" dirty="0" err="1" smtClean="0">
                <a:latin typeface="+mn-lt"/>
              </a:rPr>
              <a:t>is</a:t>
            </a:r>
            <a:r>
              <a:rPr lang="fr-CH" sz="3600" b="1" cap="none" dirty="0" smtClean="0">
                <a:latin typeface="+mn-lt"/>
              </a:rPr>
              <a:t> a </a:t>
            </a:r>
            <a:r>
              <a:rPr lang="fr-CH" sz="3600" b="1" cap="none" dirty="0" err="1" smtClean="0">
                <a:latin typeface="+mn-lt"/>
              </a:rPr>
              <a:t>wage</a:t>
            </a:r>
            <a:r>
              <a:rPr lang="fr-CH" sz="3600" b="1" cap="none" dirty="0" smtClean="0">
                <a:latin typeface="+mn-lt"/>
              </a:rPr>
              <a:t> </a:t>
            </a:r>
            <a:r>
              <a:rPr lang="fr-CH" sz="3600" b="1" cap="none" dirty="0" err="1" smtClean="0">
                <a:latin typeface="+mn-lt"/>
              </a:rPr>
              <a:t>increase</a:t>
            </a:r>
            <a:r>
              <a:rPr lang="fr-CH" sz="3600" b="1" cap="none" dirty="0" smtClean="0">
                <a:latin typeface="+mn-lt"/>
              </a:rPr>
              <a:t> </a:t>
            </a:r>
            <a:r>
              <a:rPr lang="fr-CH" sz="3600" b="1" cap="none" dirty="0" err="1" smtClean="0">
                <a:latin typeface="+mn-lt"/>
              </a:rPr>
              <a:t>needed</a:t>
            </a:r>
            <a:r>
              <a:rPr lang="fr-CH" sz="3600" b="1" cap="none" dirty="0" smtClean="0">
                <a:latin typeface="+mn-lt"/>
              </a:rPr>
              <a:t>? </a:t>
            </a:r>
            <a:br>
              <a:rPr lang="fr-CH" sz="3600" b="1" cap="none" dirty="0" smtClean="0">
                <a:latin typeface="+mn-lt"/>
              </a:rPr>
            </a:br>
            <a:r>
              <a:rPr lang="fr-CH" sz="3600" b="1" cap="none" dirty="0" smtClean="0">
                <a:latin typeface="+mn-lt"/>
              </a:rPr>
              <a:t>An ACTRAV perspective</a:t>
            </a:r>
            <a:br>
              <a:rPr lang="fr-CH" sz="3600" b="1" cap="none" dirty="0" smtClean="0">
                <a:latin typeface="+mn-lt"/>
              </a:rPr>
            </a:br>
            <a:endParaRPr lang="en-GB" sz="3600" b="1" cap="none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567" y="3904456"/>
            <a:ext cx="7486600" cy="1972816"/>
          </a:xfrm>
        </p:spPr>
        <p:txBody>
          <a:bodyPr>
            <a:normAutofit fontScale="85000" lnSpcReduction="20000"/>
          </a:bodyPr>
          <a:lstStyle/>
          <a:p>
            <a:r>
              <a:rPr lang="fr-CH" dirty="0" smtClean="0">
                <a:solidFill>
                  <a:schemeClr val="tx2"/>
                </a:solidFill>
              </a:rPr>
              <a:t>Rafael Peels</a:t>
            </a:r>
          </a:p>
          <a:p>
            <a:r>
              <a:rPr lang="fr-CH" dirty="0" smtClean="0">
                <a:solidFill>
                  <a:schemeClr val="tx2"/>
                </a:solidFill>
              </a:rPr>
              <a:t>Bureau for </a:t>
            </a:r>
            <a:r>
              <a:rPr lang="fr-CH" dirty="0" err="1" smtClean="0">
                <a:solidFill>
                  <a:schemeClr val="tx2"/>
                </a:solidFill>
              </a:rPr>
              <a:t>Workers</a:t>
            </a:r>
            <a:r>
              <a:rPr lang="fr-CH" dirty="0" smtClean="0">
                <a:solidFill>
                  <a:schemeClr val="tx2"/>
                </a:solidFill>
              </a:rPr>
              <a:t>’ </a:t>
            </a:r>
            <a:r>
              <a:rPr lang="fr-CH" dirty="0" err="1" smtClean="0">
                <a:solidFill>
                  <a:schemeClr val="tx2"/>
                </a:solidFill>
              </a:rPr>
              <a:t>Activities</a:t>
            </a:r>
            <a:r>
              <a:rPr lang="fr-CH" dirty="0" smtClean="0">
                <a:solidFill>
                  <a:schemeClr val="tx2"/>
                </a:solidFill>
              </a:rPr>
              <a:t> (ACTRAV)</a:t>
            </a:r>
            <a:endParaRPr lang="fr-CH" dirty="0">
              <a:solidFill>
                <a:schemeClr val="tx2"/>
              </a:solidFill>
            </a:endParaRPr>
          </a:p>
          <a:p>
            <a:r>
              <a:rPr lang="fr-CH" dirty="0" smtClean="0">
                <a:solidFill>
                  <a:schemeClr val="tx2"/>
                </a:solidFill>
              </a:rPr>
              <a:t>International Labour </a:t>
            </a:r>
            <a:r>
              <a:rPr lang="fr-CH" dirty="0" err="1" smtClean="0">
                <a:solidFill>
                  <a:schemeClr val="tx2"/>
                </a:solidFill>
              </a:rPr>
              <a:t>Organization</a:t>
            </a:r>
            <a:r>
              <a:rPr lang="fr-CH" dirty="0" smtClean="0">
                <a:solidFill>
                  <a:schemeClr val="tx2"/>
                </a:solidFill>
              </a:rPr>
              <a:t> (ILO)</a:t>
            </a:r>
          </a:p>
          <a:p>
            <a:endParaRPr lang="fr-CH" dirty="0" smtClean="0">
              <a:solidFill>
                <a:schemeClr val="tx2"/>
              </a:solidFill>
            </a:endParaRPr>
          </a:p>
          <a:p>
            <a:r>
              <a:rPr lang="fr-CH" dirty="0" smtClean="0">
                <a:solidFill>
                  <a:schemeClr val="tx2"/>
                </a:solidFill>
              </a:rPr>
              <a:t>10th PERC </a:t>
            </a:r>
            <a:r>
              <a:rPr lang="fr-CH" dirty="0" err="1" smtClean="0">
                <a:solidFill>
                  <a:schemeClr val="tx2"/>
                </a:solidFill>
              </a:rPr>
              <a:t>Summer</a:t>
            </a:r>
            <a:r>
              <a:rPr lang="fr-CH" dirty="0" smtClean="0">
                <a:solidFill>
                  <a:schemeClr val="tx2"/>
                </a:solidFill>
              </a:rPr>
              <a:t> </a:t>
            </a:r>
            <a:r>
              <a:rPr lang="fr-CH" dirty="0" err="1" smtClean="0">
                <a:solidFill>
                  <a:schemeClr val="tx2"/>
                </a:solidFill>
              </a:rPr>
              <a:t>School</a:t>
            </a:r>
            <a:r>
              <a:rPr lang="fr-CH" dirty="0" smtClean="0">
                <a:solidFill>
                  <a:schemeClr val="tx2"/>
                </a:solidFill>
              </a:rPr>
              <a:t>, Stockholm</a:t>
            </a:r>
          </a:p>
          <a:p>
            <a:r>
              <a:rPr lang="fr-CH" dirty="0" smtClean="0">
                <a:solidFill>
                  <a:schemeClr val="tx2"/>
                </a:solidFill>
              </a:rPr>
              <a:t>18-20 </a:t>
            </a:r>
            <a:r>
              <a:rPr lang="fr-CH" dirty="0" err="1" smtClean="0">
                <a:solidFill>
                  <a:schemeClr val="tx2"/>
                </a:solidFill>
              </a:rPr>
              <a:t>September</a:t>
            </a:r>
            <a:r>
              <a:rPr lang="fr-CH" dirty="0" smtClean="0">
                <a:solidFill>
                  <a:schemeClr val="tx2"/>
                </a:solidFill>
              </a:rPr>
              <a:t> 2017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50567" y="3904456"/>
            <a:ext cx="7486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769" y="5519063"/>
            <a:ext cx="2097206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ACTRAV agenda on wages: HOW ?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556792"/>
            <a:ext cx="8670381" cy="496855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… supporting workers’ organizations in effective wage setting</a:t>
            </a:r>
            <a:endParaRPr lang="en-US" sz="2800" kern="12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400" kern="1200" dirty="0" smtClean="0">
              <a:solidFill>
                <a:schemeClr val="tx2"/>
              </a:solidFill>
            </a:endParaRPr>
          </a:p>
          <a:p>
            <a:pPr marL="548640" lvl="2" indent="0">
              <a:buNone/>
            </a:pPr>
            <a:r>
              <a:rPr lang="en-US" sz="1500" kern="1200" dirty="0" smtClean="0"/>
              <a:t>… through complementary mechanisms, such as minimum wage fixing and collective bargaining</a:t>
            </a:r>
          </a:p>
          <a:p>
            <a:pPr marL="548640" lvl="2" indent="0">
              <a:buNone/>
            </a:pPr>
            <a:r>
              <a:rPr lang="en-US" sz="1500" kern="1200" dirty="0" smtClean="0"/>
              <a:t>… at different levels, from the enterprise, </a:t>
            </a:r>
            <a:r>
              <a:rPr lang="en-US" sz="1500" kern="1200" dirty="0" err="1" smtClean="0"/>
              <a:t>sectoral</a:t>
            </a:r>
            <a:r>
              <a:rPr lang="en-US" sz="1500" kern="1200" dirty="0" smtClean="0"/>
              <a:t>, national to European/international</a:t>
            </a:r>
          </a:p>
          <a:p>
            <a:pPr marL="548640" lvl="2" indent="0">
              <a:buNone/>
            </a:pPr>
            <a:r>
              <a:rPr lang="en-US" sz="1500" kern="1200" dirty="0" smtClean="0"/>
              <a:t>… through different depths of involvement, ranging from being informed, ad hoc consultation, institutionalized participation to bi-partite joint decision-making</a:t>
            </a:r>
          </a:p>
          <a:p>
            <a:pPr marL="548640" lvl="2" indent="0">
              <a:buNone/>
            </a:pPr>
            <a:r>
              <a:rPr lang="en-US" sz="1500" dirty="0" smtClean="0"/>
              <a:t>… based on reliable data</a:t>
            </a:r>
            <a:endParaRPr lang="en-US" sz="1500" kern="1200" dirty="0" smtClean="0"/>
          </a:p>
          <a:p>
            <a:pPr marL="548640" lvl="2" indent="0">
              <a:buNone/>
            </a:pPr>
            <a:r>
              <a:rPr lang="en-US" sz="1500" dirty="0"/>
              <a:t>… that is </a:t>
            </a:r>
            <a:r>
              <a:rPr lang="en-US" sz="1500" dirty="0" smtClean="0"/>
              <a:t>adequate</a:t>
            </a:r>
            <a:endParaRPr lang="en-US" sz="1500" dirty="0"/>
          </a:p>
          <a:p>
            <a:pPr marL="548640" lvl="2" indent="0">
              <a:buNone/>
            </a:pPr>
            <a:r>
              <a:rPr lang="en-US" sz="1500" dirty="0" smtClean="0"/>
              <a:t>… that is inclusive, covering young and female workers, non-standard forms of employment, agency work, …</a:t>
            </a:r>
          </a:p>
          <a:p>
            <a:pPr marL="548640" lvl="2" indent="0">
              <a:buNone/>
            </a:pPr>
            <a:endParaRPr lang="en-US" sz="1500" dirty="0"/>
          </a:p>
          <a:p>
            <a:pPr marL="548640" lvl="2" indent="0">
              <a:buNone/>
            </a:pPr>
            <a:endParaRPr lang="en-US" sz="1500" dirty="0"/>
          </a:p>
          <a:p>
            <a:pPr marL="548640" lvl="2" indent="0">
              <a:buNone/>
            </a:pPr>
            <a:endParaRPr lang="en-US" sz="1500" dirty="0" smtClean="0"/>
          </a:p>
          <a:p>
            <a:pPr marL="548640" lvl="2" indent="0">
              <a:buNone/>
            </a:pPr>
            <a:endParaRPr lang="en-US" sz="1500" kern="1200" dirty="0" smtClean="0"/>
          </a:p>
          <a:p>
            <a:pPr marL="548640" lvl="2" indent="0">
              <a:buNone/>
            </a:pPr>
            <a:endParaRPr lang="en-US" sz="24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22287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WHY is a wage increase needed ? 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556792"/>
            <a:ext cx="8670381" cy="496855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To establish a wage-led growth model: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/>
                </a:solidFill>
              </a:rPr>
              <a:t>Develop counter-discourse regarding wages - employment - aggregate demand :</a:t>
            </a:r>
          </a:p>
          <a:p>
            <a:pPr marL="0" indent="0" eaLnBrk="1" hangingPunct="1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From a Rights perspective : Decent / Living Wage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From a Political Economy perspective : address Inequality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From an Economics perspective : </a:t>
            </a:r>
          </a:p>
          <a:p>
            <a:pPr marL="822960" lvl="3" indent="0">
              <a:buNone/>
            </a:pPr>
            <a:r>
              <a:rPr lang="en-US" dirty="0">
                <a:solidFill>
                  <a:schemeClr val="tx2"/>
                </a:solidFill>
              </a:rPr>
              <a:t>… </a:t>
            </a:r>
            <a:r>
              <a:rPr lang="en-US" dirty="0" smtClean="0">
                <a:solidFill>
                  <a:schemeClr val="tx2"/>
                </a:solidFill>
              </a:rPr>
              <a:t>instead </a:t>
            </a:r>
            <a:r>
              <a:rPr lang="en-US" dirty="0">
                <a:solidFill>
                  <a:schemeClr val="tx2"/>
                </a:solidFill>
              </a:rPr>
              <a:t>of </a:t>
            </a:r>
            <a:r>
              <a:rPr lang="en-US" dirty="0" smtClean="0">
                <a:solidFill>
                  <a:schemeClr val="tx2"/>
                </a:solidFill>
              </a:rPr>
              <a:t>emphasis on cost </a:t>
            </a:r>
            <a:r>
              <a:rPr lang="en-US" dirty="0">
                <a:solidFill>
                  <a:schemeClr val="tx2"/>
                </a:solidFill>
              </a:rPr>
              <a:t>of production </a:t>
            </a:r>
            <a:r>
              <a:rPr lang="en-US" dirty="0" smtClean="0">
                <a:solidFill>
                  <a:schemeClr val="tx2"/>
                </a:solidFill>
              </a:rPr>
              <a:t>… and </a:t>
            </a:r>
            <a:r>
              <a:rPr lang="en-US" dirty="0">
                <a:solidFill>
                  <a:schemeClr val="tx2"/>
                </a:solidFill>
              </a:rPr>
              <a:t>employment effects</a:t>
            </a:r>
          </a:p>
          <a:p>
            <a:pPr marL="822960" lvl="3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… increase demand </a:t>
            </a:r>
            <a:r>
              <a:rPr lang="en-US" dirty="0" smtClean="0">
                <a:solidFill>
                  <a:schemeClr val="tx2"/>
                </a:solidFill>
              </a:rPr>
              <a:t>… and productivity</a:t>
            </a:r>
            <a:endParaRPr lang="en-US" dirty="0" smtClean="0">
              <a:solidFill>
                <a:schemeClr val="tx2"/>
              </a:solidFill>
            </a:endParaRPr>
          </a:p>
          <a:p>
            <a:pPr marL="822960" lvl="3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… balancing exercise : set wages to maximize aggregate demand, however, in </a:t>
            </a:r>
            <a:r>
              <a:rPr lang="en-US" dirty="0">
                <a:solidFill>
                  <a:schemeClr val="tx2"/>
                </a:solidFill>
              </a:rPr>
              <a:t>line with productivity so </a:t>
            </a:r>
            <a:r>
              <a:rPr lang="en-US" dirty="0" smtClean="0">
                <a:solidFill>
                  <a:schemeClr val="tx2"/>
                </a:solidFill>
              </a:rPr>
              <a:t>as to prevent choking </a:t>
            </a:r>
            <a:r>
              <a:rPr lang="en-US" dirty="0">
                <a:solidFill>
                  <a:schemeClr val="tx2"/>
                </a:solidFill>
              </a:rPr>
              <a:t>off exports and </a:t>
            </a:r>
            <a:r>
              <a:rPr lang="en-US" dirty="0" smtClean="0">
                <a:solidFill>
                  <a:schemeClr val="tx2"/>
                </a:solidFill>
              </a:rPr>
              <a:t>investment</a:t>
            </a:r>
          </a:p>
        </p:txBody>
      </p:sp>
    </p:spTree>
    <p:extLst>
      <p:ext uri="{BB962C8B-B14F-4D97-AF65-F5344CB8AC3E}">
        <p14:creationId xmlns:p14="http://schemas.microsoft.com/office/powerpoint/2010/main" val="2746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WHY is a wage increase needed ? 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556792"/>
            <a:ext cx="8670381" cy="496855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/>
                </a:solidFill>
              </a:rPr>
              <a:t>In an international trade context 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Decent Work in Global Supply Chains (ILC, 2016)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err="1" smtClean="0">
                <a:solidFill>
                  <a:schemeClr val="tx2"/>
                </a:solidFill>
              </a:rPr>
              <a:t>Labour</a:t>
            </a:r>
            <a:r>
              <a:rPr lang="en-US" dirty="0" smtClean="0">
                <a:solidFill>
                  <a:schemeClr val="tx2"/>
                </a:solidFill>
              </a:rPr>
              <a:t> provisions in trade agreements : FPRW ... </a:t>
            </a:r>
          </a:p>
          <a:p>
            <a:pPr marL="548640" lvl="2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… but what about employment and wages ?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Coordination among international actors</a:t>
            </a:r>
          </a:p>
          <a:p>
            <a:pPr marL="822960" lvl="3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… IFIs, G20, OECD, …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Look </a:t>
            </a:r>
            <a:r>
              <a:rPr lang="en-US" dirty="0">
                <a:solidFill>
                  <a:schemeClr val="tx2"/>
                </a:solidFill>
              </a:rPr>
              <a:t>beyond </a:t>
            </a:r>
            <a:r>
              <a:rPr lang="en-US" dirty="0" err="1">
                <a:solidFill>
                  <a:schemeClr val="tx2"/>
                </a:solidFill>
              </a:rPr>
              <a:t>labour</a:t>
            </a:r>
            <a:r>
              <a:rPr lang="en-US" dirty="0">
                <a:solidFill>
                  <a:schemeClr val="tx2"/>
                </a:solidFill>
              </a:rPr>
              <a:t> market </a:t>
            </a:r>
            <a:r>
              <a:rPr lang="en-US" dirty="0" smtClean="0">
                <a:solidFill>
                  <a:schemeClr val="tx2"/>
                </a:solidFill>
              </a:rPr>
              <a:t>institutions …</a:t>
            </a:r>
          </a:p>
          <a:p>
            <a:pPr marL="548640" lvl="2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… financial markets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11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8738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The way forward …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351128"/>
            <a:ext cx="8670381" cy="517421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400" kern="12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sz="2400" kern="1200" dirty="0" smtClean="0">
                <a:solidFill>
                  <a:schemeClr val="tx2"/>
                </a:solidFill>
              </a:rPr>
              <a:t>Momentum … and important role for workers’ </a:t>
            </a:r>
            <a:r>
              <a:rPr lang="en-US" sz="2400" kern="1200" dirty="0" err="1" smtClean="0">
                <a:solidFill>
                  <a:schemeClr val="tx2"/>
                </a:solidFill>
              </a:rPr>
              <a:t>organisations</a:t>
            </a:r>
            <a:endParaRPr lang="en-US" sz="2400" kern="12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endParaRPr lang="en-US" sz="2400" kern="1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kern="1200" dirty="0" smtClean="0">
                <a:solidFill>
                  <a:schemeClr val="tx2"/>
                </a:solidFill>
              </a:rPr>
              <a:t>Based on ILS</a:t>
            </a:r>
          </a:p>
          <a:p>
            <a:pPr marL="548640" lvl="2" indent="0">
              <a:buNone/>
            </a:pPr>
            <a:endParaRPr lang="en-US" sz="2100" kern="1200" dirty="0" smtClean="0"/>
          </a:p>
          <a:p>
            <a:pPr marL="0" indent="0" eaLnBrk="1" hangingPunct="1">
              <a:buNone/>
            </a:pPr>
            <a:r>
              <a:rPr lang="en-US" sz="2400" kern="1200" dirty="0" smtClean="0">
                <a:solidFill>
                  <a:schemeClr val="tx2"/>
                </a:solidFill>
              </a:rPr>
              <a:t>Need for coordination</a:t>
            </a:r>
          </a:p>
          <a:p>
            <a:pPr marL="457200" indent="-457200" eaLnBrk="1" hangingPunct="1">
              <a:buAutoNum type="arabicPeriod"/>
            </a:pPr>
            <a:endParaRPr lang="en-US" sz="2400" kern="1200" dirty="0" smtClean="0"/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/>
                </a:solidFill>
              </a:rPr>
              <a:t>Further research …</a:t>
            </a:r>
          </a:p>
          <a:p>
            <a:pPr marL="548640" lvl="2" indent="0">
              <a:buNone/>
            </a:pPr>
            <a:endParaRPr lang="en-US" sz="1600" dirty="0"/>
          </a:p>
          <a:p>
            <a:pPr marL="548640" lvl="2" indent="0">
              <a:buNone/>
            </a:pPr>
            <a:endParaRPr lang="en-US" sz="1600" kern="1200" dirty="0" smtClean="0"/>
          </a:p>
          <a:p>
            <a:pPr marL="0" indent="0">
              <a:buNone/>
            </a:pPr>
            <a:r>
              <a:rPr lang="en-US" sz="2200" kern="1200" dirty="0" smtClean="0">
                <a:solidFill>
                  <a:schemeClr val="tx2"/>
                </a:solidFill>
              </a:rPr>
              <a:t>… </a:t>
            </a:r>
          </a:p>
          <a:p>
            <a:pPr marL="548640" lvl="2" indent="0">
              <a:buNone/>
            </a:pPr>
            <a:endParaRPr lang="en-US" sz="1600" kern="1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18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As a starter …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351128"/>
            <a:ext cx="8670381" cy="531823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kern="1200" dirty="0" smtClean="0">
                <a:solidFill>
                  <a:schemeClr val="tx2"/>
                </a:solidFill>
              </a:rPr>
              <a:t>Why are we talking about wages?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Rights’ perspective</a:t>
            </a:r>
          </a:p>
          <a:p>
            <a:pPr lvl="1"/>
            <a:endParaRPr lang="en-US" b="1" dirty="0" smtClean="0">
              <a:solidFill>
                <a:schemeClr val="tx2"/>
              </a:solidFill>
            </a:endParaRP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Political perspective: discontent </a:t>
            </a:r>
            <a:r>
              <a:rPr lang="en-US" b="1" dirty="0">
                <a:solidFill>
                  <a:schemeClr val="tx2"/>
                </a:solidFill>
              </a:rPr>
              <a:t>…</a:t>
            </a:r>
          </a:p>
          <a:p>
            <a:pPr marL="548640" lvl="2" indent="0">
              <a:buNone/>
            </a:pPr>
            <a:endParaRPr lang="en-US" dirty="0"/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Economic perspective: increasing concerns with globalization …</a:t>
            </a:r>
          </a:p>
          <a:p>
            <a:pPr marL="548640" lvl="2" indent="0">
              <a:buNone/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The very reason of the ILO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…</a:t>
            </a:r>
          </a:p>
          <a:p>
            <a:pPr marL="548640" lvl="2" indent="0">
              <a:buNone/>
            </a:pPr>
            <a:endParaRPr lang="en-US" dirty="0" smtClean="0"/>
          </a:p>
          <a:p>
            <a:pPr marL="548640" lvl="2" indent="0">
              <a:buNone/>
            </a:pPr>
            <a:endParaRPr lang="en-US" dirty="0"/>
          </a:p>
          <a:p>
            <a:endParaRPr lang="en-US" sz="2400" kern="1200" dirty="0" smtClean="0"/>
          </a:p>
          <a:p>
            <a:endParaRPr lang="en-US" sz="2400" kern="1200" dirty="0"/>
          </a:p>
          <a:p>
            <a:pPr marL="0" indent="0" eaLnBrk="1" hangingPunct="1">
              <a:buNone/>
            </a:pPr>
            <a:endParaRPr lang="en-US" sz="24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5919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ILO Constitution …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351128"/>
            <a:ext cx="8670381" cy="5318232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b="1" dirty="0"/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Wages …</a:t>
            </a:r>
            <a:endParaRPr lang="en-US" b="1" dirty="0">
              <a:solidFill>
                <a:schemeClr val="tx2"/>
              </a:solidFill>
            </a:endParaRPr>
          </a:p>
          <a:p>
            <a:pPr marL="548640" lvl="2" indent="0">
              <a:buNone/>
            </a:pPr>
            <a:endParaRPr lang="en-US" sz="1400" dirty="0" smtClean="0"/>
          </a:p>
          <a:p>
            <a:pPr marL="548640" lvl="2" indent="0">
              <a:buNone/>
            </a:pPr>
            <a:r>
              <a:rPr lang="en-US" sz="1400" dirty="0" smtClean="0"/>
              <a:t>… </a:t>
            </a:r>
            <a:r>
              <a:rPr lang="en-US" sz="1400" i="1" dirty="0" smtClean="0"/>
              <a:t>“provision </a:t>
            </a:r>
            <a:r>
              <a:rPr lang="en-US" sz="1400" i="1" dirty="0"/>
              <a:t>of an adequate living wage”</a:t>
            </a:r>
            <a:r>
              <a:rPr lang="en-US" sz="1400" dirty="0"/>
              <a:t> as well as </a:t>
            </a:r>
            <a:r>
              <a:rPr lang="en-US" sz="1400" i="1" dirty="0"/>
              <a:t>“the recognition of the principle of equal remuneration for work of equal value</a:t>
            </a:r>
            <a:r>
              <a:rPr lang="en-US" sz="1400" i="1" dirty="0" smtClean="0"/>
              <a:t>”</a:t>
            </a:r>
            <a:r>
              <a:rPr lang="en-US" sz="1400" dirty="0" smtClean="0"/>
              <a:t> and to further </a:t>
            </a:r>
            <a:r>
              <a:rPr lang="en-US" sz="1400" i="1" dirty="0"/>
              <a:t>“policies in regard to wages and earnings, hours and other conditions of work calculated to ensure a just share of the fruits of progress to all, and a minimum living wage to all employed and in need of such protection</a:t>
            </a:r>
            <a:r>
              <a:rPr lang="en-US" sz="1400" i="1" dirty="0" smtClean="0"/>
              <a:t>”</a:t>
            </a:r>
            <a:r>
              <a:rPr lang="en-US" sz="1400" dirty="0" smtClean="0"/>
              <a:t> </a:t>
            </a:r>
          </a:p>
          <a:p>
            <a:pPr marL="548640" lvl="2" indent="0">
              <a:buNone/>
            </a:pPr>
            <a:endParaRPr lang="en-US" sz="1400" dirty="0"/>
          </a:p>
          <a:p>
            <a:pPr marL="548640" lvl="2" indent="0" algn="r">
              <a:buNone/>
            </a:pPr>
            <a:r>
              <a:rPr lang="en-US" sz="1400" dirty="0" smtClean="0"/>
              <a:t>(ILO Constitution, 1919 and amended by the Philadelphia Declaration in 1944)</a:t>
            </a:r>
            <a:endParaRPr lang="en-US" sz="1400" dirty="0"/>
          </a:p>
          <a:p>
            <a:pPr marL="54864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400" kern="1200" dirty="0" smtClean="0"/>
          </a:p>
          <a:p>
            <a:endParaRPr lang="en-US" sz="2400" kern="1200" dirty="0"/>
          </a:p>
          <a:p>
            <a:pPr marL="0" indent="0" eaLnBrk="1" hangingPunct="1">
              <a:buNone/>
            </a:pPr>
            <a:endParaRPr lang="en-US" sz="24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42196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Structure …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351128"/>
            <a:ext cx="8670381" cy="48639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An ILO perspective … 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/>
                </a:solidFill>
              </a:rPr>
              <a:t>ACTRAV priorities …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WHY </a:t>
            </a:r>
            <a:r>
              <a:rPr lang="en-US" dirty="0">
                <a:solidFill>
                  <a:schemeClr val="tx2"/>
                </a:solidFill>
              </a:rPr>
              <a:t>is a wage increase needed ?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/>
                </a:solidFill>
              </a:rPr>
              <a:t>The way forward and debate …</a:t>
            </a:r>
            <a:endParaRPr lang="en-US" sz="2400" kern="12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4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2653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International Labour Standards on minimum wages </a:t>
            </a:r>
            <a:br>
              <a:rPr lang="en-GB" sz="3200" b="1" dirty="0" smtClean="0">
                <a:solidFill>
                  <a:srgbClr val="0070C0"/>
                </a:solidFill>
                <a:latin typeface="+mn-lt"/>
              </a:rPr>
            </a:b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268760"/>
            <a:ext cx="8670381" cy="5328592"/>
          </a:xfrm>
        </p:spPr>
        <p:txBody>
          <a:bodyPr>
            <a:normAutofit fontScale="47500" lnSpcReduction="20000"/>
          </a:bodyPr>
          <a:lstStyle/>
          <a:p>
            <a:r>
              <a:rPr lang="en-US" altLang="en-US" sz="4900" dirty="0" smtClean="0">
                <a:solidFill>
                  <a:schemeClr val="tx2"/>
                </a:solidFill>
              </a:rPr>
              <a:t>The </a:t>
            </a:r>
            <a:r>
              <a:rPr lang="en-US" altLang="en-US" sz="4900" dirty="0">
                <a:solidFill>
                  <a:schemeClr val="tx2"/>
                </a:solidFill>
              </a:rPr>
              <a:t>Minimum Wage Fixing Machinery Convention, 1928 (No. 26</a:t>
            </a:r>
            <a:r>
              <a:rPr lang="en-US" altLang="en-US" sz="4900" dirty="0" smtClean="0">
                <a:solidFill>
                  <a:schemeClr val="tx2"/>
                </a:solidFill>
              </a:rPr>
              <a:t>) and Recommendation</a:t>
            </a:r>
            <a:r>
              <a:rPr lang="en-US" altLang="en-US" sz="4900" dirty="0">
                <a:solidFill>
                  <a:schemeClr val="tx2"/>
                </a:solidFill>
              </a:rPr>
              <a:t>, 1928 (No. 30)</a:t>
            </a:r>
            <a:endParaRPr lang="en-US" altLang="en-US" sz="4900" dirty="0" smtClean="0">
              <a:solidFill>
                <a:schemeClr val="tx2"/>
              </a:solidFill>
            </a:endParaRPr>
          </a:p>
          <a:p>
            <a:pPr marL="822960" lvl="3" indent="0">
              <a:buNone/>
            </a:pPr>
            <a:endParaRPr lang="en-US" altLang="en-US" sz="2500" dirty="0" smtClean="0"/>
          </a:p>
          <a:p>
            <a:endParaRPr lang="en-US" altLang="en-US" sz="4900" dirty="0" smtClean="0">
              <a:solidFill>
                <a:schemeClr val="tx2"/>
              </a:solidFill>
            </a:endParaRPr>
          </a:p>
          <a:p>
            <a:r>
              <a:rPr lang="en-US" altLang="en-US" sz="4900" dirty="0" smtClean="0">
                <a:solidFill>
                  <a:schemeClr val="tx2"/>
                </a:solidFill>
              </a:rPr>
              <a:t>Standards for particular categories of workers and sectors</a:t>
            </a:r>
          </a:p>
          <a:p>
            <a:pPr marL="548640" lvl="2" indent="0">
              <a:buNone/>
            </a:pPr>
            <a:endParaRPr lang="en-US" altLang="en-US" sz="2700" dirty="0" smtClean="0"/>
          </a:p>
          <a:p>
            <a:endParaRPr lang="en-US" sz="4900" dirty="0" smtClean="0">
              <a:solidFill>
                <a:schemeClr val="tx2"/>
              </a:solidFill>
            </a:endParaRPr>
          </a:p>
          <a:p>
            <a:r>
              <a:rPr lang="en-US" sz="4900" dirty="0" smtClean="0">
                <a:solidFill>
                  <a:schemeClr val="tx2"/>
                </a:solidFill>
              </a:rPr>
              <a:t>The </a:t>
            </a:r>
            <a:r>
              <a:rPr lang="en-US" sz="4900" dirty="0">
                <a:solidFill>
                  <a:schemeClr val="tx2"/>
                </a:solidFill>
              </a:rPr>
              <a:t>Minimum Wage Fixing Convention, 1970 (No. 131) </a:t>
            </a:r>
            <a:r>
              <a:rPr lang="en-US" sz="4900" dirty="0" smtClean="0">
                <a:solidFill>
                  <a:schemeClr val="tx2"/>
                </a:solidFill>
              </a:rPr>
              <a:t>and Recommendation</a:t>
            </a:r>
            <a:r>
              <a:rPr lang="en-US" sz="4900" dirty="0">
                <a:solidFill>
                  <a:schemeClr val="tx2"/>
                </a:solidFill>
              </a:rPr>
              <a:t>, 1970 (No. 135</a:t>
            </a:r>
            <a:r>
              <a:rPr lang="en-US" sz="4900" dirty="0" smtClean="0">
                <a:solidFill>
                  <a:schemeClr val="tx2"/>
                </a:solidFill>
              </a:rPr>
              <a:t>) </a:t>
            </a:r>
          </a:p>
          <a:p>
            <a:pPr lvl="2"/>
            <a:r>
              <a:rPr lang="en-US" sz="3900" dirty="0" smtClean="0"/>
              <a:t>broad </a:t>
            </a:r>
            <a:r>
              <a:rPr lang="en-US" sz="3900" dirty="0"/>
              <a:t>scope of </a:t>
            </a:r>
            <a:r>
              <a:rPr lang="en-US" sz="3900" dirty="0" smtClean="0"/>
              <a:t>application</a:t>
            </a:r>
          </a:p>
          <a:p>
            <a:pPr lvl="2"/>
            <a:r>
              <a:rPr lang="en-US" sz="3900" dirty="0" smtClean="0"/>
              <a:t>adjust from </a:t>
            </a:r>
            <a:r>
              <a:rPr lang="en-US" sz="3900" dirty="0"/>
              <a:t>time to </a:t>
            </a:r>
            <a:r>
              <a:rPr lang="en-US" sz="3900" dirty="0" smtClean="0"/>
              <a:t>time</a:t>
            </a:r>
          </a:p>
          <a:p>
            <a:pPr lvl="2"/>
            <a:r>
              <a:rPr lang="en-US" sz="3900" dirty="0" smtClean="0"/>
              <a:t>full </a:t>
            </a:r>
            <a:r>
              <a:rPr lang="en-US" sz="3900" dirty="0"/>
              <a:t>consultation with social </a:t>
            </a:r>
            <a:r>
              <a:rPr lang="en-US" sz="3900" dirty="0" smtClean="0"/>
              <a:t>partners and independent experts</a:t>
            </a:r>
          </a:p>
          <a:p>
            <a:pPr lvl="2"/>
            <a:r>
              <a:rPr lang="en-US" sz="3900" dirty="0" smtClean="0"/>
              <a:t>take </a:t>
            </a:r>
            <a:r>
              <a:rPr lang="en-US" sz="3900" dirty="0"/>
              <a:t>into account the needs of workers and their families, as well as economic factors</a:t>
            </a:r>
            <a:r>
              <a:rPr lang="en-US" sz="3900" dirty="0" smtClean="0"/>
              <a:t>;</a:t>
            </a:r>
          </a:p>
          <a:p>
            <a:pPr lvl="2"/>
            <a:r>
              <a:rPr lang="en-US" sz="3900" dirty="0" smtClean="0"/>
              <a:t>ensure </a:t>
            </a:r>
            <a:r>
              <a:rPr lang="en-US" sz="3900" dirty="0"/>
              <a:t>effective </a:t>
            </a:r>
            <a:r>
              <a:rPr lang="en-US" sz="3900" dirty="0" smtClean="0"/>
              <a:t>application</a:t>
            </a:r>
            <a:endParaRPr lang="en-US" sz="3900" kern="1200" dirty="0" smtClean="0"/>
          </a:p>
          <a:p>
            <a:pPr marL="822960" lvl="3" indent="0">
              <a:buNone/>
            </a:pPr>
            <a:endParaRPr lang="en-US" sz="2500" dirty="0"/>
          </a:p>
          <a:p>
            <a:endParaRPr lang="en-US" sz="4900" dirty="0" smtClean="0">
              <a:solidFill>
                <a:schemeClr val="tx2"/>
              </a:solidFill>
            </a:endParaRPr>
          </a:p>
          <a:p>
            <a:r>
              <a:rPr lang="en-US" sz="4900" dirty="0" smtClean="0">
                <a:solidFill>
                  <a:schemeClr val="tx2"/>
                </a:solidFill>
              </a:rPr>
              <a:t>Additional standards …</a:t>
            </a:r>
            <a:endParaRPr lang="en-US" sz="4900" dirty="0">
              <a:solidFill>
                <a:schemeClr val="tx2"/>
              </a:solidFill>
            </a:endParaRPr>
          </a:p>
          <a:p>
            <a:pPr marL="822960" lvl="3" indent="0">
              <a:buNone/>
            </a:pP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5187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+mn-lt"/>
              </a:rPr>
              <a:t>International Labour Standards on collective bargaining</a:t>
            </a:r>
            <a:endParaRPr lang="en-GB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412776"/>
            <a:ext cx="8670381" cy="518457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Freedom of Association and Protection of the Right to </a:t>
            </a:r>
            <a:r>
              <a:rPr lang="en-US" dirty="0" err="1">
                <a:solidFill>
                  <a:schemeClr val="tx2"/>
                </a:solidFill>
              </a:rPr>
              <a:t>Organise</a:t>
            </a:r>
            <a:r>
              <a:rPr lang="en-US" dirty="0">
                <a:solidFill>
                  <a:schemeClr val="tx2"/>
                </a:solidFill>
              </a:rPr>
              <a:t> Convention, 1948 (No. 87</a:t>
            </a:r>
            <a:r>
              <a:rPr lang="en-US" dirty="0" smtClean="0">
                <a:solidFill>
                  <a:schemeClr val="tx2"/>
                </a:solidFill>
              </a:rPr>
              <a:t>) and the Right </a:t>
            </a:r>
            <a:r>
              <a:rPr lang="en-US" dirty="0">
                <a:solidFill>
                  <a:schemeClr val="tx2"/>
                </a:solidFill>
              </a:rPr>
              <a:t>to </a:t>
            </a:r>
            <a:r>
              <a:rPr lang="en-US" dirty="0" err="1">
                <a:solidFill>
                  <a:schemeClr val="tx2"/>
                </a:solidFill>
              </a:rPr>
              <a:t>Organise</a:t>
            </a:r>
            <a:r>
              <a:rPr lang="en-US" dirty="0">
                <a:solidFill>
                  <a:schemeClr val="tx2"/>
                </a:solidFill>
              </a:rPr>
              <a:t> and Collective Bargaining Convention, 1949 (No. 98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 smtClean="0"/>
              <a:t>Fundamental Right</a:t>
            </a:r>
          </a:p>
          <a:p>
            <a:pPr lvl="2"/>
            <a:r>
              <a:rPr lang="en-US" dirty="0" smtClean="0"/>
              <a:t>Enabling Right</a:t>
            </a:r>
          </a:p>
          <a:p>
            <a:pPr lvl="2"/>
            <a:r>
              <a:rPr lang="en-US" dirty="0" smtClean="0"/>
              <a:t>Human Right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Collective </a:t>
            </a:r>
            <a:r>
              <a:rPr lang="en-US" dirty="0">
                <a:solidFill>
                  <a:schemeClr val="tx2"/>
                </a:solidFill>
              </a:rPr>
              <a:t>Bargaining Convention, 1981 (No. 154</a:t>
            </a:r>
            <a:r>
              <a:rPr lang="en-US" dirty="0" smtClean="0">
                <a:solidFill>
                  <a:schemeClr val="tx2"/>
                </a:solidFill>
              </a:rPr>
              <a:t>) and Recommendation, 1981 (No. 163)</a:t>
            </a:r>
          </a:p>
          <a:p>
            <a:pPr lvl="2"/>
            <a:r>
              <a:rPr lang="en-US" sz="1900" dirty="0" smtClean="0"/>
              <a:t>Definition, parties, purpose …</a:t>
            </a:r>
          </a:p>
          <a:p>
            <a:pPr lvl="2"/>
            <a:r>
              <a:rPr lang="en-US" sz="1900" dirty="0" smtClean="0"/>
              <a:t>Collective </a:t>
            </a:r>
            <a:r>
              <a:rPr lang="en-US" sz="1900" dirty="0"/>
              <a:t>bargaining </a:t>
            </a:r>
            <a:r>
              <a:rPr lang="en-US" sz="1900" i="1" dirty="0"/>
              <a:t>“extends to all negotiations which take place between an employer, a group of employers or one or more employers’ </a:t>
            </a:r>
            <a:r>
              <a:rPr lang="en-US" sz="1900" i="1" dirty="0" err="1"/>
              <a:t>organisations</a:t>
            </a:r>
            <a:r>
              <a:rPr lang="en-US" sz="1900" i="1" dirty="0"/>
              <a:t>, on the one hand, and one or more workers’ </a:t>
            </a:r>
            <a:r>
              <a:rPr lang="en-US" sz="1900" i="1" dirty="0" err="1"/>
              <a:t>organisations</a:t>
            </a:r>
            <a:r>
              <a:rPr lang="en-US" sz="1900" i="1" dirty="0"/>
              <a:t>, on the other, for: (a) determining working conditions and terms of employment; and/or (b) regulating relations between employers and workers; and/or (c) regulating relations between employers or their </a:t>
            </a:r>
            <a:r>
              <a:rPr lang="en-US" sz="1900" i="1" dirty="0" err="1"/>
              <a:t>organisations</a:t>
            </a:r>
            <a:r>
              <a:rPr lang="en-US" sz="1900" i="1" dirty="0"/>
              <a:t> and a workers’ </a:t>
            </a:r>
            <a:r>
              <a:rPr lang="en-US" sz="1900" i="1" dirty="0" err="1"/>
              <a:t>organisation</a:t>
            </a:r>
            <a:r>
              <a:rPr lang="en-US" sz="1900" i="1" dirty="0"/>
              <a:t> or workers’ </a:t>
            </a:r>
            <a:r>
              <a:rPr lang="en-US" sz="1900" i="1" dirty="0" err="1"/>
              <a:t>organisations</a:t>
            </a:r>
            <a:r>
              <a:rPr lang="en-US" sz="1900" i="1" dirty="0" smtClean="0"/>
              <a:t>”</a:t>
            </a:r>
            <a:r>
              <a:rPr lang="en-US" sz="1900" dirty="0" smtClean="0"/>
              <a:t> </a:t>
            </a:r>
            <a:endParaRPr lang="en-US" sz="1900" dirty="0"/>
          </a:p>
          <a:p>
            <a:pPr marL="822960" lvl="3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Additional standards and instruments… </a:t>
            </a:r>
          </a:p>
          <a:p>
            <a:pPr marL="822960" lvl="3" indent="0">
              <a:buNone/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1479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73536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+mn-lt"/>
              </a:rPr>
              <a:t>Ratification of C131 in PERC</a:t>
            </a:r>
            <a:endParaRPr lang="en-GB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534" y="638132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 smtClean="0"/>
          </a:p>
          <a:p>
            <a:r>
              <a:rPr lang="en-GB" sz="1200" dirty="0" smtClean="0"/>
              <a:t>Source: </a:t>
            </a:r>
            <a:r>
              <a:rPr lang="en-GB" sz="1200" dirty="0" smtClean="0">
                <a:hlinkClick r:id="rId3"/>
              </a:rPr>
              <a:t>NORMLEX</a:t>
            </a:r>
            <a:endParaRPr lang="en-GB" sz="1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41833"/>
              </p:ext>
            </p:extLst>
          </p:nvPr>
        </p:nvGraphicFramePr>
        <p:xfrm>
          <a:off x="467545" y="1386637"/>
          <a:ext cx="3744415" cy="5197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4758"/>
                <a:gridCol w="1299657"/>
              </a:tblGrid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Country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Date </a:t>
                      </a:r>
                      <a:r>
                        <a:rPr lang="en-GB" sz="1000" dirty="0">
                          <a:effectLst/>
                        </a:rPr>
                        <a:t>of Ratification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4"/>
                        </a:rPr>
                        <a:t>Albania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2004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Andorra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5"/>
                        </a:rPr>
                        <a:t>Armenia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2005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Austria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6"/>
                        </a:rPr>
                        <a:t>Azerbaijan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1993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Belarus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Belgium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7"/>
                        </a:rPr>
                        <a:t>Bosnia and Herzegovina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1993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Bulgaria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Croatia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Cyprus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Czech Republic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Denmark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Estonia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Finland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8"/>
                        </a:rPr>
                        <a:t>France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1972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Georgia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Germany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Greece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Hungary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Iceland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Ireland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Italy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Kazakhstan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9"/>
                        </a:rPr>
                        <a:t>Kyrgyzstan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2007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Kosovo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effectLst/>
                          <a:hlinkClick r:id="rId10"/>
                        </a:rPr>
                        <a:t>Latvia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1993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  <a:tr h="168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Liechtenstein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0" marR="6429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59297"/>
              </p:ext>
            </p:extLst>
          </p:nvPr>
        </p:nvGraphicFramePr>
        <p:xfrm>
          <a:off x="4811885" y="1388227"/>
          <a:ext cx="3970693" cy="5343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419"/>
                <a:gridCol w="1474274"/>
              </a:tblGrid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Country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Date </a:t>
                      </a:r>
                      <a:r>
                        <a:rPr lang="en-GB" sz="1000" dirty="0">
                          <a:effectLst/>
                        </a:rPr>
                        <a:t>of Ratification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1"/>
                        </a:rPr>
                        <a:t>Lithuania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1994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Luxembourg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2"/>
                        </a:rPr>
                        <a:t>Malta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1988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3"/>
                        </a:rPr>
                        <a:t>Moldova, Republic of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Monaco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4"/>
                        </a:rPr>
                        <a:t>Montenegro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5"/>
                        </a:rPr>
                        <a:t>Netherlands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1973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Norway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Poland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6"/>
                        </a:rPr>
                        <a:t>Portugal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1983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7"/>
                        </a:rPr>
                        <a:t>Romania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1975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Russia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San Marino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8"/>
                        </a:rPr>
                        <a:t>Serbia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Slovakia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19"/>
                        </a:rPr>
                        <a:t>Slovenia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1992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20"/>
                        </a:rPr>
                        <a:t>Spain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1971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Sweden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Switzerland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Tajikistan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Turkey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Turkmenistan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21"/>
                        </a:rPr>
                        <a:t>The former Yugoslav Republic of Macedonia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1991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u="none" strike="noStrike">
                          <a:effectLst/>
                          <a:hlinkClick r:id="rId22"/>
                        </a:rPr>
                        <a:t>Ukraine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2006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UK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Uzbekistan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Vatican City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6" marR="66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4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951384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ILO supervisory mechanism and the role of workers’ organisations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700808"/>
            <a:ext cx="8670381" cy="5157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kern="1200" dirty="0" smtClean="0">
                <a:solidFill>
                  <a:schemeClr val="tx2"/>
                </a:solidFill>
              </a:rPr>
              <a:t>Reference: regular review of “de jure” and “de facto” application of ILS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://www.ilo.org/dyn/normlex/es/f?p=NORMLEXPUB:1:0::NO</a:t>
            </a:r>
            <a:r>
              <a:rPr lang="en-US" sz="1400" dirty="0" smtClean="0"/>
              <a:t>:::</a:t>
            </a:r>
            <a:endParaRPr lang="en-US" sz="1400" kern="1200" dirty="0" smtClean="0"/>
          </a:p>
          <a:p>
            <a:pPr marL="457200" indent="-457200" eaLnBrk="1" hangingPunct="1">
              <a:buAutoNum type="arabicPeriod"/>
            </a:pPr>
            <a:endParaRPr lang="en-US" sz="1400" dirty="0" smtClean="0"/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Regular supervisory mechanism …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Source: ILO Rules </a:t>
            </a:r>
            <a:r>
              <a:rPr lang="en-US" sz="1400" dirty="0">
                <a:solidFill>
                  <a:schemeClr val="tx2"/>
                </a:solidFill>
              </a:rPr>
              <a:t>of the Game (</a:t>
            </a:r>
            <a:r>
              <a:rPr lang="en-US" sz="1400" dirty="0">
                <a:solidFill>
                  <a:schemeClr val="tx2"/>
                </a:solidFill>
                <a:hlinkClick r:id="rId4"/>
              </a:rPr>
              <a:t>http://www.ilo.org/global/standards/information-resources-and-publications/publications/WCMS_318173/lang--</a:t>
            </a:r>
            <a:r>
              <a:rPr lang="en-US" sz="1400" dirty="0" smtClean="0">
                <a:solidFill>
                  <a:schemeClr val="tx2"/>
                </a:solidFill>
                <a:hlinkClick r:id="rId4"/>
              </a:rPr>
              <a:t>es/index.htm</a:t>
            </a:r>
            <a:r>
              <a:rPr lang="en-US" sz="1400" dirty="0" smtClean="0">
                <a:solidFill>
                  <a:schemeClr val="tx2"/>
                </a:solidFill>
              </a:rPr>
              <a:t>)</a:t>
            </a:r>
          </a:p>
          <a:p>
            <a:pPr marL="0" indent="0" eaLnBrk="1" hangingPunct="1"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2996952"/>
            <a:ext cx="712879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951384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Outcomes of the ILO supervisory mechanism on C131 in the region …</a:t>
            </a:r>
            <a:endParaRPr lang="en-GB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259307" y="1556792"/>
            <a:ext cx="8670381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Criteria </a:t>
            </a:r>
            <a:r>
              <a:rPr lang="en-US" sz="2200" dirty="0"/>
              <a:t>for determining the minimum </a:t>
            </a:r>
            <a:r>
              <a:rPr lang="en-US" sz="2200" dirty="0" smtClean="0"/>
              <a:t>wage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Albania; Armenia; Azerbaijan; Bosnia and Herzegovina; France; Kyrgyzstan; Latvia; Lithuania; Moldova; Montenegro; Romania; Spain</a:t>
            </a:r>
            <a:r>
              <a:rPr lang="en-US" dirty="0">
                <a:solidFill>
                  <a:schemeClr val="accent2"/>
                </a:solidFill>
              </a:rPr>
              <a:t>; </a:t>
            </a: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former Yugoslav Republic of </a:t>
            </a:r>
            <a:r>
              <a:rPr lang="en-US" dirty="0" smtClean="0">
                <a:solidFill>
                  <a:schemeClr val="accent2"/>
                </a:solidFill>
              </a:rPr>
              <a:t>Macedonia; Ukraine; …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Full </a:t>
            </a:r>
            <a:r>
              <a:rPr lang="en-US" sz="2200" dirty="0"/>
              <a:t>consultations with the social </a:t>
            </a:r>
            <a:r>
              <a:rPr lang="en-US" sz="2200" dirty="0" smtClean="0"/>
              <a:t>partners and experts</a:t>
            </a:r>
          </a:p>
          <a:p>
            <a:pPr lvl="2"/>
            <a:r>
              <a:rPr lang="en-US" kern="1200" dirty="0" smtClean="0">
                <a:solidFill>
                  <a:schemeClr val="accent2"/>
                </a:solidFill>
              </a:rPr>
              <a:t>Albania; Armenia; </a:t>
            </a:r>
            <a:r>
              <a:rPr lang="en-US" dirty="0" smtClean="0">
                <a:solidFill>
                  <a:schemeClr val="accent2"/>
                </a:solidFill>
              </a:rPr>
              <a:t>Azerbaijan; France; Kyrgyzstan; Malta; Moldova; Montenegro; Netherlands; Portugal; Romania; Slovenia; Spain</a:t>
            </a:r>
            <a:r>
              <a:rPr lang="en-US" dirty="0">
                <a:solidFill>
                  <a:schemeClr val="accent2"/>
                </a:solidFill>
              </a:rPr>
              <a:t>; </a:t>
            </a: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former Yugoslav Republic of </a:t>
            </a:r>
            <a:r>
              <a:rPr lang="en-US" dirty="0" smtClean="0">
                <a:solidFill>
                  <a:schemeClr val="accent2"/>
                </a:solidFill>
              </a:rPr>
              <a:t>Macedonia; Ukraine; …</a:t>
            </a:r>
            <a:endParaRPr lang="en-US" kern="1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Practical </a:t>
            </a:r>
            <a:r>
              <a:rPr lang="en-US" sz="2200" dirty="0"/>
              <a:t>application of the </a:t>
            </a:r>
            <a:r>
              <a:rPr lang="en-US" sz="2200" dirty="0" smtClean="0"/>
              <a:t>Convention (e.g. workers </a:t>
            </a:r>
            <a:r>
              <a:rPr lang="en-US" sz="2200" dirty="0"/>
              <a:t>remunerated at the minimum wage rate, </a:t>
            </a:r>
            <a:r>
              <a:rPr lang="en-US" sz="2200" dirty="0" smtClean="0"/>
              <a:t>evolution </a:t>
            </a:r>
            <a:r>
              <a:rPr lang="en-US" sz="2200" dirty="0"/>
              <a:t>of the minimum </a:t>
            </a:r>
            <a:r>
              <a:rPr lang="en-US" sz="2200" dirty="0" smtClean="0"/>
              <a:t>wage, </a:t>
            </a:r>
            <a:r>
              <a:rPr lang="en-US" sz="2200" dirty="0" err="1" smtClean="0"/>
              <a:t>labour</a:t>
            </a:r>
            <a:r>
              <a:rPr lang="en-US" sz="2200" dirty="0" smtClean="0"/>
              <a:t> inspection results, sanctions, studies, …)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Albania; Armenia; Azerbaijan; France; Kyrgyzstan; Lithuania; Moldova; Montenegro: Romania; Serbia; Slovenia; …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7533</TotalTime>
  <Words>993</Words>
  <Application>Microsoft Office PowerPoint</Application>
  <PresentationFormat>On-screen Show (4:3)</PresentationFormat>
  <Paragraphs>281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Clarity</vt:lpstr>
      <vt:lpstr>Identifying gaps: why is a wage increase needed?  An ACTRAV perspective </vt:lpstr>
      <vt:lpstr>As a starter …</vt:lpstr>
      <vt:lpstr>ILO Constitution …</vt:lpstr>
      <vt:lpstr>Structure …</vt:lpstr>
      <vt:lpstr>International Labour Standards on minimum wages  </vt:lpstr>
      <vt:lpstr>International Labour Standards on collective bargaining</vt:lpstr>
      <vt:lpstr>Ratification of C131 in PERC</vt:lpstr>
      <vt:lpstr>ILO supervisory mechanism and the role of workers’ organisations</vt:lpstr>
      <vt:lpstr>Outcomes of the ILO supervisory mechanism on C131 in the region …</vt:lpstr>
      <vt:lpstr>ACTRAV agenda on wages: HOW ?</vt:lpstr>
      <vt:lpstr>WHY is a wage increase needed ? </vt:lpstr>
      <vt:lpstr>WHY is a wage increase needed ? </vt:lpstr>
      <vt:lpstr>The way forward …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Responses, Competitiveness and jobs</dc:title>
  <dc:creator>ILO</dc:creator>
  <cp:lastModifiedBy>Peels, Rafael</cp:lastModifiedBy>
  <cp:revision>637</cp:revision>
  <cp:lastPrinted>2017-08-04T12:05:57Z</cp:lastPrinted>
  <dcterms:created xsi:type="dcterms:W3CDTF">2014-10-10T04:08:28Z</dcterms:created>
  <dcterms:modified xsi:type="dcterms:W3CDTF">2017-09-18T07:34:33Z</dcterms:modified>
</cp:coreProperties>
</file>