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6" r:id="rId5"/>
    <p:sldId id="324" r:id="rId6"/>
    <p:sldId id="332" r:id="rId7"/>
    <p:sldId id="325" r:id="rId8"/>
    <p:sldId id="329" r:id="rId9"/>
    <p:sldId id="330" r:id="rId10"/>
    <p:sldId id="326" r:id="rId11"/>
    <p:sldId id="331" r:id="rId12"/>
    <p:sldId id="327" r:id="rId13"/>
    <p:sldId id="323" r:id="rId14"/>
    <p:sldId id="333" r:id="rId15"/>
    <p:sldId id="328"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0027"/>
    <a:srgbClr val="EA56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8D39EB-06C6-4507-898D-B22A4339B139}" v="36" dt="2020-11-04T10:02:20.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1" autoAdjust="0"/>
    <p:restoredTop sz="80030" autoAdjust="0"/>
  </p:normalViewPr>
  <p:slideViewPr>
    <p:cSldViewPr snapToObjects="1">
      <p:cViewPr varScale="1">
        <p:scale>
          <a:sx n="53" d="100"/>
          <a:sy n="53" d="100"/>
        </p:scale>
        <p:origin x="149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Unemployed persons receiving benefits, %</c:v>
                </c:pt>
              </c:strCache>
            </c:strRef>
          </c:tx>
          <c:spPr>
            <a:solidFill>
              <a:schemeClr val="accent1"/>
            </a:solidFill>
            <a:ln>
              <a:noFill/>
            </a:ln>
            <a:effectLst/>
          </c:spPr>
          <c:invertIfNegative val="0"/>
          <c:cat>
            <c:strRef>
              <c:f>Sheet1!$A$2:$A$11</c:f>
              <c:strCache>
                <c:ptCount val="10"/>
                <c:pt idx="0">
                  <c:v>Albania</c:v>
                </c:pt>
                <c:pt idx="1">
                  <c:v>Bosnia and Herzegovina</c:v>
                </c:pt>
                <c:pt idx="2">
                  <c:v>Bulgaria</c:v>
                </c:pt>
                <c:pt idx="3">
                  <c:v>Croatia</c:v>
                </c:pt>
                <c:pt idx="4">
                  <c:v>North Macedonia</c:v>
                </c:pt>
                <c:pt idx="5">
                  <c:v>Moldova</c:v>
                </c:pt>
                <c:pt idx="6">
                  <c:v>Montenegro</c:v>
                </c:pt>
                <c:pt idx="7">
                  <c:v>Romania</c:v>
                </c:pt>
                <c:pt idx="8">
                  <c:v>Serbia</c:v>
                </c:pt>
                <c:pt idx="9">
                  <c:v>Ukraine</c:v>
                </c:pt>
              </c:strCache>
            </c:strRef>
          </c:cat>
          <c:val>
            <c:numRef>
              <c:f>Sheet1!$B$2:$B$11</c:f>
              <c:numCache>
                <c:formatCode>General</c:formatCode>
                <c:ptCount val="10"/>
                <c:pt idx="0">
                  <c:v>6.9</c:v>
                </c:pt>
                <c:pt idx="1">
                  <c:v>2</c:v>
                </c:pt>
                <c:pt idx="2">
                  <c:v>29.6</c:v>
                </c:pt>
                <c:pt idx="3">
                  <c:v>20</c:v>
                </c:pt>
                <c:pt idx="4">
                  <c:v>11.5</c:v>
                </c:pt>
                <c:pt idx="5">
                  <c:v>10.5</c:v>
                </c:pt>
                <c:pt idx="6">
                  <c:v>35.6</c:v>
                </c:pt>
                <c:pt idx="7">
                  <c:v>23</c:v>
                </c:pt>
                <c:pt idx="8">
                  <c:v>8.8000000000000007</c:v>
                </c:pt>
                <c:pt idx="9">
                  <c:v>21.9</c:v>
                </c:pt>
              </c:numCache>
            </c:numRef>
          </c:val>
          <c:extLst>
            <c:ext xmlns:c16="http://schemas.microsoft.com/office/drawing/2014/chart" uri="{C3380CC4-5D6E-409C-BE32-E72D297353CC}">
              <c16:uniqueId val="{00000000-2656-44BF-B698-E6C151281026}"/>
            </c:ext>
          </c:extLst>
        </c:ser>
        <c:dLbls>
          <c:showLegendKey val="0"/>
          <c:showVal val="0"/>
          <c:showCatName val="0"/>
          <c:showSerName val="0"/>
          <c:showPercent val="0"/>
          <c:showBubbleSize val="0"/>
        </c:dLbls>
        <c:gapWidth val="219"/>
        <c:overlap val="-27"/>
        <c:axId val="495156416"/>
        <c:axId val="495156088"/>
      </c:barChart>
      <c:catAx>
        <c:axId val="49515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001"/>
          </a:p>
        </c:txPr>
        <c:crossAx val="495156088"/>
        <c:crosses val="autoZero"/>
        <c:auto val="1"/>
        <c:lblAlgn val="ctr"/>
        <c:lblOffset val="100"/>
        <c:noMultiLvlLbl val="0"/>
      </c:catAx>
      <c:valAx>
        <c:axId val="495156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001"/>
          </a:p>
        </c:txPr>
        <c:crossAx val="495156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001"/>
        </a:p>
      </c:txPr>
    </c:legend>
    <c:plotVisOnly val="1"/>
    <c:dispBlanksAs val="gap"/>
    <c:showDLblsOverMax val="0"/>
  </c:chart>
  <c:spPr>
    <a:noFill/>
    <a:ln>
      <a:noFill/>
    </a:ln>
    <a:effectLst/>
  </c:spPr>
  <c:txPr>
    <a:bodyPr/>
    <a:lstStyle/>
    <a:p>
      <a:pPr>
        <a:defRPr/>
      </a:pPr>
      <a:endParaRPr lang="en-001"/>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0AA2DA9-D1D6-F644-AB7C-CD9DF88E402C}" type="datetime1">
              <a:rPr lang="en-US" smtClean="0"/>
              <a:pPr/>
              <a:t>11/5/2020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AD115B3-CF1C-354C-97FF-8CF48572D501}" type="slidenum">
              <a:rPr lang="en-US" smtClean="0"/>
              <a:pPr/>
              <a:t>‹#›</a:t>
            </a:fld>
            <a:endParaRPr lang="en-US"/>
          </a:p>
        </p:txBody>
      </p:sp>
    </p:spTree>
    <p:extLst>
      <p:ext uri="{BB962C8B-B14F-4D97-AF65-F5344CB8AC3E}">
        <p14:creationId xmlns:p14="http://schemas.microsoft.com/office/powerpoint/2010/main" val="33065885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9B16690-09DF-674A-A6E4-56034B916E7B}" type="datetime1">
              <a:rPr lang="en-US" smtClean="0"/>
              <a:pPr/>
              <a:t>11/5/2020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7899BF3-703F-FB4F-97E2-B1265889E382}" type="slidenum">
              <a:rPr lang="en-US" smtClean="0"/>
              <a:pPr/>
              <a:t>‹#›</a:t>
            </a:fld>
            <a:endParaRPr lang="en-US"/>
          </a:p>
        </p:txBody>
      </p:sp>
    </p:spTree>
    <p:extLst>
      <p:ext uri="{BB962C8B-B14F-4D97-AF65-F5344CB8AC3E}">
        <p14:creationId xmlns:p14="http://schemas.microsoft.com/office/powerpoint/2010/main" val="32949343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899BF3-703F-FB4F-97E2-B1265889E382}" type="slidenum">
              <a:rPr lang="en-US" smtClean="0"/>
              <a:pPr/>
              <a:t>1</a:t>
            </a:fld>
            <a:endParaRPr lang="en-US"/>
          </a:p>
        </p:txBody>
      </p:sp>
    </p:spTree>
    <p:extLst>
      <p:ext uri="{BB962C8B-B14F-4D97-AF65-F5344CB8AC3E}">
        <p14:creationId xmlns:p14="http://schemas.microsoft.com/office/powerpoint/2010/main" val="3637978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67899BF3-703F-FB4F-97E2-B1265889E382}" type="slidenum">
              <a:rPr lang="en-US" smtClean="0"/>
              <a:pPr/>
              <a:t>3</a:t>
            </a:fld>
            <a:endParaRPr lang="en-US"/>
          </a:p>
        </p:txBody>
      </p:sp>
    </p:spTree>
    <p:extLst>
      <p:ext uri="{BB962C8B-B14F-4D97-AF65-F5344CB8AC3E}">
        <p14:creationId xmlns:p14="http://schemas.microsoft.com/office/powerpoint/2010/main" val="236471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67899BF3-703F-FB4F-97E2-B1265889E382}" type="slidenum">
              <a:rPr lang="en-US" smtClean="0"/>
              <a:pPr/>
              <a:t>6</a:t>
            </a:fld>
            <a:endParaRPr lang="en-US"/>
          </a:p>
        </p:txBody>
      </p:sp>
    </p:spTree>
    <p:extLst>
      <p:ext uri="{BB962C8B-B14F-4D97-AF65-F5344CB8AC3E}">
        <p14:creationId xmlns:p14="http://schemas.microsoft.com/office/powerpoint/2010/main" val="4088575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Globally, 70 per cent of health workers and first responders are women, and yet, they are not at par with their male counterparts. At 28 per cent, the gender pay gap in the health sector is higher than the overall gender pay gap (16 per cent).</a:t>
            </a:r>
            <a:endParaRPr lang="en-BE" dirty="0"/>
          </a:p>
        </p:txBody>
      </p:sp>
      <p:sp>
        <p:nvSpPr>
          <p:cNvPr id="4" name="Slide Number Placeholder 3"/>
          <p:cNvSpPr>
            <a:spLocks noGrp="1"/>
          </p:cNvSpPr>
          <p:nvPr>
            <p:ph type="sldNum" sz="quarter" idx="5"/>
          </p:nvPr>
        </p:nvSpPr>
        <p:spPr/>
        <p:txBody>
          <a:bodyPr/>
          <a:lstStyle/>
          <a:p>
            <a:fld id="{67899BF3-703F-FB4F-97E2-B1265889E382}" type="slidenum">
              <a:rPr lang="en-US" smtClean="0"/>
              <a:pPr/>
              <a:t>7</a:t>
            </a:fld>
            <a:endParaRPr lang="en-US"/>
          </a:p>
        </p:txBody>
      </p:sp>
    </p:spTree>
    <p:extLst>
      <p:ext uri="{BB962C8B-B14F-4D97-AF65-F5344CB8AC3E}">
        <p14:creationId xmlns:p14="http://schemas.microsoft.com/office/powerpoint/2010/main" val="37862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67899BF3-703F-FB4F-97E2-B1265889E382}" type="slidenum">
              <a:rPr lang="en-US" smtClean="0"/>
              <a:pPr/>
              <a:t>9</a:t>
            </a:fld>
            <a:endParaRPr lang="en-US"/>
          </a:p>
        </p:txBody>
      </p:sp>
    </p:spTree>
    <p:extLst>
      <p:ext uri="{BB962C8B-B14F-4D97-AF65-F5344CB8AC3E}">
        <p14:creationId xmlns:p14="http://schemas.microsoft.com/office/powerpoint/2010/main" val="3200487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67899BF3-703F-FB4F-97E2-B1265889E382}" type="slidenum">
              <a:rPr lang="en-US" smtClean="0"/>
              <a:pPr/>
              <a:t>10</a:t>
            </a:fld>
            <a:endParaRPr lang="en-US"/>
          </a:p>
        </p:txBody>
      </p:sp>
    </p:spTree>
    <p:extLst>
      <p:ext uri="{BB962C8B-B14F-4D97-AF65-F5344CB8AC3E}">
        <p14:creationId xmlns:p14="http://schemas.microsoft.com/office/powerpoint/2010/main" val="2391600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67899BF3-703F-FB4F-97E2-B1265889E382}" type="slidenum">
              <a:rPr lang="en-US" smtClean="0"/>
              <a:pPr/>
              <a:t>11</a:t>
            </a:fld>
            <a:endParaRPr lang="en-US"/>
          </a:p>
        </p:txBody>
      </p:sp>
    </p:spTree>
    <p:extLst>
      <p:ext uri="{BB962C8B-B14F-4D97-AF65-F5344CB8AC3E}">
        <p14:creationId xmlns:p14="http://schemas.microsoft.com/office/powerpoint/2010/main" val="723266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67899BF3-703F-FB4F-97E2-B1265889E382}" type="slidenum">
              <a:rPr lang="en-US" smtClean="0"/>
              <a:pPr/>
              <a:t>12</a:t>
            </a:fld>
            <a:endParaRPr lang="en-US"/>
          </a:p>
        </p:txBody>
      </p:sp>
    </p:spTree>
    <p:extLst>
      <p:ext uri="{BB962C8B-B14F-4D97-AF65-F5344CB8AC3E}">
        <p14:creationId xmlns:p14="http://schemas.microsoft.com/office/powerpoint/2010/main" val="3750372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0" y="-10125"/>
            <a:ext cx="9144000" cy="6106125"/>
          </a:xfrm>
          <a:prstGeom prst="rect">
            <a:avLst/>
          </a:prstGeom>
        </p:spPr>
      </p:pic>
      <p:sp>
        <p:nvSpPr>
          <p:cNvPr id="2" name="Title 1"/>
          <p:cNvSpPr>
            <a:spLocks noGrp="1"/>
          </p:cNvSpPr>
          <p:nvPr>
            <p:ph type="ctrTitle" hasCustomPrompt="1"/>
          </p:nvPr>
        </p:nvSpPr>
        <p:spPr>
          <a:xfrm>
            <a:off x="381000" y="2703512"/>
            <a:ext cx="8382000" cy="769441"/>
          </a:xfrm>
        </p:spPr>
        <p:txBody>
          <a:bodyPr/>
          <a:lstStyle>
            <a:lvl1pPr algn="ctr">
              <a:defRPr>
                <a:solidFill>
                  <a:schemeClr val="bg1"/>
                </a:solidFill>
              </a:defRPr>
            </a:lvl1pPr>
          </a:lstStyle>
          <a:p>
            <a:r>
              <a:rPr lang="nl-BE" dirty="0"/>
              <a:t>Click to edit</a:t>
            </a:r>
            <a:endParaRPr lang="en-US" dirty="0"/>
          </a:p>
        </p:txBody>
      </p:sp>
      <p:sp>
        <p:nvSpPr>
          <p:cNvPr id="3" name="Subtitle 2"/>
          <p:cNvSpPr>
            <a:spLocks noGrp="1"/>
          </p:cNvSpPr>
          <p:nvPr>
            <p:ph type="subTitle" idx="1"/>
          </p:nvPr>
        </p:nvSpPr>
        <p:spPr>
          <a:xfrm>
            <a:off x="1371600" y="3506787"/>
            <a:ext cx="6400800" cy="381000"/>
          </a:xfrm>
        </p:spPr>
        <p:txBody>
          <a:bodyPr>
            <a:normAutofit/>
          </a:bodyPr>
          <a:lstStyle>
            <a:lvl1pPr marL="0" indent="0" algn="ctr">
              <a:buNone/>
              <a:defRPr sz="1500" b="0" i="0">
                <a:solidFill>
                  <a:srgbClr val="950027"/>
                </a:solidFill>
                <a:latin typeface="Cera Stencil PRO Medium"/>
                <a:cs typeface="Cera Stencil PRO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nl-BE" dirty="0"/>
              <a:t>Click to edit</a:t>
            </a:r>
            <a:endParaRPr lang="fr-FR" dirty="0"/>
          </a:p>
        </p:txBody>
      </p:sp>
      <p:sp>
        <p:nvSpPr>
          <p:cNvPr id="3" name="Espace réservé du numéro de diapositive 2"/>
          <p:cNvSpPr>
            <a:spLocks noGrp="1"/>
          </p:cNvSpPr>
          <p:nvPr>
            <p:ph type="sldNum" sz="quarter" idx="10"/>
          </p:nvPr>
        </p:nvSpPr>
        <p:spPr/>
        <p:txBody>
          <a:bodyPr/>
          <a:lstStyle/>
          <a:p>
            <a:fld id="{EF07808B-6A1B-2B44-8E01-5992481392B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BE" dirty="0"/>
              <a:t>Click to edit</a:t>
            </a:r>
            <a:endParaRPr lang="en-US" dirty="0"/>
          </a:p>
        </p:txBody>
      </p:sp>
      <p:sp>
        <p:nvSpPr>
          <p:cNvPr id="3" name="Content Placeholder 2"/>
          <p:cNvSpPr>
            <a:spLocks noGrp="1"/>
          </p:cNvSpPr>
          <p:nvPr>
            <p:ph idx="1" hasCustomPrompt="1"/>
          </p:nvPr>
        </p:nvSpPr>
        <p:spPr/>
        <p:txBody>
          <a:bodyPr/>
          <a:lstStyle>
            <a:lvl1pPr>
              <a:defRPr>
                <a:latin typeface="Proxima Nova"/>
                <a:cs typeface="Proxima Nova"/>
              </a:defRPr>
            </a:lvl1pPr>
            <a:lvl2pPr>
              <a:defRPr>
                <a:latin typeface="Proxima Nova"/>
                <a:cs typeface="Proxima Nova"/>
              </a:defRPr>
            </a:lvl2pPr>
            <a:lvl3pPr>
              <a:defRPr>
                <a:latin typeface="Proxima Nova"/>
                <a:cs typeface="Proxima Nova"/>
              </a:defRPr>
            </a:lvl3pPr>
            <a:lvl4pPr>
              <a:defRPr>
                <a:latin typeface="Proxima Nova"/>
                <a:cs typeface="Proxima Nova"/>
              </a:defRPr>
            </a:lvl4pPr>
            <a:lvl5pPr>
              <a:defRPr>
                <a:latin typeface="Proxima Nova"/>
                <a:cs typeface="Proxima Nova"/>
              </a:defRPr>
            </a:lvl5pPr>
          </a:lstStyle>
          <a:p>
            <a:pPr lvl="0"/>
            <a:r>
              <a:rPr lang="nl-BE" dirty="0"/>
              <a:t>Click to edit</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6" name="Slide Number Placeholder 5"/>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707886"/>
          </a:xfrm>
        </p:spPr>
        <p:txBody>
          <a:bodyPr anchor="t"/>
          <a:lstStyle>
            <a:lvl1pPr algn="l">
              <a:defRPr sz="4000" b="1" cap="none"/>
            </a:lvl1pPr>
          </a:lstStyle>
          <a:p>
            <a:r>
              <a:rPr lang="nl-BE" dirty="0"/>
              <a:t>Click to edit</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latin typeface="Proxima Nova"/>
                <a:cs typeface="Proxima Nov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dirty="0"/>
              <a:t>Click </a:t>
            </a:r>
            <a:r>
              <a:rPr lang="nl-BE"/>
              <a:t>to edit</a:t>
            </a:r>
            <a:endParaRPr lang="nl-BE" dirty="0"/>
          </a:p>
        </p:txBody>
      </p:sp>
      <p:sp>
        <p:nvSpPr>
          <p:cNvPr id="7" name="Slide Number Placeholder 5"/>
          <p:cNvSpPr>
            <a:spLocks noGrp="1"/>
          </p:cNvSpPr>
          <p:nvPr>
            <p:ph type="sldNum" sz="quarter" idx="12"/>
          </p:nvPr>
        </p:nvSpPr>
        <p:spPr>
          <a:xfrm>
            <a:off x="6553200" y="6356350"/>
            <a:ext cx="2133600" cy="365125"/>
          </a:xfrm>
        </p:spPr>
        <p:txBody>
          <a:bodyPr/>
          <a:lstStyle/>
          <a:p>
            <a:fld id="{EF07808B-6A1B-2B44-8E01-5992481392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BE" dirty="0"/>
              <a:t>Click to edit</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atin typeface="Proxima Nova"/>
                <a:cs typeface="Proxima Nova"/>
              </a:defRPr>
            </a:lvl1pPr>
            <a:lvl2pPr>
              <a:defRPr sz="2400">
                <a:latin typeface="Proxima Nova"/>
                <a:cs typeface="Proxima Nova"/>
              </a:defRPr>
            </a:lvl2pPr>
            <a:lvl3pPr>
              <a:defRPr sz="2000">
                <a:latin typeface="Proxima Nova"/>
                <a:cs typeface="Proxima Nova"/>
              </a:defRPr>
            </a:lvl3pPr>
            <a:lvl4pPr>
              <a:defRPr sz="1800">
                <a:latin typeface="Proxima Nova"/>
                <a:cs typeface="Proxima Nova"/>
              </a:defRPr>
            </a:lvl4pPr>
            <a:lvl5pPr>
              <a:defRPr sz="1800">
                <a:latin typeface="Proxima Nova"/>
                <a:cs typeface="Proxima Nova"/>
              </a:defRPr>
            </a:lvl5pPr>
            <a:lvl6pPr>
              <a:defRPr sz="1800"/>
            </a:lvl6pPr>
            <a:lvl7pPr>
              <a:defRPr sz="1800"/>
            </a:lvl7pPr>
            <a:lvl8pPr>
              <a:defRPr sz="1800"/>
            </a:lvl8pPr>
            <a:lvl9pPr>
              <a:defRPr sz="1800"/>
            </a:lvl9pPr>
          </a:lstStyle>
          <a:p>
            <a:pPr lvl="0"/>
            <a:r>
              <a:rPr lang="nl-BE" dirty="0"/>
              <a:t>Click to edit</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atin typeface="Proxima Nova"/>
                <a:cs typeface="Proxima Nova"/>
              </a:defRPr>
            </a:lvl1pPr>
            <a:lvl2pPr>
              <a:defRPr sz="2400">
                <a:latin typeface="Proxima Nova"/>
                <a:cs typeface="Proxima Nova"/>
              </a:defRPr>
            </a:lvl2pPr>
            <a:lvl3pPr>
              <a:defRPr sz="2000">
                <a:latin typeface="Proxima Nova"/>
                <a:cs typeface="Proxima Nova"/>
              </a:defRPr>
            </a:lvl3pPr>
            <a:lvl4pPr>
              <a:defRPr sz="1800">
                <a:latin typeface="Proxima Nova"/>
                <a:cs typeface="Proxima Nova"/>
              </a:defRPr>
            </a:lvl4pPr>
            <a:lvl5pPr>
              <a:defRPr sz="1800">
                <a:latin typeface="Proxima Nova"/>
                <a:cs typeface="Proxima Nova"/>
              </a:defRPr>
            </a:lvl5pPr>
            <a:lvl6pPr>
              <a:defRPr sz="1800"/>
            </a:lvl6pPr>
            <a:lvl7pPr>
              <a:defRPr sz="1800"/>
            </a:lvl7pPr>
            <a:lvl8pPr>
              <a:defRPr sz="1800"/>
            </a:lvl8pPr>
            <a:lvl9pPr>
              <a:defRPr sz="1800"/>
            </a:lvl9pPr>
          </a:lstStyle>
          <a:p>
            <a:pPr lvl="0"/>
            <a:r>
              <a:rPr lang="nl-BE" dirty="0"/>
              <a:t>Click to edit</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7" name="Slide Number Placeholder 6"/>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nl-BE" dirty="0"/>
              <a:t>Click to edit</a:t>
            </a:r>
            <a:endParaRPr lang="en-US" dirty="0"/>
          </a:p>
        </p:txBody>
      </p:sp>
      <p:sp>
        <p:nvSpPr>
          <p:cNvPr id="3" name="Text Placeholder 2"/>
          <p:cNvSpPr>
            <a:spLocks noGrp="1"/>
          </p:cNvSpPr>
          <p:nvPr>
            <p:ph type="body" idx="1" hasCustomPrompt="1"/>
          </p:nvPr>
        </p:nvSpPr>
        <p:spPr>
          <a:xfrm>
            <a:off x="457200" y="1535113"/>
            <a:ext cx="4040188" cy="639762"/>
          </a:xfrm>
        </p:spPr>
        <p:txBody>
          <a:bodyPr anchor="ctr">
            <a:normAutofit/>
          </a:bodyPr>
          <a:lstStyle>
            <a:lvl1pPr marL="0" indent="0">
              <a:buNone/>
              <a:defRPr sz="2000" b="0" i="0">
                <a:solidFill>
                  <a:srgbClr val="950027"/>
                </a:solidFill>
                <a:latin typeface="Cera Stencil PRO Medium"/>
                <a:cs typeface="Cera Stencil PRO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Click to edit</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atin typeface="Proxima Nova"/>
                <a:cs typeface="Proxima Nova"/>
              </a:defRPr>
            </a:lvl1pPr>
            <a:lvl2pPr>
              <a:defRPr sz="2000">
                <a:latin typeface="Proxima Nova"/>
                <a:cs typeface="Proxima Nova"/>
              </a:defRPr>
            </a:lvl2pPr>
            <a:lvl3pPr>
              <a:defRPr sz="1800">
                <a:latin typeface="Proxima Nova"/>
                <a:cs typeface="Proxima Nova"/>
              </a:defRPr>
            </a:lvl3pPr>
            <a:lvl4pPr>
              <a:defRPr sz="1600">
                <a:latin typeface="Proxima Nova"/>
                <a:cs typeface="Proxima Nova"/>
              </a:defRPr>
            </a:lvl4pPr>
            <a:lvl5pPr>
              <a:defRPr sz="1600">
                <a:latin typeface="Proxima Nova"/>
                <a:cs typeface="Proxima Nova"/>
              </a:defRPr>
            </a:lvl5pPr>
            <a:lvl6pPr>
              <a:defRPr sz="1600"/>
            </a:lvl6pPr>
            <a:lvl7pPr>
              <a:defRPr sz="1600"/>
            </a:lvl7pPr>
            <a:lvl8pPr>
              <a:defRPr sz="1600"/>
            </a:lvl8pPr>
            <a:lvl9pPr>
              <a:defRPr sz="1600"/>
            </a:lvl9pPr>
          </a:lstStyle>
          <a:p>
            <a:pPr lvl="0"/>
            <a:r>
              <a:rPr lang="nl-BE" dirty="0"/>
              <a:t>Click to edit</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ctr">
            <a:normAutofit/>
          </a:bodyPr>
          <a:lstStyle>
            <a:lvl1pPr marL="0" indent="0">
              <a:buNone/>
              <a:defRPr sz="2000" b="0" i="0">
                <a:solidFill>
                  <a:srgbClr val="950027"/>
                </a:solidFill>
                <a:latin typeface="Cera Stencil PRO Medium"/>
                <a:cs typeface="Cera Stencil PRO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Click to edit</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b="0" i="0">
                <a:latin typeface="Proxima Nova"/>
                <a:cs typeface="Proxima Nova"/>
              </a:defRPr>
            </a:lvl1pPr>
            <a:lvl2pPr>
              <a:defRPr sz="2000" b="0" i="0">
                <a:latin typeface="Proxima Nova"/>
                <a:cs typeface="Proxima Nova"/>
              </a:defRPr>
            </a:lvl2pPr>
            <a:lvl3pPr>
              <a:defRPr sz="1800" b="0" i="0">
                <a:latin typeface="Proxima Nova"/>
                <a:cs typeface="Proxima Nova"/>
              </a:defRPr>
            </a:lvl3pPr>
            <a:lvl4pPr>
              <a:defRPr sz="1600" b="0" i="0">
                <a:latin typeface="Proxima Nova"/>
                <a:cs typeface="Proxima Nova"/>
              </a:defRPr>
            </a:lvl4pPr>
            <a:lvl5pPr>
              <a:defRPr sz="1600" b="0" i="0">
                <a:latin typeface="Proxima Nova"/>
                <a:cs typeface="Proxima Nova"/>
              </a:defRPr>
            </a:lvl5pPr>
            <a:lvl6pPr>
              <a:defRPr sz="1600"/>
            </a:lvl6pPr>
            <a:lvl7pPr>
              <a:defRPr sz="1600"/>
            </a:lvl7pPr>
            <a:lvl8pPr>
              <a:defRPr sz="1600"/>
            </a:lvl8pPr>
            <a:lvl9pPr>
              <a:defRPr sz="1600"/>
            </a:lvl9pPr>
          </a:lstStyle>
          <a:p>
            <a:pPr lvl="0"/>
            <a:r>
              <a:rPr lang="nl-BE" dirty="0"/>
              <a:t>Click to edit</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9" name="Slide Number Placeholder 8"/>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BE" dirty="0"/>
              <a:t>Click to edit</a:t>
            </a:r>
            <a:endParaRPr lang="en-US" dirty="0"/>
          </a:p>
        </p:txBody>
      </p:sp>
      <p:sp>
        <p:nvSpPr>
          <p:cNvPr id="5" name="Slide Number Placeholder 4"/>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400110"/>
          </a:xfrm>
        </p:spPr>
        <p:txBody>
          <a:bodyPr anchor="b"/>
          <a:lstStyle>
            <a:lvl1pPr algn="l">
              <a:defRPr sz="2000" b="1"/>
            </a:lvl1pPr>
          </a:lstStyle>
          <a:p>
            <a:r>
              <a:rPr lang="nl-BE" dirty="0"/>
              <a:t>Click to edit</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atin typeface="Proxima Nova"/>
                <a:cs typeface="Proxima Nova"/>
              </a:defRPr>
            </a:lvl1pPr>
            <a:lvl2pPr>
              <a:defRPr sz="2800">
                <a:latin typeface="Proxima Nova"/>
                <a:cs typeface="Proxima Nova"/>
              </a:defRPr>
            </a:lvl2pPr>
            <a:lvl3pPr>
              <a:defRPr sz="2400">
                <a:latin typeface="Proxima Nova"/>
                <a:cs typeface="Proxima Nova"/>
              </a:defRPr>
            </a:lvl3pPr>
            <a:lvl4pPr>
              <a:defRPr sz="2000">
                <a:latin typeface="Proxima Nova"/>
                <a:cs typeface="Proxima Nova"/>
              </a:defRPr>
            </a:lvl4pPr>
            <a:lvl5pPr>
              <a:defRPr sz="2000">
                <a:latin typeface="Proxima Nova"/>
                <a:cs typeface="Proxima Nova"/>
              </a:defRPr>
            </a:lvl5pPr>
            <a:lvl6pPr>
              <a:defRPr sz="2000"/>
            </a:lvl6pPr>
            <a:lvl7pPr>
              <a:defRPr sz="2000"/>
            </a:lvl7pPr>
            <a:lvl8pPr>
              <a:defRPr sz="2000"/>
            </a:lvl8pPr>
            <a:lvl9pPr>
              <a:defRPr sz="2000"/>
            </a:lvl9pPr>
          </a:lstStyle>
          <a:p>
            <a:pPr lvl="0"/>
            <a:r>
              <a:rPr lang="nl-BE" dirty="0"/>
              <a:t>Click to edit Master Second level</a:t>
            </a:r>
          </a:p>
          <a:p>
            <a:pPr lvl="2"/>
            <a:r>
              <a:rPr lang="nl-BE" dirty="0"/>
              <a:t>Third level</a:t>
            </a:r>
          </a:p>
          <a:p>
            <a:pPr lvl="3"/>
            <a:r>
              <a:rPr lang="nl-BE" dirty="0"/>
              <a:t>Fourth level</a:t>
            </a:r>
          </a:p>
          <a:p>
            <a:pPr lvl="4"/>
            <a:r>
              <a:rPr lang="nl-BE" dirty="0"/>
              <a:t>Fifth level</a:t>
            </a:r>
            <a:endParaRPr lang="en-US" dirty="0"/>
          </a:p>
        </p:txBody>
      </p:sp>
      <p:sp>
        <p:nvSpPr>
          <p:cNvPr id="4" name="Text Placeholder 3"/>
          <p:cNvSpPr>
            <a:spLocks noGrp="1"/>
          </p:cNvSpPr>
          <p:nvPr>
            <p:ph type="body" sz="half" idx="2" hasCustomPrompt="1"/>
          </p:nvPr>
        </p:nvSpPr>
        <p:spPr>
          <a:xfrm>
            <a:off x="457200" y="838200"/>
            <a:ext cx="3008313" cy="5287963"/>
          </a:xfrm>
        </p:spPr>
        <p:txBody>
          <a:bodyPr/>
          <a:lstStyle>
            <a:lvl1pPr marL="0" indent="0">
              <a:buNone/>
              <a:defRPr sz="1400">
                <a:latin typeface="Proxima Nova"/>
                <a:cs typeface="Proxima Nov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to edit</a:t>
            </a:r>
          </a:p>
        </p:txBody>
      </p:sp>
      <p:sp>
        <p:nvSpPr>
          <p:cNvPr id="7" name="Slide Number Placeholder 6"/>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0700" y="4851400"/>
            <a:ext cx="5486400" cy="400110"/>
          </a:xfrm>
        </p:spPr>
        <p:txBody>
          <a:bodyPr anchor="ctr"/>
          <a:lstStyle>
            <a:lvl1pPr algn="l">
              <a:defRPr sz="2000" b="1"/>
            </a:lvl1pPr>
          </a:lstStyle>
          <a:p>
            <a:r>
              <a:rPr lang="nl-BE" dirty="0"/>
              <a:t>Click to edit</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Proxima Nova"/>
                <a:cs typeface="Proxima Nov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59358"/>
            <a:ext cx="8229600" cy="769441"/>
          </a:xfrm>
          <a:prstGeom prst="rect">
            <a:avLst/>
          </a:prstGeom>
        </p:spPr>
        <p:txBody>
          <a:bodyPr vert="horz" wrap="square" lIns="91440" tIns="45720" rIns="91440" bIns="45720" rtlCol="0" anchor="ctr">
            <a:spAutoFit/>
          </a:bodyPr>
          <a:lstStyle/>
          <a:p>
            <a:r>
              <a:rPr lang="nl-BE" dirty="0"/>
              <a:t>Click to edit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0" i="0">
                <a:solidFill>
                  <a:schemeClr val="tx1"/>
                </a:solidFill>
                <a:latin typeface="Cera Stencil PRO Thin"/>
                <a:cs typeface="Cera Stencil PRO Thin"/>
              </a:defRPr>
            </a:lvl1pPr>
          </a:lstStyle>
          <a:p>
            <a:fld id="{EF07808B-6A1B-2B44-8E01-5992481392B5}" type="slidenum">
              <a:rPr lang="en-US" smtClean="0"/>
              <a:pPr/>
              <a:t>‹#›</a:t>
            </a:fld>
            <a:endParaRPr lang="en-US" dirty="0"/>
          </a:p>
        </p:txBody>
      </p:sp>
      <p:pic>
        <p:nvPicPr>
          <p:cNvPr id="7" name="Imag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26362" y="-2937"/>
            <a:ext cx="1417638" cy="1417638"/>
          </a:xfrm>
          <a:prstGeom prst="rect">
            <a:avLst/>
          </a:prstGeom>
        </p:spPr>
      </p:pic>
      <p:pic>
        <p:nvPicPr>
          <p:cNvPr id="8" name="Imag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39" y="6276975"/>
            <a:ext cx="380922" cy="444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457200" rtl="0" eaLnBrk="1" latinLnBrk="0" hangingPunct="1">
        <a:spcBef>
          <a:spcPct val="0"/>
        </a:spcBef>
        <a:buNone/>
        <a:defRPr sz="4400" b="0" i="0" kern="1200">
          <a:solidFill>
            <a:srgbClr val="EA5608"/>
          </a:solidFill>
          <a:latin typeface="Cera Stencil PRO Medium"/>
          <a:ea typeface="+mj-ea"/>
          <a:cs typeface="Cera Stencil PRO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Proxima Nova"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Proxima Nova"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Proxima Nova"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Proxima Nova"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Proxima Nov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velyn.Astor@ITUC-CSI.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lo.org/secsoc/information-resources/publications-and-tools/Brochures/WCMS_741212/lang--en/index.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unwomen.org/en/news/stories/2020/9/feature-covid-19-economic-impacts-on-women?utm_source=dlvr.it&amp;utm_medium=facebook" TargetMode="External"/><Relationship Id="rId5" Type="http://schemas.openxmlformats.org/officeDocument/2006/relationships/hyperlink" Target="https://www.ituc-csi.org/IMG/pdf/ituc_campaign_brief_-_a_global_social_protection_fund_en.pdf" TargetMode="External"/><Relationship Id="rId4" Type="http://schemas.openxmlformats.org/officeDocument/2006/relationships/hyperlink" Target="https://www.ilo.org/wcmsp5/groups/public/---ed_protect/---soc_sec/documents/publication/wcms_755475.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79512" y="447636"/>
            <a:ext cx="8765624" cy="2123658"/>
          </a:xfrm>
        </p:spPr>
        <p:txBody>
          <a:bodyPr/>
          <a:lstStyle/>
          <a:p>
            <a:r>
              <a:rPr lang="fr-BE" dirty="0"/>
              <a:t>Social protection in the </a:t>
            </a:r>
            <a:r>
              <a:rPr lang="fr-BE" dirty="0" err="1"/>
              <a:t>context</a:t>
            </a:r>
            <a:r>
              <a:rPr lang="fr-BE" dirty="0"/>
              <a:t> of COVID: implications for </a:t>
            </a:r>
            <a:r>
              <a:rPr lang="fr-BE" dirty="0" err="1"/>
              <a:t>women</a:t>
            </a:r>
            <a:r>
              <a:rPr lang="fr-BE" dirty="0"/>
              <a:t>?</a:t>
            </a:r>
            <a:endParaRPr lang="fr-FR" sz="3600" dirty="0"/>
          </a:p>
        </p:txBody>
      </p:sp>
      <p:sp>
        <p:nvSpPr>
          <p:cNvPr id="3" name="Sous-titre 2"/>
          <p:cNvSpPr>
            <a:spLocks noGrp="1"/>
          </p:cNvSpPr>
          <p:nvPr>
            <p:ph type="subTitle" idx="1"/>
          </p:nvPr>
        </p:nvSpPr>
        <p:spPr>
          <a:xfrm>
            <a:off x="344199" y="2780928"/>
            <a:ext cx="8765624" cy="2088232"/>
          </a:xfrm>
        </p:spPr>
        <p:txBody>
          <a:bodyPr>
            <a:noAutofit/>
          </a:bodyPr>
          <a:lstStyle/>
          <a:p>
            <a:r>
              <a:rPr lang="en-US" sz="2800" dirty="0">
                <a:solidFill>
                  <a:schemeClr val="bg1"/>
                </a:solidFill>
              </a:rPr>
              <a:t>PERC Women’s School</a:t>
            </a:r>
          </a:p>
          <a:p>
            <a:r>
              <a:rPr lang="en-US" sz="2800" dirty="0">
                <a:solidFill>
                  <a:schemeClr val="bg1"/>
                </a:solidFill>
              </a:rPr>
              <a:t>4 October 2020</a:t>
            </a:r>
            <a:endParaRPr lang="fr-BE" sz="2800" dirty="0">
              <a:solidFill>
                <a:schemeClr val="bg1"/>
              </a:solidFill>
            </a:endParaRPr>
          </a:p>
          <a:p>
            <a:pPr algn="l"/>
            <a:endParaRPr lang="fr-BE" sz="2200" dirty="0">
              <a:solidFill>
                <a:schemeClr val="bg1"/>
              </a:solidFill>
            </a:endParaRPr>
          </a:p>
          <a:p>
            <a:r>
              <a:rPr lang="fr-BE" sz="2200" dirty="0">
                <a:solidFill>
                  <a:schemeClr val="bg1"/>
                </a:solidFill>
              </a:rPr>
              <a:t>Evelyn Astor</a:t>
            </a:r>
          </a:p>
          <a:p>
            <a:r>
              <a:rPr lang="fr-BE" sz="2200" dirty="0">
                <a:solidFill>
                  <a:schemeClr val="bg1"/>
                </a:solidFill>
              </a:rPr>
              <a:t>Economic and Social Policy </a:t>
            </a:r>
            <a:r>
              <a:rPr lang="fr-BE" sz="2200" dirty="0" err="1">
                <a:solidFill>
                  <a:schemeClr val="bg1"/>
                </a:solidFill>
              </a:rPr>
              <a:t>Advisor</a:t>
            </a:r>
            <a:endParaRPr lang="fr-BE" sz="2200" dirty="0">
              <a:solidFill>
                <a:schemeClr val="bg1"/>
              </a:solidFill>
            </a:endParaRPr>
          </a:p>
          <a:p>
            <a:r>
              <a:rPr lang="en-US" sz="2200" dirty="0">
                <a:solidFill>
                  <a:schemeClr val="bg1"/>
                </a:solidFill>
              </a:rPr>
              <a:t>International Trade Union Confederation</a:t>
            </a:r>
            <a:endParaRPr lang="fr-BE" sz="2200" dirty="0">
              <a:solidFill>
                <a:schemeClr val="bg1"/>
              </a:solidFill>
            </a:endParaRPr>
          </a:p>
          <a:p>
            <a:r>
              <a:rPr lang="fr-BE" sz="2200" dirty="0">
                <a:solidFill>
                  <a:schemeClr val="bg1"/>
                </a:solidFill>
                <a:hlinkClick r:id="rId3"/>
              </a:rPr>
              <a:t>Evelyn.Astor@ITUC-CSI.org</a:t>
            </a:r>
            <a:r>
              <a:rPr lang="fr-BE" sz="2200" dirty="0">
                <a:solidFill>
                  <a:schemeClr val="bg1"/>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1600"/>
            <a:ext cx="9071347" cy="1015663"/>
          </a:xfrm>
        </p:spPr>
        <p:txBody>
          <a:bodyPr/>
          <a:lstStyle/>
          <a:p>
            <a:r>
              <a:rPr lang="en-US" sz="3000" dirty="0"/>
              <a:t>Financing gaps for social protection have increased with COVID</a:t>
            </a:r>
            <a:endParaRPr lang="fr-BE" sz="3000" dirty="0"/>
          </a:p>
        </p:txBody>
      </p:sp>
      <p:sp>
        <p:nvSpPr>
          <p:cNvPr id="4" name="Slide Number Placeholder 3"/>
          <p:cNvSpPr>
            <a:spLocks noGrp="1"/>
          </p:cNvSpPr>
          <p:nvPr>
            <p:ph type="sldNum" sz="quarter" idx="12"/>
          </p:nvPr>
        </p:nvSpPr>
        <p:spPr/>
        <p:txBody>
          <a:bodyPr/>
          <a:lstStyle/>
          <a:p>
            <a:fld id="{EF07808B-6A1B-2B44-8E01-5992481392B5}" type="slidenum">
              <a:rPr lang="en-US" smtClean="0"/>
              <a:pPr/>
              <a:t>10</a:t>
            </a:fld>
            <a:endParaRPr lang="en-US"/>
          </a:p>
        </p:txBody>
      </p:sp>
      <p:pic>
        <p:nvPicPr>
          <p:cNvPr id="5" name="Picture 4">
            <a:extLst>
              <a:ext uri="{FF2B5EF4-FFF2-40B4-BE49-F238E27FC236}">
                <a16:creationId xmlns:a16="http://schemas.microsoft.com/office/drawing/2014/main" id="{E4E87D7E-D842-4BB9-9436-A47B1A9FEDB0}"/>
              </a:ext>
            </a:extLst>
          </p:cNvPr>
          <p:cNvPicPr>
            <a:picLocks noChangeAspect="1"/>
          </p:cNvPicPr>
          <p:nvPr/>
        </p:nvPicPr>
        <p:blipFill>
          <a:blip r:embed="rId3"/>
          <a:stretch>
            <a:fillRect/>
          </a:stretch>
        </p:blipFill>
        <p:spPr>
          <a:xfrm>
            <a:off x="1043608" y="1267852"/>
            <a:ext cx="7956376" cy="5304251"/>
          </a:xfrm>
          <a:prstGeom prst="rect">
            <a:avLst/>
          </a:prstGeom>
        </p:spPr>
      </p:pic>
    </p:spTree>
    <p:extLst>
      <p:ext uri="{BB962C8B-B14F-4D97-AF65-F5344CB8AC3E}">
        <p14:creationId xmlns:p14="http://schemas.microsoft.com/office/powerpoint/2010/main" val="3540886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AA2D1-7E27-4D56-BDDD-BB308027C8A3}"/>
              </a:ext>
            </a:extLst>
          </p:cNvPr>
          <p:cNvSpPr>
            <a:spLocks noGrp="1"/>
          </p:cNvSpPr>
          <p:nvPr>
            <p:ph type="title"/>
          </p:nvPr>
        </p:nvSpPr>
        <p:spPr>
          <a:xfrm>
            <a:off x="457200" y="443915"/>
            <a:ext cx="8229600" cy="1200329"/>
          </a:xfrm>
        </p:spPr>
        <p:txBody>
          <a:bodyPr/>
          <a:lstStyle/>
          <a:p>
            <a:r>
              <a:rPr lang="en-US" sz="3600" dirty="0"/>
              <a:t>Closing social protection gaps – what is needed?</a:t>
            </a:r>
            <a:endParaRPr lang="en-BE" sz="3600" dirty="0"/>
          </a:p>
        </p:txBody>
      </p:sp>
      <p:sp>
        <p:nvSpPr>
          <p:cNvPr id="3" name="Content Placeholder 2">
            <a:extLst>
              <a:ext uri="{FF2B5EF4-FFF2-40B4-BE49-F238E27FC236}">
                <a16:creationId xmlns:a16="http://schemas.microsoft.com/office/drawing/2014/main" id="{05CBAE6B-9989-4432-9DA4-6C6BFD7A67DC}"/>
              </a:ext>
            </a:extLst>
          </p:cNvPr>
          <p:cNvSpPr>
            <a:spLocks noGrp="1"/>
          </p:cNvSpPr>
          <p:nvPr>
            <p:ph idx="1"/>
          </p:nvPr>
        </p:nvSpPr>
        <p:spPr>
          <a:xfrm>
            <a:off x="611560" y="1699261"/>
            <a:ext cx="8229600" cy="5164683"/>
          </a:xfrm>
        </p:spPr>
        <p:txBody>
          <a:bodyPr>
            <a:normAutofit fontScale="85000" lnSpcReduction="10000"/>
          </a:bodyPr>
          <a:lstStyle/>
          <a:p>
            <a:r>
              <a:rPr lang="en-US" b="1" dirty="0"/>
              <a:t>Turning emergency stop-gap measures into durable reforms that strengthen social protection systems</a:t>
            </a:r>
          </a:p>
          <a:p>
            <a:r>
              <a:rPr lang="en-US" b="1" dirty="0"/>
              <a:t>Extending social protection </a:t>
            </a:r>
            <a:r>
              <a:rPr lang="en-US" dirty="0"/>
              <a:t>to all forms of employment</a:t>
            </a:r>
          </a:p>
          <a:p>
            <a:r>
              <a:rPr lang="en-US" b="1" dirty="0"/>
              <a:t>Taking a gender sensitive approach to social security</a:t>
            </a:r>
          </a:p>
          <a:p>
            <a:r>
              <a:rPr lang="en-US" b="1" dirty="0"/>
              <a:t>Increased fiscal space at national level </a:t>
            </a:r>
            <a:r>
              <a:rPr lang="en-US" dirty="0"/>
              <a:t>through fair taxation</a:t>
            </a:r>
          </a:p>
          <a:p>
            <a:r>
              <a:rPr lang="en-US" b="1" dirty="0"/>
              <a:t>A global fund for social protection: </a:t>
            </a:r>
            <a:r>
              <a:rPr lang="en-US" dirty="0"/>
              <a:t>increased international solidarity to kickstart social protection schemes in the world’s poorest countries</a:t>
            </a:r>
          </a:p>
          <a:p>
            <a:endParaRPr lang="en-US" dirty="0"/>
          </a:p>
        </p:txBody>
      </p:sp>
      <p:sp>
        <p:nvSpPr>
          <p:cNvPr id="4" name="Slide Number Placeholder 3">
            <a:extLst>
              <a:ext uri="{FF2B5EF4-FFF2-40B4-BE49-F238E27FC236}">
                <a16:creationId xmlns:a16="http://schemas.microsoft.com/office/drawing/2014/main" id="{C6133A4E-2166-477F-A2B2-9F8F970A4A69}"/>
              </a:ext>
            </a:extLst>
          </p:cNvPr>
          <p:cNvSpPr>
            <a:spLocks noGrp="1"/>
          </p:cNvSpPr>
          <p:nvPr>
            <p:ph type="sldNum" sz="quarter" idx="12"/>
          </p:nvPr>
        </p:nvSpPr>
        <p:spPr/>
        <p:txBody>
          <a:bodyPr/>
          <a:lstStyle/>
          <a:p>
            <a:fld id="{EF07808B-6A1B-2B44-8E01-5992481392B5}" type="slidenum">
              <a:rPr lang="en-US" smtClean="0"/>
              <a:pPr/>
              <a:t>11</a:t>
            </a:fld>
            <a:endParaRPr lang="en-US"/>
          </a:p>
        </p:txBody>
      </p:sp>
    </p:spTree>
    <p:extLst>
      <p:ext uri="{BB962C8B-B14F-4D97-AF65-F5344CB8AC3E}">
        <p14:creationId xmlns:p14="http://schemas.microsoft.com/office/powerpoint/2010/main" val="1970832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6D9C-3524-42CE-80CC-1AAC1B42DD5F}"/>
              </a:ext>
            </a:extLst>
          </p:cNvPr>
          <p:cNvSpPr>
            <a:spLocks noGrp="1"/>
          </p:cNvSpPr>
          <p:nvPr>
            <p:ph type="title"/>
          </p:nvPr>
        </p:nvSpPr>
        <p:spPr>
          <a:xfrm>
            <a:off x="458763" y="490080"/>
            <a:ext cx="8229600" cy="553998"/>
          </a:xfrm>
        </p:spPr>
        <p:txBody>
          <a:bodyPr/>
          <a:lstStyle/>
          <a:p>
            <a:r>
              <a:rPr lang="en-US" sz="3000" dirty="0"/>
              <a:t>Further reading</a:t>
            </a:r>
            <a:endParaRPr lang="en-BE" sz="3000" dirty="0"/>
          </a:p>
        </p:txBody>
      </p:sp>
      <p:sp>
        <p:nvSpPr>
          <p:cNvPr id="3" name="Content Placeholder 2">
            <a:extLst>
              <a:ext uri="{FF2B5EF4-FFF2-40B4-BE49-F238E27FC236}">
                <a16:creationId xmlns:a16="http://schemas.microsoft.com/office/drawing/2014/main" id="{2985CBCE-2AE2-40CB-B3D6-01959E8A1253}"/>
              </a:ext>
            </a:extLst>
          </p:cNvPr>
          <p:cNvSpPr>
            <a:spLocks noGrp="1"/>
          </p:cNvSpPr>
          <p:nvPr>
            <p:ph idx="1"/>
          </p:nvPr>
        </p:nvSpPr>
        <p:spPr>
          <a:xfrm>
            <a:off x="458763" y="1166018"/>
            <a:ext cx="8229600" cy="4525963"/>
          </a:xfrm>
        </p:spPr>
        <p:txBody>
          <a:bodyPr>
            <a:noAutofit/>
          </a:bodyPr>
          <a:lstStyle/>
          <a:p>
            <a:r>
              <a:rPr lang="en-US" sz="2000" dirty="0"/>
              <a:t>ILO (2020 ) Social Protection Monitor: Social protection responses to the COVID-19 crisis around the world </a:t>
            </a:r>
            <a:r>
              <a:rPr lang="en-US" sz="2000" dirty="0">
                <a:hlinkClick r:id="rId3"/>
              </a:rPr>
              <a:t>https://www.ilo.org/secsoc/information-resources/publications-and-tools/Brochures/WCMS_741212/lang--en/index.htm</a:t>
            </a:r>
            <a:r>
              <a:rPr lang="en-US" sz="2000" dirty="0"/>
              <a:t> </a:t>
            </a:r>
          </a:p>
          <a:p>
            <a:r>
              <a:rPr lang="en-US" sz="2000" dirty="0"/>
              <a:t>ILO (2020) Financing gaps in social protection: Global estimates and strategies for developing countries in light of the COVID-19 crisis and beyond </a:t>
            </a:r>
            <a:r>
              <a:rPr lang="es-ES" sz="2000" dirty="0">
                <a:hlinkClick r:id="rId4"/>
              </a:rPr>
              <a:t>https://www.ilo.org/wcmsp5/groups/public/---ed_protect/---soc_sec/documents/publication/wcms_755475.pdf</a:t>
            </a:r>
            <a:r>
              <a:rPr lang="es-ES" sz="2000" dirty="0"/>
              <a:t> </a:t>
            </a:r>
          </a:p>
          <a:p>
            <a:r>
              <a:rPr lang="es-ES" sz="2000"/>
              <a:t>ITUC (</a:t>
            </a:r>
            <a:r>
              <a:rPr lang="es-ES" sz="2000" dirty="0"/>
              <a:t>2020) A global </a:t>
            </a:r>
            <a:r>
              <a:rPr lang="es-ES" sz="2000" dirty="0" err="1"/>
              <a:t>fund</a:t>
            </a:r>
            <a:r>
              <a:rPr lang="es-ES" sz="2000" dirty="0"/>
              <a:t> for social </a:t>
            </a:r>
            <a:r>
              <a:rPr lang="es-ES" sz="2000" dirty="0" err="1"/>
              <a:t>protection</a:t>
            </a:r>
            <a:r>
              <a:rPr lang="es-ES" sz="2000" dirty="0"/>
              <a:t> </a:t>
            </a:r>
            <a:r>
              <a:rPr lang="es-ES" sz="2000" dirty="0" err="1"/>
              <a:t>is</a:t>
            </a:r>
            <a:r>
              <a:rPr lang="es-ES" sz="2000" dirty="0"/>
              <a:t> posible</a:t>
            </a:r>
          </a:p>
          <a:p>
            <a:r>
              <a:rPr lang="es-ES" sz="2000" dirty="0">
                <a:hlinkClick r:id="rId5"/>
              </a:rPr>
              <a:t>https://www.ituc-csi.org/IMG/pdf/ituc_campaign_brief_-_a_global_social_protection_fund_en.pdf</a:t>
            </a:r>
            <a:r>
              <a:rPr lang="es-ES" sz="2000" dirty="0"/>
              <a:t> </a:t>
            </a:r>
          </a:p>
          <a:p>
            <a:r>
              <a:rPr lang="en-US" sz="2000" dirty="0"/>
              <a:t>UN Women (2020) COVID-19 and its economic toll on women: The story behind the numbers </a:t>
            </a:r>
            <a:r>
              <a:rPr lang="en-US" sz="2000" dirty="0">
                <a:hlinkClick r:id="rId6"/>
              </a:rPr>
              <a:t>https://www.unwomen.org/en/news/stories/2020/9/feature-covid-19-economic-impacts-on-women?utm_source=dlvr.it&amp;utm_medium=facebook</a:t>
            </a:r>
            <a:endParaRPr lang="en-US" sz="2000" dirty="0"/>
          </a:p>
          <a:p>
            <a:endParaRPr lang="en-BE" sz="2000" dirty="0"/>
          </a:p>
        </p:txBody>
      </p:sp>
      <p:sp>
        <p:nvSpPr>
          <p:cNvPr id="4" name="Slide Number Placeholder 3">
            <a:extLst>
              <a:ext uri="{FF2B5EF4-FFF2-40B4-BE49-F238E27FC236}">
                <a16:creationId xmlns:a16="http://schemas.microsoft.com/office/drawing/2014/main" id="{D111DA27-7B42-40C2-B756-F4E02023EAF7}"/>
              </a:ext>
            </a:extLst>
          </p:cNvPr>
          <p:cNvSpPr>
            <a:spLocks noGrp="1"/>
          </p:cNvSpPr>
          <p:nvPr>
            <p:ph type="sldNum" sz="quarter" idx="12"/>
          </p:nvPr>
        </p:nvSpPr>
        <p:spPr/>
        <p:txBody>
          <a:bodyPr/>
          <a:lstStyle/>
          <a:p>
            <a:fld id="{EF07808B-6A1B-2B44-8E01-5992481392B5}" type="slidenum">
              <a:rPr lang="en-US" smtClean="0"/>
              <a:pPr/>
              <a:t>12</a:t>
            </a:fld>
            <a:endParaRPr lang="en-US"/>
          </a:p>
        </p:txBody>
      </p:sp>
    </p:spTree>
    <p:extLst>
      <p:ext uri="{BB962C8B-B14F-4D97-AF65-F5344CB8AC3E}">
        <p14:creationId xmlns:p14="http://schemas.microsoft.com/office/powerpoint/2010/main" val="225792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07808B-6A1B-2B44-8E01-5992481392B5}" type="slidenum">
              <a:rPr lang="en-US" smtClean="0"/>
              <a:pPr/>
              <a:t>2</a:t>
            </a:fld>
            <a:endParaRPr lang="en-US"/>
          </a:p>
        </p:txBody>
      </p:sp>
      <p:sp>
        <p:nvSpPr>
          <p:cNvPr id="8" name="Title 1"/>
          <p:cNvSpPr>
            <a:spLocks noGrp="1"/>
          </p:cNvSpPr>
          <p:nvPr>
            <p:ph type="title"/>
          </p:nvPr>
        </p:nvSpPr>
        <p:spPr>
          <a:xfrm>
            <a:off x="431032" y="714128"/>
            <a:ext cx="8270536" cy="1015663"/>
          </a:xfrm>
        </p:spPr>
        <p:txBody>
          <a:bodyPr/>
          <a:lstStyle/>
          <a:p>
            <a:r>
              <a:rPr lang="en-US" sz="3000" dirty="0"/>
              <a:t>Major coverage gaps in social protection even before COVID…</a:t>
            </a:r>
            <a:endParaRPr lang="fr-BE" sz="3000" dirty="0"/>
          </a:p>
        </p:txBody>
      </p:sp>
      <p:sp>
        <p:nvSpPr>
          <p:cNvPr id="9" name="TextBox 8"/>
          <p:cNvSpPr txBox="1"/>
          <p:nvPr/>
        </p:nvSpPr>
        <p:spPr>
          <a:xfrm>
            <a:off x="1187624" y="5529416"/>
            <a:ext cx="7283152" cy="1292662"/>
          </a:xfrm>
          <a:prstGeom prst="rect">
            <a:avLst/>
          </a:prstGeom>
          <a:noFill/>
        </p:spPr>
        <p:txBody>
          <a:bodyPr wrap="square" rtlCol="0">
            <a:spAutoFit/>
          </a:bodyPr>
          <a:lstStyle/>
          <a:p>
            <a:r>
              <a:rPr lang="en-US" dirty="0"/>
              <a:t>Source: ILO World Social Protection Report 2017-2019</a:t>
            </a:r>
          </a:p>
          <a:p>
            <a:endParaRPr lang="en-US" dirty="0"/>
          </a:p>
          <a:p>
            <a:r>
              <a:rPr lang="en-US" sz="1400" dirty="0"/>
              <a:t>Note: population coverage by social protection: proportion of the total population receiving a contributory or non-contributory benefit, or actively contributing to at least one social security scheme</a:t>
            </a:r>
            <a:endParaRPr lang="fr-BE" sz="1400" dirty="0"/>
          </a:p>
        </p:txBody>
      </p:sp>
      <p:pic>
        <p:nvPicPr>
          <p:cNvPr id="2" name="Picture 1">
            <a:extLst>
              <a:ext uri="{FF2B5EF4-FFF2-40B4-BE49-F238E27FC236}">
                <a16:creationId xmlns:a16="http://schemas.microsoft.com/office/drawing/2014/main" id="{77D04C02-BAFD-4912-8B4B-9306AAA7FF80}"/>
              </a:ext>
            </a:extLst>
          </p:cNvPr>
          <p:cNvPicPr>
            <a:picLocks noChangeAspect="1"/>
          </p:cNvPicPr>
          <p:nvPr/>
        </p:nvPicPr>
        <p:blipFill>
          <a:blip r:embed="rId2"/>
          <a:stretch>
            <a:fillRect/>
          </a:stretch>
        </p:blipFill>
        <p:spPr>
          <a:xfrm>
            <a:off x="271462" y="2057399"/>
            <a:ext cx="8601075" cy="3371413"/>
          </a:xfrm>
          <a:prstGeom prst="rect">
            <a:avLst/>
          </a:prstGeom>
        </p:spPr>
      </p:pic>
    </p:spTree>
    <p:extLst>
      <p:ext uri="{BB962C8B-B14F-4D97-AF65-F5344CB8AC3E}">
        <p14:creationId xmlns:p14="http://schemas.microsoft.com/office/powerpoint/2010/main" val="9688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3F5B-9677-41C5-9122-E2662AA14BFE}"/>
              </a:ext>
            </a:extLst>
          </p:cNvPr>
          <p:cNvSpPr>
            <a:spLocks noGrp="1"/>
          </p:cNvSpPr>
          <p:nvPr>
            <p:ph type="title"/>
          </p:nvPr>
        </p:nvSpPr>
        <p:spPr>
          <a:xfrm>
            <a:off x="457200" y="536247"/>
            <a:ext cx="8229600" cy="1015663"/>
          </a:xfrm>
        </p:spPr>
        <p:txBody>
          <a:bodyPr/>
          <a:lstStyle/>
          <a:p>
            <a:r>
              <a:rPr lang="en-US" sz="3000" dirty="0"/>
              <a:t>Social protection coverage in Eastern Europe was weak before the crisis…</a:t>
            </a:r>
            <a:endParaRPr lang="en-BE" sz="3000" dirty="0"/>
          </a:p>
        </p:txBody>
      </p:sp>
      <p:sp>
        <p:nvSpPr>
          <p:cNvPr id="4" name="Slide Number Placeholder 3">
            <a:extLst>
              <a:ext uri="{FF2B5EF4-FFF2-40B4-BE49-F238E27FC236}">
                <a16:creationId xmlns:a16="http://schemas.microsoft.com/office/drawing/2014/main" id="{D4732D0B-7957-4C37-B95F-356BE193FDD4}"/>
              </a:ext>
            </a:extLst>
          </p:cNvPr>
          <p:cNvSpPr>
            <a:spLocks noGrp="1"/>
          </p:cNvSpPr>
          <p:nvPr>
            <p:ph type="sldNum" sz="quarter" idx="12"/>
          </p:nvPr>
        </p:nvSpPr>
        <p:spPr/>
        <p:txBody>
          <a:bodyPr/>
          <a:lstStyle/>
          <a:p>
            <a:fld id="{EF07808B-6A1B-2B44-8E01-5992481392B5}" type="slidenum">
              <a:rPr lang="en-US" smtClean="0"/>
              <a:pPr/>
              <a:t>3</a:t>
            </a:fld>
            <a:endParaRPr lang="en-US"/>
          </a:p>
        </p:txBody>
      </p:sp>
      <p:graphicFrame>
        <p:nvGraphicFramePr>
          <p:cNvPr id="5" name="Chart 4">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3298055459"/>
              </p:ext>
            </p:extLst>
          </p:nvPr>
        </p:nvGraphicFramePr>
        <p:xfrm>
          <a:off x="539552" y="1700808"/>
          <a:ext cx="8229600" cy="41044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826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07808B-6A1B-2B44-8E01-5992481392B5}" type="slidenum">
              <a:rPr lang="en-US" smtClean="0"/>
              <a:pPr/>
              <a:t>4</a:t>
            </a:fld>
            <a:endParaRPr lang="en-US"/>
          </a:p>
        </p:txBody>
      </p:sp>
      <p:sp>
        <p:nvSpPr>
          <p:cNvPr id="5" name="Title 1"/>
          <p:cNvSpPr>
            <a:spLocks noGrp="1"/>
          </p:cNvSpPr>
          <p:nvPr>
            <p:ph type="title"/>
          </p:nvPr>
        </p:nvSpPr>
        <p:spPr>
          <a:xfrm>
            <a:off x="457200" y="305415"/>
            <a:ext cx="8229600" cy="1477328"/>
          </a:xfrm>
        </p:spPr>
        <p:txBody>
          <a:bodyPr/>
          <a:lstStyle/>
          <a:p>
            <a:r>
              <a:rPr lang="en-US" sz="3000" dirty="0"/>
              <a:t>People in precarious forms of work tend to be least likely to be covered by social protection</a:t>
            </a:r>
            <a:endParaRPr lang="fr-BE" sz="3000" dirty="0"/>
          </a:p>
        </p:txBody>
      </p:sp>
      <p:pic>
        <p:nvPicPr>
          <p:cNvPr id="9" name="Picture 8"/>
          <p:cNvPicPr>
            <a:picLocks noChangeAspect="1"/>
          </p:cNvPicPr>
          <p:nvPr/>
        </p:nvPicPr>
        <p:blipFill>
          <a:blip r:embed="rId2"/>
          <a:stretch>
            <a:fillRect/>
          </a:stretch>
        </p:blipFill>
        <p:spPr>
          <a:xfrm>
            <a:off x="191442" y="1916832"/>
            <a:ext cx="8772525" cy="3590925"/>
          </a:xfrm>
          <a:prstGeom prst="rect">
            <a:avLst/>
          </a:prstGeom>
        </p:spPr>
      </p:pic>
      <p:sp>
        <p:nvSpPr>
          <p:cNvPr id="10" name="TextBox 9"/>
          <p:cNvSpPr txBox="1"/>
          <p:nvPr/>
        </p:nvSpPr>
        <p:spPr>
          <a:xfrm>
            <a:off x="930424" y="5688013"/>
            <a:ext cx="7283152" cy="369332"/>
          </a:xfrm>
          <a:prstGeom prst="rect">
            <a:avLst/>
          </a:prstGeom>
          <a:noFill/>
        </p:spPr>
        <p:txBody>
          <a:bodyPr wrap="square" rtlCol="0">
            <a:spAutoFit/>
          </a:bodyPr>
          <a:lstStyle/>
          <a:p>
            <a:r>
              <a:rPr lang="en-US" dirty="0"/>
              <a:t>Source: ILO (2016) Social Protection Coverage Across Employment Patterns</a:t>
            </a:r>
          </a:p>
        </p:txBody>
      </p:sp>
    </p:spTree>
    <p:extLst>
      <p:ext uri="{BB962C8B-B14F-4D97-AF65-F5344CB8AC3E}">
        <p14:creationId xmlns:p14="http://schemas.microsoft.com/office/powerpoint/2010/main" val="149094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A8C570-A467-4940-A429-C02742703F37}"/>
              </a:ext>
            </a:extLst>
          </p:cNvPr>
          <p:cNvSpPr>
            <a:spLocks noGrp="1"/>
          </p:cNvSpPr>
          <p:nvPr>
            <p:ph type="sldNum" sz="quarter" idx="12"/>
          </p:nvPr>
        </p:nvSpPr>
        <p:spPr/>
        <p:txBody>
          <a:bodyPr/>
          <a:lstStyle/>
          <a:p>
            <a:fld id="{EF07808B-6A1B-2B44-8E01-5992481392B5}" type="slidenum">
              <a:rPr lang="en-US" smtClean="0"/>
              <a:pPr/>
              <a:t>5</a:t>
            </a:fld>
            <a:endParaRPr lang="en-US"/>
          </a:p>
        </p:txBody>
      </p:sp>
      <p:pic>
        <p:nvPicPr>
          <p:cNvPr id="5" name="Picture 4">
            <a:extLst>
              <a:ext uri="{FF2B5EF4-FFF2-40B4-BE49-F238E27FC236}">
                <a16:creationId xmlns:a16="http://schemas.microsoft.com/office/drawing/2014/main" id="{CCD6DAAB-1949-419C-AD5E-DCF5819F8349}"/>
              </a:ext>
            </a:extLst>
          </p:cNvPr>
          <p:cNvPicPr>
            <a:picLocks noChangeAspect="1"/>
          </p:cNvPicPr>
          <p:nvPr/>
        </p:nvPicPr>
        <p:blipFill>
          <a:blip r:embed="rId2"/>
          <a:stretch>
            <a:fillRect/>
          </a:stretch>
        </p:blipFill>
        <p:spPr>
          <a:xfrm>
            <a:off x="2345009" y="1593912"/>
            <a:ext cx="4453981" cy="5146201"/>
          </a:xfrm>
          <a:prstGeom prst="rect">
            <a:avLst/>
          </a:prstGeom>
        </p:spPr>
      </p:pic>
      <p:sp>
        <p:nvSpPr>
          <p:cNvPr id="6" name="Title 1">
            <a:extLst>
              <a:ext uri="{FF2B5EF4-FFF2-40B4-BE49-F238E27FC236}">
                <a16:creationId xmlns:a16="http://schemas.microsoft.com/office/drawing/2014/main" id="{D306B854-AB7B-44E7-AABA-2517D07AD026}"/>
              </a:ext>
            </a:extLst>
          </p:cNvPr>
          <p:cNvSpPr>
            <a:spLocks noGrp="1"/>
          </p:cNvSpPr>
          <p:nvPr>
            <p:ph type="title"/>
          </p:nvPr>
        </p:nvSpPr>
        <p:spPr>
          <a:xfrm>
            <a:off x="323528" y="206296"/>
            <a:ext cx="8270536" cy="1015663"/>
          </a:xfrm>
        </p:spPr>
        <p:txBody>
          <a:bodyPr/>
          <a:lstStyle/>
          <a:p>
            <a:r>
              <a:rPr lang="en-US" sz="3000" dirty="0"/>
              <a:t>Many countries are stepping up social protection responses…</a:t>
            </a:r>
            <a:endParaRPr lang="fr-BE" sz="3000" dirty="0"/>
          </a:p>
        </p:txBody>
      </p:sp>
    </p:spTree>
    <p:extLst>
      <p:ext uri="{BB962C8B-B14F-4D97-AF65-F5344CB8AC3E}">
        <p14:creationId xmlns:p14="http://schemas.microsoft.com/office/powerpoint/2010/main" val="1039361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F840-12F2-4409-AE61-85C96E02D868}"/>
              </a:ext>
            </a:extLst>
          </p:cNvPr>
          <p:cNvSpPr>
            <a:spLocks noGrp="1"/>
          </p:cNvSpPr>
          <p:nvPr>
            <p:ph type="title"/>
          </p:nvPr>
        </p:nvSpPr>
        <p:spPr>
          <a:xfrm>
            <a:off x="457200" y="767079"/>
            <a:ext cx="8229600" cy="553998"/>
          </a:xfrm>
        </p:spPr>
        <p:txBody>
          <a:bodyPr/>
          <a:lstStyle/>
          <a:p>
            <a:r>
              <a:rPr lang="en-US" sz="3000" dirty="0"/>
              <a:t>Main types of responses</a:t>
            </a:r>
            <a:endParaRPr lang="en-BE" sz="3000" dirty="0"/>
          </a:p>
        </p:txBody>
      </p:sp>
      <p:sp>
        <p:nvSpPr>
          <p:cNvPr id="3" name="Content Placeholder 2">
            <a:extLst>
              <a:ext uri="{FF2B5EF4-FFF2-40B4-BE49-F238E27FC236}">
                <a16:creationId xmlns:a16="http://schemas.microsoft.com/office/drawing/2014/main" id="{7B4DF30A-6B23-4808-A902-CAF7A720BE5D}"/>
              </a:ext>
            </a:extLst>
          </p:cNvPr>
          <p:cNvSpPr>
            <a:spLocks noGrp="1"/>
          </p:cNvSpPr>
          <p:nvPr>
            <p:ph idx="1"/>
          </p:nvPr>
        </p:nvSpPr>
        <p:spPr/>
        <p:txBody>
          <a:bodyPr>
            <a:normAutofit/>
          </a:bodyPr>
          <a:lstStyle/>
          <a:p>
            <a:r>
              <a:rPr lang="en-US" sz="2900" dirty="0"/>
              <a:t>Healthcare</a:t>
            </a:r>
          </a:p>
          <a:p>
            <a:r>
              <a:rPr lang="en-US" sz="2900" dirty="0"/>
              <a:t>Sickness benefits</a:t>
            </a:r>
          </a:p>
          <a:p>
            <a:r>
              <a:rPr lang="en-US" sz="2900" dirty="0"/>
              <a:t>Unemployment benefits</a:t>
            </a:r>
          </a:p>
          <a:p>
            <a:r>
              <a:rPr lang="en-US" sz="2900" dirty="0"/>
              <a:t>Parental leave</a:t>
            </a:r>
          </a:p>
          <a:p>
            <a:r>
              <a:rPr lang="en-US" sz="2900" dirty="0"/>
              <a:t>Social assistance</a:t>
            </a:r>
          </a:p>
          <a:p>
            <a:endParaRPr lang="en-US" sz="2900" dirty="0"/>
          </a:p>
          <a:p>
            <a:pPr marL="0" indent="0">
              <a:buNone/>
            </a:pPr>
            <a:r>
              <a:rPr lang="en-US" sz="2900" dirty="0"/>
              <a:t>Around 18% of measures have been explicitly gender sensitive</a:t>
            </a:r>
            <a:endParaRPr lang="en-BE" sz="2900" dirty="0"/>
          </a:p>
        </p:txBody>
      </p:sp>
      <p:sp>
        <p:nvSpPr>
          <p:cNvPr id="4" name="Slide Number Placeholder 3">
            <a:extLst>
              <a:ext uri="{FF2B5EF4-FFF2-40B4-BE49-F238E27FC236}">
                <a16:creationId xmlns:a16="http://schemas.microsoft.com/office/drawing/2014/main" id="{29D9AFE2-7B1D-4AF1-98F1-2E9AE28B6932}"/>
              </a:ext>
            </a:extLst>
          </p:cNvPr>
          <p:cNvSpPr>
            <a:spLocks noGrp="1"/>
          </p:cNvSpPr>
          <p:nvPr>
            <p:ph type="sldNum" sz="quarter" idx="12"/>
          </p:nvPr>
        </p:nvSpPr>
        <p:spPr/>
        <p:txBody>
          <a:bodyPr/>
          <a:lstStyle/>
          <a:p>
            <a:fld id="{EF07808B-6A1B-2B44-8E01-5992481392B5}" type="slidenum">
              <a:rPr lang="en-US" smtClean="0"/>
              <a:pPr/>
              <a:t>6</a:t>
            </a:fld>
            <a:endParaRPr lang="en-US"/>
          </a:p>
        </p:txBody>
      </p:sp>
    </p:spTree>
    <p:extLst>
      <p:ext uri="{BB962C8B-B14F-4D97-AF65-F5344CB8AC3E}">
        <p14:creationId xmlns:p14="http://schemas.microsoft.com/office/powerpoint/2010/main" val="2509826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AA2D1-7E27-4D56-BDDD-BB308027C8A3}"/>
              </a:ext>
            </a:extLst>
          </p:cNvPr>
          <p:cNvSpPr>
            <a:spLocks noGrp="1"/>
          </p:cNvSpPr>
          <p:nvPr>
            <p:ph type="title"/>
          </p:nvPr>
        </p:nvSpPr>
        <p:spPr>
          <a:xfrm>
            <a:off x="457200" y="536248"/>
            <a:ext cx="8229600" cy="1015663"/>
          </a:xfrm>
        </p:spPr>
        <p:txBody>
          <a:bodyPr/>
          <a:lstStyle/>
          <a:p>
            <a:r>
              <a:rPr lang="en-US" sz="3000" dirty="0"/>
              <a:t>Women are disproportionately affected as they are:</a:t>
            </a:r>
            <a:endParaRPr lang="en-BE" sz="3000" dirty="0"/>
          </a:p>
        </p:txBody>
      </p:sp>
      <p:sp>
        <p:nvSpPr>
          <p:cNvPr id="3" name="Content Placeholder 2">
            <a:extLst>
              <a:ext uri="{FF2B5EF4-FFF2-40B4-BE49-F238E27FC236}">
                <a16:creationId xmlns:a16="http://schemas.microsoft.com/office/drawing/2014/main" id="{05CBAE6B-9989-4432-9DA4-6C6BFD7A67DC}"/>
              </a:ext>
            </a:extLst>
          </p:cNvPr>
          <p:cNvSpPr>
            <a:spLocks noGrp="1"/>
          </p:cNvSpPr>
          <p:nvPr>
            <p:ph idx="1"/>
          </p:nvPr>
        </p:nvSpPr>
        <p:spPr>
          <a:xfrm>
            <a:off x="470506" y="1802706"/>
            <a:ext cx="8229600" cy="4525963"/>
          </a:xfrm>
        </p:spPr>
        <p:txBody>
          <a:bodyPr>
            <a:normAutofit fontScale="92500" lnSpcReduction="10000"/>
          </a:bodyPr>
          <a:lstStyle/>
          <a:p>
            <a:r>
              <a:rPr lang="en-US" dirty="0"/>
              <a:t>the majority of vulnerable workers who are losing their jobs and incomes at an alarming rate; </a:t>
            </a:r>
          </a:p>
          <a:p>
            <a:r>
              <a:rPr lang="en-US" dirty="0"/>
              <a:t>victims of increased rates of domestic violence; </a:t>
            </a:r>
          </a:p>
          <a:p>
            <a:r>
              <a:rPr lang="en-US" dirty="0"/>
              <a:t>unpaid caregivers in families and communities,</a:t>
            </a:r>
          </a:p>
          <a:p>
            <a:r>
              <a:rPr lang="en-US" dirty="0"/>
              <a:t>picking up the majority of additional care responsibilities where schools, childcare and other services are shut down or scaled back.</a:t>
            </a:r>
          </a:p>
          <a:p>
            <a:endParaRPr lang="en-BE" dirty="0"/>
          </a:p>
        </p:txBody>
      </p:sp>
      <p:sp>
        <p:nvSpPr>
          <p:cNvPr id="4" name="Slide Number Placeholder 3">
            <a:extLst>
              <a:ext uri="{FF2B5EF4-FFF2-40B4-BE49-F238E27FC236}">
                <a16:creationId xmlns:a16="http://schemas.microsoft.com/office/drawing/2014/main" id="{C6133A4E-2166-477F-A2B2-9F8F970A4A69}"/>
              </a:ext>
            </a:extLst>
          </p:cNvPr>
          <p:cNvSpPr>
            <a:spLocks noGrp="1"/>
          </p:cNvSpPr>
          <p:nvPr>
            <p:ph type="sldNum" sz="quarter" idx="12"/>
          </p:nvPr>
        </p:nvSpPr>
        <p:spPr/>
        <p:txBody>
          <a:bodyPr/>
          <a:lstStyle/>
          <a:p>
            <a:fld id="{EF07808B-6A1B-2B44-8E01-5992481392B5}" type="slidenum">
              <a:rPr lang="en-US" smtClean="0"/>
              <a:pPr/>
              <a:t>7</a:t>
            </a:fld>
            <a:endParaRPr lang="en-US"/>
          </a:p>
        </p:txBody>
      </p:sp>
    </p:spTree>
    <p:extLst>
      <p:ext uri="{BB962C8B-B14F-4D97-AF65-F5344CB8AC3E}">
        <p14:creationId xmlns:p14="http://schemas.microsoft.com/office/powerpoint/2010/main" val="74101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3F6305-8847-4F53-B803-510C0F481569}"/>
              </a:ext>
            </a:extLst>
          </p:cNvPr>
          <p:cNvSpPr>
            <a:spLocks noGrp="1"/>
          </p:cNvSpPr>
          <p:nvPr>
            <p:ph type="sldNum" sz="quarter" idx="12"/>
          </p:nvPr>
        </p:nvSpPr>
        <p:spPr/>
        <p:txBody>
          <a:bodyPr/>
          <a:lstStyle/>
          <a:p>
            <a:fld id="{EF07808B-6A1B-2B44-8E01-5992481392B5}" type="slidenum">
              <a:rPr lang="en-US" smtClean="0"/>
              <a:pPr/>
              <a:t>8</a:t>
            </a:fld>
            <a:endParaRPr lang="en-US"/>
          </a:p>
        </p:txBody>
      </p:sp>
      <p:pic>
        <p:nvPicPr>
          <p:cNvPr id="5" name="Picture 4">
            <a:extLst>
              <a:ext uri="{FF2B5EF4-FFF2-40B4-BE49-F238E27FC236}">
                <a16:creationId xmlns:a16="http://schemas.microsoft.com/office/drawing/2014/main" id="{94D87AD0-348E-4BB9-823D-71A73EE3D493}"/>
              </a:ext>
            </a:extLst>
          </p:cNvPr>
          <p:cNvPicPr>
            <a:picLocks noChangeAspect="1"/>
          </p:cNvPicPr>
          <p:nvPr/>
        </p:nvPicPr>
        <p:blipFill>
          <a:blip r:embed="rId2"/>
          <a:stretch>
            <a:fillRect/>
          </a:stretch>
        </p:blipFill>
        <p:spPr>
          <a:xfrm>
            <a:off x="222378" y="880715"/>
            <a:ext cx="8699244" cy="4856822"/>
          </a:xfrm>
          <a:prstGeom prst="rect">
            <a:avLst/>
          </a:prstGeom>
        </p:spPr>
      </p:pic>
    </p:spTree>
    <p:extLst>
      <p:ext uri="{BB962C8B-B14F-4D97-AF65-F5344CB8AC3E}">
        <p14:creationId xmlns:p14="http://schemas.microsoft.com/office/powerpoint/2010/main" val="9516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AA2D1-7E27-4D56-BDDD-BB308027C8A3}"/>
              </a:ext>
            </a:extLst>
          </p:cNvPr>
          <p:cNvSpPr>
            <a:spLocks noGrp="1"/>
          </p:cNvSpPr>
          <p:nvPr>
            <p:ph type="title"/>
          </p:nvPr>
        </p:nvSpPr>
        <p:spPr>
          <a:xfrm>
            <a:off x="457200" y="536248"/>
            <a:ext cx="8229600" cy="1015663"/>
          </a:xfrm>
        </p:spPr>
        <p:txBody>
          <a:bodyPr/>
          <a:lstStyle/>
          <a:p>
            <a:r>
              <a:rPr lang="en-US" sz="3000" dirty="0"/>
              <a:t>Financing gaps for social protection have increased in the COVID crisis</a:t>
            </a:r>
            <a:endParaRPr lang="en-BE" sz="3000" dirty="0"/>
          </a:p>
        </p:txBody>
      </p:sp>
      <p:sp>
        <p:nvSpPr>
          <p:cNvPr id="3" name="Content Placeholder 2">
            <a:extLst>
              <a:ext uri="{FF2B5EF4-FFF2-40B4-BE49-F238E27FC236}">
                <a16:creationId xmlns:a16="http://schemas.microsoft.com/office/drawing/2014/main" id="{05CBAE6B-9989-4432-9DA4-6C6BFD7A67DC}"/>
              </a:ext>
            </a:extLst>
          </p:cNvPr>
          <p:cNvSpPr>
            <a:spLocks noGrp="1"/>
          </p:cNvSpPr>
          <p:nvPr>
            <p:ph idx="1"/>
          </p:nvPr>
        </p:nvSpPr>
        <p:spPr>
          <a:xfrm>
            <a:off x="400050" y="1837333"/>
            <a:ext cx="8229600" cy="5020667"/>
          </a:xfrm>
        </p:spPr>
        <p:txBody>
          <a:bodyPr>
            <a:normAutofit/>
          </a:bodyPr>
          <a:lstStyle/>
          <a:p>
            <a:r>
              <a:rPr lang="en-US" sz="2900" dirty="0"/>
              <a:t>Increased demand for social protection benefits and services</a:t>
            </a:r>
          </a:p>
          <a:p>
            <a:r>
              <a:rPr lang="en-US" sz="2900" dirty="0"/>
              <a:t>Decreased tax revenue due to fewer people in employment</a:t>
            </a:r>
          </a:p>
          <a:p>
            <a:r>
              <a:rPr lang="en-US" sz="2900" dirty="0"/>
              <a:t>Governments have reduced taxes and social security contributions obligations to support businesses stay afloat</a:t>
            </a:r>
          </a:p>
          <a:p>
            <a:endParaRPr lang="en-BE" dirty="0"/>
          </a:p>
        </p:txBody>
      </p:sp>
      <p:sp>
        <p:nvSpPr>
          <p:cNvPr id="4" name="Slide Number Placeholder 3">
            <a:extLst>
              <a:ext uri="{FF2B5EF4-FFF2-40B4-BE49-F238E27FC236}">
                <a16:creationId xmlns:a16="http://schemas.microsoft.com/office/drawing/2014/main" id="{C6133A4E-2166-477F-A2B2-9F8F970A4A69}"/>
              </a:ext>
            </a:extLst>
          </p:cNvPr>
          <p:cNvSpPr>
            <a:spLocks noGrp="1"/>
          </p:cNvSpPr>
          <p:nvPr>
            <p:ph type="sldNum" sz="quarter" idx="12"/>
          </p:nvPr>
        </p:nvSpPr>
        <p:spPr/>
        <p:txBody>
          <a:bodyPr/>
          <a:lstStyle/>
          <a:p>
            <a:fld id="{EF07808B-6A1B-2B44-8E01-5992481392B5}" type="slidenum">
              <a:rPr lang="en-US" smtClean="0"/>
              <a:pPr/>
              <a:t>9</a:t>
            </a:fld>
            <a:endParaRPr lang="en-US"/>
          </a:p>
        </p:txBody>
      </p:sp>
    </p:spTree>
    <p:extLst>
      <p:ext uri="{BB962C8B-B14F-4D97-AF65-F5344CB8AC3E}">
        <p14:creationId xmlns:p14="http://schemas.microsoft.com/office/powerpoint/2010/main" val="3167512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006E31ABA9FF4D93362271D8F23B7D" ma:contentTypeVersion="12" ma:contentTypeDescription="Create a new document." ma:contentTypeScope="" ma:versionID="c8e4f9d28a99e8b028fcae9cd672e48b">
  <xsd:schema xmlns:xsd="http://www.w3.org/2001/XMLSchema" xmlns:xs="http://www.w3.org/2001/XMLSchema" xmlns:p="http://schemas.microsoft.com/office/2006/metadata/properties" xmlns:ns2="9099d577-fe52-4aed-98d7-da70053327dc" xmlns:ns3="f1d0068b-80a8-40ad-974d-795353a1ddb8" targetNamespace="http://schemas.microsoft.com/office/2006/metadata/properties" ma:root="true" ma:fieldsID="fd38c3bbda5f38000c448881dd20f154" ns2:_="" ns3:_="">
    <xsd:import namespace="9099d577-fe52-4aed-98d7-da70053327dc"/>
    <xsd:import namespace="f1d0068b-80a8-40ad-974d-795353a1dd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99d577-fe52-4aed-98d7-da70053327d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d0068b-80a8-40ad-974d-795353a1ddb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E77625-C438-4DA8-838B-C6823B9FBC7D}">
  <ds:schemaRefs>
    <ds:schemaRef ds:uri="http://schemas.microsoft.com/sharepoint/v3/contenttype/forms"/>
  </ds:schemaRefs>
</ds:datastoreItem>
</file>

<file path=customXml/itemProps2.xml><?xml version="1.0" encoding="utf-8"?>
<ds:datastoreItem xmlns:ds="http://schemas.openxmlformats.org/officeDocument/2006/customXml" ds:itemID="{E9152FCB-6003-4073-8738-D60DB41042E2}">
  <ds:schemaRefs>
    <ds:schemaRef ds:uri="http://purl.org/dc/terms/"/>
    <ds:schemaRef ds:uri="9099d577-fe52-4aed-98d7-da70053327dc"/>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f1d0068b-80a8-40ad-974d-795353a1ddb8"/>
  </ds:schemaRefs>
</ds:datastoreItem>
</file>

<file path=customXml/itemProps3.xml><?xml version="1.0" encoding="utf-8"?>
<ds:datastoreItem xmlns:ds="http://schemas.openxmlformats.org/officeDocument/2006/customXml" ds:itemID="{351CACA1-A1B0-4269-A05C-0741DE9FF9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99d577-fe52-4aed-98d7-da70053327dc"/>
    <ds:schemaRef ds:uri="f1d0068b-80a8-40ad-974d-795353a1dd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ITUC-PPT</Template>
  <TotalTime>4416</TotalTime>
  <Words>606</Words>
  <Application>Microsoft Office PowerPoint</Application>
  <PresentationFormat>On-screen Show (4:3)</PresentationFormat>
  <Paragraphs>66</Paragraphs>
  <Slides>12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Cera Stencil PRO Medium</vt:lpstr>
      <vt:lpstr>Cera Stencil PRO Thin</vt:lpstr>
      <vt:lpstr>Proxima Nova</vt:lpstr>
      <vt:lpstr>Office Theme</vt:lpstr>
      <vt:lpstr>Social protection in the context of COVID: implications for women?</vt:lpstr>
      <vt:lpstr>Major coverage gaps in social protection even before COVID…</vt:lpstr>
      <vt:lpstr>Social protection coverage in Eastern Europe was weak before the crisis…</vt:lpstr>
      <vt:lpstr>People in precarious forms of work tend to be least likely to be covered by social protection</vt:lpstr>
      <vt:lpstr>Many countries are stepping up social protection responses…</vt:lpstr>
      <vt:lpstr>Main types of responses</vt:lpstr>
      <vt:lpstr>Women are disproportionately affected as they are:</vt:lpstr>
      <vt:lpstr>PowerPoint Presentation</vt:lpstr>
      <vt:lpstr>Financing gaps for social protection have increased in the COVID crisis</vt:lpstr>
      <vt:lpstr>Financing gaps for social protection have increased with COVID</vt:lpstr>
      <vt:lpstr>Closing social protection gaps – what is needed?</vt:lpstr>
      <vt:lpstr>Further reading</vt:lpstr>
    </vt:vector>
  </TitlesOfParts>
  <Company>International Trade Union Confederation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trade unions in promoting social protection floors</dc:title>
  <dc:creator>Astor, Evelyn</dc:creator>
  <cp:lastModifiedBy>Nicolae, Olga</cp:lastModifiedBy>
  <cp:revision>648</cp:revision>
  <cp:lastPrinted>2019-02-20T08:16:15Z</cp:lastPrinted>
  <dcterms:created xsi:type="dcterms:W3CDTF">2017-04-04T14:57:15Z</dcterms:created>
  <dcterms:modified xsi:type="dcterms:W3CDTF">2020-11-05T15:51:53Z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0x01010009006E31ABA9FF4D93362271D8F23B7D</vt:lpwstr>
  </property>
  <property fmtid="{D5CDD505-2E9C-101B-9397-08002B2CF9AE}" pid="3" name="AuthorIds_UIVersion_1536">
    <vt:lpwstr>16</vt:lpwstr>
  </property>
</Properties>
</file>