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1"/>
  </p:notesMasterIdLst>
  <p:sldIdLst>
    <p:sldId id="256" r:id="rId2"/>
    <p:sldId id="261" r:id="rId3"/>
    <p:sldId id="262" r:id="rId4"/>
    <p:sldId id="260" r:id="rId5"/>
    <p:sldId id="267" r:id="rId6"/>
    <p:sldId id="269" r:id="rId7"/>
    <p:sldId id="270" r:id="rId8"/>
    <p:sldId id="263" r:id="rId9"/>
    <p:sldId id="257" r:id="rId10"/>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4694"/>
  </p:normalViewPr>
  <p:slideViewPr>
    <p:cSldViewPr snapToGrid="0">
      <p:cViewPr varScale="1">
        <p:scale>
          <a:sx n="62" d="100"/>
          <a:sy n="62" d="100"/>
        </p:scale>
        <p:origin x="8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2C4FEE-1EC4-4A44-A120-F965206CDEBA}" type="datetimeFigureOut">
              <a:rPr lang="nl-BE" smtClean="0"/>
              <a:t>5/11/2020</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0A601EA-7DE1-4539-98E2-6734A619D4CF}" type="slidenum">
              <a:rPr lang="nl-BE" smtClean="0"/>
              <a:t>‹#›</a:t>
            </a:fld>
            <a:endParaRPr lang="nl-BE"/>
          </a:p>
        </p:txBody>
      </p:sp>
    </p:spTree>
    <p:extLst>
      <p:ext uri="{BB962C8B-B14F-4D97-AF65-F5344CB8AC3E}">
        <p14:creationId xmlns:p14="http://schemas.microsoft.com/office/powerpoint/2010/main" val="326297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 de tot stand komen van de gids (via proces van sociaal dialoog), rol van de FOD WASO/sociale partners...</a:t>
            </a:r>
          </a:p>
          <a:p>
            <a:endParaRPr lang="nl-BE" dirty="0"/>
          </a:p>
          <a:p>
            <a:r>
              <a:rPr lang="nl-BE" dirty="0"/>
              <a:t>Deze generieke gids is het resultaat van de samenwerking van de sociale partners in de Hoge Raad voor Preventie en Bescherming op het werk, de </a:t>
            </a:r>
            <a:r>
              <a:rPr lang="nl-BE" dirty="0" err="1"/>
              <a:t>Economic</a:t>
            </a:r>
            <a:r>
              <a:rPr lang="nl-BE" dirty="0"/>
              <a:t> Risk Management Group, de FOD WASO en de </a:t>
            </a:r>
            <a:r>
              <a:rPr lang="nl-BE" dirty="0" err="1"/>
              <a:t>beleidscel</a:t>
            </a:r>
            <a:r>
              <a:rPr lang="nl-BE" dirty="0"/>
              <a:t> van de minister van Werk. Zij hebben vanuit hun expertise een gedragen instrument ontwikkeld dat een aantal noodzakelijke, minimale bouwstenen bevat om werknemers zo veilig mogelijk (terug) te kunnen laten werken in de post-</a:t>
            </a:r>
            <a:r>
              <a:rPr lang="nl-BE" dirty="0" err="1"/>
              <a:t>lockdown</a:t>
            </a:r>
            <a:r>
              <a:rPr lang="nl-BE" dirty="0"/>
              <a:t> periode door het besmettingsrisico zo laag mogelijk te houden en besmettingen zoveel mogelijk te vermijden.</a:t>
            </a:r>
          </a:p>
          <a:p>
            <a:endParaRPr lang="nl-BE" dirty="0"/>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2</a:t>
            </a:fld>
            <a:endParaRPr lang="nl-BE"/>
          </a:p>
        </p:txBody>
      </p:sp>
    </p:spTree>
    <p:extLst>
      <p:ext uri="{BB962C8B-B14F-4D97-AF65-F5344CB8AC3E}">
        <p14:creationId xmlns:p14="http://schemas.microsoft.com/office/powerpoint/2010/main" val="402436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 goede praktijk voorbeeld om dit aan te passen voor een sector (waar de ACLVB ook een rol had gespeeld?)</a:t>
            </a:r>
          </a:p>
          <a:p>
            <a:endParaRPr lang="nl-BE" dirty="0"/>
          </a:p>
          <a:p>
            <a:r>
              <a:rPr lang="nl-BE" dirty="0"/>
              <a:t>Dit generieke instrument kan vervolgens verder op maat worden ingekleurd door de verschillende sectoren om maximaal rekening te kunnen houden met hun sectorspecifieke context, en door elke werkgever die daar nood aan heeft, zodat activiteiten opnieuw kunnen worden opgestart in veilige omstandigheden.</a:t>
            </a:r>
          </a:p>
          <a:p>
            <a:endParaRPr lang="nl-BE" dirty="0"/>
          </a:p>
          <a:p>
            <a:r>
              <a:rPr lang="nl-BE" dirty="0"/>
              <a:t>https://werk.belgie.be/nl/themas/coronavirus/veilig-aan-het-werk-tijdens-de-coronacrisis-generieke-gids-versie-2-en</a:t>
            </a:r>
          </a:p>
          <a:p>
            <a:endParaRPr lang="nl-BE" dirty="0"/>
          </a:p>
          <a:p>
            <a:r>
              <a:rPr lang="nl-BE" dirty="0"/>
              <a:t>Sectorgids voedingsindustrie is volgens mij een goed voorbeeld maar ik vraag dit ook nog eens na bij onze sectoren!</a:t>
            </a:r>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4</a:t>
            </a:fld>
            <a:endParaRPr lang="nl-BE"/>
          </a:p>
        </p:txBody>
      </p:sp>
    </p:spTree>
    <p:extLst>
      <p:ext uri="{BB962C8B-B14F-4D97-AF65-F5344CB8AC3E}">
        <p14:creationId xmlns:p14="http://schemas.microsoft.com/office/powerpoint/2010/main" val="303281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Wereldwijd maken vrouwen 70% van de zorgsector uit, in België is dat zelfs meer dan 80%.</a:t>
            </a:r>
          </a:p>
          <a:p>
            <a:r>
              <a:rPr lang="nl-BE" dirty="0"/>
              <a:t>https://www.aclvb.be/nl/non-profit-en-onderwijs/gezondheidsinrichtingen-en-diensten/artikels/gemeenschappelijke-richtlijnen</a:t>
            </a:r>
          </a:p>
          <a:p>
            <a:r>
              <a:rPr lang="nl-BE" dirty="0"/>
              <a:t>https://www.aclvb.be/nl/non-profit-en-onderwijs/artikels/zorgen-voor-de-patient-en-de-collegas</a:t>
            </a:r>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5</a:t>
            </a:fld>
            <a:endParaRPr lang="nl-BE"/>
          </a:p>
        </p:txBody>
      </p:sp>
    </p:spTree>
    <p:extLst>
      <p:ext uri="{BB962C8B-B14F-4D97-AF65-F5344CB8AC3E}">
        <p14:creationId xmlns:p14="http://schemas.microsoft.com/office/powerpoint/2010/main" val="336463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https://www.aclvb.be/nl/artikels/1-miljard-euro-voor-nieuw-sociaal-plan-federale-gezondheidsdiensten </a:t>
            </a:r>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6</a:t>
            </a:fld>
            <a:endParaRPr lang="nl-BE"/>
          </a:p>
        </p:txBody>
      </p:sp>
    </p:spTree>
    <p:extLst>
      <p:ext uri="{BB962C8B-B14F-4D97-AF65-F5344CB8AC3E}">
        <p14:creationId xmlns:p14="http://schemas.microsoft.com/office/powerpoint/2010/main" val="36722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a:solidFill>
                  <a:schemeClr val="tx1"/>
                </a:solidFill>
                <a:effectLst/>
                <a:latin typeface="+mn-lt"/>
                <a:ea typeface="+mn-ea"/>
                <a:cs typeface="+mn-cs"/>
              </a:rPr>
              <a:t>3) Toepassing in de onderneming:</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Het sociaal overleg op alle niveaus speelt hierbij een centrale en cruciale rol. De bestaande overlegorganen in de onderneming, zoals het comité voor preventie en bescherming op het werk, de vakbondsafvaardiging, of de werknemers zelf (indien er geen vakbondsafvaardiging is) moeten worden betrokken bij de keuze en het uitrollen van deze maatregelen. Bovendien moet er ook een beroep worden gedaan op de expertise die intern en extern aanwezig is, bv. bij de preventieadviseur en de externe preventiediensten, zeker in ondernemingen waar de interne expertise ontbreekt of beperkt is.</a:t>
            </a:r>
          </a:p>
          <a:p>
            <a:endParaRPr lang="nl-BE" dirty="0"/>
          </a:p>
        </p:txBody>
      </p:sp>
      <p:sp>
        <p:nvSpPr>
          <p:cNvPr id="4" name="Tijdelijke aanduiding voor dianummer 3"/>
          <p:cNvSpPr>
            <a:spLocks noGrp="1"/>
          </p:cNvSpPr>
          <p:nvPr>
            <p:ph type="sldNum" sz="quarter" idx="10"/>
          </p:nvPr>
        </p:nvSpPr>
        <p:spPr/>
        <p:txBody>
          <a:bodyPr/>
          <a:lstStyle/>
          <a:p>
            <a:fld id="{30A601EA-7DE1-4539-98E2-6734A619D4CF}" type="slidenum">
              <a:rPr lang="nl-BE" smtClean="0"/>
              <a:t>8</a:t>
            </a:fld>
            <a:endParaRPr lang="nl-BE"/>
          </a:p>
        </p:txBody>
      </p:sp>
    </p:spTree>
    <p:extLst>
      <p:ext uri="{BB962C8B-B14F-4D97-AF65-F5344CB8AC3E}">
        <p14:creationId xmlns:p14="http://schemas.microsoft.com/office/powerpoint/2010/main" val="127809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nl-NL"/>
              <a:t>Klik om de stijl te bewerken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5F0A926-2A3A-407D-83C6-578A68F067E2}"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2774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F0A926-2A3A-407D-83C6-578A68F067E2}"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63466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5F0A926-2A3A-407D-83C6-578A68F067E2}" type="datetimeFigureOut">
              <a:rPr lang="en-GB" smtClean="0"/>
              <a:t>05/11/2020</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355248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F0A926-2A3A-407D-83C6-578A68F067E2}"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334105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nl-NL"/>
              <a:t>Klik om de stijl te bewerken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lvl1pPr>
              <a:defRPr>
                <a:solidFill>
                  <a:schemeClr val="tx2"/>
                </a:solidFill>
              </a:defRPr>
            </a:lvl1pPr>
          </a:lstStyle>
          <a:p>
            <a:fld id="{85F0A926-2A3A-407D-83C6-578A68F067E2}" type="datetimeFigureOut">
              <a:rPr lang="en-GB" smtClean="0"/>
              <a:t>05/11/2020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88B23BB-D5E2-4FA7-9D57-3D9F1938747D}" type="slidenum">
              <a:rPr lang="en-GB" smtClean="0"/>
              <a:t>‹#›</a:t>
            </a:fld>
            <a:endParaRPr lang="en-GB"/>
          </a:p>
        </p:txBody>
      </p:sp>
    </p:spTree>
    <p:extLst>
      <p:ext uri="{BB962C8B-B14F-4D97-AF65-F5344CB8AC3E}">
        <p14:creationId xmlns:p14="http://schemas.microsoft.com/office/powerpoint/2010/main" val="22212955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5F0A926-2A3A-407D-83C6-578A68F067E2}"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269366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5F0A926-2A3A-407D-83C6-578A68F067E2}" type="datetimeFigureOut">
              <a:rPr lang="en-GB" smtClean="0"/>
              <a:t>05/11/2020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348987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85F0A926-2A3A-407D-83C6-578A68F067E2}" type="datetimeFigureOut">
              <a:rPr lang="en-GB" smtClean="0"/>
              <a:t>05/11/2020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290656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0A926-2A3A-407D-83C6-578A68F067E2}" type="datetimeFigureOut">
              <a:rPr lang="en-GB" smtClean="0"/>
              <a:t>05/11/2020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91659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5F0A926-2A3A-407D-83C6-578A68F067E2}"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66965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85F0A926-2A3A-407D-83C6-578A68F067E2}"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8B23BB-D5E2-4FA7-9D57-3D9F1938747D}" type="slidenum">
              <a:rPr lang="en-GB" smtClean="0"/>
              <a:t>‹#›</a:t>
            </a:fld>
            <a:endParaRPr lang="en-GB"/>
          </a:p>
        </p:txBody>
      </p:sp>
    </p:spTree>
    <p:extLst>
      <p:ext uri="{BB962C8B-B14F-4D97-AF65-F5344CB8AC3E}">
        <p14:creationId xmlns:p14="http://schemas.microsoft.com/office/powerpoint/2010/main" val="297281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5F0A926-2A3A-407D-83C6-578A68F067E2}" type="datetimeFigureOut">
              <a:rPr lang="en-GB" smtClean="0"/>
              <a:t>05/11/2020</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88B23BB-D5E2-4FA7-9D57-3D9F1938747D}" type="slidenum">
              <a:rPr lang="en-GB" smtClean="0"/>
              <a:t>‹#›</a:t>
            </a:fld>
            <a:endParaRPr lang="en-GB"/>
          </a:p>
        </p:txBody>
      </p:sp>
    </p:spTree>
    <p:extLst>
      <p:ext uri="{BB962C8B-B14F-4D97-AF65-F5344CB8AC3E}">
        <p14:creationId xmlns:p14="http://schemas.microsoft.com/office/powerpoint/2010/main" val="302879639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3AE79A-6B95-44C3-B0A5-80E2F3E60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49FE10-080D-48D7-80FF-9A64D270A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551" y="2054942"/>
            <a:ext cx="465744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7546165" y="2141621"/>
            <a:ext cx="4737659" cy="2073023"/>
          </a:xfrm>
        </p:spPr>
        <p:txBody>
          <a:bodyPr>
            <a:normAutofit fontScale="90000"/>
          </a:bodyPr>
          <a:lstStyle/>
          <a:p>
            <a:r>
              <a:rPr lang="en-GB" sz="3100" dirty="0">
                <a:solidFill>
                  <a:schemeClr val="tx2"/>
                </a:solidFill>
              </a:rPr>
              <a:t>PERC Women’s school</a:t>
            </a:r>
            <a:br>
              <a:rPr lang="en-GB" sz="3100" dirty="0">
                <a:solidFill>
                  <a:schemeClr val="tx2"/>
                </a:solidFill>
              </a:rPr>
            </a:br>
            <a:r>
              <a:rPr lang="en-GB" sz="3100" dirty="0">
                <a:solidFill>
                  <a:schemeClr val="tx2"/>
                </a:solidFill>
              </a:rPr>
              <a:t>4/11/2020</a:t>
            </a:r>
            <a:br>
              <a:rPr lang="en-GB" sz="4100" dirty="0">
                <a:solidFill>
                  <a:schemeClr val="tx2"/>
                </a:solidFill>
              </a:rPr>
            </a:br>
            <a:r>
              <a:rPr lang="en-US" sz="2200" i="1" cap="none" spc="0" dirty="0">
                <a:solidFill>
                  <a:schemeClr val="tx2"/>
                </a:solidFill>
                <a:ea typeface="+mn-ea"/>
                <a:cs typeface="+mn-cs"/>
              </a:rPr>
              <a:t>Social dialogue and safety and health measures during pandemic -</a:t>
            </a:r>
            <a:br>
              <a:rPr lang="en-US" sz="2200" i="1" cap="none" spc="0" dirty="0">
                <a:solidFill>
                  <a:schemeClr val="tx2"/>
                </a:solidFill>
                <a:ea typeface="+mn-ea"/>
                <a:cs typeface="+mn-cs"/>
              </a:rPr>
            </a:br>
            <a:r>
              <a:rPr lang="en-US" sz="2200" i="1" cap="none" spc="0" dirty="0">
                <a:solidFill>
                  <a:schemeClr val="tx2"/>
                </a:solidFill>
                <a:ea typeface="+mn-ea"/>
                <a:cs typeface="+mn-cs"/>
              </a:rPr>
              <a:t>a Belgium example</a:t>
            </a:r>
            <a:br>
              <a:rPr lang="nl-BE" sz="4100" dirty="0">
                <a:solidFill>
                  <a:schemeClr val="tx2"/>
                </a:solidFill>
              </a:rPr>
            </a:br>
            <a:endParaRPr lang="nl-BE" sz="4100" dirty="0">
              <a:solidFill>
                <a:schemeClr val="tx2"/>
              </a:solidFill>
            </a:endParaRPr>
          </a:p>
        </p:txBody>
      </p:sp>
      <p:sp>
        <p:nvSpPr>
          <p:cNvPr id="3" name="Ondertitel 2"/>
          <p:cNvSpPr>
            <a:spLocks noGrp="1"/>
          </p:cNvSpPr>
          <p:nvPr>
            <p:ph type="subTitle" idx="1"/>
          </p:nvPr>
        </p:nvSpPr>
        <p:spPr>
          <a:xfrm>
            <a:off x="7865806" y="3996250"/>
            <a:ext cx="4003106" cy="1942434"/>
          </a:xfrm>
        </p:spPr>
        <p:txBody>
          <a:bodyPr>
            <a:normAutofit/>
          </a:bodyPr>
          <a:lstStyle/>
          <a:p>
            <a:endParaRPr lang="nl-BE" sz="1800" dirty="0">
              <a:solidFill>
                <a:schemeClr val="bg2"/>
              </a:solidFill>
            </a:endParaRPr>
          </a:p>
          <a:p>
            <a:endParaRPr lang="nl-BE" sz="1800" dirty="0">
              <a:solidFill>
                <a:schemeClr val="bg2"/>
              </a:solidFill>
            </a:endParaRPr>
          </a:p>
        </p:txBody>
      </p:sp>
      <p:sp>
        <p:nvSpPr>
          <p:cNvPr id="14" name="Rectangle 13">
            <a:extLst>
              <a:ext uri="{FF2B5EF4-FFF2-40B4-BE49-F238E27FC236}">
                <a16:creationId xmlns:a16="http://schemas.microsoft.com/office/drawing/2014/main" id="{60A9E987-6859-4A62-922F-51B47D50D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5BF1D05A-A133-485B-9567-390A83F81805}"/>
              </a:ext>
            </a:extLst>
          </p:cNvPr>
          <p:cNvPicPr>
            <a:picLocks noChangeAspect="1"/>
          </p:cNvPicPr>
          <p:nvPr/>
        </p:nvPicPr>
        <p:blipFill>
          <a:blip r:embed="rId2"/>
          <a:stretch>
            <a:fillRect/>
          </a:stretch>
        </p:blipFill>
        <p:spPr>
          <a:xfrm>
            <a:off x="634275" y="1645964"/>
            <a:ext cx="6266001" cy="3524626"/>
          </a:xfrm>
          <a:prstGeom prst="rect">
            <a:avLst/>
          </a:prstGeom>
        </p:spPr>
      </p:pic>
      <p:sp>
        <p:nvSpPr>
          <p:cNvPr id="8" name="Rechthoek 7">
            <a:extLst>
              <a:ext uri="{FF2B5EF4-FFF2-40B4-BE49-F238E27FC236}">
                <a16:creationId xmlns:a16="http://schemas.microsoft.com/office/drawing/2014/main" id="{ABCEC777-A18E-49DE-9D2B-FB887E989050}"/>
              </a:ext>
            </a:extLst>
          </p:cNvPr>
          <p:cNvSpPr/>
          <p:nvPr/>
        </p:nvSpPr>
        <p:spPr>
          <a:xfrm>
            <a:off x="7546165" y="4847424"/>
            <a:ext cx="4807379" cy="1200329"/>
          </a:xfrm>
          <a:prstGeom prst="rect">
            <a:avLst/>
          </a:prstGeom>
        </p:spPr>
        <p:txBody>
          <a:bodyPr wrap="square">
            <a:spAutoFit/>
          </a:bodyPr>
          <a:lstStyle/>
          <a:p>
            <a:r>
              <a:rPr lang="en-US" sz="2400" i="1" dirty="0">
                <a:solidFill>
                  <a:schemeClr val="bg1"/>
                </a:solidFill>
              </a:rPr>
              <a:t>Sabine Slegers </a:t>
            </a:r>
          </a:p>
          <a:p>
            <a:r>
              <a:rPr lang="en-US" sz="2400" i="1" dirty="0">
                <a:solidFill>
                  <a:schemeClr val="bg1"/>
                </a:solidFill>
              </a:rPr>
              <a:t>National secretary ACLVB-CGSLB</a:t>
            </a:r>
          </a:p>
          <a:p>
            <a:r>
              <a:rPr lang="en-US" sz="2400" i="1" dirty="0">
                <a:solidFill>
                  <a:schemeClr val="bg1"/>
                </a:solidFill>
              </a:rPr>
              <a:t>President PERC Women's Committee </a:t>
            </a:r>
          </a:p>
        </p:txBody>
      </p:sp>
      <p:pic>
        <p:nvPicPr>
          <p:cNvPr id="4" name="Afbeelding 3">
            <a:extLst>
              <a:ext uri="{FF2B5EF4-FFF2-40B4-BE49-F238E27FC236}">
                <a16:creationId xmlns:a16="http://schemas.microsoft.com/office/drawing/2014/main" id="{1DDCC17E-5F28-47A0-B52E-68FDD7F54853}"/>
              </a:ext>
            </a:extLst>
          </p:cNvPr>
          <p:cNvPicPr>
            <a:picLocks noChangeAspect="1"/>
          </p:cNvPicPr>
          <p:nvPr/>
        </p:nvPicPr>
        <p:blipFill>
          <a:blip r:embed="rId3"/>
          <a:stretch>
            <a:fillRect/>
          </a:stretch>
        </p:blipFill>
        <p:spPr>
          <a:xfrm>
            <a:off x="215574" y="6146516"/>
            <a:ext cx="1570936" cy="568431"/>
          </a:xfrm>
          <a:prstGeom prst="rect">
            <a:avLst/>
          </a:prstGeom>
        </p:spPr>
      </p:pic>
      <p:pic>
        <p:nvPicPr>
          <p:cNvPr id="7" name="Afbeelding 6">
            <a:extLst>
              <a:ext uri="{FF2B5EF4-FFF2-40B4-BE49-F238E27FC236}">
                <a16:creationId xmlns:a16="http://schemas.microsoft.com/office/drawing/2014/main" id="{4E03819F-F83D-4BEC-B71A-3A365FDA1146}"/>
              </a:ext>
            </a:extLst>
          </p:cNvPr>
          <p:cNvPicPr>
            <a:picLocks noChangeAspect="1"/>
          </p:cNvPicPr>
          <p:nvPr/>
        </p:nvPicPr>
        <p:blipFill>
          <a:blip r:embed="rId4"/>
          <a:stretch>
            <a:fillRect/>
          </a:stretch>
        </p:blipFill>
        <p:spPr>
          <a:xfrm>
            <a:off x="2776167" y="6047753"/>
            <a:ext cx="732330" cy="676609"/>
          </a:xfrm>
          <a:prstGeom prst="rect">
            <a:avLst/>
          </a:prstGeom>
        </p:spPr>
      </p:pic>
      <p:pic>
        <p:nvPicPr>
          <p:cNvPr id="9" name="Afbeelding 8">
            <a:extLst>
              <a:ext uri="{FF2B5EF4-FFF2-40B4-BE49-F238E27FC236}">
                <a16:creationId xmlns:a16="http://schemas.microsoft.com/office/drawing/2014/main" id="{5167585C-57D4-4F3F-845C-FF938152D3AB}"/>
              </a:ext>
            </a:extLst>
          </p:cNvPr>
          <p:cNvPicPr>
            <a:picLocks noChangeAspect="1"/>
          </p:cNvPicPr>
          <p:nvPr/>
        </p:nvPicPr>
        <p:blipFill>
          <a:blip r:embed="rId5"/>
          <a:stretch>
            <a:fillRect/>
          </a:stretch>
        </p:blipFill>
        <p:spPr>
          <a:xfrm>
            <a:off x="1860031" y="6155932"/>
            <a:ext cx="758887" cy="568432"/>
          </a:xfrm>
          <a:prstGeom prst="rect">
            <a:avLst/>
          </a:prstGeom>
        </p:spPr>
      </p:pic>
    </p:spTree>
    <p:extLst>
      <p:ext uri="{BB962C8B-B14F-4D97-AF65-F5344CB8AC3E}">
        <p14:creationId xmlns:p14="http://schemas.microsoft.com/office/powerpoint/2010/main" val="366539533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00BEE-55FE-4498-861E-93C640098653}"/>
              </a:ext>
            </a:extLst>
          </p:cNvPr>
          <p:cNvSpPr>
            <a:spLocks noGrp="1"/>
          </p:cNvSpPr>
          <p:nvPr>
            <p:ph type="title"/>
          </p:nvPr>
        </p:nvSpPr>
        <p:spPr>
          <a:xfrm>
            <a:off x="1202919" y="284176"/>
            <a:ext cx="6096000" cy="1508760"/>
          </a:xfrm>
        </p:spPr>
        <p:txBody>
          <a:bodyPr/>
          <a:lstStyle/>
          <a:p>
            <a:r>
              <a:rPr lang="en-GB" dirty="0"/>
              <a:t>Importance of Social dialogue </a:t>
            </a:r>
          </a:p>
        </p:txBody>
      </p:sp>
      <p:pic>
        <p:nvPicPr>
          <p:cNvPr id="4" name="Tijdelijke aanduiding voor inhoud 3">
            <a:extLst>
              <a:ext uri="{FF2B5EF4-FFF2-40B4-BE49-F238E27FC236}">
                <a16:creationId xmlns:a16="http://schemas.microsoft.com/office/drawing/2014/main" id="{F23298BF-1F2A-4ADF-8F55-75038063A4C4}"/>
              </a:ext>
            </a:extLst>
          </p:cNvPr>
          <p:cNvPicPr>
            <a:picLocks noGrp="1" noChangeAspect="1"/>
          </p:cNvPicPr>
          <p:nvPr>
            <p:ph idx="1"/>
          </p:nvPr>
        </p:nvPicPr>
        <p:blipFill>
          <a:blip r:embed="rId3"/>
          <a:stretch>
            <a:fillRect/>
          </a:stretch>
        </p:blipFill>
        <p:spPr>
          <a:xfrm>
            <a:off x="7470792" y="284177"/>
            <a:ext cx="4450275" cy="6289648"/>
          </a:xfrm>
          <a:prstGeom prst="rect">
            <a:avLst/>
          </a:prstGeom>
        </p:spPr>
      </p:pic>
      <p:sp>
        <p:nvSpPr>
          <p:cNvPr id="5" name="Rechthoek 4">
            <a:extLst>
              <a:ext uri="{FF2B5EF4-FFF2-40B4-BE49-F238E27FC236}">
                <a16:creationId xmlns:a16="http://schemas.microsoft.com/office/drawing/2014/main" id="{AD12618E-03B3-4756-8148-DC1E2031A72A}"/>
              </a:ext>
            </a:extLst>
          </p:cNvPr>
          <p:cNvSpPr/>
          <p:nvPr/>
        </p:nvSpPr>
        <p:spPr>
          <a:xfrm>
            <a:off x="151109" y="2224872"/>
            <a:ext cx="6017082" cy="3693319"/>
          </a:xfrm>
          <a:prstGeom prst="rect">
            <a:avLst/>
          </a:prstGeom>
        </p:spPr>
        <p:txBody>
          <a:bodyPr wrap="square">
            <a:spAutoFit/>
          </a:bodyPr>
          <a:lstStyle/>
          <a:p>
            <a:r>
              <a:rPr lang="en-US" dirty="0"/>
              <a:t>This generic </a:t>
            </a:r>
            <a:r>
              <a:rPr lang="en-US" dirty="0">
                <a:solidFill>
                  <a:srgbClr val="002060"/>
                </a:solidFill>
              </a:rPr>
              <a:t>guide is the result of co-operation between the social partners</a:t>
            </a:r>
            <a:r>
              <a:rPr lang="en-US" dirty="0"/>
              <a:t> in the High Council for Prevention and Protection at Work, the Economic Risk Management Group, the FPS ELSD and the policy unit of the Minister for Employment.</a:t>
            </a:r>
          </a:p>
          <a:p>
            <a:endParaRPr lang="en-US" i="1" dirty="0"/>
          </a:p>
          <a:p>
            <a:r>
              <a:rPr lang="en-US" i="1" dirty="0"/>
              <a:t>“Based on their expertise, they have developed a tool that;</a:t>
            </a:r>
          </a:p>
          <a:p>
            <a:r>
              <a:rPr lang="en-US" i="1" dirty="0"/>
              <a:t> </a:t>
            </a:r>
            <a:r>
              <a:rPr lang="en-US" i="1" dirty="0">
                <a:solidFill>
                  <a:srgbClr val="002060"/>
                </a:solidFill>
              </a:rPr>
              <a:t>carries considerable support, containing a number of necessary and minimum building blocks </a:t>
            </a:r>
            <a:r>
              <a:rPr lang="en-US" i="1" dirty="0"/>
              <a:t>to enable workers to return to work as safely as possible in the post-lockdown period by keeping the risk of infection as low as possible and avoiding infections as much as possible.”</a:t>
            </a:r>
          </a:p>
          <a:p>
            <a:endParaRPr lang="en-US" dirty="0"/>
          </a:p>
        </p:txBody>
      </p:sp>
    </p:spTree>
    <p:extLst>
      <p:ext uri="{BB962C8B-B14F-4D97-AF65-F5344CB8AC3E}">
        <p14:creationId xmlns:p14="http://schemas.microsoft.com/office/powerpoint/2010/main" val="43482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B2FBB5-E2C8-4E0F-92EC-2E206578F213}"/>
              </a:ext>
            </a:extLst>
          </p:cNvPr>
          <p:cNvSpPr>
            <a:spLocks noGrp="1"/>
          </p:cNvSpPr>
          <p:nvPr>
            <p:ph type="title"/>
          </p:nvPr>
        </p:nvSpPr>
        <p:spPr>
          <a:xfrm>
            <a:off x="643467" y="1325880"/>
            <a:ext cx="3089437" cy="4206240"/>
          </a:xfrm>
        </p:spPr>
        <p:txBody>
          <a:bodyPr>
            <a:normAutofit/>
          </a:bodyPr>
          <a:lstStyle/>
          <a:p>
            <a:pPr algn="r"/>
            <a:r>
              <a:rPr lang="en-GB" sz="3200" dirty="0">
                <a:solidFill>
                  <a:schemeClr val="tx2"/>
                </a:solidFill>
              </a:rPr>
              <a:t>What does the guide cover?</a:t>
            </a: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868BAF7-3D6C-4BE5-BAF4-3FD37FDAECED}"/>
              </a:ext>
            </a:extLst>
          </p:cNvPr>
          <p:cNvSpPr>
            <a:spLocks noGrp="1"/>
          </p:cNvSpPr>
          <p:nvPr>
            <p:ph idx="1"/>
          </p:nvPr>
        </p:nvSpPr>
        <p:spPr>
          <a:xfrm>
            <a:off x="4338258" y="372753"/>
            <a:ext cx="7573263" cy="6143832"/>
          </a:xfrm>
        </p:spPr>
        <p:txBody>
          <a:bodyPr anchor="ctr">
            <a:normAutofit/>
          </a:bodyPr>
          <a:lstStyle/>
          <a:p>
            <a:pPr marL="342900" indent="-342900">
              <a:spcBef>
                <a:spcPts val="0"/>
              </a:spcBef>
              <a:spcAft>
                <a:spcPts val="600"/>
              </a:spcAft>
              <a:buFont typeface="+mj-lt"/>
              <a:buAutoNum type="arabicPeriod"/>
            </a:pPr>
            <a:r>
              <a:rPr lang="en-US" sz="1600" dirty="0">
                <a:solidFill>
                  <a:schemeClr val="tx2"/>
                </a:solidFill>
              </a:rPr>
              <a:t>GENERAL MEASURES </a:t>
            </a:r>
          </a:p>
          <a:p>
            <a:pPr marL="342900" indent="-342900">
              <a:spcBef>
                <a:spcPts val="0"/>
              </a:spcBef>
              <a:spcAft>
                <a:spcPts val="600"/>
              </a:spcAft>
              <a:buFont typeface="+mj-lt"/>
              <a:buAutoNum type="arabicPeriod"/>
            </a:pPr>
            <a:r>
              <a:rPr lang="en-US" sz="1600" dirty="0">
                <a:solidFill>
                  <a:schemeClr val="tx2"/>
                </a:solidFill>
              </a:rPr>
              <a:t>HYGIENE MEASURES</a:t>
            </a:r>
          </a:p>
          <a:p>
            <a:pPr marL="342900" indent="-342900">
              <a:spcBef>
                <a:spcPts val="0"/>
              </a:spcBef>
              <a:spcAft>
                <a:spcPts val="600"/>
              </a:spcAft>
              <a:buFont typeface="+mj-lt"/>
              <a:buAutoNum type="arabicPeriod"/>
            </a:pPr>
            <a:r>
              <a:rPr lang="en-US" sz="1600" dirty="0">
                <a:solidFill>
                  <a:schemeClr val="tx2"/>
                </a:solidFill>
              </a:rPr>
              <a:t>FROM HOME TO WORK</a:t>
            </a:r>
          </a:p>
          <a:p>
            <a:pPr marL="342900" indent="-342900">
              <a:spcBef>
                <a:spcPts val="0"/>
              </a:spcBef>
              <a:spcAft>
                <a:spcPts val="600"/>
              </a:spcAft>
              <a:buFont typeface="+mj-lt"/>
              <a:buAutoNum type="arabicPeriod"/>
            </a:pPr>
            <a:r>
              <a:rPr lang="en-US" sz="1600" dirty="0">
                <a:solidFill>
                  <a:schemeClr val="tx2"/>
                </a:solidFill>
              </a:rPr>
              <a:t> UPON ARRIVAL AT WORK</a:t>
            </a:r>
          </a:p>
          <a:p>
            <a:pPr marL="342900" indent="-342900">
              <a:spcBef>
                <a:spcPts val="0"/>
              </a:spcBef>
              <a:spcAft>
                <a:spcPts val="600"/>
              </a:spcAft>
              <a:buFont typeface="+mj-lt"/>
              <a:buAutoNum type="arabicPeriod"/>
            </a:pPr>
            <a:r>
              <a:rPr lang="en-US" sz="1600" dirty="0">
                <a:solidFill>
                  <a:schemeClr val="tx2"/>
                </a:solidFill>
              </a:rPr>
              <a:t> CHANGING ROOMS</a:t>
            </a:r>
          </a:p>
          <a:p>
            <a:pPr marL="342900" indent="-342900">
              <a:spcBef>
                <a:spcPts val="0"/>
              </a:spcBef>
              <a:spcAft>
                <a:spcPts val="600"/>
              </a:spcAft>
              <a:buFont typeface="+mj-lt"/>
              <a:buAutoNum type="arabicPeriod"/>
            </a:pPr>
            <a:r>
              <a:rPr lang="en-US" sz="1600" dirty="0">
                <a:solidFill>
                  <a:schemeClr val="tx2"/>
                </a:solidFill>
              </a:rPr>
              <a:t> DURING WORK / AT THE WORKSTATION</a:t>
            </a:r>
          </a:p>
          <a:p>
            <a:pPr marL="342900" indent="-342900">
              <a:spcBef>
                <a:spcPts val="0"/>
              </a:spcBef>
              <a:spcAft>
                <a:spcPts val="600"/>
              </a:spcAft>
              <a:buFont typeface="+mj-lt"/>
              <a:buAutoNum type="arabicPeriod"/>
            </a:pPr>
            <a:r>
              <a:rPr lang="en-US" sz="1600" dirty="0">
                <a:solidFill>
                  <a:schemeClr val="tx2"/>
                </a:solidFill>
              </a:rPr>
              <a:t> SANITARY FACILITIES</a:t>
            </a:r>
          </a:p>
          <a:p>
            <a:pPr marL="342900" indent="-342900">
              <a:spcBef>
                <a:spcPts val="0"/>
              </a:spcBef>
              <a:spcAft>
                <a:spcPts val="600"/>
              </a:spcAft>
              <a:buFont typeface="+mj-lt"/>
              <a:buAutoNum type="arabicPeriod"/>
            </a:pPr>
            <a:r>
              <a:rPr lang="en-US" sz="1600" dirty="0">
                <a:solidFill>
                  <a:schemeClr val="tx2"/>
                </a:solidFill>
              </a:rPr>
              <a:t> REST AND LUNCH BREAKS</a:t>
            </a:r>
          </a:p>
          <a:p>
            <a:pPr marL="342900" indent="-342900">
              <a:spcBef>
                <a:spcPts val="0"/>
              </a:spcBef>
              <a:spcAft>
                <a:spcPts val="600"/>
              </a:spcAft>
              <a:buFont typeface="+mj-lt"/>
              <a:buAutoNum type="arabicPeriod"/>
            </a:pPr>
            <a:r>
              <a:rPr lang="en-US" sz="1600" dirty="0">
                <a:solidFill>
                  <a:schemeClr val="tx2"/>
                </a:solidFill>
              </a:rPr>
              <a:t> CIRCULATION</a:t>
            </a:r>
          </a:p>
          <a:p>
            <a:pPr marL="342900" indent="-342900">
              <a:spcBef>
                <a:spcPts val="0"/>
              </a:spcBef>
              <a:spcAft>
                <a:spcPts val="600"/>
              </a:spcAft>
              <a:buFont typeface="+mj-lt"/>
              <a:buAutoNum type="arabicPeriod"/>
            </a:pPr>
            <a:r>
              <a:rPr lang="en-US" sz="1600" dirty="0">
                <a:solidFill>
                  <a:schemeClr val="tx2"/>
                </a:solidFill>
              </a:rPr>
              <a:t> GOING BACK HOME</a:t>
            </a:r>
          </a:p>
          <a:p>
            <a:pPr marL="342900" indent="-342900">
              <a:spcBef>
                <a:spcPts val="0"/>
              </a:spcBef>
              <a:spcAft>
                <a:spcPts val="600"/>
              </a:spcAft>
              <a:buFont typeface="+mj-lt"/>
              <a:buAutoNum type="arabicPeriod"/>
            </a:pPr>
            <a:r>
              <a:rPr lang="en-US" sz="1600" dirty="0">
                <a:solidFill>
                  <a:schemeClr val="tx2"/>
                </a:solidFill>
              </a:rPr>
              <a:t> RULES FOR EXTERNAL PERSONS, SUCH AS VISITORS, CUSTOMERS, SUPPLIERS, PARENTS</a:t>
            </a:r>
          </a:p>
          <a:p>
            <a:pPr marL="342900" indent="-342900">
              <a:spcBef>
                <a:spcPts val="0"/>
              </a:spcBef>
              <a:spcAft>
                <a:spcPts val="600"/>
              </a:spcAft>
              <a:buFont typeface="+mj-lt"/>
              <a:buAutoNum type="arabicPeriod"/>
            </a:pPr>
            <a:r>
              <a:rPr lang="en-US" sz="1600" dirty="0">
                <a:solidFill>
                  <a:schemeClr val="tx2"/>
                </a:solidFill>
              </a:rPr>
              <a:t> WORKING WITH EXTERNAL WORKERS OR SELF-EMPLOYED PERSONS ('WORKING WITH THIRD PARTIES') OR WITH SEVERAL EMPLOYERS AT THE SAME WORKPLACE</a:t>
            </a:r>
          </a:p>
          <a:p>
            <a:pPr marL="342900" indent="-342900">
              <a:spcBef>
                <a:spcPts val="0"/>
              </a:spcBef>
              <a:spcAft>
                <a:spcPts val="600"/>
              </a:spcAft>
              <a:buFont typeface="+mj-lt"/>
              <a:buAutoNum type="arabicPeriod"/>
            </a:pPr>
            <a:r>
              <a:rPr lang="en-US" sz="1600" dirty="0">
                <a:solidFill>
                  <a:schemeClr val="tx2"/>
                </a:solidFill>
              </a:rPr>
              <a:t> WORKING ON THE MOVE (AT OTHER EMPLOYERS OR AT PRIVATE HOUSES)</a:t>
            </a:r>
          </a:p>
          <a:p>
            <a:pPr marL="342900" indent="-342900">
              <a:spcBef>
                <a:spcPts val="0"/>
              </a:spcBef>
              <a:spcAft>
                <a:spcPts val="600"/>
              </a:spcAft>
              <a:buFont typeface="+mj-lt"/>
              <a:buAutoNum type="arabicPeriod"/>
            </a:pPr>
            <a:r>
              <a:rPr lang="en-US" sz="1600" dirty="0">
                <a:solidFill>
                  <a:schemeClr val="tx2"/>
                </a:solidFill>
              </a:rPr>
              <a:t> OFF-SITE WORK ON CONSTRUCTION SITES, PUBLIC PROPERTY, PARKS AND ROADS</a:t>
            </a:r>
          </a:p>
          <a:p>
            <a:pPr marL="342900" indent="-342900">
              <a:spcBef>
                <a:spcPts val="0"/>
              </a:spcBef>
              <a:spcAft>
                <a:spcPts val="600"/>
              </a:spcAft>
              <a:buFont typeface="+mj-lt"/>
              <a:buAutoNum type="arabicPeriod"/>
            </a:pPr>
            <a:endParaRPr lang="en-US" sz="1600" dirty="0">
              <a:solidFill>
                <a:schemeClr val="tx2"/>
              </a:solidFill>
            </a:endParaRPr>
          </a:p>
          <a:p>
            <a:pPr marL="342900" indent="-342900">
              <a:spcBef>
                <a:spcPts val="0"/>
              </a:spcBef>
              <a:spcAft>
                <a:spcPts val="600"/>
              </a:spcAft>
              <a:buFont typeface="+mj-lt"/>
              <a:buAutoNum type="arabicPeriod"/>
            </a:pPr>
            <a:r>
              <a:rPr lang="en-US" sz="1600" dirty="0">
                <a:solidFill>
                  <a:schemeClr val="tx2"/>
                </a:solidFill>
              </a:rPr>
              <a:t> WORKING AT HOME</a:t>
            </a:r>
          </a:p>
          <a:p>
            <a:pPr marL="342900" indent="-342900">
              <a:spcBef>
                <a:spcPts val="0"/>
              </a:spcBef>
              <a:spcAft>
                <a:spcPts val="600"/>
              </a:spcAft>
              <a:buFont typeface="+mj-lt"/>
              <a:buAutoNum type="arabicPeriod"/>
            </a:pPr>
            <a:r>
              <a:rPr lang="en-US" sz="1600" dirty="0">
                <a:solidFill>
                  <a:schemeClr val="tx2"/>
                </a:solidFill>
              </a:rPr>
              <a:t> SOCIAL DISTANCING: ILLUSTRATION OF SCENARIOS</a:t>
            </a: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Afbeelding 3">
            <a:extLst>
              <a:ext uri="{FF2B5EF4-FFF2-40B4-BE49-F238E27FC236}">
                <a16:creationId xmlns:a16="http://schemas.microsoft.com/office/drawing/2014/main" id="{2A19BDEB-3064-4903-98D3-42A5E1556E5B}"/>
              </a:ext>
            </a:extLst>
          </p:cNvPr>
          <p:cNvPicPr>
            <a:picLocks noChangeAspect="1"/>
          </p:cNvPicPr>
          <p:nvPr/>
        </p:nvPicPr>
        <p:blipFill>
          <a:blip r:embed="rId2"/>
          <a:stretch>
            <a:fillRect/>
          </a:stretch>
        </p:blipFill>
        <p:spPr>
          <a:xfrm>
            <a:off x="357412" y="4460271"/>
            <a:ext cx="3424201" cy="1121721"/>
          </a:xfrm>
          <a:prstGeom prst="rect">
            <a:avLst/>
          </a:prstGeom>
        </p:spPr>
      </p:pic>
      <p:sp>
        <p:nvSpPr>
          <p:cNvPr id="5" name="Tekstballon: ovaal 4">
            <a:extLst>
              <a:ext uri="{FF2B5EF4-FFF2-40B4-BE49-F238E27FC236}">
                <a16:creationId xmlns:a16="http://schemas.microsoft.com/office/drawing/2014/main" id="{71DF2A1D-1794-4938-92CE-E02D72316D54}"/>
              </a:ext>
            </a:extLst>
          </p:cNvPr>
          <p:cNvSpPr/>
          <p:nvPr/>
        </p:nvSpPr>
        <p:spPr>
          <a:xfrm rot="180043">
            <a:off x="5581399" y="5318607"/>
            <a:ext cx="3859481" cy="612648"/>
          </a:xfrm>
          <a:prstGeom prst="wedgeEllipseCallou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i="1" dirty="0" err="1">
                <a:solidFill>
                  <a:schemeClr val="tx1"/>
                </a:solidFill>
              </a:rPr>
              <a:t>Taking</a:t>
            </a:r>
            <a:r>
              <a:rPr lang="nl-BE" i="1" dirty="0">
                <a:solidFill>
                  <a:schemeClr val="tx1"/>
                </a:solidFill>
              </a:rPr>
              <a:t> </a:t>
            </a:r>
            <a:r>
              <a:rPr lang="nl-BE" i="1" dirty="0" err="1">
                <a:solidFill>
                  <a:schemeClr val="tx1"/>
                </a:solidFill>
              </a:rPr>
              <a:t>work</a:t>
            </a:r>
            <a:r>
              <a:rPr lang="nl-BE" i="1" dirty="0">
                <a:solidFill>
                  <a:schemeClr val="tx1"/>
                </a:solidFill>
              </a:rPr>
              <a:t>-life </a:t>
            </a:r>
            <a:r>
              <a:rPr lang="nl-BE" i="1" dirty="0" err="1">
                <a:solidFill>
                  <a:schemeClr val="tx1"/>
                </a:solidFill>
              </a:rPr>
              <a:t>balance</a:t>
            </a:r>
            <a:r>
              <a:rPr lang="nl-BE" i="1" dirty="0">
                <a:solidFill>
                  <a:schemeClr val="tx1"/>
                </a:solidFill>
              </a:rPr>
              <a:t> </a:t>
            </a:r>
            <a:r>
              <a:rPr lang="nl-BE" i="1" dirty="0" err="1">
                <a:solidFill>
                  <a:schemeClr val="tx1"/>
                </a:solidFill>
              </a:rPr>
              <a:t>into</a:t>
            </a:r>
            <a:r>
              <a:rPr lang="nl-BE" i="1" dirty="0">
                <a:solidFill>
                  <a:schemeClr val="tx1"/>
                </a:solidFill>
              </a:rPr>
              <a:t> account!</a:t>
            </a:r>
          </a:p>
        </p:txBody>
      </p:sp>
    </p:spTree>
    <p:extLst>
      <p:ext uri="{BB962C8B-B14F-4D97-AF65-F5344CB8AC3E}">
        <p14:creationId xmlns:p14="http://schemas.microsoft.com/office/powerpoint/2010/main" val="99865386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521E245-781E-4267-8028-18137024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5" name="Tijdelijke aanduiding voor inhoud 4">
            <a:extLst>
              <a:ext uri="{FF2B5EF4-FFF2-40B4-BE49-F238E27FC236}">
                <a16:creationId xmlns:a16="http://schemas.microsoft.com/office/drawing/2014/main" id="{927872C1-884C-4D37-B1E6-BAAE8097E8B6}"/>
              </a:ext>
            </a:extLst>
          </p:cNvPr>
          <p:cNvPicPr>
            <a:picLocks noGrp="1" noChangeAspect="1"/>
          </p:cNvPicPr>
          <p:nvPr>
            <p:ph sz="half" idx="2"/>
          </p:nvPr>
        </p:nvPicPr>
        <p:blipFill>
          <a:blip r:embed="rId3"/>
          <a:stretch>
            <a:fillRect/>
          </a:stretch>
        </p:blipFill>
        <p:spPr>
          <a:xfrm>
            <a:off x="676855" y="648992"/>
            <a:ext cx="6824410" cy="5565539"/>
          </a:xfrm>
          <a:prstGeom prst="rect">
            <a:avLst/>
          </a:prstGeom>
        </p:spPr>
      </p:pic>
      <p:sp>
        <p:nvSpPr>
          <p:cNvPr id="14" name="Rectangle 13">
            <a:extLst>
              <a:ext uri="{FF2B5EF4-FFF2-40B4-BE49-F238E27FC236}">
                <a16:creationId xmlns:a16="http://schemas.microsoft.com/office/drawing/2014/main" id="{E0D6FA1A-9067-4A57-8B52-D765291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14E7273-D54E-4C05-B07D-FEF35FDA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157A59-0E26-4441-8FD8-8F26B6127D74}"/>
              </a:ext>
            </a:extLst>
          </p:cNvPr>
          <p:cNvSpPr>
            <a:spLocks noGrp="1"/>
          </p:cNvSpPr>
          <p:nvPr>
            <p:ph type="title"/>
          </p:nvPr>
        </p:nvSpPr>
        <p:spPr>
          <a:xfrm>
            <a:off x="8499853" y="176109"/>
            <a:ext cx="3599783" cy="1541855"/>
          </a:xfrm>
        </p:spPr>
        <p:txBody>
          <a:bodyPr vert="horz" lIns="91440" tIns="45720" rIns="91440" bIns="45720" rtlCol="0" anchor="ctr">
            <a:normAutofit/>
          </a:bodyPr>
          <a:lstStyle/>
          <a:p>
            <a:r>
              <a:rPr lang="en-US" sz="2000" dirty="0">
                <a:solidFill>
                  <a:srgbClr val="002060"/>
                </a:solidFill>
              </a:rPr>
              <a:t>How does this generic guide relate to the sectoral guides and their application in the company?</a:t>
            </a:r>
          </a:p>
        </p:txBody>
      </p:sp>
      <p:sp>
        <p:nvSpPr>
          <p:cNvPr id="3" name="Tijdelijke aanduiding voor inhoud 2">
            <a:extLst>
              <a:ext uri="{FF2B5EF4-FFF2-40B4-BE49-F238E27FC236}">
                <a16:creationId xmlns:a16="http://schemas.microsoft.com/office/drawing/2014/main" id="{55E00457-7395-42B8-BF8C-E694A247C989}"/>
              </a:ext>
            </a:extLst>
          </p:cNvPr>
          <p:cNvSpPr>
            <a:spLocks noGrp="1"/>
          </p:cNvSpPr>
          <p:nvPr>
            <p:ph sz="half" idx="1"/>
          </p:nvPr>
        </p:nvSpPr>
        <p:spPr>
          <a:xfrm>
            <a:off x="8350405" y="1992785"/>
            <a:ext cx="3638126" cy="4050989"/>
          </a:xfrm>
        </p:spPr>
        <p:txBody>
          <a:bodyPr vert="horz" lIns="91440" tIns="45720" rIns="91440" bIns="45720" rtlCol="0">
            <a:normAutofit/>
          </a:bodyPr>
          <a:lstStyle/>
          <a:p>
            <a:pPr marL="0" indent="0">
              <a:buNone/>
            </a:pPr>
            <a:r>
              <a:rPr lang="en-US" sz="1400" dirty="0">
                <a:solidFill>
                  <a:schemeClr val="bg1"/>
                </a:solidFill>
              </a:rPr>
              <a:t>This generic tool can then be further tailored by the different sectors to take maximum account of their sector-specific context, and by any employer who needs it, so that activities can be restarted in safe conditions.</a:t>
            </a:r>
          </a:p>
          <a:p>
            <a:pPr marL="0" indent="0">
              <a:buNone/>
            </a:pPr>
            <a:r>
              <a:rPr lang="en-US" sz="1400" dirty="0">
                <a:solidFill>
                  <a:schemeClr val="bg1"/>
                </a:solidFill>
              </a:rPr>
              <a:t>EXAMPLE: </a:t>
            </a:r>
            <a:r>
              <a:rPr lang="fr-FR" sz="1400" dirty="0"/>
              <a:t>Coronavirus : Guide sectoriel de l’industrie alimentaire</a:t>
            </a:r>
            <a:endParaRPr lang="en-US" sz="1400" dirty="0">
              <a:solidFill>
                <a:schemeClr val="bg1"/>
              </a:solidFill>
            </a:endParaRPr>
          </a:p>
          <a:p>
            <a:pPr marL="0" indent="0">
              <a:buNone/>
            </a:pPr>
            <a:endParaRPr lang="en-US" sz="1400" dirty="0">
              <a:solidFill>
                <a:schemeClr val="bg1"/>
              </a:solidFill>
            </a:endParaRPr>
          </a:p>
        </p:txBody>
      </p:sp>
      <p:pic>
        <p:nvPicPr>
          <p:cNvPr id="4" name="Afbeelding 3">
            <a:extLst>
              <a:ext uri="{FF2B5EF4-FFF2-40B4-BE49-F238E27FC236}">
                <a16:creationId xmlns:a16="http://schemas.microsoft.com/office/drawing/2014/main" id="{FE994266-F377-4EF4-9112-13DA063F47DC}"/>
              </a:ext>
            </a:extLst>
          </p:cNvPr>
          <p:cNvPicPr>
            <a:picLocks noChangeAspect="1"/>
          </p:cNvPicPr>
          <p:nvPr/>
        </p:nvPicPr>
        <p:blipFill>
          <a:blip r:embed="rId4"/>
          <a:stretch>
            <a:fillRect/>
          </a:stretch>
        </p:blipFill>
        <p:spPr>
          <a:xfrm>
            <a:off x="9871391" y="3568616"/>
            <a:ext cx="2117140" cy="3125755"/>
          </a:xfrm>
          <a:prstGeom prst="rect">
            <a:avLst/>
          </a:prstGeom>
        </p:spPr>
      </p:pic>
    </p:spTree>
    <p:extLst>
      <p:ext uri="{BB962C8B-B14F-4D97-AF65-F5344CB8AC3E}">
        <p14:creationId xmlns:p14="http://schemas.microsoft.com/office/powerpoint/2010/main" val="273823625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FF0CE-709F-496C-97CC-ED614A8B7E03}"/>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dirty="0"/>
              <a:t>Care sector</a:t>
            </a:r>
          </a:p>
        </p:txBody>
      </p:sp>
      <p:sp>
        <p:nvSpPr>
          <p:cNvPr id="4" name="Tijdelijke aanduiding voor tekst 3">
            <a:extLst>
              <a:ext uri="{FF2B5EF4-FFF2-40B4-BE49-F238E27FC236}">
                <a16:creationId xmlns:a16="http://schemas.microsoft.com/office/drawing/2014/main" id="{25B65BAA-48B5-4172-9B27-06079605FB2E}"/>
              </a:ext>
            </a:extLst>
          </p:cNvPr>
          <p:cNvSpPr>
            <a:spLocks noGrp="1"/>
          </p:cNvSpPr>
          <p:nvPr>
            <p:ph type="body" sz="half" idx="2"/>
          </p:nvPr>
        </p:nvSpPr>
        <p:spPr>
          <a:xfrm>
            <a:off x="288758" y="2011680"/>
            <a:ext cx="4844715" cy="4562144"/>
          </a:xfrm>
        </p:spPr>
        <p:txBody>
          <a:bodyPr vert="horz" lIns="91440" tIns="45720" rIns="91440" bIns="45720" rtlCol="0">
            <a:noAutofit/>
          </a:bodyPr>
          <a:lstStyle/>
          <a:p>
            <a:pPr>
              <a:lnSpc>
                <a:spcPct val="120000"/>
              </a:lnSpc>
              <a:spcBef>
                <a:spcPts val="0"/>
              </a:spcBef>
              <a:spcAft>
                <a:spcPts val="0"/>
              </a:spcAft>
            </a:pPr>
            <a:r>
              <a:rPr lang="en-GB" sz="1600" dirty="0">
                <a:solidFill>
                  <a:srgbClr val="002060"/>
                </a:solidFill>
              </a:rPr>
              <a:t>Based on the guide: the trade union and health sector employers has developed some </a:t>
            </a:r>
            <a:r>
              <a:rPr lang="en-US" sz="1600" dirty="0">
                <a:solidFill>
                  <a:srgbClr val="002060"/>
                </a:solidFill>
              </a:rPr>
              <a:t>common guidelines: </a:t>
            </a:r>
          </a:p>
          <a:p>
            <a:pPr>
              <a:lnSpc>
                <a:spcPct val="120000"/>
              </a:lnSpc>
              <a:spcBef>
                <a:spcPts val="0"/>
              </a:spcBef>
              <a:spcAft>
                <a:spcPts val="0"/>
              </a:spcAft>
            </a:pPr>
            <a:r>
              <a:rPr lang="en-US" sz="1400" dirty="0">
                <a:solidFill>
                  <a:srgbClr val="002060"/>
                </a:solidFill>
              </a:rPr>
              <a:t>- Protective measures</a:t>
            </a:r>
          </a:p>
          <a:p>
            <a:pPr>
              <a:lnSpc>
                <a:spcPct val="120000"/>
              </a:lnSpc>
              <a:spcBef>
                <a:spcPts val="0"/>
              </a:spcBef>
              <a:spcAft>
                <a:spcPts val="0"/>
              </a:spcAft>
            </a:pPr>
            <a:r>
              <a:rPr lang="en-US" sz="1400" dirty="0"/>
              <a:t>Employers and trade unions are urging the government to continue to take the necessary measures to purchase and distribute protective equipment to all employees.</a:t>
            </a:r>
          </a:p>
          <a:p>
            <a:pPr>
              <a:lnSpc>
                <a:spcPct val="120000"/>
              </a:lnSpc>
              <a:spcBef>
                <a:spcPts val="0"/>
              </a:spcBef>
              <a:spcAft>
                <a:spcPts val="0"/>
              </a:spcAft>
            </a:pPr>
            <a:r>
              <a:rPr lang="en-US" sz="1400" dirty="0">
                <a:solidFill>
                  <a:srgbClr val="002060"/>
                </a:solidFill>
              </a:rPr>
              <a:t>- Measures for consultation</a:t>
            </a:r>
          </a:p>
          <a:p>
            <a:pPr>
              <a:lnSpc>
                <a:spcPct val="120000"/>
              </a:lnSpc>
              <a:spcBef>
                <a:spcPts val="0"/>
              </a:spcBef>
              <a:spcAft>
                <a:spcPts val="0"/>
              </a:spcAft>
            </a:pPr>
            <a:r>
              <a:rPr lang="en-US" sz="1400" dirty="0"/>
              <a:t>The employer ensures good communication with the staff and the social consultation bodies</a:t>
            </a:r>
          </a:p>
          <a:p>
            <a:pPr>
              <a:lnSpc>
                <a:spcPct val="120000"/>
              </a:lnSpc>
              <a:spcBef>
                <a:spcPts val="0"/>
              </a:spcBef>
              <a:spcAft>
                <a:spcPts val="0"/>
              </a:spcAft>
            </a:pPr>
            <a:r>
              <a:rPr lang="en-US" sz="1400" dirty="0">
                <a:solidFill>
                  <a:srgbClr val="002060"/>
                </a:solidFill>
              </a:rPr>
              <a:t>- Handling acute staff shortages through an influx of temporary care staff</a:t>
            </a:r>
          </a:p>
          <a:p>
            <a:pPr>
              <a:lnSpc>
                <a:spcPct val="120000"/>
              </a:lnSpc>
              <a:spcBef>
                <a:spcPts val="0"/>
              </a:spcBef>
              <a:spcAft>
                <a:spcPts val="0"/>
              </a:spcAft>
            </a:pPr>
            <a:r>
              <a:rPr lang="en-US" sz="1400" dirty="0">
                <a:solidFill>
                  <a:srgbClr val="002060"/>
                </a:solidFill>
              </a:rPr>
              <a:t>- Absence of employee</a:t>
            </a:r>
          </a:p>
          <a:p>
            <a:pPr>
              <a:lnSpc>
                <a:spcPct val="120000"/>
              </a:lnSpc>
              <a:spcBef>
                <a:spcPts val="0"/>
              </a:spcBef>
              <a:spcAft>
                <a:spcPts val="0"/>
              </a:spcAft>
            </a:pPr>
            <a:r>
              <a:rPr lang="en-US" sz="1400" dirty="0"/>
              <a:t>Does the employee have a certificate from a doctor? The employee is entitled to the guaranteed salary and in case of absence longer than 30 days, sickness benefit from the health insurance fund.</a:t>
            </a:r>
          </a:p>
          <a:p>
            <a:pPr>
              <a:lnSpc>
                <a:spcPct val="120000"/>
              </a:lnSpc>
              <a:spcBef>
                <a:spcPts val="0"/>
              </a:spcBef>
              <a:spcAft>
                <a:spcPts val="0"/>
              </a:spcAft>
            </a:pPr>
            <a:r>
              <a:rPr lang="en-US" sz="1400" dirty="0">
                <a:solidFill>
                  <a:srgbClr val="002060"/>
                </a:solidFill>
              </a:rPr>
              <a:t>- Monitoring evolution</a:t>
            </a:r>
          </a:p>
        </p:txBody>
      </p:sp>
      <p:pic>
        <p:nvPicPr>
          <p:cNvPr id="7" name="Tijdelijke aanduiding voor inhoud 6">
            <a:extLst>
              <a:ext uri="{FF2B5EF4-FFF2-40B4-BE49-F238E27FC236}">
                <a16:creationId xmlns:a16="http://schemas.microsoft.com/office/drawing/2014/main" id="{0E7F69BD-3A04-4D05-8DAC-2D9AC38223EC}"/>
              </a:ext>
            </a:extLst>
          </p:cNvPr>
          <p:cNvPicPr>
            <a:picLocks noGrp="1" noChangeAspect="1"/>
          </p:cNvPicPr>
          <p:nvPr>
            <p:ph idx="1"/>
          </p:nvPr>
        </p:nvPicPr>
        <p:blipFill>
          <a:blip r:embed="rId3"/>
          <a:stretch>
            <a:fillRect/>
          </a:stretch>
        </p:blipFill>
        <p:spPr>
          <a:xfrm>
            <a:off x="8643073" y="396793"/>
            <a:ext cx="2914650" cy="3810000"/>
          </a:xfrm>
          <a:prstGeom prst="rect">
            <a:avLst/>
          </a:prstGeom>
        </p:spPr>
      </p:pic>
      <p:sp>
        <p:nvSpPr>
          <p:cNvPr id="8" name="Rechthoek 7">
            <a:extLst>
              <a:ext uri="{FF2B5EF4-FFF2-40B4-BE49-F238E27FC236}">
                <a16:creationId xmlns:a16="http://schemas.microsoft.com/office/drawing/2014/main" id="{3C33906E-9B7B-440F-BA4A-57C6D512082E}"/>
              </a:ext>
            </a:extLst>
          </p:cNvPr>
          <p:cNvSpPr/>
          <p:nvPr/>
        </p:nvSpPr>
        <p:spPr>
          <a:xfrm>
            <a:off x="5983706" y="4206793"/>
            <a:ext cx="6096000" cy="2523768"/>
          </a:xfrm>
          <a:prstGeom prst="rect">
            <a:avLst/>
          </a:prstGeom>
        </p:spPr>
        <p:txBody>
          <a:bodyPr>
            <a:spAutoFit/>
          </a:bodyPr>
          <a:lstStyle/>
          <a:p>
            <a:r>
              <a:rPr lang="en-US" sz="1400" dirty="0"/>
              <a:t>ACLVB Representative Cindy </a:t>
            </a:r>
            <a:r>
              <a:rPr lang="en-US" sz="1400" dirty="0" err="1"/>
              <a:t>Bellens</a:t>
            </a:r>
            <a:r>
              <a:rPr lang="en-US" sz="1400" dirty="0"/>
              <a:t>, Deputy Head of Service at the Vascular Unit: </a:t>
            </a:r>
          </a:p>
          <a:p>
            <a:r>
              <a:rPr lang="en-US" sz="1400" dirty="0"/>
              <a:t>“The past period was particularly exhausting, both physically and mentally: the application of the strict safety measures required enormous stamina and flexibility from the staff, we saw </a:t>
            </a:r>
            <a:r>
              <a:rPr lang="en-US" sz="1400" dirty="0" err="1"/>
              <a:t>Covid</a:t>
            </a:r>
            <a:r>
              <a:rPr lang="en-US" sz="1400" dirty="0"/>
              <a:t> patients die lonely, ...</a:t>
            </a:r>
          </a:p>
          <a:p>
            <a:endParaRPr lang="en-US" sz="1400" dirty="0"/>
          </a:p>
          <a:p>
            <a:r>
              <a:rPr lang="en-US" sz="1400" dirty="0"/>
              <a:t>But it was also an enriching period. We had to go through it together with the entire hospital team, we got to know each other better as a colleague and department, which brought about solidarity. As trade unions we have also been able to mean a lot, that aspect gives me a warm feeling. ”</a:t>
            </a:r>
          </a:p>
          <a:p>
            <a:r>
              <a:rPr lang="nl-BE" dirty="0"/>
              <a:t> </a:t>
            </a:r>
            <a:endParaRPr lang="nl-BE" sz="1400" dirty="0"/>
          </a:p>
        </p:txBody>
      </p:sp>
    </p:spTree>
    <p:extLst>
      <p:ext uri="{BB962C8B-B14F-4D97-AF65-F5344CB8AC3E}">
        <p14:creationId xmlns:p14="http://schemas.microsoft.com/office/powerpoint/2010/main" val="11313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228A1-1BFA-44B2-B1F8-54B647C3A045}"/>
              </a:ext>
            </a:extLst>
          </p:cNvPr>
          <p:cNvSpPr>
            <a:spLocks noGrp="1"/>
          </p:cNvSpPr>
          <p:nvPr>
            <p:ph type="title"/>
          </p:nvPr>
        </p:nvSpPr>
        <p:spPr/>
        <p:txBody>
          <a:bodyPr/>
          <a:lstStyle/>
          <a:p>
            <a:r>
              <a:rPr lang="en-GB" dirty="0"/>
              <a:t>What have the Belgium government promised?  </a:t>
            </a:r>
          </a:p>
        </p:txBody>
      </p:sp>
      <p:pic>
        <p:nvPicPr>
          <p:cNvPr id="6" name="Tijdelijke aanduiding voor inhoud 5">
            <a:extLst>
              <a:ext uri="{FF2B5EF4-FFF2-40B4-BE49-F238E27FC236}">
                <a16:creationId xmlns:a16="http://schemas.microsoft.com/office/drawing/2014/main" id="{2394A8D2-2DC3-400C-A704-029C50AC1229}"/>
              </a:ext>
            </a:extLst>
          </p:cNvPr>
          <p:cNvPicPr>
            <a:picLocks noGrp="1" noChangeAspect="1"/>
          </p:cNvPicPr>
          <p:nvPr>
            <p:ph idx="1"/>
          </p:nvPr>
        </p:nvPicPr>
        <p:blipFill>
          <a:blip r:embed="rId3"/>
          <a:stretch>
            <a:fillRect/>
          </a:stretch>
        </p:blipFill>
        <p:spPr>
          <a:xfrm>
            <a:off x="239382" y="3429000"/>
            <a:ext cx="4458959" cy="2591017"/>
          </a:xfrm>
          <a:prstGeom prst="rect">
            <a:avLst/>
          </a:prstGeom>
        </p:spPr>
      </p:pic>
      <p:sp>
        <p:nvSpPr>
          <p:cNvPr id="4" name="Tijdelijke aanduiding voor tekst 3">
            <a:extLst>
              <a:ext uri="{FF2B5EF4-FFF2-40B4-BE49-F238E27FC236}">
                <a16:creationId xmlns:a16="http://schemas.microsoft.com/office/drawing/2014/main" id="{3674F590-8EDF-4523-96CB-8114CF456F8F}"/>
              </a:ext>
            </a:extLst>
          </p:cNvPr>
          <p:cNvSpPr>
            <a:spLocks noGrp="1"/>
          </p:cNvSpPr>
          <p:nvPr>
            <p:ph type="body" sz="half" idx="2"/>
          </p:nvPr>
        </p:nvSpPr>
        <p:spPr>
          <a:xfrm>
            <a:off x="5454316" y="2147486"/>
            <a:ext cx="6593305" cy="4426338"/>
          </a:xfrm>
        </p:spPr>
        <p:txBody>
          <a:bodyPr>
            <a:normAutofit fontScale="92500" lnSpcReduction="20000"/>
          </a:bodyPr>
          <a:lstStyle/>
          <a:p>
            <a:pPr>
              <a:spcBef>
                <a:spcPts val="0"/>
              </a:spcBef>
              <a:spcAft>
                <a:spcPts val="0"/>
              </a:spcAft>
            </a:pPr>
            <a:r>
              <a:rPr lang="en-US" sz="2200" dirty="0"/>
              <a:t>1 billion euros for a new social plan for the  Federal Health Services:</a:t>
            </a:r>
          </a:p>
          <a:p>
            <a:pPr>
              <a:spcBef>
                <a:spcPts val="0"/>
              </a:spcBef>
              <a:spcAft>
                <a:spcPts val="0"/>
              </a:spcAft>
            </a:pPr>
            <a:endParaRPr lang="en-US" dirty="0"/>
          </a:p>
          <a:p>
            <a:pPr>
              <a:spcBef>
                <a:spcPts val="0"/>
              </a:spcBef>
              <a:spcAft>
                <a:spcPts val="0"/>
              </a:spcAft>
            </a:pPr>
            <a:r>
              <a:rPr lang="en-US" dirty="0"/>
              <a:t>The federal government is putting 1 billion euros on the table for health care personnel. It concerns 400 million euros for the health personnel fund and 600 million euros for better wages and working conditions. Finally a future-oriented structural budget that offers perspective!</a:t>
            </a:r>
          </a:p>
          <a:p>
            <a:pPr>
              <a:spcBef>
                <a:spcPts val="0"/>
              </a:spcBef>
              <a:spcAft>
                <a:spcPts val="0"/>
              </a:spcAft>
            </a:pPr>
            <a:endParaRPr lang="en-US" dirty="0"/>
          </a:p>
          <a:p>
            <a:pPr>
              <a:spcBef>
                <a:spcPts val="0"/>
              </a:spcBef>
              <a:spcAft>
                <a:spcPts val="0"/>
              </a:spcAft>
            </a:pPr>
            <a:r>
              <a:rPr lang="en-US" dirty="0"/>
              <a:t>The Belgium Trade Unions asked the 8 other ministers of welfare and public health in the various regions to offer a similar perspective to the sectors under their jurisdiction. The employees from those sectors deserve at least as much respect!</a:t>
            </a:r>
          </a:p>
          <a:p>
            <a:pPr>
              <a:spcBef>
                <a:spcPts val="0"/>
              </a:spcBef>
              <a:spcAft>
                <a:spcPts val="0"/>
              </a:spcAft>
            </a:pPr>
            <a:endParaRPr lang="en-US" dirty="0"/>
          </a:p>
          <a:p>
            <a:pPr>
              <a:spcBef>
                <a:spcPts val="0"/>
              </a:spcBef>
              <a:spcAft>
                <a:spcPts val="0"/>
              </a:spcAft>
            </a:pPr>
            <a:r>
              <a:rPr lang="en-US" dirty="0"/>
              <a:t>This budget will allow for structural investments to meet the demands of the health sector workers:</a:t>
            </a:r>
          </a:p>
          <a:p>
            <a:pPr>
              <a:spcBef>
                <a:spcPts val="0"/>
              </a:spcBef>
              <a:spcAft>
                <a:spcPts val="0"/>
              </a:spcAft>
            </a:pPr>
            <a:endParaRPr lang="en-US" dirty="0"/>
          </a:p>
          <a:p>
            <a:pPr>
              <a:spcBef>
                <a:spcPts val="0"/>
              </a:spcBef>
              <a:spcAft>
                <a:spcPts val="0"/>
              </a:spcAft>
            </a:pPr>
            <a:r>
              <a:rPr lang="en-US" dirty="0"/>
              <a:t>- attract and recruit additional staff in the interest of patients,</a:t>
            </a:r>
          </a:p>
          <a:p>
            <a:pPr>
              <a:spcBef>
                <a:spcPts val="0"/>
              </a:spcBef>
              <a:spcAft>
                <a:spcPts val="0"/>
              </a:spcAft>
            </a:pPr>
            <a:r>
              <a:rPr lang="en-US" dirty="0"/>
              <a:t>- improve the working conditions of employees,</a:t>
            </a:r>
          </a:p>
          <a:p>
            <a:pPr>
              <a:spcBef>
                <a:spcPts val="0"/>
              </a:spcBef>
              <a:spcAft>
                <a:spcPts val="0"/>
              </a:spcAft>
            </a:pPr>
            <a:r>
              <a:rPr lang="en-US" dirty="0"/>
              <a:t>- to better reconcile work and private life,</a:t>
            </a:r>
          </a:p>
          <a:p>
            <a:pPr>
              <a:spcBef>
                <a:spcPts val="0"/>
              </a:spcBef>
              <a:spcAft>
                <a:spcPts val="0"/>
              </a:spcAft>
            </a:pPr>
            <a:r>
              <a:rPr lang="en-US" dirty="0"/>
              <a:t>- but also an increase in the salary scales of all employees in the health sector.</a:t>
            </a:r>
            <a:endParaRPr lang="nl-BE" dirty="0"/>
          </a:p>
        </p:txBody>
      </p:sp>
      <p:sp>
        <p:nvSpPr>
          <p:cNvPr id="3" name="Tekstballon: ovaal 2">
            <a:extLst>
              <a:ext uri="{FF2B5EF4-FFF2-40B4-BE49-F238E27FC236}">
                <a16:creationId xmlns:a16="http://schemas.microsoft.com/office/drawing/2014/main" id="{BFF98587-8002-4B85-8FAC-F414E464638B}"/>
              </a:ext>
            </a:extLst>
          </p:cNvPr>
          <p:cNvSpPr/>
          <p:nvPr/>
        </p:nvSpPr>
        <p:spPr>
          <a:xfrm>
            <a:off x="1905617" y="2147486"/>
            <a:ext cx="3170711" cy="1052035"/>
          </a:xfrm>
          <a:prstGeom prst="wedgeEllipseCallou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More than 80% of the health workers in Belgium is female! </a:t>
            </a:r>
          </a:p>
        </p:txBody>
      </p:sp>
    </p:spTree>
    <p:extLst>
      <p:ext uri="{BB962C8B-B14F-4D97-AF65-F5344CB8AC3E}">
        <p14:creationId xmlns:p14="http://schemas.microsoft.com/office/powerpoint/2010/main" val="90214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63253-3900-4E06-A299-8CA9A0FB9747}"/>
              </a:ext>
            </a:extLst>
          </p:cNvPr>
          <p:cNvSpPr>
            <a:spLocks noGrp="1"/>
          </p:cNvSpPr>
          <p:nvPr>
            <p:ph type="title"/>
          </p:nvPr>
        </p:nvSpPr>
        <p:spPr/>
        <p:txBody>
          <a:bodyPr>
            <a:normAutofit/>
          </a:bodyPr>
          <a:lstStyle/>
          <a:p>
            <a:r>
              <a:rPr lang="en-GB" sz="3200" dirty="0"/>
              <a:t>Other measurement negotiated by the Belgium government and social partners</a:t>
            </a:r>
          </a:p>
        </p:txBody>
      </p:sp>
      <p:sp>
        <p:nvSpPr>
          <p:cNvPr id="3" name="Tijdelijke aanduiding voor inhoud 2">
            <a:extLst>
              <a:ext uri="{FF2B5EF4-FFF2-40B4-BE49-F238E27FC236}">
                <a16:creationId xmlns:a16="http://schemas.microsoft.com/office/drawing/2014/main" id="{8F9839C9-E241-4674-A8F2-56E006E7587D}"/>
              </a:ext>
            </a:extLst>
          </p:cNvPr>
          <p:cNvSpPr>
            <a:spLocks noGrp="1"/>
          </p:cNvSpPr>
          <p:nvPr>
            <p:ph idx="1"/>
          </p:nvPr>
        </p:nvSpPr>
        <p:spPr/>
        <p:txBody>
          <a:bodyPr>
            <a:normAutofit/>
          </a:bodyPr>
          <a:lstStyle/>
          <a:p>
            <a:r>
              <a:rPr lang="en-GB" sz="2400" dirty="0"/>
              <a:t>Temporary unemployment (70% of their brut wage, + 5,63 euro p/d)</a:t>
            </a:r>
          </a:p>
          <a:p>
            <a:r>
              <a:rPr lang="en-GB" sz="2400" dirty="0"/>
              <a:t>Extension of  temporary unemployment benefits to different groups of workers </a:t>
            </a:r>
          </a:p>
          <a:p>
            <a:r>
              <a:rPr lang="en-GB" sz="2400" dirty="0"/>
              <a:t>Works life balance </a:t>
            </a:r>
          </a:p>
          <a:p>
            <a:r>
              <a:rPr lang="en-GB" sz="2400" dirty="0"/>
              <a:t>Corona Parental leave </a:t>
            </a:r>
          </a:p>
          <a:p>
            <a:r>
              <a:rPr lang="en-GB" sz="2400" dirty="0"/>
              <a:t>Child care for front line and other workers</a:t>
            </a:r>
          </a:p>
          <a:p>
            <a:r>
              <a:rPr lang="en-GB" sz="2400" dirty="0"/>
              <a:t>When children have to go in quarantine and be at home, parent can ask for temporary unemployment benefits </a:t>
            </a:r>
          </a:p>
          <a:p>
            <a:endParaRPr lang="en-GB" dirty="0"/>
          </a:p>
          <a:p>
            <a:endParaRPr lang="en-GB" dirty="0"/>
          </a:p>
        </p:txBody>
      </p:sp>
    </p:spTree>
    <p:extLst>
      <p:ext uri="{BB962C8B-B14F-4D97-AF65-F5344CB8AC3E}">
        <p14:creationId xmlns:p14="http://schemas.microsoft.com/office/powerpoint/2010/main" val="88050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2D1FF0CE-709F-496C-97CC-ED614A8B7E03}"/>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dirty="0"/>
              <a:t>Use in the companies</a:t>
            </a:r>
          </a:p>
        </p:txBody>
      </p:sp>
      <p:sp>
        <p:nvSpPr>
          <p:cNvPr id="4" name="Tijdelijke aanduiding voor tekst 3">
            <a:extLst>
              <a:ext uri="{FF2B5EF4-FFF2-40B4-BE49-F238E27FC236}">
                <a16:creationId xmlns:a16="http://schemas.microsoft.com/office/drawing/2014/main" id="{25B65BAA-48B5-4172-9B27-06079605FB2E}"/>
              </a:ext>
            </a:extLst>
          </p:cNvPr>
          <p:cNvSpPr>
            <a:spLocks noGrp="1"/>
          </p:cNvSpPr>
          <p:nvPr>
            <p:ph type="body" sz="half" idx="2"/>
          </p:nvPr>
        </p:nvSpPr>
        <p:spPr>
          <a:xfrm>
            <a:off x="634277" y="2011680"/>
            <a:ext cx="3676678" cy="4206240"/>
          </a:xfrm>
        </p:spPr>
        <p:txBody>
          <a:bodyPr vert="horz" lIns="91440" tIns="45720" rIns="91440" bIns="45720" rtlCol="0">
            <a:normAutofit/>
          </a:bodyPr>
          <a:lstStyle/>
          <a:p>
            <a:pPr>
              <a:lnSpc>
                <a:spcPct val="90000"/>
              </a:lnSpc>
            </a:pPr>
            <a:r>
              <a:rPr lang="en-US" dirty="0">
                <a:solidFill>
                  <a:srgbClr val="002060"/>
                </a:solidFill>
              </a:rPr>
              <a:t>Social dialogue </a:t>
            </a:r>
            <a:r>
              <a:rPr lang="en-US" dirty="0"/>
              <a:t>at all levels plays a central and crucial role here. </a:t>
            </a:r>
          </a:p>
          <a:p>
            <a:pPr>
              <a:lnSpc>
                <a:spcPct val="90000"/>
              </a:lnSpc>
            </a:pPr>
            <a:r>
              <a:rPr lang="en-US" dirty="0"/>
              <a:t>Existing consultation bodies within the </a:t>
            </a:r>
            <a:r>
              <a:rPr lang="en-US" dirty="0" err="1"/>
              <a:t>organisation</a:t>
            </a:r>
            <a:r>
              <a:rPr lang="en-US" dirty="0"/>
              <a:t>, such as the Committee for Prevention and Protection at Work, the trade union delegation, or the workers themselves (if there is no trade union delegation) should be involved in the choice and implementation of the </a:t>
            </a:r>
            <a:r>
              <a:rPr lang="en-US" dirty="0" err="1"/>
              <a:t>safty</a:t>
            </a:r>
            <a:r>
              <a:rPr lang="en-US" dirty="0"/>
              <a:t> measures.</a:t>
            </a:r>
          </a:p>
          <a:p>
            <a:pPr>
              <a:lnSpc>
                <a:spcPct val="90000"/>
              </a:lnSpc>
            </a:pPr>
            <a:r>
              <a:rPr lang="en-US" dirty="0"/>
              <a:t>Call on the expertise available internally and externally, such as the prevention advisor and the external prevention services. </a:t>
            </a:r>
          </a:p>
          <a:p>
            <a:pPr>
              <a:lnSpc>
                <a:spcPct val="90000"/>
              </a:lnSpc>
            </a:pPr>
            <a:endParaRPr lang="nl-BE" dirty="0"/>
          </a:p>
          <a:p>
            <a:pPr indent="-182880">
              <a:lnSpc>
                <a:spcPct val="90000"/>
              </a:lnSpc>
              <a:buFont typeface="Wingdings" pitchFamily="2" charset="2"/>
              <a:buChar char=""/>
            </a:pPr>
            <a:endParaRPr lang="en-US" dirty="0"/>
          </a:p>
        </p:txBody>
      </p:sp>
      <p:sp>
        <p:nvSpPr>
          <p:cNvPr id="12" name="Rectangle 11">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Tijdelijke aanduiding voor inhoud 4">
            <a:extLst>
              <a:ext uri="{FF2B5EF4-FFF2-40B4-BE49-F238E27FC236}">
                <a16:creationId xmlns:a16="http://schemas.microsoft.com/office/drawing/2014/main" id="{8FEBF90A-E0DE-4F01-B1D0-67BAC32FD39B}"/>
              </a:ext>
            </a:extLst>
          </p:cNvPr>
          <p:cNvPicPr>
            <a:picLocks noGrp="1" noChangeAspect="1"/>
          </p:cNvPicPr>
          <p:nvPr>
            <p:ph idx="1"/>
          </p:nvPr>
        </p:nvPicPr>
        <p:blipFill rotWithShape="1">
          <a:blip r:embed="rId3"/>
          <a:srcRect t="5812" r="-1" b="29129"/>
          <a:stretch/>
        </p:blipFill>
        <p:spPr>
          <a:xfrm>
            <a:off x="5262368" y="598634"/>
            <a:ext cx="6283602" cy="5619286"/>
          </a:xfrm>
          <a:prstGeom prst="rect">
            <a:avLst/>
          </a:prstGeom>
        </p:spPr>
      </p:pic>
    </p:spTree>
    <p:extLst>
      <p:ext uri="{BB962C8B-B14F-4D97-AF65-F5344CB8AC3E}">
        <p14:creationId xmlns:p14="http://schemas.microsoft.com/office/powerpoint/2010/main" val="188516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Afbeelding 3">
            <a:extLst>
              <a:ext uri="{FF2B5EF4-FFF2-40B4-BE49-F238E27FC236}">
                <a16:creationId xmlns:a16="http://schemas.microsoft.com/office/drawing/2014/main" id="{B226F2D9-5280-466A-81F6-5F2D647884E4}"/>
              </a:ext>
            </a:extLst>
          </p:cNvPr>
          <p:cNvPicPr>
            <a:picLocks noGrp="1" noChangeAspect="1"/>
          </p:cNvPicPr>
          <p:nvPr>
            <p:ph idx="1"/>
          </p:nvPr>
        </p:nvPicPr>
        <p:blipFill rotWithShape="1">
          <a:blip r:embed="rId2"/>
          <a:srcRect t="25406" b="34796"/>
          <a:stretch/>
        </p:blipFill>
        <p:spPr>
          <a:xfrm>
            <a:off x="20" y="10"/>
            <a:ext cx="12191980" cy="6857990"/>
          </a:xfrm>
          <a:prstGeom prst="rect">
            <a:avLst/>
          </a:prstGeom>
        </p:spPr>
      </p:pic>
      <p:sp>
        <p:nvSpPr>
          <p:cNvPr id="4" name="Tekstvak 3">
            <a:extLst>
              <a:ext uri="{FF2B5EF4-FFF2-40B4-BE49-F238E27FC236}">
                <a16:creationId xmlns:a16="http://schemas.microsoft.com/office/drawing/2014/main" id="{42CFE09C-1292-437B-8A2C-4E24C96A32DB}"/>
              </a:ext>
            </a:extLst>
          </p:cNvPr>
          <p:cNvSpPr txBox="1"/>
          <p:nvPr/>
        </p:nvSpPr>
        <p:spPr>
          <a:xfrm>
            <a:off x="8783781" y="5534551"/>
            <a:ext cx="2335364" cy="1323439"/>
          </a:xfrm>
          <a:prstGeom prst="rect">
            <a:avLst/>
          </a:prstGeom>
          <a:noFill/>
        </p:spPr>
        <p:txBody>
          <a:bodyPr wrap="square" rtlCol="0">
            <a:spAutoFit/>
          </a:bodyPr>
          <a:lstStyle/>
          <a:p>
            <a:r>
              <a:rPr lang="nl-BE" sz="8000" dirty="0"/>
              <a:t>Q&amp;A</a:t>
            </a:r>
          </a:p>
        </p:txBody>
      </p:sp>
    </p:spTree>
    <p:extLst>
      <p:ext uri="{BB962C8B-B14F-4D97-AF65-F5344CB8AC3E}">
        <p14:creationId xmlns:p14="http://schemas.microsoft.com/office/powerpoint/2010/main" val="1054491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streept">
  <a:themeElements>
    <a:clrScheme name="Gestreept">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Gestreept">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estreept">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TM03090430[[fn=Aaneengesloten]]</Template>
  <TotalTime>2021</TotalTime>
  <Words>1297</Words>
  <Application>Microsoft Office PowerPoint</Application>
  <PresentationFormat>Widescreen</PresentationFormat>
  <Paragraphs>94</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Corbel</vt:lpstr>
      <vt:lpstr>Wingdings</vt:lpstr>
      <vt:lpstr>Gestreept</vt:lpstr>
      <vt:lpstr>PERC Women’s school 4/11/2020 Social dialogue and safety and health measures during pandemic - a Belgium example </vt:lpstr>
      <vt:lpstr>Importance of Social dialogue </vt:lpstr>
      <vt:lpstr>What does the guide cover?</vt:lpstr>
      <vt:lpstr>How does this generic guide relate to the sectoral guides and their application in the company?</vt:lpstr>
      <vt:lpstr>Care sector</vt:lpstr>
      <vt:lpstr>What have the Belgium government promised?  </vt:lpstr>
      <vt:lpstr>Other measurement negotiated by the Belgium government and social partners</vt:lpstr>
      <vt:lpstr>Use in the companies</vt:lpstr>
      <vt:lpstr>PowerPoint Presentation</vt:lpstr>
    </vt:vector>
  </TitlesOfParts>
  <Company>ACLVB-CGSLB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Vzw BIS/DGD Institutioneel Dialoog</dc:title>
  <dc:creator>Maresa Le Roux</dc:creator>
  <cp:lastModifiedBy>Nicolae, Olga</cp:lastModifiedBy>
  <cp:revision>95</cp:revision>
  <cp:lastPrinted>2020-10-30T15:07:39Z</cp:lastPrinted>
  <dcterms:created xsi:type="dcterms:W3CDTF">2017-05-04T11:18:47Z</dcterms:created>
  <dcterms:modified xsi:type="dcterms:W3CDTF">2020-11-05T15:48:04Z</dcterms:modified>
</cp:coreProperties>
</file>