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1" r:id="rId9"/>
    <p:sldId id="262" r:id="rId10"/>
    <p:sldId id="269" r:id="rId11"/>
    <p:sldId id="268" r:id="rId12"/>
    <p:sldId id="267" r:id="rId13"/>
    <p:sldId id="263" r:id="rId14"/>
  </p:sldIdLst>
  <p:sldSz cx="7620000" cy="5715000"/>
  <p:notesSz cx="6858000" cy="9144000"/>
  <p:embeddedFontLst>
    <p:embeddedFont>
      <p:font typeface="Arvo" charset="0"/>
      <p:regular r:id="rId16"/>
      <p:bold r:id="rId17"/>
      <p:italic r:id="rId18"/>
      <p:boldItalic r:id="rId19"/>
    </p:embeddedFont>
    <p:embeddedFont>
      <p:font typeface="Work Sans" charset="0"/>
      <p:regular r:id="rId20"/>
      <p:bold r:id="rId21"/>
      <p:italic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Lekton" charset="0"/>
      <p:regular r:id="rId28"/>
      <p:bold r:id="rId29"/>
      <p:italic r:id="rId30"/>
    </p:embeddedFont>
    <p:embeddedFont>
      <p:font typeface="Bungee" charset="0"/>
      <p:regular r:id="rId31"/>
    </p:embeddedFont>
    <p:embeddedFont>
      <p:font typeface="Montserrat" charset="0"/>
      <p:regular r:id="rId32"/>
      <p:bold r:id="rId33"/>
      <p:italic r:id="rId34"/>
      <p:boldItalic r:id="rId35"/>
    </p:embeddedFont>
    <p:embeddedFont>
      <p:font typeface="Karla" charset="0"/>
      <p:regular r:id="rId36"/>
      <p:bold r:id="rId37"/>
      <p:italic r:id="rId38"/>
      <p:boldItalic r:id="rId39"/>
    </p:embeddedFont>
    <p:embeddedFont>
      <p:font typeface="Lato" pitchFamily="34" charset="0"/>
      <p:regular r:id="rId40"/>
      <p:bold r:id="rId41"/>
      <p:italic r:id="rId42"/>
      <p:boldItalic r:id="rId43"/>
    </p:embeddedFont>
    <p:embeddedFont>
      <p:font typeface="Calibri Light" pitchFamily="34" charset="0"/>
      <p:regular r:id="rId44"/>
      <p: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0A211313-1B3B-4E17-AFB8-1C524C937BD6}">
          <p14:sldIdLst>
            <p14:sldId id="256"/>
            <p14:sldId id="257"/>
            <p14:sldId id="258"/>
            <p14:sldId id="259"/>
            <p14:sldId id="260"/>
            <p14:sldId id="265"/>
            <p14:sldId id="266"/>
            <p14:sldId id="261"/>
            <p14:sldId id="262"/>
            <p14:sldId id="269"/>
            <p14:sldId id="268"/>
            <p14:sldId id="267"/>
            <p14:sldId id="263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AA97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89913" autoAdjust="0"/>
  </p:normalViewPr>
  <p:slideViewPr>
    <p:cSldViewPr snapToGrid="0" snapToObjects="1">
      <p:cViewPr varScale="1">
        <p:scale>
          <a:sx n="74" d="100"/>
          <a:sy n="74" d="100"/>
        </p:scale>
        <p:origin x="-1740" y="-116"/>
      </p:cViewPr>
      <p:guideLst>
        <p:guide orient="horz" pos="1800"/>
        <p:guide pos="24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font" Target="fonts/font2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font" Target="fonts/font30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font" Target="fonts/font2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font" Target="fonts/font28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79BCE-F1F2-4B16-BC99-1EA76EF7BDA9}" type="datetimeFigureOut">
              <a:rPr lang="ru-RU" smtClean="0"/>
              <a:pPr/>
              <a:t>17.05.2022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552DF-9CD2-43CD-8FD1-36BA1D280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256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552DF-9CD2-43CD-8FD1-36BA1D28060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9721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552DF-9CD2-43CD-8FD1-36BA1D28060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6803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53" y="936861"/>
            <a:ext cx="6487795" cy="1992983"/>
          </a:xfrm>
        </p:spPr>
        <p:txBody>
          <a:bodyPr anchor="b"/>
          <a:lstStyle>
            <a:lvl1pPr algn="ctr"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088" y="3006701"/>
            <a:ext cx="5724525" cy="1382101"/>
          </a:xfrm>
        </p:spPr>
        <p:txBody>
          <a:bodyPr/>
          <a:lstStyle>
            <a:lvl1pPr marL="0" indent="0" algn="ctr">
              <a:buNone/>
              <a:defRPr sz="2003"/>
            </a:lvl1pPr>
            <a:lvl2pPr marL="381625" indent="0" algn="ctr">
              <a:buNone/>
              <a:defRPr sz="1669"/>
            </a:lvl2pPr>
            <a:lvl3pPr marL="763250" indent="0" algn="ctr">
              <a:buNone/>
              <a:defRPr sz="1502"/>
            </a:lvl3pPr>
            <a:lvl4pPr marL="1144875" indent="0" algn="ctr">
              <a:buNone/>
              <a:defRPr sz="1336"/>
            </a:lvl4pPr>
            <a:lvl5pPr marL="1526499" indent="0" algn="ctr">
              <a:buNone/>
              <a:defRPr sz="1336"/>
            </a:lvl5pPr>
            <a:lvl6pPr marL="1908124" indent="0" algn="ctr">
              <a:buNone/>
              <a:defRPr sz="1336"/>
            </a:lvl6pPr>
            <a:lvl7pPr marL="2289749" indent="0" algn="ctr">
              <a:buNone/>
              <a:defRPr sz="1336"/>
            </a:lvl7pPr>
            <a:lvl8pPr marL="2671374" indent="0" algn="ctr">
              <a:buNone/>
              <a:defRPr sz="1336"/>
            </a:lvl8pPr>
            <a:lvl9pPr marL="3052999" indent="0" algn="ctr">
              <a:buNone/>
              <a:defRPr sz="133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070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204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62151" y="304778"/>
            <a:ext cx="1645801" cy="48512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4749" y="304778"/>
            <a:ext cx="4841994" cy="48512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894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898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73" y="1427158"/>
            <a:ext cx="6583204" cy="2381243"/>
          </a:xfrm>
        </p:spPr>
        <p:txBody>
          <a:bodyPr anchor="b"/>
          <a:lstStyle>
            <a:lvl1pPr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73" y="3830928"/>
            <a:ext cx="6583204" cy="1252239"/>
          </a:xfrm>
        </p:spPr>
        <p:txBody>
          <a:bodyPr/>
          <a:lstStyle>
            <a:lvl1pPr marL="0" indent="0">
              <a:buNone/>
              <a:defRPr sz="2003">
                <a:solidFill>
                  <a:schemeClr val="tx1"/>
                </a:solidFill>
              </a:defRPr>
            </a:lvl1pPr>
            <a:lvl2pPr marL="381625" indent="0">
              <a:buNone/>
              <a:defRPr sz="1669">
                <a:solidFill>
                  <a:schemeClr val="tx1">
                    <a:tint val="75000"/>
                  </a:schemeClr>
                </a:solidFill>
              </a:defRPr>
            </a:lvl2pPr>
            <a:lvl3pPr marL="76325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3pPr>
            <a:lvl4pPr marL="1144875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4pPr>
            <a:lvl5pPr marL="15264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5pPr>
            <a:lvl6pPr marL="190812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6pPr>
            <a:lvl7pPr marL="228974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7pPr>
            <a:lvl8pPr marL="267137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8pPr>
            <a:lvl9pPr marL="30529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634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748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4054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105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04779"/>
            <a:ext cx="6583204" cy="11064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43" y="1403304"/>
            <a:ext cx="3228989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43" y="2091042"/>
            <a:ext cx="3228989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4055" y="1403304"/>
            <a:ext cx="3244892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4055" y="2091042"/>
            <a:ext cx="3244892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4740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66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009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892" y="824227"/>
            <a:ext cx="3864054" cy="4068123"/>
          </a:xfrm>
        </p:spPr>
        <p:txBody>
          <a:bodyPr/>
          <a:lstStyle>
            <a:lvl1pPr>
              <a:defRPr sz="2671"/>
            </a:lvl1pPr>
            <a:lvl2pPr>
              <a:defRPr sz="2337"/>
            </a:lvl2pPr>
            <a:lvl3pPr>
              <a:defRPr sz="2003"/>
            </a:lvl3pPr>
            <a:lvl4pPr>
              <a:defRPr sz="1669"/>
            </a:lvl4pPr>
            <a:lvl5pPr>
              <a:defRPr sz="1669"/>
            </a:lvl5pPr>
            <a:lvl6pPr>
              <a:defRPr sz="1669"/>
            </a:lvl6pPr>
            <a:lvl7pPr>
              <a:defRPr sz="1669"/>
            </a:lvl7pPr>
            <a:lvl8pPr>
              <a:defRPr sz="1669"/>
            </a:lvl8pPr>
            <a:lvl9pPr>
              <a:defRPr sz="16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373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44892" y="824227"/>
            <a:ext cx="3864054" cy="4068123"/>
          </a:xfrm>
        </p:spPr>
        <p:txBody>
          <a:bodyPr anchor="t"/>
          <a:lstStyle>
            <a:lvl1pPr marL="0" indent="0">
              <a:buNone/>
              <a:defRPr sz="2671"/>
            </a:lvl1pPr>
            <a:lvl2pPr marL="381625" indent="0">
              <a:buNone/>
              <a:defRPr sz="2337"/>
            </a:lvl2pPr>
            <a:lvl3pPr marL="763250" indent="0">
              <a:buNone/>
              <a:defRPr sz="2003"/>
            </a:lvl3pPr>
            <a:lvl4pPr marL="1144875" indent="0">
              <a:buNone/>
              <a:defRPr sz="1669"/>
            </a:lvl4pPr>
            <a:lvl5pPr marL="1526499" indent="0">
              <a:buNone/>
              <a:defRPr sz="1669"/>
            </a:lvl5pPr>
            <a:lvl6pPr marL="1908124" indent="0">
              <a:buNone/>
              <a:defRPr sz="1669"/>
            </a:lvl6pPr>
            <a:lvl7pPr marL="2289749" indent="0">
              <a:buNone/>
              <a:defRPr sz="1669"/>
            </a:lvl7pPr>
            <a:lvl8pPr marL="2671374" indent="0">
              <a:buNone/>
              <a:defRPr sz="1669"/>
            </a:lvl8pPr>
            <a:lvl9pPr marL="3052999" indent="0">
              <a:buNone/>
              <a:defRPr sz="166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670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748" y="304779"/>
            <a:ext cx="6583204" cy="1106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748" y="1523890"/>
            <a:ext cx="6583204" cy="363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4748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950DF-CD20-6846-B942-C3FE0C0FE064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8332" y="5305788"/>
            <a:ext cx="2576036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0594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13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63250" rtl="0" eaLnBrk="1" latinLnBrk="0" hangingPunct="1">
        <a:lnSpc>
          <a:spcPct val="90000"/>
        </a:lnSpc>
        <a:spcBef>
          <a:spcPct val="0"/>
        </a:spcBef>
        <a:buNone/>
        <a:defRPr sz="36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812" indent="-190812" algn="l" defTabSz="763250" rtl="0" eaLnBrk="1" latinLnBrk="0" hangingPunct="1">
        <a:lnSpc>
          <a:spcPct val="90000"/>
        </a:lnSpc>
        <a:spcBef>
          <a:spcPts val="835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1pPr>
      <a:lvl2pPr marL="5724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2pPr>
      <a:lvl3pPr marL="95406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9" kern="1200">
          <a:solidFill>
            <a:schemeClr val="tx1"/>
          </a:solidFill>
          <a:latin typeface="+mn-lt"/>
          <a:ea typeface="+mn-ea"/>
          <a:cs typeface="+mn-cs"/>
        </a:defRPr>
      </a:lvl3pPr>
      <a:lvl4pPr marL="133568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71731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20989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48056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862186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24381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1pPr>
      <a:lvl2pPr marL="38162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2pPr>
      <a:lvl3pPr marL="76325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3pPr>
      <a:lvl4pPr marL="114487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5264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190812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28974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67137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0529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7620000" cy="5715000"/>
            <a:chOff x="0" y="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1" y="-76200"/>
            <a:ext cx="7620000" cy="5791200"/>
            <a:chOff x="-871538" y="-76200"/>
            <a:chExt cx="9363075" cy="5791200"/>
          </a:xfrm>
        </p:grpSpPr>
        <p:sp>
          <p:nvSpPr>
            <p:cNvPr id="4" name="Freeform 4"/>
            <p:cNvSpPr/>
            <p:nvPr/>
          </p:nvSpPr>
          <p:spPr>
            <a:xfrm>
              <a:off x="-871538" y="-76200"/>
              <a:ext cx="9363075" cy="5791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stretch>
                <a:fillRect t="-9789" b="-9789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21600000">
            <a:off x="1" y="-133350"/>
            <a:ext cx="7620000" cy="962025"/>
            <a:chOff x="-256526" y="-133350"/>
            <a:chExt cx="8029575" cy="962025"/>
          </a:xfrm>
        </p:grpSpPr>
        <p:sp>
          <p:nvSpPr>
            <p:cNvPr id="6" name="Freeform 6"/>
            <p:cNvSpPr/>
            <p:nvPr/>
          </p:nvSpPr>
          <p:spPr>
            <a:xfrm>
              <a:off x="-256526" y="-133350"/>
              <a:ext cx="8029575" cy="9620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 rot="21600000">
            <a:off x="416718" y="1452562"/>
            <a:ext cx="4588833" cy="114300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 algn="l">
              <a:lnSpc>
                <a:spcPts val="4500"/>
              </a:lnSpc>
            </a:pPr>
            <a:r>
              <a:rPr lang="en-US" sz="4500" b="1" i="0" spc="0" dirty="0" smtClean="0">
                <a:solidFill>
                  <a:srgbClr val="FFFFFF">
                    <a:alpha val="100000"/>
                  </a:srgbClr>
                </a:solidFill>
                <a:latin typeface="Arvo"/>
              </a:rPr>
              <a:t>Platform Economy</a:t>
            </a:r>
            <a:endParaRPr lang="en-US" sz="4500" b="1" i="0" spc="0" dirty="0">
              <a:solidFill>
                <a:srgbClr val="FFFFFF">
                  <a:alpha val="100000"/>
                </a:srgbClr>
              </a:solidFill>
              <a:latin typeface="Arvo"/>
            </a:endParaRPr>
          </a:p>
        </p:txBody>
      </p:sp>
      <p:sp>
        <p:nvSpPr>
          <p:cNvPr id="9" name="TextBox 9"/>
          <p:cNvSpPr txBox="1"/>
          <p:nvPr/>
        </p:nvSpPr>
        <p:spPr>
          <a:xfrm rot="21600000">
            <a:off x="323850" y="4798219"/>
            <a:ext cx="5081644" cy="914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440"/>
              </a:lnSpc>
            </a:pPr>
            <a:r>
              <a:rPr lang="en-US" sz="1200" b="1" i="0" spc="0" dirty="0" smtClean="0">
                <a:solidFill>
                  <a:srgbClr val="FFFFFF">
                    <a:alpha val="100000"/>
                  </a:srgbClr>
                </a:solidFill>
                <a:latin typeface="Work Sans"/>
              </a:rPr>
              <a:t>The project’s aim is to define the needs and the status of gig economy workers, using as an example the working conditions of platform-employed taxi drivers.</a:t>
            </a:r>
            <a:r>
              <a:rPr lang="en-US" sz="1200" b="1" i="0" spc="0" dirty="0">
                <a:solidFill>
                  <a:srgbClr val="FFFFFF">
                    <a:alpha val="100000"/>
                  </a:srgbClr>
                </a:solidFill>
                <a:latin typeface="Work Sans"/>
              </a:rPr>
              <a:t> </a:t>
            </a:r>
            <a:r>
              <a:rPr lang="en-US" sz="1200" b="1" i="0" spc="0" dirty="0" smtClean="0">
                <a:solidFill>
                  <a:srgbClr val="FFFFFF">
                    <a:alpha val="100000"/>
                  </a:srgbClr>
                </a:solidFill>
                <a:latin typeface="Work Sans"/>
              </a:rPr>
              <a:t>The project seeks to study the application of workers’  rights in the platform economy</a:t>
            </a:r>
            <a:r>
              <a:rPr lang="en-US" sz="1200" b="1" dirty="0" smtClean="0">
                <a:solidFill>
                  <a:srgbClr val="FFFFFF">
                    <a:alpha val="100000"/>
                  </a:srgbClr>
                </a:solidFill>
                <a:latin typeface="Work Sans"/>
              </a:rPr>
              <a:t>.</a:t>
            </a:r>
            <a:r>
              <a:rPr lang="en-US" sz="1200" b="1" dirty="0"/>
              <a:t/>
            </a:r>
            <a:br>
              <a:rPr lang="en-US" sz="1200" b="1" dirty="0"/>
            </a:br>
            <a:endParaRPr lang="en-US" sz="1200" b="1" dirty="0"/>
          </a:p>
        </p:txBody>
      </p:sp>
      <p:sp>
        <p:nvSpPr>
          <p:cNvPr id="10" name="TextBox 10"/>
          <p:cNvSpPr txBox="1"/>
          <p:nvPr/>
        </p:nvSpPr>
        <p:spPr>
          <a:xfrm rot="21600000">
            <a:off x="6780158" y="567555"/>
            <a:ext cx="2998050" cy="1714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1125" b="1" i="0" spc="0" dirty="0">
                <a:solidFill>
                  <a:srgbClr val="213626">
                    <a:alpha val="100000"/>
                  </a:srgbClr>
                </a:solidFill>
                <a:latin typeface="Arvo"/>
              </a:rPr>
              <a:t>2021  </a:t>
            </a:r>
            <a:r>
              <a:rPr lang="en-US" sz="1125" b="1" i="0" spc="0" dirty="0" err="1">
                <a:solidFill>
                  <a:srgbClr val="213626">
                    <a:alpha val="100000"/>
                  </a:srgbClr>
                </a:solidFill>
                <a:latin typeface="Arvo"/>
              </a:rPr>
              <a:t>год</a:t>
            </a:r>
            <a:endParaRPr lang="en-US" sz="1125" b="1" i="0" spc="0" dirty="0">
              <a:solidFill>
                <a:srgbClr val="213626">
                  <a:alpha val="100000"/>
                </a:srgbClr>
              </a:solidFill>
              <a:latin typeface="Arvo"/>
            </a:endParaRPr>
          </a:p>
        </p:txBody>
      </p:sp>
      <p:sp>
        <p:nvSpPr>
          <p:cNvPr id="11" name="TextBox 11"/>
          <p:cNvSpPr txBox="1"/>
          <p:nvPr/>
        </p:nvSpPr>
        <p:spPr>
          <a:xfrm rot="21600000">
            <a:off x="473869" y="2726531"/>
            <a:ext cx="4083900" cy="381000"/>
          </a:xfrm>
          <a:prstGeom prst="rect">
            <a:avLst/>
          </a:prstGeom>
        </p:spPr>
        <p:txBody>
          <a:bodyPr lIns="0" tIns="43200" rIns="0" bIns="0" rtlCol="0" anchor="t"/>
          <a:lstStyle/>
          <a:p>
            <a:pPr algn="l">
              <a:lnSpc>
                <a:spcPts val="3000"/>
              </a:lnSpc>
            </a:pPr>
            <a:r>
              <a:rPr lang="en-US" sz="3000" b="1" dirty="0" smtClean="0">
                <a:solidFill>
                  <a:srgbClr val="6AA976">
                    <a:alpha val="100000"/>
                  </a:srgbClr>
                </a:solidFill>
                <a:latin typeface="Arvo"/>
              </a:rPr>
              <a:t>in</a:t>
            </a:r>
            <a:r>
              <a:rPr lang="en-US" sz="3000" b="1" i="0" spc="0" dirty="0" smtClean="0">
                <a:solidFill>
                  <a:srgbClr val="6AA976">
                    <a:alpha val="100000"/>
                  </a:srgbClr>
                </a:solidFill>
                <a:latin typeface="Arvo"/>
              </a:rPr>
              <a:t> </a:t>
            </a:r>
            <a:r>
              <a:rPr lang="en-US" sz="3000" b="1" dirty="0" smtClean="0">
                <a:solidFill>
                  <a:srgbClr val="6AA976">
                    <a:alpha val="100000"/>
                  </a:srgbClr>
                </a:solidFill>
                <a:latin typeface="Arvo"/>
              </a:rPr>
              <a:t>Central Asia</a:t>
            </a:r>
            <a:endParaRPr lang="en-US" sz="3000" b="1" i="0" spc="0" dirty="0">
              <a:solidFill>
                <a:srgbClr val="6AA976">
                  <a:alpha val="100000"/>
                </a:srgbClr>
              </a:solidFill>
              <a:latin typeface="Arv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" y="942351"/>
            <a:ext cx="7620000" cy="5715000"/>
            <a:chOff x="15450" y="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15450" y="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  <p:txBody>
            <a:bodyPr/>
            <a:lstStyle/>
            <a:p>
              <a:endParaRPr lang="x-none" dirty="0"/>
            </a:p>
          </p:txBody>
        </p:sp>
      </p:grpSp>
      <p:grpSp>
        <p:nvGrpSpPr>
          <p:cNvPr id="7" name="Group 7"/>
          <p:cNvGrpSpPr/>
          <p:nvPr/>
        </p:nvGrpSpPr>
        <p:grpSpPr>
          <a:xfrm rot="21600000">
            <a:off x="1" y="-9525"/>
            <a:ext cx="7620000" cy="962025"/>
            <a:chOff x="-204788" y="-9525"/>
            <a:chExt cx="8029575" cy="962025"/>
          </a:xfrm>
        </p:grpSpPr>
        <p:sp>
          <p:nvSpPr>
            <p:cNvPr id="6" name="Freeform 6"/>
            <p:cNvSpPr/>
            <p:nvPr/>
          </p:nvSpPr>
          <p:spPr>
            <a:xfrm>
              <a:off x="-204788" y="-9525"/>
              <a:ext cx="8029575" cy="9620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 rot="21600000">
            <a:off x="571500" y="1466850"/>
            <a:ext cx="1769325" cy="2381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75"/>
              </a:lnSpc>
            </a:pPr>
            <a:r>
              <a:rPr lang="en-US" sz="1875" b="1" i="0" spc="0" dirty="0" smtClean="0">
                <a:solidFill>
                  <a:srgbClr val="213626">
                    <a:alpha val="100000"/>
                  </a:srgbClr>
                </a:solidFill>
                <a:latin typeface="Arvo"/>
              </a:rPr>
              <a:t>KAZAKHSTAN</a:t>
            </a:r>
            <a:endParaRPr lang="en-US" sz="1875" b="1" i="0" spc="0" dirty="0">
              <a:solidFill>
                <a:srgbClr val="213626">
                  <a:alpha val="100000"/>
                </a:srgbClr>
              </a:solidFill>
              <a:latin typeface="Arvo"/>
            </a:endParaRPr>
          </a:p>
        </p:txBody>
      </p:sp>
      <p:sp>
        <p:nvSpPr>
          <p:cNvPr id="9" name="TextBox 9"/>
          <p:cNvSpPr txBox="1"/>
          <p:nvPr/>
        </p:nvSpPr>
        <p:spPr>
          <a:xfrm rot="21600000">
            <a:off x="523025" y="1865565"/>
            <a:ext cx="1994337" cy="361950"/>
          </a:xfrm>
          <a:prstGeom prst="rect">
            <a:avLst/>
          </a:prstGeom>
        </p:spPr>
        <p:txBody>
          <a:bodyPr lIns="0" tIns="18000" rIns="0" bIns="0" rtlCol="0" anchor="t"/>
          <a:lstStyle>
            <a:defPPr>
              <a:defRPr lang="en-US"/>
            </a:defPPr>
            <a:lvl1pPr>
              <a:lnSpc>
                <a:spcPts val="1440"/>
              </a:lnSpc>
              <a:defRPr sz="1400">
                <a:solidFill>
                  <a:srgbClr val="213626">
                    <a:alpha val="10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Box 14"/>
          <p:cNvSpPr txBox="1"/>
          <p:nvPr/>
        </p:nvSpPr>
        <p:spPr>
          <a:xfrm rot="21600000">
            <a:off x="2874225" y="1466851"/>
            <a:ext cx="1769325" cy="2381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75"/>
              </a:lnSpc>
            </a:pPr>
            <a:r>
              <a:rPr lang="en-US" sz="1875" b="1" i="0" spc="0" dirty="0" smtClean="0">
                <a:solidFill>
                  <a:srgbClr val="213626">
                    <a:alpha val="100000"/>
                  </a:srgbClr>
                </a:solidFill>
                <a:latin typeface="Arvo"/>
              </a:rPr>
              <a:t>KYRGYZSTAN</a:t>
            </a:r>
            <a:endParaRPr lang="en-US" sz="1875" b="1" i="0" spc="0" dirty="0">
              <a:solidFill>
                <a:srgbClr val="213626">
                  <a:alpha val="100000"/>
                </a:srgbClr>
              </a:solidFill>
              <a:latin typeface="Arvo"/>
            </a:endParaRPr>
          </a:p>
        </p:txBody>
      </p:sp>
      <p:sp>
        <p:nvSpPr>
          <p:cNvPr id="15" name="TextBox 15"/>
          <p:cNvSpPr txBox="1"/>
          <p:nvPr/>
        </p:nvSpPr>
        <p:spPr>
          <a:xfrm rot="21600000">
            <a:off x="2874225" y="1860165"/>
            <a:ext cx="1994337" cy="58538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440"/>
              </a:lnSpc>
            </a:pPr>
            <a:r>
              <a:rPr lang="en-US" sz="1400" dirty="0" smtClean="0">
                <a:solidFill>
                  <a:srgbClr val="213626">
                    <a:alpha val="100000"/>
                  </a:srgbClr>
                </a:solidFill>
              </a:rPr>
              <a:t>Installation of cash registers in taxi cars</a:t>
            </a:r>
            <a:r>
              <a:rPr lang="ru-RU" sz="1400" dirty="0" smtClean="0">
                <a:solidFill>
                  <a:srgbClr val="213626">
                    <a:alpha val="100000"/>
                  </a:srgbClr>
                </a:solidFill>
              </a:rPr>
              <a:t>, </a:t>
            </a:r>
            <a:r>
              <a:rPr lang="en-US" sz="1400" dirty="0" smtClean="0">
                <a:solidFill>
                  <a:srgbClr val="213626">
                    <a:alpha val="100000"/>
                  </a:srgbClr>
                </a:solidFill>
              </a:rPr>
              <a:t>low fare rates at </a:t>
            </a:r>
            <a:r>
              <a:rPr lang="en-US" sz="1400" dirty="0" err="1" smtClean="0">
                <a:solidFill>
                  <a:srgbClr val="213626">
                    <a:alpha val="100000"/>
                  </a:srgbClr>
                </a:solidFill>
              </a:rPr>
              <a:t>Yandex</a:t>
            </a:r>
            <a:r>
              <a:rPr lang="en-US" sz="1400" dirty="0" smtClean="0">
                <a:solidFill>
                  <a:srgbClr val="213626">
                    <a:alpha val="100000"/>
                  </a:srgbClr>
                </a:solidFill>
              </a:rPr>
              <a:t>. Taxi, big fines</a:t>
            </a:r>
            <a:r>
              <a:rPr lang="ru-RU" sz="1400" dirty="0" smtClean="0">
                <a:solidFill>
                  <a:srgbClr val="213626">
                    <a:alpha val="100000"/>
                  </a:srgbClr>
                </a:solidFill>
              </a:rPr>
              <a:t>,</a:t>
            </a:r>
            <a:r>
              <a:rPr lang="en-US" sz="1400" dirty="0" smtClean="0">
                <a:solidFill>
                  <a:srgbClr val="213626">
                    <a:alpha val="100000"/>
                  </a:srgbClr>
                </a:solidFill>
              </a:rPr>
              <a:t> including those for traffic rules violations, hazardous working conditions (car accidents)</a:t>
            </a:r>
            <a:r>
              <a:rPr lang="ru-RU" sz="1400" dirty="0" smtClean="0">
                <a:solidFill>
                  <a:srgbClr val="213626">
                    <a:alpha val="100000"/>
                  </a:srgbClr>
                </a:solidFill>
              </a:rPr>
              <a:t> </a:t>
            </a:r>
            <a:endParaRPr lang="en-US" sz="1400" dirty="0">
              <a:solidFill>
                <a:srgbClr val="213626">
                  <a:alpha val="100000"/>
                </a:srgbClr>
              </a:solidFill>
            </a:endParaRPr>
          </a:p>
        </p:txBody>
      </p:sp>
      <p:cxnSp>
        <p:nvCxnSpPr>
          <p:cNvPr id="17" name="Straight Connector 17"/>
          <p:cNvCxnSpPr>
            <a:cxnSpLocks/>
          </p:cNvCxnSpPr>
          <p:nvPr/>
        </p:nvCxnSpPr>
        <p:spPr>
          <a:xfrm flipV="1">
            <a:off x="523025" y="4747663"/>
            <a:ext cx="6492988" cy="15658"/>
          </a:xfrm>
          <a:prstGeom prst="line">
            <a:avLst/>
          </a:prstGeom>
          <a:ln w="38100">
            <a:solidFill>
              <a:srgbClr val="21362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9"/>
          <p:cNvSpPr txBox="1"/>
          <p:nvPr/>
        </p:nvSpPr>
        <p:spPr>
          <a:xfrm rot="21600000">
            <a:off x="1468547" y="4809818"/>
            <a:ext cx="4321717" cy="1819704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400" dirty="0" smtClean="0">
                <a:solidFill>
                  <a:srgbClr val="213626">
                    <a:alpha val="100000"/>
                  </a:srgbClr>
                </a:solidFill>
              </a:rPr>
              <a:t>Drivers do not speak of labour relations, they see themselves as private entrepreneurs</a:t>
            </a:r>
            <a:r>
              <a:rPr lang="en-US" sz="1400" dirty="0" smtClean="0">
                <a:solidFill>
                  <a:srgbClr val="213626">
                    <a:alpha val="100000"/>
                  </a:srgbClr>
                </a:solidFill>
              </a:rPr>
              <a:t>.</a:t>
            </a:r>
            <a:endParaRPr lang="en-US" sz="1400" i="0" spc="0" dirty="0">
              <a:solidFill>
                <a:srgbClr val="213626">
                  <a:alpha val="100000"/>
                </a:srgbClr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 rot="21600000">
            <a:off x="5254625" y="1466850"/>
            <a:ext cx="1842350" cy="2381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75"/>
              </a:lnSpc>
            </a:pPr>
            <a:r>
              <a:rPr lang="en-US" sz="1875" b="1" i="0" spc="0" smtClean="0">
                <a:solidFill>
                  <a:srgbClr val="213626">
                    <a:alpha val="100000"/>
                  </a:srgbClr>
                </a:solidFill>
                <a:latin typeface="Arvo"/>
              </a:rPr>
              <a:t>UZBEKISTAN</a:t>
            </a:r>
            <a:endParaRPr lang="en-US" sz="1875" b="1" i="0" spc="0" dirty="0">
              <a:solidFill>
                <a:srgbClr val="213626">
                  <a:alpha val="100000"/>
                </a:srgbClr>
              </a:solidFill>
              <a:latin typeface="Arvo"/>
            </a:endParaRPr>
          </a:p>
        </p:txBody>
      </p:sp>
      <p:sp>
        <p:nvSpPr>
          <p:cNvPr id="26" name="TextBox 26"/>
          <p:cNvSpPr txBox="1"/>
          <p:nvPr/>
        </p:nvSpPr>
        <p:spPr>
          <a:xfrm rot="21600000">
            <a:off x="807308" y="159544"/>
            <a:ext cx="6208705" cy="6286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75"/>
              </a:lnSpc>
            </a:pPr>
            <a:r>
              <a:rPr lang="en-US" sz="2475" b="1" dirty="0" smtClean="0">
                <a:solidFill>
                  <a:srgbClr val="FFFFFF">
                    <a:alpha val="100000"/>
                  </a:srgbClr>
                </a:solidFill>
                <a:latin typeface="Montserrat"/>
              </a:rPr>
              <a:t>Main challenges faced by </a:t>
            </a:r>
            <a:r>
              <a:rPr lang="en-US" sz="2475" b="1" dirty="0" err="1" smtClean="0">
                <a:solidFill>
                  <a:srgbClr val="FFFFFF">
                    <a:alpha val="100000"/>
                  </a:srgbClr>
                </a:solidFill>
                <a:latin typeface="Montserrat"/>
              </a:rPr>
              <a:t>Yandex.Taxi</a:t>
            </a:r>
            <a:r>
              <a:rPr lang="en-US" sz="2475" b="1" dirty="0" smtClean="0">
                <a:solidFill>
                  <a:srgbClr val="FFFFFF">
                    <a:alpha val="100000"/>
                  </a:srgbClr>
                </a:solidFill>
                <a:latin typeface="Montserrat"/>
              </a:rPr>
              <a:t> service drivers</a:t>
            </a:r>
            <a:endParaRPr lang="en-US" sz="2475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</p:txBody>
      </p:sp>
      <p:sp>
        <p:nvSpPr>
          <p:cNvPr id="28" name="TextBox 28"/>
          <p:cNvSpPr txBox="1"/>
          <p:nvPr/>
        </p:nvSpPr>
        <p:spPr>
          <a:xfrm rot="21600000">
            <a:off x="558799" y="2753239"/>
            <a:ext cx="1766150" cy="3333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ru-RU" sz="1400" b="1" dirty="0">
                <a:solidFill>
                  <a:srgbClr val="6AA976">
                    <a:alpha val="100000"/>
                  </a:srgbClr>
                </a:solidFill>
                <a:latin typeface="Arvo"/>
              </a:rPr>
              <a:t>О профсоюзах знают менее 40% </a:t>
            </a:r>
            <a:endParaRPr lang="en-US" sz="1400" b="1" i="0" spc="0" dirty="0">
              <a:solidFill>
                <a:srgbClr val="6AA976">
                  <a:alpha val="100000"/>
                </a:srgbClr>
              </a:solidFill>
              <a:latin typeface="Arvo"/>
            </a:endParaRPr>
          </a:p>
        </p:txBody>
      </p:sp>
      <p:sp>
        <p:nvSpPr>
          <p:cNvPr id="32" name="TextBox 32"/>
          <p:cNvSpPr txBox="1"/>
          <p:nvPr/>
        </p:nvSpPr>
        <p:spPr>
          <a:xfrm rot="21600000">
            <a:off x="5286375" y="4482333"/>
            <a:ext cx="1778850" cy="56197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250"/>
              </a:lnSpc>
            </a:pPr>
            <a:endParaRPr lang="en-US" b="1" i="0" spc="0" dirty="0">
              <a:solidFill>
                <a:srgbClr val="213626">
                  <a:alpha val="100000"/>
                </a:srgbClr>
              </a:solidFill>
              <a:latin typeface="Arvo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4CA0F03-54DF-D62F-5BDA-CDB94703A27C}"/>
              </a:ext>
            </a:extLst>
          </p:cNvPr>
          <p:cNvSpPr txBox="1"/>
          <p:nvPr/>
        </p:nvSpPr>
        <p:spPr>
          <a:xfrm>
            <a:off x="5159149" y="1843907"/>
            <a:ext cx="2160739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smtClean="0"/>
              <a:t>More than half of </a:t>
            </a:r>
            <a:r>
              <a:rPr lang="en-US" sz="1400" dirty="0" err="1" smtClean="0"/>
              <a:t>Yandex.Taxi</a:t>
            </a:r>
            <a:r>
              <a:rPr lang="en-US" sz="1400" dirty="0" smtClean="0"/>
              <a:t> drivers have no license, no medical check-ups in the morning, they can have their driving license cancelled</a:t>
            </a:r>
            <a:r>
              <a:rPr lang="ru-RU" sz="1600" dirty="0" smtClean="0"/>
              <a:t>. </a:t>
            </a:r>
            <a:endParaRPr lang="x-none" sz="1600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FBBF495-4F82-8E14-7B85-4FD899E306B1}"/>
              </a:ext>
            </a:extLst>
          </p:cNvPr>
          <p:cNvSpPr txBox="1"/>
          <p:nvPr/>
        </p:nvSpPr>
        <p:spPr>
          <a:xfrm>
            <a:off x="408447" y="1711149"/>
            <a:ext cx="206685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 smtClean="0"/>
              <a:t>Yandex.Taxi</a:t>
            </a:r>
            <a:r>
              <a:rPr lang="en-US" sz="1400" dirty="0" smtClean="0"/>
              <a:t> removes promotional discounts at the expense of drivers; low basic fare rates  making operations unprofitable because of high petrol prices</a:t>
            </a:r>
            <a:r>
              <a:rPr lang="en-US" sz="1600" dirty="0" smtClean="0"/>
              <a:t>;</a:t>
            </a:r>
            <a:r>
              <a:rPr lang="ru-RU" sz="1600" dirty="0" smtClean="0"/>
              <a:t> </a:t>
            </a:r>
            <a:r>
              <a:rPr lang="en-US" sz="1400" dirty="0" smtClean="0"/>
              <a:t>unjustified lowering of drivers’ ratings happening suddenly at the end of a month</a:t>
            </a:r>
            <a:endParaRPr lang="x-none" sz="1600" dirty="0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C9291E77-42F0-00B1-D861-39559075EC7C}"/>
              </a:ext>
            </a:extLst>
          </p:cNvPr>
          <p:cNvSpPr txBox="1"/>
          <p:nvPr/>
        </p:nvSpPr>
        <p:spPr>
          <a:xfrm>
            <a:off x="675118" y="5467584"/>
            <a:ext cx="6226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 all the three countries the drivers are not officially employed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04258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" y="446148"/>
            <a:ext cx="7620000" cy="5715000"/>
            <a:chOff x="15450" y="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15450" y="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21600000">
            <a:off x="1" y="-9525"/>
            <a:ext cx="7620000" cy="962025"/>
            <a:chOff x="-204788" y="-9525"/>
            <a:chExt cx="8029575" cy="962025"/>
          </a:xfrm>
        </p:grpSpPr>
        <p:sp>
          <p:nvSpPr>
            <p:cNvPr id="6" name="Freeform 6"/>
            <p:cNvSpPr/>
            <p:nvPr/>
          </p:nvSpPr>
          <p:spPr>
            <a:xfrm>
              <a:off x="-204788" y="-9525"/>
              <a:ext cx="8029575" cy="9620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sp>
        <p:nvSpPr>
          <p:cNvPr id="24" name="TextBox 24"/>
          <p:cNvSpPr txBox="1"/>
          <p:nvPr/>
        </p:nvSpPr>
        <p:spPr>
          <a:xfrm rot="21600000">
            <a:off x="5307750" y="2667515"/>
            <a:ext cx="1718525" cy="5048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ru-RU" sz="1400" b="1" dirty="0">
                <a:solidFill>
                  <a:srgbClr val="6AA976">
                    <a:alpha val="100000"/>
                  </a:srgbClr>
                </a:solidFill>
                <a:latin typeface="Arvo"/>
              </a:rPr>
              <a:t>Знают о том, что такое профсоюзы 52,5% водителей</a:t>
            </a:r>
            <a:endParaRPr lang="en-US" sz="1400" b="1" i="0" spc="0" dirty="0">
              <a:solidFill>
                <a:srgbClr val="6AA976">
                  <a:alpha val="100000"/>
                </a:srgbClr>
              </a:solidFill>
              <a:latin typeface="Arvo"/>
            </a:endParaRPr>
          </a:p>
        </p:txBody>
      </p:sp>
      <p:sp>
        <p:nvSpPr>
          <p:cNvPr id="26" name="TextBox 26"/>
          <p:cNvSpPr txBox="1"/>
          <p:nvPr/>
        </p:nvSpPr>
        <p:spPr>
          <a:xfrm rot="21600000">
            <a:off x="807308" y="159544"/>
            <a:ext cx="6208705" cy="6286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75"/>
              </a:lnSpc>
            </a:pPr>
            <a:r>
              <a:rPr lang="en-US" sz="2475" b="1" dirty="0" smtClean="0">
                <a:solidFill>
                  <a:srgbClr val="FFFFFF">
                    <a:alpha val="100000"/>
                  </a:srgbClr>
                </a:solidFill>
                <a:latin typeface="Montserrat"/>
              </a:rPr>
              <a:t>Protecting gig workers’ rights in Kyrgyzstan</a:t>
            </a:r>
            <a:endParaRPr lang="ru-RU" sz="2475" b="1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E96A97F-5086-6987-D5A3-23A5C15D7AB2}"/>
              </a:ext>
            </a:extLst>
          </p:cNvPr>
          <p:cNvSpPr txBox="1"/>
          <p:nvPr/>
        </p:nvSpPr>
        <p:spPr>
          <a:xfrm>
            <a:off x="313149" y="1211573"/>
            <a:ext cx="730685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/>
              <a:t>In February 2021, taxi drivers held their first rally against </a:t>
            </a:r>
            <a:r>
              <a:rPr lang="en-US" sz="1600" dirty="0" err="1" smtClean="0"/>
              <a:t>Yandex.Taxi</a:t>
            </a:r>
            <a:r>
              <a:rPr lang="en-US" sz="1600" dirty="0" smtClean="0"/>
              <a:t> in Bishkek</a:t>
            </a:r>
            <a:r>
              <a:rPr lang="ru-RU" sz="1600" dirty="0" smtClean="0"/>
              <a:t>.</a:t>
            </a:r>
            <a:endParaRPr lang="ru-RU" sz="1600" dirty="0"/>
          </a:p>
          <a:p>
            <a:endParaRPr lang="ru-RU" sz="1600" dirty="0"/>
          </a:p>
          <a:p>
            <a:r>
              <a:rPr lang="en-US" sz="1600" dirty="0" smtClean="0"/>
              <a:t>The protesters demanded a ban on the company’s operations</a:t>
            </a:r>
            <a:r>
              <a:rPr lang="ru-RU" sz="1600" dirty="0" smtClean="0"/>
              <a:t>.</a:t>
            </a:r>
            <a:r>
              <a:rPr lang="en-US" sz="1600" dirty="0" smtClean="0"/>
              <a:t> A monopolistic aggregator  is not a transportation company, it is not a taxi fleet, not even a dispatch centre; it does not provide transportation services yet it dictates its own rates which have become a burden for the drivers and negatively affect their working conditions</a:t>
            </a:r>
            <a:r>
              <a:rPr lang="ru-RU" sz="1600" dirty="0" smtClean="0"/>
              <a:t>. </a:t>
            </a:r>
            <a:r>
              <a:rPr lang="en-US" sz="1600" dirty="0" smtClean="0"/>
              <a:t>This is a result of </a:t>
            </a:r>
            <a:r>
              <a:rPr lang="en-US" sz="1600" dirty="0" smtClean="0"/>
              <a:t>the </a:t>
            </a:r>
            <a:r>
              <a:rPr lang="en-US" sz="1600" dirty="0" smtClean="0"/>
              <a:t>legal uncertainty in the relations between the driver and the aggregator</a:t>
            </a:r>
            <a:r>
              <a:rPr lang="ru-RU" sz="1600" dirty="0" smtClean="0"/>
              <a:t>.</a:t>
            </a:r>
            <a:endParaRPr lang="ru-RU" sz="1600" dirty="0"/>
          </a:p>
          <a:p>
            <a:endParaRPr lang="ru-RU" sz="1600" dirty="0"/>
          </a:p>
          <a:p>
            <a:r>
              <a:rPr lang="en-US" sz="1600" dirty="0" smtClean="0"/>
              <a:t>On March 16, 2021, the Independent Taxi Drivers’ Union was established with the view of creating  </a:t>
            </a:r>
            <a:r>
              <a:rPr lang="en-US" sz="1600" dirty="0" err="1" smtClean="0"/>
              <a:t>favourable</a:t>
            </a:r>
            <a:r>
              <a:rPr lang="en-US" sz="1600" dirty="0" smtClean="0"/>
              <a:t> conditions for taxi service drivers and protecting their rights</a:t>
            </a:r>
            <a:r>
              <a:rPr lang="ru-RU" sz="1600" dirty="0" smtClean="0"/>
              <a:t>. </a:t>
            </a:r>
            <a:r>
              <a:rPr lang="en-US" sz="1600" dirty="0" err="1" smtClean="0"/>
              <a:t>Ruslan</a:t>
            </a:r>
            <a:r>
              <a:rPr lang="en-US" sz="1600" dirty="0" smtClean="0"/>
              <a:t> </a:t>
            </a:r>
            <a:r>
              <a:rPr lang="en-US" sz="1600" dirty="0" err="1" smtClean="0"/>
              <a:t>Zhakypbekov</a:t>
            </a:r>
            <a:r>
              <a:rPr lang="en-US" sz="1600" dirty="0" smtClean="0"/>
              <a:t> was elected President of the Union</a:t>
            </a:r>
            <a:r>
              <a:rPr lang="ru-RU" dirty="0" smtClean="0"/>
              <a:t>.</a:t>
            </a:r>
            <a:endParaRPr lang="ru-RU" dirty="0"/>
          </a:p>
          <a:p>
            <a:r>
              <a:rPr lang="en-US" sz="1600" dirty="0" smtClean="0"/>
              <a:t>Currently, the Union has 200 members</a:t>
            </a:r>
            <a:r>
              <a:rPr lang="ru-RU" sz="1600" dirty="0" smtClean="0"/>
              <a:t>. </a:t>
            </a:r>
            <a:endParaRPr lang="ru-RU" sz="1600" dirty="0"/>
          </a:p>
          <a:p>
            <a:endParaRPr lang="ru-RU" sz="1600" dirty="0"/>
          </a:p>
          <a:p>
            <a:r>
              <a:rPr lang="en-US" sz="1600" dirty="0" smtClean="0"/>
              <a:t>This union is not registered as a separate legal entity</a:t>
            </a:r>
            <a:r>
              <a:rPr lang="ru-RU" sz="1600" dirty="0" smtClean="0"/>
              <a:t>. </a:t>
            </a:r>
            <a:r>
              <a:rPr lang="en-US" sz="1600" dirty="0" smtClean="0"/>
              <a:t>It is affiliated to the Construction Workers’ Union and operates based on their Statutes</a:t>
            </a:r>
            <a:r>
              <a:rPr lang="ru-RU" sz="1600" dirty="0" smtClean="0"/>
              <a:t>. </a:t>
            </a:r>
            <a:endParaRPr lang="x-none" sz="1600" dirty="0"/>
          </a:p>
        </p:txBody>
      </p:sp>
    </p:spTree>
    <p:extLst>
      <p:ext uri="{BB962C8B-B14F-4D97-AF65-F5344CB8AC3E}">
        <p14:creationId xmlns="" xmlns:p14="http://schemas.microsoft.com/office/powerpoint/2010/main" val="4073858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" y="132581"/>
            <a:ext cx="7620000" cy="5715000"/>
            <a:chOff x="0" y="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  <p:txBody>
            <a:bodyPr/>
            <a:lstStyle/>
            <a:p>
              <a:endParaRPr lang="x-none" dirty="0"/>
            </a:p>
          </p:txBody>
        </p:sp>
      </p:grpSp>
      <p:grpSp>
        <p:nvGrpSpPr>
          <p:cNvPr id="5" name="Group 5"/>
          <p:cNvGrpSpPr/>
          <p:nvPr/>
        </p:nvGrpSpPr>
        <p:grpSpPr>
          <a:xfrm rot="21600000">
            <a:off x="0" y="-28575"/>
            <a:ext cx="7620000" cy="962025"/>
            <a:chOff x="-195263" y="-28575"/>
            <a:chExt cx="8029575" cy="962025"/>
          </a:xfrm>
        </p:grpSpPr>
        <p:sp>
          <p:nvSpPr>
            <p:cNvPr id="4" name="Freeform 4"/>
            <p:cNvSpPr/>
            <p:nvPr/>
          </p:nvSpPr>
          <p:spPr>
            <a:xfrm>
              <a:off x="-195263" y="-28575"/>
              <a:ext cx="8029575" cy="9620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1507331" y="140494"/>
            <a:ext cx="4722075" cy="6286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75"/>
              </a:lnSpc>
            </a:pPr>
            <a:r>
              <a:rPr lang="en-US" sz="2475" b="1" dirty="0" smtClean="0">
                <a:solidFill>
                  <a:srgbClr val="FFFFFF">
                    <a:alpha val="100000"/>
                  </a:srgbClr>
                </a:solidFill>
                <a:latin typeface="Montserrat"/>
              </a:rPr>
              <a:t>Protecting gig workers’ rights in Kyrgyzstan</a:t>
            </a:r>
            <a:endParaRPr lang="en-US" sz="2475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</p:txBody>
      </p:sp>
      <p:cxnSp>
        <p:nvCxnSpPr>
          <p:cNvPr id="12" name="Straight Connector 12"/>
          <p:cNvCxnSpPr>
            <a:cxnSpLocks/>
          </p:cNvCxnSpPr>
          <p:nvPr/>
        </p:nvCxnSpPr>
        <p:spPr>
          <a:xfrm rot="21600000">
            <a:off x="1426272" y="1113633"/>
            <a:ext cx="5148456" cy="0"/>
          </a:xfrm>
          <a:prstGeom prst="line">
            <a:avLst/>
          </a:prstGeom>
          <a:ln w="12319">
            <a:solidFill>
              <a:srgbClr val="6AA97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3"/>
          <p:cNvCxnSpPr>
            <a:cxnSpLocks/>
          </p:cNvCxnSpPr>
          <p:nvPr/>
        </p:nvCxnSpPr>
        <p:spPr>
          <a:xfrm rot="21600000">
            <a:off x="1426272" y="1098838"/>
            <a:ext cx="1870101" cy="0"/>
          </a:xfrm>
          <a:prstGeom prst="line">
            <a:avLst/>
          </a:prstGeom>
          <a:ln w="35052">
            <a:solidFill>
              <a:srgbClr val="6AA97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4"/>
          <p:cNvSpPr txBox="1"/>
          <p:nvPr/>
        </p:nvSpPr>
        <p:spPr>
          <a:xfrm rot="21600000">
            <a:off x="1027134" y="1440522"/>
            <a:ext cx="5476358" cy="1166754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147"/>
              </a:lnSpc>
            </a:pPr>
            <a:endParaRPr lang="en-US" sz="1534" b="0" i="0" spc="0" dirty="0">
              <a:solidFill>
                <a:srgbClr val="FFFFFF">
                  <a:alpha val="100000"/>
                </a:srgbClr>
              </a:solidFill>
              <a:latin typeface="Karla"/>
            </a:endParaRPr>
          </a:p>
        </p:txBody>
      </p:sp>
      <p:sp>
        <p:nvSpPr>
          <p:cNvPr id="16" name="TextBox 16"/>
          <p:cNvSpPr txBox="1"/>
          <p:nvPr/>
        </p:nvSpPr>
        <p:spPr>
          <a:xfrm rot="21600000">
            <a:off x="1686466" y="3157899"/>
            <a:ext cx="4817026" cy="8001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147"/>
              </a:lnSpc>
            </a:pPr>
            <a:endParaRPr lang="en-US" sz="1534" b="0" i="0" spc="0" dirty="0">
              <a:solidFill>
                <a:srgbClr val="FFFFFF">
                  <a:alpha val="100000"/>
                </a:srgbClr>
              </a:solidFill>
              <a:latin typeface="Karla"/>
            </a:endParaRPr>
          </a:p>
        </p:txBody>
      </p:sp>
      <p:cxnSp>
        <p:nvCxnSpPr>
          <p:cNvPr id="17" name="Straight Connector 17"/>
          <p:cNvCxnSpPr>
            <a:cxnSpLocks/>
          </p:cNvCxnSpPr>
          <p:nvPr/>
        </p:nvCxnSpPr>
        <p:spPr>
          <a:xfrm rot="21600000">
            <a:off x="1483083" y="4325813"/>
            <a:ext cx="5034834" cy="0"/>
          </a:xfrm>
          <a:prstGeom prst="line">
            <a:avLst/>
          </a:prstGeom>
          <a:ln w="3937">
            <a:solidFill>
              <a:srgbClr val="6AA97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"/>
          <p:cNvSpPr txBox="1"/>
          <p:nvPr/>
        </p:nvSpPr>
        <p:spPr>
          <a:xfrm rot="21600000">
            <a:off x="1686466" y="3409081"/>
            <a:ext cx="724969" cy="27622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191"/>
              </a:lnSpc>
            </a:pPr>
            <a:endParaRPr lang="en-US" sz="2191" b="0" i="0" spc="0" dirty="0">
              <a:solidFill>
                <a:srgbClr val="FCFCFF">
                  <a:alpha val="100000"/>
                </a:srgbClr>
              </a:solidFill>
              <a:latin typeface="Karla"/>
            </a:endParaRPr>
          </a:p>
        </p:txBody>
      </p:sp>
      <p:sp>
        <p:nvSpPr>
          <p:cNvPr id="23" name="TextBox 23"/>
          <p:cNvSpPr txBox="1"/>
          <p:nvPr/>
        </p:nvSpPr>
        <p:spPr>
          <a:xfrm rot="21600000">
            <a:off x="1426271" y="4832887"/>
            <a:ext cx="5077221" cy="5334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147"/>
              </a:lnSpc>
            </a:pPr>
            <a:endParaRPr lang="en-US" sz="1534" b="0" i="0" spc="0" dirty="0">
              <a:solidFill>
                <a:srgbClr val="FFFFFF">
                  <a:alpha val="100000"/>
                </a:srgbClr>
              </a:solidFill>
              <a:latin typeface="Karla"/>
            </a:endParaRPr>
          </a:p>
        </p:txBody>
      </p:sp>
      <p:sp>
        <p:nvSpPr>
          <p:cNvPr id="28" name="TextBox 28"/>
          <p:cNvSpPr txBox="1"/>
          <p:nvPr/>
        </p:nvSpPr>
        <p:spPr>
          <a:xfrm rot="21600000">
            <a:off x="1686466" y="4935837"/>
            <a:ext cx="724969" cy="27622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191"/>
              </a:lnSpc>
            </a:pPr>
            <a:endParaRPr lang="en-US" sz="2191" b="0" i="0" spc="0" dirty="0">
              <a:solidFill>
                <a:srgbClr val="FCFCFF">
                  <a:alpha val="100000"/>
                </a:srgbClr>
              </a:solidFill>
              <a:latin typeface="Karl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9B5846F-04CC-7AE7-A147-A41BAB39553F}"/>
              </a:ext>
            </a:extLst>
          </p:cNvPr>
          <p:cNvSpPr txBox="1"/>
          <p:nvPr/>
        </p:nvSpPr>
        <p:spPr>
          <a:xfrm>
            <a:off x="1532168" y="1275285"/>
            <a:ext cx="45736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year 2021 saw frequent strikes by couriers protesting against violations of their rights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x-non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09402BDD-20E4-F1E8-2650-E3B830658800}"/>
              </a:ext>
            </a:extLst>
          </p:cNvPr>
          <p:cNvSpPr txBox="1"/>
          <p:nvPr/>
        </p:nvSpPr>
        <p:spPr>
          <a:xfrm>
            <a:off x="1426271" y="2649215"/>
            <a:ext cx="54763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to stage protest actions in May were the couriers of the </a:t>
            </a:r>
            <a:r>
              <a:rPr lang="ru-RU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Wolt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services, responding to wage rate cuts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result, the company management sent a request to the head office in Finland asking for the restoration of former wage rates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around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striking couriers were blocked in the </a:t>
            </a:r>
            <a:r>
              <a:rPr lang="ru-RU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Wolt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D569D73-BA4F-D1D7-879E-B332117B7F10}"/>
              </a:ext>
            </a:extLst>
          </p:cNvPr>
          <p:cNvSpPr txBox="1"/>
          <p:nvPr/>
        </p:nvSpPr>
        <p:spPr>
          <a:xfrm>
            <a:off x="1532168" y="4391355"/>
            <a:ext cx="49010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Kazakh couriers of all food delivery services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country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Glovo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Yandex,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Chocofood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decided to create a union but to this date there is no information that such a union has been registered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x-non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2AA1F32-B1A3-E3FA-3E6F-D9032DD3AD8B}"/>
              </a:ext>
            </a:extLst>
          </p:cNvPr>
          <p:cNvSpPr txBox="1"/>
          <p:nvPr/>
        </p:nvSpPr>
        <p:spPr>
          <a:xfrm>
            <a:off x="1507331" y="1922107"/>
            <a:ext cx="48849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wage cuts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smtClean="0">
                <a:solidFill>
                  <a:schemeClr val="bg1"/>
                </a:solidFill>
              </a:rPr>
              <a:t>dangerous working conditions (road accidents)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smtClean="0">
                <a:solidFill>
                  <a:schemeClr val="bg1"/>
                </a:solidFill>
              </a:rPr>
              <a:t>the blocking of couriers in the system, etc.</a:t>
            </a:r>
            <a:endParaRPr lang="ru-RU" sz="1600" dirty="0">
              <a:solidFill>
                <a:schemeClr val="bg1"/>
              </a:solidFill>
            </a:endParaRPr>
          </a:p>
          <a:p>
            <a:endParaRPr lang="x-none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95A955-68CC-1F09-7B23-4E132F987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85" y="2854451"/>
            <a:ext cx="5041829" cy="60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2765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7620000" cy="5715000"/>
            <a:chOff x="0" y="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1248966" y="2470547"/>
            <a:ext cx="5129269" cy="68580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 algn="ctr">
              <a:lnSpc>
                <a:spcPts val="5400"/>
              </a:lnSpc>
            </a:pPr>
            <a:r>
              <a:rPr lang="en-US" sz="4500" b="1" i="0" spc="0">
                <a:solidFill>
                  <a:srgbClr val="213626">
                    <a:alpha val="100000"/>
                  </a:srgbClr>
                </a:solidFill>
                <a:latin typeface="Arvo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" y="25147"/>
            <a:ext cx="7620000" cy="5715000"/>
            <a:chOff x="0" y="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1" y="0"/>
            <a:ext cx="7620000" cy="962025"/>
            <a:chOff x="-204788" y="0"/>
            <a:chExt cx="8029575" cy="962025"/>
          </a:xfrm>
        </p:grpSpPr>
        <p:sp>
          <p:nvSpPr>
            <p:cNvPr id="4" name="Freeform 4"/>
            <p:cNvSpPr/>
            <p:nvPr/>
          </p:nvSpPr>
          <p:spPr>
            <a:xfrm>
              <a:off x="-204788" y="0"/>
              <a:ext cx="8029575" cy="9620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21600000">
            <a:off x="1567742" y="961732"/>
            <a:ext cx="4770265" cy="4777080"/>
            <a:chOff x="1567742" y="961732"/>
            <a:chExt cx="4770265" cy="4777080"/>
          </a:xfrm>
        </p:grpSpPr>
        <p:sp>
          <p:nvSpPr>
            <p:cNvPr id="6" name="Freeform 6"/>
            <p:cNvSpPr/>
            <p:nvPr/>
          </p:nvSpPr>
          <p:spPr>
            <a:xfrm>
              <a:off x="1567742" y="961732"/>
              <a:ext cx="4770265" cy="477708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cxnSp>
        <p:nvCxnSpPr>
          <p:cNvPr id="8" name="Straight Connector 8"/>
          <p:cNvCxnSpPr>
            <a:cxnSpLocks/>
          </p:cNvCxnSpPr>
          <p:nvPr/>
        </p:nvCxnSpPr>
        <p:spPr>
          <a:xfrm rot="21600000">
            <a:off x="1599958" y="3421129"/>
            <a:ext cx="4470420" cy="0"/>
          </a:xfrm>
          <a:prstGeom prst="line">
            <a:avLst/>
          </a:prstGeom>
          <a:ln w="6858">
            <a:solidFill>
              <a:srgbClr val="6AA97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9"/>
          <p:cNvCxnSpPr>
            <a:cxnSpLocks/>
          </p:cNvCxnSpPr>
          <p:nvPr/>
        </p:nvCxnSpPr>
        <p:spPr>
          <a:xfrm rot="5400000">
            <a:off x="1649719" y="3392792"/>
            <a:ext cx="4470420" cy="0"/>
          </a:xfrm>
          <a:prstGeom prst="line">
            <a:avLst/>
          </a:prstGeom>
          <a:ln w="6858">
            <a:solidFill>
              <a:srgbClr val="6AA97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1"/>
          <p:cNvGrpSpPr/>
          <p:nvPr/>
        </p:nvGrpSpPr>
        <p:grpSpPr>
          <a:xfrm rot="21600000">
            <a:off x="2579526" y="1061397"/>
            <a:ext cx="287426" cy="574851"/>
            <a:chOff x="2493326" y="1193431"/>
            <a:chExt cx="287426" cy="574851"/>
          </a:xfrm>
        </p:grpSpPr>
        <p:sp>
          <p:nvSpPr>
            <p:cNvPr id="10" name="Freeform 10"/>
            <p:cNvSpPr/>
            <p:nvPr/>
          </p:nvSpPr>
          <p:spPr>
            <a:xfrm>
              <a:off x="2493326" y="1193431"/>
              <a:ext cx="287426" cy="574851"/>
            </a:xfrm>
            <a:custGeom>
              <a:avLst/>
              <a:gdLst/>
              <a:ahLst/>
              <a:cxnLst/>
              <a:rect l="0" t="0" r="0" b="0"/>
              <a:pathLst>
                <a:path w="152400" h="304800">
                  <a:moveTo>
                    <a:pt x="9039" y="304800"/>
                  </a:moveTo>
                  <a:cubicBezTo>
                    <a:pt x="7058" y="304800"/>
                    <a:pt x="5067" y="304086"/>
                    <a:pt x="3496" y="302676"/>
                  </a:cubicBezTo>
                  <a:cubicBezTo>
                    <a:pt x="429" y="299923"/>
                    <a:pt x="-143" y="295342"/>
                    <a:pt x="2134" y="291913"/>
                  </a:cubicBezTo>
                  <a:lnTo>
                    <a:pt x="59722" y="205426"/>
                  </a:lnTo>
                  <a:lnTo>
                    <a:pt x="29270" y="194186"/>
                  </a:lnTo>
                  <a:cubicBezTo>
                    <a:pt x="26832" y="193291"/>
                    <a:pt x="24965" y="191300"/>
                    <a:pt x="24213" y="188814"/>
                  </a:cubicBezTo>
                  <a:cubicBezTo>
                    <a:pt x="23460" y="186328"/>
                    <a:pt x="23917" y="183632"/>
                    <a:pt x="25441" y="181537"/>
                  </a:cubicBezTo>
                  <a:lnTo>
                    <a:pt x="66494" y="125082"/>
                  </a:lnTo>
                  <a:lnTo>
                    <a:pt x="35614" y="113681"/>
                  </a:lnTo>
                  <a:cubicBezTo>
                    <a:pt x="32909" y="112681"/>
                    <a:pt x="30928" y="110357"/>
                    <a:pt x="30356" y="107537"/>
                  </a:cubicBezTo>
                  <a:cubicBezTo>
                    <a:pt x="29794" y="104718"/>
                    <a:pt x="30728" y="101803"/>
                    <a:pt x="32833" y="99841"/>
                  </a:cubicBezTo>
                  <a:lnTo>
                    <a:pt x="137712" y="2219"/>
                  </a:lnTo>
                  <a:cubicBezTo>
                    <a:pt x="139303" y="743"/>
                    <a:pt x="141332" y="0"/>
                    <a:pt x="143361" y="0"/>
                  </a:cubicBezTo>
                  <a:cubicBezTo>
                    <a:pt x="145190" y="0"/>
                    <a:pt x="147018" y="600"/>
                    <a:pt x="148542" y="1819"/>
                  </a:cubicBezTo>
                  <a:cubicBezTo>
                    <a:pt x="151752" y="4391"/>
                    <a:pt x="152591" y="8925"/>
                    <a:pt x="150524" y="12468"/>
                  </a:cubicBezTo>
                  <a:lnTo>
                    <a:pt x="105985" y="88716"/>
                  </a:lnTo>
                  <a:lnTo>
                    <a:pt x="137255" y="101013"/>
                  </a:lnTo>
                  <a:cubicBezTo>
                    <a:pt x="139636" y="101946"/>
                    <a:pt x="141446" y="103927"/>
                    <a:pt x="142170" y="106375"/>
                  </a:cubicBezTo>
                  <a:cubicBezTo>
                    <a:pt x="142894" y="108823"/>
                    <a:pt x="142446" y="111471"/>
                    <a:pt x="140960" y="113548"/>
                  </a:cubicBezTo>
                  <a:lnTo>
                    <a:pt x="100365" y="170240"/>
                  </a:lnTo>
                  <a:lnTo>
                    <a:pt x="137608" y="183985"/>
                  </a:lnTo>
                  <a:cubicBezTo>
                    <a:pt x="140379" y="185014"/>
                    <a:pt x="142408" y="187442"/>
                    <a:pt x="142904" y="190357"/>
                  </a:cubicBezTo>
                  <a:cubicBezTo>
                    <a:pt x="143408" y="193272"/>
                    <a:pt x="142313" y="196234"/>
                    <a:pt x="140037" y="198130"/>
                  </a:cubicBezTo>
                  <a:lnTo>
                    <a:pt x="14345" y="302876"/>
                  </a:lnTo>
                  <a:cubicBezTo>
                    <a:pt x="12802" y="304162"/>
                    <a:pt x="10916" y="304800"/>
                    <a:pt x="9039" y="304800"/>
                  </a:cubicBez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1375873" y="2295585"/>
            <a:ext cx="2427044" cy="8667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just">
              <a:lnSpc>
                <a:spcPts val="1159"/>
              </a:lnSpc>
            </a:pPr>
            <a:r>
              <a:rPr lang="en-US" sz="1400" dirty="0" smtClean="0">
                <a:solidFill>
                  <a:srgbClr val="F5F1E4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Analyzing the legal framework of three countries – Kyrgyzstan, Kazakhstan, and Uzbekistan – and developing recommendations to enhance drivers’ labour rights</a:t>
            </a:r>
            <a:endParaRPr lang="en-US" sz="1400" b="0" i="0" spc="0" dirty="0">
              <a:solidFill>
                <a:srgbClr val="F5F1E4">
                  <a:alpha val="100000"/>
                </a:srgbClr>
              </a:solidFill>
              <a:latin typeface="Lekton"/>
            </a:endParaRPr>
          </a:p>
        </p:txBody>
      </p:sp>
      <p:sp>
        <p:nvSpPr>
          <p:cNvPr id="13" name="TextBox 13"/>
          <p:cNvSpPr txBox="1"/>
          <p:nvPr/>
        </p:nvSpPr>
        <p:spPr>
          <a:xfrm rot="21600000">
            <a:off x="1832679" y="1869858"/>
            <a:ext cx="1574573" cy="3810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502"/>
              </a:lnSpc>
            </a:pPr>
            <a:r>
              <a:rPr lang="en-US" sz="1073" b="0" i="0" spc="0" dirty="0" smtClean="0">
                <a:solidFill>
                  <a:srgbClr val="F5F1E4">
                    <a:alpha val="100000"/>
                  </a:srgbClr>
                </a:solidFill>
                <a:latin typeface="Bungee"/>
              </a:rPr>
              <a:t>LEGAL FRAMEWORK ANALYSIS</a:t>
            </a:r>
            <a:endParaRPr lang="en-US" sz="1073" b="0" i="0" spc="0" dirty="0">
              <a:solidFill>
                <a:srgbClr val="F5F1E4">
                  <a:alpha val="100000"/>
                </a:srgbClr>
              </a:solidFill>
              <a:latin typeface="Bungee"/>
            </a:endParaRPr>
          </a:p>
        </p:txBody>
      </p:sp>
      <p:sp>
        <p:nvSpPr>
          <p:cNvPr id="14" name="TextBox 14"/>
          <p:cNvSpPr txBox="1"/>
          <p:nvPr/>
        </p:nvSpPr>
        <p:spPr>
          <a:xfrm rot="21600000">
            <a:off x="1738961" y="4111115"/>
            <a:ext cx="1847160" cy="1905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502"/>
              </a:lnSpc>
            </a:pPr>
            <a:r>
              <a:rPr lang="en-US" sz="1073" b="0" i="0" spc="0" dirty="0" smtClean="0">
                <a:solidFill>
                  <a:srgbClr val="F5F1E4">
                    <a:alpha val="100000"/>
                  </a:srgbClr>
                </a:solidFill>
                <a:latin typeface="Bungee"/>
              </a:rPr>
              <a:t>DATA COLLECTION</a:t>
            </a:r>
            <a:endParaRPr lang="en-US" sz="1073" b="0" i="0" spc="0" dirty="0">
              <a:solidFill>
                <a:srgbClr val="F5F1E4">
                  <a:alpha val="100000"/>
                </a:srgbClr>
              </a:solidFill>
              <a:latin typeface="Bungee"/>
            </a:endParaRPr>
          </a:p>
        </p:txBody>
      </p:sp>
      <p:sp>
        <p:nvSpPr>
          <p:cNvPr id="15" name="TextBox 15"/>
          <p:cNvSpPr txBox="1"/>
          <p:nvPr/>
        </p:nvSpPr>
        <p:spPr>
          <a:xfrm rot="21600000">
            <a:off x="4145927" y="3870857"/>
            <a:ext cx="1847160" cy="1905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502"/>
              </a:lnSpc>
            </a:pPr>
            <a:r>
              <a:rPr lang="en-US" sz="1073" b="0" i="0" spc="0" dirty="0" smtClean="0">
                <a:solidFill>
                  <a:srgbClr val="F5F1E4">
                    <a:alpha val="100000"/>
                  </a:srgbClr>
                </a:solidFill>
                <a:latin typeface="Bungee"/>
              </a:rPr>
              <a:t>FINALISATION</a:t>
            </a:r>
            <a:endParaRPr lang="en-US" sz="1073" b="0" i="0" spc="0" dirty="0">
              <a:solidFill>
                <a:srgbClr val="F5F1E4">
                  <a:alpha val="100000"/>
                </a:srgbClr>
              </a:solidFill>
              <a:latin typeface="Bungee"/>
            </a:endParaRPr>
          </a:p>
        </p:txBody>
      </p:sp>
      <p:sp>
        <p:nvSpPr>
          <p:cNvPr id="16" name="TextBox 16"/>
          <p:cNvSpPr txBox="1"/>
          <p:nvPr/>
        </p:nvSpPr>
        <p:spPr>
          <a:xfrm rot="21600000">
            <a:off x="4237056" y="1940737"/>
            <a:ext cx="1574573" cy="19050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502"/>
              </a:lnSpc>
            </a:pPr>
            <a:r>
              <a:rPr lang="en-US" sz="1073" b="0" i="0" spc="0" dirty="0" smtClean="0">
                <a:solidFill>
                  <a:srgbClr val="F5F1E4">
                    <a:alpha val="100000"/>
                  </a:srgbClr>
                </a:solidFill>
                <a:latin typeface="Bungee"/>
              </a:rPr>
              <a:t>MARKET ANALYSIS</a:t>
            </a:r>
            <a:endParaRPr lang="en-US" sz="1073" b="0" i="0" spc="0" dirty="0">
              <a:solidFill>
                <a:srgbClr val="F5F1E4">
                  <a:alpha val="100000"/>
                </a:srgbClr>
              </a:solidFill>
              <a:latin typeface="Bungee"/>
            </a:endParaRPr>
          </a:p>
        </p:txBody>
      </p:sp>
      <p:grpSp>
        <p:nvGrpSpPr>
          <p:cNvPr id="18" name="Group 18"/>
          <p:cNvGrpSpPr/>
          <p:nvPr/>
        </p:nvGrpSpPr>
        <p:grpSpPr>
          <a:xfrm rot="21600000">
            <a:off x="4888548" y="3555578"/>
            <a:ext cx="461766" cy="263351"/>
            <a:chOff x="4888548" y="3555578"/>
            <a:chExt cx="461766" cy="263351"/>
          </a:xfrm>
        </p:grpSpPr>
        <p:sp>
          <p:nvSpPr>
            <p:cNvPr id="17" name="Freeform 17"/>
            <p:cNvSpPr/>
            <p:nvPr/>
          </p:nvSpPr>
          <p:spPr>
            <a:xfrm>
              <a:off x="4888548" y="3555578"/>
              <a:ext cx="461766" cy="263351"/>
            </a:xfrm>
            <a:custGeom>
              <a:avLst/>
              <a:gdLst/>
              <a:ahLst/>
              <a:cxnLst/>
              <a:rect l="0" t="0" r="0" b="0"/>
              <a:pathLst>
                <a:path w="304800" h="173355">
                  <a:moveTo>
                    <a:pt x="186119" y="18345"/>
                  </a:moveTo>
                  <a:lnTo>
                    <a:pt x="215865" y="48092"/>
                  </a:lnTo>
                  <a:lnTo>
                    <a:pt x="172079" y="91878"/>
                  </a:lnTo>
                  <a:lnTo>
                    <a:pt x="106432" y="26232"/>
                  </a:lnTo>
                  <a:lnTo>
                    <a:pt x="0" y="132655"/>
                  </a:lnTo>
                  <a:lnTo>
                    <a:pt x="40777" y="173431"/>
                  </a:lnTo>
                  <a:lnTo>
                    <a:pt x="106423" y="107785"/>
                  </a:lnTo>
                  <a:lnTo>
                    <a:pt x="172069" y="173431"/>
                  </a:lnTo>
                  <a:lnTo>
                    <a:pt x="256632" y="88868"/>
                  </a:lnTo>
                  <a:lnTo>
                    <a:pt x="286379" y="118615"/>
                  </a:lnTo>
                  <a:lnTo>
                    <a:pt x="304800" y="-76"/>
                  </a:lnTo>
                  <a:lnTo>
                    <a:pt x="186119" y="18345"/>
                  </a:ln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 rot="21600000">
            <a:off x="2616591" y="3491108"/>
            <a:ext cx="355941" cy="339256"/>
            <a:chOff x="2616591" y="3491108"/>
            <a:chExt cx="355941" cy="339256"/>
          </a:xfrm>
        </p:grpSpPr>
        <p:sp>
          <p:nvSpPr>
            <p:cNvPr id="19" name="Freeform 19"/>
            <p:cNvSpPr/>
            <p:nvPr/>
          </p:nvSpPr>
          <p:spPr>
            <a:xfrm>
              <a:off x="2616591" y="3491108"/>
              <a:ext cx="355941" cy="339256"/>
            </a:xfrm>
            <a:custGeom>
              <a:avLst/>
              <a:gdLst/>
              <a:ahLst/>
              <a:cxnLst/>
              <a:rect l="0" t="0" r="0" b="0"/>
              <a:pathLst>
                <a:path w="312420" h="297180">
                  <a:moveTo>
                    <a:pt x="170374" y="11630"/>
                  </a:moveTo>
                  <a:lnTo>
                    <a:pt x="208617" y="89116"/>
                  </a:lnTo>
                  <a:lnTo>
                    <a:pt x="294122" y="101537"/>
                  </a:lnTo>
                  <a:cubicBezTo>
                    <a:pt x="307076" y="103422"/>
                    <a:pt x="312249" y="119339"/>
                    <a:pt x="302876" y="128473"/>
                  </a:cubicBezTo>
                  <a:lnTo>
                    <a:pt x="241002" y="188786"/>
                  </a:lnTo>
                  <a:lnTo>
                    <a:pt x="255613" y="273949"/>
                  </a:lnTo>
                  <a:cubicBezTo>
                    <a:pt x="257823" y="286845"/>
                    <a:pt x="244288" y="296685"/>
                    <a:pt x="232705" y="290598"/>
                  </a:cubicBezTo>
                  <a:lnTo>
                    <a:pt x="156210" y="250393"/>
                  </a:lnTo>
                  <a:lnTo>
                    <a:pt x="79724" y="290598"/>
                  </a:lnTo>
                  <a:cubicBezTo>
                    <a:pt x="68142" y="296685"/>
                    <a:pt x="54597" y="286855"/>
                    <a:pt x="56817" y="273949"/>
                  </a:cubicBezTo>
                  <a:lnTo>
                    <a:pt x="71428" y="188786"/>
                  </a:lnTo>
                  <a:lnTo>
                    <a:pt x="9554" y="128473"/>
                  </a:lnTo>
                  <a:cubicBezTo>
                    <a:pt x="181" y="119339"/>
                    <a:pt x="5353" y="103422"/>
                    <a:pt x="18307" y="101537"/>
                  </a:cubicBezTo>
                  <a:lnTo>
                    <a:pt x="103813" y="89116"/>
                  </a:lnTo>
                  <a:lnTo>
                    <a:pt x="142056" y="11630"/>
                  </a:lnTo>
                  <a:cubicBezTo>
                    <a:pt x="147838" y="-105"/>
                    <a:pt x="164582" y="-105"/>
                    <a:pt x="170374" y="11630"/>
                  </a:cubicBez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21600000">
            <a:off x="2455624" y="1331243"/>
            <a:ext cx="256655" cy="260729"/>
            <a:chOff x="2455624" y="1331243"/>
            <a:chExt cx="256655" cy="260729"/>
          </a:xfrm>
        </p:grpSpPr>
        <p:sp>
          <p:nvSpPr>
            <p:cNvPr id="21" name="Freeform 21"/>
            <p:cNvSpPr/>
            <p:nvPr/>
          </p:nvSpPr>
          <p:spPr>
            <a:xfrm>
              <a:off x="2455624" y="1331243"/>
              <a:ext cx="256655" cy="260729"/>
            </a:xfrm>
            <a:custGeom>
              <a:avLst/>
              <a:gdLst/>
              <a:ahLst/>
              <a:cxnLst/>
              <a:rect l="0" t="0" r="0" b="0"/>
              <a:pathLst>
                <a:path w="299085" h="304800">
                  <a:moveTo>
                    <a:pt x="274644" y="175070"/>
                  </a:moveTo>
                  <a:cubicBezTo>
                    <a:pt x="275968" y="167754"/>
                    <a:pt x="276635" y="160134"/>
                    <a:pt x="276635" y="152400"/>
                  </a:cubicBezTo>
                  <a:cubicBezTo>
                    <a:pt x="276635" y="144666"/>
                    <a:pt x="275958" y="137055"/>
                    <a:pt x="274644" y="129731"/>
                  </a:cubicBezTo>
                  <a:lnTo>
                    <a:pt x="296999" y="110271"/>
                  </a:lnTo>
                  <a:cubicBezTo>
                    <a:pt x="298628" y="108861"/>
                    <a:pt x="299018" y="106490"/>
                    <a:pt x="297942" y="104632"/>
                  </a:cubicBezTo>
                  <a:lnTo>
                    <a:pt x="265081" y="47758"/>
                  </a:lnTo>
                  <a:cubicBezTo>
                    <a:pt x="264004" y="45901"/>
                    <a:pt x="261737" y="45053"/>
                    <a:pt x="259728" y="45758"/>
                  </a:cubicBezTo>
                  <a:lnTo>
                    <a:pt x="231677" y="55416"/>
                  </a:lnTo>
                  <a:cubicBezTo>
                    <a:pt x="220037" y="45501"/>
                    <a:pt x="206864" y="37890"/>
                    <a:pt x="192443" y="32747"/>
                  </a:cubicBezTo>
                  <a:lnTo>
                    <a:pt x="186833" y="3639"/>
                  </a:lnTo>
                  <a:cubicBezTo>
                    <a:pt x="186414" y="1534"/>
                    <a:pt x="184566" y="0"/>
                    <a:pt x="182404" y="0"/>
                  </a:cubicBezTo>
                  <a:lnTo>
                    <a:pt x="116681" y="0"/>
                  </a:lnTo>
                  <a:cubicBezTo>
                    <a:pt x="114529" y="0"/>
                    <a:pt x="112671" y="1534"/>
                    <a:pt x="112262" y="3648"/>
                  </a:cubicBezTo>
                  <a:lnTo>
                    <a:pt x="106651" y="32756"/>
                  </a:lnTo>
                  <a:cubicBezTo>
                    <a:pt x="92231" y="37900"/>
                    <a:pt x="79057" y="45510"/>
                    <a:pt x="67418" y="55426"/>
                  </a:cubicBezTo>
                  <a:lnTo>
                    <a:pt x="39367" y="45768"/>
                  </a:lnTo>
                  <a:cubicBezTo>
                    <a:pt x="37328" y="45053"/>
                    <a:pt x="35090" y="45901"/>
                    <a:pt x="34014" y="47768"/>
                  </a:cubicBezTo>
                  <a:lnTo>
                    <a:pt x="1153" y="104642"/>
                  </a:lnTo>
                  <a:cubicBezTo>
                    <a:pt x="76" y="106509"/>
                    <a:pt x="467" y="108871"/>
                    <a:pt x="2096" y="110280"/>
                  </a:cubicBezTo>
                  <a:lnTo>
                    <a:pt x="24451" y="129740"/>
                  </a:lnTo>
                  <a:cubicBezTo>
                    <a:pt x="23127" y="137065"/>
                    <a:pt x="22450" y="144675"/>
                    <a:pt x="22450" y="152400"/>
                  </a:cubicBezTo>
                  <a:cubicBezTo>
                    <a:pt x="22450" y="160125"/>
                    <a:pt x="23117" y="167745"/>
                    <a:pt x="24441" y="175070"/>
                  </a:cubicBezTo>
                  <a:lnTo>
                    <a:pt x="2086" y="194529"/>
                  </a:lnTo>
                  <a:cubicBezTo>
                    <a:pt x="457" y="195939"/>
                    <a:pt x="67" y="198301"/>
                    <a:pt x="1143" y="200168"/>
                  </a:cubicBezTo>
                  <a:lnTo>
                    <a:pt x="34004" y="257042"/>
                  </a:lnTo>
                  <a:cubicBezTo>
                    <a:pt x="35081" y="258909"/>
                    <a:pt x="37328" y="259747"/>
                    <a:pt x="39357" y="259042"/>
                  </a:cubicBezTo>
                  <a:lnTo>
                    <a:pt x="67408" y="249384"/>
                  </a:lnTo>
                  <a:cubicBezTo>
                    <a:pt x="79038" y="259290"/>
                    <a:pt x="92212" y="266900"/>
                    <a:pt x="106642" y="272053"/>
                  </a:cubicBezTo>
                  <a:lnTo>
                    <a:pt x="112252" y="301161"/>
                  </a:lnTo>
                  <a:cubicBezTo>
                    <a:pt x="112671" y="303276"/>
                    <a:pt x="114529" y="304800"/>
                    <a:pt x="116681" y="304800"/>
                  </a:cubicBezTo>
                  <a:lnTo>
                    <a:pt x="182404" y="304800"/>
                  </a:lnTo>
                  <a:cubicBezTo>
                    <a:pt x="184556" y="304800"/>
                    <a:pt x="186414" y="303276"/>
                    <a:pt x="186823" y="301152"/>
                  </a:cubicBezTo>
                  <a:lnTo>
                    <a:pt x="192434" y="272044"/>
                  </a:lnTo>
                  <a:cubicBezTo>
                    <a:pt x="206864" y="266900"/>
                    <a:pt x="220037" y="259290"/>
                    <a:pt x="231667" y="249374"/>
                  </a:cubicBezTo>
                  <a:lnTo>
                    <a:pt x="259718" y="259032"/>
                  </a:lnTo>
                  <a:cubicBezTo>
                    <a:pt x="261737" y="259737"/>
                    <a:pt x="263995" y="258899"/>
                    <a:pt x="265071" y="257032"/>
                  </a:cubicBezTo>
                  <a:lnTo>
                    <a:pt x="297932" y="200158"/>
                  </a:lnTo>
                  <a:cubicBezTo>
                    <a:pt x="299009" y="198301"/>
                    <a:pt x="298609" y="195929"/>
                    <a:pt x="296989" y="194520"/>
                  </a:cubicBezTo>
                  <a:lnTo>
                    <a:pt x="274644" y="175070"/>
                  </a:lnTo>
                  <a:close/>
                  <a:moveTo>
                    <a:pt x="259147" y="249326"/>
                  </a:moveTo>
                  <a:lnTo>
                    <a:pt x="232134" y="240030"/>
                  </a:lnTo>
                  <a:cubicBezTo>
                    <a:pt x="230610" y="239497"/>
                    <a:pt x="228905" y="239840"/>
                    <a:pt x="227686" y="240916"/>
                  </a:cubicBezTo>
                  <a:cubicBezTo>
                    <a:pt x="215827" y="251450"/>
                    <a:pt x="202168" y="259347"/>
                    <a:pt x="187081" y="264376"/>
                  </a:cubicBezTo>
                  <a:cubicBezTo>
                    <a:pt x="185537" y="264890"/>
                    <a:pt x="184394" y="266195"/>
                    <a:pt x="184090" y="267786"/>
                  </a:cubicBezTo>
                  <a:lnTo>
                    <a:pt x="178689" y="295799"/>
                  </a:lnTo>
                  <a:lnTo>
                    <a:pt x="120396" y="295799"/>
                  </a:lnTo>
                  <a:lnTo>
                    <a:pt x="114995" y="267786"/>
                  </a:lnTo>
                  <a:cubicBezTo>
                    <a:pt x="114691" y="266195"/>
                    <a:pt x="113548" y="264890"/>
                    <a:pt x="112004" y="264376"/>
                  </a:cubicBezTo>
                  <a:cubicBezTo>
                    <a:pt x="96917" y="259337"/>
                    <a:pt x="83258" y="251450"/>
                    <a:pt x="71399" y="240916"/>
                  </a:cubicBezTo>
                  <a:cubicBezTo>
                    <a:pt x="70190" y="239840"/>
                    <a:pt x="68475" y="239487"/>
                    <a:pt x="66951" y="240030"/>
                  </a:cubicBezTo>
                  <a:lnTo>
                    <a:pt x="39948" y="249326"/>
                  </a:lnTo>
                  <a:lnTo>
                    <a:pt x="10792" y="198872"/>
                  </a:lnTo>
                  <a:lnTo>
                    <a:pt x="32309" y="180146"/>
                  </a:lnTo>
                  <a:cubicBezTo>
                    <a:pt x="33528" y="179080"/>
                    <a:pt x="34090" y="177441"/>
                    <a:pt x="33766" y="175860"/>
                  </a:cubicBezTo>
                  <a:cubicBezTo>
                    <a:pt x="32223" y="168335"/>
                    <a:pt x="31442" y="160439"/>
                    <a:pt x="31442" y="152400"/>
                  </a:cubicBezTo>
                  <a:cubicBezTo>
                    <a:pt x="31442" y="144361"/>
                    <a:pt x="32223" y="136465"/>
                    <a:pt x="33757" y="128940"/>
                  </a:cubicBezTo>
                  <a:cubicBezTo>
                    <a:pt x="34080" y="127349"/>
                    <a:pt x="33528" y="125711"/>
                    <a:pt x="32299" y="124654"/>
                  </a:cubicBezTo>
                  <a:lnTo>
                    <a:pt x="10782" y="105928"/>
                  </a:lnTo>
                  <a:lnTo>
                    <a:pt x="39938" y="55474"/>
                  </a:lnTo>
                  <a:lnTo>
                    <a:pt x="66951" y="64770"/>
                  </a:lnTo>
                  <a:cubicBezTo>
                    <a:pt x="68485" y="65303"/>
                    <a:pt x="70190" y="64960"/>
                    <a:pt x="71399" y="63884"/>
                  </a:cubicBezTo>
                  <a:cubicBezTo>
                    <a:pt x="83258" y="53350"/>
                    <a:pt x="96917" y="45453"/>
                    <a:pt x="112004" y="40434"/>
                  </a:cubicBezTo>
                  <a:cubicBezTo>
                    <a:pt x="113548" y="39919"/>
                    <a:pt x="114691" y="38614"/>
                    <a:pt x="114995" y="37024"/>
                  </a:cubicBezTo>
                  <a:lnTo>
                    <a:pt x="120396" y="9001"/>
                  </a:lnTo>
                  <a:lnTo>
                    <a:pt x="178699" y="9001"/>
                  </a:lnTo>
                  <a:lnTo>
                    <a:pt x="184099" y="37024"/>
                  </a:lnTo>
                  <a:cubicBezTo>
                    <a:pt x="184404" y="38614"/>
                    <a:pt x="185547" y="39919"/>
                    <a:pt x="187090" y="40434"/>
                  </a:cubicBezTo>
                  <a:cubicBezTo>
                    <a:pt x="202168" y="45463"/>
                    <a:pt x="215827" y="53350"/>
                    <a:pt x="227695" y="63884"/>
                  </a:cubicBezTo>
                  <a:cubicBezTo>
                    <a:pt x="228905" y="64960"/>
                    <a:pt x="230610" y="65294"/>
                    <a:pt x="232143" y="64770"/>
                  </a:cubicBezTo>
                  <a:lnTo>
                    <a:pt x="259156" y="55474"/>
                  </a:lnTo>
                  <a:lnTo>
                    <a:pt x="288303" y="105928"/>
                  </a:lnTo>
                  <a:lnTo>
                    <a:pt x="266795" y="124654"/>
                  </a:lnTo>
                  <a:cubicBezTo>
                    <a:pt x="265567" y="125720"/>
                    <a:pt x="265014" y="127359"/>
                    <a:pt x="265338" y="128949"/>
                  </a:cubicBezTo>
                  <a:cubicBezTo>
                    <a:pt x="266871" y="136465"/>
                    <a:pt x="267643" y="144351"/>
                    <a:pt x="267643" y="152410"/>
                  </a:cubicBezTo>
                  <a:cubicBezTo>
                    <a:pt x="267643" y="160458"/>
                    <a:pt x="266862" y="168354"/>
                    <a:pt x="265338" y="175870"/>
                  </a:cubicBezTo>
                  <a:cubicBezTo>
                    <a:pt x="265014" y="177460"/>
                    <a:pt x="265567" y="179099"/>
                    <a:pt x="266795" y="180156"/>
                  </a:cubicBezTo>
                  <a:lnTo>
                    <a:pt x="288303" y="198882"/>
                  </a:lnTo>
                  <a:lnTo>
                    <a:pt x="259147" y="249326"/>
                  </a:lnTo>
                  <a:close/>
                  <a:moveTo>
                    <a:pt x="149543" y="108242"/>
                  </a:moveTo>
                  <a:cubicBezTo>
                    <a:pt x="125911" y="108242"/>
                    <a:pt x="106680" y="128054"/>
                    <a:pt x="106680" y="152400"/>
                  </a:cubicBezTo>
                  <a:cubicBezTo>
                    <a:pt x="106680" y="176746"/>
                    <a:pt x="125911" y="196558"/>
                    <a:pt x="149543" y="196558"/>
                  </a:cubicBezTo>
                  <a:cubicBezTo>
                    <a:pt x="173174" y="196558"/>
                    <a:pt x="192405" y="176746"/>
                    <a:pt x="192405" y="152400"/>
                  </a:cubicBezTo>
                  <a:cubicBezTo>
                    <a:pt x="192405" y="128054"/>
                    <a:pt x="173184" y="108242"/>
                    <a:pt x="149543" y="108242"/>
                  </a:cubicBezTo>
                  <a:close/>
                  <a:moveTo>
                    <a:pt x="149543" y="187566"/>
                  </a:moveTo>
                  <a:cubicBezTo>
                    <a:pt x="130721" y="187566"/>
                    <a:pt x="115405" y="171793"/>
                    <a:pt x="115405" y="152400"/>
                  </a:cubicBezTo>
                  <a:cubicBezTo>
                    <a:pt x="115405" y="133007"/>
                    <a:pt x="130712" y="117234"/>
                    <a:pt x="149543" y="117234"/>
                  </a:cubicBezTo>
                  <a:cubicBezTo>
                    <a:pt x="168373" y="117234"/>
                    <a:pt x="183680" y="133007"/>
                    <a:pt x="183680" y="152400"/>
                  </a:cubicBezTo>
                  <a:cubicBezTo>
                    <a:pt x="183680" y="171793"/>
                    <a:pt x="168364" y="187566"/>
                    <a:pt x="149543" y="187566"/>
                  </a:cubicBezTo>
                  <a:close/>
                </a:path>
              </a:pathLst>
            </a:custGeom>
            <a:solidFill>
              <a:srgbClr val="F5F1E4">
                <a:alpha val="100000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21600000">
            <a:off x="2625981" y="1522956"/>
            <a:ext cx="256655" cy="260729"/>
            <a:chOff x="2625981" y="1522956"/>
            <a:chExt cx="256655" cy="260729"/>
          </a:xfrm>
        </p:grpSpPr>
        <p:sp>
          <p:nvSpPr>
            <p:cNvPr id="23" name="Freeform 23"/>
            <p:cNvSpPr/>
            <p:nvPr/>
          </p:nvSpPr>
          <p:spPr>
            <a:xfrm>
              <a:off x="2625981" y="1522956"/>
              <a:ext cx="256655" cy="260729"/>
            </a:xfrm>
            <a:custGeom>
              <a:avLst/>
              <a:gdLst/>
              <a:ahLst/>
              <a:cxnLst/>
              <a:rect l="0" t="0" r="0" b="0"/>
              <a:pathLst>
                <a:path w="299085" h="304800">
                  <a:moveTo>
                    <a:pt x="274644" y="175070"/>
                  </a:moveTo>
                  <a:cubicBezTo>
                    <a:pt x="275968" y="167754"/>
                    <a:pt x="276635" y="160134"/>
                    <a:pt x="276635" y="152400"/>
                  </a:cubicBezTo>
                  <a:cubicBezTo>
                    <a:pt x="276635" y="144666"/>
                    <a:pt x="275958" y="137055"/>
                    <a:pt x="274644" y="129731"/>
                  </a:cubicBezTo>
                  <a:lnTo>
                    <a:pt x="296999" y="110271"/>
                  </a:lnTo>
                  <a:cubicBezTo>
                    <a:pt x="298628" y="108861"/>
                    <a:pt x="299018" y="106490"/>
                    <a:pt x="297942" y="104632"/>
                  </a:cubicBezTo>
                  <a:lnTo>
                    <a:pt x="265081" y="47758"/>
                  </a:lnTo>
                  <a:cubicBezTo>
                    <a:pt x="264004" y="45901"/>
                    <a:pt x="261737" y="45053"/>
                    <a:pt x="259728" y="45758"/>
                  </a:cubicBezTo>
                  <a:lnTo>
                    <a:pt x="231677" y="55416"/>
                  </a:lnTo>
                  <a:cubicBezTo>
                    <a:pt x="220037" y="45501"/>
                    <a:pt x="206864" y="37890"/>
                    <a:pt x="192443" y="32747"/>
                  </a:cubicBezTo>
                  <a:lnTo>
                    <a:pt x="186833" y="3639"/>
                  </a:lnTo>
                  <a:cubicBezTo>
                    <a:pt x="186414" y="1534"/>
                    <a:pt x="184566" y="0"/>
                    <a:pt x="182404" y="0"/>
                  </a:cubicBezTo>
                  <a:lnTo>
                    <a:pt x="116681" y="0"/>
                  </a:lnTo>
                  <a:cubicBezTo>
                    <a:pt x="114529" y="0"/>
                    <a:pt x="112671" y="1534"/>
                    <a:pt x="112262" y="3648"/>
                  </a:cubicBezTo>
                  <a:lnTo>
                    <a:pt x="106651" y="32756"/>
                  </a:lnTo>
                  <a:cubicBezTo>
                    <a:pt x="92231" y="37900"/>
                    <a:pt x="79057" y="45510"/>
                    <a:pt x="67418" y="55426"/>
                  </a:cubicBezTo>
                  <a:lnTo>
                    <a:pt x="39367" y="45768"/>
                  </a:lnTo>
                  <a:cubicBezTo>
                    <a:pt x="37328" y="45053"/>
                    <a:pt x="35090" y="45901"/>
                    <a:pt x="34014" y="47768"/>
                  </a:cubicBezTo>
                  <a:lnTo>
                    <a:pt x="1153" y="104642"/>
                  </a:lnTo>
                  <a:cubicBezTo>
                    <a:pt x="76" y="106509"/>
                    <a:pt x="467" y="108871"/>
                    <a:pt x="2096" y="110280"/>
                  </a:cubicBezTo>
                  <a:lnTo>
                    <a:pt x="24451" y="129740"/>
                  </a:lnTo>
                  <a:cubicBezTo>
                    <a:pt x="23127" y="137065"/>
                    <a:pt x="22450" y="144675"/>
                    <a:pt x="22450" y="152400"/>
                  </a:cubicBezTo>
                  <a:cubicBezTo>
                    <a:pt x="22450" y="160125"/>
                    <a:pt x="23117" y="167745"/>
                    <a:pt x="24441" y="175070"/>
                  </a:cubicBezTo>
                  <a:lnTo>
                    <a:pt x="2086" y="194529"/>
                  </a:lnTo>
                  <a:cubicBezTo>
                    <a:pt x="457" y="195939"/>
                    <a:pt x="67" y="198301"/>
                    <a:pt x="1143" y="200168"/>
                  </a:cubicBezTo>
                  <a:lnTo>
                    <a:pt x="34004" y="257042"/>
                  </a:lnTo>
                  <a:cubicBezTo>
                    <a:pt x="35081" y="258909"/>
                    <a:pt x="37328" y="259747"/>
                    <a:pt x="39357" y="259042"/>
                  </a:cubicBezTo>
                  <a:lnTo>
                    <a:pt x="67408" y="249384"/>
                  </a:lnTo>
                  <a:cubicBezTo>
                    <a:pt x="79038" y="259290"/>
                    <a:pt x="92212" y="266900"/>
                    <a:pt x="106642" y="272053"/>
                  </a:cubicBezTo>
                  <a:lnTo>
                    <a:pt x="112252" y="301161"/>
                  </a:lnTo>
                  <a:cubicBezTo>
                    <a:pt x="112671" y="303276"/>
                    <a:pt x="114529" y="304800"/>
                    <a:pt x="116681" y="304800"/>
                  </a:cubicBezTo>
                  <a:lnTo>
                    <a:pt x="182404" y="304800"/>
                  </a:lnTo>
                  <a:cubicBezTo>
                    <a:pt x="184556" y="304800"/>
                    <a:pt x="186414" y="303276"/>
                    <a:pt x="186823" y="301152"/>
                  </a:cubicBezTo>
                  <a:lnTo>
                    <a:pt x="192434" y="272044"/>
                  </a:lnTo>
                  <a:cubicBezTo>
                    <a:pt x="206864" y="266900"/>
                    <a:pt x="220037" y="259290"/>
                    <a:pt x="231667" y="249374"/>
                  </a:cubicBezTo>
                  <a:lnTo>
                    <a:pt x="259718" y="259032"/>
                  </a:lnTo>
                  <a:cubicBezTo>
                    <a:pt x="261737" y="259737"/>
                    <a:pt x="263995" y="258899"/>
                    <a:pt x="265071" y="257032"/>
                  </a:cubicBezTo>
                  <a:lnTo>
                    <a:pt x="297932" y="200158"/>
                  </a:lnTo>
                  <a:cubicBezTo>
                    <a:pt x="299009" y="198301"/>
                    <a:pt x="298609" y="195929"/>
                    <a:pt x="296989" y="194520"/>
                  </a:cubicBezTo>
                  <a:lnTo>
                    <a:pt x="274644" y="175070"/>
                  </a:lnTo>
                  <a:close/>
                  <a:moveTo>
                    <a:pt x="259147" y="249326"/>
                  </a:moveTo>
                  <a:lnTo>
                    <a:pt x="232134" y="240030"/>
                  </a:lnTo>
                  <a:cubicBezTo>
                    <a:pt x="230610" y="239497"/>
                    <a:pt x="228905" y="239840"/>
                    <a:pt x="227686" y="240916"/>
                  </a:cubicBezTo>
                  <a:cubicBezTo>
                    <a:pt x="215827" y="251450"/>
                    <a:pt x="202168" y="259347"/>
                    <a:pt x="187081" y="264376"/>
                  </a:cubicBezTo>
                  <a:cubicBezTo>
                    <a:pt x="185537" y="264890"/>
                    <a:pt x="184394" y="266195"/>
                    <a:pt x="184090" y="267786"/>
                  </a:cubicBezTo>
                  <a:lnTo>
                    <a:pt x="178689" y="295799"/>
                  </a:lnTo>
                  <a:lnTo>
                    <a:pt x="120396" y="295799"/>
                  </a:lnTo>
                  <a:lnTo>
                    <a:pt x="114995" y="267786"/>
                  </a:lnTo>
                  <a:cubicBezTo>
                    <a:pt x="114691" y="266195"/>
                    <a:pt x="113548" y="264890"/>
                    <a:pt x="112004" y="264376"/>
                  </a:cubicBezTo>
                  <a:cubicBezTo>
                    <a:pt x="96917" y="259337"/>
                    <a:pt x="83258" y="251450"/>
                    <a:pt x="71399" y="240916"/>
                  </a:cubicBezTo>
                  <a:cubicBezTo>
                    <a:pt x="70190" y="239840"/>
                    <a:pt x="68475" y="239487"/>
                    <a:pt x="66951" y="240030"/>
                  </a:cubicBezTo>
                  <a:lnTo>
                    <a:pt x="39948" y="249326"/>
                  </a:lnTo>
                  <a:lnTo>
                    <a:pt x="10792" y="198872"/>
                  </a:lnTo>
                  <a:lnTo>
                    <a:pt x="32309" y="180146"/>
                  </a:lnTo>
                  <a:cubicBezTo>
                    <a:pt x="33528" y="179080"/>
                    <a:pt x="34090" y="177441"/>
                    <a:pt x="33766" y="175860"/>
                  </a:cubicBezTo>
                  <a:cubicBezTo>
                    <a:pt x="32223" y="168335"/>
                    <a:pt x="31442" y="160439"/>
                    <a:pt x="31442" y="152400"/>
                  </a:cubicBezTo>
                  <a:cubicBezTo>
                    <a:pt x="31442" y="144361"/>
                    <a:pt x="32223" y="136465"/>
                    <a:pt x="33757" y="128940"/>
                  </a:cubicBezTo>
                  <a:cubicBezTo>
                    <a:pt x="34080" y="127349"/>
                    <a:pt x="33528" y="125711"/>
                    <a:pt x="32299" y="124654"/>
                  </a:cubicBezTo>
                  <a:lnTo>
                    <a:pt x="10782" y="105928"/>
                  </a:lnTo>
                  <a:lnTo>
                    <a:pt x="39938" y="55474"/>
                  </a:lnTo>
                  <a:lnTo>
                    <a:pt x="66951" y="64770"/>
                  </a:lnTo>
                  <a:cubicBezTo>
                    <a:pt x="68485" y="65303"/>
                    <a:pt x="70190" y="64960"/>
                    <a:pt x="71399" y="63884"/>
                  </a:cubicBezTo>
                  <a:cubicBezTo>
                    <a:pt x="83258" y="53350"/>
                    <a:pt x="96917" y="45453"/>
                    <a:pt x="112004" y="40434"/>
                  </a:cubicBezTo>
                  <a:cubicBezTo>
                    <a:pt x="113548" y="39919"/>
                    <a:pt x="114691" y="38614"/>
                    <a:pt x="114995" y="37024"/>
                  </a:cubicBezTo>
                  <a:lnTo>
                    <a:pt x="120396" y="9001"/>
                  </a:lnTo>
                  <a:lnTo>
                    <a:pt x="178699" y="9001"/>
                  </a:lnTo>
                  <a:lnTo>
                    <a:pt x="184099" y="37024"/>
                  </a:lnTo>
                  <a:cubicBezTo>
                    <a:pt x="184404" y="38614"/>
                    <a:pt x="185547" y="39919"/>
                    <a:pt x="187090" y="40434"/>
                  </a:cubicBezTo>
                  <a:cubicBezTo>
                    <a:pt x="202168" y="45463"/>
                    <a:pt x="215827" y="53350"/>
                    <a:pt x="227695" y="63884"/>
                  </a:cubicBezTo>
                  <a:cubicBezTo>
                    <a:pt x="228905" y="64960"/>
                    <a:pt x="230610" y="65294"/>
                    <a:pt x="232143" y="64770"/>
                  </a:cubicBezTo>
                  <a:lnTo>
                    <a:pt x="259156" y="55474"/>
                  </a:lnTo>
                  <a:lnTo>
                    <a:pt x="288303" y="105928"/>
                  </a:lnTo>
                  <a:lnTo>
                    <a:pt x="266795" y="124654"/>
                  </a:lnTo>
                  <a:cubicBezTo>
                    <a:pt x="265567" y="125720"/>
                    <a:pt x="265014" y="127359"/>
                    <a:pt x="265338" y="128949"/>
                  </a:cubicBezTo>
                  <a:cubicBezTo>
                    <a:pt x="266871" y="136465"/>
                    <a:pt x="267643" y="144351"/>
                    <a:pt x="267643" y="152410"/>
                  </a:cubicBezTo>
                  <a:cubicBezTo>
                    <a:pt x="267643" y="160458"/>
                    <a:pt x="266862" y="168354"/>
                    <a:pt x="265338" y="175870"/>
                  </a:cubicBezTo>
                  <a:cubicBezTo>
                    <a:pt x="265014" y="177460"/>
                    <a:pt x="265567" y="179099"/>
                    <a:pt x="266795" y="180156"/>
                  </a:cubicBezTo>
                  <a:lnTo>
                    <a:pt x="288303" y="198882"/>
                  </a:lnTo>
                  <a:lnTo>
                    <a:pt x="259147" y="249326"/>
                  </a:lnTo>
                  <a:close/>
                  <a:moveTo>
                    <a:pt x="149543" y="108242"/>
                  </a:moveTo>
                  <a:cubicBezTo>
                    <a:pt x="125911" y="108242"/>
                    <a:pt x="106680" y="128054"/>
                    <a:pt x="106680" y="152400"/>
                  </a:cubicBezTo>
                  <a:cubicBezTo>
                    <a:pt x="106680" y="176746"/>
                    <a:pt x="125911" y="196558"/>
                    <a:pt x="149543" y="196558"/>
                  </a:cubicBezTo>
                  <a:cubicBezTo>
                    <a:pt x="173174" y="196558"/>
                    <a:pt x="192405" y="176746"/>
                    <a:pt x="192405" y="152400"/>
                  </a:cubicBezTo>
                  <a:cubicBezTo>
                    <a:pt x="192405" y="128054"/>
                    <a:pt x="173184" y="108242"/>
                    <a:pt x="149543" y="108242"/>
                  </a:cubicBezTo>
                  <a:close/>
                  <a:moveTo>
                    <a:pt x="149543" y="187566"/>
                  </a:moveTo>
                  <a:cubicBezTo>
                    <a:pt x="130721" y="187566"/>
                    <a:pt x="115405" y="171793"/>
                    <a:pt x="115405" y="152400"/>
                  </a:cubicBezTo>
                  <a:cubicBezTo>
                    <a:pt x="115405" y="133007"/>
                    <a:pt x="130712" y="117234"/>
                    <a:pt x="149543" y="117234"/>
                  </a:cubicBezTo>
                  <a:cubicBezTo>
                    <a:pt x="168373" y="117234"/>
                    <a:pt x="183680" y="133007"/>
                    <a:pt x="183680" y="152400"/>
                  </a:cubicBezTo>
                  <a:cubicBezTo>
                    <a:pt x="183680" y="171793"/>
                    <a:pt x="168364" y="187566"/>
                    <a:pt x="149543" y="187566"/>
                  </a:cubicBezTo>
                  <a:close/>
                </a:path>
              </a:pathLst>
            </a:custGeom>
            <a:solidFill>
              <a:srgbClr val="F5F1E4">
                <a:alpha val="100000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 rot="21600000">
            <a:off x="2361657" y="1576635"/>
            <a:ext cx="256655" cy="260729"/>
            <a:chOff x="2361657" y="1576635"/>
            <a:chExt cx="256655" cy="260729"/>
          </a:xfrm>
        </p:grpSpPr>
        <p:sp>
          <p:nvSpPr>
            <p:cNvPr id="25" name="Freeform 25"/>
            <p:cNvSpPr/>
            <p:nvPr/>
          </p:nvSpPr>
          <p:spPr>
            <a:xfrm>
              <a:off x="2361657" y="1576635"/>
              <a:ext cx="256655" cy="260729"/>
            </a:xfrm>
            <a:custGeom>
              <a:avLst/>
              <a:gdLst/>
              <a:ahLst/>
              <a:cxnLst/>
              <a:rect l="0" t="0" r="0" b="0"/>
              <a:pathLst>
                <a:path w="299085" h="304800">
                  <a:moveTo>
                    <a:pt x="274644" y="175070"/>
                  </a:moveTo>
                  <a:cubicBezTo>
                    <a:pt x="275968" y="167754"/>
                    <a:pt x="276635" y="160134"/>
                    <a:pt x="276635" y="152400"/>
                  </a:cubicBezTo>
                  <a:cubicBezTo>
                    <a:pt x="276635" y="144666"/>
                    <a:pt x="275958" y="137055"/>
                    <a:pt x="274644" y="129731"/>
                  </a:cubicBezTo>
                  <a:lnTo>
                    <a:pt x="296999" y="110271"/>
                  </a:lnTo>
                  <a:cubicBezTo>
                    <a:pt x="298628" y="108861"/>
                    <a:pt x="299018" y="106490"/>
                    <a:pt x="297942" y="104632"/>
                  </a:cubicBezTo>
                  <a:lnTo>
                    <a:pt x="265081" y="47758"/>
                  </a:lnTo>
                  <a:cubicBezTo>
                    <a:pt x="264004" y="45901"/>
                    <a:pt x="261737" y="45053"/>
                    <a:pt x="259728" y="45758"/>
                  </a:cubicBezTo>
                  <a:lnTo>
                    <a:pt x="231677" y="55416"/>
                  </a:lnTo>
                  <a:cubicBezTo>
                    <a:pt x="220037" y="45501"/>
                    <a:pt x="206864" y="37890"/>
                    <a:pt x="192443" y="32747"/>
                  </a:cubicBezTo>
                  <a:lnTo>
                    <a:pt x="186833" y="3639"/>
                  </a:lnTo>
                  <a:cubicBezTo>
                    <a:pt x="186414" y="1534"/>
                    <a:pt x="184566" y="0"/>
                    <a:pt x="182404" y="0"/>
                  </a:cubicBezTo>
                  <a:lnTo>
                    <a:pt x="116681" y="0"/>
                  </a:lnTo>
                  <a:cubicBezTo>
                    <a:pt x="114529" y="0"/>
                    <a:pt x="112671" y="1534"/>
                    <a:pt x="112262" y="3648"/>
                  </a:cubicBezTo>
                  <a:lnTo>
                    <a:pt x="106651" y="32756"/>
                  </a:lnTo>
                  <a:cubicBezTo>
                    <a:pt x="92231" y="37900"/>
                    <a:pt x="79057" y="45510"/>
                    <a:pt x="67418" y="55426"/>
                  </a:cubicBezTo>
                  <a:lnTo>
                    <a:pt x="39367" y="45768"/>
                  </a:lnTo>
                  <a:cubicBezTo>
                    <a:pt x="37328" y="45053"/>
                    <a:pt x="35090" y="45901"/>
                    <a:pt x="34014" y="47768"/>
                  </a:cubicBezTo>
                  <a:lnTo>
                    <a:pt x="1153" y="104642"/>
                  </a:lnTo>
                  <a:cubicBezTo>
                    <a:pt x="76" y="106509"/>
                    <a:pt x="467" y="108871"/>
                    <a:pt x="2096" y="110280"/>
                  </a:cubicBezTo>
                  <a:lnTo>
                    <a:pt x="24451" y="129740"/>
                  </a:lnTo>
                  <a:cubicBezTo>
                    <a:pt x="23127" y="137065"/>
                    <a:pt x="22450" y="144675"/>
                    <a:pt x="22450" y="152400"/>
                  </a:cubicBezTo>
                  <a:cubicBezTo>
                    <a:pt x="22450" y="160125"/>
                    <a:pt x="23117" y="167745"/>
                    <a:pt x="24441" y="175070"/>
                  </a:cubicBezTo>
                  <a:lnTo>
                    <a:pt x="2086" y="194529"/>
                  </a:lnTo>
                  <a:cubicBezTo>
                    <a:pt x="457" y="195939"/>
                    <a:pt x="67" y="198301"/>
                    <a:pt x="1143" y="200168"/>
                  </a:cubicBezTo>
                  <a:lnTo>
                    <a:pt x="34004" y="257042"/>
                  </a:lnTo>
                  <a:cubicBezTo>
                    <a:pt x="35081" y="258909"/>
                    <a:pt x="37328" y="259747"/>
                    <a:pt x="39357" y="259042"/>
                  </a:cubicBezTo>
                  <a:lnTo>
                    <a:pt x="67408" y="249384"/>
                  </a:lnTo>
                  <a:cubicBezTo>
                    <a:pt x="79038" y="259290"/>
                    <a:pt x="92212" y="266900"/>
                    <a:pt x="106642" y="272053"/>
                  </a:cubicBezTo>
                  <a:lnTo>
                    <a:pt x="112252" y="301161"/>
                  </a:lnTo>
                  <a:cubicBezTo>
                    <a:pt x="112671" y="303276"/>
                    <a:pt x="114529" y="304800"/>
                    <a:pt x="116681" y="304800"/>
                  </a:cubicBezTo>
                  <a:lnTo>
                    <a:pt x="182404" y="304800"/>
                  </a:lnTo>
                  <a:cubicBezTo>
                    <a:pt x="184556" y="304800"/>
                    <a:pt x="186414" y="303276"/>
                    <a:pt x="186823" y="301152"/>
                  </a:cubicBezTo>
                  <a:lnTo>
                    <a:pt x="192434" y="272044"/>
                  </a:lnTo>
                  <a:cubicBezTo>
                    <a:pt x="206864" y="266900"/>
                    <a:pt x="220037" y="259290"/>
                    <a:pt x="231667" y="249374"/>
                  </a:cubicBezTo>
                  <a:lnTo>
                    <a:pt x="259718" y="259032"/>
                  </a:lnTo>
                  <a:cubicBezTo>
                    <a:pt x="261737" y="259737"/>
                    <a:pt x="263995" y="258899"/>
                    <a:pt x="265071" y="257032"/>
                  </a:cubicBezTo>
                  <a:lnTo>
                    <a:pt x="297932" y="200158"/>
                  </a:lnTo>
                  <a:cubicBezTo>
                    <a:pt x="299009" y="198301"/>
                    <a:pt x="298609" y="195929"/>
                    <a:pt x="296989" y="194520"/>
                  </a:cubicBezTo>
                  <a:lnTo>
                    <a:pt x="274644" y="175070"/>
                  </a:lnTo>
                  <a:close/>
                  <a:moveTo>
                    <a:pt x="259147" y="249326"/>
                  </a:moveTo>
                  <a:lnTo>
                    <a:pt x="232134" y="240030"/>
                  </a:lnTo>
                  <a:cubicBezTo>
                    <a:pt x="230610" y="239497"/>
                    <a:pt x="228905" y="239840"/>
                    <a:pt x="227686" y="240916"/>
                  </a:cubicBezTo>
                  <a:cubicBezTo>
                    <a:pt x="215827" y="251450"/>
                    <a:pt x="202168" y="259347"/>
                    <a:pt x="187081" y="264376"/>
                  </a:cubicBezTo>
                  <a:cubicBezTo>
                    <a:pt x="185537" y="264890"/>
                    <a:pt x="184394" y="266195"/>
                    <a:pt x="184090" y="267786"/>
                  </a:cubicBezTo>
                  <a:lnTo>
                    <a:pt x="178689" y="295799"/>
                  </a:lnTo>
                  <a:lnTo>
                    <a:pt x="120396" y="295799"/>
                  </a:lnTo>
                  <a:lnTo>
                    <a:pt x="114995" y="267786"/>
                  </a:lnTo>
                  <a:cubicBezTo>
                    <a:pt x="114691" y="266195"/>
                    <a:pt x="113548" y="264890"/>
                    <a:pt x="112004" y="264376"/>
                  </a:cubicBezTo>
                  <a:cubicBezTo>
                    <a:pt x="96917" y="259337"/>
                    <a:pt x="83258" y="251450"/>
                    <a:pt x="71399" y="240916"/>
                  </a:cubicBezTo>
                  <a:cubicBezTo>
                    <a:pt x="70190" y="239840"/>
                    <a:pt x="68475" y="239487"/>
                    <a:pt x="66951" y="240030"/>
                  </a:cubicBezTo>
                  <a:lnTo>
                    <a:pt x="39948" y="249326"/>
                  </a:lnTo>
                  <a:lnTo>
                    <a:pt x="10792" y="198872"/>
                  </a:lnTo>
                  <a:lnTo>
                    <a:pt x="32309" y="180146"/>
                  </a:lnTo>
                  <a:cubicBezTo>
                    <a:pt x="33528" y="179080"/>
                    <a:pt x="34090" y="177441"/>
                    <a:pt x="33766" y="175860"/>
                  </a:cubicBezTo>
                  <a:cubicBezTo>
                    <a:pt x="32223" y="168335"/>
                    <a:pt x="31442" y="160439"/>
                    <a:pt x="31442" y="152400"/>
                  </a:cubicBezTo>
                  <a:cubicBezTo>
                    <a:pt x="31442" y="144361"/>
                    <a:pt x="32223" y="136465"/>
                    <a:pt x="33757" y="128940"/>
                  </a:cubicBezTo>
                  <a:cubicBezTo>
                    <a:pt x="34080" y="127349"/>
                    <a:pt x="33528" y="125711"/>
                    <a:pt x="32299" y="124654"/>
                  </a:cubicBezTo>
                  <a:lnTo>
                    <a:pt x="10782" y="105928"/>
                  </a:lnTo>
                  <a:lnTo>
                    <a:pt x="39938" y="55474"/>
                  </a:lnTo>
                  <a:lnTo>
                    <a:pt x="66951" y="64770"/>
                  </a:lnTo>
                  <a:cubicBezTo>
                    <a:pt x="68485" y="65303"/>
                    <a:pt x="70190" y="64960"/>
                    <a:pt x="71399" y="63884"/>
                  </a:cubicBezTo>
                  <a:cubicBezTo>
                    <a:pt x="83258" y="53350"/>
                    <a:pt x="96917" y="45453"/>
                    <a:pt x="112004" y="40434"/>
                  </a:cubicBezTo>
                  <a:cubicBezTo>
                    <a:pt x="113548" y="39919"/>
                    <a:pt x="114691" y="38614"/>
                    <a:pt x="114995" y="37024"/>
                  </a:cubicBezTo>
                  <a:lnTo>
                    <a:pt x="120396" y="9001"/>
                  </a:lnTo>
                  <a:lnTo>
                    <a:pt x="178699" y="9001"/>
                  </a:lnTo>
                  <a:lnTo>
                    <a:pt x="184099" y="37024"/>
                  </a:lnTo>
                  <a:cubicBezTo>
                    <a:pt x="184404" y="38614"/>
                    <a:pt x="185547" y="39919"/>
                    <a:pt x="187090" y="40434"/>
                  </a:cubicBezTo>
                  <a:cubicBezTo>
                    <a:pt x="202168" y="45463"/>
                    <a:pt x="215827" y="53350"/>
                    <a:pt x="227695" y="63884"/>
                  </a:cubicBezTo>
                  <a:cubicBezTo>
                    <a:pt x="228905" y="64960"/>
                    <a:pt x="230610" y="65294"/>
                    <a:pt x="232143" y="64770"/>
                  </a:cubicBezTo>
                  <a:lnTo>
                    <a:pt x="259156" y="55474"/>
                  </a:lnTo>
                  <a:lnTo>
                    <a:pt x="288303" y="105928"/>
                  </a:lnTo>
                  <a:lnTo>
                    <a:pt x="266795" y="124654"/>
                  </a:lnTo>
                  <a:cubicBezTo>
                    <a:pt x="265567" y="125720"/>
                    <a:pt x="265014" y="127359"/>
                    <a:pt x="265338" y="128949"/>
                  </a:cubicBezTo>
                  <a:cubicBezTo>
                    <a:pt x="266871" y="136465"/>
                    <a:pt x="267643" y="144351"/>
                    <a:pt x="267643" y="152410"/>
                  </a:cubicBezTo>
                  <a:cubicBezTo>
                    <a:pt x="267643" y="160458"/>
                    <a:pt x="266862" y="168354"/>
                    <a:pt x="265338" y="175870"/>
                  </a:cubicBezTo>
                  <a:cubicBezTo>
                    <a:pt x="265014" y="177460"/>
                    <a:pt x="265567" y="179099"/>
                    <a:pt x="266795" y="180156"/>
                  </a:cubicBezTo>
                  <a:lnTo>
                    <a:pt x="288303" y="198882"/>
                  </a:lnTo>
                  <a:lnTo>
                    <a:pt x="259147" y="249326"/>
                  </a:lnTo>
                  <a:close/>
                  <a:moveTo>
                    <a:pt x="149543" y="108242"/>
                  </a:moveTo>
                  <a:cubicBezTo>
                    <a:pt x="125911" y="108242"/>
                    <a:pt x="106680" y="128054"/>
                    <a:pt x="106680" y="152400"/>
                  </a:cubicBezTo>
                  <a:cubicBezTo>
                    <a:pt x="106680" y="176746"/>
                    <a:pt x="125911" y="196558"/>
                    <a:pt x="149543" y="196558"/>
                  </a:cubicBezTo>
                  <a:cubicBezTo>
                    <a:pt x="173174" y="196558"/>
                    <a:pt x="192405" y="176746"/>
                    <a:pt x="192405" y="152400"/>
                  </a:cubicBezTo>
                  <a:cubicBezTo>
                    <a:pt x="192405" y="128054"/>
                    <a:pt x="173184" y="108242"/>
                    <a:pt x="149543" y="108242"/>
                  </a:cubicBezTo>
                  <a:close/>
                  <a:moveTo>
                    <a:pt x="149543" y="187566"/>
                  </a:moveTo>
                  <a:cubicBezTo>
                    <a:pt x="130721" y="187566"/>
                    <a:pt x="115405" y="171793"/>
                    <a:pt x="115405" y="152400"/>
                  </a:cubicBezTo>
                  <a:cubicBezTo>
                    <a:pt x="115405" y="133007"/>
                    <a:pt x="130712" y="117234"/>
                    <a:pt x="149543" y="117234"/>
                  </a:cubicBezTo>
                  <a:cubicBezTo>
                    <a:pt x="168373" y="117234"/>
                    <a:pt x="183680" y="133007"/>
                    <a:pt x="183680" y="152400"/>
                  </a:cubicBezTo>
                  <a:cubicBezTo>
                    <a:pt x="183680" y="171793"/>
                    <a:pt x="168364" y="187566"/>
                    <a:pt x="149543" y="187566"/>
                  </a:cubicBezTo>
                  <a:close/>
                </a:path>
              </a:pathLst>
            </a:custGeom>
            <a:solidFill>
              <a:srgbClr val="F5F1E4">
                <a:alpha val="100000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 rot="21600000">
            <a:off x="4964605" y="1340065"/>
            <a:ext cx="328466" cy="284841"/>
            <a:chOff x="4964605" y="1340065"/>
            <a:chExt cx="328466" cy="284841"/>
          </a:xfrm>
        </p:grpSpPr>
        <p:sp>
          <p:nvSpPr>
            <p:cNvPr id="27" name="Freeform 27"/>
            <p:cNvSpPr/>
            <p:nvPr/>
          </p:nvSpPr>
          <p:spPr>
            <a:xfrm>
              <a:off x="4964605" y="1340065"/>
              <a:ext cx="328466" cy="284841"/>
            </a:xfrm>
            <a:custGeom>
              <a:avLst/>
              <a:gdLst/>
              <a:ahLst/>
              <a:cxnLst/>
              <a:rect l="0" t="0" r="0" b="0"/>
              <a:pathLst>
                <a:path w="303848" h="262890">
                  <a:moveTo>
                    <a:pt x="234267" y="695"/>
                  </a:moveTo>
                  <a:lnTo>
                    <a:pt x="109233" y="125730"/>
                  </a:lnTo>
                  <a:cubicBezTo>
                    <a:pt x="108490" y="126473"/>
                    <a:pt x="107280" y="126473"/>
                    <a:pt x="106537" y="125730"/>
                  </a:cubicBezTo>
                  <a:lnTo>
                    <a:pt x="68628" y="87811"/>
                  </a:lnTo>
                  <a:cubicBezTo>
                    <a:pt x="67885" y="87068"/>
                    <a:pt x="66675" y="87068"/>
                    <a:pt x="65932" y="87811"/>
                  </a:cubicBezTo>
                  <a:lnTo>
                    <a:pt x="391" y="153353"/>
                  </a:lnTo>
                  <a:cubicBezTo>
                    <a:pt x="-352" y="154095"/>
                    <a:pt x="-352" y="155305"/>
                    <a:pt x="391" y="156048"/>
                  </a:cubicBezTo>
                  <a:lnTo>
                    <a:pt x="106537" y="262195"/>
                  </a:lnTo>
                  <a:cubicBezTo>
                    <a:pt x="107280" y="262938"/>
                    <a:pt x="108490" y="262938"/>
                    <a:pt x="109233" y="262195"/>
                  </a:cubicBezTo>
                  <a:lnTo>
                    <a:pt x="302495" y="68932"/>
                  </a:lnTo>
                  <a:cubicBezTo>
                    <a:pt x="303238" y="68189"/>
                    <a:pt x="303238" y="66980"/>
                    <a:pt x="302495" y="66237"/>
                  </a:cubicBezTo>
                  <a:lnTo>
                    <a:pt x="236953" y="705"/>
                  </a:lnTo>
                  <a:cubicBezTo>
                    <a:pt x="236210" y="-48"/>
                    <a:pt x="235010" y="-48"/>
                    <a:pt x="234267" y="695"/>
                  </a:cubicBez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 rot="21600000">
            <a:off x="2459293" y="3659439"/>
            <a:ext cx="345058" cy="345058"/>
            <a:chOff x="2459293" y="3659439"/>
            <a:chExt cx="345058" cy="345058"/>
          </a:xfrm>
        </p:grpSpPr>
        <p:sp>
          <p:nvSpPr>
            <p:cNvPr id="29" name="Freeform 29"/>
            <p:cNvSpPr/>
            <p:nvPr/>
          </p:nvSpPr>
          <p:spPr>
            <a:xfrm>
              <a:off x="2459293" y="3659439"/>
              <a:ext cx="345058" cy="345058"/>
            </a:xfrm>
            <a:custGeom>
              <a:avLst/>
              <a:gdLst/>
              <a:ahLst/>
              <a:cxnLst/>
              <a:rect l="0" t="0" r="0" b="0"/>
              <a:pathLst>
                <a:path w="302895" h="301943">
                  <a:moveTo>
                    <a:pt x="101365" y="1800"/>
                  </a:moveTo>
                  <a:lnTo>
                    <a:pt x="85039" y="14649"/>
                  </a:lnTo>
                  <a:lnTo>
                    <a:pt x="85039" y="9963"/>
                  </a:lnTo>
                  <a:cubicBezTo>
                    <a:pt x="85039" y="7020"/>
                    <a:pt x="82658" y="4648"/>
                    <a:pt x="79715" y="4648"/>
                  </a:cubicBezTo>
                  <a:lnTo>
                    <a:pt x="5315" y="4648"/>
                  </a:lnTo>
                  <a:cubicBezTo>
                    <a:pt x="2381" y="4648"/>
                    <a:pt x="0" y="7020"/>
                    <a:pt x="0" y="9963"/>
                  </a:cubicBezTo>
                  <a:lnTo>
                    <a:pt x="0" y="84363"/>
                  </a:lnTo>
                  <a:cubicBezTo>
                    <a:pt x="0" y="87306"/>
                    <a:pt x="2381" y="89678"/>
                    <a:pt x="5305" y="89678"/>
                  </a:cubicBezTo>
                  <a:lnTo>
                    <a:pt x="79705" y="89678"/>
                  </a:lnTo>
                  <a:cubicBezTo>
                    <a:pt x="82639" y="89678"/>
                    <a:pt x="85020" y="87306"/>
                    <a:pt x="85039" y="84363"/>
                  </a:cubicBezTo>
                  <a:lnTo>
                    <a:pt x="85039" y="28165"/>
                  </a:lnTo>
                  <a:lnTo>
                    <a:pt x="107937" y="10144"/>
                  </a:lnTo>
                  <a:cubicBezTo>
                    <a:pt x="110242" y="8344"/>
                    <a:pt x="110642" y="5001"/>
                    <a:pt x="108823" y="2686"/>
                  </a:cubicBezTo>
                  <a:cubicBezTo>
                    <a:pt x="107004" y="371"/>
                    <a:pt x="103661" y="-29"/>
                    <a:pt x="101365" y="1800"/>
                  </a:cubicBezTo>
                  <a:close/>
                  <a:moveTo>
                    <a:pt x="74390" y="79048"/>
                  </a:moveTo>
                  <a:lnTo>
                    <a:pt x="10630" y="79048"/>
                  </a:lnTo>
                  <a:lnTo>
                    <a:pt x="10630" y="15288"/>
                  </a:lnTo>
                  <a:lnTo>
                    <a:pt x="74390" y="15288"/>
                  </a:lnTo>
                  <a:lnTo>
                    <a:pt x="74390" y="23022"/>
                  </a:lnTo>
                  <a:lnTo>
                    <a:pt x="38986" y="50873"/>
                  </a:lnTo>
                  <a:lnTo>
                    <a:pt x="29166" y="30775"/>
                  </a:lnTo>
                  <a:cubicBezTo>
                    <a:pt x="27861" y="28137"/>
                    <a:pt x="24660" y="27070"/>
                    <a:pt x="22050" y="28337"/>
                  </a:cubicBezTo>
                  <a:cubicBezTo>
                    <a:pt x="19421" y="29623"/>
                    <a:pt x="18326" y="32814"/>
                    <a:pt x="19612" y="35452"/>
                  </a:cubicBezTo>
                  <a:lnTo>
                    <a:pt x="32337" y="61455"/>
                  </a:lnTo>
                  <a:cubicBezTo>
                    <a:pt x="33042" y="62903"/>
                    <a:pt x="34366" y="63951"/>
                    <a:pt x="35928" y="64303"/>
                  </a:cubicBezTo>
                  <a:lnTo>
                    <a:pt x="37109" y="64437"/>
                  </a:lnTo>
                  <a:cubicBezTo>
                    <a:pt x="38290" y="64437"/>
                    <a:pt x="39443" y="64046"/>
                    <a:pt x="40405" y="63294"/>
                  </a:cubicBezTo>
                  <a:lnTo>
                    <a:pt x="74390" y="36547"/>
                  </a:lnTo>
                  <a:lnTo>
                    <a:pt x="74390" y="79048"/>
                  </a:lnTo>
                  <a:close/>
                  <a:moveTo>
                    <a:pt x="101365" y="108090"/>
                  </a:moveTo>
                  <a:lnTo>
                    <a:pt x="85030" y="120939"/>
                  </a:lnTo>
                  <a:lnTo>
                    <a:pt x="85030" y="116243"/>
                  </a:lnTo>
                  <a:cubicBezTo>
                    <a:pt x="85030" y="113309"/>
                    <a:pt x="82648" y="110928"/>
                    <a:pt x="79705" y="110928"/>
                  </a:cubicBezTo>
                  <a:lnTo>
                    <a:pt x="5305" y="110928"/>
                  </a:lnTo>
                  <a:cubicBezTo>
                    <a:pt x="2372" y="110928"/>
                    <a:pt x="-10" y="113300"/>
                    <a:pt x="-10" y="116243"/>
                  </a:cubicBezTo>
                  <a:lnTo>
                    <a:pt x="-10" y="190633"/>
                  </a:lnTo>
                  <a:cubicBezTo>
                    <a:pt x="-10" y="193577"/>
                    <a:pt x="2372" y="195958"/>
                    <a:pt x="5305" y="195958"/>
                  </a:cubicBezTo>
                  <a:lnTo>
                    <a:pt x="79705" y="195958"/>
                  </a:lnTo>
                  <a:cubicBezTo>
                    <a:pt x="82639" y="195958"/>
                    <a:pt x="85020" y="193577"/>
                    <a:pt x="85030" y="190633"/>
                  </a:cubicBezTo>
                  <a:lnTo>
                    <a:pt x="85030" y="134455"/>
                  </a:lnTo>
                  <a:lnTo>
                    <a:pt x="107937" y="116434"/>
                  </a:lnTo>
                  <a:cubicBezTo>
                    <a:pt x="110242" y="114624"/>
                    <a:pt x="110642" y="111281"/>
                    <a:pt x="108823" y="108966"/>
                  </a:cubicBezTo>
                  <a:cubicBezTo>
                    <a:pt x="107004" y="106670"/>
                    <a:pt x="103661" y="106270"/>
                    <a:pt x="101365" y="108090"/>
                  </a:cubicBezTo>
                  <a:close/>
                  <a:moveTo>
                    <a:pt x="74390" y="185328"/>
                  </a:moveTo>
                  <a:lnTo>
                    <a:pt x="10630" y="185328"/>
                  </a:lnTo>
                  <a:lnTo>
                    <a:pt x="10630" y="121568"/>
                  </a:lnTo>
                  <a:lnTo>
                    <a:pt x="74390" y="121568"/>
                  </a:lnTo>
                  <a:lnTo>
                    <a:pt x="74390" y="129311"/>
                  </a:lnTo>
                  <a:lnTo>
                    <a:pt x="38986" y="157163"/>
                  </a:lnTo>
                  <a:lnTo>
                    <a:pt x="29166" y="137065"/>
                  </a:lnTo>
                  <a:cubicBezTo>
                    <a:pt x="27861" y="134417"/>
                    <a:pt x="24660" y="133350"/>
                    <a:pt x="22050" y="134626"/>
                  </a:cubicBezTo>
                  <a:cubicBezTo>
                    <a:pt x="19412" y="135912"/>
                    <a:pt x="18326" y="139103"/>
                    <a:pt x="19612" y="141732"/>
                  </a:cubicBezTo>
                  <a:lnTo>
                    <a:pt x="32337" y="167726"/>
                  </a:lnTo>
                  <a:cubicBezTo>
                    <a:pt x="33042" y="169183"/>
                    <a:pt x="34366" y="170231"/>
                    <a:pt x="35928" y="170574"/>
                  </a:cubicBezTo>
                  <a:lnTo>
                    <a:pt x="37109" y="170717"/>
                  </a:lnTo>
                  <a:cubicBezTo>
                    <a:pt x="38291" y="170717"/>
                    <a:pt x="39443" y="170326"/>
                    <a:pt x="40396" y="169583"/>
                  </a:cubicBezTo>
                  <a:lnTo>
                    <a:pt x="74390" y="142837"/>
                  </a:lnTo>
                  <a:lnTo>
                    <a:pt x="74390" y="185328"/>
                  </a:lnTo>
                  <a:close/>
                  <a:moveTo>
                    <a:pt x="79705" y="217189"/>
                  </a:moveTo>
                  <a:lnTo>
                    <a:pt x="5305" y="217189"/>
                  </a:lnTo>
                  <a:cubicBezTo>
                    <a:pt x="2372" y="217189"/>
                    <a:pt x="-10" y="219570"/>
                    <a:pt x="-10" y="222514"/>
                  </a:cubicBezTo>
                  <a:lnTo>
                    <a:pt x="-10" y="296913"/>
                  </a:lnTo>
                  <a:cubicBezTo>
                    <a:pt x="-10" y="299857"/>
                    <a:pt x="2372" y="302238"/>
                    <a:pt x="5305" y="302238"/>
                  </a:cubicBezTo>
                  <a:lnTo>
                    <a:pt x="79705" y="302238"/>
                  </a:lnTo>
                  <a:cubicBezTo>
                    <a:pt x="82639" y="302238"/>
                    <a:pt x="85020" y="299857"/>
                    <a:pt x="85030" y="296913"/>
                  </a:cubicBezTo>
                  <a:lnTo>
                    <a:pt x="85030" y="222514"/>
                  </a:lnTo>
                  <a:cubicBezTo>
                    <a:pt x="85030" y="219570"/>
                    <a:pt x="82648" y="217189"/>
                    <a:pt x="79705" y="217189"/>
                  </a:cubicBezTo>
                  <a:close/>
                  <a:moveTo>
                    <a:pt x="74390" y="291598"/>
                  </a:moveTo>
                  <a:lnTo>
                    <a:pt x="10630" y="291598"/>
                  </a:lnTo>
                  <a:lnTo>
                    <a:pt x="10630" y="227838"/>
                  </a:lnTo>
                  <a:lnTo>
                    <a:pt x="74390" y="227838"/>
                  </a:lnTo>
                  <a:lnTo>
                    <a:pt x="74390" y="291598"/>
                  </a:lnTo>
                  <a:close/>
                  <a:moveTo>
                    <a:pt x="297580" y="238458"/>
                  </a:moveTo>
                  <a:lnTo>
                    <a:pt x="148790" y="238458"/>
                  </a:lnTo>
                  <a:cubicBezTo>
                    <a:pt x="145847" y="238458"/>
                    <a:pt x="143475" y="240830"/>
                    <a:pt x="143475" y="243783"/>
                  </a:cubicBezTo>
                  <a:cubicBezTo>
                    <a:pt x="143475" y="246726"/>
                    <a:pt x="145847" y="249098"/>
                    <a:pt x="148790" y="249098"/>
                  </a:cubicBezTo>
                  <a:lnTo>
                    <a:pt x="297580" y="249098"/>
                  </a:lnTo>
                  <a:cubicBezTo>
                    <a:pt x="300523" y="249098"/>
                    <a:pt x="302905" y="246726"/>
                    <a:pt x="302905" y="243783"/>
                  </a:cubicBezTo>
                  <a:cubicBezTo>
                    <a:pt x="302895" y="240830"/>
                    <a:pt x="300514" y="238458"/>
                    <a:pt x="297580" y="238458"/>
                  </a:cubicBezTo>
                  <a:close/>
                  <a:moveTo>
                    <a:pt x="297580" y="270339"/>
                  </a:moveTo>
                  <a:lnTo>
                    <a:pt x="148790" y="270339"/>
                  </a:lnTo>
                  <a:cubicBezTo>
                    <a:pt x="145847" y="270339"/>
                    <a:pt x="143475" y="272720"/>
                    <a:pt x="143475" y="275663"/>
                  </a:cubicBezTo>
                  <a:cubicBezTo>
                    <a:pt x="143475" y="278606"/>
                    <a:pt x="145847" y="280988"/>
                    <a:pt x="148790" y="280988"/>
                  </a:cubicBezTo>
                  <a:lnTo>
                    <a:pt x="297580" y="280988"/>
                  </a:lnTo>
                  <a:cubicBezTo>
                    <a:pt x="300523" y="280988"/>
                    <a:pt x="302905" y="278606"/>
                    <a:pt x="302905" y="275663"/>
                  </a:cubicBezTo>
                  <a:cubicBezTo>
                    <a:pt x="302905" y="272720"/>
                    <a:pt x="300514" y="270339"/>
                    <a:pt x="297580" y="270339"/>
                  </a:cubicBezTo>
                  <a:close/>
                  <a:moveTo>
                    <a:pt x="297580" y="132188"/>
                  </a:moveTo>
                  <a:lnTo>
                    <a:pt x="148790" y="132188"/>
                  </a:lnTo>
                  <a:cubicBezTo>
                    <a:pt x="145847" y="132188"/>
                    <a:pt x="143475" y="134560"/>
                    <a:pt x="143475" y="137503"/>
                  </a:cubicBezTo>
                  <a:cubicBezTo>
                    <a:pt x="143475" y="140437"/>
                    <a:pt x="145847" y="142818"/>
                    <a:pt x="148790" y="142818"/>
                  </a:cubicBezTo>
                  <a:lnTo>
                    <a:pt x="297580" y="142818"/>
                  </a:lnTo>
                  <a:cubicBezTo>
                    <a:pt x="300523" y="142818"/>
                    <a:pt x="302905" y="140437"/>
                    <a:pt x="302905" y="137503"/>
                  </a:cubicBezTo>
                  <a:cubicBezTo>
                    <a:pt x="302895" y="134569"/>
                    <a:pt x="300514" y="132188"/>
                    <a:pt x="297580" y="132188"/>
                  </a:cubicBezTo>
                  <a:close/>
                  <a:moveTo>
                    <a:pt x="297580" y="164049"/>
                  </a:moveTo>
                  <a:lnTo>
                    <a:pt x="148790" y="164049"/>
                  </a:lnTo>
                  <a:cubicBezTo>
                    <a:pt x="145847" y="164049"/>
                    <a:pt x="143475" y="166430"/>
                    <a:pt x="143475" y="169374"/>
                  </a:cubicBezTo>
                  <a:cubicBezTo>
                    <a:pt x="143475" y="172307"/>
                    <a:pt x="145847" y="174689"/>
                    <a:pt x="148790" y="174689"/>
                  </a:cubicBezTo>
                  <a:lnTo>
                    <a:pt x="297580" y="174689"/>
                  </a:lnTo>
                  <a:cubicBezTo>
                    <a:pt x="300523" y="174689"/>
                    <a:pt x="302905" y="172307"/>
                    <a:pt x="302905" y="169374"/>
                  </a:cubicBezTo>
                  <a:cubicBezTo>
                    <a:pt x="302895" y="166430"/>
                    <a:pt x="300514" y="164049"/>
                    <a:pt x="297580" y="164049"/>
                  </a:cubicBezTo>
                  <a:close/>
                  <a:moveTo>
                    <a:pt x="148790" y="36538"/>
                  </a:moveTo>
                  <a:lnTo>
                    <a:pt x="297580" y="36538"/>
                  </a:lnTo>
                  <a:cubicBezTo>
                    <a:pt x="300523" y="36538"/>
                    <a:pt x="302905" y="34166"/>
                    <a:pt x="302905" y="31223"/>
                  </a:cubicBezTo>
                  <a:cubicBezTo>
                    <a:pt x="302905" y="28289"/>
                    <a:pt x="300523" y="25908"/>
                    <a:pt x="297580" y="25908"/>
                  </a:cubicBezTo>
                  <a:lnTo>
                    <a:pt x="148790" y="25908"/>
                  </a:lnTo>
                  <a:cubicBezTo>
                    <a:pt x="145847" y="25908"/>
                    <a:pt x="143475" y="28280"/>
                    <a:pt x="143475" y="31223"/>
                  </a:cubicBezTo>
                  <a:cubicBezTo>
                    <a:pt x="143475" y="34157"/>
                    <a:pt x="145847" y="36538"/>
                    <a:pt x="148790" y="36538"/>
                  </a:cubicBezTo>
                  <a:close/>
                  <a:moveTo>
                    <a:pt x="297580" y="57788"/>
                  </a:moveTo>
                  <a:lnTo>
                    <a:pt x="148790" y="57788"/>
                  </a:lnTo>
                  <a:cubicBezTo>
                    <a:pt x="145847" y="57788"/>
                    <a:pt x="143475" y="60160"/>
                    <a:pt x="143475" y="63103"/>
                  </a:cubicBezTo>
                  <a:cubicBezTo>
                    <a:pt x="143475" y="66037"/>
                    <a:pt x="145847" y="68418"/>
                    <a:pt x="148790" y="68418"/>
                  </a:cubicBezTo>
                  <a:lnTo>
                    <a:pt x="297580" y="68418"/>
                  </a:lnTo>
                  <a:cubicBezTo>
                    <a:pt x="300523" y="68418"/>
                    <a:pt x="302905" y="66046"/>
                    <a:pt x="302905" y="63103"/>
                  </a:cubicBezTo>
                  <a:cubicBezTo>
                    <a:pt x="302895" y="60169"/>
                    <a:pt x="300514" y="57788"/>
                    <a:pt x="297580" y="57788"/>
                  </a:cubicBezTo>
                  <a:close/>
                </a:path>
              </a:pathLst>
            </a:custGeom>
            <a:solidFill>
              <a:srgbClr val="F5F1E4">
                <a:alpha val="100000"/>
              </a:srgbClr>
            </a:solidFill>
          </p:spPr>
        </p:sp>
      </p:grpSp>
      <p:sp>
        <p:nvSpPr>
          <p:cNvPr id="31" name="TextBox 31"/>
          <p:cNvSpPr txBox="1"/>
          <p:nvPr/>
        </p:nvSpPr>
        <p:spPr>
          <a:xfrm rot="21600000">
            <a:off x="3960356" y="2319170"/>
            <a:ext cx="2619905" cy="10096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just">
              <a:lnSpc>
                <a:spcPts val="1159"/>
              </a:lnSpc>
            </a:pPr>
            <a:r>
              <a:rPr lang="en-US" sz="1400" dirty="0" smtClean="0">
                <a:solidFill>
                  <a:srgbClr val="F5F1E4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Includes a desk study supplemented by expert interviews </a:t>
            </a:r>
            <a:r>
              <a:rPr lang="en-US" sz="1400" b="0" i="0" spc="0" dirty="0" smtClean="0">
                <a:solidFill>
                  <a:srgbClr val="F5F1E4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b="0" i="0" spc="0" dirty="0">
                <a:solidFill>
                  <a:srgbClr val="F5F1E4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1400" b="0" i="0" spc="0" dirty="0" smtClean="0">
                <a:solidFill>
                  <a:srgbClr val="F5F1E4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in each country)</a:t>
            </a:r>
            <a:endParaRPr lang="en-US" sz="1400" b="0" i="0" spc="0" dirty="0">
              <a:solidFill>
                <a:srgbClr val="F5F1E4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 rot="21600000">
            <a:off x="1375873" y="4410576"/>
            <a:ext cx="2433630" cy="11620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just">
              <a:lnSpc>
                <a:spcPts val="1159"/>
              </a:lnSpc>
            </a:pPr>
            <a:r>
              <a:rPr lang="en-US" sz="1400" dirty="0" smtClean="0">
                <a:solidFill>
                  <a:srgbClr val="F5F1E4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Surveying </a:t>
            </a:r>
            <a:r>
              <a:rPr lang="en-US" sz="1400" dirty="0" err="1" smtClean="0">
                <a:solidFill>
                  <a:srgbClr val="F5F1E4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Yandex.Taxi</a:t>
            </a:r>
            <a:r>
              <a:rPr lang="en-US" sz="1400" dirty="0" smtClean="0">
                <a:solidFill>
                  <a:srgbClr val="F5F1E4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 drivers in the three countries, 200 interviews in each one</a:t>
            </a:r>
            <a:r>
              <a:rPr lang="en-US" sz="1400" b="0" i="0" spc="0" dirty="0" smtClean="0">
                <a:solidFill>
                  <a:srgbClr val="F5F1E4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b="0" i="0" spc="0" dirty="0">
              <a:solidFill>
                <a:srgbClr val="F5F1E4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 rot="21600000">
            <a:off x="3952874" y="4159732"/>
            <a:ext cx="2750659" cy="942107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just">
              <a:lnSpc>
                <a:spcPts val="1159"/>
              </a:lnSpc>
            </a:pPr>
            <a:r>
              <a:rPr lang="en-US" sz="1400" b="0" i="0" spc="0" dirty="0" smtClean="0">
                <a:solidFill>
                  <a:srgbClr val="F5F1E4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In-depth interviews with women drivers and internal migrant drivers who have faced violations of their labour rights. Finalizing the combined report.</a:t>
            </a:r>
            <a:endParaRPr lang="en-US" sz="1400" b="0" i="0" spc="0" dirty="0">
              <a:solidFill>
                <a:srgbClr val="F5F1E4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Group 35"/>
          <p:cNvGrpSpPr/>
          <p:nvPr/>
        </p:nvGrpSpPr>
        <p:grpSpPr>
          <a:xfrm rot="21600000">
            <a:off x="4681708" y="1491877"/>
            <a:ext cx="652559" cy="310985"/>
            <a:chOff x="4681708" y="1491877"/>
            <a:chExt cx="652559" cy="310985"/>
          </a:xfrm>
        </p:grpSpPr>
        <p:sp>
          <p:nvSpPr>
            <p:cNvPr id="34" name="Freeform 34"/>
            <p:cNvSpPr/>
            <p:nvPr/>
          </p:nvSpPr>
          <p:spPr>
            <a:xfrm>
              <a:off x="4681708" y="1491877"/>
              <a:ext cx="652559" cy="310985"/>
            </a:xfrm>
            <a:custGeom>
              <a:avLst/>
              <a:gdLst/>
              <a:ahLst/>
              <a:cxnLst/>
              <a:rect l="0" t="0" r="0" b="0"/>
              <a:pathLst>
                <a:path w="304800" h="144780">
                  <a:moveTo>
                    <a:pt x="297513" y="73190"/>
                  </a:moveTo>
                  <a:cubicBezTo>
                    <a:pt x="297447" y="73152"/>
                    <a:pt x="297399" y="73085"/>
                    <a:pt x="297332" y="73047"/>
                  </a:cubicBezTo>
                  <a:lnTo>
                    <a:pt x="271158" y="59827"/>
                  </a:lnTo>
                  <a:lnTo>
                    <a:pt x="257908" y="12849"/>
                  </a:lnTo>
                  <a:cubicBezTo>
                    <a:pt x="255794" y="5363"/>
                    <a:pt x="248898" y="133"/>
                    <a:pt x="241125" y="133"/>
                  </a:cubicBezTo>
                  <a:lnTo>
                    <a:pt x="171126" y="133"/>
                  </a:lnTo>
                  <a:lnTo>
                    <a:pt x="64913" y="133"/>
                  </a:lnTo>
                  <a:cubicBezTo>
                    <a:pt x="58103" y="133"/>
                    <a:pt x="52559" y="5677"/>
                    <a:pt x="52559" y="12487"/>
                  </a:cubicBezTo>
                  <a:lnTo>
                    <a:pt x="52559" y="18888"/>
                  </a:lnTo>
                  <a:lnTo>
                    <a:pt x="27584" y="18888"/>
                  </a:lnTo>
                  <a:cubicBezTo>
                    <a:pt x="26365" y="18888"/>
                    <a:pt x="25375" y="19879"/>
                    <a:pt x="25375" y="21098"/>
                  </a:cubicBezTo>
                  <a:cubicBezTo>
                    <a:pt x="25375" y="22317"/>
                    <a:pt x="26365" y="23308"/>
                    <a:pt x="27584" y="23308"/>
                  </a:cubicBezTo>
                  <a:lnTo>
                    <a:pt x="52559" y="23308"/>
                  </a:lnTo>
                  <a:lnTo>
                    <a:pt x="52559" y="36424"/>
                  </a:lnTo>
                  <a:lnTo>
                    <a:pt x="31509" y="36424"/>
                  </a:lnTo>
                  <a:cubicBezTo>
                    <a:pt x="30289" y="36424"/>
                    <a:pt x="29299" y="37414"/>
                    <a:pt x="29299" y="38633"/>
                  </a:cubicBezTo>
                  <a:cubicBezTo>
                    <a:pt x="29299" y="39853"/>
                    <a:pt x="30289" y="40843"/>
                    <a:pt x="31509" y="40843"/>
                  </a:cubicBezTo>
                  <a:lnTo>
                    <a:pt x="52559" y="40843"/>
                  </a:lnTo>
                  <a:lnTo>
                    <a:pt x="52559" y="51511"/>
                  </a:lnTo>
                  <a:lnTo>
                    <a:pt x="2210" y="51511"/>
                  </a:lnTo>
                  <a:cubicBezTo>
                    <a:pt x="991" y="51521"/>
                    <a:pt x="0" y="52521"/>
                    <a:pt x="0" y="53740"/>
                  </a:cubicBezTo>
                  <a:cubicBezTo>
                    <a:pt x="0" y="54959"/>
                    <a:pt x="991" y="55950"/>
                    <a:pt x="2210" y="55950"/>
                  </a:cubicBezTo>
                  <a:lnTo>
                    <a:pt x="52549" y="55950"/>
                  </a:lnTo>
                  <a:lnTo>
                    <a:pt x="52549" y="72304"/>
                  </a:lnTo>
                  <a:lnTo>
                    <a:pt x="16326" y="72304"/>
                  </a:lnTo>
                  <a:cubicBezTo>
                    <a:pt x="15107" y="72304"/>
                    <a:pt x="14116" y="73295"/>
                    <a:pt x="14116" y="74514"/>
                  </a:cubicBezTo>
                  <a:cubicBezTo>
                    <a:pt x="14116" y="75743"/>
                    <a:pt x="15107" y="76724"/>
                    <a:pt x="16326" y="76724"/>
                  </a:cubicBezTo>
                  <a:lnTo>
                    <a:pt x="52559" y="76724"/>
                  </a:lnTo>
                  <a:lnTo>
                    <a:pt x="52559" y="108480"/>
                  </a:lnTo>
                  <a:cubicBezTo>
                    <a:pt x="52559" y="115291"/>
                    <a:pt x="58103" y="120834"/>
                    <a:pt x="64913" y="120834"/>
                  </a:cubicBezTo>
                  <a:lnTo>
                    <a:pt x="68971" y="120834"/>
                  </a:lnTo>
                  <a:cubicBezTo>
                    <a:pt x="69828" y="134150"/>
                    <a:pt x="78267" y="144637"/>
                    <a:pt x="88544" y="144637"/>
                  </a:cubicBezTo>
                  <a:lnTo>
                    <a:pt x="103346" y="144637"/>
                  </a:lnTo>
                  <a:cubicBezTo>
                    <a:pt x="113624" y="144637"/>
                    <a:pt x="122063" y="134150"/>
                    <a:pt x="122920" y="120834"/>
                  </a:cubicBezTo>
                  <a:lnTo>
                    <a:pt x="160544" y="120834"/>
                  </a:lnTo>
                  <a:cubicBezTo>
                    <a:pt x="161401" y="134150"/>
                    <a:pt x="169840" y="144637"/>
                    <a:pt x="180118" y="144637"/>
                  </a:cubicBezTo>
                  <a:lnTo>
                    <a:pt x="194920" y="144637"/>
                  </a:lnTo>
                  <a:cubicBezTo>
                    <a:pt x="205197" y="144637"/>
                    <a:pt x="213636" y="134150"/>
                    <a:pt x="214493" y="120834"/>
                  </a:cubicBezTo>
                  <a:lnTo>
                    <a:pt x="219304" y="120834"/>
                  </a:lnTo>
                  <a:lnTo>
                    <a:pt x="236544" y="120834"/>
                  </a:lnTo>
                  <a:cubicBezTo>
                    <a:pt x="237401" y="134150"/>
                    <a:pt x="245840" y="144637"/>
                    <a:pt x="256118" y="144637"/>
                  </a:cubicBezTo>
                  <a:lnTo>
                    <a:pt x="270920" y="144637"/>
                  </a:lnTo>
                  <a:cubicBezTo>
                    <a:pt x="281197" y="144637"/>
                    <a:pt x="289636" y="134150"/>
                    <a:pt x="290493" y="120834"/>
                  </a:cubicBezTo>
                  <a:lnTo>
                    <a:pt x="292484" y="120834"/>
                  </a:lnTo>
                  <a:cubicBezTo>
                    <a:pt x="299295" y="120834"/>
                    <a:pt x="304838" y="115291"/>
                    <a:pt x="304838" y="108480"/>
                  </a:cubicBezTo>
                  <a:lnTo>
                    <a:pt x="304838" y="82629"/>
                  </a:lnTo>
                  <a:cubicBezTo>
                    <a:pt x="304800" y="78105"/>
                    <a:pt x="301695" y="74314"/>
                    <a:pt x="297513" y="73190"/>
                  </a:cubicBezTo>
                  <a:close/>
                  <a:moveTo>
                    <a:pt x="226476" y="72819"/>
                  </a:moveTo>
                  <a:cubicBezTo>
                    <a:pt x="224771" y="70923"/>
                    <a:pt x="222695" y="69323"/>
                    <a:pt x="220370" y="68199"/>
                  </a:cubicBezTo>
                  <a:lnTo>
                    <a:pt x="210817" y="63560"/>
                  </a:lnTo>
                  <a:lnTo>
                    <a:pt x="268729" y="63560"/>
                  </a:lnTo>
                  <a:lnTo>
                    <a:pt x="287055" y="72819"/>
                  </a:lnTo>
                  <a:lnTo>
                    <a:pt x="226476" y="72819"/>
                  </a:lnTo>
                  <a:close/>
                  <a:moveTo>
                    <a:pt x="183642" y="4562"/>
                  </a:moveTo>
                  <a:lnTo>
                    <a:pt x="241125" y="4562"/>
                  </a:lnTo>
                  <a:cubicBezTo>
                    <a:pt x="246917" y="4562"/>
                    <a:pt x="252070" y="8468"/>
                    <a:pt x="253641" y="14049"/>
                  </a:cubicBezTo>
                  <a:lnTo>
                    <a:pt x="266357" y="59131"/>
                  </a:lnTo>
                  <a:lnTo>
                    <a:pt x="202863" y="59131"/>
                  </a:lnTo>
                  <a:lnTo>
                    <a:pt x="201263" y="53445"/>
                  </a:lnTo>
                  <a:lnTo>
                    <a:pt x="190348" y="14668"/>
                  </a:lnTo>
                  <a:cubicBezTo>
                    <a:pt x="190329" y="14602"/>
                    <a:pt x="190300" y="14545"/>
                    <a:pt x="190281" y="14478"/>
                  </a:cubicBezTo>
                  <a:cubicBezTo>
                    <a:pt x="190033" y="13630"/>
                    <a:pt x="189728" y="12811"/>
                    <a:pt x="189376" y="12021"/>
                  </a:cubicBezTo>
                  <a:cubicBezTo>
                    <a:pt x="189319" y="11887"/>
                    <a:pt x="189262" y="11744"/>
                    <a:pt x="189205" y="11611"/>
                  </a:cubicBezTo>
                  <a:cubicBezTo>
                    <a:pt x="188833" y="10830"/>
                    <a:pt x="188405" y="10077"/>
                    <a:pt x="187938" y="9363"/>
                  </a:cubicBezTo>
                  <a:cubicBezTo>
                    <a:pt x="187833" y="9201"/>
                    <a:pt x="187747" y="9039"/>
                    <a:pt x="187643" y="8887"/>
                  </a:cubicBezTo>
                  <a:cubicBezTo>
                    <a:pt x="187176" y="8201"/>
                    <a:pt x="186652" y="7553"/>
                    <a:pt x="186099" y="6925"/>
                  </a:cubicBezTo>
                  <a:cubicBezTo>
                    <a:pt x="185966" y="6772"/>
                    <a:pt x="185842" y="6620"/>
                    <a:pt x="185699" y="6477"/>
                  </a:cubicBezTo>
                  <a:cubicBezTo>
                    <a:pt x="185137" y="5877"/>
                    <a:pt x="184528" y="5315"/>
                    <a:pt x="183899" y="4791"/>
                  </a:cubicBezTo>
                  <a:cubicBezTo>
                    <a:pt x="183804" y="4724"/>
                    <a:pt x="183728" y="4639"/>
                    <a:pt x="183642" y="4562"/>
                  </a:cubicBezTo>
                  <a:close/>
                  <a:moveTo>
                    <a:pt x="56988" y="108490"/>
                  </a:moveTo>
                  <a:lnTo>
                    <a:pt x="56988" y="76733"/>
                  </a:lnTo>
                  <a:lnTo>
                    <a:pt x="83620" y="76733"/>
                  </a:lnTo>
                  <a:cubicBezTo>
                    <a:pt x="84839" y="76733"/>
                    <a:pt x="85830" y="75743"/>
                    <a:pt x="85830" y="74524"/>
                  </a:cubicBezTo>
                  <a:cubicBezTo>
                    <a:pt x="85830" y="73295"/>
                    <a:pt x="84839" y="72314"/>
                    <a:pt x="83620" y="72314"/>
                  </a:cubicBezTo>
                  <a:lnTo>
                    <a:pt x="56988" y="72314"/>
                  </a:lnTo>
                  <a:lnTo>
                    <a:pt x="56988" y="55959"/>
                  </a:lnTo>
                  <a:lnTo>
                    <a:pt x="71095" y="55959"/>
                  </a:lnTo>
                  <a:cubicBezTo>
                    <a:pt x="72314" y="55959"/>
                    <a:pt x="73304" y="54969"/>
                    <a:pt x="73304" y="53750"/>
                  </a:cubicBezTo>
                  <a:cubicBezTo>
                    <a:pt x="73304" y="52530"/>
                    <a:pt x="72314" y="51540"/>
                    <a:pt x="71095" y="51540"/>
                  </a:cubicBezTo>
                  <a:lnTo>
                    <a:pt x="56988" y="51540"/>
                  </a:lnTo>
                  <a:lnTo>
                    <a:pt x="56988" y="23336"/>
                  </a:lnTo>
                  <a:lnTo>
                    <a:pt x="71095" y="23336"/>
                  </a:lnTo>
                  <a:cubicBezTo>
                    <a:pt x="72314" y="23336"/>
                    <a:pt x="73304" y="22346"/>
                    <a:pt x="73304" y="21126"/>
                  </a:cubicBezTo>
                  <a:cubicBezTo>
                    <a:pt x="73304" y="19907"/>
                    <a:pt x="72314" y="18917"/>
                    <a:pt x="71095" y="18917"/>
                  </a:cubicBezTo>
                  <a:lnTo>
                    <a:pt x="56988" y="18917"/>
                  </a:lnTo>
                  <a:lnTo>
                    <a:pt x="56988" y="12487"/>
                  </a:lnTo>
                  <a:cubicBezTo>
                    <a:pt x="56988" y="8115"/>
                    <a:pt x="60541" y="4562"/>
                    <a:pt x="64913" y="4562"/>
                  </a:cubicBezTo>
                  <a:lnTo>
                    <a:pt x="171126" y="4562"/>
                  </a:lnTo>
                  <a:cubicBezTo>
                    <a:pt x="178051" y="4562"/>
                    <a:pt x="184194" y="9220"/>
                    <a:pt x="186080" y="15897"/>
                  </a:cubicBezTo>
                  <a:lnTo>
                    <a:pt x="199053" y="61951"/>
                  </a:lnTo>
                  <a:cubicBezTo>
                    <a:pt x="199130" y="62236"/>
                    <a:pt x="199273" y="62474"/>
                    <a:pt x="199444" y="62694"/>
                  </a:cubicBezTo>
                  <a:cubicBezTo>
                    <a:pt x="199492" y="62760"/>
                    <a:pt x="199549" y="62808"/>
                    <a:pt x="199606" y="62865"/>
                  </a:cubicBezTo>
                  <a:cubicBezTo>
                    <a:pt x="199749" y="63017"/>
                    <a:pt x="199911" y="63141"/>
                    <a:pt x="200092" y="63246"/>
                  </a:cubicBezTo>
                  <a:cubicBezTo>
                    <a:pt x="200139" y="63275"/>
                    <a:pt x="200168" y="63313"/>
                    <a:pt x="200206" y="63341"/>
                  </a:cubicBezTo>
                  <a:lnTo>
                    <a:pt x="218427" y="72190"/>
                  </a:lnTo>
                  <a:cubicBezTo>
                    <a:pt x="220504" y="73190"/>
                    <a:pt x="222342" y="74657"/>
                    <a:pt x="223752" y="76438"/>
                  </a:cubicBezTo>
                  <a:cubicBezTo>
                    <a:pt x="225962" y="79172"/>
                    <a:pt x="227181" y="82620"/>
                    <a:pt x="227181" y="86173"/>
                  </a:cubicBezTo>
                  <a:lnTo>
                    <a:pt x="227181" y="108499"/>
                  </a:lnTo>
                  <a:cubicBezTo>
                    <a:pt x="227181" y="112871"/>
                    <a:pt x="223628" y="116424"/>
                    <a:pt x="219256" y="116424"/>
                  </a:cubicBezTo>
                  <a:lnTo>
                    <a:pt x="212312" y="116424"/>
                  </a:lnTo>
                  <a:lnTo>
                    <a:pt x="199644" y="116424"/>
                  </a:lnTo>
                  <a:cubicBezTo>
                    <a:pt x="199596" y="115748"/>
                    <a:pt x="199530" y="115081"/>
                    <a:pt x="199444" y="114424"/>
                  </a:cubicBezTo>
                  <a:cubicBezTo>
                    <a:pt x="199415" y="114205"/>
                    <a:pt x="199396" y="113986"/>
                    <a:pt x="199368" y="113767"/>
                  </a:cubicBezTo>
                  <a:cubicBezTo>
                    <a:pt x="199311" y="113367"/>
                    <a:pt x="199234" y="112967"/>
                    <a:pt x="199168" y="112566"/>
                  </a:cubicBezTo>
                  <a:cubicBezTo>
                    <a:pt x="199082" y="112052"/>
                    <a:pt x="198987" y="111547"/>
                    <a:pt x="198872" y="111052"/>
                  </a:cubicBezTo>
                  <a:cubicBezTo>
                    <a:pt x="198844" y="110919"/>
                    <a:pt x="198806" y="110785"/>
                    <a:pt x="198777" y="110652"/>
                  </a:cubicBezTo>
                  <a:cubicBezTo>
                    <a:pt x="196482" y="101032"/>
                    <a:pt x="190138" y="93955"/>
                    <a:pt x="182318" y="92802"/>
                  </a:cubicBezTo>
                  <a:cubicBezTo>
                    <a:pt x="182232" y="92793"/>
                    <a:pt x="182147" y="92764"/>
                    <a:pt x="182051" y="92754"/>
                  </a:cubicBezTo>
                  <a:cubicBezTo>
                    <a:pt x="181547" y="92688"/>
                    <a:pt x="181032" y="92669"/>
                    <a:pt x="180518" y="92650"/>
                  </a:cubicBezTo>
                  <a:cubicBezTo>
                    <a:pt x="180365" y="92650"/>
                    <a:pt x="180223" y="92621"/>
                    <a:pt x="180080" y="92621"/>
                  </a:cubicBezTo>
                  <a:cubicBezTo>
                    <a:pt x="179870" y="92621"/>
                    <a:pt x="179661" y="92650"/>
                    <a:pt x="179451" y="92659"/>
                  </a:cubicBezTo>
                  <a:cubicBezTo>
                    <a:pt x="179013" y="92678"/>
                    <a:pt x="178575" y="92688"/>
                    <a:pt x="178137" y="92745"/>
                  </a:cubicBezTo>
                  <a:cubicBezTo>
                    <a:pt x="177841" y="92783"/>
                    <a:pt x="177556" y="92859"/>
                    <a:pt x="177260" y="92916"/>
                  </a:cubicBezTo>
                  <a:cubicBezTo>
                    <a:pt x="176917" y="92983"/>
                    <a:pt x="176574" y="93040"/>
                    <a:pt x="176232" y="93126"/>
                  </a:cubicBezTo>
                  <a:cubicBezTo>
                    <a:pt x="175927" y="93202"/>
                    <a:pt x="175631" y="93316"/>
                    <a:pt x="175336" y="93412"/>
                  </a:cubicBezTo>
                  <a:cubicBezTo>
                    <a:pt x="175022" y="93516"/>
                    <a:pt x="174698" y="93612"/>
                    <a:pt x="174393" y="93736"/>
                  </a:cubicBezTo>
                  <a:cubicBezTo>
                    <a:pt x="174098" y="93859"/>
                    <a:pt x="173803" y="94002"/>
                    <a:pt x="173507" y="94145"/>
                  </a:cubicBezTo>
                  <a:cubicBezTo>
                    <a:pt x="173212" y="94288"/>
                    <a:pt x="172917" y="94412"/>
                    <a:pt x="172631" y="94574"/>
                  </a:cubicBezTo>
                  <a:cubicBezTo>
                    <a:pt x="172336" y="94736"/>
                    <a:pt x="172060" y="94917"/>
                    <a:pt x="171774" y="95088"/>
                  </a:cubicBezTo>
                  <a:cubicBezTo>
                    <a:pt x="171498" y="95260"/>
                    <a:pt x="171221" y="95421"/>
                    <a:pt x="170955" y="95612"/>
                  </a:cubicBezTo>
                  <a:cubicBezTo>
                    <a:pt x="170669" y="95812"/>
                    <a:pt x="170402" y="96022"/>
                    <a:pt x="170126" y="96241"/>
                  </a:cubicBezTo>
                  <a:cubicBezTo>
                    <a:pt x="169869" y="96441"/>
                    <a:pt x="169612" y="96641"/>
                    <a:pt x="169364" y="96850"/>
                  </a:cubicBezTo>
                  <a:cubicBezTo>
                    <a:pt x="169097" y="97079"/>
                    <a:pt x="168840" y="97326"/>
                    <a:pt x="168573" y="97584"/>
                  </a:cubicBezTo>
                  <a:cubicBezTo>
                    <a:pt x="168335" y="97812"/>
                    <a:pt x="168097" y="98041"/>
                    <a:pt x="167878" y="98279"/>
                  </a:cubicBezTo>
                  <a:cubicBezTo>
                    <a:pt x="167621" y="98546"/>
                    <a:pt x="167383" y="98822"/>
                    <a:pt x="167135" y="99108"/>
                  </a:cubicBezTo>
                  <a:cubicBezTo>
                    <a:pt x="166916" y="99355"/>
                    <a:pt x="166707" y="99612"/>
                    <a:pt x="166497" y="99879"/>
                  </a:cubicBezTo>
                  <a:cubicBezTo>
                    <a:pt x="166259" y="100174"/>
                    <a:pt x="166040" y="100479"/>
                    <a:pt x="165811" y="100794"/>
                  </a:cubicBezTo>
                  <a:cubicBezTo>
                    <a:pt x="165611" y="101070"/>
                    <a:pt x="165421" y="101346"/>
                    <a:pt x="165230" y="101632"/>
                  </a:cubicBezTo>
                  <a:cubicBezTo>
                    <a:pt x="165011" y="101956"/>
                    <a:pt x="164811" y="102289"/>
                    <a:pt x="164602" y="102632"/>
                  </a:cubicBezTo>
                  <a:cubicBezTo>
                    <a:pt x="164430" y="102927"/>
                    <a:pt x="164259" y="103222"/>
                    <a:pt x="164097" y="103527"/>
                  </a:cubicBezTo>
                  <a:cubicBezTo>
                    <a:pt x="163906" y="103880"/>
                    <a:pt x="163716" y="104242"/>
                    <a:pt x="163535" y="104613"/>
                  </a:cubicBezTo>
                  <a:cubicBezTo>
                    <a:pt x="163382" y="104927"/>
                    <a:pt x="163239" y="105242"/>
                    <a:pt x="163097" y="105566"/>
                  </a:cubicBezTo>
                  <a:cubicBezTo>
                    <a:pt x="162925" y="105947"/>
                    <a:pt x="162763" y="106337"/>
                    <a:pt x="162601" y="106737"/>
                  </a:cubicBezTo>
                  <a:cubicBezTo>
                    <a:pt x="162477" y="107061"/>
                    <a:pt x="162354" y="107394"/>
                    <a:pt x="162239" y="107728"/>
                  </a:cubicBezTo>
                  <a:cubicBezTo>
                    <a:pt x="162096" y="108137"/>
                    <a:pt x="161954" y="108547"/>
                    <a:pt x="161830" y="108976"/>
                  </a:cubicBezTo>
                  <a:cubicBezTo>
                    <a:pt x="161725" y="109309"/>
                    <a:pt x="161639" y="109652"/>
                    <a:pt x="161544" y="109995"/>
                  </a:cubicBezTo>
                  <a:cubicBezTo>
                    <a:pt x="161430" y="110433"/>
                    <a:pt x="161306" y="110871"/>
                    <a:pt x="161211" y="111319"/>
                  </a:cubicBezTo>
                  <a:cubicBezTo>
                    <a:pt x="161134" y="111662"/>
                    <a:pt x="161077" y="112004"/>
                    <a:pt x="161011" y="112357"/>
                  </a:cubicBezTo>
                  <a:cubicBezTo>
                    <a:pt x="160925" y="112824"/>
                    <a:pt x="160830" y="113290"/>
                    <a:pt x="160763" y="113767"/>
                  </a:cubicBezTo>
                  <a:cubicBezTo>
                    <a:pt x="160715" y="114100"/>
                    <a:pt x="160687" y="114452"/>
                    <a:pt x="160649" y="114786"/>
                  </a:cubicBezTo>
                  <a:cubicBezTo>
                    <a:pt x="160592" y="115281"/>
                    <a:pt x="160534" y="115776"/>
                    <a:pt x="160496" y="116291"/>
                  </a:cubicBezTo>
                  <a:cubicBezTo>
                    <a:pt x="160496" y="116338"/>
                    <a:pt x="160487" y="116386"/>
                    <a:pt x="160477" y="116434"/>
                  </a:cubicBezTo>
                  <a:lnTo>
                    <a:pt x="120777" y="116434"/>
                  </a:lnTo>
                  <a:lnTo>
                    <a:pt x="108109" y="116434"/>
                  </a:lnTo>
                  <a:cubicBezTo>
                    <a:pt x="108109" y="116405"/>
                    <a:pt x="108099" y="116386"/>
                    <a:pt x="108099" y="116357"/>
                  </a:cubicBezTo>
                  <a:cubicBezTo>
                    <a:pt x="108061" y="115719"/>
                    <a:pt x="107985" y="115100"/>
                    <a:pt x="107909" y="114481"/>
                  </a:cubicBezTo>
                  <a:cubicBezTo>
                    <a:pt x="107880" y="114271"/>
                    <a:pt x="107861" y="114052"/>
                    <a:pt x="107833" y="113843"/>
                  </a:cubicBezTo>
                  <a:cubicBezTo>
                    <a:pt x="107747" y="113252"/>
                    <a:pt x="107642" y="112681"/>
                    <a:pt x="107528" y="112109"/>
                  </a:cubicBezTo>
                  <a:cubicBezTo>
                    <a:pt x="107480" y="111881"/>
                    <a:pt x="107442" y="111643"/>
                    <a:pt x="107394" y="111414"/>
                  </a:cubicBezTo>
                  <a:cubicBezTo>
                    <a:pt x="107271" y="110861"/>
                    <a:pt x="107137" y="110328"/>
                    <a:pt x="106985" y="109795"/>
                  </a:cubicBezTo>
                  <a:cubicBezTo>
                    <a:pt x="106918" y="109557"/>
                    <a:pt x="106851" y="109309"/>
                    <a:pt x="106785" y="109071"/>
                  </a:cubicBezTo>
                  <a:cubicBezTo>
                    <a:pt x="106632" y="108556"/>
                    <a:pt x="106461" y="108061"/>
                    <a:pt x="106280" y="107566"/>
                  </a:cubicBezTo>
                  <a:cubicBezTo>
                    <a:pt x="106194" y="107318"/>
                    <a:pt x="106109" y="107080"/>
                    <a:pt x="106013" y="106832"/>
                  </a:cubicBezTo>
                  <a:cubicBezTo>
                    <a:pt x="105832" y="106356"/>
                    <a:pt x="105632" y="105889"/>
                    <a:pt x="105423" y="105432"/>
                  </a:cubicBezTo>
                  <a:cubicBezTo>
                    <a:pt x="105318" y="105194"/>
                    <a:pt x="105204" y="104946"/>
                    <a:pt x="105089" y="104708"/>
                  </a:cubicBezTo>
                  <a:cubicBezTo>
                    <a:pt x="104880" y="104270"/>
                    <a:pt x="104651" y="103842"/>
                    <a:pt x="104423" y="103422"/>
                  </a:cubicBezTo>
                  <a:cubicBezTo>
                    <a:pt x="104289" y="103184"/>
                    <a:pt x="104165" y="102956"/>
                    <a:pt x="104032" y="102727"/>
                  </a:cubicBezTo>
                  <a:cubicBezTo>
                    <a:pt x="103794" y="102327"/>
                    <a:pt x="103546" y="101927"/>
                    <a:pt x="103299" y="101546"/>
                  </a:cubicBezTo>
                  <a:cubicBezTo>
                    <a:pt x="103146" y="101317"/>
                    <a:pt x="102994" y="101098"/>
                    <a:pt x="102841" y="100879"/>
                  </a:cubicBezTo>
                  <a:cubicBezTo>
                    <a:pt x="102584" y="100517"/>
                    <a:pt x="102318" y="100155"/>
                    <a:pt x="102041" y="99812"/>
                  </a:cubicBezTo>
                  <a:cubicBezTo>
                    <a:pt x="101870" y="99603"/>
                    <a:pt x="101698" y="99393"/>
                    <a:pt x="101517" y="99184"/>
                  </a:cubicBezTo>
                  <a:cubicBezTo>
                    <a:pt x="101241" y="98860"/>
                    <a:pt x="100955" y="98536"/>
                    <a:pt x="100660" y="98231"/>
                  </a:cubicBezTo>
                  <a:cubicBezTo>
                    <a:pt x="100470" y="98031"/>
                    <a:pt x="100279" y="97850"/>
                    <a:pt x="100079" y="97660"/>
                  </a:cubicBezTo>
                  <a:cubicBezTo>
                    <a:pt x="99784" y="97374"/>
                    <a:pt x="99489" y="97088"/>
                    <a:pt x="99184" y="96831"/>
                  </a:cubicBezTo>
                  <a:cubicBezTo>
                    <a:pt x="98974" y="96650"/>
                    <a:pt x="98755" y="96479"/>
                    <a:pt x="98536" y="96307"/>
                  </a:cubicBezTo>
                  <a:cubicBezTo>
                    <a:pt x="98231" y="96060"/>
                    <a:pt x="97917" y="95821"/>
                    <a:pt x="97603" y="95602"/>
                  </a:cubicBezTo>
                  <a:cubicBezTo>
                    <a:pt x="97374" y="95440"/>
                    <a:pt x="97136" y="95298"/>
                    <a:pt x="96898" y="95155"/>
                  </a:cubicBezTo>
                  <a:cubicBezTo>
                    <a:pt x="96574" y="94955"/>
                    <a:pt x="96260" y="94755"/>
                    <a:pt x="95926" y="94574"/>
                  </a:cubicBezTo>
                  <a:cubicBezTo>
                    <a:pt x="95679" y="94440"/>
                    <a:pt x="95421" y="94326"/>
                    <a:pt x="95164" y="94202"/>
                  </a:cubicBezTo>
                  <a:cubicBezTo>
                    <a:pt x="94831" y="94050"/>
                    <a:pt x="94507" y="93878"/>
                    <a:pt x="94174" y="93745"/>
                  </a:cubicBezTo>
                  <a:cubicBezTo>
                    <a:pt x="93897" y="93640"/>
                    <a:pt x="93621" y="93555"/>
                    <a:pt x="93335" y="93459"/>
                  </a:cubicBezTo>
                  <a:cubicBezTo>
                    <a:pt x="93002" y="93345"/>
                    <a:pt x="92678" y="93231"/>
                    <a:pt x="92335" y="93135"/>
                  </a:cubicBezTo>
                  <a:cubicBezTo>
                    <a:pt x="92031" y="93059"/>
                    <a:pt x="91726" y="93012"/>
                    <a:pt x="91411" y="92945"/>
                  </a:cubicBezTo>
                  <a:cubicBezTo>
                    <a:pt x="91088" y="92878"/>
                    <a:pt x="90764" y="92802"/>
                    <a:pt x="90440" y="92754"/>
                  </a:cubicBezTo>
                  <a:cubicBezTo>
                    <a:pt x="90040" y="92707"/>
                    <a:pt x="89640" y="92697"/>
                    <a:pt x="89230" y="92678"/>
                  </a:cubicBezTo>
                  <a:cubicBezTo>
                    <a:pt x="88992" y="92669"/>
                    <a:pt x="88754" y="92631"/>
                    <a:pt x="88506" y="92631"/>
                  </a:cubicBezTo>
                  <a:cubicBezTo>
                    <a:pt x="88325" y="92631"/>
                    <a:pt x="88154" y="92659"/>
                    <a:pt x="87982" y="92669"/>
                  </a:cubicBezTo>
                  <a:cubicBezTo>
                    <a:pt x="87506" y="92688"/>
                    <a:pt x="87030" y="92707"/>
                    <a:pt x="86563" y="92764"/>
                  </a:cubicBezTo>
                  <a:cubicBezTo>
                    <a:pt x="86306" y="92802"/>
                    <a:pt x="86058" y="92859"/>
                    <a:pt x="85801" y="92907"/>
                  </a:cubicBezTo>
                  <a:cubicBezTo>
                    <a:pt x="85420" y="92974"/>
                    <a:pt x="85030" y="93040"/>
                    <a:pt x="84658" y="93135"/>
                  </a:cubicBezTo>
                  <a:cubicBezTo>
                    <a:pt x="84392" y="93202"/>
                    <a:pt x="84144" y="93307"/>
                    <a:pt x="83887" y="93383"/>
                  </a:cubicBezTo>
                  <a:cubicBezTo>
                    <a:pt x="83525" y="93497"/>
                    <a:pt x="83172" y="93612"/>
                    <a:pt x="82820" y="93745"/>
                  </a:cubicBezTo>
                  <a:cubicBezTo>
                    <a:pt x="82563" y="93850"/>
                    <a:pt x="82315" y="93974"/>
                    <a:pt x="82058" y="94097"/>
                  </a:cubicBezTo>
                  <a:cubicBezTo>
                    <a:pt x="81715" y="94250"/>
                    <a:pt x="81382" y="94402"/>
                    <a:pt x="81048" y="94583"/>
                  </a:cubicBezTo>
                  <a:cubicBezTo>
                    <a:pt x="80801" y="94717"/>
                    <a:pt x="80562" y="94879"/>
                    <a:pt x="80315" y="95021"/>
                  </a:cubicBezTo>
                  <a:cubicBezTo>
                    <a:pt x="79991" y="95221"/>
                    <a:pt x="79667" y="95412"/>
                    <a:pt x="79362" y="95631"/>
                  </a:cubicBezTo>
                  <a:cubicBezTo>
                    <a:pt x="79124" y="95793"/>
                    <a:pt x="78896" y="95983"/>
                    <a:pt x="78667" y="96155"/>
                  </a:cubicBezTo>
                  <a:cubicBezTo>
                    <a:pt x="78362" y="96393"/>
                    <a:pt x="78057" y="96622"/>
                    <a:pt x="77772" y="96879"/>
                  </a:cubicBezTo>
                  <a:cubicBezTo>
                    <a:pt x="77553" y="97069"/>
                    <a:pt x="77333" y="97279"/>
                    <a:pt x="77114" y="97488"/>
                  </a:cubicBezTo>
                  <a:cubicBezTo>
                    <a:pt x="76829" y="97755"/>
                    <a:pt x="76552" y="98031"/>
                    <a:pt x="76276" y="98317"/>
                  </a:cubicBezTo>
                  <a:cubicBezTo>
                    <a:pt x="76067" y="98536"/>
                    <a:pt x="75867" y="98765"/>
                    <a:pt x="75667" y="98993"/>
                  </a:cubicBezTo>
                  <a:cubicBezTo>
                    <a:pt x="75400" y="99298"/>
                    <a:pt x="75143" y="99603"/>
                    <a:pt x="74886" y="99927"/>
                  </a:cubicBezTo>
                  <a:cubicBezTo>
                    <a:pt x="74695" y="100165"/>
                    <a:pt x="74514" y="100422"/>
                    <a:pt x="74333" y="100670"/>
                  </a:cubicBezTo>
                  <a:cubicBezTo>
                    <a:pt x="74085" y="101003"/>
                    <a:pt x="73847" y="101356"/>
                    <a:pt x="73619" y="101708"/>
                  </a:cubicBezTo>
                  <a:cubicBezTo>
                    <a:pt x="73447" y="101975"/>
                    <a:pt x="73285" y="102241"/>
                    <a:pt x="73123" y="102508"/>
                  </a:cubicBezTo>
                  <a:cubicBezTo>
                    <a:pt x="72904" y="102880"/>
                    <a:pt x="72695" y="103251"/>
                    <a:pt x="72485" y="103642"/>
                  </a:cubicBezTo>
                  <a:cubicBezTo>
                    <a:pt x="72352" y="103918"/>
                    <a:pt x="72200" y="104204"/>
                    <a:pt x="72057" y="104489"/>
                  </a:cubicBezTo>
                  <a:cubicBezTo>
                    <a:pt x="71857" y="104889"/>
                    <a:pt x="71676" y="105299"/>
                    <a:pt x="71495" y="105718"/>
                  </a:cubicBezTo>
                  <a:cubicBezTo>
                    <a:pt x="71371" y="106013"/>
                    <a:pt x="71237" y="106309"/>
                    <a:pt x="71123" y="106604"/>
                  </a:cubicBezTo>
                  <a:cubicBezTo>
                    <a:pt x="70952" y="107032"/>
                    <a:pt x="70799" y="107471"/>
                    <a:pt x="70647" y="107918"/>
                  </a:cubicBezTo>
                  <a:cubicBezTo>
                    <a:pt x="70542" y="108223"/>
                    <a:pt x="70437" y="108528"/>
                    <a:pt x="70342" y="108842"/>
                  </a:cubicBezTo>
                  <a:cubicBezTo>
                    <a:pt x="70199" y="109299"/>
                    <a:pt x="70075" y="109776"/>
                    <a:pt x="69952" y="110252"/>
                  </a:cubicBezTo>
                  <a:cubicBezTo>
                    <a:pt x="69875" y="110566"/>
                    <a:pt x="69790" y="110871"/>
                    <a:pt x="69713" y="111185"/>
                  </a:cubicBezTo>
                  <a:cubicBezTo>
                    <a:pt x="69599" y="111681"/>
                    <a:pt x="69513" y="112185"/>
                    <a:pt x="69418" y="112690"/>
                  </a:cubicBezTo>
                  <a:cubicBezTo>
                    <a:pt x="69361" y="113005"/>
                    <a:pt x="69304" y="113309"/>
                    <a:pt x="69256" y="113624"/>
                  </a:cubicBezTo>
                  <a:cubicBezTo>
                    <a:pt x="69180" y="114157"/>
                    <a:pt x="69123" y="114700"/>
                    <a:pt x="69066" y="115253"/>
                  </a:cubicBezTo>
                  <a:cubicBezTo>
                    <a:pt x="69037" y="115548"/>
                    <a:pt x="68999" y="115843"/>
                    <a:pt x="68980" y="116148"/>
                  </a:cubicBezTo>
                  <a:cubicBezTo>
                    <a:pt x="68971" y="116234"/>
                    <a:pt x="68961" y="116329"/>
                    <a:pt x="68951" y="116415"/>
                  </a:cubicBezTo>
                  <a:lnTo>
                    <a:pt x="64913" y="116415"/>
                  </a:lnTo>
                  <a:cubicBezTo>
                    <a:pt x="60541" y="116415"/>
                    <a:pt x="56988" y="112862"/>
                    <a:pt x="56988" y="108490"/>
                  </a:cubicBezTo>
                  <a:close/>
                  <a:moveTo>
                    <a:pt x="73314" y="118624"/>
                  </a:moveTo>
                  <a:cubicBezTo>
                    <a:pt x="73314" y="108956"/>
                    <a:pt x="77819" y="100746"/>
                    <a:pt x="84020" y="98012"/>
                  </a:cubicBezTo>
                  <a:cubicBezTo>
                    <a:pt x="85449" y="97384"/>
                    <a:pt x="86963" y="97041"/>
                    <a:pt x="88535" y="97041"/>
                  </a:cubicBezTo>
                  <a:cubicBezTo>
                    <a:pt x="96926" y="97041"/>
                    <a:pt x="103756" y="106718"/>
                    <a:pt x="103756" y="118624"/>
                  </a:cubicBezTo>
                  <a:cubicBezTo>
                    <a:pt x="103756" y="118643"/>
                    <a:pt x="103765" y="118653"/>
                    <a:pt x="103765" y="118662"/>
                  </a:cubicBezTo>
                  <a:cubicBezTo>
                    <a:pt x="103746" y="130550"/>
                    <a:pt x="96926" y="140208"/>
                    <a:pt x="88544" y="140208"/>
                  </a:cubicBezTo>
                  <a:cubicBezTo>
                    <a:pt x="80143" y="140218"/>
                    <a:pt x="73314" y="130531"/>
                    <a:pt x="73314" y="118624"/>
                  </a:cubicBezTo>
                  <a:close/>
                  <a:moveTo>
                    <a:pt x="103337" y="140218"/>
                  </a:moveTo>
                  <a:lnTo>
                    <a:pt x="99498" y="140218"/>
                  </a:lnTo>
                  <a:cubicBezTo>
                    <a:pt x="99498" y="140218"/>
                    <a:pt x="99508" y="140208"/>
                    <a:pt x="99508" y="140208"/>
                  </a:cubicBezTo>
                  <a:cubicBezTo>
                    <a:pt x="100070" y="139703"/>
                    <a:pt x="100613" y="139151"/>
                    <a:pt x="101136" y="138579"/>
                  </a:cubicBezTo>
                  <a:cubicBezTo>
                    <a:pt x="101298" y="138398"/>
                    <a:pt x="101451" y="138198"/>
                    <a:pt x="101613" y="138008"/>
                  </a:cubicBezTo>
                  <a:cubicBezTo>
                    <a:pt x="101965" y="137598"/>
                    <a:pt x="102308" y="137179"/>
                    <a:pt x="102632" y="136731"/>
                  </a:cubicBezTo>
                  <a:cubicBezTo>
                    <a:pt x="102813" y="136484"/>
                    <a:pt x="102984" y="136227"/>
                    <a:pt x="103156" y="135969"/>
                  </a:cubicBezTo>
                  <a:cubicBezTo>
                    <a:pt x="103441" y="135550"/>
                    <a:pt x="103718" y="135131"/>
                    <a:pt x="103975" y="134684"/>
                  </a:cubicBezTo>
                  <a:cubicBezTo>
                    <a:pt x="104146" y="134398"/>
                    <a:pt x="104308" y="134112"/>
                    <a:pt x="104461" y="133817"/>
                  </a:cubicBezTo>
                  <a:cubicBezTo>
                    <a:pt x="104708" y="133369"/>
                    <a:pt x="104937" y="132912"/>
                    <a:pt x="105156" y="132445"/>
                  </a:cubicBezTo>
                  <a:cubicBezTo>
                    <a:pt x="105299" y="132140"/>
                    <a:pt x="105442" y="131836"/>
                    <a:pt x="105585" y="131521"/>
                  </a:cubicBezTo>
                  <a:cubicBezTo>
                    <a:pt x="105794" y="131035"/>
                    <a:pt x="105994" y="130531"/>
                    <a:pt x="106185" y="130016"/>
                  </a:cubicBezTo>
                  <a:cubicBezTo>
                    <a:pt x="106299" y="129702"/>
                    <a:pt x="106423" y="129397"/>
                    <a:pt x="106528" y="129083"/>
                  </a:cubicBezTo>
                  <a:cubicBezTo>
                    <a:pt x="106718" y="128511"/>
                    <a:pt x="106890" y="127921"/>
                    <a:pt x="107042" y="127321"/>
                  </a:cubicBezTo>
                  <a:cubicBezTo>
                    <a:pt x="107118" y="127054"/>
                    <a:pt x="107194" y="126787"/>
                    <a:pt x="107261" y="126511"/>
                  </a:cubicBezTo>
                  <a:cubicBezTo>
                    <a:pt x="107471" y="125635"/>
                    <a:pt x="107652" y="124739"/>
                    <a:pt x="107794" y="123825"/>
                  </a:cubicBezTo>
                  <a:cubicBezTo>
                    <a:pt x="107813" y="123720"/>
                    <a:pt x="107813" y="123615"/>
                    <a:pt x="107833" y="123511"/>
                  </a:cubicBezTo>
                  <a:cubicBezTo>
                    <a:pt x="107947" y="122701"/>
                    <a:pt x="108042" y="121872"/>
                    <a:pt x="108099" y="121034"/>
                  </a:cubicBezTo>
                  <a:cubicBezTo>
                    <a:pt x="108109" y="120968"/>
                    <a:pt x="108118" y="120901"/>
                    <a:pt x="108118" y="120825"/>
                  </a:cubicBezTo>
                  <a:lnTo>
                    <a:pt x="118481" y="120825"/>
                  </a:lnTo>
                  <a:cubicBezTo>
                    <a:pt x="117700" y="131712"/>
                    <a:pt x="111204" y="140218"/>
                    <a:pt x="103337" y="140218"/>
                  </a:cubicBezTo>
                  <a:close/>
                  <a:moveTo>
                    <a:pt x="164868" y="118643"/>
                  </a:moveTo>
                  <a:cubicBezTo>
                    <a:pt x="164868" y="118634"/>
                    <a:pt x="164868" y="118634"/>
                    <a:pt x="164868" y="118624"/>
                  </a:cubicBezTo>
                  <a:cubicBezTo>
                    <a:pt x="164868" y="106718"/>
                    <a:pt x="171698" y="97041"/>
                    <a:pt x="180089" y="97041"/>
                  </a:cubicBezTo>
                  <a:cubicBezTo>
                    <a:pt x="188262" y="97041"/>
                    <a:pt x="195082" y="106442"/>
                    <a:pt x="195282" y="118005"/>
                  </a:cubicBezTo>
                  <a:cubicBezTo>
                    <a:pt x="195282" y="118081"/>
                    <a:pt x="195291" y="118158"/>
                    <a:pt x="195301" y="118234"/>
                  </a:cubicBezTo>
                  <a:cubicBezTo>
                    <a:pt x="195301" y="118253"/>
                    <a:pt x="195301" y="118272"/>
                    <a:pt x="195301" y="118291"/>
                  </a:cubicBezTo>
                  <a:cubicBezTo>
                    <a:pt x="195310" y="118396"/>
                    <a:pt x="195310" y="118510"/>
                    <a:pt x="195310" y="118624"/>
                  </a:cubicBezTo>
                  <a:cubicBezTo>
                    <a:pt x="195310" y="118634"/>
                    <a:pt x="195310" y="118634"/>
                    <a:pt x="195310" y="118643"/>
                  </a:cubicBezTo>
                  <a:cubicBezTo>
                    <a:pt x="195301" y="130540"/>
                    <a:pt x="188471" y="140218"/>
                    <a:pt x="180089" y="140218"/>
                  </a:cubicBezTo>
                  <a:cubicBezTo>
                    <a:pt x="171707" y="140218"/>
                    <a:pt x="164878" y="130540"/>
                    <a:pt x="164868" y="118643"/>
                  </a:cubicBezTo>
                  <a:close/>
                  <a:moveTo>
                    <a:pt x="194901" y="140218"/>
                  </a:moveTo>
                  <a:lnTo>
                    <a:pt x="191062" y="140218"/>
                  </a:lnTo>
                  <a:cubicBezTo>
                    <a:pt x="191062" y="140218"/>
                    <a:pt x="191072" y="140208"/>
                    <a:pt x="191072" y="140208"/>
                  </a:cubicBezTo>
                  <a:cubicBezTo>
                    <a:pt x="191633" y="139703"/>
                    <a:pt x="192176" y="139160"/>
                    <a:pt x="192691" y="138579"/>
                  </a:cubicBezTo>
                  <a:cubicBezTo>
                    <a:pt x="192853" y="138398"/>
                    <a:pt x="193015" y="138189"/>
                    <a:pt x="193177" y="137998"/>
                  </a:cubicBezTo>
                  <a:cubicBezTo>
                    <a:pt x="193519" y="137589"/>
                    <a:pt x="193862" y="137170"/>
                    <a:pt x="194186" y="136731"/>
                  </a:cubicBezTo>
                  <a:cubicBezTo>
                    <a:pt x="194367" y="136484"/>
                    <a:pt x="194539" y="136227"/>
                    <a:pt x="194710" y="135969"/>
                  </a:cubicBezTo>
                  <a:cubicBezTo>
                    <a:pt x="194996" y="135550"/>
                    <a:pt x="195272" y="135131"/>
                    <a:pt x="195529" y="134684"/>
                  </a:cubicBezTo>
                  <a:cubicBezTo>
                    <a:pt x="195701" y="134398"/>
                    <a:pt x="195863" y="134112"/>
                    <a:pt x="196015" y="133817"/>
                  </a:cubicBezTo>
                  <a:cubicBezTo>
                    <a:pt x="196263" y="133369"/>
                    <a:pt x="196491" y="132912"/>
                    <a:pt x="196720" y="132445"/>
                  </a:cubicBezTo>
                  <a:cubicBezTo>
                    <a:pt x="196863" y="132140"/>
                    <a:pt x="197006" y="131836"/>
                    <a:pt x="197139" y="131521"/>
                  </a:cubicBezTo>
                  <a:cubicBezTo>
                    <a:pt x="197358" y="131026"/>
                    <a:pt x="197549" y="130521"/>
                    <a:pt x="197739" y="129997"/>
                  </a:cubicBezTo>
                  <a:cubicBezTo>
                    <a:pt x="197853" y="129692"/>
                    <a:pt x="197968" y="129397"/>
                    <a:pt x="198072" y="129083"/>
                  </a:cubicBezTo>
                  <a:cubicBezTo>
                    <a:pt x="198272" y="128492"/>
                    <a:pt x="198434" y="127892"/>
                    <a:pt x="198606" y="127283"/>
                  </a:cubicBezTo>
                  <a:cubicBezTo>
                    <a:pt x="198672" y="127025"/>
                    <a:pt x="198758" y="126778"/>
                    <a:pt x="198815" y="126511"/>
                  </a:cubicBezTo>
                  <a:cubicBezTo>
                    <a:pt x="199025" y="125635"/>
                    <a:pt x="199206" y="124730"/>
                    <a:pt x="199349" y="123815"/>
                  </a:cubicBezTo>
                  <a:cubicBezTo>
                    <a:pt x="199358" y="123749"/>
                    <a:pt x="199358" y="123673"/>
                    <a:pt x="199377" y="123606"/>
                  </a:cubicBezTo>
                  <a:cubicBezTo>
                    <a:pt x="199501" y="122758"/>
                    <a:pt x="199596" y="121891"/>
                    <a:pt x="199654" y="121015"/>
                  </a:cubicBezTo>
                  <a:cubicBezTo>
                    <a:pt x="199654" y="120948"/>
                    <a:pt x="199673" y="120891"/>
                    <a:pt x="199673" y="120825"/>
                  </a:cubicBezTo>
                  <a:lnTo>
                    <a:pt x="210036" y="120825"/>
                  </a:lnTo>
                  <a:cubicBezTo>
                    <a:pt x="209255" y="131712"/>
                    <a:pt x="202768" y="140218"/>
                    <a:pt x="194901" y="140218"/>
                  </a:cubicBezTo>
                  <a:close/>
                  <a:moveTo>
                    <a:pt x="240944" y="120844"/>
                  </a:moveTo>
                  <a:lnTo>
                    <a:pt x="271234" y="120844"/>
                  </a:lnTo>
                  <a:cubicBezTo>
                    <a:pt x="271234" y="120863"/>
                    <a:pt x="271224" y="120891"/>
                    <a:pt x="271224" y="120910"/>
                  </a:cubicBezTo>
                  <a:cubicBezTo>
                    <a:pt x="271177" y="121587"/>
                    <a:pt x="271101" y="122253"/>
                    <a:pt x="271005" y="122911"/>
                  </a:cubicBezTo>
                  <a:cubicBezTo>
                    <a:pt x="270967" y="123168"/>
                    <a:pt x="270920" y="123415"/>
                    <a:pt x="270872" y="123673"/>
                  </a:cubicBezTo>
                  <a:cubicBezTo>
                    <a:pt x="270805" y="124092"/>
                    <a:pt x="270729" y="124511"/>
                    <a:pt x="270643" y="124920"/>
                  </a:cubicBezTo>
                  <a:cubicBezTo>
                    <a:pt x="270586" y="125206"/>
                    <a:pt x="270510" y="125473"/>
                    <a:pt x="270443" y="125749"/>
                  </a:cubicBezTo>
                  <a:cubicBezTo>
                    <a:pt x="270348" y="126121"/>
                    <a:pt x="270262" y="126492"/>
                    <a:pt x="270158" y="126844"/>
                  </a:cubicBezTo>
                  <a:cubicBezTo>
                    <a:pt x="270072" y="127121"/>
                    <a:pt x="269977" y="127397"/>
                    <a:pt x="269891" y="127673"/>
                  </a:cubicBezTo>
                  <a:cubicBezTo>
                    <a:pt x="269777" y="128016"/>
                    <a:pt x="269672" y="128359"/>
                    <a:pt x="269548" y="128683"/>
                  </a:cubicBezTo>
                  <a:cubicBezTo>
                    <a:pt x="269443" y="128959"/>
                    <a:pt x="269338" y="129216"/>
                    <a:pt x="269224" y="129483"/>
                  </a:cubicBezTo>
                  <a:cubicBezTo>
                    <a:pt x="269091" y="129797"/>
                    <a:pt x="268967" y="130112"/>
                    <a:pt x="268824" y="130426"/>
                  </a:cubicBezTo>
                  <a:cubicBezTo>
                    <a:pt x="268700" y="130683"/>
                    <a:pt x="268576" y="130931"/>
                    <a:pt x="268453" y="131188"/>
                  </a:cubicBezTo>
                  <a:cubicBezTo>
                    <a:pt x="268300" y="131483"/>
                    <a:pt x="268148" y="131778"/>
                    <a:pt x="267995" y="132064"/>
                  </a:cubicBezTo>
                  <a:cubicBezTo>
                    <a:pt x="267862" y="132302"/>
                    <a:pt x="267719" y="132540"/>
                    <a:pt x="267576" y="132769"/>
                  </a:cubicBezTo>
                  <a:cubicBezTo>
                    <a:pt x="267405" y="133045"/>
                    <a:pt x="267233" y="133312"/>
                    <a:pt x="267062" y="133579"/>
                  </a:cubicBezTo>
                  <a:cubicBezTo>
                    <a:pt x="266910" y="133798"/>
                    <a:pt x="266757" y="134017"/>
                    <a:pt x="266605" y="134226"/>
                  </a:cubicBezTo>
                  <a:cubicBezTo>
                    <a:pt x="266414" y="134474"/>
                    <a:pt x="266233" y="134722"/>
                    <a:pt x="266033" y="134960"/>
                  </a:cubicBezTo>
                  <a:cubicBezTo>
                    <a:pt x="265871" y="135160"/>
                    <a:pt x="265709" y="135360"/>
                    <a:pt x="265538" y="135541"/>
                  </a:cubicBezTo>
                  <a:cubicBezTo>
                    <a:pt x="265338" y="135769"/>
                    <a:pt x="265128" y="135988"/>
                    <a:pt x="264909" y="136208"/>
                  </a:cubicBezTo>
                  <a:cubicBezTo>
                    <a:pt x="264738" y="136379"/>
                    <a:pt x="264557" y="136560"/>
                    <a:pt x="264385" y="136722"/>
                  </a:cubicBezTo>
                  <a:cubicBezTo>
                    <a:pt x="264166" y="136922"/>
                    <a:pt x="263938" y="137122"/>
                    <a:pt x="263709" y="137303"/>
                  </a:cubicBezTo>
                  <a:cubicBezTo>
                    <a:pt x="263528" y="137455"/>
                    <a:pt x="263347" y="137608"/>
                    <a:pt x="263157" y="137741"/>
                  </a:cubicBezTo>
                  <a:cubicBezTo>
                    <a:pt x="262919" y="137922"/>
                    <a:pt x="262671" y="138084"/>
                    <a:pt x="262423" y="138236"/>
                  </a:cubicBezTo>
                  <a:cubicBezTo>
                    <a:pt x="262233" y="138360"/>
                    <a:pt x="262042" y="138484"/>
                    <a:pt x="261852" y="138598"/>
                  </a:cubicBezTo>
                  <a:cubicBezTo>
                    <a:pt x="261595" y="138751"/>
                    <a:pt x="261328" y="138875"/>
                    <a:pt x="261071" y="139008"/>
                  </a:cubicBezTo>
                  <a:cubicBezTo>
                    <a:pt x="260880" y="139103"/>
                    <a:pt x="260690" y="139208"/>
                    <a:pt x="260490" y="139284"/>
                  </a:cubicBezTo>
                  <a:cubicBezTo>
                    <a:pt x="260213" y="139408"/>
                    <a:pt x="259918" y="139503"/>
                    <a:pt x="259632" y="139598"/>
                  </a:cubicBezTo>
                  <a:cubicBezTo>
                    <a:pt x="259442" y="139665"/>
                    <a:pt x="259261" y="139741"/>
                    <a:pt x="259070" y="139789"/>
                  </a:cubicBezTo>
                  <a:cubicBezTo>
                    <a:pt x="258747" y="139875"/>
                    <a:pt x="258423" y="139941"/>
                    <a:pt x="258099" y="139998"/>
                  </a:cubicBezTo>
                  <a:cubicBezTo>
                    <a:pt x="257937" y="140027"/>
                    <a:pt x="257775" y="140075"/>
                    <a:pt x="257604" y="140103"/>
                  </a:cubicBezTo>
                  <a:cubicBezTo>
                    <a:pt x="257108" y="140170"/>
                    <a:pt x="256603" y="140208"/>
                    <a:pt x="256099" y="140208"/>
                  </a:cubicBezTo>
                  <a:cubicBezTo>
                    <a:pt x="248222" y="140218"/>
                    <a:pt x="241725" y="131712"/>
                    <a:pt x="240944" y="120844"/>
                  </a:cubicBezTo>
                  <a:close/>
                  <a:moveTo>
                    <a:pt x="270881" y="140218"/>
                  </a:moveTo>
                  <a:lnTo>
                    <a:pt x="267043" y="140218"/>
                  </a:lnTo>
                  <a:cubicBezTo>
                    <a:pt x="267043" y="140218"/>
                    <a:pt x="267052" y="140208"/>
                    <a:pt x="267052" y="140208"/>
                  </a:cubicBezTo>
                  <a:cubicBezTo>
                    <a:pt x="267614" y="139703"/>
                    <a:pt x="268157" y="139160"/>
                    <a:pt x="268672" y="138579"/>
                  </a:cubicBezTo>
                  <a:cubicBezTo>
                    <a:pt x="268834" y="138398"/>
                    <a:pt x="268996" y="138189"/>
                    <a:pt x="269157" y="137998"/>
                  </a:cubicBezTo>
                  <a:cubicBezTo>
                    <a:pt x="269500" y="137589"/>
                    <a:pt x="269843" y="137170"/>
                    <a:pt x="270167" y="136731"/>
                  </a:cubicBezTo>
                  <a:cubicBezTo>
                    <a:pt x="270348" y="136484"/>
                    <a:pt x="270520" y="136227"/>
                    <a:pt x="270691" y="135969"/>
                  </a:cubicBezTo>
                  <a:cubicBezTo>
                    <a:pt x="270977" y="135550"/>
                    <a:pt x="271253" y="135131"/>
                    <a:pt x="271510" y="134684"/>
                  </a:cubicBezTo>
                  <a:cubicBezTo>
                    <a:pt x="271682" y="134398"/>
                    <a:pt x="271844" y="134112"/>
                    <a:pt x="271996" y="133817"/>
                  </a:cubicBezTo>
                  <a:cubicBezTo>
                    <a:pt x="272244" y="133369"/>
                    <a:pt x="272472" y="132912"/>
                    <a:pt x="272701" y="132445"/>
                  </a:cubicBezTo>
                  <a:cubicBezTo>
                    <a:pt x="272844" y="132140"/>
                    <a:pt x="272987" y="131836"/>
                    <a:pt x="273120" y="131521"/>
                  </a:cubicBezTo>
                  <a:cubicBezTo>
                    <a:pt x="273339" y="131026"/>
                    <a:pt x="273529" y="130521"/>
                    <a:pt x="273720" y="129997"/>
                  </a:cubicBezTo>
                  <a:cubicBezTo>
                    <a:pt x="273834" y="129692"/>
                    <a:pt x="273949" y="129397"/>
                    <a:pt x="274053" y="129083"/>
                  </a:cubicBezTo>
                  <a:cubicBezTo>
                    <a:pt x="274253" y="128492"/>
                    <a:pt x="274415" y="127892"/>
                    <a:pt x="274587" y="127283"/>
                  </a:cubicBezTo>
                  <a:cubicBezTo>
                    <a:pt x="274653" y="127025"/>
                    <a:pt x="274739" y="126778"/>
                    <a:pt x="274796" y="126511"/>
                  </a:cubicBezTo>
                  <a:cubicBezTo>
                    <a:pt x="275006" y="125635"/>
                    <a:pt x="275187" y="124730"/>
                    <a:pt x="275330" y="123815"/>
                  </a:cubicBezTo>
                  <a:cubicBezTo>
                    <a:pt x="275339" y="123749"/>
                    <a:pt x="275339" y="123673"/>
                    <a:pt x="275358" y="123606"/>
                  </a:cubicBezTo>
                  <a:cubicBezTo>
                    <a:pt x="275482" y="122758"/>
                    <a:pt x="275577" y="121891"/>
                    <a:pt x="275634" y="121015"/>
                  </a:cubicBezTo>
                  <a:cubicBezTo>
                    <a:pt x="275634" y="120948"/>
                    <a:pt x="275654" y="120891"/>
                    <a:pt x="275654" y="120825"/>
                  </a:cubicBezTo>
                  <a:lnTo>
                    <a:pt x="286017" y="120825"/>
                  </a:lnTo>
                  <a:cubicBezTo>
                    <a:pt x="285245" y="131712"/>
                    <a:pt x="278759" y="140218"/>
                    <a:pt x="270881" y="140218"/>
                  </a:cubicBezTo>
                  <a:close/>
                  <a:moveTo>
                    <a:pt x="300371" y="108490"/>
                  </a:moveTo>
                  <a:cubicBezTo>
                    <a:pt x="300371" y="112862"/>
                    <a:pt x="296818" y="116415"/>
                    <a:pt x="292446" y="116415"/>
                  </a:cubicBezTo>
                  <a:lnTo>
                    <a:pt x="288322" y="116415"/>
                  </a:lnTo>
                  <a:lnTo>
                    <a:pt x="273520" y="116415"/>
                  </a:lnTo>
                  <a:lnTo>
                    <a:pt x="238639" y="116415"/>
                  </a:lnTo>
                  <a:lnTo>
                    <a:pt x="228743" y="116415"/>
                  </a:lnTo>
                  <a:cubicBezTo>
                    <a:pt x="228752" y="116405"/>
                    <a:pt x="228752" y="116395"/>
                    <a:pt x="228762" y="116386"/>
                  </a:cubicBezTo>
                  <a:cubicBezTo>
                    <a:pt x="229162" y="115900"/>
                    <a:pt x="229524" y="115386"/>
                    <a:pt x="229848" y="114843"/>
                  </a:cubicBezTo>
                  <a:cubicBezTo>
                    <a:pt x="229905" y="114757"/>
                    <a:pt x="229953" y="114671"/>
                    <a:pt x="230010" y="114576"/>
                  </a:cubicBezTo>
                  <a:cubicBezTo>
                    <a:pt x="230315" y="114043"/>
                    <a:pt x="230572" y="113490"/>
                    <a:pt x="230791" y="112919"/>
                  </a:cubicBezTo>
                  <a:cubicBezTo>
                    <a:pt x="230829" y="112814"/>
                    <a:pt x="230867" y="112709"/>
                    <a:pt x="230905" y="112595"/>
                  </a:cubicBezTo>
                  <a:cubicBezTo>
                    <a:pt x="231115" y="112004"/>
                    <a:pt x="231286" y="111404"/>
                    <a:pt x="231400" y="110785"/>
                  </a:cubicBezTo>
                  <a:cubicBezTo>
                    <a:pt x="231419" y="110700"/>
                    <a:pt x="231429" y="110604"/>
                    <a:pt x="231438" y="110509"/>
                  </a:cubicBezTo>
                  <a:cubicBezTo>
                    <a:pt x="231553" y="109852"/>
                    <a:pt x="231619" y="109176"/>
                    <a:pt x="231619" y="108480"/>
                  </a:cubicBezTo>
                  <a:lnTo>
                    <a:pt x="231619" y="86154"/>
                  </a:lnTo>
                  <a:cubicBezTo>
                    <a:pt x="231619" y="85458"/>
                    <a:pt x="231572" y="84763"/>
                    <a:pt x="231496" y="84077"/>
                  </a:cubicBezTo>
                  <a:cubicBezTo>
                    <a:pt x="231477" y="83877"/>
                    <a:pt x="231448" y="83687"/>
                    <a:pt x="231419" y="83487"/>
                  </a:cubicBezTo>
                  <a:cubicBezTo>
                    <a:pt x="231362" y="82963"/>
                    <a:pt x="231267" y="82439"/>
                    <a:pt x="231153" y="81915"/>
                  </a:cubicBezTo>
                  <a:cubicBezTo>
                    <a:pt x="231115" y="81744"/>
                    <a:pt x="231086" y="81572"/>
                    <a:pt x="231038" y="81401"/>
                  </a:cubicBezTo>
                  <a:cubicBezTo>
                    <a:pt x="230876" y="80724"/>
                    <a:pt x="230676" y="80067"/>
                    <a:pt x="230448" y="79410"/>
                  </a:cubicBezTo>
                  <a:cubicBezTo>
                    <a:pt x="230419" y="79334"/>
                    <a:pt x="230381" y="79248"/>
                    <a:pt x="230353" y="79172"/>
                  </a:cubicBezTo>
                  <a:cubicBezTo>
                    <a:pt x="230143" y="78600"/>
                    <a:pt x="229895" y="78038"/>
                    <a:pt x="229629" y="77486"/>
                  </a:cubicBezTo>
                  <a:cubicBezTo>
                    <a:pt x="229591" y="77410"/>
                    <a:pt x="229562" y="77324"/>
                    <a:pt x="229524" y="77248"/>
                  </a:cubicBezTo>
                  <a:lnTo>
                    <a:pt x="294970" y="77248"/>
                  </a:lnTo>
                  <a:cubicBezTo>
                    <a:pt x="297942" y="77248"/>
                    <a:pt x="300361" y="79667"/>
                    <a:pt x="300361" y="82639"/>
                  </a:cubicBezTo>
                  <a:lnTo>
                    <a:pt x="300361" y="108490"/>
                  </a:lnTo>
                  <a:close/>
                  <a:moveTo>
                    <a:pt x="30461" y="93802"/>
                  </a:moveTo>
                  <a:lnTo>
                    <a:pt x="8477" y="93802"/>
                  </a:lnTo>
                  <a:cubicBezTo>
                    <a:pt x="7258" y="93802"/>
                    <a:pt x="6267" y="94793"/>
                    <a:pt x="6267" y="96012"/>
                  </a:cubicBezTo>
                  <a:cubicBezTo>
                    <a:pt x="6267" y="97241"/>
                    <a:pt x="7258" y="98222"/>
                    <a:pt x="8477" y="98222"/>
                  </a:cubicBezTo>
                  <a:lnTo>
                    <a:pt x="30451" y="98222"/>
                  </a:lnTo>
                  <a:cubicBezTo>
                    <a:pt x="31671" y="98222"/>
                    <a:pt x="32661" y="97231"/>
                    <a:pt x="32661" y="96012"/>
                  </a:cubicBezTo>
                  <a:cubicBezTo>
                    <a:pt x="32671" y="94793"/>
                    <a:pt x="31680" y="93802"/>
                    <a:pt x="30461" y="93802"/>
                  </a:cubicBezTo>
                  <a:close/>
                </a:path>
              </a:pathLst>
            </a:custGeom>
            <a:solidFill>
              <a:srgbClr val="F5F1E4">
                <a:alpha val="100000"/>
              </a:srgbClr>
            </a:solidFill>
          </p:spPr>
        </p:sp>
      </p:grpSp>
      <p:sp>
        <p:nvSpPr>
          <p:cNvPr id="36" name="TextBox 36"/>
          <p:cNvSpPr txBox="1"/>
          <p:nvPr/>
        </p:nvSpPr>
        <p:spPr>
          <a:xfrm rot="21600000">
            <a:off x="1678781" y="159544"/>
            <a:ext cx="4483950" cy="6381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75"/>
              </a:lnSpc>
            </a:pPr>
            <a:r>
              <a:rPr lang="en-US" sz="2475" b="1" i="0" spc="0" dirty="0" smtClean="0">
                <a:solidFill>
                  <a:srgbClr val="FFFFFF">
                    <a:alpha val="100000"/>
                  </a:srgbClr>
                </a:solidFill>
                <a:latin typeface="Montserrat"/>
              </a:rPr>
              <a:t>THE STUDY METHODOLOGY</a:t>
            </a:r>
            <a:endParaRPr lang="en-US" sz="2475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" y="213215"/>
            <a:ext cx="7620000" cy="5715000"/>
            <a:chOff x="-38100" y="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-38100" y="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561975" y="2609850"/>
            <a:ext cx="1790700" cy="647700"/>
            <a:chOff x="561975" y="2609850"/>
            <a:chExt cx="1790700" cy="647700"/>
          </a:xfrm>
        </p:grpSpPr>
        <p:sp>
          <p:nvSpPr>
            <p:cNvPr id="4" name="Freeform 4"/>
            <p:cNvSpPr/>
            <p:nvPr/>
          </p:nvSpPr>
          <p:spPr>
            <a:xfrm>
              <a:off x="561975" y="2609850"/>
              <a:ext cx="1790700" cy="647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21600000">
            <a:off x="1" y="-9525"/>
            <a:ext cx="7620000" cy="962025"/>
            <a:chOff x="-204788" y="-9525"/>
            <a:chExt cx="8029575" cy="962025"/>
          </a:xfrm>
        </p:grpSpPr>
        <p:sp>
          <p:nvSpPr>
            <p:cNvPr id="6" name="Freeform 6"/>
            <p:cNvSpPr/>
            <p:nvPr/>
          </p:nvSpPr>
          <p:spPr>
            <a:xfrm>
              <a:off x="-204788" y="-9525"/>
              <a:ext cx="8029575" cy="9620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 rot="21600000">
            <a:off x="571500" y="1466850"/>
            <a:ext cx="1769325" cy="2381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75"/>
              </a:lnSpc>
            </a:pPr>
            <a:r>
              <a:rPr lang="en-US" sz="1875" b="1" i="0" spc="0" dirty="0" smtClean="0">
                <a:solidFill>
                  <a:srgbClr val="213626">
                    <a:alpha val="100000"/>
                  </a:srgbClr>
                </a:solidFill>
                <a:latin typeface="Arvo"/>
              </a:rPr>
              <a:t>KAZAKHSTAN</a:t>
            </a:r>
            <a:endParaRPr lang="en-US" sz="1875" b="1" i="0" spc="0" dirty="0">
              <a:solidFill>
                <a:srgbClr val="213626">
                  <a:alpha val="100000"/>
                </a:srgbClr>
              </a:solidFill>
              <a:latin typeface="Arvo"/>
            </a:endParaRPr>
          </a:p>
        </p:txBody>
      </p:sp>
      <p:sp>
        <p:nvSpPr>
          <p:cNvPr id="9" name="TextBox 9"/>
          <p:cNvSpPr txBox="1"/>
          <p:nvPr/>
        </p:nvSpPr>
        <p:spPr>
          <a:xfrm rot="21600000">
            <a:off x="596900" y="1847849"/>
            <a:ext cx="1769325" cy="3619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440"/>
              </a:lnSpc>
            </a:pPr>
            <a:r>
              <a:rPr lang="en-US" sz="1200" b="0" i="0" spc="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Leader Platforms: </a:t>
            </a:r>
            <a:r>
              <a:rPr lang="en-US" sz="1200" b="0" i="0" spc="0" dirty="0" err="1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en-US" sz="1200" b="0" i="0" spc="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0" i="0" spc="0" dirty="0" err="1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Glovo,Wolt</a:t>
            </a:r>
            <a:r>
              <a:rPr lang="en-US" sz="1200" b="0" i="0" spc="0" dirty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, 2ГИС</a:t>
            </a:r>
          </a:p>
        </p:txBody>
      </p:sp>
      <p:cxnSp>
        <p:nvCxnSpPr>
          <p:cNvPr id="10" name="Straight Connector 10"/>
          <p:cNvCxnSpPr>
            <a:cxnSpLocks/>
          </p:cNvCxnSpPr>
          <p:nvPr/>
        </p:nvCxnSpPr>
        <p:spPr>
          <a:xfrm rot="21600000">
            <a:off x="571500" y="4343400"/>
            <a:ext cx="1771650" cy="0"/>
          </a:xfrm>
          <a:prstGeom prst="line">
            <a:avLst/>
          </a:prstGeom>
          <a:ln w="38100">
            <a:solidFill>
              <a:srgbClr val="21362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1"/>
          <p:cNvSpPr txBox="1"/>
          <p:nvPr/>
        </p:nvSpPr>
        <p:spPr>
          <a:xfrm rot="21600000">
            <a:off x="558800" y="4397375"/>
            <a:ext cx="1807425" cy="131762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2250" b="1" i="0" spc="0" dirty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en-US" sz="2250" b="1" i="0" spc="0" dirty="0" err="1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en-US" sz="2250" b="1" i="0" spc="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 Partners</a:t>
            </a:r>
            <a:endParaRPr lang="en-US" sz="2250" b="1" i="0" spc="0" dirty="0">
              <a:solidFill>
                <a:srgbClr val="213626">
                  <a:alpha val="100000"/>
                </a:srgbClr>
              </a:solidFill>
              <a:latin typeface="Arvo"/>
            </a:endParaRPr>
          </a:p>
        </p:txBody>
      </p:sp>
      <p:grpSp>
        <p:nvGrpSpPr>
          <p:cNvPr id="13" name="Group 13"/>
          <p:cNvGrpSpPr/>
          <p:nvPr/>
        </p:nvGrpSpPr>
        <p:grpSpPr>
          <a:xfrm rot="21600000">
            <a:off x="2914650" y="2609850"/>
            <a:ext cx="1790700" cy="647700"/>
            <a:chOff x="2914650" y="2609850"/>
            <a:chExt cx="1790700" cy="647700"/>
          </a:xfrm>
        </p:grpSpPr>
        <p:sp>
          <p:nvSpPr>
            <p:cNvPr id="12" name="Freeform 12"/>
            <p:cNvSpPr/>
            <p:nvPr/>
          </p:nvSpPr>
          <p:spPr>
            <a:xfrm>
              <a:off x="2914650" y="2609850"/>
              <a:ext cx="1790700" cy="647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2914650" y="1466850"/>
            <a:ext cx="1769325" cy="2381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75"/>
              </a:lnSpc>
            </a:pPr>
            <a:r>
              <a:rPr lang="en-US" sz="1875" b="1" i="0" spc="0" dirty="0" smtClean="0">
                <a:solidFill>
                  <a:srgbClr val="213626">
                    <a:alpha val="100000"/>
                  </a:srgbClr>
                </a:solidFill>
                <a:latin typeface="Arvo"/>
              </a:rPr>
              <a:t>KYRGYZSTAN</a:t>
            </a:r>
            <a:endParaRPr lang="en-US" sz="1875" b="1" i="0" spc="0" dirty="0">
              <a:solidFill>
                <a:srgbClr val="213626">
                  <a:alpha val="100000"/>
                </a:srgbClr>
              </a:solidFill>
              <a:latin typeface="Arvo"/>
            </a:endParaRPr>
          </a:p>
        </p:txBody>
      </p:sp>
      <p:sp>
        <p:nvSpPr>
          <p:cNvPr id="15" name="TextBox 15"/>
          <p:cNvSpPr txBox="1"/>
          <p:nvPr/>
        </p:nvSpPr>
        <p:spPr>
          <a:xfrm rot="21600000">
            <a:off x="2874225" y="1860165"/>
            <a:ext cx="1769325" cy="3619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440"/>
              </a:lnSpc>
            </a:pPr>
            <a:r>
              <a:rPr lang="en-US" sz="120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Leader Platforms: </a:t>
            </a:r>
            <a:r>
              <a:rPr lang="en-US" sz="1200" dirty="0" err="1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en-US" sz="120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Glovo</a:t>
            </a:r>
            <a:r>
              <a:rPr lang="en-US" sz="120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, 2ГИС</a:t>
            </a:r>
            <a:r>
              <a:rPr lang="en-US" sz="1200" b="0" i="0" spc="0" dirty="0" smtClean="0">
                <a:solidFill>
                  <a:srgbClr val="213626">
                    <a:alpha val="100000"/>
                  </a:srgbClr>
                </a:solidFill>
                <a:latin typeface="Work Sans"/>
              </a:rPr>
              <a:t>, </a:t>
            </a:r>
            <a:r>
              <a:rPr lang="en-US" sz="1200" dirty="0" err="1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Lalafo</a:t>
            </a:r>
            <a:endParaRPr lang="en-US" sz="1200" b="0" i="0" spc="0" dirty="0">
              <a:solidFill>
                <a:srgbClr val="213626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 rot="21600000">
            <a:off x="2886075" y="3381375"/>
            <a:ext cx="1902675" cy="914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440"/>
              </a:lnSpc>
            </a:pPr>
            <a:r>
              <a:rPr lang="en-US" sz="1100" dirty="0" err="1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en-US" sz="110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 is not registered in Kyrgyzstan and operates through partners</a:t>
            </a:r>
            <a:r>
              <a:rPr lang="en-US" sz="1100" b="0" i="0" spc="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. Partners are registered as information services</a:t>
            </a:r>
            <a:endParaRPr lang="en-US" sz="1100" b="0" i="0" spc="0" dirty="0">
              <a:solidFill>
                <a:srgbClr val="213626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7"/>
          <p:cNvCxnSpPr>
            <a:cxnSpLocks/>
          </p:cNvCxnSpPr>
          <p:nvPr/>
        </p:nvCxnSpPr>
        <p:spPr>
          <a:xfrm rot="21600000">
            <a:off x="2914650" y="4343400"/>
            <a:ext cx="1771650" cy="0"/>
          </a:xfrm>
          <a:prstGeom prst="line">
            <a:avLst/>
          </a:prstGeom>
          <a:ln w="38100">
            <a:solidFill>
              <a:srgbClr val="21362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8"/>
          <p:cNvSpPr txBox="1"/>
          <p:nvPr/>
        </p:nvSpPr>
        <p:spPr>
          <a:xfrm rot="21600000">
            <a:off x="3015583" y="5044308"/>
            <a:ext cx="1627967" cy="467729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440"/>
              </a:lnSpc>
            </a:pPr>
            <a:r>
              <a:rPr lang="en-US" sz="1200" b="0" i="0" spc="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According to unofficial data, they are over 140</a:t>
            </a:r>
            <a:r>
              <a:rPr lang="en-US" sz="1200" b="0" i="0" spc="0" dirty="0">
                <a:solidFill>
                  <a:srgbClr val="213626">
                    <a:alpha val="100000"/>
                  </a:srgbClr>
                </a:solidFill>
                <a:latin typeface="Work Sans"/>
              </a:rPr>
              <a:t> </a:t>
            </a:r>
          </a:p>
        </p:txBody>
      </p:sp>
      <p:sp>
        <p:nvSpPr>
          <p:cNvPr id="19" name="TextBox 19"/>
          <p:cNvSpPr txBox="1"/>
          <p:nvPr/>
        </p:nvSpPr>
        <p:spPr>
          <a:xfrm rot="21600000">
            <a:off x="2911475" y="4397375"/>
            <a:ext cx="1778850" cy="56197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2250" b="1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44 </a:t>
            </a:r>
            <a:r>
              <a:rPr lang="en-US" sz="2250" b="1" dirty="0" err="1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en-US" sz="2250" b="1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 Partners</a:t>
            </a:r>
            <a:endParaRPr lang="en-US" sz="2250" b="1" i="0" spc="0" dirty="0">
              <a:solidFill>
                <a:srgbClr val="213626">
                  <a:alpha val="100000"/>
                </a:srgbClr>
              </a:solidFill>
              <a:latin typeface="Arvo"/>
            </a:endParaRPr>
          </a:p>
        </p:txBody>
      </p:sp>
      <p:grpSp>
        <p:nvGrpSpPr>
          <p:cNvPr id="21" name="Group 21"/>
          <p:cNvGrpSpPr/>
          <p:nvPr/>
        </p:nvGrpSpPr>
        <p:grpSpPr>
          <a:xfrm rot="21600000">
            <a:off x="5254625" y="2609850"/>
            <a:ext cx="1790700" cy="647700"/>
            <a:chOff x="5254625" y="2609850"/>
            <a:chExt cx="1790700" cy="647700"/>
          </a:xfrm>
        </p:grpSpPr>
        <p:sp>
          <p:nvSpPr>
            <p:cNvPr id="20" name="Freeform 20"/>
            <p:cNvSpPr/>
            <p:nvPr/>
          </p:nvSpPr>
          <p:spPr>
            <a:xfrm>
              <a:off x="5254625" y="2609850"/>
              <a:ext cx="1790700" cy="647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sp>
        <p:nvSpPr>
          <p:cNvPr id="22" name="TextBox 22"/>
          <p:cNvSpPr txBox="1"/>
          <p:nvPr/>
        </p:nvSpPr>
        <p:spPr>
          <a:xfrm rot="21600000">
            <a:off x="5254625" y="1466850"/>
            <a:ext cx="1842350" cy="2381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75"/>
              </a:lnSpc>
            </a:pPr>
            <a:r>
              <a:rPr lang="en-US" sz="1875" b="1" i="0" spc="0" dirty="0" smtClean="0">
                <a:solidFill>
                  <a:srgbClr val="213626">
                    <a:alpha val="100000"/>
                  </a:srgbClr>
                </a:solidFill>
                <a:latin typeface="Arvo"/>
              </a:rPr>
              <a:t>UZBEKISTAN</a:t>
            </a:r>
            <a:endParaRPr lang="en-US" sz="1875" b="1" i="0" spc="0" dirty="0">
              <a:solidFill>
                <a:srgbClr val="213626">
                  <a:alpha val="100000"/>
                </a:srgbClr>
              </a:solidFill>
              <a:latin typeface="Arvo"/>
            </a:endParaRPr>
          </a:p>
        </p:txBody>
      </p:sp>
      <p:sp>
        <p:nvSpPr>
          <p:cNvPr id="23" name="TextBox 23"/>
          <p:cNvSpPr txBox="1"/>
          <p:nvPr/>
        </p:nvSpPr>
        <p:spPr>
          <a:xfrm rot="21600000">
            <a:off x="5254625" y="1887262"/>
            <a:ext cx="1836000" cy="3619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440"/>
              </a:lnSpc>
            </a:pPr>
            <a:r>
              <a:rPr lang="en-US" sz="120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Leader Platforms: </a:t>
            </a:r>
            <a:r>
              <a:rPr lang="en-US" sz="1200" dirty="0" err="1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en-US" sz="120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AliExpress</a:t>
            </a:r>
            <a:r>
              <a:rPr lang="en-US" sz="120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sz="1200" b="0" i="0" spc="0" dirty="0" err="1" smtClean="0">
                <a:solidFill>
                  <a:srgbClr val="213626">
                    <a:alpha val="100000"/>
                  </a:srgbClr>
                </a:solidFill>
                <a:latin typeface="Work Sans"/>
              </a:rPr>
              <a:t>Iherb</a:t>
            </a:r>
            <a:endParaRPr lang="en-US" sz="1200" b="0" i="0" spc="0" dirty="0">
              <a:solidFill>
                <a:srgbClr val="213626">
                  <a:alpha val="100000"/>
                </a:srgbClr>
              </a:solidFill>
              <a:latin typeface="Work Sans"/>
            </a:endParaRPr>
          </a:p>
        </p:txBody>
      </p:sp>
      <p:sp>
        <p:nvSpPr>
          <p:cNvPr id="24" name="TextBox 24"/>
          <p:cNvSpPr txBox="1"/>
          <p:nvPr/>
        </p:nvSpPr>
        <p:spPr>
          <a:xfrm rot="21600000">
            <a:off x="5297488" y="2676525"/>
            <a:ext cx="1718525" cy="5048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200" b="1" i="0" spc="0" dirty="0" err="1" smtClean="0">
                <a:solidFill>
                  <a:srgbClr val="6AA976">
                    <a:alpha val="100000"/>
                  </a:srgbClr>
                </a:solidFill>
                <a:latin typeface="Arvo"/>
              </a:rPr>
              <a:t>Yandex.Taxi</a:t>
            </a:r>
            <a:r>
              <a:rPr lang="en-US" sz="1200" b="1" i="0" spc="0" dirty="0" smtClean="0">
                <a:solidFill>
                  <a:srgbClr val="6AA976">
                    <a:alpha val="100000"/>
                  </a:srgbClr>
                </a:solidFill>
                <a:latin typeface="Arvo"/>
              </a:rPr>
              <a:t> is an absolute leader on the taxi market</a:t>
            </a:r>
            <a:endParaRPr lang="en-US" sz="1200" b="1" i="0" spc="0" dirty="0">
              <a:solidFill>
                <a:srgbClr val="6AA976">
                  <a:alpha val="100000"/>
                </a:srgbClr>
              </a:solidFill>
              <a:latin typeface="Arvo"/>
            </a:endParaRPr>
          </a:p>
        </p:txBody>
      </p:sp>
      <p:cxnSp>
        <p:nvCxnSpPr>
          <p:cNvPr id="25" name="Straight Connector 25"/>
          <p:cNvCxnSpPr>
            <a:cxnSpLocks/>
          </p:cNvCxnSpPr>
          <p:nvPr/>
        </p:nvCxnSpPr>
        <p:spPr>
          <a:xfrm rot="21600000">
            <a:off x="5254625" y="4343400"/>
            <a:ext cx="1771650" cy="0"/>
          </a:xfrm>
          <a:prstGeom prst="line">
            <a:avLst/>
          </a:prstGeom>
          <a:ln w="38100">
            <a:solidFill>
              <a:srgbClr val="21362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6"/>
          <p:cNvSpPr txBox="1"/>
          <p:nvPr/>
        </p:nvSpPr>
        <p:spPr>
          <a:xfrm rot="21600000">
            <a:off x="1678781" y="159544"/>
            <a:ext cx="4483950" cy="6286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75"/>
              </a:lnSpc>
            </a:pPr>
            <a:r>
              <a:rPr lang="en-US" sz="2475" b="1" i="0" spc="0" dirty="0" smtClean="0">
                <a:solidFill>
                  <a:srgbClr val="FFFFFF">
                    <a:alpha val="100000"/>
                  </a:srgbClr>
                </a:solidFill>
                <a:latin typeface="Montserrat"/>
              </a:rPr>
              <a:t>MARKET ANALYSIS: YANDEX MARKET SHARE</a:t>
            </a:r>
            <a:endParaRPr lang="en-US" sz="2475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</p:txBody>
      </p:sp>
      <p:sp>
        <p:nvSpPr>
          <p:cNvPr id="27" name="TextBox 27"/>
          <p:cNvSpPr txBox="1"/>
          <p:nvPr/>
        </p:nvSpPr>
        <p:spPr>
          <a:xfrm rot="21600000">
            <a:off x="3106738" y="2676525"/>
            <a:ext cx="1413725" cy="5048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200" b="1" dirty="0" err="1" smtClean="0">
                <a:solidFill>
                  <a:srgbClr val="6AA976">
                    <a:alpha val="100000"/>
                  </a:srgbClr>
                </a:solidFill>
                <a:latin typeface="Arvo"/>
              </a:rPr>
              <a:t>Yandex</a:t>
            </a:r>
            <a:r>
              <a:rPr lang="en-US" sz="1200" b="1" dirty="0" smtClean="0">
                <a:solidFill>
                  <a:srgbClr val="6AA976">
                    <a:alpha val="100000"/>
                  </a:srgbClr>
                </a:solidFill>
                <a:latin typeface="Arvo"/>
              </a:rPr>
              <a:t> has over 70%  of the market</a:t>
            </a:r>
            <a:endParaRPr lang="en-US" sz="1200" b="1" i="0" spc="0" dirty="0">
              <a:solidFill>
                <a:srgbClr val="6AA976">
                  <a:alpha val="100000"/>
                </a:srgbClr>
              </a:solidFill>
              <a:latin typeface="Arvo"/>
            </a:endParaRPr>
          </a:p>
        </p:txBody>
      </p:sp>
      <p:sp>
        <p:nvSpPr>
          <p:cNvPr id="28" name="TextBox 28"/>
          <p:cNvSpPr txBox="1"/>
          <p:nvPr/>
        </p:nvSpPr>
        <p:spPr>
          <a:xfrm rot="21600000">
            <a:off x="563563" y="2743200"/>
            <a:ext cx="1766150" cy="3333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200" b="1" dirty="0" err="1" smtClean="0">
                <a:solidFill>
                  <a:srgbClr val="6AA976">
                    <a:alpha val="100000"/>
                  </a:srgbClr>
                </a:solidFill>
                <a:latin typeface="Arvo"/>
              </a:rPr>
              <a:t>Yandex</a:t>
            </a:r>
            <a:r>
              <a:rPr lang="en-US" sz="1200" b="1" dirty="0" smtClean="0">
                <a:solidFill>
                  <a:srgbClr val="6AA976">
                    <a:alpha val="100000"/>
                  </a:srgbClr>
                </a:solidFill>
                <a:latin typeface="Arvo"/>
              </a:rPr>
              <a:t> has over </a:t>
            </a:r>
            <a:r>
              <a:rPr lang="en-US" sz="1200" b="1" i="0" spc="0" dirty="0" smtClean="0">
                <a:solidFill>
                  <a:srgbClr val="6AA976">
                    <a:alpha val="100000"/>
                  </a:srgbClr>
                </a:solidFill>
                <a:latin typeface="Arvo"/>
              </a:rPr>
              <a:t>50</a:t>
            </a:r>
            <a:r>
              <a:rPr lang="en-US" sz="1200" b="1" i="0" spc="0" dirty="0">
                <a:solidFill>
                  <a:srgbClr val="6AA976">
                    <a:alpha val="100000"/>
                  </a:srgbClr>
                </a:solidFill>
                <a:latin typeface="Arvo"/>
              </a:rPr>
              <a:t>%  </a:t>
            </a:r>
            <a:r>
              <a:rPr lang="en-US" sz="1200" b="1" i="0" spc="0" dirty="0" smtClean="0">
                <a:solidFill>
                  <a:srgbClr val="6AA976">
                    <a:alpha val="100000"/>
                  </a:srgbClr>
                </a:solidFill>
                <a:latin typeface="Arvo"/>
              </a:rPr>
              <a:t>of the market</a:t>
            </a:r>
            <a:endParaRPr lang="en-US" sz="1200" b="1" i="0" spc="0" dirty="0">
              <a:solidFill>
                <a:srgbClr val="6AA976">
                  <a:alpha val="100000"/>
                </a:srgbClr>
              </a:solidFill>
              <a:latin typeface="Arvo"/>
            </a:endParaRPr>
          </a:p>
        </p:txBody>
      </p:sp>
      <p:sp>
        <p:nvSpPr>
          <p:cNvPr id="29" name="TextBox 29"/>
          <p:cNvSpPr txBox="1"/>
          <p:nvPr/>
        </p:nvSpPr>
        <p:spPr>
          <a:xfrm rot="21600000">
            <a:off x="361950" y="3381375"/>
            <a:ext cx="2131275" cy="914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440"/>
              </a:lnSpc>
            </a:pPr>
            <a:r>
              <a:rPr lang="en-US" sz="1050" b="0" i="0" spc="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The Platforms register as information and dispatch services, The </a:t>
            </a:r>
            <a:r>
              <a:rPr lang="en-US" sz="1050" b="0" i="0" spc="0" dirty="0" err="1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en-US" sz="1050" b="0" i="0" spc="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 company is registered in Kazakhstan</a:t>
            </a:r>
            <a:endParaRPr lang="en-US" sz="1100" b="0" i="0" spc="0" dirty="0">
              <a:solidFill>
                <a:srgbClr val="213626">
                  <a:alpha val="100000"/>
                </a:srgbClr>
              </a:solidFill>
              <a:latin typeface="Work Sans"/>
            </a:endParaRPr>
          </a:p>
        </p:txBody>
      </p:sp>
      <p:sp>
        <p:nvSpPr>
          <p:cNvPr id="30" name="TextBox 30"/>
          <p:cNvSpPr txBox="1"/>
          <p:nvPr/>
        </p:nvSpPr>
        <p:spPr>
          <a:xfrm rot="21600000">
            <a:off x="131160" y="5044309"/>
            <a:ext cx="2700804" cy="3619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440"/>
              </a:lnSpc>
            </a:pPr>
            <a:r>
              <a:rPr lang="en-US" sz="120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b="0" i="0" spc="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ccording to experts, the majority of taxi services are also </a:t>
            </a:r>
            <a:r>
              <a:rPr lang="en-US" sz="1200" b="0" i="0" spc="0" dirty="0" err="1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en-US" sz="1200" b="0" i="0" spc="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 partners</a:t>
            </a:r>
            <a:endParaRPr lang="en-US" sz="1200" b="0" i="0" spc="0" dirty="0">
              <a:solidFill>
                <a:srgbClr val="213626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 rot="21600000">
            <a:off x="5010150" y="3389037"/>
            <a:ext cx="2247901" cy="10096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10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The Platform is registered in the City of Tashkent, yet it operates through partners – dealer firms providing information services</a:t>
            </a:r>
            <a:r>
              <a:rPr lang="en-US" sz="1100" b="0" i="0" spc="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1100" b="0" i="0" spc="0" dirty="0">
              <a:solidFill>
                <a:srgbClr val="213626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 rot="21600000">
            <a:off x="5254625" y="4397375"/>
            <a:ext cx="1778850" cy="56197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2250" b="1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en-US" sz="2250" b="1" dirty="0" err="1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en-US" sz="2250" b="1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 Partners</a:t>
            </a:r>
            <a:endParaRPr lang="en-US" sz="2250" b="1" i="0" spc="0" dirty="0">
              <a:solidFill>
                <a:srgbClr val="213626">
                  <a:alpha val="100000"/>
                </a:srgbClr>
              </a:solidFill>
              <a:latin typeface="Arvo"/>
            </a:endParaRPr>
          </a:p>
        </p:txBody>
      </p:sp>
      <p:sp>
        <p:nvSpPr>
          <p:cNvPr id="33" name="TextBox 33"/>
          <p:cNvSpPr txBox="1"/>
          <p:nvPr/>
        </p:nvSpPr>
        <p:spPr>
          <a:xfrm rot="21600000">
            <a:off x="5451049" y="5036317"/>
            <a:ext cx="1645925" cy="3619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440"/>
              </a:lnSpc>
            </a:pPr>
            <a:r>
              <a:rPr lang="en-US" sz="1200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According to unofficial data, they are over 75</a:t>
            </a:r>
            <a:endParaRPr lang="en-US" sz="1200" b="0" i="0" spc="0" dirty="0">
              <a:solidFill>
                <a:srgbClr val="213626">
                  <a:alpha val="100000"/>
                </a:srgbClr>
              </a:solidFill>
              <a:latin typeface="Work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" y="0"/>
            <a:ext cx="7620000" cy="5715000"/>
            <a:chOff x="0" y="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-1" y="0"/>
            <a:ext cx="7620001" cy="962025"/>
            <a:chOff x="-204788" y="0"/>
            <a:chExt cx="8029575" cy="962025"/>
          </a:xfrm>
        </p:grpSpPr>
        <p:sp>
          <p:nvSpPr>
            <p:cNvPr id="4" name="Freeform 4"/>
            <p:cNvSpPr/>
            <p:nvPr/>
          </p:nvSpPr>
          <p:spPr>
            <a:xfrm>
              <a:off x="-204788" y="0"/>
              <a:ext cx="8029575" cy="9620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689647" y="1065448"/>
            <a:ext cx="6484200" cy="18288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just">
              <a:lnSpc>
                <a:spcPts val="1440"/>
              </a:lnSpc>
            </a:pPr>
            <a:r>
              <a:rPr lang="en-US" sz="1400" dirty="0" smtClean="0">
                <a:solidFill>
                  <a:srgbClr val="FFFFFF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The public offer provided by the local </a:t>
            </a:r>
            <a:r>
              <a:rPr lang="en-US" sz="1400" dirty="0" err="1" smtClean="0">
                <a:solidFill>
                  <a:srgbClr val="FFFFFF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en-US" sz="1400" dirty="0" smtClean="0">
                <a:solidFill>
                  <a:srgbClr val="FFFFFF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-partner companies is the main contract and the basis for a driver’s  </a:t>
            </a:r>
            <a:r>
              <a:rPr lang="en-US" sz="1400" dirty="0" smtClean="0">
                <a:solidFill>
                  <a:srgbClr val="FFFFFF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operations</a:t>
            </a:r>
            <a:r>
              <a:rPr lang="en-US" sz="1400" i="0" spc="0" dirty="0" smtClean="0">
                <a:solidFill>
                  <a:srgbClr val="FFFFFF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i="0" spc="0" dirty="0" smtClean="0">
                <a:solidFill>
                  <a:srgbClr val="FFFFFF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The driver operates based on this contract as a private person and a beneficiary of information services. </a:t>
            </a:r>
          </a:p>
          <a:p>
            <a:pPr algn="just">
              <a:lnSpc>
                <a:spcPts val="1440"/>
              </a:lnSpc>
            </a:pP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>
                <a:solidFill>
                  <a:srgbClr val="FFFFFF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This means that the rights and obligations of both the company and the driver are regulated by the Civil Code</a:t>
            </a:r>
            <a:r>
              <a:rPr lang="en-US" sz="1400" i="0" spc="0" dirty="0" smtClean="0">
                <a:solidFill>
                  <a:srgbClr val="FFFFFF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. Thus, the drivers lose access to labour rights and freedoms guaranteed by the State in the Labour Code.</a:t>
            </a:r>
            <a:endParaRPr lang="en-US" sz="1400" i="0" spc="0" dirty="0">
              <a:solidFill>
                <a:srgbClr val="FFFFFF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1440"/>
              </a:lnSpc>
            </a:pPr>
            <a:endParaRPr lang="en-US" sz="1400" i="0" spc="0" dirty="0">
              <a:solidFill>
                <a:srgbClr val="FFFFFF">
                  <a:alpha val="100000"/>
                </a:srgbClr>
              </a:solidFill>
              <a:latin typeface="Work Sans"/>
            </a:endParaRPr>
          </a:p>
          <a:p>
            <a:pPr algn="just">
              <a:lnSpc>
                <a:spcPts val="1440"/>
              </a:lnSpc>
            </a:pPr>
            <a:r>
              <a:rPr lang="en-US" sz="1400" dirty="0" smtClean="0">
                <a:solidFill>
                  <a:srgbClr val="FFFFFF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The drivers are not informed of their rights within the contract they accept</a:t>
            </a:r>
            <a:endParaRPr lang="en-US" sz="1400" i="0" spc="0" dirty="0">
              <a:solidFill>
                <a:srgbClr val="FFFFFF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 rot="21600000">
            <a:off x="1678781" y="159544"/>
            <a:ext cx="4483950" cy="6286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75"/>
              </a:lnSpc>
            </a:pPr>
            <a:r>
              <a:rPr lang="en-US" sz="2475" b="1" i="0" spc="0" dirty="0" smtClean="0">
                <a:solidFill>
                  <a:srgbClr val="FFFFFF">
                    <a:alpha val="100000"/>
                  </a:srgbClr>
                </a:solidFill>
                <a:latin typeface="Montserrat"/>
              </a:rPr>
              <a:t>DRIVERS’ LEGAL STATUS</a:t>
            </a:r>
            <a:endParaRPr lang="en-US" sz="2475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943100" y="3138488"/>
            <a:ext cx="4162425" cy="23717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37792" y="3001516"/>
            <a:ext cx="4219632" cy="626701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What rights do you have under your contract?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4959" y="5309636"/>
            <a:ext cx="956384" cy="24198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do not know</a:t>
            </a:r>
            <a:endParaRPr lang="en-US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3628" y="5067656"/>
            <a:ext cx="956384" cy="24198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Kazakhstan</a:t>
            </a:r>
            <a:endParaRPr lang="en-US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98227" y="5067656"/>
            <a:ext cx="956384" cy="24198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Kyrgyzstan</a:t>
            </a:r>
            <a:endParaRPr lang="en-US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80096" y="5067656"/>
            <a:ext cx="956384" cy="24198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Uzbekistan</a:t>
            </a:r>
            <a:endParaRPr lang="en-US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7620000" cy="5715000"/>
            <a:chOff x="131806" y="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131806" y="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0" y="0"/>
            <a:ext cx="7620000" cy="962025"/>
            <a:chOff x="-195263" y="0"/>
            <a:chExt cx="8029575" cy="962025"/>
          </a:xfrm>
        </p:grpSpPr>
        <p:sp>
          <p:nvSpPr>
            <p:cNvPr id="4" name="Freeform 4"/>
            <p:cNvSpPr/>
            <p:nvPr/>
          </p:nvSpPr>
          <p:spPr>
            <a:xfrm>
              <a:off x="-195263" y="0"/>
              <a:ext cx="8029575" cy="9620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 rot="21600000">
            <a:off x="264921" y="2519881"/>
            <a:ext cx="7075916" cy="2543286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at the request of a passenger, </a:t>
            </a:r>
            <a:r>
              <a:rPr lang="en-US" sz="1600" dirty="0" err="1" smtClean="0">
                <a:solidFill>
                  <a:schemeClr val="bg1"/>
                </a:solidFill>
              </a:rPr>
              <a:t>Yandex.Taxi</a:t>
            </a:r>
            <a:r>
              <a:rPr lang="en-US" sz="1600" dirty="0" smtClean="0">
                <a:solidFill>
                  <a:schemeClr val="bg1"/>
                </a:solidFill>
              </a:rPr>
              <a:t> sends a driver to provide a transportation service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it monitors  the quality of a driver’s  work</a:t>
            </a:r>
            <a:r>
              <a:rPr lang="ru-RU" sz="1600" dirty="0" smtClean="0">
                <a:solidFill>
                  <a:schemeClr val="bg1"/>
                </a:solidFill>
              </a:rPr>
              <a:t>,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it uses a remuneration regulation system to give drivers ratings which result either in bonuses/rewards or lower pay</a:t>
            </a:r>
            <a:r>
              <a:rPr lang="ru-RU" sz="1600" dirty="0" smtClean="0">
                <a:solidFill>
                  <a:schemeClr val="bg1"/>
                </a:solidFill>
              </a:rPr>
              <a:t>,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it determines  the fare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a passenger, using an evaluation system for services provided, sends a complaint to </a:t>
            </a:r>
            <a:r>
              <a:rPr lang="en-US" sz="1600" dirty="0" err="1" smtClean="0">
                <a:solidFill>
                  <a:schemeClr val="bg1"/>
                </a:solidFill>
              </a:rPr>
              <a:t>Yandex.Taxi</a:t>
            </a:r>
            <a:r>
              <a:rPr lang="en-US" sz="1600" dirty="0" smtClean="0">
                <a:solidFill>
                  <a:schemeClr val="bg1"/>
                </a:solidFill>
              </a:rPr>
              <a:t> as he/she would to the employer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chemeClr val="bg1"/>
                </a:solidFill>
              </a:rPr>
              <a:t>Yandex.Taxi</a:t>
            </a:r>
            <a:r>
              <a:rPr lang="en-US" sz="1600" dirty="0" smtClean="0">
                <a:solidFill>
                  <a:schemeClr val="bg1"/>
                </a:solidFill>
              </a:rPr>
              <a:t>  controls drivers’ working schedule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it applies administrative sanctions to drivers who violate the rules</a:t>
            </a:r>
            <a:r>
              <a:rPr lang="ru-RU" sz="1600" dirty="0" smtClean="0">
                <a:solidFill>
                  <a:schemeClr val="bg1"/>
                </a:solidFill>
              </a:rPr>
              <a:t>,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it develops uniform rules for the provision of services to the application users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 rot="21600000">
            <a:off x="1507331" y="207169"/>
            <a:ext cx="4712550" cy="6286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75"/>
              </a:lnSpc>
            </a:pPr>
            <a:r>
              <a:rPr lang="en-US" sz="2475" b="1" i="0" spc="0" dirty="0" smtClean="0">
                <a:solidFill>
                  <a:srgbClr val="FFFFFF">
                    <a:alpha val="100000"/>
                  </a:srgbClr>
                </a:solidFill>
                <a:latin typeface="Montserrat"/>
              </a:rPr>
              <a:t>PLATFORM DRIVERS’ WORKING CONDITIONS</a:t>
            </a:r>
            <a:endParaRPr lang="en-US" sz="2475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</p:txBody>
      </p:sp>
      <p:sp>
        <p:nvSpPr>
          <p:cNvPr id="10" name="TextBox 10"/>
          <p:cNvSpPr txBox="1"/>
          <p:nvPr/>
        </p:nvSpPr>
        <p:spPr>
          <a:xfrm rot="21600000">
            <a:off x="3995738" y="1362075"/>
            <a:ext cx="2123531" cy="11811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just">
              <a:lnSpc>
                <a:spcPts val="1875"/>
              </a:lnSpc>
            </a:pPr>
            <a:endParaRPr lang="en-US" sz="1600" b="1" i="0" spc="0" dirty="0">
              <a:solidFill>
                <a:srgbClr val="FFFFFF">
                  <a:alpha val="100000"/>
                </a:srgbClr>
              </a:solidFill>
              <a:latin typeface="Arvo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1044555" y="1400286"/>
            <a:ext cx="2466975" cy="10287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E8DA5BF8-1243-453F-A973-55B5F900F3B8}"/>
              </a:ext>
            </a:extLst>
          </p:cNvPr>
          <p:cNvSpPr/>
          <p:nvPr/>
        </p:nvSpPr>
        <p:spPr>
          <a:xfrm>
            <a:off x="3325793" y="1452970"/>
            <a:ext cx="3810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Conditions that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Yandex.Taxi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requires its “contractors” to comply with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7620000" cy="5715000"/>
            <a:chOff x="0" y="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0" y="0"/>
            <a:ext cx="7620000" cy="962025"/>
            <a:chOff x="-195263" y="0"/>
            <a:chExt cx="8029575" cy="962025"/>
          </a:xfrm>
        </p:grpSpPr>
        <p:sp>
          <p:nvSpPr>
            <p:cNvPr id="4" name="Freeform 4"/>
            <p:cNvSpPr/>
            <p:nvPr/>
          </p:nvSpPr>
          <p:spPr>
            <a:xfrm>
              <a:off x="-195263" y="0"/>
              <a:ext cx="8029575" cy="9620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433388" y="3314700"/>
            <a:ext cx="2893275" cy="197167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just">
              <a:lnSpc>
                <a:spcPts val="2250"/>
              </a:lnSpc>
            </a:pPr>
            <a:r>
              <a:rPr lang="en-US" b="1" dirty="0" smtClean="0">
                <a:solidFill>
                  <a:srgbClr val="F5A623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The company controls the system of administrative sanctions against drivers, fining them or blocking their access to orders</a:t>
            </a:r>
            <a:r>
              <a:rPr lang="en-US" b="1" i="0" spc="0" dirty="0" smtClean="0">
                <a:solidFill>
                  <a:srgbClr val="F5A623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i="0" spc="0" dirty="0">
              <a:solidFill>
                <a:srgbClr val="F5A623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 rot="21600000">
            <a:off x="3995738" y="3967163"/>
            <a:ext cx="3302850" cy="13716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just">
              <a:lnSpc>
                <a:spcPts val="1800"/>
              </a:lnSpc>
            </a:pPr>
            <a:r>
              <a:rPr lang="en-US" sz="1400" dirty="0" smtClean="0">
                <a:solidFill>
                  <a:srgbClr val="FFFFFF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The company incentivizes drivers to brand their cars through a system of rewards and bonuses </a:t>
            </a:r>
            <a:r>
              <a:rPr lang="en-US" sz="1400" b="0" i="0" spc="0" dirty="0" smtClean="0">
                <a:solidFill>
                  <a:srgbClr val="FFFFFF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(a larger number of orders, priority in order distribution, and bonuses from partners).</a:t>
            </a:r>
            <a:endParaRPr lang="en-US" sz="1400" b="0" i="0" spc="0" dirty="0">
              <a:solidFill>
                <a:srgbClr val="FFFFFF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 rot="21600000">
            <a:off x="1507331" y="207169"/>
            <a:ext cx="4712550" cy="6286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75"/>
              </a:lnSpc>
            </a:pPr>
            <a:r>
              <a:rPr lang="en-US" sz="2475" b="1" dirty="0" smtClean="0">
                <a:solidFill>
                  <a:srgbClr val="FFFFFF">
                    <a:alpha val="100000"/>
                  </a:srgbClr>
                </a:solidFill>
                <a:latin typeface="Montserrat"/>
              </a:rPr>
              <a:t>PLATFORM DRIVERS’ WORKING CONDITIONS</a:t>
            </a:r>
            <a:endParaRPr lang="en-US" sz="2475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538163" y="1219200"/>
            <a:ext cx="666750" cy="173355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21600000">
            <a:off x="1492444" y="1362075"/>
            <a:ext cx="4626825" cy="11811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just">
              <a:lnSpc>
                <a:spcPts val="1875"/>
              </a:lnSpc>
            </a:pPr>
            <a:r>
              <a:rPr lang="en-US" sz="1600" b="1" i="0" spc="0" dirty="0">
                <a:solidFill>
                  <a:srgbClr val="FFFFFF">
                    <a:alpha val="100000"/>
                  </a:srgbClr>
                </a:solidFill>
              </a:rPr>
              <a:t>47% </a:t>
            </a:r>
            <a:r>
              <a:rPr lang="en-US" sz="1600" b="1" i="0" spc="0" dirty="0" smtClean="0">
                <a:solidFill>
                  <a:srgbClr val="FFFFFF">
                    <a:alpha val="100000"/>
                  </a:srgbClr>
                </a:solidFill>
              </a:rPr>
              <a:t>(KYR), </a:t>
            </a:r>
            <a:r>
              <a:rPr lang="en-US" sz="1600" b="1" i="0" spc="0" dirty="0">
                <a:solidFill>
                  <a:srgbClr val="FFFFFF">
                    <a:alpha val="100000"/>
                  </a:srgbClr>
                </a:solidFill>
              </a:rPr>
              <a:t>29% </a:t>
            </a:r>
            <a:r>
              <a:rPr lang="en-US" sz="1600" b="1" i="0" spc="0" dirty="0" smtClean="0">
                <a:solidFill>
                  <a:srgbClr val="FFFFFF">
                    <a:alpha val="100000"/>
                  </a:srgbClr>
                </a:solidFill>
              </a:rPr>
              <a:t>(KAZ), and </a:t>
            </a:r>
            <a:r>
              <a:rPr lang="en-US" sz="1600" b="1" i="0" spc="0" dirty="0">
                <a:solidFill>
                  <a:srgbClr val="FFFFFF">
                    <a:alpha val="100000"/>
                  </a:srgbClr>
                </a:solidFill>
              </a:rPr>
              <a:t>19% </a:t>
            </a:r>
            <a:r>
              <a:rPr lang="en-US" sz="1600" b="1" i="0" spc="0" dirty="0" smtClean="0">
                <a:solidFill>
                  <a:srgbClr val="FFFFFF">
                    <a:alpha val="100000"/>
                  </a:srgbClr>
                </a:solidFill>
              </a:rPr>
              <a:t>(UZB) of drivers work longer than 8 hours a day. The company uses a rating system to incentivize drivers to take more orders.</a:t>
            </a:r>
            <a:endParaRPr lang="en-US" sz="1600" b="1" i="0" spc="0" dirty="0">
              <a:solidFill>
                <a:srgbClr val="FFFFFF">
                  <a:alpha val="100000"/>
                </a:srgbClr>
              </a:solidFill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4541454" y="2724150"/>
            <a:ext cx="2466975" cy="1028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4739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" y="503515"/>
            <a:ext cx="7620000" cy="5715000"/>
            <a:chOff x="15450" y="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15450" y="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282011" y="2609850"/>
            <a:ext cx="2070664" cy="647700"/>
            <a:chOff x="561975" y="2609850"/>
            <a:chExt cx="1790700" cy="647700"/>
          </a:xfrm>
        </p:grpSpPr>
        <p:sp>
          <p:nvSpPr>
            <p:cNvPr id="4" name="Freeform 4"/>
            <p:cNvSpPr/>
            <p:nvPr/>
          </p:nvSpPr>
          <p:spPr>
            <a:xfrm>
              <a:off x="561975" y="2609850"/>
              <a:ext cx="1790700" cy="647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21600000">
            <a:off x="1" y="-9525"/>
            <a:ext cx="7620000" cy="962025"/>
            <a:chOff x="-204788" y="-9525"/>
            <a:chExt cx="8029575" cy="962025"/>
          </a:xfrm>
        </p:grpSpPr>
        <p:sp>
          <p:nvSpPr>
            <p:cNvPr id="6" name="Freeform 6"/>
            <p:cNvSpPr/>
            <p:nvPr/>
          </p:nvSpPr>
          <p:spPr>
            <a:xfrm>
              <a:off x="-204788" y="-9525"/>
              <a:ext cx="8029575" cy="9620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 rot="21600000">
            <a:off x="571500" y="1466850"/>
            <a:ext cx="1769325" cy="2381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75"/>
              </a:lnSpc>
            </a:pPr>
            <a:r>
              <a:rPr lang="en-US" sz="1875" b="1" i="0" spc="0" dirty="0" smtClean="0">
                <a:solidFill>
                  <a:srgbClr val="213626">
                    <a:alpha val="100000"/>
                  </a:srgbClr>
                </a:solidFill>
                <a:latin typeface="Arvo"/>
              </a:rPr>
              <a:t>KAZAKHSTAN</a:t>
            </a:r>
            <a:endParaRPr lang="en-US" sz="1875" b="1" i="0" spc="0" dirty="0">
              <a:solidFill>
                <a:srgbClr val="213626">
                  <a:alpha val="100000"/>
                </a:srgbClr>
              </a:solidFill>
              <a:latin typeface="Arvo"/>
            </a:endParaRPr>
          </a:p>
        </p:txBody>
      </p:sp>
      <p:sp>
        <p:nvSpPr>
          <p:cNvPr id="9" name="TextBox 9"/>
          <p:cNvSpPr txBox="1"/>
          <p:nvPr/>
        </p:nvSpPr>
        <p:spPr>
          <a:xfrm rot="21600000">
            <a:off x="523025" y="1865565"/>
            <a:ext cx="1994337" cy="361950"/>
          </a:xfrm>
          <a:prstGeom prst="rect">
            <a:avLst/>
          </a:prstGeom>
        </p:spPr>
        <p:txBody>
          <a:bodyPr lIns="0" tIns="18000" rIns="0" bIns="0" rtlCol="0" anchor="t"/>
          <a:lstStyle>
            <a:defPPr>
              <a:defRPr lang="en-US"/>
            </a:defPPr>
            <a:lvl1pPr>
              <a:lnSpc>
                <a:spcPts val="1440"/>
              </a:lnSpc>
              <a:defRPr sz="1400">
                <a:solidFill>
                  <a:srgbClr val="213626">
                    <a:alpha val="100000"/>
                  </a:srgbClr>
                </a:solidFill>
              </a:defRPr>
            </a:lvl1pPr>
          </a:lstStyle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Regulated by the RK Law on Trade Unions.</a:t>
            </a:r>
            <a:endParaRPr lang="en-US" dirty="0"/>
          </a:p>
        </p:txBody>
      </p:sp>
      <p:cxnSp>
        <p:nvCxnSpPr>
          <p:cNvPr id="10" name="Straight Connector 10"/>
          <p:cNvCxnSpPr>
            <a:cxnSpLocks/>
          </p:cNvCxnSpPr>
          <p:nvPr/>
        </p:nvCxnSpPr>
        <p:spPr>
          <a:xfrm rot="21600000">
            <a:off x="571500" y="4343400"/>
            <a:ext cx="1771650" cy="0"/>
          </a:xfrm>
          <a:prstGeom prst="line">
            <a:avLst/>
          </a:prstGeom>
          <a:ln w="38100">
            <a:solidFill>
              <a:srgbClr val="21362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1"/>
          <p:cNvSpPr txBox="1"/>
          <p:nvPr/>
        </p:nvSpPr>
        <p:spPr>
          <a:xfrm rot="21600000">
            <a:off x="542925" y="4370388"/>
            <a:ext cx="1807425" cy="56197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600" b="1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Drivers refer to the need to form unions</a:t>
            </a:r>
            <a:endParaRPr lang="en-US" sz="1600" b="1" i="0" spc="0" dirty="0">
              <a:solidFill>
                <a:srgbClr val="213626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3"/>
          <p:cNvGrpSpPr/>
          <p:nvPr/>
        </p:nvGrpSpPr>
        <p:grpSpPr>
          <a:xfrm rot="21600000">
            <a:off x="2914650" y="2609850"/>
            <a:ext cx="1790700" cy="647700"/>
            <a:chOff x="2914650" y="2609850"/>
            <a:chExt cx="1790700" cy="647700"/>
          </a:xfrm>
        </p:grpSpPr>
        <p:sp>
          <p:nvSpPr>
            <p:cNvPr id="12" name="Freeform 12"/>
            <p:cNvSpPr/>
            <p:nvPr/>
          </p:nvSpPr>
          <p:spPr>
            <a:xfrm>
              <a:off x="2914650" y="2609850"/>
              <a:ext cx="1790700" cy="647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2914650" y="1466850"/>
            <a:ext cx="1769325" cy="2381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75"/>
              </a:lnSpc>
            </a:pPr>
            <a:r>
              <a:rPr lang="en-US" sz="1875" b="1" i="0" spc="0" dirty="0" smtClean="0">
                <a:solidFill>
                  <a:srgbClr val="213626">
                    <a:alpha val="100000"/>
                  </a:srgbClr>
                </a:solidFill>
                <a:latin typeface="Arvo"/>
              </a:rPr>
              <a:t>KYRGYZSTAN</a:t>
            </a:r>
            <a:endParaRPr lang="en-US" sz="1875" b="1" i="0" spc="0" dirty="0">
              <a:solidFill>
                <a:srgbClr val="213626">
                  <a:alpha val="100000"/>
                </a:srgbClr>
              </a:solidFill>
              <a:latin typeface="Arvo"/>
            </a:endParaRPr>
          </a:p>
        </p:txBody>
      </p:sp>
      <p:sp>
        <p:nvSpPr>
          <p:cNvPr id="15" name="TextBox 15"/>
          <p:cNvSpPr txBox="1"/>
          <p:nvPr/>
        </p:nvSpPr>
        <p:spPr>
          <a:xfrm rot="21600000">
            <a:off x="2874225" y="1860165"/>
            <a:ext cx="1994337" cy="58538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44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Regulated by the KR Law on Trade Unions.</a:t>
            </a:r>
            <a:endParaRPr lang="en-US" sz="1400" dirty="0">
              <a:solidFill>
                <a:srgbClr val="213626">
                  <a:alpha val="100000"/>
                </a:srgbClr>
              </a:solidFill>
              <a:latin typeface="Work Sans"/>
            </a:endParaRPr>
          </a:p>
        </p:txBody>
      </p:sp>
      <p:sp>
        <p:nvSpPr>
          <p:cNvPr id="16" name="TextBox 16"/>
          <p:cNvSpPr txBox="1"/>
          <p:nvPr/>
        </p:nvSpPr>
        <p:spPr>
          <a:xfrm rot="21600000">
            <a:off x="2886075" y="3455988"/>
            <a:ext cx="1902675" cy="914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440"/>
              </a:lnSpc>
            </a:pPr>
            <a:r>
              <a:rPr lang="en-US" sz="1100" dirty="0" smtClean="0">
                <a:solidFill>
                  <a:srgbClr val="213626">
                    <a:alpha val="100000"/>
                  </a:srgbClr>
                </a:solidFill>
              </a:rPr>
              <a:t>In March </a:t>
            </a:r>
            <a:r>
              <a:rPr lang="ru-RU" sz="1100" dirty="0" smtClean="0">
                <a:solidFill>
                  <a:srgbClr val="213626">
                    <a:alpha val="100000"/>
                  </a:srgbClr>
                </a:solidFill>
              </a:rPr>
              <a:t>2021</a:t>
            </a:r>
            <a:r>
              <a:rPr lang="en-US" sz="1100" dirty="0" smtClean="0">
                <a:solidFill>
                  <a:srgbClr val="213626">
                    <a:alpha val="100000"/>
                  </a:srgbClr>
                </a:solidFill>
              </a:rPr>
              <a:t>, after taxi drivers’ strike actions, an Independent Taxi Drivers’ Union </a:t>
            </a:r>
            <a:r>
              <a:rPr lang="ru-RU" sz="1100" dirty="0" smtClean="0">
                <a:solidFill>
                  <a:srgbClr val="213626">
                    <a:alpha val="100000"/>
                  </a:srgbClr>
                </a:solidFill>
              </a:rPr>
              <a:t> </a:t>
            </a:r>
            <a:r>
              <a:rPr lang="en-US" sz="1100" dirty="0" smtClean="0">
                <a:solidFill>
                  <a:srgbClr val="213626">
                    <a:alpha val="100000"/>
                  </a:srgbClr>
                </a:solidFill>
              </a:rPr>
              <a:t>was created.</a:t>
            </a:r>
            <a:endParaRPr lang="en-US" sz="1100" b="0" i="0" spc="0" dirty="0">
              <a:solidFill>
                <a:srgbClr val="213626">
                  <a:alpha val="100000"/>
                </a:srgbClr>
              </a:solidFill>
            </a:endParaRPr>
          </a:p>
        </p:txBody>
      </p:sp>
      <p:cxnSp>
        <p:nvCxnSpPr>
          <p:cNvPr id="17" name="Straight Connector 17"/>
          <p:cNvCxnSpPr>
            <a:cxnSpLocks/>
          </p:cNvCxnSpPr>
          <p:nvPr/>
        </p:nvCxnSpPr>
        <p:spPr>
          <a:xfrm rot="21600000">
            <a:off x="2914650" y="4343400"/>
            <a:ext cx="1771650" cy="0"/>
          </a:xfrm>
          <a:prstGeom prst="line">
            <a:avLst/>
          </a:prstGeom>
          <a:ln w="38100">
            <a:solidFill>
              <a:srgbClr val="21362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9"/>
          <p:cNvSpPr txBox="1"/>
          <p:nvPr/>
        </p:nvSpPr>
        <p:spPr>
          <a:xfrm rot="21600000">
            <a:off x="2905125" y="4553999"/>
            <a:ext cx="1778850" cy="56197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250"/>
              </a:lnSpc>
            </a:pPr>
            <a:r>
              <a:rPr lang="ru-RU" sz="2250" b="1" dirty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250" b="1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en-US" sz="2250" b="1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 of the drivers are unionized</a:t>
            </a:r>
            <a:endParaRPr lang="en-US" sz="2250" b="1" i="0" spc="0" dirty="0">
              <a:solidFill>
                <a:srgbClr val="213626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1"/>
          <p:cNvGrpSpPr/>
          <p:nvPr/>
        </p:nvGrpSpPr>
        <p:grpSpPr>
          <a:xfrm rot="21600000">
            <a:off x="5254625" y="2609850"/>
            <a:ext cx="1790700" cy="647700"/>
            <a:chOff x="5254625" y="2609850"/>
            <a:chExt cx="1790700" cy="647700"/>
          </a:xfrm>
        </p:grpSpPr>
        <p:sp>
          <p:nvSpPr>
            <p:cNvPr id="20" name="Freeform 20"/>
            <p:cNvSpPr/>
            <p:nvPr/>
          </p:nvSpPr>
          <p:spPr>
            <a:xfrm>
              <a:off x="5254625" y="2609850"/>
              <a:ext cx="1790700" cy="647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sp>
        <p:nvSpPr>
          <p:cNvPr id="22" name="TextBox 22"/>
          <p:cNvSpPr txBox="1"/>
          <p:nvPr/>
        </p:nvSpPr>
        <p:spPr>
          <a:xfrm rot="21600000">
            <a:off x="5254625" y="1466850"/>
            <a:ext cx="1842350" cy="2381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75"/>
              </a:lnSpc>
            </a:pPr>
            <a:r>
              <a:rPr lang="en-US" sz="1875" b="1" i="0" spc="0" dirty="0" smtClean="0">
                <a:solidFill>
                  <a:srgbClr val="213626">
                    <a:alpha val="100000"/>
                  </a:srgbClr>
                </a:solidFill>
                <a:latin typeface="Arvo"/>
              </a:rPr>
              <a:t>UZBEKISTAN</a:t>
            </a:r>
            <a:endParaRPr lang="en-US" sz="1875" b="1" i="0" spc="0" dirty="0">
              <a:solidFill>
                <a:srgbClr val="213626">
                  <a:alpha val="100000"/>
                </a:srgbClr>
              </a:solidFill>
              <a:latin typeface="Arvo"/>
            </a:endParaRPr>
          </a:p>
        </p:txBody>
      </p:sp>
      <p:sp>
        <p:nvSpPr>
          <p:cNvPr id="23" name="TextBox 23"/>
          <p:cNvSpPr txBox="1"/>
          <p:nvPr/>
        </p:nvSpPr>
        <p:spPr>
          <a:xfrm rot="21600000">
            <a:off x="5260975" y="1743731"/>
            <a:ext cx="1836000" cy="3619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44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Regulated by the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RUz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Law </a:t>
            </a:r>
            <a:r>
              <a:rPr lang="ru-RU" sz="1400" dirty="0" smtClean="0">
                <a:solidFill>
                  <a:srgbClr val="213626">
                    <a:alpha val="100000"/>
                  </a:srgbClr>
                </a:solidFill>
              </a:rPr>
              <a:t>N ЗРУ-588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on Trade Unions.</a:t>
            </a:r>
            <a:endParaRPr lang="en-US" sz="1400" dirty="0">
              <a:solidFill>
                <a:srgbClr val="213626">
                  <a:alpha val="100000"/>
                </a:srgbClr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 rot="21600000">
            <a:off x="5307750" y="2667515"/>
            <a:ext cx="1718525" cy="5048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ru-RU" sz="1400" b="1" dirty="0" smtClean="0">
                <a:solidFill>
                  <a:srgbClr val="6AA976">
                    <a:alpha val="100000"/>
                  </a:srgbClr>
                </a:solidFill>
              </a:rPr>
              <a:t>52</a:t>
            </a:r>
            <a:r>
              <a:rPr lang="en-US" sz="1400" b="1" dirty="0" smtClean="0">
                <a:solidFill>
                  <a:srgbClr val="6AA976">
                    <a:alpha val="100000"/>
                  </a:srgbClr>
                </a:solidFill>
              </a:rPr>
              <a:t>.</a:t>
            </a:r>
            <a:r>
              <a:rPr lang="ru-RU" sz="1400" b="1" dirty="0" smtClean="0">
                <a:solidFill>
                  <a:srgbClr val="6AA976">
                    <a:alpha val="100000"/>
                  </a:srgbClr>
                </a:solidFill>
              </a:rPr>
              <a:t>5</a:t>
            </a:r>
            <a:r>
              <a:rPr lang="ru-RU" sz="1400" b="1" dirty="0">
                <a:solidFill>
                  <a:srgbClr val="6AA976">
                    <a:alpha val="100000"/>
                  </a:srgbClr>
                </a:solidFill>
              </a:rPr>
              <a:t>% </a:t>
            </a:r>
            <a:r>
              <a:rPr lang="en-US" sz="1400" b="1" dirty="0" smtClean="0">
                <a:solidFill>
                  <a:srgbClr val="6AA976">
                    <a:alpha val="100000"/>
                  </a:srgbClr>
                </a:solidFill>
              </a:rPr>
              <a:t>of drivers know what unions are</a:t>
            </a:r>
            <a:endParaRPr lang="en-US" sz="1400" b="1" i="0" spc="0" dirty="0">
              <a:solidFill>
                <a:srgbClr val="6AA976">
                  <a:alpha val="100000"/>
                </a:srgbClr>
              </a:solidFill>
            </a:endParaRPr>
          </a:p>
        </p:txBody>
      </p:sp>
      <p:cxnSp>
        <p:nvCxnSpPr>
          <p:cNvPr id="25" name="Straight Connector 25"/>
          <p:cNvCxnSpPr>
            <a:cxnSpLocks/>
          </p:cNvCxnSpPr>
          <p:nvPr/>
        </p:nvCxnSpPr>
        <p:spPr>
          <a:xfrm rot="21600000">
            <a:off x="5254625" y="4343400"/>
            <a:ext cx="1771650" cy="0"/>
          </a:xfrm>
          <a:prstGeom prst="line">
            <a:avLst/>
          </a:prstGeom>
          <a:ln w="38100">
            <a:solidFill>
              <a:srgbClr val="21362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6"/>
          <p:cNvSpPr txBox="1"/>
          <p:nvPr/>
        </p:nvSpPr>
        <p:spPr>
          <a:xfrm rot="21600000">
            <a:off x="807308" y="159544"/>
            <a:ext cx="6208705" cy="6286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75"/>
              </a:lnSpc>
            </a:pPr>
            <a:r>
              <a:rPr lang="en-US" sz="2475" b="1" dirty="0" smtClean="0">
                <a:solidFill>
                  <a:srgbClr val="FFFFFF">
                    <a:alpha val="100000"/>
                  </a:srgbClr>
                </a:solidFill>
                <a:latin typeface="Montserrat"/>
              </a:rPr>
              <a:t>TRADE UNIONS AND COLLECTIVE ORGANISATIONS</a:t>
            </a:r>
            <a:endParaRPr lang="en-US" sz="2475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</p:txBody>
      </p:sp>
      <p:sp>
        <p:nvSpPr>
          <p:cNvPr id="27" name="TextBox 27"/>
          <p:cNvSpPr txBox="1"/>
          <p:nvPr/>
        </p:nvSpPr>
        <p:spPr>
          <a:xfrm rot="21600000">
            <a:off x="3106738" y="2676525"/>
            <a:ext cx="1413725" cy="5048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ru-RU" sz="1400" b="1" dirty="0">
                <a:solidFill>
                  <a:srgbClr val="6AA976">
                    <a:alpha val="100000"/>
                  </a:srgbClr>
                </a:solidFill>
              </a:rPr>
              <a:t>41% </a:t>
            </a:r>
            <a:r>
              <a:rPr lang="en-US" sz="1400" b="1" dirty="0" smtClean="0">
                <a:solidFill>
                  <a:srgbClr val="6AA976">
                    <a:alpha val="100000"/>
                  </a:srgbClr>
                </a:solidFill>
              </a:rPr>
              <a:t> of drivers do not know what a union is</a:t>
            </a:r>
            <a:endParaRPr lang="en-US" sz="1400" b="1" i="0" spc="0" dirty="0">
              <a:solidFill>
                <a:srgbClr val="6AA976">
                  <a:alpha val="100000"/>
                </a:srgbClr>
              </a:solidFill>
            </a:endParaRPr>
          </a:p>
        </p:txBody>
      </p:sp>
      <p:sp>
        <p:nvSpPr>
          <p:cNvPr id="28" name="TextBox 28"/>
          <p:cNvSpPr txBox="1"/>
          <p:nvPr/>
        </p:nvSpPr>
        <p:spPr>
          <a:xfrm rot="21600000">
            <a:off x="396873" y="2753239"/>
            <a:ext cx="1928076" cy="3333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400" b="1" dirty="0" smtClean="0">
                <a:solidFill>
                  <a:srgbClr val="6AA976">
                    <a:alpha val="100000"/>
                  </a:srgbClr>
                </a:solidFill>
              </a:rPr>
              <a:t>Less than 40% </a:t>
            </a:r>
            <a:r>
              <a:rPr lang="en-US" sz="1400" b="1" dirty="0" err="1" smtClean="0">
                <a:solidFill>
                  <a:srgbClr val="6AA976">
                    <a:alpha val="100000"/>
                  </a:srgbClr>
                </a:solidFill>
              </a:rPr>
              <a:t>óf</a:t>
            </a:r>
            <a:r>
              <a:rPr lang="en-US" sz="1400" b="1" dirty="0" smtClean="0">
                <a:solidFill>
                  <a:srgbClr val="6AA976">
                    <a:alpha val="100000"/>
                  </a:srgbClr>
                </a:solidFill>
              </a:rPr>
              <a:t> drivers know about unions</a:t>
            </a:r>
            <a:endParaRPr lang="en-US" sz="1400" b="1" i="0" spc="0" dirty="0">
              <a:solidFill>
                <a:srgbClr val="6AA976">
                  <a:alpha val="100000"/>
                </a:srgbClr>
              </a:solidFill>
            </a:endParaRPr>
          </a:p>
        </p:txBody>
      </p:sp>
      <p:sp>
        <p:nvSpPr>
          <p:cNvPr id="29" name="TextBox 29"/>
          <p:cNvSpPr txBox="1"/>
          <p:nvPr/>
        </p:nvSpPr>
        <p:spPr>
          <a:xfrm rot="21600000">
            <a:off x="396874" y="3482974"/>
            <a:ext cx="2131275" cy="914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100" dirty="0" smtClean="0">
                <a:solidFill>
                  <a:srgbClr val="213626">
                    <a:alpha val="100000"/>
                  </a:srgbClr>
                </a:solidFill>
              </a:rPr>
              <a:t>Not a single case of submitting registration documents to the Population Servicing Centre has been reported</a:t>
            </a:r>
            <a:endParaRPr lang="en-US" sz="1100" dirty="0">
              <a:solidFill>
                <a:srgbClr val="213626">
                  <a:alpha val="100000"/>
                </a:srgbClr>
              </a:solidFill>
              <a:latin typeface="Work Sans" panose="020B060402020202020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 rot="21600000">
            <a:off x="5010150" y="3472683"/>
            <a:ext cx="2247901" cy="10096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100" dirty="0" smtClean="0">
                <a:solidFill>
                  <a:srgbClr val="213626">
                    <a:alpha val="100000"/>
                  </a:srgbClr>
                </a:solidFill>
              </a:rPr>
              <a:t>No operating union of taxi drivers has been identified during the survey</a:t>
            </a:r>
            <a:r>
              <a:rPr lang="ru-RU" sz="1100" dirty="0" smtClean="0">
                <a:solidFill>
                  <a:srgbClr val="213626">
                    <a:alpha val="100000"/>
                  </a:srgbClr>
                </a:solidFill>
              </a:rPr>
              <a:t>. </a:t>
            </a:r>
            <a:r>
              <a:rPr lang="en-US" sz="1100" b="0" i="0" spc="0" dirty="0" smtClean="0">
                <a:solidFill>
                  <a:srgbClr val="213626">
                    <a:alpha val="100000"/>
                  </a:srgbClr>
                </a:solidFill>
              </a:rPr>
              <a:t> </a:t>
            </a:r>
            <a:endParaRPr lang="en-US" sz="1100" b="0" i="0" spc="0" dirty="0">
              <a:solidFill>
                <a:srgbClr val="213626">
                  <a:alpha val="100000"/>
                </a:srgbClr>
              </a:solidFill>
            </a:endParaRPr>
          </a:p>
        </p:txBody>
      </p:sp>
      <p:sp>
        <p:nvSpPr>
          <p:cNvPr id="32" name="TextBox 32"/>
          <p:cNvSpPr txBox="1"/>
          <p:nvPr/>
        </p:nvSpPr>
        <p:spPr>
          <a:xfrm rot="21600000">
            <a:off x="5286375" y="4482333"/>
            <a:ext cx="1778850" cy="56197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250"/>
              </a:lnSpc>
            </a:pPr>
            <a:r>
              <a:rPr lang="ru-RU" b="1" dirty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13% </a:t>
            </a:r>
            <a:r>
              <a:rPr lang="en-US" b="1" dirty="0" smtClean="0">
                <a:solidFill>
                  <a:srgbClr val="213626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of drivers tried to organize themselves together with their colleagues</a:t>
            </a:r>
            <a:endParaRPr lang="en-US" b="1" i="0" spc="0" dirty="0">
              <a:solidFill>
                <a:srgbClr val="213626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7478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7620000" cy="5715000"/>
            <a:chOff x="0" y="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0" y="-28575"/>
            <a:ext cx="7620000" cy="962025"/>
            <a:chOff x="-195263" y="-28575"/>
            <a:chExt cx="8029575" cy="962025"/>
          </a:xfrm>
        </p:grpSpPr>
        <p:sp>
          <p:nvSpPr>
            <p:cNvPr id="4" name="Freeform 4"/>
            <p:cNvSpPr/>
            <p:nvPr/>
          </p:nvSpPr>
          <p:spPr>
            <a:xfrm>
              <a:off x="-195263" y="-28575"/>
              <a:ext cx="8029575" cy="9620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1507331" y="140494"/>
            <a:ext cx="4722075" cy="6286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75"/>
              </a:lnSpc>
            </a:pPr>
            <a:r>
              <a:rPr lang="en-US" sz="2475" b="1" i="0" spc="0" dirty="0" smtClean="0">
                <a:solidFill>
                  <a:srgbClr val="FFFFFF">
                    <a:alpha val="100000"/>
                  </a:srgbClr>
                </a:solidFill>
                <a:latin typeface="Montserrat"/>
              </a:rPr>
              <a:t>PLATFORM DRIVERS’ NEEDS</a:t>
            </a:r>
            <a:endParaRPr lang="en-US" sz="2475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</p:txBody>
      </p:sp>
      <p:grpSp>
        <p:nvGrpSpPr>
          <p:cNvPr id="8" name="Group 8"/>
          <p:cNvGrpSpPr/>
          <p:nvPr/>
        </p:nvGrpSpPr>
        <p:grpSpPr>
          <a:xfrm rot="21600000">
            <a:off x="1484395" y="1531212"/>
            <a:ext cx="1128834" cy="968814"/>
            <a:chOff x="1484395" y="1531212"/>
            <a:chExt cx="1128834" cy="968814"/>
          </a:xfrm>
        </p:grpSpPr>
        <p:sp>
          <p:nvSpPr>
            <p:cNvPr id="7" name="Freeform 7"/>
            <p:cNvSpPr/>
            <p:nvPr/>
          </p:nvSpPr>
          <p:spPr>
            <a:xfrm>
              <a:off x="1484395" y="1531212"/>
              <a:ext cx="1128834" cy="96881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1A1A">
                <a:alpha val="10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1600000">
            <a:off x="1483817" y="1526048"/>
            <a:ext cx="1128865" cy="972293"/>
            <a:chOff x="1483817" y="1526048"/>
            <a:chExt cx="1128865" cy="972293"/>
          </a:xfrm>
        </p:grpSpPr>
        <p:sp>
          <p:nvSpPr>
            <p:cNvPr id="9" name="Freeform 9"/>
            <p:cNvSpPr/>
            <p:nvPr/>
          </p:nvSpPr>
          <p:spPr>
            <a:xfrm>
              <a:off x="1483817" y="1526048"/>
              <a:ext cx="1128865" cy="97229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0000"/>
              </a:blip>
              <a:stretch>
                <a:fillRect l="-14770" r="-14770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 rot="21600000">
            <a:off x="1689365" y="1873047"/>
            <a:ext cx="724969" cy="27622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191"/>
              </a:lnSpc>
            </a:pPr>
            <a:r>
              <a:rPr lang="en-US" sz="2191" b="0" i="0" spc="0">
                <a:solidFill>
                  <a:srgbClr val="FCFCFF">
                    <a:alpha val="100000"/>
                  </a:srgbClr>
                </a:solidFill>
                <a:latin typeface="Karla"/>
              </a:rPr>
              <a:t>01</a:t>
            </a:r>
          </a:p>
        </p:txBody>
      </p:sp>
      <p:cxnSp>
        <p:nvCxnSpPr>
          <p:cNvPr id="12" name="Straight Connector 12"/>
          <p:cNvCxnSpPr>
            <a:cxnSpLocks/>
          </p:cNvCxnSpPr>
          <p:nvPr/>
        </p:nvCxnSpPr>
        <p:spPr>
          <a:xfrm rot="21600000">
            <a:off x="1426272" y="1113633"/>
            <a:ext cx="5148456" cy="0"/>
          </a:xfrm>
          <a:prstGeom prst="line">
            <a:avLst/>
          </a:prstGeom>
          <a:ln w="12319">
            <a:solidFill>
              <a:srgbClr val="6AA97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3"/>
          <p:cNvCxnSpPr>
            <a:cxnSpLocks/>
          </p:cNvCxnSpPr>
          <p:nvPr/>
        </p:nvCxnSpPr>
        <p:spPr>
          <a:xfrm rot="21600000">
            <a:off x="1426272" y="1098838"/>
            <a:ext cx="1870101" cy="0"/>
          </a:xfrm>
          <a:prstGeom prst="line">
            <a:avLst/>
          </a:prstGeom>
          <a:ln w="35052">
            <a:solidFill>
              <a:srgbClr val="6AA97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4"/>
          <p:cNvSpPr txBox="1"/>
          <p:nvPr/>
        </p:nvSpPr>
        <p:spPr>
          <a:xfrm rot="21600000">
            <a:off x="2804246" y="1755989"/>
            <a:ext cx="3699246" cy="5334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147"/>
              </a:lnSpc>
            </a:pPr>
            <a:r>
              <a:rPr lang="en-US" sz="1534" dirty="0" smtClean="0">
                <a:solidFill>
                  <a:srgbClr val="FFFFFF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Formal employment and the recognition of drivers as hired labor</a:t>
            </a:r>
            <a:endParaRPr lang="en-US" sz="1534" b="0" i="0" spc="0" dirty="0">
              <a:solidFill>
                <a:srgbClr val="FFFFFF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5"/>
          <p:cNvCxnSpPr>
            <a:cxnSpLocks/>
          </p:cNvCxnSpPr>
          <p:nvPr/>
        </p:nvCxnSpPr>
        <p:spPr>
          <a:xfrm rot="21600000">
            <a:off x="1483083" y="2787461"/>
            <a:ext cx="5034834" cy="0"/>
          </a:xfrm>
          <a:prstGeom prst="line">
            <a:avLst/>
          </a:prstGeom>
          <a:ln w="3937">
            <a:solidFill>
              <a:srgbClr val="6AA97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6"/>
          <p:cNvSpPr txBox="1"/>
          <p:nvPr/>
        </p:nvSpPr>
        <p:spPr>
          <a:xfrm rot="21600000">
            <a:off x="2804246" y="3157899"/>
            <a:ext cx="3699246" cy="8001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147"/>
              </a:lnSpc>
            </a:pPr>
            <a:r>
              <a:rPr lang="en-US" sz="1534" dirty="0" smtClean="0">
                <a:solidFill>
                  <a:srgbClr val="FFFFFF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Lower commission charge through a direct connection to </a:t>
            </a:r>
            <a:r>
              <a:rPr lang="en-US" sz="1534" dirty="0" err="1" smtClean="0">
                <a:solidFill>
                  <a:srgbClr val="FFFFFF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en-US" sz="1534" dirty="0" smtClean="0">
                <a:solidFill>
                  <a:srgbClr val="FFFFFF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 with no intermediaries.</a:t>
            </a:r>
            <a:endParaRPr lang="en-US" sz="1534" b="0" i="0" spc="0" dirty="0">
              <a:solidFill>
                <a:srgbClr val="FFFFFF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7"/>
          <p:cNvCxnSpPr>
            <a:cxnSpLocks/>
          </p:cNvCxnSpPr>
          <p:nvPr/>
        </p:nvCxnSpPr>
        <p:spPr>
          <a:xfrm rot="21600000">
            <a:off x="1483083" y="4325813"/>
            <a:ext cx="5034834" cy="0"/>
          </a:xfrm>
          <a:prstGeom prst="line">
            <a:avLst/>
          </a:prstGeom>
          <a:ln w="3937">
            <a:solidFill>
              <a:srgbClr val="6AA97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9"/>
          <p:cNvGrpSpPr/>
          <p:nvPr/>
        </p:nvGrpSpPr>
        <p:grpSpPr>
          <a:xfrm rot="21600000">
            <a:off x="1481496" y="3067245"/>
            <a:ext cx="1128834" cy="968814"/>
            <a:chOff x="1481496" y="3067245"/>
            <a:chExt cx="1128834" cy="968814"/>
          </a:xfrm>
        </p:grpSpPr>
        <p:sp>
          <p:nvSpPr>
            <p:cNvPr id="18" name="Freeform 18"/>
            <p:cNvSpPr/>
            <p:nvPr/>
          </p:nvSpPr>
          <p:spPr>
            <a:xfrm>
              <a:off x="1481496" y="3067245"/>
              <a:ext cx="1128834" cy="96881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1A1A">
                <a:alpha val="100000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 rot="21600000">
            <a:off x="1480918" y="3062082"/>
            <a:ext cx="1128865" cy="972293"/>
            <a:chOff x="1480918" y="3062082"/>
            <a:chExt cx="1128865" cy="972293"/>
          </a:xfrm>
        </p:grpSpPr>
        <p:sp>
          <p:nvSpPr>
            <p:cNvPr id="20" name="Freeform 20"/>
            <p:cNvSpPr/>
            <p:nvPr/>
          </p:nvSpPr>
          <p:spPr>
            <a:xfrm>
              <a:off x="1480918" y="3062082"/>
              <a:ext cx="1128865" cy="97229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20000"/>
              </a:blip>
              <a:stretch>
                <a:fillRect l="-14598" r="-14598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 rot="21600000">
            <a:off x="1686466" y="3409081"/>
            <a:ext cx="724969" cy="27622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191"/>
              </a:lnSpc>
            </a:pPr>
            <a:r>
              <a:rPr lang="en-US" sz="2191" b="0" i="0" spc="0">
                <a:solidFill>
                  <a:srgbClr val="FCFCFF">
                    <a:alpha val="100000"/>
                  </a:srgbClr>
                </a:solidFill>
                <a:latin typeface="Karla"/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 rot="21600000">
            <a:off x="2804246" y="4832887"/>
            <a:ext cx="3699246" cy="5334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147"/>
              </a:lnSpc>
            </a:pPr>
            <a:r>
              <a:rPr lang="en-US" sz="1534" b="0" i="0" spc="0" dirty="0" smtClean="0">
                <a:solidFill>
                  <a:srgbClr val="FFFFFF">
                    <a:alpha val="100000"/>
                  </a:srgbClr>
                </a:solidFill>
                <a:latin typeface="Times New Roman" pitchFamily="18" charset="0"/>
                <a:cs typeface="Times New Roman" pitchFamily="18" charset="0"/>
              </a:rPr>
              <a:t>Adoption of work rules that comply with the Labour Code. </a:t>
            </a:r>
            <a:endParaRPr lang="en-US" sz="1534" b="0" i="0" spc="0" dirty="0">
              <a:solidFill>
                <a:srgbClr val="FFFFFF">
                  <a:alpha val="10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25"/>
          <p:cNvGrpSpPr/>
          <p:nvPr/>
        </p:nvGrpSpPr>
        <p:grpSpPr>
          <a:xfrm rot="21600000">
            <a:off x="1481496" y="4594002"/>
            <a:ext cx="1128834" cy="968814"/>
            <a:chOff x="1481496" y="4594002"/>
            <a:chExt cx="1128834" cy="968814"/>
          </a:xfrm>
        </p:grpSpPr>
        <p:sp>
          <p:nvSpPr>
            <p:cNvPr id="24" name="Freeform 24"/>
            <p:cNvSpPr/>
            <p:nvPr/>
          </p:nvSpPr>
          <p:spPr>
            <a:xfrm>
              <a:off x="1481496" y="4594002"/>
              <a:ext cx="1128834" cy="96881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1A1A">
                <a:alpha val="100000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 rot="21600000">
            <a:off x="1480918" y="4588838"/>
            <a:ext cx="1128865" cy="972293"/>
            <a:chOff x="1480918" y="4588838"/>
            <a:chExt cx="1128865" cy="972293"/>
          </a:xfrm>
        </p:grpSpPr>
        <p:sp>
          <p:nvSpPr>
            <p:cNvPr id="26" name="Freeform 26"/>
            <p:cNvSpPr/>
            <p:nvPr/>
          </p:nvSpPr>
          <p:spPr>
            <a:xfrm>
              <a:off x="1480918" y="4588838"/>
              <a:ext cx="1128865" cy="97229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0000"/>
              </a:blip>
              <a:stretch>
                <a:fillRect l="-7420" r="-7420"/>
              </a:stretch>
            </a:blipFill>
          </p:spPr>
        </p:sp>
      </p:grpSp>
      <p:sp>
        <p:nvSpPr>
          <p:cNvPr id="28" name="TextBox 28"/>
          <p:cNvSpPr txBox="1"/>
          <p:nvPr/>
        </p:nvSpPr>
        <p:spPr>
          <a:xfrm rot="21600000">
            <a:off x="1686466" y="4935837"/>
            <a:ext cx="724969" cy="276225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191"/>
              </a:lnSpc>
            </a:pPr>
            <a:r>
              <a:rPr lang="en-US" sz="2191" b="0" i="0" spc="0">
                <a:solidFill>
                  <a:srgbClr val="FCFCFF">
                    <a:alpha val="100000"/>
                  </a:srgbClr>
                </a:solidFill>
                <a:latin typeface="Karla"/>
              </a:rPr>
              <a:t>03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7620000" cy="5715000"/>
            <a:chOff x="0" y="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62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21600000">
            <a:off x="0" y="0"/>
            <a:ext cx="7677807" cy="962025"/>
            <a:chOff x="-204788" y="0"/>
            <a:chExt cx="8029575" cy="962025"/>
          </a:xfrm>
        </p:grpSpPr>
        <p:sp>
          <p:nvSpPr>
            <p:cNvPr id="6" name="Freeform 6"/>
            <p:cNvSpPr/>
            <p:nvPr/>
          </p:nvSpPr>
          <p:spPr>
            <a:xfrm>
              <a:off x="-204788" y="0"/>
              <a:ext cx="8029575" cy="9620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A976">
                <a:alpha val="100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 rot="21600000">
            <a:off x="1659731" y="330994"/>
            <a:ext cx="4483950" cy="31432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75"/>
              </a:lnSpc>
            </a:pPr>
            <a:r>
              <a:rPr lang="en-US" sz="2475" b="1" i="0" spc="0" dirty="0" smtClean="0">
                <a:solidFill>
                  <a:srgbClr val="FFFFFF">
                    <a:alpha val="100000"/>
                  </a:srgbClr>
                </a:solidFill>
                <a:latin typeface="Montserrat"/>
              </a:rPr>
              <a:t>MAIN CONCLUSIONS</a:t>
            </a:r>
            <a:endParaRPr lang="en-US" sz="2475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 rot="21600000">
            <a:off x="438148" y="1352138"/>
            <a:ext cx="6741375" cy="383857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marL="195500" lvl="0" indent="-161000" algn="just">
              <a:lnSpc>
                <a:spcPts val="1725"/>
              </a:lnSpc>
              <a:buSzPct val="150000"/>
              <a:buFont typeface="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Lato"/>
              </a:rPr>
              <a:t>Digital platforms operate through </a:t>
            </a:r>
            <a:r>
              <a:rPr lang="en-US" b="1" dirty="0" smtClean="0">
                <a:solidFill>
                  <a:schemeClr val="bg1"/>
                </a:solidFill>
                <a:latin typeface="Lato"/>
              </a:rPr>
              <a:t>partners </a:t>
            </a:r>
            <a:r>
              <a:rPr lang="en-US" b="1" dirty="0" smtClean="0">
                <a:solidFill>
                  <a:schemeClr val="bg1"/>
                </a:solidFill>
                <a:latin typeface="Lato"/>
              </a:rPr>
              <a:t>and register themselves as information services.</a:t>
            </a:r>
            <a:endParaRPr lang="en-US" b="1" i="0" spc="0" dirty="0">
              <a:solidFill>
                <a:schemeClr val="bg1"/>
              </a:solidFill>
              <a:latin typeface="Lato"/>
            </a:endParaRPr>
          </a:p>
          <a:p>
            <a:pPr marL="195500" lvl="0" indent="-161000" algn="just">
              <a:lnSpc>
                <a:spcPts val="1725"/>
              </a:lnSpc>
              <a:buSzPct val="150000"/>
              <a:buFont typeface=""/>
              <a:buChar char="•"/>
            </a:pPr>
            <a:r>
              <a:rPr lang="en-US" b="1" i="0" spc="0" dirty="0" smtClean="0">
                <a:solidFill>
                  <a:schemeClr val="bg1"/>
                </a:solidFill>
                <a:latin typeface="Lato"/>
              </a:rPr>
              <a:t>Drivers are not protected by the Labour Code as they are forced to sign their contracts under the Civil Code.</a:t>
            </a:r>
            <a:endParaRPr lang="en-US" b="1" i="0" spc="0" dirty="0">
              <a:solidFill>
                <a:schemeClr val="bg1"/>
              </a:solidFill>
              <a:latin typeface="Lato"/>
            </a:endParaRPr>
          </a:p>
          <a:p>
            <a:pPr marL="195500" lvl="0" indent="-161000" algn="just">
              <a:lnSpc>
                <a:spcPts val="1725"/>
              </a:lnSpc>
              <a:buSzPct val="150000"/>
              <a:buFont typeface="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Lato"/>
              </a:rPr>
              <a:t>The company actually controls the drivers’ administrative responsibilities, their remuneration levels, incentivizes them to do a greater volume of  and brand their cars through a rating system, fines and bonuses</a:t>
            </a:r>
            <a:r>
              <a:rPr lang="en-US" b="1" i="0" spc="0" dirty="0" smtClean="0">
                <a:solidFill>
                  <a:schemeClr val="bg1"/>
                </a:solidFill>
                <a:latin typeface="Lato"/>
              </a:rPr>
              <a:t>. As the driver is not protected by the Labour Code, they are unable to claim social benefits like minimum wages, pensions, insurance, etc. </a:t>
            </a:r>
            <a:r>
              <a:rPr lang="en-US" b="1" i="0" spc="0" dirty="0">
                <a:solidFill>
                  <a:schemeClr val="bg1"/>
                </a:solidFill>
                <a:latin typeface="Lato"/>
              </a:rPr>
              <a:t> </a:t>
            </a:r>
          </a:p>
          <a:p>
            <a:pPr marL="195500" lvl="0" indent="-161000" algn="just">
              <a:lnSpc>
                <a:spcPts val="1725"/>
              </a:lnSpc>
              <a:buSzPct val="150000"/>
              <a:buFont typeface=""/>
              <a:buChar char="•"/>
            </a:pPr>
            <a:r>
              <a:rPr lang="en-US" b="1" i="0" spc="0" dirty="0" smtClean="0">
                <a:solidFill>
                  <a:schemeClr val="bg1"/>
                </a:solidFill>
                <a:latin typeface="Lato"/>
              </a:rPr>
              <a:t>Drivers like their work and are happy to have this opportunity to earn money, yet this whole sector has a rather high injury rate and these workers who </a:t>
            </a:r>
            <a:r>
              <a:rPr lang="en-US" b="1" i="0" spc="0" dirty="0" smtClean="0">
                <a:solidFill>
                  <a:schemeClr val="bg1"/>
                </a:solidFill>
                <a:latin typeface="Lato"/>
              </a:rPr>
              <a:t>operate </a:t>
            </a:r>
            <a:r>
              <a:rPr lang="en-US" b="1" i="0" spc="0" dirty="0" smtClean="0">
                <a:solidFill>
                  <a:schemeClr val="bg1"/>
                </a:solidFill>
                <a:latin typeface="Lato"/>
              </a:rPr>
              <a:t>outside of employment relations are deprived of access to OHS guarantees.</a:t>
            </a:r>
          </a:p>
          <a:p>
            <a:pPr marL="195500" lvl="0" indent="-161000" algn="just">
              <a:lnSpc>
                <a:spcPts val="1725"/>
              </a:lnSpc>
              <a:buSzPct val="150000"/>
            </a:pP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2324</TotalTime>
  <Words>1301</Words>
  <Application>Microsoft Office PowerPoint</Application>
  <PresentationFormat>Произвольный</PresentationFormat>
  <Paragraphs>114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Arial</vt:lpstr>
      <vt:lpstr>Arvo</vt:lpstr>
      <vt:lpstr>Work Sans</vt:lpstr>
      <vt:lpstr>Calibri</vt:lpstr>
      <vt:lpstr>Times New Roman</vt:lpstr>
      <vt:lpstr>Lekton</vt:lpstr>
      <vt:lpstr>Bungee</vt:lpstr>
      <vt:lpstr>Montserrat</vt:lpstr>
      <vt:lpstr>Karla</vt:lpstr>
      <vt:lpstr>Lato</vt:lpstr>
      <vt:lpstr>Calibri Light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Eugene Kuprin</cp:lastModifiedBy>
  <cp:revision>46</cp:revision>
  <dcterms:created xsi:type="dcterms:W3CDTF">2021-10-27T06:18:15Z</dcterms:created>
  <dcterms:modified xsi:type="dcterms:W3CDTF">2022-05-17T06:46:56Z</dcterms:modified>
</cp:coreProperties>
</file>