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67" r:id="rId7"/>
    <p:sldId id="274" r:id="rId8"/>
    <p:sldId id="269" r:id="rId9"/>
    <p:sldId id="270" r:id="rId10"/>
    <p:sldId id="271" r:id="rId11"/>
    <p:sldId id="278" r:id="rId12"/>
    <p:sldId id="281" r:id="rId13"/>
    <p:sldId id="279" r:id="rId14"/>
    <p:sldId id="276" r:id="rId15"/>
    <p:sldId id="280" r:id="rId16"/>
    <p:sldId id="275" r:id="rId17"/>
    <p:sldId id="277" r:id="rId18"/>
    <p:sldId id="272" r:id="rId19"/>
    <p:sldId id="273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608"/>
    <a:srgbClr val="CF4A07"/>
    <a:srgbClr val="DA0000"/>
    <a:srgbClr val="F7CA09"/>
    <a:srgbClr val="F6E50A"/>
    <a:srgbClr val="950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4" autoAdjust="0"/>
    <p:restoredTop sz="94769" autoAdjust="0"/>
  </p:normalViewPr>
  <p:slideViewPr>
    <p:cSldViewPr snapToObjects="1">
      <p:cViewPr varScale="1">
        <p:scale>
          <a:sx n="127" d="100"/>
          <a:sy n="127" d="100"/>
        </p:scale>
        <p:origin x="15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E2B00-4422-4DAB-B56A-C3C9181C9E3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DCC2ECE-D897-425D-925F-34579FFFE488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6C1ECE61-D9F0-4559-B162-2BD00E8E793B}" type="parTrans" cxnId="{EE29F5A8-C42B-43E7-AB6A-6925A1BFF79F}">
      <dgm:prSet/>
      <dgm:spPr/>
      <dgm:t>
        <a:bodyPr/>
        <a:lstStyle/>
        <a:p>
          <a:endParaRPr lang="en-US"/>
        </a:p>
      </dgm:t>
    </dgm:pt>
    <dgm:pt modelId="{4C522851-ED65-4D73-8663-9F871D74FFD5}" type="sibTrans" cxnId="{EE29F5A8-C42B-43E7-AB6A-6925A1BFF79F}">
      <dgm:prSet/>
      <dgm:spPr/>
      <dgm:t>
        <a:bodyPr/>
        <a:lstStyle/>
        <a:p>
          <a:endParaRPr lang="en-US"/>
        </a:p>
      </dgm:t>
    </dgm:pt>
    <dgm:pt modelId="{23F4123C-6BC0-4FD7-A39A-137B2D5222FB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128BA117-310E-44B6-878E-E22346A220A3}" type="parTrans" cxnId="{2A220910-9C94-4CE0-A47A-259138C30F44}">
      <dgm:prSet/>
      <dgm:spPr/>
      <dgm:t>
        <a:bodyPr/>
        <a:lstStyle/>
        <a:p>
          <a:endParaRPr lang="en-US"/>
        </a:p>
      </dgm:t>
    </dgm:pt>
    <dgm:pt modelId="{6A04D4DD-381E-440F-AD32-90E9F0FEAD38}" type="sibTrans" cxnId="{2A220910-9C94-4CE0-A47A-259138C30F44}">
      <dgm:prSet/>
      <dgm:spPr/>
      <dgm:t>
        <a:bodyPr/>
        <a:lstStyle/>
        <a:p>
          <a:endParaRPr lang="en-US"/>
        </a:p>
      </dgm:t>
    </dgm:pt>
    <dgm:pt modelId="{EE5232D2-E5E0-4FF0-B3BF-05EE989FACB7}">
      <dgm:prSet phldrT="[Text]"/>
      <dgm:spPr>
        <a:solidFill>
          <a:srgbClr val="EA5608"/>
        </a:solidFill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6042DB23-200D-43D0-8C8C-99A27066BBDA}" type="parTrans" cxnId="{631707B8-D9B4-4E96-9811-9B651810460A}">
      <dgm:prSet/>
      <dgm:spPr/>
      <dgm:t>
        <a:bodyPr/>
        <a:lstStyle/>
        <a:p>
          <a:endParaRPr lang="en-US"/>
        </a:p>
      </dgm:t>
    </dgm:pt>
    <dgm:pt modelId="{52BE9A44-1467-489D-BD32-01FF9F0EEF65}" type="sibTrans" cxnId="{631707B8-D9B4-4E96-9811-9B651810460A}">
      <dgm:prSet/>
      <dgm:spPr/>
      <dgm:t>
        <a:bodyPr/>
        <a:lstStyle/>
        <a:p>
          <a:endParaRPr lang="en-US"/>
        </a:p>
      </dgm:t>
    </dgm:pt>
    <dgm:pt modelId="{6402A0DC-3FEB-49CE-B8D1-21896CBEEDB6}">
      <dgm:prSet phldrT="[Text]"/>
      <dgm:spPr>
        <a:solidFill>
          <a:srgbClr val="DA0000"/>
        </a:solidFill>
      </dgm:spPr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FE5AE421-9CE5-431E-8392-6E1BA47E610A}" type="parTrans" cxnId="{348173CF-73B0-4AFA-9FA5-EE328680A389}">
      <dgm:prSet/>
      <dgm:spPr/>
      <dgm:t>
        <a:bodyPr/>
        <a:lstStyle/>
        <a:p>
          <a:endParaRPr lang="en-US"/>
        </a:p>
      </dgm:t>
    </dgm:pt>
    <dgm:pt modelId="{E3091E33-8E4C-4327-B52E-9540D12B1AD9}" type="sibTrans" cxnId="{348173CF-73B0-4AFA-9FA5-EE328680A389}">
      <dgm:prSet/>
      <dgm:spPr/>
      <dgm:t>
        <a:bodyPr/>
        <a:lstStyle/>
        <a:p>
          <a:endParaRPr lang="en-US"/>
        </a:p>
      </dgm:t>
    </dgm:pt>
    <dgm:pt modelId="{E2B794A7-F61D-46E0-9ED1-5FD0CDCBF48F}">
      <dgm:prSet phldrT="[Text]"/>
      <dgm:spPr>
        <a:solidFill>
          <a:srgbClr val="CF4A07"/>
        </a:solidFill>
      </dgm:spPr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13EE4029-F772-4951-B8B3-2F60DD154E8E}" type="parTrans" cxnId="{36269616-B23D-4E2B-97ED-78F88251A03D}">
      <dgm:prSet/>
      <dgm:spPr/>
      <dgm:t>
        <a:bodyPr/>
        <a:lstStyle/>
        <a:p>
          <a:endParaRPr lang="en-US"/>
        </a:p>
      </dgm:t>
    </dgm:pt>
    <dgm:pt modelId="{820ABCB9-B552-4583-9584-19044CEDBA44}" type="sibTrans" cxnId="{36269616-B23D-4E2B-97ED-78F88251A03D}">
      <dgm:prSet/>
      <dgm:spPr/>
      <dgm:t>
        <a:bodyPr/>
        <a:lstStyle/>
        <a:p>
          <a:endParaRPr lang="en-US"/>
        </a:p>
      </dgm:t>
    </dgm:pt>
    <dgm:pt modelId="{72803DA0-7EC4-4354-9C72-E35A7FA54AAD}" type="pres">
      <dgm:prSet presAssocID="{7D0E2B00-4422-4DAB-B56A-C3C9181C9E34}" presName="Name0" presStyleCnt="0">
        <dgm:presLayoutVars>
          <dgm:dir/>
          <dgm:resizeHandles val="exact"/>
        </dgm:presLayoutVars>
      </dgm:prSet>
      <dgm:spPr/>
    </dgm:pt>
    <dgm:pt modelId="{58C18B96-3D49-4321-98F2-6F9750351254}" type="pres">
      <dgm:prSet presAssocID="{4DCC2ECE-D897-425D-925F-34579FFFE488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E18B1-C620-457B-A50C-9F4E2CAB4AD5}" type="pres">
      <dgm:prSet presAssocID="{4C522851-ED65-4D73-8663-9F871D74FFD5}" presName="parSpace" presStyleCnt="0"/>
      <dgm:spPr/>
    </dgm:pt>
    <dgm:pt modelId="{72DD637A-AE2A-4690-8152-5ECBE94717DA}" type="pres">
      <dgm:prSet presAssocID="{23F4123C-6BC0-4FD7-A39A-137B2D5222FB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8E13A-DDB3-4E86-9A67-DC07D06AE0FD}" type="pres">
      <dgm:prSet presAssocID="{6A04D4DD-381E-440F-AD32-90E9F0FEAD38}" presName="parSpace" presStyleCnt="0"/>
      <dgm:spPr/>
    </dgm:pt>
    <dgm:pt modelId="{966B8D3A-4F90-4D64-B9B9-02ACE62D268C}" type="pres">
      <dgm:prSet presAssocID="{EE5232D2-E5E0-4FF0-B3BF-05EE989FACB7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901CC-B795-4602-AD11-B47078D88CA3}" type="pres">
      <dgm:prSet presAssocID="{52BE9A44-1467-489D-BD32-01FF9F0EEF65}" presName="parSpace" presStyleCnt="0"/>
      <dgm:spPr/>
    </dgm:pt>
    <dgm:pt modelId="{A2E1FC89-93DD-47C8-9C04-046599910546}" type="pres">
      <dgm:prSet presAssocID="{E2B794A7-F61D-46E0-9ED1-5FD0CDCBF48F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2F595-8840-4A28-BE5F-8EE8EB6C8FA8}" type="pres">
      <dgm:prSet presAssocID="{820ABCB9-B552-4583-9584-19044CEDBA44}" presName="parSpace" presStyleCnt="0"/>
      <dgm:spPr/>
    </dgm:pt>
    <dgm:pt modelId="{FAADFA72-C962-401D-B836-288C23FEC49C}" type="pres">
      <dgm:prSet presAssocID="{6402A0DC-3FEB-49CE-B8D1-21896CBEEDB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29F5A8-C42B-43E7-AB6A-6925A1BFF79F}" srcId="{7D0E2B00-4422-4DAB-B56A-C3C9181C9E34}" destId="{4DCC2ECE-D897-425D-925F-34579FFFE488}" srcOrd="0" destOrd="0" parTransId="{6C1ECE61-D9F0-4559-B162-2BD00E8E793B}" sibTransId="{4C522851-ED65-4D73-8663-9F871D74FFD5}"/>
    <dgm:cxn modelId="{24470BE9-0981-4BCF-8EA6-2AAFDE349379}" type="presOf" srcId="{7D0E2B00-4422-4DAB-B56A-C3C9181C9E34}" destId="{72803DA0-7EC4-4354-9C72-E35A7FA54AAD}" srcOrd="0" destOrd="0" presId="urn:microsoft.com/office/officeart/2005/8/layout/hChevron3"/>
    <dgm:cxn modelId="{631707B8-D9B4-4E96-9811-9B651810460A}" srcId="{7D0E2B00-4422-4DAB-B56A-C3C9181C9E34}" destId="{EE5232D2-E5E0-4FF0-B3BF-05EE989FACB7}" srcOrd="2" destOrd="0" parTransId="{6042DB23-200D-43D0-8C8C-99A27066BBDA}" sibTransId="{52BE9A44-1467-489D-BD32-01FF9F0EEF65}"/>
    <dgm:cxn modelId="{B60A06B2-B7E7-4553-AC39-B3AF320F2F01}" type="presOf" srcId="{EE5232D2-E5E0-4FF0-B3BF-05EE989FACB7}" destId="{966B8D3A-4F90-4D64-B9B9-02ACE62D268C}" srcOrd="0" destOrd="0" presId="urn:microsoft.com/office/officeart/2005/8/layout/hChevron3"/>
    <dgm:cxn modelId="{2A220910-9C94-4CE0-A47A-259138C30F44}" srcId="{7D0E2B00-4422-4DAB-B56A-C3C9181C9E34}" destId="{23F4123C-6BC0-4FD7-A39A-137B2D5222FB}" srcOrd="1" destOrd="0" parTransId="{128BA117-310E-44B6-878E-E22346A220A3}" sibTransId="{6A04D4DD-381E-440F-AD32-90E9F0FEAD38}"/>
    <dgm:cxn modelId="{848903A4-E8E6-4B71-9735-ABEB6D3483C4}" type="presOf" srcId="{6402A0DC-3FEB-49CE-B8D1-21896CBEEDB6}" destId="{FAADFA72-C962-401D-B836-288C23FEC49C}" srcOrd="0" destOrd="0" presId="urn:microsoft.com/office/officeart/2005/8/layout/hChevron3"/>
    <dgm:cxn modelId="{3F4D3D57-2595-4E3F-BC5C-4DFA8622FB57}" type="presOf" srcId="{23F4123C-6BC0-4FD7-A39A-137B2D5222FB}" destId="{72DD637A-AE2A-4690-8152-5ECBE94717DA}" srcOrd="0" destOrd="0" presId="urn:microsoft.com/office/officeart/2005/8/layout/hChevron3"/>
    <dgm:cxn modelId="{348173CF-73B0-4AFA-9FA5-EE328680A389}" srcId="{7D0E2B00-4422-4DAB-B56A-C3C9181C9E34}" destId="{6402A0DC-3FEB-49CE-B8D1-21896CBEEDB6}" srcOrd="4" destOrd="0" parTransId="{FE5AE421-9CE5-431E-8392-6E1BA47E610A}" sibTransId="{E3091E33-8E4C-4327-B52E-9540D12B1AD9}"/>
    <dgm:cxn modelId="{EBD5703B-857C-4F49-9140-A40EBEB6E979}" type="presOf" srcId="{E2B794A7-F61D-46E0-9ED1-5FD0CDCBF48F}" destId="{A2E1FC89-93DD-47C8-9C04-046599910546}" srcOrd="0" destOrd="0" presId="urn:microsoft.com/office/officeart/2005/8/layout/hChevron3"/>
    <dgm:cxn modelId="{4C2E6C77-5F49-47C9-8405-1B78834B6A5D}" type="presOf" srcId="{4DCC2ECE-D897-425D-925F-34579FFFE488}" destId="{58C18B96-3D49-4321-98F2-6F9750351254}" srcOrd="0" destOrd="0" presId="urn:microsoft.com/office/officeart/2005/8/layout/hChevron3"/>
    <dgm:cxn modelId="{36269616-B23D-4E2B-97ED-78F88251A03D}" srcId="{7D0E2B00-4422-4DAB-B56A-C3C9181C9E34}" destId="{E2B794A7-F61D-46E0-9ED1-5FD0CDCBF48F}" srcOrd="3" destOrd="0" parTransId="{13EE4029-F772-4951-B8B3-2F60DD154E8E}" sibTransId="{820ABCB9-B552-4583-9584-19044CEDBA44}"/>
    <dgm:cxn modelId="{9770282B-ED12-49F8-9154-B55B24AABB66}" type="presParOf" srcId="{72803DA0-7EC4-4354-9C72-E35A7FA54AAD}" destId="{58C18B96-3D49-4321-98F2-6F9750351254}" srcOrd="0" destOrd="0" presId="urn:microsoft.com/office/officeart/2005/8/layout/hChevron3"/>
    <dgm:cxn modelId="{3542E50B-63EB-4C37-AB11-CD4C64B3CE44}" type="presParOf" srcId="{72803DA0-7EC4-4354-9C72-E35A7FA54AAD}" destId="{B72E18B1-C620-457B-A50C-9F4E2CAB4AD5}" srcOrd="1" destOrd="0" presId="urn:microsoft.com/office/officeart/2005/8/layout/hChevron3"/>
    <dgm:cxn modelId="{51E971AB-AF6F-4949-BBEF-1B9D6169E98A}" type="presParOf" srcId="{72803DA0-7EC4-4354-9C72-E35A7FA54AAD}" destId="{72DD637A-AE2A-4690-8152-5ECBE94717DA}" srcOrd="2" destOrd="0" presId="urn:microsoft.com/office/officeart/2005/8/layout/hChevron3"/>
    <dgm:cxn modelId="{E2B0B3A1-7690-4C00-8A34-8CA6BD0F1A30}" type="presParOf" srcId="{72803DA0-7EC4-4354-9C72-E35A7FA54AAD}" destId="{39F8E13A-DDB3-4E86-9A67-DC07D06AE0FD}" srcOrd="3" destOrd="0" presId="urn:microsoft.com/office/officeart/2005/8/layout/hChevron3"/>
    <dgm:cxn modelId="{18BD596A-8775-4E91-A907-190FC360F93F}" type="presParOf" srcId="{72803DA0-7EC4-4354-9C72-E35A7FA54AAD}" destId="{966B8D3A-4F90-4D64-B9B9-02ACE62D268C}" srcOrd="4" destOrd="0" presId="urn:microsoft.com/office/officeart/2005/8/layout/hChevron3"/>
    <dgm:cxn modelId="{4B254D40-4C86-4AF1-A9B2-CFEF7228779E}" type="presParOf" srcId="{72803DA0-7EC4-4354-9C72-E35A7FA54AAD}" destId="{80A901CC-B795-4602-AD11-B47078D88CA3}" srcOrd="5" destOrd="0" presId="urn:microsoft.com/office/officeart/2005/8/layout/hChevron3"/>
    <dgm:cxn modelId="{E2ED2026-14C1-4FA1-B3E7-33BCDDE3706A}" type="presParOf" srcId="{72803DA0-7EC4-4354-9C72-E35A7FA54AAD}" destId="{A2E1FC89-93DD-47C8-9C04-046599910546}" srcOrd="6" destOrd="0" presId="urn:microsoft.com/office/officeart/2005/8/layout/hChevron3"/>
    <dgm:cxn modelId="{7768892E-F948-4912-BB4A-CB0403C043CE}" type="presParOf" srcId="{72803DA0-7EC4-4354-9C72-E35A7FA54AAD}" destId="{2AA2F595-8840-4A28-BE5F-8EE8EB6C8FA8}" srcOrd="7" destOrd="0" presId="urn:microsoft.com/office/officeart/2005/8/layout/hChevron3"/>
    <dgm:cxn modelId="{F348365B-7257-4D39-B550-026A1F3DC71E}" type="presParOf" srcId="{72803DA0-7EC4-4354-9C72-E35A7FA54AAD}" destId="{FAADFA72-C962-401D-B836-288C23FEC49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18B96-3D49-4321-98F2-6F9750351254}">
      <dsp:nvSpPr>
        <dsp:cNvPr id="0" name=""/>
        <dsp:cNvSpPr/>
      </dsp:nvSpPr>
      <dsp:spPr>
        <a:xfrm>
          <a:off x="995" y="0"/>
          <a:ext cx="1940811" cy="405353"/>
        </a:xfrm>
        <a:prstGeom prst="homePlat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</a:t>
          </a:r>
          <a:endParaRPr lang="en-US" sz="2100" kern="1200" dirty="0"/>
        </a:p>
      </dsp:txBody>
      <dsp:txXfrm>
        <a:off x="995" y="0"/>
        <a:ext cx="1839473" cy="405353"/>
      </dsp:txXfrm>
    </dsp:sp>
    <dsp:sp modelId="{72DD637A-AE2A-4690-8152-5ECBE94717DA}">
      <dsp:nvSpPr>
        <dsp:cNvPr id="0" name=""/>
        <dsp:cNvSpPr/>
      </dsp:nvSpPr>
      <dsp:spPr>
        <a:xfrm>
          <a:off x="1553644" y="0"/>
          <a:ext cx="1940811" cy="405353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</a:t>
          </a:r>
          <a:endParaRPr lang="en-US" sz="2100" kern="1200" dirty="0"/>
        </a:p>
      </dsp:txBody>
      <dsp:txXfrm>
        <a:off x="1756321" y="0"/>
        <a:ext cx="1535458" cy="405353"/>
      </dsp:txXfrm>
    </dsp:sp>
    <dsp:sp modelId="{966B8D3A-4F90-4D64-B9B9-02ACE62D268C}">
      <dsp:nvSpPr>
        <dsp:cNvPr id="0" name=""/>
        <dsp:cNvSpPr/>
      </dsp:nvSpPr>
      <dsp:spPr>
        <a:xfrm>
          <a:off x="3106294" y="0"/>
          <a:ext cx="1940811" cy="405353"/>
        </a:xfrm>
        <a:prstGeom prst="chevron">
          <a:avLst/>
        </a:prstGeom>
        <a:solidFill>
          <a:srgbClr val="EA560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3</a:t>
          </a:r>
          <a:endParaRPr lang="en-US" sz="2100" kern="1200" dirty="0"/>
        </a:p>
      </dsp:txBody>
      <dsp:txXfrm>
        <a:off x="3308971" y="0"/>
        <a:ext cx="1535458" cy="405353"/>
      </dsp:txXfrm>
    </dsp:sp>
    <dsp:sp modelId="{A2E1FC89-93DD-47C8-9C04-046599910546}">
      <dsp:nvSpPr>
        <dsp:cNvPr id="0" name=""/>
        <dsp:cNvSpPr/>
      </dsp:nvSpPr>
      <dsp:spPr>
        <a:xfrm>
          <a:off x="4658943" y="0"/>
          <a:ext cx="1940811" cy="405353"/>
        </a:xfrm>
        <a:prstGeom prst="chevron">
          <a:avLst/>
        </a:prstGeom>
        <a:solidFill>
          <a:srgbClr val="CF4A0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4</a:t>
          </a:r>
          <a:endParaRPr lang="en-US" sz="2100" kern="1200" dirty="0"/>
        </a:p>
      </dsp:txBody>
      <dsp:txXfrm>
        <a:off x="4861620" y="0"/>
        <a:ext cx="1535458" cy="405353"/>
      </dsp:txXfrm>
    </dsp:sp>
    <dsp:sp modelId="{FAADFA72-C962-401D-B836-288C23FEC49C}">
      <dsp:nvSpPr>
        <dsp:cNvPr id="0" name=""/>
        <dsp:cNvSpPr/>
      </dsp:nvSpPr>
      <dsp:spPr>
        <a:xfrm>
          <a:off x="6211592" y="0"/>
          <a:ext cx="1940811" cy="405353"/>
        </a:xfrm>
        <a:prstGeom prst="chevron">
          <a:avLst/>
        </a:prstGeom>
        <a:solidFill>
          <a:srgbClr val="DA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5</a:t>
          </a:r>
          <a:endParaRPr lang="en-US" sz="2100" kern="1200" dirty="0"/>
        </a:p>
      </dsp:txBody>
      <dsp:txXfrm>
        <a:off x="6414269" y="0"/>
        <a:ext cx="1535458" cy="405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A2DA9-D1D6-F644-AB7C-CD9DF88E402C}" type="datetime1">
              <a:rPr lang="en-US" smtClean="0"/>
              <a:pPr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115B3-CF1C-354C-97FF-8CF48572D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8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16690-09DF-674A-A6E4-56034B916E7B}" type="datetime1">
              <a:rPr lang="en-US" smtClean="0"/>
              <a:pPr/>
              <a:t>3/14/2019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99BF3-703F-FB4F-97E2-B1265889E3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34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10125"/>
            <a:ext cx="9144000" cy="6106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2703512"/>
            <a:ext cx="8382000" cy="769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6787"/>
            <a:ext cx="6400800" cy="38100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rgbClr val="950027"/>
                </a:solidFill>
                <a:latin typeface="Cera Stencil PRO Medium"/>
                <a:cs typeface="Cera Stencil PRO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edit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Proxima Nova"/>
                <a:cs typeface="Proxima Nova"/>
              </a:defRPr>
            </a:lvl1pPr>
            <a:lvl2pPr>
              <a:defRPr>
                <a:latin typeface="Proxima Nova"/>
                <a:cs typeface="Proxima Nova"/>
              </a:defRPr>
            </a:lvl2pPr>
            <a:lvl3pPr>
              <a:defRPr>
                <a:latin typeface="Proxima Nova"/>
                <a:cs typeface="Proxima Nova"/>
              </a:defRPr>
            </a:lvl3pPr>
            <a:lvl4pPr>
              <a:defRPr>
                <a:latin typeface="Proxima Nova"/>
                <a:cs typeface="Proxima Nova"/>
              </a:defRPr>
            </a:lvl4pPr>
            <a:lvl5pPr>
              <a:defRPr>
                <a:latin typeface="Proxima Nova"/>
                <a:cs typeface="Proxima Nova"/>
              </a:defRPr>
            </a:lvl5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70788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 smtClean="0"/>
              <a:t>Click </a:t>
            </a:r>
            <a:r>
              <a:rPr lang="nl-BE" smtClean="0"/>
              <a:t>to edit</a:t>
            </a:r>
            <a:endParaRPr lang="nl-BE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Proxima Nova"/>
                <a:cs typeface="Proxima Nova"/>
              </a:defRPr>
            </a:lvl1pPr>
            <a:lvl2pPr>
              <a:defRPr sz="2400">
                <a:latin typeface="Proxima Nova"/>
                <a:cs typeface="Proxima Nova"/>
              </a:defRPr>
            </a:lvl2pPr>
            <a:lvl3pPr>
              <a:defRPr sz="2000">
                <a:latin typeface="Proxima Nova"/>
                <a:cs typeface="Proxima Nova"/>
              </a:defRPr>
            </a:lvl3pPr>
            <a:lvl4pPr>
              <a:defRPr sz="1800">
                <a:latin typeface="Proxima Nova"/>
                <a:cs typeface="Proxima Nova"/>
              </a:defRPr>
            </a:lvl4pPr>
            <a:lvl5pPr>
              <a:defRPr sz="1800">
                <a:latin typeface="Proxima Nova"/>
                <a:cs typeface="Proxima Nov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Proxima Nova"/>
                <a:cs typeface="Proxima Nova"/>
              </a:defRPr>
            </a:lvl1pPr>
            <a:lvl2pPr>
              <a:defRPr sz="2400">
                <a:latin typeface="Proxima Nova"/>
                <a:cs typeface="Proxima Nova"/>
              </a:defRPr>
            </a:lvl2pPr>
            <a:lvl3pPr>
              <a:defRPr sz="2000">
                <a:latin typeface="Proxima Nova"/>
                <a:cs typeface="Proxima Nova"/>
              </a:defRPr>
            </a:lvl3pPr>
            <a:lvl4pPr>
              <a:defRPr sz="1800">
                <a:latin typeface="Proxima Nova"/>
                <a:cs typeface="Proxima Nova"/>
              </a:defRPr>
            </a:lvl4pPr>
            <a:lvl5pPr>
              <a:defRPr sz="1800">
                <a:latin typeface="Proxima Nova"/>
                <a:cs typeface="Proxima Nov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rgbClr val="950027"/>
                </a:solidFill>
                <a:latin typeface="Cera Stencil PRO Medium"/>
                <a:cs typeface="Cera Stencil PRO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Proxima Nova"/>
                <a:cs typeface="Proxima Nova"/>
              </a:defRPr>
            </a:lvl1pPr>
            <a:lvl2pPr>
              <a:defRPr sz="2000">
                <a:latin typeface="Proxima Nova"/>
                <a:cs typeface="Proxima Nova"/>
              </a:defRPr>
            </a:lvl2pPr>
            <a:lvl3pPr>
              <a:defRPr sz="1800">
                <a:latin typeface="Proxima Nova"/>
                <a:cs typeface="Proxima Nova"/>
              </a:defRPr>
            </a:lvl3pPr>
            <a:lvl4pPr>
              <a:defRPr sz="1600">
                <a:latin typeface="Proxima Nova"/>
                <a:cs typeface="Proxima Nova"/>
              </a:defRPr>
            </a:lvl4pPr>
            <a:lvl5pPr>
              <a:defRPr sz="1600">
                <a:latin typeface="Proxima Nova"/>
                <a:cs typeface="Proxima Nov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rgbClr val="950027"/>
                </a:solidFill>
                <a:latin typeface="Cera Stencil PRO Medium"/>
                <a:cs typeface="Cera Stencil PRO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0" i="0">
                <a:latin typeface="Proxima Nova"/>
                <a:cs typeface="Proxima Nova"/>
              </a:defRPr>
            </a:lvl1pPr>
            <a:lvl2pPr>
              <a:defRPr sz="2000" b="0" i="0">
                <a:latin typeface="Proxima Nova"/>
                <a:cs typeface="Proxima Nova"/>
              </a:defRPr>
            </a:lvl2pPr>
            <a:lvl3pPr>
              <a:defRPr sz="1800" b="0" i="0">
                <a:latin typeface="Proxima Nova"/>
                <a:cs typeface="Proxima Nova"/>
              </a:defRPr>
            </a:lvl3pPr>
            <a:lvl4pPr>
              <a:defRPr sz="1600" b="0" i="0">
                <a:latin typeface="Proxima Nova"/>
                <a:cs typeface="Proxima Nova"/>
              </a:defRPr>
            </a:lvl4pPr>
            <a:lvl5pPr>
              <a:defRPr sz="1600" b="0" i="0">
                <a:latin typeface="Proxima Nova"/>
                <a:cs typeface="Proxima Nov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Proxima Nova"/>
                <a:cs typeface="Proxima Nova"/>
              </a:defRPr>
            </a:lvl1pPr>
            <a:lvl2pPr>
              <a:defRPr sz="2800">
                <a:latin typeface="Proxima Nova"/>
                <a:cs typeface="Proxima Nova"/>
              </a:defRPr>
            </a:lvl2pPr>
            <a:lvl3pPr>
              <a:defRPr sz="2400">
                <a:latin typeface="Proxima Nova"/>
                <a:cs typeface="Proxima Nova"/>
              </a:defRPr>
            </a:lvl3pPr>
            <a:lvl4pPr>
              <a:defRPr sz="2000">
                <a:latin typeface="Proxima Nova"/>
                <a:cs typeface="Proxima Nova"/>
              </a:defRPr>
            </a:lvl4pPr>
            <a:lvl5pPr>
              <a:defRPr sz="2000">
                <a:latin typeface="Proxima Nova"/>
                <a:cs typeface="Proxima Nov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dirty="0" smtClean="0"/>
              <a:t>Click to edit Master 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838200"/>
            <a:ext cx="3008313" cy="5287963"/>
          </a:xfrm>
        </p:spPr>
        <p:txBody>
          <a:bodyPr/>
          <a:lstStyle>
            <a:lvl1pPr marL="0" indent="0">
              <a:buNone/>
              <a:defRPr sz="1400">
                <a:latin typeface="Proxima Nova"/>
                <a:cs typeface="Proxima Nov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0700" y="4851400"/>
            <a:ext cx="5486400" cy="400110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Proxima Nova"/>
                <a:cs typeface="Proxima Nov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59358"/>
            <a:ext cx="8229600" cy="7694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Cera Stencil PRO Thin"/>
                <a:cs typeface="Cera Stencil PRO Thin"/>
              </a:defRPr>
            </a:lvl1pPr>
          </a:lstStyle>
          <a:p>
            <a:fld id="{EF07808B-6A1B-2B44-8E01-5992481392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62" y="-2937"/>
            <a:ext cx="1417638" cy="14176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9" y="6276975"/>
            <a:ext cx="380922" cy="444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EA5608"/>
          </a:solidFill>
          <a:latin typeface="Cera Stencil PRO Medium"/>
          <a:ea typeface="+mj-ea"/>
          <a:cs typeface="Cera Stencil PRO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5916" y="1600200"/>
            <a:ext cx="8382000" cy="4038600"/>
          </a:xfrm>
        </p:spPr>
        <p:txBody>
          <a:bodyPr/>
          <a:lstStyle/>
          <a:p>
            <a:r>
              <a:rPr lang="fr-FR" sz="5600" dirty="0" smtClean="0"/>
              <a:t>ITUC Survey and </a:t>
            </a:r>
            <a:br>
              <a:rPr lang="fr-FR" sz="5600" dirty="0" smtClean="0"/>
            </a:br>
            <a:r>
              <a:rPr lang="fr-FR" sz="5600" dirty="0" smtClean="0"/>
              <a:t>Global Rights Index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02" y="330945"/>
            <a:ext cx="8229600" cy="769441"/>
          </a:xfrm>
        </p:spPr>
        <p:txBody>
          <a:bodyPr/>
          <a:lstStyle/>
          <a:p>
            <a:pPr algn="ctr"/>
            <a:r>
              <a:rPr lang="fr-BE" dirty="0" smtClean="0"/>
              <a:t>2018 </a:t>
            </a:r>
            <a:r>
              <a:rPr lang="fr-BE" dirty="0" err="1" smtClean="0"/>
              <a:t>findings</a:t>
            </a:r>
            <a:r>
              <a:rPr lang="fr-BE" dirty="0" smtClean="0"/>
              <a:t>: </a:t>
            </a:r>
            <a:r>
              <a:rPr lang="fr-BE" dirty="0" err="1" smtClean="0"/>
              <a:t>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549" y="13716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fr-BE" dirty="0" smtClean="0"/>
              <a:t>Violent </a:t>
            </a:r>
            <a:r>
              <a:rPr lang="fr-BE" dirty="0" err="1" smtClean="0"/>
              <a:t>repression</a:t>
            </a:r>
            <a:r>
              <a:rPr lang="fr-BE" dirty="0" smtClean="0"/>
              <a:t> of </a:t>
            </a:r>
            <a:r>
              <a:rPr lang="fr-BE" dirty="0" err="1" smtClean="0"/>
              <a:t>protests</a:t>
            </a:r>
            <a:r>
              <a:rPr lang="fr-BE" dirty="0" smtClean="0"/>
              <a:t>: </a:t>
            </a:r>
            <a:r>
              <a:rPr lang="fr-BE" sz="2900" i="1" dirty="0">
                <a:solidFill>
                  <a:srgbClr val="FF0000"/>
                </a:solidFill>
              </a:rPr>
              <a:t>Nigeria, Zimbabwe, South </a:t>
            </a:r>
            <a:r>
              <a:rPr lang="fr-BE" sz="2900" i="1" dirty="0" err="1" smtClean="0">
                <a:solidFill>
                  <a:srgbClr val="FF0000"/>
                </a:solidFill>
              </a:rPr>
              <a:t>Africa</a:t>
            </a:r>
            <a:endParaRPr lang="fr-BE" sz="2900" i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r-BE" sz="2900" i="1" dirty="0" smtClean="0">
              <a:solidFill>
                <a:srgbClr val="FF0000"/>
              </a:solidFill>
            </a:endParaRPr>
          </a:p>
          <a:p>
            <a:pPr algn="just"/>
            <a:r>
              <a:rPr lang="fr-BE" dirty="0" err="1" smtClean="0"/>
              <a:t>Arbitrary</a:t>
            </a:r>
            <a:r>
              <a:rPr lang="fr-BE" dirty="0" smtClean="0"/>
              <a:t> </a:t>
            </a:r>
            <a:r>
              <a:rPr lang="fr-BE" dirty="0" err="1"/>
              <a:t>arrests</a:t>
            </a:r>
            <a:r>
              <a:rPr lang="fr-BE" dirty="0"/>
              <a:t>: </a:t>
            </a:r>
            <a:r>
              <a:rPr lang="fr-BE" sz="2900" i="1" dirty="0" err="1" smtClean="0">
                <a:solidFill>
                  <a:srgbClr val="FF0000"/>
                </a:solidFill>
              </a:rPr>
              <a:t>Cameroon</a:t>
            </a:r>
            <a:r>
              <a:rPr lang="fr-BE" sz="2900" i="1" dirty="0" smtClean="0">
                <a:solidFill>
                  <a:srgbClr val="FF0000"/>
                </a:solidFill>
              </a:rPr>
              <a:t>, Niger, DRC</a:t>
            </a:r>
          </a:p>
          <a:p>
            <a:pPr algn="just"/>
            <a:endParaRPr lang="fr-BE" sz="2900" i="1" dirty="0" smtClean="0">
              <a:solidFill>
                <a:srgbClr val="FF0000"/>
              </a:solidFill>
            </a:endParaRPr>
          </a:p>
          <a:p>
            <a:pPr algn="just"/>
            <a:r>
              <a:rPr lang="fr-BE" dirty="0" smtClean="0"/>
              <a:t>Exclusion </a:t>
            </a:r>
            <a:r>
              <a:rPr lang="fr-BE" dirty="0"/>
              <a:t>of </a:t>
            </a:r>
            <a:r>
              <a:rPr lang="fr-BE" dirty="0" err="1" smtClean="0"/>
              <a:t>most</a:t>
            </a:r>
            <a:r>
              <a:rPr lang="fr-BE" dirty="0" smtClean="0"/>
              <a:t> </a:t>
            </a:r>
            <a:r>
              <a:rPr lang="fr-BE" dirty="0" err="1" smtClean="0"/>
              <a:t>workers</a:t>
            </a:r>
            <a:r>
              <a:rPr lang="fr-BE" dirty="0" smtClean="0"/>
              <a:t> </a:t>
            </a:r>
            <a:r>
              <a:rPr lang="fr-BE" dirty="0" err="1"/>
              <a:t>from</a:t>
            </a:r>
            <a:r>
              <a:rPr lang="fr-BE" dirty="0"/>
              <a:t> labour </a:t>
            </a:r>
            <a:r>
              <a:rPr lang="fr-BE" dirty="0" smtClean="0"/>
              <a:t>protection (</a:t>
            </a:r>
            <a:r>
              <a:rPr lang="fr-BE" dirty="0" err="1" smtClean="0"/>
              <a:t>informal</a:t>
            </a:r>
            <a:r>
              <a:rPr lang="fr-BE" dirty="0" smtClean="0"/>
              <a:t> </a:t>
            </a:r>
            <a:r>
              <a:rPr lang="fr-BE" dirty="0" err="1" smtClean="0"/>
              <a:t>economy</a:t>
            </a:r>
            <a:r>
              <a:rPr lang="fr-BE" dirty="0" smtClean="0"/>
              <a:t>): </a:t>
            </a:r>
            <a:r>
              <a:rPr lang="fr-BE" sz="2900" i="1" dirty="0" smtClean="0">
                <a:solidFill>
                  <a:srgbClr val="FF0000"/>
                </a:solidFill>
              </a:rPr>
              <a:t>Mali, Lesotho, Togo</a:t>
            </a:r>
            <a:endParaRPr lang="en-US" sz="29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5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02" y="330945"/>
            <a:ext cx="8229600" cy="769441"/>
          </a:xfrm>
        </p:spPr>
        <p:txBody>
          <a:bodyPr/>
          <a:lstStyle/>
          <a:p>
            <a:pPr algn="ctr"/>
            <a:r>
              <a:rPr lang="fr-BE" dirty="0" smtClean="0"/>
              <a:t>2018 </a:t>
            </a:r>
            <a:r>
              <a:rPr lang="fr-BE" dirty="0" err="1" smtClean="0"/>
              <a:t>findings</a:t>
            </a:r>
            <a:r>
              <a:rPr lang="fr-BE" dirty="0" smtClean="0"/>
              <a:t>: </a:t>
            </a:r>
            <a:r>
              <a:rPr lang="fr-BE" dirty="0" err="1" smtClean="0"/>
              <a:t>Americas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549" y="1371600"/>
            <a:ext cx="8229600" cy="4525963"/>
          </a:xfrm>
        </p:spPr>
        <p:txBody>
          <a:bodyPr>
            <a:normAutofit/>
          </a:bodyPr>
          <a:lstStyle/>
          <a:p>
            <a:pPr lvl="0" algn="just"/>
            <a:r>
              <a:rPr lang="fr-BE" dirty="0" err="1" smtClean="0"/>
              <a:t>Increase</a:t>
            </a:r>
            <a:r>
              <a:rPr lang="fr-BE" dirty="0" smtClean="0"/>
              <a:t> </a:t>
            </a:r>
            <a:r>
              <a:rPr lang="fr-BE" dirty="0"/>
              <a:t>in </a:t>
            </a:r>
            <a:r>
              <a:rPr lang="fr-BE" dirty="0" smtClean="0"/>
              <a:t>violence </a:t>
            </a:r>
            <a:r>
              <a:rPr lang="fr-BE" dirty="0" err="1" smtClean="0"/>
              <a:t>against</a:t>
            </a:r>
            <a:r>
              <a:rPr lang="fr-BE" dirty="0" smtClean="0"/>
              <a:t> </a:t>
            </a:r>
            <a:r>
              <a:rPr lang="fr-BE" dirty="0" err="1" smtClean="0"/>
              <a:t>workers</a:t>
            </a:r>
            <a:r>
              <a:rPr lang="fr-BE" dirty="0" smtClean="0"/>
              <a:t> and </a:t>
            </a:r>
            <a:r>
              <a:rPr lang="fr-BE" dirty="0" err="1" smtClean="0"/>
              <a:t>unionists</a:t>
            </a:r>
            <a:r>
              <a:rPr lang="fr-BE" dirty="0" smtClean="0"/>
              <a:t>:</a:t>
            </a:r>
          </a:p>
          <a:p>
            <a:pPr lvl="1" algn="just"/>
            <a:r>
              <a:rPr lang="fr-BE" dirty="0" err="1" smtClean="0"/>
              <a:t>Increase</a:t>
            </a:r>
            <a:r>
              <a:rPr lang="fr-BE" dirty="0" smtClean="0"/>
              <a:t> in </a:t>
            </a:r>
            <a:r>
              <a:rPr lang="fr-BE" dirty="0" err="1" smtClean="0"/>
              <a:t>assassinations</a:t>
            </a:r>
            <a:r>
              <a:rPr lang="fr-BE" dirty="0" smtClean="0"/>
              <a:t>: </a:t>
            </a:r>
            <a:r>
              <a:rPr lang="fr-BE" sz="2400" i="1" dirty="0" err="1" smtClean="0">
                <a:solidFill>
                  <a:srgbClr val="FF0000"/>
                </a:solidFill>
              </a:rPr>
              <a:t>Colombia</a:t>
            </a:r>
            <a:r>
              <a:rPr lang="fr-BE" sz="2400" i="1" dirty="0" smtClean="0">
                <a:solidFill>
                  <a:srgbClr val="FF0000"/>
                </a:solidFill>
              </a:rPr>
              <a:t> (19 </a:t>
            </a:r>
            <a:r>
              <a:rPr lang="fr-BE" sz="2400" i="1" dirty="0" err="1" smtClean="0">
                <a:solidFill>
                  <a:srgbClr val="FF0000"/>
                </a:solidFill>
              </a:rPr>
              <a:t>assassinations</a:t>
            </a:r>
            <a:r>
              <a:rPr lang="fr-BE" sz="2400" i="1" dirty="0" smtClean="0">
                <a:solidFill>
                  <a:srgbClr val="FF0000"/>
                </a:solidFill>
              </a:rPr>
              <a:t>), Guatemala, </a:t>
            </a:r>
            <a:r>
              <a:rPr lang="fr-BE" sz="2400" i="1" dirty="0" err="1" smtClean="0">
                <a:solidFill>
                  <a:srgbClr val="FF0000"/>
                </a:solidFill>
              </a:rPr>
              <a:t>Brazil</a:t>
            </a:r>
            <a:endParaRPr lang="fr-BE" sz="2400" i="1" dirty="0" smtClean="0">
              <a:solidFill>
                <a:srgbClr val="FF0000"/>
              </a:solidFill>
            </a:endParaRPr>
          </a:p>
          <a:p>
            <a:pPr lvl="1" algn="just"/>
            <a:r>
              <a:rPr lang="fr-BE" dirty="0" err="1"/>
              <a:t>Increase</a:t>
            </a:r>
            <a:r>
              <a:rPr lang="fr-BE" dirty="0"/>
              <a:t> in </a:t>
            </a:r>
            <a:r>
              <a:rPr lang="fr-BE" dirty="0" err="1"/>
              <a:t>physical</a:t>
            </a:r>
            <a:r>
              <a:rPr lang="fr-BE" dirty="0"/>
              <a:t> </a:t>
            </a:r>
            <a:r>
              <a:rPr lang="fr-BE" dirty="0" err="1"/>
              <a:t>assaults</a:t>
            </a:r>
            <a:r>
              <a:rPr lang="fr-BE" dirty="0"/>
              <a:t> and </a:t>
            </a:r>
            <a:r>
              <a:rPr lang="fr-BE" dirty="0" err="1"/>
              <a:t>death</a:t>
            </a:r>
            <a:r>
              <a:rPr lang="fr-BE" dirty="0"/>
              <a:t> </a:t>
            </a:r>
            <a:r>
              <a:rPr lang="fr-BE" dirty="0" err="1" smtClean="0"/>
              <a:t>threats</a:t>
            </a:r>
            <a:endParaRPr lang="fr-BE" dirty="0"/>
          </a:p>
          <a:p>
            <a:pPr marL="457200" lvl="1" indent="0" algn="just">
              <a:buNone/>
            </a:pPr>
            <a:endParaRPr lang="fr-BE" dirty="0"/>
          </a:p>
          <a:p>
            <a:pPr lvl="0" algn="just"/>
            <a:r>
              <a:rPr lang="fr-BE" dirty="0"/>
              <a:t>Erosion of collective </a:t>
            </a:r>
            <a:r>
              <a:rPr lang="fr-BE" dirty="0" err="1" smtClean="0"/>
              <a:t>bargaining</a:t>
            </a:r>
            <a:r>
              <a:rPr lang="fr-BE" dirty="0" smtClean="0"/>
              <a:t>: </a:t>
            </a:r>
            <a:r>
              <a:rPr lang="fr-BE" sz="2800" i="1" dirty="0">
                <a:solidFill>
                  <a:srgbClr val="FF0000"/>
                </a:solidFill>
              </a:rPr>
              <a:t>Argentina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0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02" y="330945"/>
            <a:ext cx="8229600" cy="769441"/>
          </a:xfrm>
        </p:spPr>
        <p:txBody>
          <a:bodyPr/>
          <a:lstStyle/>
          <a:p>
            <a:pPr algn="ctr"/>
            <a:r>
              <a:rPr lang="fr-BE" dirty="0" smtClean="0"/>
              <a:t>2018 </a:t>
            </a:r>
            <a:r>
              <a:rPr lang="fr-BE" dirty="0" err="1" smtClean="0"/>
              <a:t>findings</a:t>
            </a:r>
            <a:r>
              <a:rPr lang="fr-BE" dirty="0" smtClean="0"/>
              <a:t>: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549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BE" dirty="0" err="1" smtClean="0"/>
              <a:t>Remains</a:t>
            </a:r>
            <a:r>
              <a:rPr lang="fr-BE" dirty="0" smtClean="0"/>
              <a:t> the </a:t>
            </a:r>
            <a:r>
              <a:rPr lang="fr-BE" dirty="0" err="1" smtClean="0"/>
              <a:t>region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the </a:t>
            </a:r>
            <a:r>
              <a:rPr lang="fr-BE" dirty="0" err="1" smtClean="0"/>
              <a:t>lowest</a:t>
            </a:r>
            <a:r>
              <a:rPr lang="fr-BE" dirty="0" smtClean="0"/>
              <a:t> score</a:t>
            </a:r>
          </a:p>
          <a:p>
            <a:pPr algn="just"/>
            <a:endParaRPr lang="fr-BE" sz="1400" dirty="0" smtClean="0"/>
          </a:p>
          <a:p>
            <a:pPr lvl="0" algn="just"/>
            <a:r>
              <a:rPr lang="en-US" dirty="0" smtClean="0"/>
              <a:t>State repression of independent unions: </a:t>
            </a:r>
            <a:r>
              <a:rPr lang="en-US" sz="2900" i="1" dirty="0" smtClean="0">
                <a:solidFill>
                  <a:srgbClr val="FF0000"/>
                </a:solidFill>
              </a:rPr>
              <a:t>Belarus, Kazakhstan, Turkey</a:t>
            </a:r>
          </a:p>
          <a:p>
            <a:pPr marL="0" lvl="0" indent="0" algn="just">
              <a:buNone/>
            </a:pPr>
            <a:endParaRPr lang="en-US" sz="1200" dirty="0"/>
          </a:p>
          <a:p>
            <a:pPr marL="0" lvl="0" indent="0" algn="just">
              <a:buNone/>
            </a:pPr>
            <a:endParaRPr lang="en-US" sz="1200" dirty="0"/>
          </a:p>
          <a:p>
            <a:pPr lvl="0" algn="just"/>
            <a:r>
              <a:rPr lang="en-US" dirty="0" smtClean="0"/>
              <a:t>Increasing </a:t>
            </a:r>
            <a:r>
              <a:rPr lang="en-US" dirty="0"/>
              <a:t>recourse to judicial proceedings to suppress </a:t>
            </a:r>
            <a:r>
              <a:rPr lang="en-US" dirty="0" smtClean="0"/>
              <a:t>protests: </a:t>
            </a:r>
            <a:r>
              <a:rPr lang="en-US" sz="2900" i="1" dirty="0" smtClean="0">
                <a:solidFill>
                  <a:srgbClr val="FF0000"/>
                </a:solidFill>
              </a:rPr>
              <a:t>Spain</a:t>
            </a:r>
            <a:r>
              <a:rPr lang="en-US" sz="2900" i="1" dirty="0">
                <a:solidFill>
                  <a:srgbClr val="FF0000"/>
                </a:solidFill>
              </a:rPr>
              <a:t>, Ukraine, </a:t>
            </a:r>
            <a:r>
              <a:rPr lang="en-US" sz="2900" i="1" dirty="0" smtClean="0">
                <a:solidFill>
                  <a:srgbClr val="FF0000"/>
                </a:solidFill>
              </a:rPr>
              <a:t>Kazakhstan</a:t>
            </a:r>
          </a:p>
          <a:p>
            <a:pPr lvl="0" algn="just"/>
            <a:endParaRPr lang="en-US" sz="1200" dirty="0" smtClean="0"/>
          </a:p>
          <a:p>
            <a:pPr lvl="0" algn="just"/>
            <a:r>
              <a:rPr lang="en-US" dirty="0" smtClean="0"/>
              <a:t>Lack </a:t>
            </a:r>
            <a:r>
              <a:rPr lang="en-US" dirty="0"/>
              <a:t>of tripartite social dialogue and undermining of </a:t>
            </a:r>
            <a:r>
              <a:rPr lang="en-US" dirty="0" smtClean="0"/>
              <a:t>governance: </a:t>
            </a:r>
            <a:r>
              <a:rPr lang="en-US" sz="2900" i="1" dirty="0" smtClean="0">
                <a:solidFill>
                  <a:srgbClr val="FF0000"/>
                </a:solidFill>
              </a:rPr>
              <a:t>Macedonia</a:t>
            </a:r>
            <a:r>
              <a:rPr lang="en-US" sz="2900" i="1" dirty="0">
                <a:solidFill>
                  <a:srgbClr val="FF0000"/>
                </a:solidFill>
              </a:rPr>
              <a:t>, Poland, </a:t>
            </a:r>
            <a:r>
              <a:rPr lang="en-US" sz="2900" i="1" dirty="0" smtClean="0">
                <a:solidFill>
                  <a:srgbClr val="FF0000"/>
                </a:solidFill>
              </a:rPr>
              <a:t>France</a:t>
            </a:r>
            <a:endParaRPr lang="en-US" sz="29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0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64904"/>
            <a:ext cx="8610600" cy="923330"/>
          </a:xfrm>
        </p:spPr>
        <p:txBody>
          <a:bodyPr/>
          <a:lstStyle/>
          <a:p>
            <a:r>
              <a:rPr lang="en-US" sz="5400" b="1" dirty="0"/>
              <a:t>Contribute to the Survey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26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 smtClean="0"/>
              <a:t>Response</a:t>
            </a:r>
            <a:r>
              <a:rPr lang="fr-BE" dirty="0" smtClean="0"/>
              <a:t> </a:t>
            </a:r>
            <a:r>
              <a:rPr lang="fr-BE" dirty="0" smtClean="0"/>
              <a:t>rates for 2019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691487"/>
              </p:ext>
            </p:extLst>
          </p:nvPr>
        </p:nvGraphicFramePr>
        <p:xfrm>
          <a:off x="457200" y="2209800"/>
          <a:ext cx="8229600" cy="18999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35596893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43419869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334215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8599161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1521351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17246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AFRICA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AMERICAS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ASIA-PACIFIC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EUROPE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MENA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4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BE" sz="1600" b="1" dirty="0" smtClean="0"/>
                        <a:t>Nb of</a:t>
                      </a:r>
                      <a:r>
                        <a:rPr lang="fr-BE" sz="1600" b="1" baseline="0" dirty="0" smtClean="0"/>
                        <a:t> countries </a:t>
                      </a:r>
                      <a:r>
                        <a:rPr lang="fr-BE" sz="1600" b="1" baseline="0" dirty="0" err="1" smtClean="0"/>
                        <a:t>covered</a:t>
                      </a:r>
                      <a:r>
                        <a:rPr lang="fr-BE" sz="1600" b="1" baseline="0" dirty="0" smtClean="0"/>
                        <a:t> in Index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256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BE" sz="1600" b="1" dirty="0" smtClean="0"/>
                        <a:t>Nb of </a:t>
                      </a:r>
                      <a:r>
                        <a:rPr lang="fr-BE" sz="1600" b="1" dirty="0" err="1" smtClean="0"/>
                        <a:t>respondent</a:t>
                      </a:r>
                      <a:r>
                        <a:rPr lang="fr-BE" sz="1600" b="1" baseline="0" dirty="0" smtClean="0"/>
                        <a:t> countries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585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BE" b="1" dirty="0" smtClean="0"/>
                        <a:t>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>
                          <a:solidFill>
                            <a:srgbClr val="FF0000"/>
                          </a:solidFill>
                        </a:rPr>
                        <a:t>27%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>
                          <a:solidFill>
                            <a:srgbClr val="FF0000"/>
                          </a:solidFill>
                        </a:rPr>
                        <a:t>46%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>
                          <a:solidFill>
                            <a:srgbClr val="FF0000"/>
                          </a:solidFill>
                        </a:rPr>
                        <a:t>22%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>
                          <a:solidFill>
                            <a:srgbClr val="FF0000"/>
                          </a:solidFill>
                        </a:rPr>
                        <a:t>65%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>
                          <a:solidFill>
                            <a:srgbClr val="FF0000"/>
                          </a:solidFill>
                        </a:rPr>
                        <a:t>28%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87527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28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769441"/>
          </a:xfrm>
        </p:spPr>
        <p:txBody>
          <a:bodyPr/>
          <a:lstStyle/>
          <a:p>
            <a:pPr algn="ctr"/>
            <a:r>
              <a:rPr lang="en-US" b="1" dirty="0" smtClean="0"/>
              <a:t>Contribute </a:t>
            </a:r>
            <a:r>
              <a:rPr lang="en-US" b="1" dirty="0"/>
              <a:t>to the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94032"/>
            <a:ext cx="8305800" cy="3886200"/>
          </a:xfrm>
        </p:spPr>
        <p:txBody>
          <a:bodyPr/>
          <a:lstStyle/>
          <a:p>
            <a:r>
              <a:rPr lang="en-US" b="1" dirty="0"/>
              <a:t>Send information </a:t>
            </a:r>
            <a:r>
              <a:rPr lang="en-US" dirty="0"/>
              <a:t>on violations whenever they happen to </a:t>
            </a:r>
            <a:r>
              <a:rPr lang="en-US" dirty="0" smtClean="0">
                <a:solidFill>
                  <a:srgbClr val="00B0F0"/>
                </a:solidFill>
              </a:rPr>
              <a:t>legal@ituc-csi.org</a:t>
            </a:r>
            <a:endParaRPr lang="en-US" dirty="0">
              <a:solidFill>
                <a:srgbClr val="00B0F0"/>
              </a:solidFill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2000" dirty="0" smtClean="0"/>
              <a:t>Information </a:t>
            </a:r>
            <a:r>
              <a:rPr lang="en-US" sz="2000" dirty="0"/>
              <a:t>can be sent in any format (news article, </a:t>
            </a:r>
            <a:r>
              <a:rPr lang="en-US" sz="2000" dirty="0" smtClean="0"/>
              <a:t>e-mail</a:t>
            </a:r>
            <a:r>
              <a:rPr lang="en-US" sz="2000" dirty="0"/>
              <a:t>, report</a:t>
            </a:r>
            <a:r>
              <a:rPr lang="en-US" sz="2000" dirty="0" smtClean="0"/>
              <a:t>)</a:t>
            </a:r>
          </a:p>
          <a:p>
            <a:pPr marL="457200" lvl="1" indent="0">
              <a:buNone/>
            </a:pPr>
            <a:endParaRPr lang="en-US" sz="1000" dirty="0"/>
          </a:p>
          <a:p>
            <a:r>
              <a:rPr lang="en-US" dirty="0"/>
              <a:t>Respond to the </a:t>
            </a:r>
            <a:r>
              <a:rPr lang="en-US" dirty="0" smtClean="0"/>
              <a:t>ITUC annual </a:t>
            </a:r>
            <a:r>
              <a:rPr lang="en-US" b="1" dirty="0"/>
              <a:t>questionnaire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91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0" y="457200"/>
            <a:ext cx="8229600" cy="769441"/>
          </a:xfrm>
        </p:spPr>
        <p:txBody>
          <a:bodyPr/>
          <a:lstStyle/>
          <a:p>
            <a:pPr algn="ctr"/>
            <a:r>
              <a:rPr lang="en-US" b="1" dirty="0"/>
              <a:t>How to collect </a:t>
            </a:r>
            <a:r>
              <a:rPr lang="en-US" b="1" dirty="0" smtClean="0"/>
              <a:t>information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87910"/>
            <a:ext cx="7543800" cy="4525963"/>
          </a:xfrm>
        </p:spPr>
        <p:txBody>
          <a:bodyPr/>
          <a:lstStyle/>
          <a:p>
            <a:r>
              <a:rPr lang="en-US" sz="2800" b="1" dirty="0"/>
              <a:t>Record</a:t>
            </a:r>
            <a:r>
              <a:rPr lang="en-US" sz="2800" dirty="0"/>
              <a:t> </a:t>
            </a:r>
            <a:r>
              <a:rPr lang="en-US" sz="2800" b="1" dirty="0"/>
              <a:t>complaints/violations</a:t>
            </a:r>
            <a:r>
              <a:rPr lang="en-US" sz="2800" dirty="0"/>
              <a:t> reported by your affiliates throughout the </a:t>
            </a:r>
            <a:r>
              <a:rPr lang="en-US" sz="2800" dirty="0" smtClean="0"/>
              <a:t>year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800" b="1" dirty="0" smtClean="0"/>
              <a:t>Distribute</a:t>
            </a:r>
            <a:r>
              <a:rPr lang="en-US" sz="2800" dirty="0" smtClean="0"/>
              <a:t> </a:t>
            </a:r>
            <a:r>
              <a:rPr lang="en-US" sz="2800" b="1" dirty="0"/>
              <a:t>questionnaire</a:t>
            </a:r>
            <a:r>
              <a:rPr lang="en-US" sz="2800" dirty="0"/>
              <a:t> to </a:t>
            </a:r>
            <a:r>
              <a:rPr lang="en-US" sz="2800" dirty="0" smtClean="0"/>
              <a:t>affiliates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800" b="1" dirty="0"/>
              <a:t>Collect testimony </a:t>
            </a:r>
            <a:r>
              <a:rPr lang="en-US" sz="2800" dirty="0"/>
              <a:t>through interviews at workplaces </a:t>
            </a:r>
            <a:endParaRPr lang="en-US" sz="2800" dirty="0" smtClean="0"/>
          </a:p>
          <a:p>
            <a:pPr marL="0" indent="0">
              <a:buNone/>
            </a:pPr>
            <a:endParaRPr lang="en-US" sz="1000" dirty="0"/>
          </a:p>
          <a:p>
            <a:r>
              <a:rPr lang="en-US" sz="2800" b="1" dirty="0"/>
              <a:t>Check media</a:t>
            </a:r>
            <a:r>
              <a:rPr lang="en-US" sz="2800" dirty="0"/>
              <a:t> sources and verify 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65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848" y="330945"/>
            <a:ext cx="8229600" cy="769441"/>
          </a:xfrm>
        </p:spPr>
        <p:txBody>
          <a:bodyPr/>
          <a:lstStyle/>
          <a:p>
            <a:pPr algn="ctr"/>
            <a:r>
              <a:rPr lang="en-US" b="1" dirty="0" smtClean="0"/>
              <a:t>How to report violations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448" y="1676400"/>
            <a:ext cx="7010400" cy="3852614"/>
          </a:xfrm>
        </p:spPr>
        <p:txBody>
          <a:bodyPr>
            <a:normAutofit/>
          </a:bodyPr>
          <a:lstStyle/>
          <a:p>
            <a:r>
              <a:rPr lang="en-US" sz="2300" dirty="0"/>
              <a:t>Name person (if possible) and/or union </a:t>
            </a:r>
            <a:r>
              <a:rPr lang="en-US" sz="2300" dirty="0" smtClean="0"/>
              <a:t>concerned</a:t>
            </a:r>
          </a:p>
          <a:p>
            <a:r>
              <a:rPr lang="en-US" sz="2300" dirty="0" smtClean="0"/>
              <a:t>Date/timeline/location </a:t>
            </a:r>
            <a:r>
              <a:rPr lang="en-US" sz="2300" dirty="0"/>
              <a:t>of incident(s) </a:t>
            </a:r>
          </a:p>
          <a:p>
            <a:r>
              <a:rPr lang="en-US" sz="2300" dirty="0" smtClean="0"/>
              <a:t>Description </a:t>
            </a:r>
            <a:r>
              <a:rPr lang="en-US" sz="2300" dirty="0"/>
              <a:t>of the </a:t>
            </a:r>
            <a:r>
              <a:rPr lang="en-US" sz="2300" dirty="0" smtClean="0"/>
              <a:t>incident</a:t>
            </a:r>
          </a:p>
          <a:p>
            <a:r>
              <a:rPr lang="en-US" sz="2300" dirty="0"/>
              <a:t>Who is responsible? Company/sector? Which government institution</a:t>
            </a:r>
            <a:r>
              <a:rPr lang="en-US" sz="2300" dirty="0" smtClean="0"/>
              <a:t>?</a:t>
            </a:r>
          </a:p>
          <a:p>
            <a:r>
              <a:rPr lang="en-US" sz="2300" dirty="0" smtClean="0"/>
              <a:t>Steps taken at national </a:t>
            </a:r>
            <a:r>
              <a:rPr lang="en-US" sz="2300" dirty="0"/>
              <a:t>or international level? </a:t>
            </a:r>
          </a:p>
          <a:p>
            <a:r>
              <a:rPr lang="en-US" sz="2300" dirty="0" smtClean="0"/>
              <a:t>Further </a:t>
            </a:r>
            <a:r>
              <a:rPr lang="en-US" sz="2300" dirty="0"/>
              <a:t>consequences or implications of the violation</a:t>
            </a:r>
            <a:r>
              <a:rPr lang="en-US" sz="2300" dirty="0" smtClean="0"/>
              <a:t>?</a:t>
            </a:r>
          </a:p>
          <a:p>
            <a:r>
              <a:rPr lang="en-US" sz="2300" dirty="0" smtClean="0"/>
              <a:t>Isolated </a:t>
            </a:r>
            <a:r>
              <a:rPr lang="en-US" sz="2300" dirty="0"/>
              <a:t>incident or part of a pattern of abuses?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910" y="600572"/>
            <a:ext cx="8229600" cy="769441"/>
          </a:xfrm>
        </p:spPr>
        <p:txBody>
          <a:bodyPr/>
          <a:lstStyle/>
          <a:p>
            <a:pPr algn="ctr"/>
            <a:r>
              <a:rPr lang="fr-FR" b="1" dirty="0" smtClean="0"/>
              <a:t>ITUC Survey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sz="3000" b="1" dirty="0" err="1" smtClean="0"/>
              <a:t>Database</a:t>
            </a:r>
            <a:r>
              <a:rPr lang="fr-FR" sz="3000" b="1" dirty="0" smtClean="0"/>
              <a:t> on violations </a:t>
            </a:r>
            <a:r>
              <a:rPr lang="fr-FR" sz="3000" dirty="0" smtClean="0"/>
              <a:t>of </a:t>
            </a:r>
            <a:r>
              <a:rPr lang="fr-FR" sz="3000" dirty="0" err="1" smtClean="0"/>
              <a:t>trade</a:t>
            </a:r>
            <a:r>
              <a:rPr lang="fr-FR" sz="3000" dirty="0" smtClean="0"/>
              <a:t> union </a:t>
            </a:r>
            <a:r>
              <a:rPr lang="fr-FR" sz="3000" dirty="0" err="1" smtClean="0"/>
              <a:t>rights</a:t>
            </a:r>
            <a:r>
              <a:rPr lang="fr-FR" sz="3000" dirty="0" smtClean="0"/>
              <a:t> in </a:t>
            </a:r>
            <a:r>
              <a:rPr lang="fr-FR" sz="3000" dirty="0" err="1" smtClean="0"/>
              <a:t>law</a:t>
            </a:r>
            <a:r>
              <a:rPr lang="fr-FR" sz="3000" dirty="0" smtClean="0"/>
              <a:t> and practice </a:t>
            </a:r>
            <a:r>
              <a:rPr lang="fr-FR" sz="3000" dirty="0" err="1" smtClean="0"/>
              <a:t>accross</a:t>
            </a:r>
            <a:r>
              <a:rPr lang="fr-FR" sz="3000" dirty="0" smtClean="0"/>
              <a:t> countries</a:t>
            </a:r>
          </a:p>
          <a:p>
            <a:pPr algn="just"/>
            <a:endParaRPr lang="fr-FR" sz="1400" dirty="0" smtClean="0"/>
          </a:p>
          <a:p>
            <a:pPr algn="just"/>
            <a:r>
              <a:rPr lang="fr-FR" sz="2800" dirty="0" err="1" smtClean="0"/>
              <a:t>Compiled</a:t>
            </a:r>
            <a:r>
              <a:rPr lang="fr-FR" sz="2800" dirty="0" smtClean="0"/>
              <a:t> </a:t>
            </a:r>
            <a:r>
              <a:rPr lang="fr-FR" sz="2800" dirty="0" err="1" smtClean="0"/>
              <a:t>through</a:t>
            </a:r>
            <a:r>
              <a:rPr lang="fr-FR" sz="2800" dirty="0" smtClean="0"/>
              <a:t> </a:t>
            </a:r>
            <a:r>
              <a:rPr lang="fr-FR" dirty="0" smtClean="0"/>
              <a:t>:</a:t>
            </a:r>
          </a:p>
          <a:p>
            <a:pPr lvl="1" algn="just"/>
            <a:r>
              <a:rPr lang="fr-FR" sz="2600" dirty="0" err="1" smtClean="0"/>
              <a:t>legal</a:t>
            </a:r>
            <a:r>
              <a:rPr lang="fr-FR" sz="2600" dirty="0" smtClean="0"/>
              <a:t> </a:t>
            </a:r>
            <a:r>
              <a:rPr lang="fr-FR" sz="2600" dirty="0" err="1" smtClean="0"/>
              <a:t>analysis</a:t>
            </a:r>
            <a:endParaRPr lang="fr-FR" sz="2600" dirty="0" smtClean="0"/>
          </a:p>
          <a:p>
            <a:pPr lvl="1" algn="just"/>
            <a:r>
              <a:rPr lang="fr-FR" sz="2600" dirty="0" err="1" smtClean="0"/>
              <a:t>responses</a:t>
            </a:r>
            <a:r>
              <a:rPr lang="fr-FR" sz="2600" dirty="0" smtClean="0"/>
              <a:t> to a questionnaire sent to all ITUC </a:t>
            </a:r>
            <a:r>
              <a:rPr lang="fr-FR" sz="2600" dirty="0" err="1" smtClean="0"/>
              <a:t>affiliates</a:t>
            </a:r>
            <a:endParaRPr lang="fr-FR" sz="2600" dirty="0" smtClean="0"/>
          </a:p>
          <a:p>
            <a:pPr lvl="1" algn="just"/>
            <a:endParaRPr lang="fr-FR" sz="1200" dirty="0" smtClean="0"/>
          </a:p>
          <a:p>
            <a:pPr marL="0" indent="0" algn="ctr">
              <a:buNone/>
            </a:pPr>
            <a:r>
              <a:rPr lang="fr-FR" sz="3000" b="1" dirty="0" err="1" smtClean="0"/>
              <a:t>Available</a:t>
            </a:r>
            <a:r>
              <a:rPr lang="fr-FR" sz="3000" b="1" dirty="0" smtClean="0"/>
              <a:t> online: </a:t>
            </a:r>
            <a:r>
              <a:rPr lang="fr-FR" sz="3000" b="1" dirty="0" smtClean="0">
                <a:solidFill>
                  <a:srgbClr val="EA5608"/>
                </a:solidFill>
              </a:rPr>
              <a:t>survey.ituc-csi.org </a:t>
            </a:r>
            <a:endParaRPr lang="fr-FR" sz="3000" b="1" dirty="0">
              <a:solidFill>
                <a:srgbClr val="EA5608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0610"/>
            <a:ext cx="8229600" cy="769441"/>
          </a:xfrm>
        </p:spPr>
        <p:txBody>
          <a:bodyPr/>
          <a:lstStyle/>
          <a:p>
            <a:pPr algn="ctr"/>
            <a:r>
              <a:rPr lang="en-US" b="1" dirty="0" smtClean="0"/>
              <a:t>Content of the Survey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219200"/>
            <a:ext cx="5334000" cy="4753211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600" b="1" dirty="0" smtClean="0"/>
              <a:t>Violations recorded on: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b="1" dirty="0" smtClean="0"/>
              <a:t>Freedom of Association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b="1" dirty="0"/>
              <a:t>Anti-union discrimination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b="1" dirty="0" smtClean="0"/>
              <a:t>Collective Bargaining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b="1" dirty="0" smtClean="0"/>
              <a:t>Right to Strike</a:t>
            </a:r>
          </a:p>
          <a:p>
            <a:pPr marL="0" indent="0">
              <a:buNone/>
            </a:pPr>
            <a:endParaRPr lang="fr-BE" sz="1000" b="1" dirty="0" smtClean="0"/>
          </a:p>
          <a:p>
            <a:pPr marL="0" indent="0">
              <a:buNone/>
            </a:pPr>
            <a:r>
              <a:rPr lang="fr-BE" sz="2600" b="1" dirty="0" smtClean="0"/>
              <a:t>Country </a:t>
            </a:r>
            <a:r>
              <a:rPr lang="fr-BE" sz="2600" b="1" dirty="0"/>
              <a:t>page </a:t>
            </a:r>
            <a:r>
              <a:rPr lang="fr-BE" sz="2600" b="1" dirty="0" err="1"/>
              <a:t>with</a:t>
            </a:r>
            <a:r>
              <a:rPr lang="fr-BE" sz="2600" b="1" dirty="0"/>
              <a:t> information </a:t>
            </a:r>
            <a:r>
              <a:rPr lang="fr-BE" sz="2600" b="1" dirty="0" smtClean="0"/>
              <a:t>on: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BE" sz="2200" b="1" dirty="0" smtClean="0"/>
              <a:t>violations </a:t>
            </a:r>
            <a:r>
              <a:rPr lang="fr-BE" sz="2200" b="1" dirty="0"/>
              <a:t>in </a:t>
            </a:r>
            <a:r>
              <a:rPr lang="fr-BE" sz="2200" b="1" dirty="0" err="1" smtClean="0"/>
              <a:t>law</a:t>
            </a:r>
            <a:endParaRPr lang="fr-BE" sz="2200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fr-BE" sz="2200" b="1" dirty="0" smtClean="0"/>
              <a:t>violations in </a:t>
            </a:r>
            <a:r>
              <a:rPr lang="fr-BE" sz="2200" b="1" dirty="0"/>
              <a:t>practice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 algn="ctr">
              <a:buNone/>
            </a:pPr>
            <a:r>
              <a:rPr lang="en-US" sz="2800" b="1" u="sng" dirty="0" smtClean="0">
                <a:solidFill>
                  <a:srgbClr val="FF0000"/>
                </a:solidFill>
              </a:rPr>
              <a:t>Updated on an annual basis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1404" t="8729" r="61983" b="14899"/>
          <a:stretch/>
        </p:blipFill>
        <p:spPr bwMode="auto">
          <a:xfrm>
            <a:off x="76200" y="1714141"/>
            <a:ext cx="3563620" cy="3763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990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0222"/>
            <a:ext cx="8229600" cy="769441"/>
          </a:xfrm>
        </p:spPr>
        <p:txBody>
          <a:bodyPr/>
          <a:lstStyle/>
          <a:p>
            <a:pPr algn="ctr"/>
            <a:r>
              <a:rPr lang="en-US" b="1" dirty="0"/>
              <a:t>ITUC Global Rights Index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12651" t="17917" r="13598" b="8762"/>
          <a:stretch/>
        </p:blipFill>
        <p:spPr bwMode="auto">
          <a:xfrm>
            <a:off x="1091921" y="2263894"/>
            <a:ext cx="6934200" cy="38202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52503531"/>
              </p:ext>
            </p:extLst>
          </p:nvPr>
        </p:nvGraphicFramePr>
        <p:xfrm>
          <a:off x="419100" y="5866754"/>
          <a:ext cx="8153400" cy="405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066800" y="104083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/>
              <a:t>142 </a:t>
            </a:r>
            <a:r>
              <a:rPr lang="en-US" sz="2600" b="1" dirty="0"/>
              <a:t>countries rated from 1 to 5 </a:t>
            </a:r>
            <a:endParaRPr lang="en-US" sz="2600" b="1" dirty="0" smtClean="0"/>
          </a:p>
          <a:p>
            <a:pPr algn="ctr"/>
            <a:r>
              <a:rPr lang="en-US" sz="2200" dirty="0" smtClean="0"/>
              <a:t>based </a:t>
            </a:r>
            <a:r>
              <a:rPr lang="en-US" sz="2200" dirty="0"/>
              <a:t>on their degree of respect for collective </a:t>
            </a:r>
            <a:r>
              <a:rPr lang="en-US" sz="2200" dirty="0" err="1"/>
              <a:t>labour</a:t>
            </a:r>
            <a:r>
              <a:rPr lang="en-US" sz="2200" dirty="0"/>
              <a:t> rights</a:t>
            </a:r>
          </a:p>
        </p:txBody>
      </p:sp>
    </p:spTree>
    <p:extLst>
      <p:ext uri="{BB962C8B-B14F-4D97-AF65-F5344CB8AC3E}">
        <p14:creationId xmlns:p14="http://schemas.microsoft.com/office/powerpoint/2010/main" val="2062377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3" y="320188"/>
            <a:ext cx="8229600" cy="738664"/>
          </a:xfrm>
        </p:spPr>
        <p:txBody>
          <a:bodyPr/>
          <a:lstStyle/>
          <a:p>
            <a:pPr algn="ctr"/>
            <a:r>
              <a:rPr lang="en-US" sz="4200" b="1" dirty="0"/>
              <a:t>ITUC Global Rights </a:t>
            </a:r>
            <a:r>
              <a:rPr lang="en-US" sz="4200" b="1" dirty="0" smtClean="0"/>
              <a:t>Index</a:t>
            </a:r>
            <a:endParaRPr lang="en-US" sz="4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524000"/>
            <a:ext cx="5257800" cy="4221163"/>
          </a:xfrm>
        </p:spPr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US" sz="2400" dirty="0" smtClean="0"/>
              <a:t>Information </a:t>
            </a:r>
            <a:r>
              <a:rPr lang="en-US" sz="2400" dirty="0"/>
              <a:t>for each country </a:t>
            </a:r>
            <a:r>
              <a:rPr lang="en-US" sz="2400" dirty="0" smtClean="0"/>
              <a:t>coded </a:t>
            </a:r>
            <a:r>
              <a:rPr lang="en-US" sz="2400" dirty="0"/>
              <a:t>against </a:t>
            </a:r>
            <a:r>
              <a:rPr lang="en-US" sz="2400" b="1" dirty="0">
                <a:solidFill>
                  <a:srgbClr val="FF0000"/>
                </a:solidFill>
              </a:rPr>
              <a:t>97 indicators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sz="1000" b="1" dirty="0" smtClean="0">
              <a:solidFill>
                <a:srgbClr val="FF0000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400" dirty="0" smtClean="0"/>
              <a:t>Numerical presentation </a:t>
            </a:r>
          </a:p>
          <a:p>
            <a:pPr marL="0" indent="0" algn="just">
              <a:buNone/>
            </a:pPr>
            <a:r>
              <a:rPr lang="en-US" sz="2400" dirty="0"/>
              <a:t>	</a:t>
            </a:r>
            <a:r>
              <a:rPr lang="en-US" sz="2400" dirty="0" smtClean="0"/>
              <a:t>of the information</a:t>
            </a:r>
          </a:p>
          <a:p>
            <a:pPr marL="0" indent="0">
              <a:buNone/>
            </a:pPr>
            <a:endParaRPr lang="en-US" sz="10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fr-BE" sz="2600" b="1" dirty="0" err="1" smtClean="0"/>
              <a:t>Analysis</a:t>
            </a:r>
            <a:r>
              <a:rPr lang="fr-BE" sz="2600" b="1" dirty="0" smtClean="0"/>
              <a:t> of trends in the world</a:t>
            </a:r>
            <a:endParaRPr lang="en-US" sz="2600" b="1" dirty="0" smtClean="0"/>
          </a:p>
          <a:p>
            <a:pPr marL="0" indent="0" algn="just">
              <a:buNone/>
            </a:pPr>
            <a:endParaRPr lang="fr-BE" sz="1600" dirty="0" smtClean="0"/>
          </a:p>
          <a:p>
            <a:pPr marL="0" indent="0" algn="just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2200" dirty="0" smtClean="0"/>
              <a:t>More information on the </a:t>
            </a:r>
            <a:r>
              <a:rPr lang="en-US" sz="2200" u="sng" dirty="0" smtClean="0"/>
              <a:t>methodology</a:t>
            </a:r>
            <a:r>
              <a:rPr lang="en-US" sz="2200" dirty="0" smtClean="0"/>
              <a:t> </a:t>
            </a:r>
          </a:p>
          <a:p>
            <a:pPr marL="0" indent="0" algn="ctr">
              <a:buNone/>
            </a:pPr>
            <a:r>
              <a:rPr lang="en-US" sz="2200" b="1" dirty="0" smtClean="0">
                <a:solidFill>
                  <a:schemeClr val="accent6"/>
                </a:solidFill>
              </a:rPr>
              <a:t>survey.ituc-csi.org</a:t>
            </a:r>
            <a:r>
              <a:rPr lang="en-US" sz="220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905" y="1524000"/>
            <a:ext cx="3033085" cy="42687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12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77" y="152400"/>
            <a:ext cx="8229600" cy="769441"/>
          </a:xfrm>
        </p:spPr>
        <p:txBody>
          <a:bodyPr/>
          <a:lstStyle/>
          <a:p>
            <a:pPr algn="ctr"/>
            <a:r>
              <a:rPr lang="en-US" dirty="0" smtClean="0"/>
              <a:t>2018 </a:t>
            </a:r>
            <a:r>
              <a:rPr lang="en-US" dirty="0" smtClean="0"/>
              <a:t>findings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334000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EA5608"/>
                </a:solidFill>
              </a:rPr>
              <a:t>Large-scale exclusion of workers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200" dirty="0" smtClean="0"/>
              <a:t>65% of </a:t>
            </a:r>
            <a:r>
              <a:rPr lang="en-US" sz="2200" dirty="0"/>
              <a:t>countries </a:t>
            </a:r>
            <a:r>
              <a:rPr lang="en-US" sz="2200" b="1" dirty="0"/>
              <a:t>exclude </a:t>
            </a:r>
            <a:r>
              <a:rPr lang="en-US" sz="2200" b="1" dirty="0" smtClean="0"/>
              <a:t>some </a:t>
            </a:r>
            <a:r>
              <a:rPr lang="en-US" sz="2200" b="1" dirty="0" smtClean="0"/>
              <a:t>groups of workers </a:t>
            </a:r>
            <a:r>
              <a:rPr lang="en-US" sz="2200" dirty="0"/>
              <a:t>from </a:t>
            </a:r>
            <a:r>
              <a:rPr lang="en-US" sz="2200" dirty="0" err="1"/>
              <a:t>labour</a:t>
            </a:r>
            <a:r>
              <a:rPr lang="en-US" sz="2200" dirty="0"/>
              <a:t> </a:t>
            </a:r>
            <a:r>
              <a:rPr lang="en-US" sz="2200" dirty="0" smtClean="0"/>
              <a:t>law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200" dirty="0" smtClean="0"/>
              <a:t>87% of </a:t>
            </a:r>
            <a:r>
              <a:rPr lang="en-US" sz="2200" dirty="0"/>
              <a:t>countries </a:t>
            </a:r>
            <a:r>
              <a:rPr lang="en-US" sz="2200" dirty="0" smtClean="0"/>
              <a:t>have violated the </a:t>
            </a:r>
            <a:r>
              <a:rPr lang="en-US" sz="2200" b="1" dirty="0" smtClean="0"/>
              <a:t>right </a:t>
            </a:r>
            <a:r>
              <a:rPr lang="en-US" sz="2200" b="1" dirty="0"/>
              <a:t>to </a:t>
            </a:r>
            <a:r>
              <a:rPr lang="en-US" sz="2200" b="1" dirty="0" smtClean="0"/>
              <a:t>strike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200" dirty="0" smtClean="0"/>
              <a:t>81% of </a:t>
            </a:r>
            <a:r>
              <a:rPr lang="en-US" sz="2200" dirty="0" smtClean="0"/>
              <a:t>countries </a:t>
            </a:r>
            <a:r>
              <a:rPr lang="en-US" sz="2200" dirty="0"/>
              <a:t>deny some or all workers </a:t>
            </a:r>
            <a:r>
              <a:rPr lang="en-US" sz="2200" b="1" dirty="0"/>
              <a:t>collective </a:t>
            </a:r>
            <a:r>
              <a:rPr lang="en-US" sz="2200" b="1" dirty="0" smtClean="0"/>
              <a:t>bargaining</a:t>
            </a:r>
          </a:p>
          <a:p>
            <a:pPr marL="457200" lvl="1" indent="0" algn="just">
              <a:buNone/>
            </a:pPr>
            <a:endParaRPr lang="en-US" sz="600" b="1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BE" sz="2800" b="1" dirty="0" err="1" smtClean="0">
                <a:solidFill>
                  <a:srgbClr val="EA5608"/>
                </a:solidFill>
              </a:rPr>
              <a:t>Attacks</a:t>
            </a:r>
            <a:r>
              <a:rPr lang="fr-BE" sz="2800" b="1" dirty="0" smtClean="0">
                <a:solidFill>
                  <a:srgbClr val="EA5608"/>
                </a:solidFill>
              </a:rPr>
              <a:t> on civil </a:t>
            </a:r>
            <a:r>
              <a:rPr lang="fr-BE" sz="2800" b="1" dirty="0" err="1" smtClean="0">
                <a:solidFill>
                  <a:srgbClr val="EA5608"/>
                </a:solidFill>
              </a:rPr>
              <a:t>liberties</a:t>
            </a:r>
            <a:endParaRPr lang="en-US" sz="2800" b="1" dirty="0" smtClean="0">
              <a:solidFill>
                <a:srgbClr val="EA5608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200" dirty="0" smtClean="0"/>
              <a:t>Out of </a:t>
            </a:r>
            <a:r>
              <a:rPr lang="en-US" sz="2200" dirty="0" smtClean="0"/>
              <a:t>142 </a:t>
            </a:r>
            <a:r>
              <a:rPr lang="en-US" sz="2200" dirty="0" smtClean="0"/>
              <a:t>countries, </a:t>
            </a:r>
            <a:r>
              <a:rPr lang="en-US" sz="2200" dirty="0" smtClean="0"/>
              <a:t>54 </a:t>
            </a:r>
            <a:r>
              <a:rPr lang="en-US" sz="2200" dirty="0" smtClean="0"/>
              <a:t>countries still </a:t>
            </a:r>
            <a:r>
              <a:rPr lang="en-US" sz="2200" b="1" dirty="0" smtClean="0"/>
              <a:t>deny </a:t>
            </a:r>
            <a:r>
              <a:rPr lang="en-US" sz="2200" b="1" dirty="0"/>
              <a:t>or constrain free speech and freedom of assembly </a:t>
            </a:r>
            <a:endParaRPr lang="en-US" sz="2200" b="1" dirty="0" smtClean="0"/>
          </a:p>
          <a:p>
            <a:pPr marL="457200" lvl="1" indent="0" algn="just">
              <a:buNone/>
            </a:pPr>
            <a:endParaRPr lang="en-US" sz="600" b="1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BE" sz="2800" b="1" dirty="0" err="1" smtClean="0">
                <a:solidFill>
                  <a:srgbClr val="EA5608"/>
                </a:solidFill>
              </a:rPr>
              <a:t>Increase</a:t>
            </a:r>
            <a:r>
              <a:rPr lang="fr-BE" sz="2800" b="1" dirty="0" smtClean="0">
                <a:solidFill>
                  <a:srgbClr val="EA5608"/>
                </a:solidFill>
              </a:rPr>
              <a:t> </a:t>
            </a:r>
            <a:r>
              <a:rPr lang="fr-BE" sz="2800" b="1" dirty="0">
                <a:solidFill>
                  <a:srgbClr val="EA5608"/>
                </a:solidFill>
              </a:rPr>
              <a:t>in violence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200" dirty="0" smtClean="0"/>
              <a:t>The number of countries where workers </a:t>
            </a:r>
            <a:r>
              <a:rPr lang="en-US" sz="2200" dirty="0"/>
              <a:t>are exposed to physical violence and threats </a:t>
            </a:r>
            <a:r>
              <a:rPr lang="en-US" sz="2200" b="1" dirty="0"/>
              <a:t>increased by </a:t>
            </a:r>
            <a:r>
              <a:rPr lang="en-US" sz="2200" b="1" dirty="0" smtClean="0"/>
              <a:t>10% </a:t>
            </a:r>
            <a:r>
              <a:rPr lang="en-US" sz="2200" dirty="0" smtClean="0"/>
              <a:t>(from </a:t>
            </a:r>
            <a:r>
              <a:rPr lang="en-US" sz="2200" dirty="0" smtClean="0"/>
              <a:t>59 </a:t>
            </a:r>
            <a:r>
              <a:rPr lang="en-US" sz="2200" dirty="0" smtClean="0"/>
              <a:t>to </a:t>
            </a:r>
            <a:r>
              <a:rPr lang="en-US" sz="2200" dirty="0" smtClean="0"/>
              <a:t>65) </a:t>
            </a:r>
            <a:endParaRPr lang="en-US" sz="2200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BE" sz="2200" dirty="0" err="1" smtClean="0"/>
              <a:t>Unionists</a:t>
            </a:r>
            <a:r>
              <a:rPr lang="fr-BE" sz="2200" dirty="0" smtClean="0"/>
              <a:t> </a:t>
            </a:r>
            <a:r>
              <a:rPr lang="fr-BE" sz="2200" dirty="0" err="1" smtClean="0"/>
              <a:t>were</a:t>
            </a:r>
            <a:r>
              <a:rPr lang="fr-BE" sz="2200" dirty="0" smtClean="0"/>
              <a:t> </a:t>
            </a:r>
            <a:r>
              <a:rPr lang="fr-BE" sz="2200" b="1" dirty="0" err="1" smtClean="0"/>
              <a:t>murdered</a:t>
            </a:r>
            <a:r>
              <a:rPr lang="fr-BE" sz="2200" b="1" dirty="0" smtClean="0"/>
              <a:t> in </a:t>
            </a:r>
            <a:r>
              <a:rPr lang="fr-BE" sz="2200" b="1" dirty="0" smtClean="0"/>
              <a:t>9 </a:t>
            </a:r>
            <a:r>
              <a:rPr lang="fr-BE" sz="2200" b="1" dirty="0" smtClean="0"/>
              <a:t>countries</a:t>
            </a:r>
            <a:r>
              <a:rPr lang="fr-BE" sz="2200" dirty="0" smtClean="0"/>
              <a:t>, </a:t>
            </a:r>
            <a:r>
              <a:rPr lang="fr-BE" sz="2200" dirty="0" err="1" smtClean="0"/>
              <a:t>including</a:t>
            </a:r>
            <a:r>
              <a:rPr lang="fr-BE" sz="2200" dirty="0" smtClean="0"/>
              <a:t> </a:t>
            </a:r>
            <a:r>
              <a:rPr lang="fr-BE" sz="2200" i="1" dirty="0" err="1" smtClean="0"/>
              <a:t>Brazil</a:t>
            </a:r>
            <a:r>
              <a:rPr lang="fr-BE" sz="2200" i="1" dirty="0" smtClean="0"/>
              <a:t>, China, </a:t>
            </a:r>
            <a:r>
              <a:rPr lang="fr-BE" sz="2200" i="1" dirty="0" err="1" smtClean="0"/>
              <a:t>Colombia</a:t>
            </a:r>
            <a:r>
              <a:rPr lang="fr-BE" sz="2200" i="1" dirty="0" smtClean="0"/>
              <a:t>, Guatemala, </a:t>
            </a:r>
            <a:r>
              <a:rPr lang="fr-BE" sz="2200" i="1" dirty="0" err="1" smtClean="0"/>
              <a:t>Guinea</a:t>
            </a:r>
            <a:r>
              <a:rPr lang="fr-BE" sz="2200" i="1" dirty="0" smtClean="0"/>
              <a:t>, Mexico, Niger, Nigeria and </a:t>
            </a:r>
            <a:r>
              <a:rPr lang="fr-BE" sz="2200" i="1" dirty="0" err="1" smtClean="0"/>
              <a:t>Tanzania</a:t>
            </a:r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9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803"/>
            <a:ext cx="8229600" cy="1446550"/>
          </a:xfrm>
        </p:spPr>
        <p:txBody>
          <a:bodyPr/>
          <a:lstStyle/>
          <a:p>
            <a:pPr algn="ctr"/>
            <a:r>
              <a:rPr lang="en-US" dirty="0" smtClean="0"/>
              <a:t>2018 findings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59" y="2237860"/>
            <a:ext cx="8077200" cy="1891693"/>
          </a:xfrm>
        </p:spPr>
        <p:txBody>
          <a:bodyPr numCol="3">
            <a:normAutofit/>
          </a:bodyPr>
          <a:lstStyle/>
          <a:p>
            <a:pPr marL="0" indent="0">
              <a:buNone/>
            </a:pPr>
            <a:r>
              <a:rPr lang="en-US" sz="2600" i="1" dirty="0" smtClean="0"/>
              <a:t>Algeria</a:t>
            </a:r>
          </a:p>
          <a:p>
            <a:pPr marL="0" indent="0">
              <a:buNone/>
            </a:pPr>
            <a:r>
              <a:rPr lang="en-US" sz="2600" i="1" dirty="0" smtClean="0"/>
              <a:t>Bangladesh Cambodia</a:t>
            </a:r>
          </a:p>
          <a:p>
            <a:pPr marL="0" indent="0">
              <a:buNone/>
            </a:pPr>
            <a:r>
              <a:rPr lang="en-US" sz="2600" i="1" dirty="0" smtClean="0"/>
              <a:t>Colombia </a:t>
            </a:r>
          </a:p>
          <a:p>
            <a:pPr marL="0" indent="0">
              <a:buNone/>
            </a:pPr>
            <a:r>
              <a:rPr lang="en-US" sz="2600" i="1" dirty="0" smtClean="0"/>
              <a:t>Egypt </a:t>
            </a:r>
          </a:p>
          <a:p>
            <a:pPr marL="0" indent="0">
              <a:buNone/>
            </a:pPr>
            <a:r>
              <a:rPr lang="en-US" sz="2600" i="1" dirty="0" smtClean="0"/>
              <a:t>Guatemala Kazakhstan </a:t>
            </a:r>
          </a:p>
          <a:p>
            <a:pPr marL="0" indent="0">
              <a:buNone/>
            </a:pPr>
            <a:endParaRPr lang="en-US" sz="2600" i="1" dirty="0" smtClean="0"/>
          </a:p>
          <a:p>
            <a:pPr marL="0" indent="0">
              <a:buNone/>
            </a:pPr>
            <a:r>
              <a:rPr lang="en-US" sz="2600" i="1" dirty="0" smtClean="0"/>
              <a:t>the Philippines Saudi Arabia Turkey</a:t>
            </a:r>
            <a:endParaRPr lang="en-US" sz="2600" i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1500" y="1469231"/>
            <a:ext cx="8458200" cy="664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>
                <a:solidFill>
                  <a:srgbClr val="EA5608"/>
                </a:solidFill>
              </a:rPr>
              <a:t>The ten worst countries for </a:t>
            </a:r>
            <a:r>
              <a:rPr lang="en-US" sz="3000" b="1" u="sng" dirty="0">
                <a:solidFill>
                  <a:srgbClr val="EA5608"/>
                </a:solidFill>
              </a:rPr>
              <a:t>workers</a:t>
            </a:r>
            <a:r>
              <a:rPr lang="en-US" sz="3000" b="1" u="sng" dirty="0">
                <a:solidFill>
                  <a:srgbClr val="EA5608"/>
                </a:solidFill>
              </a:rPr>
              <a:t> </a:t>
            </a:r>
            <a:r>
              <a:rPr lang="en-US" dirty="0"/>
              <a:t>in 2018 </a:t>
            </a:r>
            <a:r>
              <a:rPr lang="en-US" dirty="0" smtClean="0"/>
              <a:t>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33400" y="4495800"/>
            <a:ext cx="80772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Proxima Nova"/>
                <a:ea typeface="+mn-ea"/>
                <a:cs typeface="Proxima Nov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Proxima Nova"/>
                <a:ea typeface="+mn-ea"/>
                <a:cs typeface="Proxima Nov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Proxima Nova"/>
                <a:ea typeface="+mn-ea"/>
                <a:cs typeface="Proxima Nov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Proxima Nova"/>
                <a:ea typeface="+mn-ea"/>
                <a:cs typeface="Proxima Nov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Proxima Nova"/>
                <a:ea typeface="+mn-ea"/>
                <a:cs typeface="Proxima Nov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BE" b="1" u="sng" dirty="0" smtClean="0">
                <a:solidFill>
                  <a:srgbClr val="EA5608"/>
                </a:solidFill>
              </a:rPr>
              <a:t>The </a:t>
            </a:r>
            <a:r>
              <a:rPr lang="fr-BE" b="1" u="sng" dirty="0" err="1" smtClean="0">
                <a:solidFill>
                  <a:srgbClr val="EA5608"/>
                </a:solidFill>
              </a:rPr>
              <a:t>worst</a:t>
            </a:r>
            <a:r>
              <a:rPr lang="fr-BE" b="1" u="sng" dirty="0" smtClean="0">
                <a:solidFill>
                  <a:srgbClr val="EA5608"/>
                </a:solidFill>
              </a:rPr>
              <a:t> </a:t>
            </a:r>
            <a:r>
              <a:rPr lang="fr-BE" b="1" u="sng" dirty="0" err="1" smtClean="0">
                <a:solidFill>
                  <a:srgbClr val="EA5608"/>
                </a:solidFill>
              </a:rPr>
              <a:t>region</a:t>
            </a:r>
            <a:r>
              <a:rPr lang="fr-BE" b="1" u="sng" dirty="0" smtClean="0">
                <a:solidFill>
                  <a:srgbClr val="EA5608"/>
                </a:solidFill>
              </a:rPr>
              <a:t> for </a:t>
            </a:r>
            <a:r>
              <a:rPr lang="fr-BE" b="1" u="sng" dirty="0" err="1" smtClean="0">
                <a:solidFill>
                  <a:srgbClr val="EA5608"/>
                </a:solidFill>
              </a:rPr>
              <a:t>workers</a:t>
            </a:r>
            <a:r>
              <a:rPr lang="fr-BE" b="1" u="sng" dirty="0" smtClean="0">
                <a:solidFill>
                  <a:srgbClr val="EA5608"/>
                </a:solidFill>
              </a:rPr>
              <a:t> </a:t>
            </a:r>
            <a:r>
              <a:rPr lang="fr-BE" dirty="0" smtClean="0"/>
              <a:t>in 2018 </a:t>
            </a:r>
            <a:r>
              <a:rPr lang="fr-BE" dirty="0" err="1" smtClean="0"/>
              <a:t>remains</a:t>
            </a:r>
            <a:r>
              <a:rPr lang="fr-BE" dirty="0" smtClean="0"/>
              <a:t> the </a:t>
            </a:r>
            <a:r>
              <a:rPr lang="en-US" dirty="0" smtClean="0"/>
              <a:t>Middle East and North Africa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6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02" y="330945"/>
            <a:ext cx="8229600" cy="769441"/>
          </a:xfrm>
        </p:spPr>
        <p:txBody>
          <a:bodyPr/>
          <a:lstStyle/>
          <a:p>
            <a:pPr algn="ctr"/>
            <a:r>
              <a:rPr lang="fr-BE" dirty="0" smtClean="0"/>
              <a:t>2018 </a:t>
            </a:r>
            <a:r>
              <a:rPr lang="fr-BE" dirty="0" err="1" smtClean="0"/>
              <a:t>findings</a:t>
            </a:r>
            <a:r>
              <a:rPr lang="fr-BE" dirty="0" smtClean="0"/>
              <a:t>: </a:t>
            </a:r>
            <a:r>
              <a:rPr lang="fr-BE" dirty="0" smtClean="0"/>
              <a:t>MENA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549" y="13716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fr-BE" dirty="0" smtClean="0"/>
              <a:t>State </a:t>
            </a:r>
            <a:r>
              <a:rPr lang="fr-BE" dirty="0" err="1" smtClean="0"/>
              <a:t>persecution</a:t>
            </a:r>
            <a:r>
              <a:rPr lang="fr-BE" dirty="0" smtClean="0"/>
              <a:t> </a:t>
            </a:r>
            <a:r>
              <a:rPr lang="fr-BE" dirty="0" err="1" smtClean="0"/>
              <a:t>against</a:t>
            </a:r>
            <a:r>
              <a:rPr lang="fr-BE" dirty="0" smtClean="0"/>
              <a:t> </a:t>
            </a:r>
            <a:r>
              <a:rPr lang="fr-BE" dirty="0" err="1" smtClean="0"/>
              <a:t>independent</a:t>
            </a:r>
            <a:r>
              <a:rPr lang="fr-BE" dirty="0" smtClean="0"/>
              <a:t> unions: </a:t>
            </a:r>
            <a:r>
              <a:rPr lang="en-US" i="1" dirty="0">
                <a:solidFill>
                  <a:srgbClr val="FF0000"/>
                </a:solidFill>
              </a:rPr>
              <a:t>Algeria, Egypt</a:t>
            </a:r>
          </a:p>
          <a:p>
            <a:pPr lvl="0" algn="just"/>
            <a:r>
              <a:rPr lang="en-US" dirty="0" smtClean="0"/>
              <a:t>Violent repression of protests and arbitrary arrests and detention: </a:t>
            </a:r>
            <a:r>
              <a:rPr lang="en-US" sz="2900" i="1" dirty="0" smtClean="0">
                <a:solidFill>
                  <a:srgbClr val="FF0000"/>
                </a:solidFill>
              </a:rPr>
              <a:t>Algeria, Egypt</a:t>
            </a:r>
            <a:endParaRPr lang="en-US" sz="2900" i="1" dirty="0" smtClean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endParaRPr lang="en-US" sz="1200" dirty="0"/>
          </a:p>
          <a:p>
            <a:pPr lvl="0" algn="just"/>
            <a:r>
              <a:rPr lang="en-US" dirty="0" smtClean="0"/>
              <a:t>Exclusion of most workers from </a:t>
            </a:r>
            <a:r>
              <a:rPr lang="en-US" dirty="0" err="1" smtClean="0"/>
              <a:t>labour</a:t>
            </a:r>
            <a:r>
              <a:rPr lang="en-US" dirty="0" smtClean="0"/>
              <a:t> protection</a:t>
            </a:r>
            <a:r>
              <a:rPr lang="en-US" dirty="0" smtClean="0"/>
              <a:t>: </a:t>
            </a:r>
            <a:r>
              <a:rPr lang="en-US" sz="2900" i="1" dirty="0">
                <a:solidFill>
                  <a:srgbClr val="FF0000"/>
                </a:solidFill>
              </a:rPr>
              <a:t>Saudi Arabia, Qatar, Kuwait</a:t>
            </a:r>
            <a:endParaRPr lang="en-US" sz="29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7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02" y="330945"/>
            <a:ext cx="8229600" cy="769441"/>
          </a:xfrm>
        </p:spPr>
        <p:txBody>
          <a:bodyPr/>
          <a:lstStyle/>
          <a:p>
            <a:pPr algn="ctr"/>
            <a:r>
              <a:rPr lang="fr-BE" dirty="0" smtClean="0"/>
              <a:t>2018 </a:t>
            </a:r>
            <a:r>
              <a:rPr lang="fr-BE" dirty="0" err="1" smtClean="0"/>
              <a:t>findings</a:t>
            </a:r>
            <a:r>
              <a:rPr lang="fr-BE" dirty="0" smtClean="0"/>
              <a:t>: </a:t>
            </a:r>
            <a:r>
              <a:rPr lang="fr-BE" dirty="0" smtClean="0"/>
              <a:t>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549" y="1371600"/>
            <a:ext cx="8229600" cy="4525963"/>
          </a:xfrm>
        </p:spPr>
        <p:txBody>
          <a:bodyPr>
            <a:normAutofit/>
          </a:bodyPr>
          <a:lstStyle/>
          <a:p>
            <a:pPr lvl="0" algn="just"/>
            <a:r>
              <a:rPr lang="en-US" dirty="0" smtClean="0"/>
              <a:t>Increase in violence: </a:t>
            </a:r>
            <a:r>
              <a:rPr lang="en-US" sz="2900" i="1" dirty="0" smtClean="0">
                <a:solidFill>
                  <a:srgbClr val="FF0000"/>
                </a:solidFill>
              </a:rPr>
              <a:t>India, Bangladesh, the Philippines</a:t>
            </a:r>
            <a:endParaRPr lang="en-US" sz="2900" i="1" dirty="0" smtClean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endParaRPr lang="en-US" sz="1200" dirty="0"/>
          </a:p>
          <a:p>
            <a:pPr lvl="0" algn="just"/>
            <a:r>
              <a:rPr lang="en-US" dirty="0" smtClean="0"/>
              <a:t>Massive dismissals in retaliation against strikes</a:t>
            </a:r>
            <a:r>
              <a:rPr lang="en-US" dirty="0" smtClean="0"/>
              <a:t>: </a:t>
            </a:r>
            <a:r>
              <a:rPr lang="en-US" sz="2900" i="1" dirty="0" smtClean="0">
                <a:solidFill>
                  <a:srgbClr val="FF0000"/>
                </a:solidFill>
              </a:rPr>
              <a:t>Indonesia, Myanmar, Cambodia</a:t>
            </a:r>
            <a:endParaRPr lang="en-US" sz="2900" i="1" dirty="0" smtClean="0">
              <a:solidFill>
                <a:srgbClr val="FF0000"/>
              </a:solidFill>
            </a:endParaRPr>
          </a:p>
          <a:p>
            <a:pPr lvl="0" algn="just"/>
            <a:endParaRPr lang="en-US" sz="1200" dirty="0" smtClean="0"/>
          </a:p>
          <a:p>
            <a:pPr lvl="0" algn="just"/>
            <a:r>
              <a:rPr lang="en-US" dirty="0" err="1" smtClean="0"/>
              <a:t>Criminalisation</a:t>
            </a:r>
            <a:r>
              <a:rPr lang="en-US" dirty="0" smtClean="0"/>
              <a:t> of trad</a:t>
            </a:r>
            <a:r>
              <a:rPr lang="en-US" dirty="0" smtClean="0"/>
              <a:t>e unions activities</a:t>
            </a:r>
            <a:r>
              <a:rPr lang="en-US" dirty="0" smtClean="0"/>
              <a:t>: </a:t>
            </a:r>
            <a:r>
              <a:rPr lang="en-US" sz="2900" i="1" dirty="0" smtClean="0">
                <a:solidFill>
                  <a:srgbClr val="FF0000"/>
                </a:solidFill>
              </a:rPr>
              <a:t>Cambodia,</a:t>
            </a:r>
            <a:r>
              <a:rPr lang="en-US" dirty="0" smtClean="0"/>
              <a:t> </a:t>
            </a:r>
            <a:r>
              <a:rPr lang="en-US" sz="2900" i="1" dirty="0" smtClean="0">
                <a:solidFill>
                  <a:srgbClr val="FF0000"/>
                </a:solidFill>
              </a:rPr>
              <a:t>Korea, India</a:t>
            </a:r>
            <a:endParaRPr lang="en-US" sz="29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1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TUC-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006E31ABA9FF4D93362271D8F23B7D" ma:contentTypeVersion="8" ma:contentTypeDescription="Create a new document." ma:contentTypeScope="" ma:versionID="b700795cfb477fed2ac9adbfe9b469e8">
  <xsd:schema xmlns:xsd="http://www.w3.org/2001/XMLSchema" xmlns:xs="http://www.w3.org/2001/XMLSchema" xmlns:p="http://schemas.microsoft.com/office/2006/metadata/properties" xmlns:ns2="9099d577-fe52-4aed-98d7-da70053327dc" xmlns:ns3="f1d0068b-80a8-40ad-974d-795353a1ddb8" targetNamespace="http://schemas.microsoft.com/office/2006/metadata/properties" ma:root="true" ma:fieldsID="c918148cd50e9c688b0af12dada75ee6" ns2:_="" ns3:_="">
    <xsd:import namespace="9099d577-fe52-4aed-98d7-da70053327dc"/>
    <xsd:import namespace="f1d0068b-80a8-40ad-974d-795353a1dd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99d577-fe52-4aed-98d7-da70053327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0068b-80a8-40ad-974d-795353a1dd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9A02CA-FBAE-4022-9C34-6677C557D2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3E29D0-9D88-4282-BAC1-ACA562AB9580}">
  <ds:schemaRefs>
    <ds:schemaRef ds:uri="fc3770e8-7863-4f36-8ae5-e0638a81eef1"/>
    <ds:schemaRef ds:uri="http://purl.org/dc/terms/"/>
    <ds:schemaRef ds:uri="http://schemas.microsoft.com/office/2006/documentManagement/types"/>
    <ds:schemaRef ds:uri="1ae891d6-b61b-4051-bf78-a5235f80751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FD1412C-0DBF-42E5-A52A-86F507FBD616}"/>
</file>

<file path=docProps/app.xml><?xml version="1.0" encoding="utf-8"?>
<Properties xmlns="http://schemas.openxmlformats.org/officeDocument/2006/extended-properties" xmlns:vt="http://schemas.openxmlformats.org/officeDocument/2006/docPropsVTypes">
  <Template>ITUC-PPT</Template>
  <TotalTime>231</TotalTime>
  <Words>644</Words>
  <Application>Microsoft Office PowerPoint</Application>
  <PresentationFormat>On-screen Show (4:3)</PresentationFormat>
  <Paragraphs>158</Paragraphs>
  <Slides>17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Cera Stencil PRO Medium</vt:lpstr>
      <vt:lpstr>Cera Stencil PRO Thin</vt:lpstr>
      <vt:lpstr>Courier New</vt:lpstr>
      <vt:lpstr>Proxima Nova</vt:lpstr>
      <vt:lpstr>Wingdings</vt:lpstr>
      <vt:lpstr>ITUC-PPT</vt:lpstr>
      <vt:lpstr>ITUC Survey and  Global Rights Index  </vt:lpstr>
      <vt:lpstr>ITUC Survey</vt:lpstr>
      <vt:lpstr>Content of the Survey</vt:lpstr>
      <vt:lpstr>ITUC Global Rights Index</vt:lpstr>
      <vt:lpstr>ITUC Global Rights Index</vt:lpstr>
      <vt:lpstr>2018 findings </vt:lpstr>
      <vt:lpstr>2018 findings </vt:lpstr>
      <vt:lpstr>2018 findings: MENA</vt:lpstr>
      <vt:lpstr>2018 findings: Asia</vt:lpstr>
      <vt:lpstr>2018 findings: Africa</vt:lpstr>
      <vt:lpstr>2018 findings: Americas</vt:lpstr>
      <vt:lpstr>2018 findings: Europe</vt:lpstr>
      <vt:lpstr>Contribute to the Survey</vt:lpstr>
      <vt:lpstr>Response rates for 2019</vt:lpstr>
      <vt:lpstr>Contribute to the Survey</vt:lpstr>
      <vt:lpstr>How to collect information</vt:lpstr>
      <vt:lpstr>How to report violations</vt:lpstr>
    </vt:vector>
  </TitlesOfParts>
  <Company>International Trade Union Confederation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ITUC Survey and Global Rights Index</dc:title>
  <dc:creator>Makbule Sahan</dc:creator>
  <cp:lastModifiedBy>Carta, Loredana</cp:lastModifiedBy>
  <cp:revision>42</cp:revision>
  <dcterms:created xsi:type="dcterms:W3CDTF">2015-10-05T15:49:38Z</dcterms:created>
  <dcterms:modified xsi:type="dcterms:W3CDTF">2019-03-14T14:02:27Z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0x01010009006E31ABA9FF4D93362271D8F23B7D</vt:lpwstr>
  </property>
</Properties>
</file>