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89"/>
  </p:normalViewPr>
  <p:slideViewPr>
    <p:cSldViewPr snapToGrid="0" snapToObjects="1">
      <p:cViewPr varScale="1">
        <p:scale>
          <a:sx n="85" d="100"/>
          <a:sy n="85" d="100"/>
        </p:scale>
        <p:origin x="19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45E4D-8A80-C941-AA38-66F5936CF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2D84E1-8411-F140-B351-0837D91D7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CCA54-06CD-0246-B02D-1730A6864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1BEC-C00A-3543-8EA9-92A414A6633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99A4D-6E33-AD44-9A26-17A7E104C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EF197-6C4D-F845-96A3-9AFF14D6D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D51B-FC63-EC4F-B5B3-EE1E9E41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0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37882-98D9-784B-BBCE-0A86E445C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6DB7C-CBD3-8E48-97A3-720D70DA2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A0DD4-1678-3641-BC27-66CC35ED9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1BEC-C00A-3543-8EA9-92A414A6633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62F96-68F8-8944-8C2B-2D0A4BB72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18036-29EC-584E-885E-1FB6441C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D51B-FC63-EC4F-B5B3-EE1E9E41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8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B8BFE0-2FAF-184B-8231-0F7C448FA3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0AC9D-D839-9E4E-A559-6C5C9E689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429EC-53DA-B949-8435-2E009AFBA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1BEC-C00A-3543-8EA9-92A414A6633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1696E-FB4A-2A4A-A521-0B55AB377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F3A19-E4CD-2B4B-942B-F5586058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D51B-FC63-EC4F-B5B3-EE1E9E41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7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52085-16AC-E54C-81B4-11D6E3E23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AD7D7-2C9A-5C48-952D-3A1AD4DEF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2D1A7-5B93-7641-A7BF-56664B5CD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1BEC-C00A-3543-8EA9-92A414A6633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B129B-F62D-0140-8EAA-617DEA37E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BC257-506C-8A45-A060-D56FAF7A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D51B-FC63-EC4F-B5B3-EE1E9E41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48BB6-0410-8F46-936A-8C9EC18B0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23E38-C178-1E4F-BF67-A78F5F6C0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D55C0-CAC0-724A-916D-D9ABA213B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1BEC-C00A-3543-8EA9-92A414A6633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49EF6-5E8C-EF49-9274-6B488474F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9A6FB-9793-6C47-A511-B45B162D4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D51B-FC63-EC4F-B5B3-EE1E9E41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3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E07BA-9157-F647-B5C9-8E785BE7C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FC830-E965-0542-AA56-699ED2515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FE2830-E26C-DB41-AD9A-A060C7510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D76D5-06AC-5B45-BD00-1B4360E72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1BEC-C00A-3543-8EA9-92A414A6633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E0C43-0B8C-C346-91AF-177F31F79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648FB-C0D4-AD45-ABD3-64A98908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D51B-FC63-EC4F-B5B3-EE1E9E41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4C63A-18C0-5E4F-A904-0DCAF2F25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FB921-8BA0-7741-93B2-882D46BB5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EE189-1EBC-8F4B-A2A0-ADDD9E302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663B70-14A7-434F-ACFD-08F4730A6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1CE207-8BDF-6148-A015-D1715015B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78FDDC-2E93-9842-A17C-CA22B2CDA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1BEC-C00A-3543-8EA9-92A414A6633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C19AC5-1958-704B-B3E4-67A7CAA48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122F8C-F461-FB42-B6DE-A74FA6B1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D51B-FC63-EC4F-B5B3-EE1E9E41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2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220AA-686D-D44E-8E0D-243FEB0C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99CB75-4DBA-2A47-AAE2-6B3CA7EC2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1BEC-C00A-3543-8EA9-92A414A6633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B7F18C-5BD8-CD46-845B-2B89C8C54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C8C920-8566-9E40-80C7-1A2D046A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D51B-FC63-EC4F-B5B3-EE1E9E41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C8926C-70AD-2D4E-A17B-94593175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1BEC-C00A-3543-8EA9-92A414A6633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6E10E4-7DA6-154A-81DE-C2794A7A9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3D3F9-8F8C-B64E-97C6-65FAD255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D51B-FC63-EC4F-B5B3-EE1E9E41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2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36C9F-1421-2D43-BD18-9D983B94C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61E0C-AE74-474F-AAFE-266EFC9ED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B9842-7E2C-1049-8F1F-F62B0EEB9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89CAE-47A8-774B-A29E-8FF96C6F0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1BEC-C00A-3543-8EA9-92A414A6633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81E90-8F2B-5845-A9B4-A93C2860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56E4C-C20B-EA46-AB3B-09BE76EF9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D51B-FC63-EC4F-B5B3-EE1E9E41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2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754DA-ECAA-3A4C-B538-D5AF8CBE3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C3546B-D8B0-FD4B-8D54-9E90585EE7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886EC-9032-D149-B8D1-32A5DB4AB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0818F-84A9-EB44-99EB-27F8170E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1BEC-C00A-3543-8EA9-92A414A6633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A2749-54DB-3745-9B8B-284E41DB8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92906-1DDC-9B4B-8EB8-E451A74AB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D51B-FC63-EC4F-B5B3-EE1E9E41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8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BAA7CC-A0CF-0549-BEE6-ACC4DC001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5AF34-CABE-1640-B913-155DA5CAC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F460F-E632-CA4A-9B44-0DACF15B31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B1BEC-C00A-3543-8EA9-92A414A6633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2F251-9BF9-2B45-9ADD-62F8D126E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4AF6E-BE5C-0940-817D-55192A5E9E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5D51B-FC63-EC4F-B5B3-EE1E9E41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6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41C3-BEB4-FA4E-B55D-D98E64BA1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915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highlight>
                  <a:srgbClr val="FF0000"/>
                </a:highlight>
              </a:rPr>
              <a:t>SERBIA</a:t>
            </a:r>
            <a:br>
              <a:rPr lang="en-US" dirty="0">
                <a:highlight>
                  <a:srgbClr val="FF0000"/>
                </a:highlight>
              </a:rPr>
            </a:br>
            <a:r>
              <a:rPr lang="en-US" dirty="0">
                <a:highlight>
                  <a:srgbClr val="FF0000"/>
                </a:highlight>
              </a:rPr>
              <a:t>MONTENEGRO</a:t>
            </a:r>
            <a:br>
              <a:rPr lang="en-US" dirty="0">
                <a:highlight>
                  <a:srgbClr val="FF0000"/>
                </a:highlight>
              </a:rPr>
            </a:br>
            <a:r>
              <a:rPr lang="en-US" dirty="0">
                <a:highlight>
                  <a:srgbClr val="FF0000"/>
                </a:highlight>
              </a:rPr>
              <a:t>NORTH MACEDONIA</a:t>
            </a:r>
            <a:br>
              <a:rPr lang="en-US" dirty="0">
                <a:highlight>
                  <a:srgbClr val="FF0000"/>
                </a:highlight>
              </a:rPr>
            </a:br>
            <a:r>
              <a:rPr lang="en-US" dirty="0">
                <a:highlight>
                  <a:srgbClr val="FF0000"/>
                </a:highlight>
              </a:rPr>
              <a:t>REPUBLICK SRPSKA, BIH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CE100-2359-E74F-861E-85006C59F3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9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5E3EB-0DC8-0846-9367-727FDA119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AFCD8-4F70-8046-9E55-0E153271D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514350" indent="-514350">
              <a:buAutoNum type="arabicPeriod"/>
            </a:pPr>
            <a:r>
              <a:rPr lang="en-US" sz="6400" dirty="0"/>
              <a:t>What action to undertake on national level   as concerns fighting the gender pay gap and pension gap;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400" dirty="0"/>
              <a:t>empowering women to understand their position, not accepting the position to earn less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400" dirty="0"/>
              <a:t>More active involvement of women in the labor market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400" dirty="0"/>
              <a:t>Quotas for participation of women in decision-making places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400" dirty="0"/>
              <a:t>   Increasing earnings in the public sector as jobs in the public sector are mostly done by women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400" dirty="0"/>
              <a:t>• Balance of life and work and lifelong learning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400" dirty="0"/>
              <a:t>• Changing the perception of the traditional role of woman - man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400" dirty="0"/>
              <a:t>•Motivation for women's entrepreneurship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400" dirty="0"/>
              <a:t>• Transparent earnings, bonus and bonus information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400" dirty="0"/>
              <a:t>• Involvement of women in various bodies where work is paid in those bodies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0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F510B-1877-FF4D-BAFA-7889B53D8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092F5-B232-974C-A963-EBDEC9495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what unions can do about tackling gender pay gap</a:t>
            </a:r>
          </a:p>
          <a:p>
            <a:pPr lvl="0"/>
            <a:r>
              <a:rPr lang="en-US" dirty="0"/>
              <a:t>Introducing women to the existence of income inequality</a:t>
            </a:r>
          </a:p>
          <a:p>
            <a:pPr lvl="0"/>
            <a:r>
              <a:rPr lang="en-US" dirty="0"/>
              <a:t>Encouraging them to share their experiences</a:t>
            </a:r>
          </a:p>
          <a:p>
            <a:pPr lvl="0"/>
            <a:r>
              <a:rPr lang="en-US" dirty="0"/>
              <a:t>Active and consistent participation of trade unions in adopting Laws and Regulations guaranteeing equality, inclusion (quotas), Where women's rights are decided, give more mandates to women</a:t>
            </a:r>
          </a:p>
          <a:p>
            <a:r>
              <a:rPr lang="en-US" dirty="0"/>
              <a:t>Monitor the application of regulations in this area</a:t>
            </a:r>
          </a:p>
          <a:p>
            <a:r>
              <a:rPr lang="en-US" dirty="0"/>
              <a:t>Educate women for negotiation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6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5F33A-5CF9-4641-BB00-22674D74D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F4C8F-226D-D647-8A3D-9B4E3EB8C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892"/>
            <a:ext cx="10515600" cy="6012071"/>
          </a:xfrm>
        </p:spPr>
        <p:txBody>
          <a:bodyPr>
            <a:normAutofit/>
          </a:bodyPr>
          <a:lstStyle/>
          <a:p>
            <a:r>
              <a:rPr lang="en-US" sz="1200" dirty="0"/>
              <a:t> </a:t>
            </a:r>
          </a:p>
          <a:p>
            <a:r>
              <a:rPr lang="en-US" sz="1600" b="1" dirty="0"/>
              <a:t>3. Think about develop national AND REGIONAL campaigns</a:t>
            </a:r>
          </a:p>
          <a:p>
            <a:pPr lvl="0"/>
            <a:r>
              <a:rPr lang="en-US" sz="1600" b="1" dirty="0"/>
              <a:t>Seminars</a:t>
            </a:r>
          </a:p>
          <a:p>
            <a:pPr lvl="0"/>
            <a:r>
              <a:rPr lang="en-US" sz="1600" b="1" dirty="0"/>
              <a:t>Round tables</a:t>
            </a:r>
          </a:p>
          <a:p>
            <a:pPr lvl="0"/>
            <a:r>
              <a:rPr lang="en-US" sz="1600" b="1" dirty="0"/>
              <a:t>Tribunes</a:t>
            </a:r>
          </a:p>
          <a:p>
            <a:pPr lvl="0"/>
            <a:r>
              <a:rPr lang="en-US" sz="1600" b="1" dirty="0"/>
              <a:t>Public appearance</a:t>
            </a:r>
          </a:p>
          <a:p>
            <a:pPr lvl="0"/>
            <a:r>
              <a:rPr lang="en-US" sz="1600" b="1" dirty="0"/>
              <a:t>The social network</a:t>
            </a:r>
          </a:p>
          <a:p>
            <a:pPr lvl="0"/>
            <a:r>
              <a:rPr lang="en-US" sz="1600" b="1" dirty="0"/>
              <a:t>Linking with NGOs and political parties</a:t>
            </a:r>
          </a:p>
          <a:p>
            <a:pPr lvl="0"/>
            <a:r>
              <a:rPr lang="en-US" sz="1600" b="1" dirty="0"/>
              <a:t>The obligation of the Government to accept and implement conventions and directives in this field</a:t>
            </a:r>
          </a:p>
          <a:p>
            <a:pPr lvl="0"/>
            <a:r>
              <a:rPr lang="en-US" sz="1600" b="1" dirty="0"/>
              <a:t>Media, thematic broadcasts on national frequencies</a:t>
            </a:r>
          </a:p>
          <a:p>
            <a:pPr lvl="0"/>
            <a:r>
              <a:rPr lang="en-US" sz="1600" b="1" dirty="0"/>
              <a:t>Employee flyers</a:t>
            </a:r>
          </a:p>
          <a:p>
            <a:pPr lvl="0"/>
            <a:r>
              <a:rPr lang="en-US" sz="1600" b="1" dirty="0"/>
              <a:t>Through social dialogue, insist on transparency of data</a:t>
            </a:r>
          </a:p>
          <a:p>
            <a:pPr lvl="0"/>
            <a:r>
              <a:rPr lang="en-US" sz="1600" b="1" dirty="0"/>
              <a:t>Analyze available data</a:t>
            </a:r>
          </a:p>
          <a:p>
            <a:pPr lvl="0"/>
            <a:r>
              <a:rPr lang="en-US" sz="1600" b="1" dirty="0"/>
              <a:t>Encouraging members to discuss this topic with their family</a:t>
            </a:r>
          </a:p>
          <a:p>
            <a:pPr lvl="0"/>
            <a:r>
              <a:rPr lang="en-US" sz="1600" b="1" dirty="0"/>
              <a:t>Lobby with participants in deciding the need to close the gap</a:t>
            </a:r>
          </a:p>
          <a:p>
            <a:pPr lvl="0"/>
            <a:r>
              <a:rPr lang="en-US" sz="1600" b="1" dirty="0"/>
              <a:t>Strengthening trade union organization in the private sector</a:t>
            </a:r>
          </a:p>
          <a:p>
            <a:r>
              <a:rPr lang="en-US" sz="1600" b="1" dirty="0"/>
              <a:t> 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4522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C0F4-2498-474D-9305-D8EA4AFA7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C1D6D-AAEA-F84D-8650-F65B30F29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4. What recommendations develop national campaigns we can give to PERC WOMEN COMMITE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Supporting trade unions in promoting national goals and campaigns and conventions</a:t>
            </a:r>
          </a:p>
          <a:p>
            <a:r>
              <a:rPr lang="en-US" dirty="0"/>
              <a:t>To influence the EC regarding the accession process, to scan this area as well</a:t>
            </a:r>
          </a:p>
          <a:p>
            <a:r>
              <a:rPr lang="en-US" dirty="0"/>
              <a:t>Organizing a regional and national meeting with experts in this 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86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197</Words>
  <Application>Microsoft Macintosh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SERBIA MONTENEGRO NORTH MACEDONIA REPUBLICK SRPSKA, BIH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SERBIA MONTENEGRO NORTH MACEDONIA REPUBLICK SRPSKA, BIH</dc:title>
  <dc:creator>Olga Obrenovic</dc:creator>
  <cp:lastModifiedBy>Olga Obrenovic</cp:lastModifiedBy>
  <cp:revision>1</cp:revision>
  <dcterms:created xsi:type="dcterms:W3CDTF">2019-09-26T12:56:59Z</dcterms:created>
  <dcterms:modified xsi:type="dcterms:W3CDTF">2019-09-26T13:06:25Z</dcterms:modified>
</cp:coreProperties>
</file>