
<file path=[Content_Types].xml><?xml version="1.0" encoding="utf-8"?>
<Types xmlns="http://schemas.openxmlformats.org/package/2006/content-types">
  <Default Extension="gif" ContentType="video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29" r:id="rId3"/>
    <p:sldId id="262" r:id="rId4"/>
    <p:sldId id="258" r:id="rId5"/>
    <p:sldId id="263" r:id="rId6"/>
    <p:sldId id="327" r:id="rId7"/>
    <p:sldId id="264" r:id="rId8"/>
    <p:sldId id="265" r:id="rId9"/>
    <p:sldId id="266" r:id="rId10"/>
    <p:sldId id="267" r:id="rId11"/>
    <p:sldId id="328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938177-81AA-4094-8249-1718E359D930}" v="10" dt="2018-11-23T11:08:08.7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49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ty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767" y="6207125"/>
            <a:ext cx="1219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1" y="1798639"/>
            <a:ext cx="7581900" cy="503237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lr>
                <a:srgbClr val="00AEEF"/>
              </a:buClr>
              <a:buSzPct val="80000"/>
              <a:buFont typeface="Arial" charset="0"/>
              <a:buNone/>
              <a:defRPr sz="33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GB" altLang="en-US" noProof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1" y="3598864"/>
            <a:ext cx="11131551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8D817B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0" indent="0">
              <a:buFont typeface="Arial" charset="0"/>
              <a:buNone/>
              <a:defRPr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/>
          </a:p>
        </p:txBody>
      </p:sp>
    </p:spTree>
    <p:extLst>
      <p:ext uri="{BB962C8B-B14F-4D97-AF65-F5344CB8AC3E}">
        <p14:creationId xmlns:p14="http://schemas.microsoft.com/office/powerpoint/2010/main" val="143260583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98573-2A37-48FC-951B-50F7912EFDF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1021188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2051" y="323851"/>
            <a:ext cx="2781300" cy="5553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23851"/>
            <a:ext cx="8147051" cy="555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6C64E-4DA0-4841-AAFA-01DEFB7BC67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9681106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22107-B37F-4675-8165-F416547F740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9635075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7218D-9B0D-47DD-8E32-706194595C7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4171894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00200"/>
            <a:ext cx="5463117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118" y="1600200"/>
            <a:ext cx="5465233" cy="427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01366-CB52-409F-BEAB-4664C50B470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86678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8136E-1E8A-4280-BFD8-5837EF3469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3708594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6943F-9253-42D9-949E-BDC96AB704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2240981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23B02-F234-4361-AC7A-0CF16CDD03D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7800892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68FD8-162D-4D03-BE77-852C5DE662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5517226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DF627-046F-4E77-AF6C-4F7F5A32074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9296913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801" y="323850"/>
            <a:ext cx="11131551" cy="3810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0" rIns="18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1" y="1600200"/>
            <a:ext cx="11131551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" tIns="0" rIns="18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2285" y="6207125"/>
            <a:ext cx="3456516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8D817B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64052" y="6207125"/>
            <a:ext cx="604943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8D817B"/>
                </a:solidFill>
              </a:defRPr>
            </a:lvl1pPr>
          </a:lstStyle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1801" y="6207125"/>
            <a:ext cx="480484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8D817B"/>
                </a:solidFill>
              </a:defRPr>
            </a:lvl1pPr>
          </a:lstStyle>
          <a:p>
            <a:pPr>
              <a:defRPr/>
            </a:pPr>
            <a:fld id="{B2B5BC01-380F-4F67-AB36-FFC07F3EBED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1031" name="Picture 7" descr="logotyp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767" y="6207125"/>
            <a:ext cx="1219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82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●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Arial" charset="0"/>
        <a:buChar char="●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○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Arial" charset="0"/>
        <a:buChar char="●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●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●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●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●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●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z9Tzxz2ktc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European Trade Union Institute </a:t>
            </a:r>
            <a:br>
              <a:rPr lang="it-IT" dirty="0"/>
            </a:br>
            <a:r>
              <a:rPr lang="it-IT" dirty="0"/>
              <a:t>Education Department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Vera dos Santos Costa</a:t>
            </a:r>
          </a:p>
          <a:p>
            <a:r>
              <a:rPr lang="it-IT" dirty="0"/>
              <a:t>Director ETUI Education Department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53037248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E66F1AC-3CFB-4904-8B70-52E221F3F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FF12003-52A0-4414-9B33-43881F64CBB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70651293"/>
              </p:ext>
            </p:extLst>
          </p:nvPr>
        </p:nvGraphicFramePr>
        <p:xfrm>
          <a:off x="431801" y="1012929"/>
          <a:ext cx="5341578" cy="5131492"/>
        </p:xfrm>
        <a:graphic>
          <a:graphicData uri="http://schemas.openxmlformats.org/drawingml/2006/table">
            <a:tbl>
              <a:tblPr/>
              <a:tblGrid>
                <a:gridCol w="3342109">
                  <a:extLst>
                    <a:ext uri="{9D8B030D-6E8A-4147-A177-3AD203B41FA5}">
                      <a16:colId xmlns:a16="http://schemas.microsoft.com/office/drawing/2014/main" val="2265511998"/>
                    </a:ext>
                  </a:extLst>
                </a:gridCol>
                <a:gridCol w="792060">
                  <a:extLst>
                    <a:ext uri="{9D8B030D-6E8A-4147-A177-3AD203B41FA5}">
                      <a16:colId xmlns:a16="http://schemas.microsoft.com/office/drawing/2014/main" val="1244752924"/>
                    </a:ext>
                  </a:extLst>
                </a:gridCol>
                <a:gridCol w="685808">
                  <a:extLst>
                    <a:ext uri="{9D8B030D-6E8A-4147-A177-3AD203B41FA5}">
                      <a16:colId xmlns:a16="http://schemas.microsoft.com/office/drawing/2014/main" val="1850384308"/>
                    </a:ext>
                  </a:extLst>
                </a:gridCol>
                <a:gridCol w="521601">
                  <a:extLst>
                    <a:ext uri="{9D8B030D-6E8A-4147-A177-3AD203B41FA5}">
                      <a16:colId xmlns:a16="http://schemas.microsoft.com/office/drawing/2014/main" val="4158269986"/>
                    </a:ext>
                  </a:extLst>
                </a:gridCol>
              </a:tblGrid>
              <a:tr h="2973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Organising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young workers in digital economy</a:t>
                      </a:r>
                    </a:p>
                  </a:txBody>
                  <a:tcPr marL="6561" marR="6561" marT="656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Nezavisnost, CITUB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Nezavisnost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CITUB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623579"/>
                  </a:ext>
                </a:extLst>
              </a:tr>
              <a:tr h="2973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young trade union leaders - Facilitate a Europe-wide sharing of best-practices on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organising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young workers.</a:t>
                      </a:r>
                    </a:p>
                  </a:txBody>
                  <a:tcPr marL="6561" marR="6561" marT="6561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INDUSTRIALL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296176"/>
                  </a:ext>
                </a:extLst>
              </a:tr>
              <a:tr h="152131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Supply chain: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organised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regulated</a:t>
                      </a:r>
                    </a:p>
                  </a:txBody>
                  <a:tcPr marL="6561" marR="6561" marT="6561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LO-S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LO-S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ZSSS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878271"/>
                  </a:ext>
                </a:extLst>
              </a:tr>
              <a:tr h="29731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Unemployed: trade union challenges facing Europe’s long-term unemployment</a:t>
                      </a:r>
                    </a:p>
                  </a:txBody>
                  <a:tcPr marL="6561" marR="6561" marT="6561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UGT-E, CSC, CISL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CSC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UGT-E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370014"/>
                  </a:ext>
                </a:extLst>
              </a:tr>
              <a:tr h="297316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Trade union renewal</a:t>
                      </a:r>
                    </a:p>
                  </a:txBody>
                  <a:tcPr marL="6561" marR="6561" marT="6561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Solidarnosc, LBAS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Solidarnosc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LBAS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237257"/>
                  </a:ext>
                </a:extLst>
              </a:tr>
              <a:tr h="152131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Organising</a:t>
                      </a:r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 digital platforms</a:t>
                      </a:r>
                    </a:p>
                  </a:txBody>
                  <a:tcPr marL="6561" marR="6561" marT="6561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SAK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SAK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911295"/>
                  </a:ext>
                </a:extLst>
              </a:tr>
              <a:tr h="1521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Representing and organising atypical workers</a:t>
                      </a:r>
                    </a:p>
                  </a:txBody>
                  <a:tcPr marL="6561" marR="6561" marT="656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CGIL, OPZZ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CGIL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OPZZ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486875"/>
                  </a:ext>
                </a:extLst>
              </a:tr>
              <a:tr h="152131">
                <a:tc>
                  <a:txBody>
                    <a:bodyPr/>
                    <a:lstStyle/>
                    <a:p>
                      <a:pPr algn="l" fontAlgn="ctr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Recruitment and organising</a:t>
                      </a:r>
                    </a:p>
                  </a:txBody>
                  <a:tcPr marL="6561" marR="6561" marT="656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EPSU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197682"/>
                  </a:ext>
                </a:extLst>
              </a:tr>
              <a:tr h="152131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Verbal and political communication for TU leaders in EU context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ETUI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 Wien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466449"/>
                  </a:ext>
                </a:extLst>
              </a:tr>
              <a:tr h="152131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Training for the future - next leaders generation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ETUI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ETUC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804660"/>
                  </a:ext>
                </a:extLst>
              </a:tr>
              <a:tr h="152131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Trade union renewal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ETUI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ETUC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261442"/>
                  </a:ext>
                </a:extLst>
              </a:tr>
              <a:tr h="2973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young EFFAT activists to contribute to the EFFAT work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programme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for the next Congress period</a:t>
                      </a:r>
                    </a:p>
                  </a:txBody>
                  <a:tcPr marL="6561" marR="6561" marT="6561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EFFAT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605898"/>
                  </a:ext>
                </a:extLst>
              </a:tr>
              <a:tr h="3139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Promoting youth workers motivation for involvement in public sector</a:t>
                      </a:r>
                    </a:p>
                  </a:txBody>
                  <a:tcPr marL="6561" marR="6561" marT="656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PODKREPA, SZEF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255988"/>
                  </a:ext>
                </a:extLst>
              </a:tr>
              <a:tr h="29731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Group management in multicultural contexts and conflict resolution</a:t>
                      </a:r>
                    </a:p>
                  </a:txBody>
                  <a:tcPr marL="6561" marR="6561" marT="6561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CGT and OPZZ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CGT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OPZZ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49478"/>
                  </a:ext>
                </a:extLst>
              </a:tr>
              <a:tr h="152131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EToT</a:t>
                      </a:r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network meeting</a:t>
                      </a:r>
                    </a:p>
                  </a:txBody>
                  <a:tcPr marL="6561" marR="6561" marT="6561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ETUI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15585"/>
                  </a:ext>
                </a:extLst>
              </a:tr>
              <a:tr h="152131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Eurotrainers level 1</a:t>
                      </a:r>
                    </a:p>
                  </a:txBody>
                  <a:tcPr marL="6561" marR="6561" marT="6561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ETUI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773812"/>
                  </a:ext>
                </a:extLst>
              </a:tr>
              <a:tr h="152131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Eurotrainers level 2</a:t>
                      </a:r>
                    </a:p>
                  </a:txBody>
                  <a:tcPr marL="6561" marR="6561" marT="6561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ETUI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34369"/>
                  </a:ext>
                </a:extLst>
              </a:tr>
              <a:tr h="152856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Active learning methods</a:t>
                      </a:r>
                    </a:p>
                  </a:txBody>
                  <a:tcPr marL="6561" marR="6561" marT="6561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ETUI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580576"/>
                  </a:ext>
                </a:extLst>
              </a:tr>
              <a:tr h="152856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Coaching</a:t>
                      </a:r>
                    </a:p>
                  </a:txBody>
                  <a:tcPr marL="6561" marR="6561" marT="6561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ETUI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648628"/>
                  </a:ext>
                </a:extLst>
              </a:tr>
              <a:tr h="152131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E-portofolio building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ETUI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432909"/>
                  </a:ext>
                </a:extLst>
              </a:tr>
              <a:tr h="152131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 course intermediate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ETUI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478370"/>
                  </a:ext>
                </a:extLst>
              </a:tr>
              <a:tr h="152131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Training and education on European framework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ETUC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UGT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116602"/>
                  </a:ext>
                </a:extLst>
              </a:tr>
              <a:tr h="2990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Policy development / support to skills transition and re- and upskilling of workers</a:t>
                      </a:r>
                    </a:p>
                  </a:txBody>
                  <a:tcPr marL="6561" marR="6561" marT="656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EUROCADRES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136038"/>
                  </a:ext>
                </a:extLst>
              </a:tr>
              <a:tr h="2990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Training will focus on the future of skills / education / training in industriAll Europe sectors</a:t>
                      </a:r>
                    </a:p>
                  </a:txBody>
                  <a:tcPr marL="6561" marR="6561" marT="656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INDUSTRIALL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300454"/>
                  </a:ext>
                </a:extLst>
              </a:tr>
              <a:tr h="152131"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Lobbying at EU </a:t>
                      </a:r>
                      <a:r>
                        <a:rPr lang="fr-B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level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61" marR="6561" marT="6561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ONLINE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561" marR="6561" marT="6561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597929"/>
                  </a:ext>
                </a:extLst>
              </a:tr>
            </a:tbl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98905A7-6702-41F9-8A93-6D609827D5C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29755194"/>
              </p:ext>
            </p:extLst>
          </p:nvPr>
        </p:nvGraphicFramePr>
        <p:xfrm>
          <a:off x="5913689" y="928689"/>
          <a:ext cx="5436014" cy="5215729"/>
        </p:xfrm>
        <a:graphic>
          <a:graphicData uri="http://schemas.openxmlformats.org/drawingml/2006/table">
            <a:tbl>
              <a:tblPr/>
              <a:tblGrid>
                <a:gridCol w="3390060">
                  <a:extLst>
                    <a:ext uri="{9D8B030D-6E8A-4147-A177-3AD203B41FA5}">
                      <a16:colId xmlns:a16="http://schemas.microsoft.com/office/drawing/2014/main" val="2008873761"/>
                    </a:ext>
                  </a:extLst>
                </a:gridCol>
                <a:gridCol w="810475">
                  <a:extLst>
                    <a:ext uri="{9D8B030D-6E8A-4147-A177-3AD203B41FA5}">
                      <a16:colId xmlns:a16="http://schemas.microsoft.com/office/drawing/2014/main" val="1672711158"/>
                    </a:ext>
                  </a:extLst>
                </a:gridCol>
                <a:gridCol w="701752">
                  <a:extLst>
                    <a:ext uri="{9D8B030D-6E8A-4147-A177-3AD203B41FA5}">
                      <a16:colId xmlns:a16="http://schemas.microsoft.com/office/drawing/2014/main" val="1859329187"/>
                    </a:ext>
                  </a:extLst>
                </a:gridCol>
                <a:gridCol w="533727">
                  <a:extLst>
                    <a:ext uri="{9D8B030D-6E8A-4147-A177-3AD203B41FA5}">
                      <a16:colId xmlns:a16="http://schemas.microsoft.com/office/drawing/2014/main" val="2644102247"/>
                    </a:ext>
                  </a:extLst>
                </a:gridCol>
              </a:tblGrid>
              <a:tr h="170901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ELEN e-learning network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ETUI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020394"/>
                  </a:ext>
                </a:extLst>
              </a:tr>
              <a:tr h="175522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NETYL</a:t>
                      </a:r>
                    </a:p>
                  </a:txBody>
                  <a:tcPr marL="6713" marR="6713" marT="6713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ETUI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951776"/>
                  </a:ext>
                </a:extLst>
              </a:tr>
              <a:tr h="3338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training for young trade union leaders", week 3 edition 2018-2019</a:t>
                      </a:r>
                    </a:p>
                  </a:txBody>
                  <a:tcPr marL="6713" marR="6713" marT="6713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ETUI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383482"/>
                  </a:ext>
                </a:extLst>
              </a:tr>
              <a:tr h="3338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training for young trade union leaders", week 1 edition 2019-2020</a:t>
                      </a:r>
                    </a:p>
                  </a:txBody>
                  <a:tcPr marL="6713" marR="6713" marT="671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ETUI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096587"/>
                  </a:ext>
                </a:extLst>
              </a:tr>
              <a:tr h="3338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trainnig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young trade union leaders", week 2  edition 2019-2020</a:t>
                      </a:r>
                    </a:p>
                  </a:txBody>
                  <a:tcPr marL="6713" marR="6713" marT="671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ETUI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127613"/>
                  </a:ext>
                </a:extLst>
              </a:tr>
              <a:tr h="170901"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Youth</a:t>
                      </a:r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training </a:t>
                      </a:r>
                      <a:r>
                        <a:rPr lang="fr-B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13" marR="6713" marT="671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ETUI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ETUC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797212"/>
                  </a:ext>
                </a:extLst>
              </a:tr>
              <a:tr h="17090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E-tutors training edition 1 &amp;2</a:t>
                      </a:r>
                    </a:p>
                  </a:txBody>
                  <a:tcPr marL="6713" marR="6713" marT="671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ETUI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004291"/>
                  </a:ext>
                </a:extLst>
              </a:tr>
              <a:tr h="170901"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management </a:t>
                      </a:r>
                    </a:p>
                  </a:txBody>
                  <a:tcPr marL="6713" marR="6713" marT="671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077081"/>
                  </a:ext>
                </a:extLst>
              </a:tr>
              <a:tr h="17090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English for trade unionists</a:t>
                      </a:r>
                    </a:p>
                  </a:txBody>
                  <a:tcPr marL="6713" marR="6713" marT="671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263199"/>
                  </a:ext>
                </a:extLst>
              </a:tr>
              <a:tr h="17090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English for worker participation</a:t>
                      </a:r>
                    </a:p>
                  </a:txBody>
                  <a:tcPr marL="6713" marR="6713" marT="671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254915"/>
                  </a:ext>
                </a:extLst>
              </a:tr>
              <a:tr h="17090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English for "industry 4.0</a:t>
                      </a:r>
                    </a:p>
                  </a:txBody>
                  <a:tcPr marL="6713" marR="6713" marT="671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667463"/>
                  </a:ext>
                </a:extLst>
              </a:tr>
              <a:tr h="170901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 Lobby for ETUC advisers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ETUI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ETUC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584591"/>
                  </a:ext>
                </a:extLst>
              </a:tr>
              <a:tr h="17090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Leadership and capacity-building for trade unionists week 1</a:t>
                      </a:r>
                    </a:p>
                  </a:txBody>
                  <a:tcPr marL="6713" marR="6713" marT="671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ETUI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202396"/>
                  </a:ext>
                </a:extLst>
              </a:tr>
              <a:tr h="17090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Leadership and capacity-building for trade unionists week 2</a:t>
                      </a:r>
                    </a:p>
                  </a:txBody>
                  <a:tcPr marL="6713" marR="6713" marT="671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ETUI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59289"/>
                  </a:ext>
                </a:extLst>
              </a:tr>
              <a:tr h="17090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Workshop for European trade union project managers</a:t>
                      </a:r>
                    </a:p>
                  </a:txBody>
                  <a:tcPr marL="6713" marR="6713" marT="671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ETUI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ETUC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474282"/>
                  </a:ext>
                </a:extLst>
              </a:tr>
              <a:tr h="170901"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Negotiation skills</a:t>
                      </a:r>
                    </a:p>
                  </a:txBody>
                  <a:tcPr marL="6713" marR="6713" marT="671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ETUI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08667"/>
                  </a:ext>
                </a:extLst>
              </a:tr>
              <a:tr h="1709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Leadership training on negotiation skill development</a:t>
                      </a:r>
                    </a:p>
                  </a:txBody>
                  <a:tcPr marL="6713" marR="6713" marT="671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EUROCOP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544004"/>
                  </a:ext>
                </a:extLst>
              </a:tr>
              <a:tr h="17090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Leadership in Occupational Health and Safety (OSH)</a:t>
                      </a:r>
                    </a:p>
                  </a:txBody>
                  <a:tcPr marL="6713" marR="6713" marT="671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OPZZ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OPZZ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991298"/>
                  </a:ext>
                </a:extLst>
              </a:tr>
              <a:tr h="175522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ETUI EduDays</a:t>
                      </a:r>
                    </a:p>
                  </a:txBody>
                  <a:tcPr marL="6713" marR="6713" marT="6713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ETUI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ÖGB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52541"/>
                  </a:ext>
                </a:extLst>
              </a:tr>
              <a:tr h="170901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Pedagogical</a:t>
                      </a:r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Committee</a:t>
                      </a:r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 + II</a:t>
                      </a:r>
                    </a:p>
                  </a:txBody>
                  <a:tcPr marL="6713" marR="6713" marT="6713" marB="0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ETUI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11896"/>
                  </a:ext>
                </a:extLst>
              </a:tr>
              <a:tr h="175522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Communication: e-campaigns and e-action plans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ETUI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ETUC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610540"/>
                  </a:ext>
                </a:extLst>
              </a:tr>
              <a:tr h="5107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Improving the capacity of journalists’ unions in identifying and developing their training strategies – follow-up of the face-to-face training held in Feb 2018</a:t>
                      </a:r>
                    </a:p>
                  </a:txBody>
                  <a:tcPr marL="6713" marR="6713" marT="671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EFJ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733505"/>
                  </a:ext>
                </a:extLst>
              </a:tr>
              <a:tr h="613445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13" marR="6713" marT="6713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713" marR="6713" marT="6713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519831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10B3-E31E-4A0C-8475-B4744EF3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 dirty="0"/>
              <a:t>Vera dos Santos Costa,  Director Education Department ETUI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93310743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8B845-5B1F-4605-AEEB-6B24A484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  <p:pic>
        <p:nvPicPr>
          <p:cNvPr id="10" name="pYKUrY">
            <a:hlinkClick r:id="" action="ppaction://media"/>
            <a:extLst>
              <a:ext uri="{FF2B5EF4-FFF2-40B4-BE49-F238E27FC236}">
                <a16:creationId xmlns:a16="http://schemas.microsoft.com/office/drawing/2014/main" id="{C5066536-CF65-412C-ABD8-185C21784F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848" y="2137"/>
            <a:ext cx="9317037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6081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E4E7F-1A3A-42C2-B3B8-B5831D9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The </a:t>
            </a:r>
            <a:r>
              <a:rPr lang="fr-BE" dirty="0" err="1"/>
              <a:t>etui</a:t>
            </a:r>
            <a:r>
              <a:rPr lang="fr-BE" dirty="0"/>
              <a:t>.</a:t>
            </a:r>
          </a:p>
        </p:txBody>
      </p:sp>
      <p:pic>
        <p:nvPicPr>
          <p:cNvPr id="5" name="Online Media 4" title="Presentation of the European Trade Union Institute 2018">
            <a:hlinkClick r:id="" action="ppaction://media"/>
            <a:extLst>
              <a:ext uri="{FF2B5EF4-FFF2-40B4-BE49-F238E27FC236}">
                <a16:creationId xmlns:a16="http://schemas.microsoft.com/office/drawing/2014/main" id="{E7AC1948-F744-46EF-9277-FC922ED67CB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49589" y="884238"/>
            <a:ext cx="9144000" cy="51434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D43EA0-520E-4A7D-8B7F-3784D658C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3965599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65476C-6897-426B-8639-4E6EF3957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B05493-D66C-41AB-9843-B20A7BD900D9}"/>
              </a:ext>
            </a:extLst>
          </p:cNvPr>
          <p:cNvSpPr txBox="1"/>
          <p:nvPr/>
        </p:nvSpPr>
        <p:spPr>
          <a:xfrm>
            <a:off x="886691" y="928255"/>
            <a:ext cx="10002982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q"/>
            </a:pPr>
            <a:r>
              <a:rPr lang="fr-BE" sz="6000" dirty="0" err="1">
                <a:solidFill>
                  <a:schemeClr val="accent1">
                    <a:lumMod val="50000"/>
                  </a:schemeClr>
                </a:solidFill>
              </a:rPr>
              <a:t>Priorities</a:t>
            </a:r>
            <a:endParaRPr lang="fr-BE" sz="60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BE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BE" sz="3200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GB" sz="3200" b="1" dirty="0"/>
              <a:t>The future of the EU</a:t>
            </a:r>
            <a:endParaRPr lang="fr-BE" sz="3200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GB" sz="3200" b="1" dirty="0"/>
              <a:t>Worker’s participation and industrial relations</a:t>
            </a:r>
            <a:endParaRPr lang="fr-BE" sz="3200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GB" sz="3200" b="1" i="1" dirty="0"/>
              <a:t>Sustainable development and industrial policy</a:t>
            </a:r>
            <a:endParaRPr lang="fr-BE" sz="3200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en-GB" sz="3200" b="1" i="1" dirty="0"/>
              <a:t> Working conditions and job quality</a:t>
            </a:r>
            <a:endParaRPr lang="fr-BE" sz="3200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BE" sz="3200" b="1" i="1" dirty="0"/>
              <a:t>Trade union </a:t>
            </a:r>
            <a:r>
              <a:rPr lang="fr-BE" sz="3200" b="1" i="1" dirty="0" err="1"/>
              <a:t>renewal</a:t>
            </a:r>
            <a:endParaRPr lang="fr-BE" sz="3200" b="1" i="1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fr-BE" sz="3200" b="1" i="1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fr-BE" sz="3200" b="1" i="1" dirty="0" err="1"/>
              <a:t>Capacity</a:t>
            </a:r>
            <a:r>
              <a:rPr lang="fr-BE" sz="3200" b="1" i="1" dirty="0"/>
              <a:t> building</a:t>
            </a:r>
            <a:endParaRPr lang="fr-BE" sz="32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BE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BE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BE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BE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BE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BE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49601416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CD82B-9890-4E3E-94B2-6AC56425A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400" kern="1400" spc="25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br>
              <a:rPr lang="fr-BE" dirty="0">
                <a:solidFill>
                  <a:srgbClr val="FF0000"/>
                </a:solidFill>
              </a:rPr>
            </a:br>
            <a:endParaRPr lang="fr-B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1EAFEA-488D-43DD-9D68-32A0E8835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1461" y="1148124"/>
            <a:ext cx="4846740" cy="410296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0F3DD-D5D1-4A49-B9A9-BC8BCCDA3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Call for proposal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Pedagogical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/>
              <a:t>EduDays</a:t>
            </a: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Budget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ETUI Work 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Commission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ETUI’s general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31EF4-9401-4A1F-AA70-B7B2FAEF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6069612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59574-A00A-48AC-BD33-B99BA07CA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Draft Programme 2019-2020 : backstage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12A8A5B-4A90-455B-858B-1DC483D693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813" b="781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BEAE01-6C8C-4604-B2AC-A1E78FCC0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64435-437B-4889-BCF6-6BB4ACFB1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7135154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7B941-5095-4105-ABA7-A29AB7A83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Backstage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E01280-A0B2-41A1-9548-A6DEEF149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696"/>
          <a:stretch/>
        </p:blipFill>
        <p:spPr>
          <a:xfrm>
            <a:off x="3958171" y="1600201"/>
            <a:ext cx="4078808" cy="404857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5DEFA-FFD5-4AE6-B8B2-F3F23A613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0000696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6635E31-7D89-4EE7-97A5-3BAE9807C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Topics </a:t>
            </a:r>
            <a:r>
              <a:rPr lang="fr-BE" dirty="0" err="1"/>
              <a:t>covered</a:t>
            </a:r>
            <a:r>
              <a:rPr lang="fr-BE" dirty="0"/>
              <a:t> by the draft Programme 2019-2020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10AAF3F-6474-4E10-A9EE-11C0789F3C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888764"/>
            <a:ext cx="5463117" cy="524711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future of the EU 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7540"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Democracy at work and in society (training linked to workers’ rights, racism at work, far-right parties and democracy)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7540"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 and policy development : synergy training  with Research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7540"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 Pillar of Social Rights and EU Semester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7540"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capacity building and skills development</a:t>
            </a:r>
          </a:p>
          <a:p>
            <a:pPr marL="637540"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GPDR </a:t>
            </a:r>
          </a:p>
          <a:p>
            <a:pPr marL="637540">
              <a:lnSpc>
                <a:spcPct val="107000"/>
              </a:lnSpc>
              <a:spcAft>
                <a:spcPts val="60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Intercultural opportunities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Worker’s participation and industrial relations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 and consultation (European and national-level (including </a:t>
            </a:r>
            <a:r>
              <a:rPr lang="en-GB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EWC</a:t>
            </a: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SE-WC): 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Board-level employee representation (European level)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and Safety representative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Collective bargaining (incl. in the digital economy) and wage developments (incl. minimum wages)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60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Contribution to the debate on democracy at work</a:t>
            </a:r>
            <a:r>
              <a:rPr lang="en-GB" sz="12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 development and industrial policy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SDGs 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trade unions' capacity to influence scientific and technological developments 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Circular economy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Industry 4.0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200" b="1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12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9660A01-EF14-4121-8EB6-5400CEA18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8119" y="1018241"/>
            <a:ext cx="5465233" cy="4988161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 conditions and job quality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dialogue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Migration 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impact of digitalisation on work and employment relations and conditions (‘new types’ of work and work organisation, incl. in public services)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Non-standard employment (types, typology, protection needed by state and Tus incl. health and safety)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Job quality and employment levels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Ageing and employment 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600"/>
              </a:spcAft>
            </a:pP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Gender perspectives 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705">
              <a:lnSpc>
                <a:spcPct val="107000"/>
              </a:lnSpc>
              <a:spcAft>
                <a:spcPts val="0"/>
              </a:spcAft>
            </a:pPr>
            <a:r>
              <a:rPr lang="en-GB" sz="12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Trade union renewal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developments and potential membership development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Organising strategies – what do we know? What works? And why?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Supply chains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Platform workers, digital workers and other forms of distanced workers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leadership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6905">
              <a:lnSpc>
                <a:spcPct val="107000"/>
              </a:lnSpc>
              <a:spcAft>
                <a:spcPts val="0"/>
              </a:spcAft>
            </a:pPr>
            <a:r>
              <a:rPr lang="en-GB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 term unemployed</a:t>
            </a:r>
            <a:endParaRPr lang="fr-B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F12CA-40B8-4CED-8219-41C78E9CA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2179288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44D6F-0E83-4873-8A18-A749EA793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Draft programme 2019-2020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F12CA-40B8-4CED-8219-41C78E9CA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D81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Vera dos Santos Costa,  Director Education Department ETUI</a:t>
            </a:r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8D81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2DE830-73F9-4287-8550-BA7E3278069E}"/>
              </a:ext>
            </a:extLst>
          </p:cNvPr>
          <p:cNvSpPr/>
          <p:nvPr/>
        </p:nvSpPr>
        <p:spPr>
          <a:xfrm>
            <a:off x="5722834" y="1391504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BE" sz="4400" dirty="0">
                <a:solidFill>
                  <a:schemeClr val="accent1">
                    <a:lumMod val="50000"/>
                  </a:schemeClr>
                </a:solidFill>
              </a:rPr>
              <a:t>Do not </a:t>
            </a:r>
            <a:r>
              <a:rPr lang="fr-BE" sz="4400" dirty="0" err="1">
                <a:solidFill>
                  <a:schemeClr val="accent1">
                    <a:lumMod val="50000"/>
                  </a:schemeClr>
                </a:solidFill>
              </a:rPr>
              <a:t>make</a:t>
            </a:r>
            <a:r>
              <a:rPr lang="fr-BE" sz="4400" dirty="0">
                <a:solidFill>
                  <a:schemeClr val="accent1">
                    <a:lumMod val="50000"/>
                  </a:schemeClr>
                </a:solidFill>
              </a:rPr>
              <a:t> a battle of </a:t>
            </a:r>
            <a:r>
              <a:rPr lang="fr-BE" sz="4400" dirty="0" err="1">
                <a:solidFill>
                  <a:schemeClr val="accent1">
                    <a:lumMod val="50000"/>
                  </a:schemeClr>
                </a:solidFill>
              </a:rPr>
              <a:t>titles</a:t>
            </a:r>
            <a:r>
              <a:rPr lang="fr-BE" sz="4400" dirty="0">
                <a:solidFill>
                  <a:schemeClr val="accent1">
                    <a:lumMod val="50000"/>
                  </a:schemeClr>
                </a:solidFill>
              </a:rPr>
              <a:t> but </a:t>
            </a:r>
            <a:r>
              <a:rPr lang="fr-BE" sz="4400" dirty="0" err="1">
                <a:solidFill>
                  <a:schemeClr val="accent1">
                    <a:lumMod val="50000"/>
                  </a:schemeClr>
                </a:solidFill>
              </a:rPr>
              <a:t>seek</a:t>
            </a:r>
            <a:r>
              <a:rPr lang="fr-BE" sz="4400" dirty="0">
                <a:solidFill>
                  <a:schemeClr val="accent1">
                    <a:lumMod val="50000"/>
                  </a:schemeClr>
                </a:solidFill>
              </a:rPr>
              <a:t> for </a:t>
            </a:r>
            <a:r>
              <a:rPr lang="fr-BE" sz="4400" dirty="0" err="1">
                <a:solidFill>
                  <a:schemeClr val="accent1">
                    <a:lumMod val="50000"/>
                  </a:schemeClr>
                </a:solidFill>
              </a:rPr>
              <a:t>common</a:t>
            </a:r>
            <a:r>
              <a:rPr lang="fr-BE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BE" sz="4400" dirty="0" err="1">
                <a:solidFill>
                  <a:schemeClr val="accent1">
                    <a:lumMod val="50000"/>
                  </a:schemeClr>
                </a:solidFill>
              </a:rPr>
              <a:t>learning</a:t>
            </a:r>
            <a:r>
              <a:rPr lang="fr-BE" sz="4400" dirty="0">
                <a:solidFill>
                  <a:schemeClr val="accent1">
                    <a:lumMod val="50000"/>
                  </a:schemeClr>
                </a:solidFill>
              </a:rPr>
              <a:t> objectives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0D947A-BC7C-4D7F-A100-5533E3FEF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203" y="1462176"/>
            <a:ext cx="45148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72677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581F3-3602-462A-8C27-D307D4D3B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Programme 2019-2020 : draft in </a:t>
            </a:r>
            <a:r>
              <a:rPr lang="fr-BE" dirty="0" err="1"/>
              <a:t>progress</a:t>
            </a:r>
            <a:endParaRPr lang="fr-BE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41F23F0-81DA-4B94-8E2E-3439DB77D4D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47163425"/>
              </p:ext>
            </p:extLst>
          </p:nvPr>
        </p:nvGraphicFramePr>
        <p:xfrm>
          <a:off x="431801" y="1387736"/>
          <a:ext cx="5462588" cy="4560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7822">
                  <a:extLst>
                    <a:ext uri="{9D8B030D-6E8A-4147-A177-3AD203B41FA5}">
                      <a16:colId xmlns:a16="http://schemas.microsoft.com/office/drawing/2014/main" val="2715751915"/>
                    </a:ext>
                  </a:extLst>
                </a:gridCol>
                <a:gridCol w="810004">
                  <a:extLst>
                    <a:ext uri="{9D8B030D-6E8A-4147-A177-3AD203B41FA5}">
                      <a16:colId xmlns:a16="http://schemas.microsoft.com/office/drawing/2014/main" val="2472075468"/>
                    </a:ext>
                  </a:extLst>
                </a:gridCol>
                <a:gridCol w="701345">
                  <a:extLst>
                    <a:ext uri="{9D8B030D-6E8A-4147-A177-3AD203B41FA5}">
                      <a16:colId xmlns:a16="http://schemas.microsoft.com/office/drawing/2014/main" val="3552714384"/>
                    </a:ext>
                  </a:extLst>
                </a:gridCol>
                <a:gridCol w="533417">
                  <a:extLst>
                    <a:ext uri="{9D8B030D-6E8A-4147-A177-3AD203B41FA5}">
                      <a16:colId xmlns:a16="http://schemas.microsoft.com/office/drawing/2014/main" val="1194094105"/>
                    </a:ext>
                  </a:extLst>
                </a:gridCol>
              </a:tblGrid>
              <a:tr h="466701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title</a:t>
                      </a:r>
                      <a:r>
                        <a:rPr lang="fr-B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of the </a:t>
                      </a:r>
                      <a:r>
                        <a:rPr lang="fr-BE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project</a:t>
                      </a:r>
                      <a:endParaRPr lang="fr-BE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organisation</a:t>
                      </a:r>
                      <a:endParaRPr lang="fr-BE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Host</a:t>
                      </a:r>
                      <a:endParaRPr lang="fr-BE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partner</a:t>
                      </a:r>
                      <a:endParaRPr lang="fr-BE" sz="9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1536734232"/>
                  </a:ext>
                </a:extLst>
              </a:tr>
              <a:tr h="28202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How to make a difference in the ES and to better engage into social dialogue on education policy and reforms within the ES framework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ETUCE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623913060"/>
                  </a:ext>
                </a:extLst>
              </a:tr>
              <a:tr h="1412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How to be a citizen in Europe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ONLINE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2237048629"/>
                  </a:ext>
                </a:extLst>
              </a:tr>
              <a:tr h="141257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Far-right workshop 2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2324585796"/>
                  </a:ext>
                </a:extLst>
              </a:tr>
              <a:tr h="141257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European Pillar of Social rights and European Semester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ETUC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UIL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3358476110"/>
                  </a:ext>
                </a:extLst>
              </a:tr>
              <a:tr h="141257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ECTUN-working and leaving in the capital regions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612294738"/>
                  </a:ext>
                </a:extLst>
              </a:tr>
              <a:tr h="141257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Economic</a:t>
                      </a:r>
                      <a:r>
                        <a:rPr lang="fr-B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high-</a:t>
                      </a:r>
                      <a:r>
                        <a:rPr lang="fr-BE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level</a:t>
                      </a:r>
                      <a:r>
                        <a:rPr lang="fr-B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training</a:t>
                      </a:r>
                      <a:endParaRPr lang="fr-B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ETUI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ETUC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372607397"/>
                  </a:ext>
                </a:extLst>
              </a:tr>
              <a:tr h="141257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SDGs</a:t>
                      </a:r>
                      <a:endParaRPr lang="fr-B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ETUC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2453009755"/>
                  </a:ext>
                </a:extLst>
              </a:tr>
              <a:tr h="141257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GDPR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ETUC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/>
                      <a:endParaRPr lang="fr-B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584165852"/>
                  </a:ext>
                </a:extLst>
              </a:tr>
              <a:tr h="18743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workshop for the Network of European works council Trainers (the N.E.T.)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1070550220"/>
                  </a:ext>
                </a:extLst>
              </a:tr>
              <a:tr h="2674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Capacity building and exchange of experience for select committee members of EWCs.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IGMetal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2710442919"/>
                  </a:ext>
                </a:extLst>
              </a:tr>
              <a:tr h="2674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Shared service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Centres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(SSC) as an organizational model: field of action for EWC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IGMetal</a:t>
                      </a:r>
                      <a:endParaRPr lang="fr-B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1414534753"/>
                  </a:ext>
                </a:extLst>
              </a:tr>
              <a:tr h="1412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Assistance and expertise for EWC related initiatives from ETUC affiliates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2564872243"/>
                  </a:ext>
                </a:extLst>
              </a:tr>
              <a:tr h="1412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Coordination of EWC training initiatives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1167629710"/>
                  </a:ext>
                </a:extLst>
              </a:tr>
              <a:tr h="141257"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Pedagogical modules on intercultural cooperation 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3809222809"/>
                  </a:ext>
                </a:extLst>
              </a:tr>
              <a:tr h="1412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Intercultural cooperation within the EWC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1374182201"/>
                  </a:ext>
                </a:extLst>
              </a:tr>
              <a:tr h="1412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Training for SE board level employee </a:t>
                      </a:r>
                      <a:r>
                        <a:rPr lang="en-US" sz="9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represenatives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2057649930"/>
                  </a:ext>
                </a:extLst>
              </a:tr>
              <a:tr h="1412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Training for board level employee representatives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360090358"/>
                  </a:ext>
                </a:extLst>
              </a:tr>
              <a:tr h="2674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Training for European Works Councils, SE Works Councils and Special Negotiating Bodies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4262705705"/>
                  </a:ext>
                </a:extLst>
              </a:tr>
              <a:tr h="4065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solidFill>
                            <a:schemeClr val="tx1"/>
                          </a:solidFill>
                          <a:effectLst/>
                        </a:rPr>
                        <a:t>EWC’s training for new elected and potential members in the transport sector</a:t>
                      </a:r>
                      <a:endParaRPr lang="en-US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ETF</a:t>
                      </a:r>
                      <a:endParaRPr lang="fr-B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fr-BE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09" marR="6709" marT="6709" marB="0"/>
                </a:tc>
                <a:extLst>
                  <a:ext uri="{0D108BD9-81ED-4DB2-BD59-A6C34878D82A}">
                    <a16:rowId xmlns:a16="http://schemas.microsoft.com/office/drawing/2014/main" val="2714147946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1ADFA18-5020-4C4D-A11E-22A7CC816FF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05118068"/>
              </p:ext>
            </p:extLst>
          </p:nvPr>
        </p:nvGraphicFramePr>
        <p:xfrm>
          <a:off x="6097588" y="1427148"/>
          <a:ext cx="5635788" cy="4525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9807">
                  <a:extLst>
                    <a:ext uri="{9D8B030D-6E8A-4147-A177-3AD203B41FA5}">
                      <a16:colId xmlns:a16="http://schemas.microsoft.com/office/drawing/2014/main" val="152029549"/>
                    </a:ext>
                  </a:extLst>
                </a:gridCol>
                <a:gridCol w="810475">
                  <a:extLst>
                    <a:ext uri="{9D8B030D-6E8A-4147-A177-3AD203B41FA5}">
                      <a16:colId xmlns:a16="http://schemas.microsoft.com/office/drawing/2014/main" val="2998541436"/>
                    </a:ext>
                  </a:extLst>
                </a:gridCol>
                <a:gridCol w="701752">
                  <a:extLst>
                    <a:ext uri="{9D8B030D-6E8A-4147-A177-3AD203B41FA5}">
                      <a16:colId xmlns:a16="http://schemas.microsoft.com/office/drawing/2014/main" val="2233140191"/>
                    </a:ext>
                  </a:extLst>
                </a:gridCol>
                <a:gridCol w="703754">
                  <a:extLst>
                    <a:ext uri="{9D8B030D-6E8A-4147-A177-3AD203B41FA5}">
                      <a16:colId xmlns:a16="http://schemas.microsoft.com/office/drawing/2014/main" val="265788552"/>
                    </a:ext>
                  </a:extLst>
                </a:gridCol>
              </a:tblGrid>
              <a:tr h="15585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EWCs: the rules of the game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ONLINE</a:t>
                      </a:r>
                      <a:endParaRPr lang="fr-BE" sz="900" b="0" i="0" u="none" strike="noStrike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1563944881"/>
                  </a:ext>
                </a:extLst>
              </a:tr>
              <a:tr h="3044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Challenges for a definite European pay rise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UGT-E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UGT-E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Fratia/UGTP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1329136749"/>
                  </a:ext>
                </a:extLst>
              </a:tr>
              <a:tr h="28092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Training on how to promote a Wage Alliance in the V4 countries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SZEF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KOZ SR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 dirty="0">
                          <a:effectLst/>
                        </a:rPr>
                        <a:t>SZEF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3293537567"/>
                  </a:ext>
                </a:extLst>
              </a:tr>
              <a:tr h="160070">
                <a:tc>
                  <a:txBody>
                    <a:bodyPr/>
                    <a:lstStyle/>
                    <a:p>
                      <a:pPr algn="l" fontAlgn="b"/>
                      <a:r>
                        <a:rPr lang="fr-BE" sz="900" u="none" strike="noStrike">
                          <a:effectLst/>
                        </a:rPr>
                        <a:t>Circular economy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CISL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CISL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3019497737"/>
                  </a:ext>
                </a:extLst>
              </a:tr>
              <a:tr h="1600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Adaptating labour organisations and work places to climate change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PODKREPA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PODKREPA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2530528097"/>
                  </a:ext>
                </a:extLst>
              </a:tr>
              <a:tr h="155856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u="none" strike="noStrike">
                          <a:effectLst/>
                        </a:rPr>
                        <a:t>Climate adaptation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2236409778"/>
                  </a:ext>
                </a:extLst>
              </a:tr>
              <a:tr h="155856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u="none" strike="noStrike">
                          <a:effectLst/>
                        </a:rPr>
                        <a:t>Climate change and energy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ETUC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2462019103"/>
                  </a:ext>
                </a:extLst>
              </a:tr>
              <a:tr h="384208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effectLst/>
                        </a:rPr>
                        <a:t>CB in digital economy ( organising)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CNSLR Fratia and LBAS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Fratia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LBAS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3671526343"/>
                  </a:ext>
                </a:extLst>
              </a:tr>
              <a:tr h="30444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Ageing and employment: from minimum wage to minimum pension</a:t>
                      </a:r>
                    </a:p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Podkrepa and ZSSS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ZSSS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Podkrepa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1756073238"/>
                  </a:ext>
                </a:extLst>
              </a:tr>
              <a:tr h="155856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effectLst/>
                        </a:rPr>
                        <a:t>Social partners for equality in the labour market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Podkrepa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823766186"/>
                  </a:ext>
                </a:extLst>
              </a:tr>
              <a:tr h="15585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Digitalisation and its effect on public services workers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SZEF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SZEF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747884626"/>
                  </a:ext>
                </a:extLst>
              </a:tr>
              <a:tr h="155856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effectLst/>
                        </a:rPr>
                        <a:t>Health care and social protection under European Semester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ETUC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 dirty="0">
                          <a:effectLst/>
                        </a:rPr>
                        <a:t> 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3010566396"/>
                  </a:ext>
                </a:extLst>
              </a:tr>
              <a:tr h="15585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Social protection for all: atypical workers and social protection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LPSK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LPSK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GSEE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178552953"/>
                  </a:ext>
                </a:extLst>
              </a:tr>
              <a:tr h="155856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u="none" strike="noStrike">
                          <a:effectLst/>
                        </a:rPr>
                        <a:t>Collective Bargaining summer school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INDUSTRIALL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829587534"/>
                  </a:ext>
                </a:extLst>
              </a:tr>
              <a:tr h="304440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u="none" strike="noStrike">
                          <a:effectLst/>
                        </a:rPr>
                        <a:t>Bogus self-employed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CC.OO and CGT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CC.OO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CGT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1032617877"/>
                  </a:ext>
                </a:extLst>
              </a:tr>
              <a:tr h="15585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The right to connect – the right to disconnect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TCO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TCO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389937801"/>
                  </a:ext>
                </a:extLst>
              </a:tr>
              <a:tr h="155856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u="none" strike="noStrike">
                          <a:effectLst/>
                        </a:rPr>
                        <a:t>Collective bargaining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ETUC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1674116453"/>
                  </a:ext>
                </a:extLst>
              </a:tr>
              <a:tr h="155856">
                <a:tc>
                  <a:txBody>
                    <a:bodyPr/>
                    <a:lstStyle/>
                    <a:p>
                      <a:pPr algn="l" fontAlgn="t"/>
                      <a:r>
                        <a:rPr lang="fr-BE" sz="900" u="none" strike="noStrike">
                          <a:effectLst/>
                        </a:rPr>
                        <a:t>Artificial intelligence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ETUC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4170277742"/>
                  </a:ext>
                </a:extLst>
              </a:tr>
              <a:tr h="30444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effectLst/>
                        </a:rPr>
                        <a:t>Fighting racism and xenophobia at the workplace through Collective bargaining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2819900341"/>
                  </a:ext>
                </a:extLst>
              </a:tr>
              <a:tr h="30444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effectLst/>
                        </a:rPr>
                        <a:t>Combating fake news &amp; social media missused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 dirty="0">
                          <a:effectLst/>
                        </a:rPr>
                        <a:t>CGSLB</a:t>
                      </a:r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2751451969"/>
                  </a:ext>
                </a:extLst>
              </a:tr>
              <a:tr h="16007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>
                          <a:effectLst/>
                        </a:rPr>
                        <a:t>What’s new on the political economy?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ETUI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BE" sz="900" u="none" strike="noStrike">
                          <a:effectLst/>
                        </a:rPr>
                        <a:t> </a:t>
                      </a:r>
                      <a:endParaRPr lang="fr-B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2890008260"/>
                  </a:ext>
                </a:extLst>
              </a:tr>
              <a:tr h="11312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 anchor="b"/>
                </a:tc>
                <a:tc>
                  <a:txBody>
                    <a:bodyPr/>
                    <a:lstStyle/>
                    <a:p>
                      <a:pPr algn="ctr" fontAlgn="t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tc>
                  <a:txBody>
                    <a:bodyPr/>
                    <a:lstStyle/>
                    <a:p>
                      <a:pPr algn="ctr" fontAlgn="t"/>
                      <a:endParaRPr lang="fr-BE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3" marR="6713" marT="6713" marB="0"/>
                </a:tc>
                <a:extLst>
                  <a:ext uri="{0D108BD9-81ED-4DB2-BD59-A6C34878D82A}">
                    <a16:rowId xmlns:a16="http://schemas.microsoft.com/office/drawing/2014/main" val="659623791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A8B4E-DFD9-4EE3-A004-280F13DC2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Vera dos Santos Costa,  Director Education Department ETUI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4507108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nscreencombi3_withoutanimation">
  <a:themeElements>
    <a:clrScheme name="ETUI_Onscreen 3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5DAD2"/>
      </a:accent1>
      <a:accent2>
        <a:srgbClr val="0D776E"/>
      </a:accent2>
      <a:accent3>
        <a:srgbClr val="FFFFFF"/>
      </a:accent3>
      <a:accent4>
        <a:srgbClr val="000000"/>
      </a:accent4>
      <a:accent5>
        <a:srgbClr val="D7EAE5"/>
      </a:accent5>
      <a:accent6>
        <a:srgbClr val="0B6B63"/>
      </a:accent6>
      <a:hlink>
        <a:srgbClr val="23423A"/>
      </a:hlink>
      <a:folHlink>
        <a:srgbClr val="21423A"/>
      </a:folHlink>
    </a:clrScheme>
    <a:fontScheme name="ETUI_Onsc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AD3F1">
            <a:alpha val="25000"/>
          </a:srgbClr>
        </a:solidFill>
        <a:ln w="3175" cap="flat" cmpd="sng" algn="ctr">
          <a:solidFill>
            <a:srgbClr val="60A9D6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AD3F1">
            <a:alpha val="25000"/>
          </a:srgbClr>
        </a:solidFill>
        <a:ln w="3175" cap="flat" cmpd="sng" algn="ctr">
          <a:solidFill>
            <a:srgbClr val="60A9D6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TUI_Onscreen 1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C2C2A0"/>
        </a:accent1>
        <a:accent2>
          <a:srgbClr val="9A996E"/>
        </a:accent2>
        <a:accent3>
          <a:srgbClr val="FFFFFF"/>
        </a:accent3>
        <a:accent4>
          <a:srgbClr val="000000"/>
        </a:accent4>
        <a:accent5>
          <a:srgbClr val="DDDDCD"/>
        </a:accent5>
        <a:accent6>
          <a:srgbClr val="8B8A63"/>
        </a:accent6>
        <a:hlink>
          <a:srgbClr val="4F4C25"/>
        </a:hlink>
        <a:folHlink>
          <a:srgbClr val="4F4C2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UI_Onscreen 2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C4D9E4"/>
        </a:accent1>
        <a:accent2>
          <a:srgbClr val="9EC3DE"/>
        </a:accent2>
        <a:accent3>
          <a:srgbClr val="FFFFFF"/>
        </a:accent3>
        <a:accent4>
          <a:srgbClr val="000000"/>
        </a:accent4>
        <a:accent5>
          <a:srgbClr val="DEE9EF"/>
        </a:accent5>
        <a:accent6>
          <a:srgbClr val="8FB0C9"/>
        </a:accent6>
        <a:hlink>
          <a:srgbClr val="003F72"/>
        </a:hlink>
        <a:folHlink>
          <a:srgbClr val="003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UI_Onscreen 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5DAD2"/>
        </a:accent1>
        <a:accent2>
          <a:srgbClr val="0D776E"/>
        </a:accent2>
        <a:accent3>
          <a:srgbClr val="FFFFFF"/>
        </a:accent3>
        <a:accent4>
          <a:srgbClr val="000000"/>
        </a:accent4>
        <a:accent5>
          <a:srgbClr val="D7EAE5"/>
        </a:accent5>
        <a:accent6>
          <a:srgbClr val="0B6B63"/>
        </a:accent6>
        <a:hlink>
          <a:srgbClr val="23423A"/>
        </a:hlink>
        <a:folHlink>
          <a:srgbClr val="2142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UI_Onscreen 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5B6B3"/>
        </a:accent1>
        <a:accent2>
          <a:srgbClr val="6C6F70"/>
        </a:accent2>
        <a:accent3>
          <a:srgbClr val="FFFFFF"/>
        </a:accent3>
        <a:accent4>
          <a:srgbClr val="000000"/>
        </a:accent4>
        <a:accent5>
          <a:srgbClr val="D7D7D6"/>
        </a:accent5>
        <a:accent6>
          <a:srgbClr val="616465"/>
        </a:accent6>
        <a:hlink>
          <a:srgbClr val="FF6319"/>
        </a:hlink>
        <a:folHlink>
          <a:srgbClr val="FF63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UI_Onscreen 5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BE7E6"/>
        </a:accent1>
        <a:accent2>
          <a:srgbClr val="009AA6"/>
        </a:accent2>
        <a:accent3>
          <a:srgbClr val="FFFFFF"/>
        </a:accent3>
        <a:accent4>
          <a:srgbClr val="000000"/>
        </a:accent4>
        <a:accent5>
          <a:srgbClr val="DAF1F0"/>
        </a:accent5>
        <a:accent6>
          <a:srgbClr val="008B96"/>
        </a:accent6>
        <a:hlink>
          <a:srgbClr val="4D5357"/>
        </a:hlink>
        <a:folHlink>
          <a:srgbClr val="4D53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UI_Onscreen 6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EBCAB8"/>
        </a:accent1>
        <a:accent2>
          <a:srgbClr val="D52B1E"/>
        </a:accent2>
        <a:accent3>
          <a:srgbClr val="FFFFFF"/>
        </a:accent3>
        <a:accent4>
          <a:srgbClr val="000000"/>
        </a:accent4>
        <a:accent5>
          <a:srgbClr val="F3E1D8"/>
        </a:accent5>
        <a:accent6>
          <a:srgbClr val="C1261A"/>
        </a:accent6>
        <a:hlink>
          <a:srgbClr val="673327"/>
        </a:hlink>
        <a:folHlink>
          <a:srgbClr val="67332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UI_Onscreen 7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ED600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DBE8AA"/>
        </a:accent5>
        <a:accent6>
          <a:srgbClr val="0090C5"/>
        </a:accent6>
        <a:hlink>
          <a:srgbClr val="83847A"/>
        </a:hlink>
        <a:folHlink>
          <a:srgbClr val="8384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UI_Onscreen 8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8CF95"/>
        </a:accent1>
        <a:accent2>
          <a:srgbClr val="69923A"/>
        </a:accent2>
        <a:accent3>
          <a:srgbClr val="FFFFFF"/>
        </a:accent3>
        <a:accent4>
          <a:srgbClr val="000000"/>
        </a:accent4>
        <a:accent5>
          <a:srgbClr val="D8E4C8"/>
        </a:accent5>
        <a:accent6>
          <a:srgbClr val="5E8434"/>
        </a:accent6>
        <a:hlink>
          <a:srgbClr val="C966CD"/>
        </a:hlink>
        <a:folHlink>
          <a:srgbClr val="C96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TUI_Onscreen 9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AACAE6"/>
        </a:accent1>
        <a:accent2>
          <a:srgbClr val="4B92DB"/>
        </a:accent2>
        <a:accent3>
          <a:srgbClr val="FFFFFF"/>
        </a:accent3>
        <a:accent4>
          <a:srgbClr val="000000"/>
        </a:accent4>
        <a:accent5>
          <a:srgbClr val="D2E1F0"/>
        </a:accent5>
        <a:accent6>
          <a:srgbClr val="4384C6"/>
        </a:accent6>
        <a:hlink>
          <a:srgbClr val="D2492B"/>
        </a:hlink>
        <a:folHlink>
          <a:srgbClr val="D249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1066</Words>
  <Application>Microsoft Office PowerPoint</Application>
  <PresentationFormat>Widescreen</PresentationFormat>
  <Paragraphs>436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Georgia</vt:lpstr>
      <vt:lpstr>Times New Roman</vt:lpstr>
      <vt:lpstr>Wingdings</vt:lpstr>
      <vt:lpstr>Onscreencombi3_withoutanimation</vt:lpstr>
      <vt:lpstr>European Trade Union Institute  Education Department</vt:lpstr>
      <vt:lpstr>The etui.</vt:lpstr>
      <vt:lpstr>PowerPoint Presentation</vt:lpstr>
      <vt:lpstr>Process </vt:lpstr>
      <vt:lpstr>Draft Programme 2019-2020 : backstage</vt:lpstr>
      <vt:lpstr>Backstage</vt:lpstr>
      <vt:lpstr>Topics covered by the draft Programme 2019-2020</vt:lpstr>
      <vt:lpstr>Draft programme 2019-2020</vt:lpstr>
      <vt:lpstr>Programme 2019-2020 : draft in progress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Trade Union Institute  Education Department</dc:title>
  <dc:creator>DOS SANTOS, Vera</dc:creator>
  <cp:lastModifiedBy>DOS SANTOS, Vera</cp:lastModifiedBy>
  <cp:revision>4</cp:revision>
  <dcterms:created xsi:type="dcterms:W3CDTF">2018-04-16T14:37:15Z</dcterms:created>
  <dcterms:modified xsi:type="dcterms:W3CDTF">2018-11-23T11:11:36Z</dcterms:modified>
</cp:coreProperties>
</file>