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1" r:id="rId5"/>
    <p:sldId id="324" r:id="rId6"/>
    <p:sldId id="326" r:id="rId7"/>
    <p:sldId id="364" r:id="rId8"/>
    <p:sldId id="363" r:id="rId9"/>
    <p:sldId id="369" r:id="rId10"/>
    <p:sldId id="368" r:id="rId11"/>
    <p:sldId id="327" r:id="rId12"/>
    <p:sldId id="373" r:id="rId13"/>
    <p:sldId id="372" r:id="rId14"/>
    <p:sldId id="345" r:id="rId15"/>
    <p:sldId id="346" r:id="rId16"/>
    <p:sldId id="356" r:id="rId17"/>
    <p:sldId id="357" r:id="rId18"/>
    <p:sldId id="370" r:id="rId19"/>
    <p:sldId id="371" r:id="rId20"/>
    <p:sldId id="361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08"/>
    <a:srgbClr val="0B3097"/>
    <a:srgbClr val="033B73"/>
    <a:srgbClr val="04519E"/>
    <a:srgbClr val="800000"/>
    <a:srgbClr val="95002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34223-57F5-434E-8B4E-925EF642A309}" v="6" dt="2020-11-03T14:11:33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2DA9-D1D6-F644-AB7C-CD9DF88E402C}" type="datetime1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15B3-CF1C-354C-97FF-8CF48572D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6690-09DF-674A-A6E4-56034B916E7B}" type="datetime1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9BF3-703F-FB4F-97E2-B1265889E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25"/>
            <a:ext cx="9144000" cy="610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703512"/>
            <a:ext cx="8382000" cy="769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Click to edit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6787"/>
            <a:ext cx="6400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/>
              <a:t>Click to edit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/>
              <a:t>Click to edit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Proxima Nova"/>
                <a:cs typeface="Proxima Nova"/>
              </a:defRPr>
            </a:lvl1pPr>
            <a:lvl2pPr>
              <a:defRPr>
                <a:latin typeface="Proxima Nova"/>
                <a:cs typeface="Proxima Nova"/>
              </a:defRPr>
            </a:lvl2pPr>
            <a:lvl3pPr>
              <a:defRPr>
                <a:latin typeface="Proxima Nova"/>
                <a:cs typeface="Proxima Nova"/>
              </a:defRPr>
            </a:lvl3pPr>
            <a:lvl4pPr>
              <a:defRPr>
                <a:latin typeface="Proxima Nova"/>
                <a:cs typeface="Proxima Nova"/>
              </a:defRPr>
            </a:lvl4pPr>
            <a:lvl5pPr>
              <a:defRPr>
                <a:latin typeface="Proxima Nova"/>
                <a:cs typeface="Proxima Nova"/>
              </a:defRPr>
            </a:lvl5pPr>
          </a:lstStyle>
          <a:p>
            <a:pPr lvl="0"/>
            <a:r>
              <a:rPr lang="nl-BE"/>
              <a:t>Click to edit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70788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BE"/>
              <a:t>Click to edit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/>
              <a:t>Click to edit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BE"/>
              <a:t>Click to edit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Proxima Nova"/>
                <a:cs typeface="Proxima Nova"/>
              </a:defRPr>
            </a:lvl1pPr>
            <a:lvl2pPr>
              <a:defRPr sz="2000">
                <a:latin typeface="Proxima Nova"/>
                <a:cs typeface="Proxima Nova"/>
              </a:defRPr>
            </a:lvl2pPr>
            <a:lvl3pPr>
              <a:defRPr sz="1800">
                <a:latin typeface="Proxima Nova"/>
                <a:cs typeface="Proxima Nova"/>
              </a:defRPr>
            </a:lvl3pPr>
            <a:lvl4pPr>
              <a:defRPr sz="1600">
                <a:latin typeface="Proxima Nova"/>
                <a:cs typeface="Proxima Nova"/>
              </a:defRPr>
            </a:lvl4pPr>
            <a:lvl5pPr>
              <a:defRPr sz="160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Proxima Nova"/>
                <a:cs typeface="Proxima Nova"/>
              </a:defRPr>
            </a:lvl1pPr>
            <a:lvl2pPr>
              <a:defRPr sz="2000" b="0" i="0">
                <a:latin typeface="Proxima Nova"/>
                <a:cs typeface="Proxima Nova"/>
              </a:defRPr>
            </a:lvl2pPr>
            <a:lvl3pPr>
              <a:defRPr sz="1800" b="0" i="0">
                <a:latin typeface="Proxima Nova"/>
                <a:cs typeface="Proxima Nova"/>
              </a:defRPr>
            </a:lvl3pPr>
            <a:lvl4pPr>
              <a:defRPr sz="1600" b="0" i="0">
                <a:latin typeface="Proxima Nova"/>
                <a:cs typeface="Proxima Nova"/>
              </a:defRPr>
            </a:lvl4pPr>
            <a:lvl5pPr>
              <a:defRPr sz="1600" b="0" i="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/>
              <a:t>Click to edit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Proxima Nova"/>
                <a:cs typeface="Proxima Nova"/>
              </a:defRPr>
            </a:lvl1pPr>
            <a:lvl2pPr>
              <a:defRPr sz="2800">
                <a:latin typeface="Proxima Nova"/>
                <a:cs typeface="Proxima Nova"/>
              </a:defRPr>
            </a:lvl2pPr>
            <a:lvl3pPr>
              <a:defRPr sz="2400">
                <a:latin typeface="Proxima Nova"/>
                <a:cs typeface="Proxima Nova"/>
              </a:defRPr>
            </a:lvl3pPr>
            <a:lvl4pPr>
              <a:defRPr sz="2000">
                <a:latin typeface="Proxima Nova"/>
                <a:cs typeface="Proxima Nova"/>
              </a:defRPr>
            </a:lvl4pPr>
            <a:lvl5pPr>
              <a:defRPr sz="2000">
                <a:latin typeface="Proxima Nova"/>
                <a:cs typeface="Proxima Nov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838200"/>
            <a:ext cx="3008313" cy="5287963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0700" y="4851400"/>
            <a:ext cx="5486400" cy="40011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BE"/>
              <a:t>Click to edit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/>
              <a:t>Click to edit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Cera Stencil PRO Thin"/>
                <a:cs typeface="Cera Stencil PRO Thin"/>
              </a:defRPr>
            </a:lvl1pPr>
          </a:lstStyle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62" y="-2937"/>
            <a:ext cx="1417638" cy="14176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" y="6276975"/>
            <a:ext cx="380922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EA5608"/>
          </a:solidFill>
          <a:latin typeface="Cera Stencil PRO Medium"/>
          <a:ea typeface="+mj-ea"/>
          <a:cs typeface="Cera Stencil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rello.com/c/ZIDAD0Zn/100-mini-explainer-cards" TargetMode="External"/><Relationship Id="rId3" Type="http://schemas.openxmlformats.org/officeDocument/2006/relationships/hyperlink" Target="https://www.ituc-csi.org/IMG/pdf/c190_mini_guide_arabic.pdf" TargetMode="External"/><Relationship Id="rId7" Type="http://schemas.openxmlformats.org/officeDocument/2006/relationships/hyperlink" Target="https://www.ituc-csi.org/IMG/docx/model_letter_c190_ratification_eng.docx" TargetMode="External"/><Relationship Id="rId2" Type="http://schemas.openxmlformats.org/officeDocument/2006/relationships/hyperlink" Target="https://www.ituc-csi.org/IMG/pdf/c190_mini_guide_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c-csi.org/IMG/pdf/c190_faqs_en.pdf" TargetMode="External"/><Relationship Id="rId5" Type="http://schemas.openxmlformats.org/officeDocument/2006/relationships/hyperlink" Target="https://www.ituc-csi.org/IMG/pdf/c190_mini_guide_scm.pdf" TargetMode="External"/><Relationship Id="rId10" Type="http://schemas.openxmlformats.org/officeDocument/2006/relationships/hyperlink" Target="https://www.ituc-csi.org/ratifyc190-campaign-toolkit" TargetMode="External"/><Relationship Id="rId4" Type="http://schemas.openxmlformats.org/officeDocument/2006/relationships/hyperlink" Target="https://www.ituc-csi.org/IMG/pdf/c190_mini_guide_ru.pdf" TargetMode="External"/><Relationship Id="rId9" Type="http://schemas.openxmlformats.org/officeDocument/2006/relationships/hyperlink" Target="https://trello.com/c/tttpKsHy/90-gif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rello.com/c/ZIDAD0Zn/100-mini-explainer-cards" TargetMode="External"/><Relationship Id="rId3" Type="http://schemas.openxmlformats.org/officeDocument/2006/relationships/hyperlink" Target="https://www.ituc-csi.org/IMG/pdf/c190_mini_guide_arabic.pdf" TargetMode="External"/><Relationship Id="rId7" Type="http://schemas.openxmlformats.org/officeDocument/2006/relationships/hyperlink" Target="https://www.ituc-csi.org/IMG/docx/model_letter_c190_ratification_eng.docx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www.ituc-csi.org/IMG/pdf/c190_mini_guide_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c-csi.org/IMG/pdf/c190_faqs_en.pdf" TargetMode="External"/><Relationship Id="rId11" Type="http://schemas.openxmlformats.org/officeDocument/2006/relationships/hyperlink" Target="https://trello.com/b/q2I5lfD3/ituc-social-media" TargetMode="External"/><Relationship Id="rId5" Type="http://schemas.openxmlformats.org/officeDocument/2006/relationships/hyperlink" Target="https://www.ituc-csi.org/IMG/pdf/c190_mini_guide_scm.pdf" TargetMode="External"/><Relationship Id="rId10" Type="http://schemas.openxmlformats.org/officeDocument/2006/relationships/hyperlink" Target="https://www.ituc-csi.org/ratifyc190-campaign-toolkit" TargetMode="External"/><Relationship Id="rId4" Type="http://schemas.openxmlformats.org/officeDocument/2006/relationships/hyperlink" Target="https://www.ituc-csi.org/IMG/pdf/c190_mini_guide_ru.pdf" TargetMode="External"/><Relationship Id="rId9" Type="http://schemas.openxmlformats.org/officeDocument/2006/relationships/hyperlink" Target="https://trello.com/c/tttpKsHy/90-gif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516" y="392272"/>
            <a:ext cx="8398275" cy="4983062"/>
          </a:xfrm>
        </p:spPr>
        <p:txBody>
          <a:bodyPr/>
          <a:lstStyle/>
          <a:p>
            <a:br>
              <a:rPr lang="en-US" dirty="0"/>
            </a:br>
            <a:r>
              <a:rPr lang="fr-FR" dirty="0"/>
              <a:t>ITUC Campaign:</a:t>
            </a:r>
            <a:br>
              <a:rPr lang="fr-FR" dirty="0"/>
            </a:br>
            <a:r>
              <a:rPr lang="fr-FR" dirty="0" err="1"/>
              <a:t>Ratify</a:t>
            </a:r>
            <a:r>
              <a:rPr lang="fr-FR" dirty="0"/>
              <a:t> ILO Convention 190 </a:t>
            </a:r>
            <a:br>
              <a:rPr lang="fr-FR" sz="3600" dirty="0"/>
            </a:br>
            <a:br>
              <a:rPr lang="fr-FR" sz="3600" dirty="0"/>
            </a:br>
            <a:r>
              <a:rPr lang="fr-FR" sz="4000" dirty="0"/>
              <a:t>PERC </a:t>
            </a:r>
            <a:r>
              <a:rPr lang="fr-FR" sz="4000" dirty="0" err="1"/>
              <a:t>Women’s</a:t>
            </a:r>
            <a:r>
              <a:rPr lang="fr-FR" sz="4000" dirty="0"/>
              <a:t> </a:t>
            </a:r>
            <a:r>
              <a:rPr lang="fr-FR" sz="4000" dirty="0" err="1"/>
              <a:t>School</a:t>
            </a:r>
            <a:r>
              <a:rPr lang="fr-FR" sz="4000" dirty="0"/>
              <a:t> </a:t>
            </a:r>
            <a:r>
              <a:rPr lang="en-US" sz="4000" dirty="0"/>
              <a:t>- Women at the frontline during the pandemic challenges and way forward</a:t>
            </a:r>
            <a:br>
              <a:rPr lang="es" dirty="0"/>
            </a:br>
            <a:endParaRPr lang="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75334"/>
            <a:ext cx="6400800" cy="381000"/>
          </a:xfrm>
        </p:spPr>
        <p:txBody>
          <a:bodyPr>
            <a:noAutofit/>
          </a:bodyPr>
          <a:lstStyle/>
          <a:p>
            <a:r>
              <a:rPr lang="es" sz="2400" dirty="0">
                <a:solidFill>
                  <a:schemeClr val="bg1"/>
                </a:solidFill>
              </a:rPr>
              <a:t>4 November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F07808B-6A1B-2B44-8E01-5992481392B5}" type="slidenum">
              <a:rPr/>
              <a:pPr algn="r" rtl="0"/>
              <a:t>1</a:t>
            </a:fld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69929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49AA2-9DB1-4467-BA68-9B4E8800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53" y="520119"/>
            <a:ext cx="8229600" cy="646331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fr-FR" sz="3600" dirty="0">
                <a:solidFill>
                  <a:srgbClr val="EA5608"/>
                </a:solidFill>
                <a:latin typeface="Cera Stencil PRO Medium"/>
                <a:ea typeface="+mj-ea"/>
              </a:rPr>
              <a:t>Bi-</a:t>
            </a:r>
            <a:r>
              <a:rPr lang="fr-FR" sz="3600" dirty="0" err="1">
                <a:solidFill>
                  <a:srgbClr val="EA5608"/>
                </a:solidFill>
                <a:latin typeface="Cera Stencil PRO Medium"/>
                <a:ea typeface="+mj-ea"/>
              </a:rPr>
              <a:t>monthly</a:t>
            </a:r>
            <a:r>
              <a:rPr lang="fr-FR" sz="3600" dirty="0">
                <a:solidFill>
                  <a:srgbClr val="EA5608"/>
                </a:solidFill>
                <a:latin typeface="Cera Stencil PRO Medium"/>
                <a:ea typeface="+mj-ea"/>
              </a:rPr>
              <a:t> </a:t>
            </a:r>
            <a:r>
              <a:rPr lang="fr-FR" sz="3600" dirty="0" err="1">
                <a:solidFill>
                  <a:srgbClr val="EA5608"/>
                </a:solidFill>
                <a:latin typeface="Cera Stencil PRO Medium"/>
                <a:ea typeface="+mj-ea"/>
              </a:rPr>
              <a:t>campaign</a:t>
            </a:r>
            <a:r>
              <a:rPr lang="fr-FR" sz="3600" dirty="0">
                <a:solidFill>
                  <a:srgbClr val="EA5608"/>
                </a:solidFill>
                <a:latin typeface="Cera Stencil PRO Medium"/>
                <a:ea typeface="+mj-ea"/>
              </a:rPr>
              <a:t> newsletter</a:t>
            </a:r>
            <a:endParaRPr lang="en-US" sz="3600" dirty="0">
              <a:solidFill>
                <a:srgbClr val="EA5608"/>
              </a:solidFill>
              <a:latin typeface="Cera Stencil PRO Medium"/>
              <a:ea typeface="+mj-ea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9A6B6E-D66C-415B-8FAA-DBBC7E06923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9292" t="11776" r="1129" b="-6636"/>
          <a:stretch/>
        </p:blipFill>
        <p:spPr bwMode="auto">
          <a:xfrm>
            <a:off x="608626" y="1397884"/>
            <a:ext cx="7890453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579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Content Placeholder 9" descr="A picture containing sitting&#10;&#10;Description automatically generated">
            <a:extLst>
              <a:ext uri="{FF2B5EF4-FFF2-40B4-BE49-F238E27FC236}">
                <a16:creationId xmlns:a16="http://schemas.microsoft.com/office/drawing/2014/main" id="{78E72A24-C8A8-4D94-B4BA-2CD255091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140" y="11807"/>
            <a:ext cx="4724164" cy="6682407"/>
          </a:xfrm>
        </p:spPr>
      </p:pic>
    </p:spTree>
    <p:extLst>
      <p:ext uri="{BB962C8B-B14F-4D97-AF65-F5344CB8AC3E}">
        <p14:creationId xmlns:p14="http://schemas.microsoft.com/office/powerpoint/2010/main" val="8693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0CFA481F-C295-4D67-B477-870C189F4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-7364"/>
            <a:ext cx="4717504" cy="6672986"/>
          </a:xfrm>
        </p:spPr>
      </p:pic>
    </p:spTree>
    <p:extLst>
      <p:ext uri="{BB962C8B-B14F-4D97-AF65-F5344CB8AC3E}">
        <p14:creationId xmlns:p14="http://schemas.microsoft.com/office/powerpoint/2010/main" val="241658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F40F4-B3C9-46AC-9634-565B183B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 descr="A insect on the ground&#10;&#10;Description automatically generated">
            <a:extLst>
              <a:ext uri="{FF2B5EF4-FFF2-40B4-BE49-F238E27FC236}">
                <a16:creationId xmlns:a16="http://schemas.microsoft.com/office/drawing/2014/main" id="{A4A865F0-952C-4F36-AC5D-10ABA5EEA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151" y="460910"/>
            <a:ext cx="4181383" cy="5913173"/>
          </a:xfrm>
        </p:spPr>
      </p:pic>
    </p:spTree>
    <p:extLst>
      <p:ext uri="{BB962C8B-B14F-4D97-AF65-F5344CB8AC3E}">
        <p14:creationId xmlns:p14="http://schemas.microsoft.com/office/powerpoint/2010/main" val="85400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F40F4-B3C9-46AC-9634-565B183B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3E7810-071C-4C31-A13E-073716D35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109" y="260039"/>
            <a:ext cx="4314547" cy="6101489"/>
          </a:xfrm>
        </p:spPr>
      </p:pic>
    </p:spTree>
    <p:extLst>
      <p:ext uri="{BB962C8B-B14F-4D97-AF65-F5344CB8AC3E}">
        <p14:creationId xmlns:p14="http://schemas.microsoft.com/office/powerpoint/2010/main" val="325403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F40F4-B3C9-46AC-9634-565B183B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A picture containing bird, game&#10;&#10;Description automatically generated">
            <a:extLst>
              <a:ext uri="{FF2B5EF4-FFF2-40B4-BE49-F238E27FC236}">
                <a16:creationId xmlns:a16="http://schemas.microsoft.com/office/drawing/2014/main" id="{D92D1D77-BCEB-466C-9DAF-AE438A0DA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194" y="358457"/>
            <a:ext cx="4367813" cy="6180455"/>
          </a:xfrm>
        </p:spPr>
      </p:pic>
    </p:spTree>
    <p:extLst>
      <p:ext uri="{BB962C8B-B14F-4D97-AF65-F5344CB8AC3E}">
        <p14:creationId xmlns:p14="http://schemas.microsoft.com/office/powerpoint/2010/main" val="145385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F40F4-B3C9-46AC-9634-565B183B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50068021-EB42-40D7-A364-42B2FF966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339" y="49784"/>
            <a:ext cx="4296792" cy="6076380"/>
          </a:xfrm>
        </p:spPr>
      </p:pic>
    </p:spTree>
    <p:extLst>
      <p:ext uri="{BB962C8B-B14F-4D97-AF65-F5344CB8AC3E}">
        <p14:creationId xmlns:p14="http://schemas.microsoft.com/office/powerpoint/2010/main" val="267005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33" y="2769833"/>
            <a:ext cx="8517280" cy="3184929"/>
          </a:xfrm>
        </p:spPr>
        <p:txBody>
          <a:bodyPr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endParaRPr lang="fr-FR" sz="2800" dirty="0">
              <a:solidFill>
                <a:srgbClr val="C00000"/>
              </a:solidFill>
              <a:latin typeface="Cera Stencil PRO Medium"/>
              <a:ea typeface="+mj-ea"/>
            </a:endParaRPr>
          </a:p>
          <a:p>
            <a:pPr marL="0" indent="0" algn="ctr">
              <a:spcAft>
                <a:spcPts val="1000"/>
              </a:spcAft>
              <a:buNone/>
            </a:pPr>
            <a:endParaRPr lang="fr-FR" sz="2800" dirty="0">
              <a:solidFill>
                <a:srgbClr val="C00000"/>
              </a:solidFill>
              <a:latin typeface="Cera Stencil PRO Medium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49AA2-9DB1-4467-BA68-9B4E8800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5" y="973468"/>
            <a:ext cx="8229600" cy="769441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fr-FR" sz="4400" dirty="0" err="1">
                <a:solidFill>
                  <a:srgbClr val="EA5608"/>
                </a:solidFill>
                <a:latin typeface="Cera Stencil PRO Medium"/>
                <a:ea typeface="+mj-ea"/>
              </a:rPr>
              <a:t>Thank</a:t>
            </a:r>
            <a:r>
              <a:rPr lang="fr-FR" sz="4400" dirty="0">
                <a:solidFill>
                  <a:srgbClr val="EA5608"/>
                </a:solidFill>
                <a:latin typeface="Cera Stencil PRO Medium"/>
                <a:ea typeface="+mj-ea"/>
              </a:rPr>
              <a:t> </a:t>
            </a:r>
            <a:r>
              <a:rPr lang="fr-FR" sz="4400" dirty="0" err="1">
                <a:solidFill>
                  <a:srgbClr val="EA5608"/>
                </a:solidFill>
                <a:latin typeface="Cera Stencil PRO Medium"/>
                <a:ea typeface="+mj-ea"/>
              </a:rPr>
              <a:t>you</a:t>
            </a:r>
            <a:endParaRPr lang="en-US" sz="4400" dirty="0">
              <a:solidFill>
                <a:srgbClr val="EA5608"/>
              </a:solidFill>
              <a:latin typeface="Cera Stencil PRO Medium"/>
              <a:ea typeface="+mj-ea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137FCE4-046C-4786-9B98-4B64F619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5" y="3453414"/>
            <a:ext cx="2519105" cy="251910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6084D82-6375-41D5-82C1-F5E411091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714" y="3447867"/>
            <a:ext cx="2506895" cy="2506895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B14C2B9-45B2-4161-958A-93FA2D9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478" y="3447866"/>
            <a:ext cx="2506895" cy="25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7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07808B-6A1B-2B44-8E01-5992481392B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8" name="Picture 7" descr="A group of people holding a sign posing for the camera&#10;&#10;Description automatically generated">
            <a:extLst>
              <a:ext uri="{FF2B5EF4-FFF2-40B4-BE49-F238E27FC236}">
                <a16:creationId xmlns:a16="http://schemas.microsoft.com/office/drawing/2014/main" id="{179B7D2A-3776-416B-90AB-6D1C37EF4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0956"/>
            <a:ext cx="659735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3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DD852F4-3ABD-440E-8824-B54BA856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804"/>
            <a:ext cx="8229600" cy="1446550"/>
          </a:xfrm>
        </p:spPr>
        <p:txBody>
          <a:bodyPr/>
          <a:lstStyle/>
          <a:p>
            <a:pPr algn="ctr"/>
            <a:r>
              <a:rPr lang="en-US" dirty="0"/>
              <a:t>C190 and R206 – Timely instruments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6454"/>
            <a:ext cx="8229600" cy="41991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600" dirty="0">
                <a:effectLst/>
              </a:rPr>
              <a:t>Since the start of the pandemic and the announcement of containment measures, we have seen: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600" dirty="0"/>
              <a:t>	Rise in violence and harassment against key, front 	lines or essential workers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600" dirty="0"/>
              <a:t>	Increase in use of information and communication 	technology to perpetuate violence and harassment 	(cyber bullying and harassment)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600" dirty="0"/>
              <a:t>	Exponential increase in domestic violence due to 	confinement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07808B-6A1B-2B44-8E01-5992481392B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DD852F4-3ABD-440E-8824-B54BA856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277619"/>
            <a:ext cx="8229600" cy="769441"/>
          </a:xfrm>
        </p:spPr>
        <p:txBody>
          <a:bodyPr/>
          <a:lstStyle/>
          <a:p>
            <a:pPr algn="ctr"/>
            <a:r>
              <a:rPr lang="en-US" dirty="0"/>
              <a:t>Core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617" y="1588819"/>
            <a:ext cx="8296183" cy="4225771"/>
          </a:xfrm>
          <a:effectLst>
            <a:softEdge rad="25400"/>
          </a:effectLst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</a:rPr>
              <a:t>Respect, promote and </a:t>
            </a:r>
            <a:r>
              <a:rPr lang="en-US" sz="2400" dirty="0" err="1">
                <a:effectLst/>
              </a:rPr>
              <a:t>realise</a:t>
            </a:r>
            <a:r>
              <a:rPr lang="en-US" sz="2400" dirty="0">
                <a:effectLst/>
              </a:rPr>
              <a:t> the </a:t>
            </a:r>
            <a:r>
              <a:rPr lang="en-US" sz="2400" b="1" dirty="0">
                <a:effectLst/>
              </a:rPr>
              <a:t>right of everyone to a world of work free from violence and harassment</a:t>
            </a:r>
            <a:r>
              <a:rPr lang="en-US" sz="2400" dirty="0">
                <a:effectLst/>
              </a:rPr>
              <a:t>, including </a:t>
            </a:r>
            <a:r>
              <a:rPr lang="en-US" sz="2400" b="1" dirty="0">
                <a:effectLst/>
              </a:rPr>
              <a:t>gender-based violence and harassment</a:t>
            </a:r>
            <a:r>
              <a:rPr lang="en-US" sz="2400" dirty="0">
                <a:effectLst/>
              </a:rPr>
              <a:t> </a:t>
            </a:r>
          </a:p>
          <a:p>
            <a:pPr>
              <a:lnSpc>
                <a:spcPct val="90000"/>
              </a:lnSpc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</a:rPr>
              <a:t>Adopt an </a:t>
            </a:r>
            <a:r>
              <a:rPr lang="en-US" sz="2400" b="1" dirty="0">
                <a:effectLst/>
              </a:rPr>
              <a:t>inclusive, integrated and gender-responsive approach</a:t>
            </a:r>
          </a:p>
          <a:p>
            <a:pPr>
              <a:lnSpc>
                <a:spcPct val="90000"/>
              </a:lnSpc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</a:rPr>
              <a:t>Respect, promote and </a:t>
            </a:r>
            <a:r>
              <a:rPr lang="en-US" sz="2400" dirty="0" err="1">
                <a:effectLst/>
              </a:rPr>
              <a:t>realise</a:t>
            </a:r>
            <a:r>
              <a:rPr lang="en-US" sz="2400" dirty="0">
                <a:effectLst/>
              </a:rPr>
              <a:t> the </a:t>
            </a:r>
            <a:r>
              <a:rPr lang="en-US" sz="2400" b="1" dirty="0">
                <a:effectLst/>
              </a:rPr>
              <a:t>fundamental principles and rights at work </a:t>
            </a:r>
            <a:r>
              <a:rPr lang="en-US" sz="2400" dirty="0">
                <a:effectLst/>
              </a:rPr>
              <a:t>(Core Conventions and 1998 Declaration) and promote </a:t>
            </a:r>
            <a:r>
              <a:rPr lang="en-US" sz="2400" b="1" dirty="0">
                <a:effectLst/>
              </a:rPr>
              <a:t>decent</a:t>
            </a:r>
            <a:r>
              <a:rPr lang="en-US" sz="2400" dirty="0">
                <a:effectLst/>
              </a:rPr>
              <a:t> work</a:t>
            </a:r>
          </a:p>
          <a:p>
            <a:pPr>
              <a:lnSpc>
                <a:spcPct val="90000"/>
              </a:lnSpc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</a:rPr>
              <a:t>Ensure </a:t>
            </a:r>
            <a:r>
              <a:rPr lang="en-US" sz="2400" b="1" dirty="0">
                <a:effectLst/>
              </a:rPr>
              <a:t>right to equality and non-discrimination</a:t>
            </a:r>
            <a:r>
              <a:rPr lang="en-US" sz="2400" dirty="0">
                <a:effectLst/>
              </a:rPr>
              <a:t>, including for women and vulnerable groups or groups in situations of vulnerability, disproportionately affected by violence and harassment in the world of work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endParaRPr lang="en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07808B-6A1B-2B44-8E01-5992481392B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DD852F4-3ABD-440E-8824-B54BA856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40"/>
            <a:ext cx="8229600" cy="1200329"/>
          </a:xfrm>
        </p:spPr>
        <p:txBody>
          <a:bodyPr/>
          <a:lstStyle/>
          <a:p>
            <a:pPr algn="ctr"/>
            <a:r>
              <a:rPr lang="en-US" sz="3600" dirty="0"/>
              <a:t>Inclusive, Integrated and Gender-responsive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180"/>
            <a:ext cx="8426824" cy="44974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07808B-6A1B-2B44-8E01-5992481392B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A0518-F56E-490A-85F2-CF71722F08B5}"/>
              </a:ext>
            </a:extLst>
          </p:cNvPr>
          <p:cNvSpPr txBox="1"/>
          <p:nvPr/>
        </p:nvSpPr>
        <p:spPr>
          <a:xfrm>
            <a:off x="5289176" y="1739393"/>
            <a:ext cx="3854824" cy="1567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n>
                  <a:solidFill>
                    <a:schemeClr val="accent1"/>
                  </a:solidFill>
                </a:ln>
                <a:latin typeface="Proxima Nova" panose="020B0503030502060204" pitchFamily="34" charset="0"/>
                <a:cs typeface="Times New Roman" panose="02020603050405020304" pitchFamily="18" charset="0"/>
              </a:rPr>
              <a:t>Addressing violence and harassment through labour, equality and non-discrimination, OSH, migration and criminal laws and policies</a:t>
            </a:r>
            <a:endParaRPr lang="en-BE" dirty="0">
              <a:ln>
                <a:solidFill>
                  <a:schemeClr val="accent1"/>
                </a:solidFill>
              </a:ln>
              <a:latin typeface="Proxima Nova" panose="020B050303050206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F1E98C-0BA0-4101-BF50-9CF49822E0C3}"/>
              </a:ext>
            </a:extLst>
          </p:cNvPr>
          <p:cNvSpPr txBox="1"/>
          <p:nvPr/>
        </p:nvSpPr>
        <p:spPr>
          <a:xfrm>
            <a:off x="203897" y="208950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>
                  <a:solidFill>
                    <a:schemeClr val="accent1"/>
                  </a:solidFill>
                </a:ln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Protecting those in the world of work, in </a:t>
            </a:r>
            <a:r>
              <a:rPr lang="en-US" sz="1800" b="1" i="1" dirty="0">
                <a:ln>
                  <a:solidFill>
                    <a:schemeClr val="accent1"/>
                  </a:solidFill>
                </a:ln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1800" dirty="0">
                <a:ln>
                  <a:solidFill>
                    <a:schemeClr val="accent1"/>
                  </a:solidFill>
                </a:ln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sectors, in the formal and informal economy, in rural or urban areas</a:t>
            </a:r>
            <a:endParaRPr lang="en-BE" sz="1800" dirty="0">
              <a:ln>
                <a:solidFill>
                  <a:schemeClr val="accent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1BD934-1DAE-4606-A6DC-10AD58F21E7E}"/>
              </a:ext>
            </a:extLst>
          </p:cNvPr>
          <p:cNvSpPr txBox="1"/>
          <p:nvPr/>
        </p:nvSpPr>
        <p:spPr>
          <a:xfrm>
            <a:off x="3188179" y="3592579"/>
            <a:ext cx="3311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accent1"/>
                  </a:solidFill>
                </a:ln>
                <a:latin typeface="Proxima Nova" panose="020B0503030502060204" pitchFamily="34" charset="0"/>
                <a:cs typeface="Times New Roman" panose="02020603050405020304" pitchFamily="18" charset="0"/>
              </a:rPr>
              <a:t>addressing discrimination and abuse of power relations, harmful gender norms and stereotypes that support violence and harassment</a:t>
            </a:r>
            <a:endParaRPr lang="en-BE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BEBA30-F727-426E-9763-4D4CC7E08CC9}"/>
              </a:ext>
            </a:extLst>
          </p:cNvPr>
          <p:cNvSpPr/>
          <p:nvPr/>
        </p:nvSpPr>
        <p:spPr>
          <a:xfrm>
            <a:off x="2361460" y="3307258"/>
            <a:ext cx="4953740" cy="192256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3B743F-1273-4730-844E-AC3AC305B6D9}"/>
              </a:ext>
            </a:extLst>
          </p:cNvPr>
          <p:cNvSpPr/>
          <p:nvPr/>
        </p:nvSpPr>
        <p:spPr>
          <a:xfrm>
            <a:off x="135931" y="1457163"/>
            <a:ext cx="4707933" cy="226958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CCF8E4-0586-42CF-BA8C-D5EB87266CF7}"/>
              </a:ext>
            </a:extLst>
          </p:cNvPr>
          <p:cNvSpPr/>
          <p:nvPr/>
        </p:nvSpPr>
        <p:spPr>
          <a:xfrm>
            <a:off x="4628208" y="1457164"/>
            <a:ext cx="4473387" cy="20985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B77A89-A07C-4FC3-9CBA-139312405A37}"/>
              </a:ext>
            </a:extLst>
          </p:cNvPr>
          <p:cNvSpPr txBox="1"/>
          <p:nvPr/>
        </p:nvSpPr>
        <p:spPr>
          <a:xfrm>
            <a:off x="825622" y="5400837"/>
            <a:ext cx="8058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</a:t>
            </a:r>
            <a:r>
              <a:rPr lang="en-US" sz="1800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different and complementary roles and functions of governments, employers and workers, with the varying nature and extent of their responsibilities</a:t>
            </a:r>
            <a:endParaRPr lang="en-BE" sz="1800" dirty="0">
              <a:effectLst/>
              <a:latin typeface="Proxima Nova" panose="020B050303050206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8442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473"/>
            <a:ext cx="8229600" cy="4525963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fr-FR" sz="2800" dirty="0">
                <a:latin typeface="Proxima Nova" panose="020B0503030502060204" pitchFamily="34" charset="0"/>
                <a:ea typeface="+mj-ea"/>
              </a:rPr>
              <a:t>Bi-</a:t>
            </a:r>
            <a:r>
              <a:rPr lang="fr-FR" sz="2800" dirty="0" err="1">
                <a:latin typeface="Proxima Nova" panose="020B0503030502060204" pitchFamily="34" charset="0"/>
                <a:ea typeface="+mj-ea"/>
              </a:rPr>
              <a:t>monthly</a:t>
            </a:r>
            <a:r>
              <a:rPr lang="fr-FR" sz="2800" dirty="0">
                <a:latin typeface="Proxima Nova" panose="020B0503030502060204" pitchFamily="34" charset="0"/>
                <a:ea typeface="+mj-ea"/>
              </a:rPr>
              <a:t> newsletter</a:t>
            </a:r>
          </a:p>
          <a:p>
            <a:pPr>
              <a:spcAft>
                <a:spcPts val="1000"/>
              </a:spcAft>
            </a:pPr>
            <a:r>
              <a:rPr lang="fr-FR" sz="2800" dirty="0">
                <a:latin typeface="Proxima Nova" panose="020B0503030502060204" pitchFamily="34" charset="0"/>
                <a:ea typeface="+mj-ea"/>
              </a:rPr>
              <a:t>Training for </a:t>
            </a:r>
            <a:r>
              <a:rPr lang="fr-FR" sz="2800" dirty="0" err="1">
                <a:latin typeface="Proxima Nova" panose="020B0503030502060204" pitchFamily="34" charset="0"/>
                <a:ea typeface="+mj-ea"/>
              </a:rPr>
              <a:t>trade</a:t>
            </a:r>
            <a:r>
              <a:rPr lang="fr-FR" sz="2800" dirty="0">
                <a:latin typeface="Proxima Nova" panose="020B0503030502060204" pitchFamily="34" charset="0"/>
                <a:ea typeface="+mj-ea"/>
              </a:rPr>
              <a:t> </a:t>
            </a:r>
            <a:r>
              <a:rPr lang="fr-FR" sz="2800" dirty="0" err="1">
                <a:latin typeface="Proxima Nova" panose="020B0503030502060204" pitchFamily="34" charset="0"/>
                <a:ea typeface="+mj-ea"/>
              </a:rPr>
              <a:t>unionists</a:t>
            </a:r>
            <a:r>
              <a:rPr lang="fr-FR" sz="2800" dirty="0">
                <a:latin typeface="Proxima Nova" panose="020B0503030502060204" pitchFamily="34" charset="0"/>
                <a:ea typeface="+mj-ea"/>
              </a:rPr>
              <a:t>: </a:t>
            </a:r>
          </a:p>
          <a:p>
            <a:pPr lvl="1">
              <a:spcAft>
                <a:spcPts val="1000"/>
              </a:spcAft>
            </a:pPr>
            <a:r>
              <a:rPr lang="fr-FR" sz="2600" dirty="0">
                <a:latin typeface="Proxima Nova" panose="020B0503030502060204" pitchFamily="34" charset="0"/>
                <a:ea typeface="+mj-ea"/>
              </a:rPr>
              <a:t>Contents of Convention 190 and </a:t>
            </a:r>
            <a:r>
              <a:rPr lang="fr-FR" sz="2600" dirty="0" err="1">
                <a:latin typeface="Proxima Nova" panose="020B0503030502060204" pitchFamily="34" charset="0"/>
                <a:ea typeface="+mj-ea"/>
              </a:rPr>
              <a:t>Recommendation</a:t>
            </a:r>
            <a:r>
              <a:rPr lang="fr-FR" sz="2600" dirty="0">
                <a:latin typeface="Proxima Nova" panose="020B0503030502060204" pitchFamily="34" charset="0"/>
                <a:ea typeface="+mj-ea"/>
              </a:rPr>
              <a:t> 206</a:t>
            </a:r>
          </a:p>
          <a:p>
            <a:pPr lvl="1">
              <a:spcAft>
                <a:spcPts val="1000"/>
              </a:spcAft>
            </a:pPr>
            <a:r>
              <a:rPr lang="fr-FR" sz="2600" dirty="0">
                <a:latin typeface="Proxima Nova" panose="020B0503030502060204" pitchFamily="34" charset="0"/>
                <a:ea typeface="+mj-ea"/>
              </a:rPr>
              <a:t>Handling Complaints</a:t>
            </a:r>
          </a:p>
          <a:p>
            <a:pPr lvl="1">
              <a:spcAft>
                <a:spcPts val="1000"/>
              </a:spcAft>
            </a:pPr>
            <a:r>
              <a:rPr lang="fr-FR" sz="2600" dirty="0">
                <a:latin typeface="Proxima Nova" panose="020B0503030502060204" pitchFamily="34" charset="0"/>
                <a:ea typeface="+mj-ea"/>
              </a:rPr>
              <a:t>ACTRAV ITCILO</a:t>
            </a:r>
          </a:p>
          <a:p>
            <a:pPr>
              <a:spcAft>
                <a:spcPts val="1000"/>
              </a:spcAft>
            </a:pPr>
            <a:r>
              <a:rPr lang="fr-FR" sz="2800" dirty="0" err="1">
                <a:latin typeface="Proxima Nova" panose="020B0503030502060204" pitchFamily="34" charset="0"/>
                <a:ea typeface="+mj-ea"/>
              </a:rPr>
              <a:t>Coming</a:t>
            </a:r>
            <a:r>
              <a:rPr lang="fr-FR" sz="2800" dirty="0">
                <a:latin typeface="Proxima Nova" panose="020B0503030502060204" pitchFamily="34" charset="0"/>
                <a:ea typeface="+mj-ea"/>
              </a:rPr>
              <a:t> </a:t>
            </a:r>
            <a:r>
              <a:rPr lang="fr-FR" sz="2800" dirty="0" err="1">
                <a:latin typeface="Proxima Nova" panose="020B0503030502060204" pitchFamily="34" charset="0"/>
                <a:ea typeface="+mj-ea"/>
              </a:rPr>
              <a:t>soon</a:t>
            </a:r>
            <a:r>
              <a:rPr lang="fr-FR" sz="2800" dirty="0">
                <a:latin typeface="Proxima Nova" panose="020B0503030502060204" pitchFamily="34" charset="0"/>
                <a:ea typeface="+mj-ea"/>
              </a:rPr>
              <a:t>: Global Unions Toolkit on Violence and </a:t>
            </a:r>
            <a:r>
              <a:rPr lang="fr-FR" sz="2800" dirty="0" err="1">
                <a:latin typeface="Proxima Nova" panose="020B0503030502060204" pitchFamily="34" charset="0"/>
                <a:ea typeface="+mj-ea"/>
              </a:rPr>
              <a:t>Harassment</a:t>
            </a:r>
            <a:r>
              <a:rPr lang="fr-FR" sz="2800" dirty="0">
                <a:latin typeface="Proxima Nova" panose="020B0503030502060204" pitchFamily="34" charset="0"/>
                <a:ea typeface="+mj-ea"/>
              </a:rPr>
              <a:t> in the World of Work</a:t>
            </a:r>
          </a:p>
          <a:p>
            <a:pPr marL="0" indent="0">
              <a:spcAft>
                <a:spcPts val="1000"/>
              </a:spcAft>
              <a:buNone/>
            </a:pPr>
            <a:endParaRPr lang="fr-FR" sz="2800" dirty="0">
              <a:solidFill>
                <a:srgbClr val="C00000"/>
              </a:solidFill>
              <a:latin typeface="Cera Stencil PRO Medium"/>
              <a:ea typeface="+mj-ea"/>
            </a:endParaRPr>
          </a:p>
          <a:p>
            <a:pPr marL="0" indent="0">
              <a:spcAft>
                <a:spcPts val="1000"/>
              </a:spcAft>
              <a:buNone/>
            </a:pPr>
            <a:endParaRPr lang="fr-FR" sz="2800" dirty="0">
              <a:solidFill>
                <a:srgbClr val="C00000"/>
              </a:solidFill>
              <a:latin typeface="Cera Stencil PRO Medium"/>
              <a:ea typeface="+mj-ea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fr-FR" sz="2800" dirty="0">
                <a:solidFill>
                  <a:srgbClr val="C00000"/>
                </a:solidFill>
                <a:latin typeface="Cera Stencil PRO Medium"/>
                <a:ea typeface="+mj-ea"/>
              </a:rPr>
              <a:t>Training session for </a:t>
            </a:r>
            <a:r>
              <a:rPr lang="fr-FR" sz="2800" dirty="0" err="1">
                <a:solidFill>
                  <a:srgbClr val="C00000"/>
                </a:solidFill>
                <a:latin typeface="Cera Stencil PRO Medium"/>
                <a:ea typeface="+mj-ea"/>
              </a:rPr>
              <a:t>affiliates</a:t>
            </a:r>
            <a:r>
              <a:rPr lang="fr-FR" sz="2800" dirty="0">
                <a:solidFill>
                  <a:srgbClr val="C00000"/>
                </a:solidFill>
                <a:latin typeface="Cera Stencil PRO Medium"/>
                <a:ea typeface="+mj-ea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BE" sz="1800" b="1" dirty="0">
                <a:solidFill>
                  <a:srgbClr val="C00000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#RatifyC190 campaign toolkit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BE" sz="1800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19-06-2020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Mini guide to C190 and R206</a:t>
            </a: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(also available in: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Arabic</a:t>
            </a: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Russian</a:t>
            </a:r>
            <a:r>
              <a:rPr lang="en-US" sz="1800" b="1" u="sng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B3097"/>
                </a:solidFill>
                <a:latin typeface="Proxima Nova" panose="020B0503030502060204" pitchFamily="34" charset="0"/>
                <a:cs typeface="Times New Roman" panose="02020603050405020304" pitchFamily="18" charset="0"/>
              </a:rPr>
              <a:t>Kiswahili</a:t>
            </a:r>
            <a:r>
              <a:rPr lang="en-US" sz="1800" b="1" u="sng" dirty="0">
                <a:solidFill>
                  <a:srgbClr val="0563C1"/>
                </a:solidFill>
                <a:latin typeface="Proxima Nova" panose="020B050303050206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Serbo-Croatian</a:t>
            </a: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FAQs</a:t>
            </a:r>
            <a:r>
              <a:rPr lang="en-GB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Sample letter for lobbying governments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Mini explainers - cards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GIFs</a:t>
            </a:r>
            <a:r>
              <a:rPr lang="en-GB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BE" sz="1800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https://www.ituc-csi.org/ratifyc190-campaign-toolkit</a:t>
            </a:r>
            <a:r>
              <a:rPr lang="en-BE" sz="1800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fr-FR" sz="2800" dirty="0">
              <a:solidFill>
                <a:srgbClr val="C00000"/>
              </a:solidFill>
              <a:latin typeface="Cera Stencil PRO Medium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49AA2-9DB1-4467-BA68-9B4E8800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53" y="243120"/>
            <a:ext cx="8229600" cy="1200329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fr-FR" sz="3600" dirty="0">
                <a:solidFill>
                  <a:srgbClr val="EA5608"/>
                </a:solidFill>
                <a:latin typeface="Cera Stencil PRO Medium"/>
                <a:ea typeface="+mj-ea"/>
              </a:rPr>
              <a:t>Focus on Ratification and </a:t>
            </a:r>
            <a:r>
              <a:rPr lang="fr-FR" sz="3600" dirty="0" err="1">
                <a:solidFill>
                  <a:srgbClr val="EA5608"/>
                </a:solidFill>
                <a:latin typeface="Cera Stencil PRO Medium"/>
                <a:ea typeface="+mj-ea"/>
              </a:rPr>
              <a:t>Implementation</a:t>
            </a:r>
            <a:endParaRPr lang="en-US" sz="3600" dirty="0">
              <a:solidFill>
                <a:srgbClr val="EA5608"/>
              </a:solidFill>
              <a:latin typeface="Cera Stencil PRO Medium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367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13" y="1428799"/>
            <a:ext cx="8229600" cy="4927551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fr-FR" sz="2800" dirty="0">
                <a:solidFill>
                  <a:srgbClr val="C00000"/>
                </a:solidFill>
                <a:latin typeface="Cera Stencil PRO Medium"/>
                <a:ea typeface="+mj-ea"/>
              </a:rPr>
              <a:t>Campaign </a:t>
            </a:r>
            <a:r>
              <a:rPr lang="fr-FR" sz="2800" dirty="0" err="1">
                <a:solidFill>
                  <a:srgbClr val="C00000"/>
                </a:solidFill>
                <a:latin typeface="Cera Stencil PRO Medium"/>
                <a:ea typeface="+mj-ea"/>
              </a:rPr>
              <a:t>materials</a:t>
            </a:r>
            <a:r>
              <a:rPr lang="fr-FR" sz="2800" dirty="0">
                <a:solidFill>
                  <a:srgbClr val="C00000"/>
                </a:solidFill>
                <a:latin typeface="Cera Stencil PRO Medium"/>
                <a:ea typeface="+mj-ea"/>
              </a:rPr>
              <a:t>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BE" sz="1800" b="1" dirty="0">
                <a:solidFill>
                  <a:srgbClr val="C00000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#RatifyC190 campaign toolkit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Mini guide to C190 and R206</a:t>
            </a: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(also available in: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Arabic</a:t>
            </a: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Russian</a:t>
            </a:r>
            <a:r>
              <a:rPr lang="en-US" sz="1800" b="1" u="sng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B3097"/>
                </a:solidFill>
                <a:latin typeface="Proxima Nova" panose="020B0503030502060204" pitchFamily="34" charset="0"/>
                <a:cs typeface="Times New Roman" panose="02020603050405020304" pitchFamily="18" charset="0"/>
              </a:rPr>
              <a:t>Kiswahili</a:t>
            </a:r>
            <a:r>
              <a:rPr lang="en-US" sz="1800" b="1" u="sng" dirty="0">
                <a:solidFill>
                  <a:srgbClr val="0563C1"/>
                </a:solidFill>
                <a:latin typeface="Proxima Nova" panose="020B0503030502060204" pitchFamily="34" charset="0"/>
                <a:cs typeface="Times New Roman" panose="02020603050405020304" pitchFamily="18" charset="0"/>
              </a:rPr>
              <a:t> </a:t>
            </a: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Serbo-Croatian</a:t>
            </a: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FAQs</a:t>
            </a:r>
            <a:r>
              <a:rPr lang="en-GB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Sample letter for lobbying governments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Mini explainers - cards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BE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BE" sz="1800" b="1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GIFs</a:t>
            </a:r>
            <a:r>
              <a:rPr lang="en-GB" sz="1800" b="1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BE" sz="1800" u="sng" dirty="0">
                <a:solidFill>
                  <a:srgbClr val="0563C1"/>
                </a:solidFill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https://www.ituc-csi.org/ratifyc190-campaign-toolkit</a:t>
            </a:r>
            <a:r>
              <a:rPr lang="en-BE" sz="1800" dirty="0">
                <a:effectLst/>
                <a:latin typeface="Proxima Nova" panose="020B050303050206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Proxima Nova" panose="020B050303050206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https://trello.com/b/q2I5lfD3/ituc-social-media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fr-FR" sz="2800" dirty="0">
              <a:solidFill>
                <a:srgbClr val="C00000"/>
              </a:solidFill>
              <a:latin typeface="Cera Stencil PRO Medium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49AA2-9DB1-4467-BA68-9B4E8800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53" y="243120"/>
            <a:ext cx="8229600" cy="1200329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fr-FR" sz="3600" dirty="0">
                <a:solidFill>
                  <a:srgbClr val="EA5608"/>
                </a:solidFill>
                <a:latin typeface="Cera Stencil PRO Medium"/>
                <a:ea typeface="+mj-ea"/>
              </a:rPr>
              <a:t>Focus on Ratification and </a:t>
            </a:r>
            <a:r>
              <a:rPr lang="fr-FR" sz="3600" dirty="0" err="1">
                <a:solidFill>
                  <a:srgbClr val="EA5608"/>
                </a:solidFill>
                <a:latin typeface="Cera Stencil PRO Medium"/>
                <a:ea typeface="+mj-ea"/>
              </a:rPr>
              <a:t>Implementation</a:t>
            </a:r>
            <a:endParaRPr lang="en-US" sz="3600" dirty="0">
              <a:solidFill>
                <a:srgbClr val="EA5608"/>
              </a:solidFill>
              <a:latin typeface="Cera Stencil PRO Medium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E1140-53E4-45D5-97D6-FDA4647E10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0131" y="3091647"/>
            <a:ext cx="3046296" cy="21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1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13" y="1428799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endParaRPr lang="en-US" sz="3600" dirty="0">
              <a:solidFill>
                <a:srgbClr val="EA5608"/>
              </a:solidFill>
              <a:latin typeface="Cera Stencil PRO Medium"/>
              <a:ea typeface="+mj-ea"/>
            </a:endParaRPr>
          </a:p>
          <a:p>
            <a:pPr marL="0" indent="0" algn="ctr">
              <a:spcAft>
                <a:spcPts val="1000"/>
              </a:spcAft>
              <a:buNone/>
            </a:pPr>
            <a:endParaRPr lang="en-US" sz="3600" dirty="0">
              <a:solidFill>
                <a:srgbClr val="EA5608"/>
              </a:solidFill>
              <a:latin typeface="Cera Stencil PRO Medium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D5C6F-95B2-4501-8B52-F054BE55D423}"/>
              </a:ext>
            </a:extLst>
          </p:cNvPr>
          <p:cNvSpPr txBox="1"/>
          <p:nvPr/>
        </p:nvSpPr>
        <p:spPr>
          <a:xfrm>
            <a:off x="1202924" y="520119"/>
            <a:ext cx="673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EA5608"/>
                </a:solidFill>
                <a:latin typeface="Cera Stencil PRO Medium" panose="00000600000000000000" pitchFamily="50" charset="0"/>
              </a:rPr>
              <a:t>Mini guide</a:t>
            </a:r>
            <a:endParaRPr lang="en-BE" sz="4000" dirty="0">
              <a:solidFill>
                <a:srgbClr val="EA560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DB5E4F-4922-4A57-B5AF-908FF06FB020}"/>
              </a:ext>
            </a:extLst>
          </p:cNvPr>
          <p:cNvPicPr/>
          <p:nvPr/>
        </p:nvPicPr>
        <p:blipFill rotWithShape="1">
          <a:blip r:embed="rId2"/>
          <a:srcRect l="11123" t="14474" r="23965" b="4374"/>
          <a:stretch/>
        </p:blipFill>
        <p:spPr bwMode="auto">
          <a:xfrm>
            <a:off x="2423604" y="1944210"/>
            <a:ext cx="4643021" cy="3346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898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49AA2-9DB1-4467-BA68-9B4E8800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53" y="489341"/>
            <a:ext cx="8229600" cy="707886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fr-FR" sz="4000" dirty="0" err="1">
                <a:solidFill>
                  <a:srgbClr val="EA5608"/>
                </a:solidFill>
                <a:latin typeface="Cera Stencil PRO Medium"/>
                <a:ea typeface="+mj-ea"/>
              </a:rPr>
              <a:t>Frequently</a:t>
            </a:r>
            <a:r>
              <a:rPr lang="fr-FR" sz="4000" dirty="0">
                <a:solidFill>
                  <a:srgbClr val="EA5608"/>
                </a:solidFill>
                <a:latin typeface="Cera Stencil PRO Medium"/>
                <a:ea typeface="+mj-ea"/>
              </a:rPr>
              <a:t> </a:t>
            </a:r>
            <a:r>
              <a:rPr lang="fr-FR" sz="4000" dirty="0" err="1">
                <a:solidFill>
                  <a:srgbClr val="EA5608"/>
                </a:solidFill>
                <a:latin typeface="Cera Stencil PRO Medium"/>
                <a:ea typeface="+mj-ea"/>
              </a:rPr>
              <a:t>Asked</a:t>
            </a:r>
            <a:r>
              <a:rPr lang="fr-FR" sz="4000" dirty="0">
                <a:solidFill>
                  <a:srgbClr val="EA5608"/>
                </a:solidFill>
                <a:latin typeface="Cera Stencil PRO Medium"/>
                <a:ea typeface="+mj-ea"/>
              </a:rPr>
              <a:t> Questions</a:t>
            </a:r>
            <a:endParaRPr lang="en-US" sz="4000" dirty="0">
              <a:solidFill>
                <a:srgbClr val="EA5608"/>
              </a:solidFill>
              <a:latin typeface="Cera Stencil PRO Medium"/>
              <a:ea typeface="+mj-ea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F4A7B8-9C93-483F-8360-9361556AA08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0000" t="12764" r="22889" b="-1"/>
          <a:stretch/>
        </p:blipFill>
        <p:spPr bwMode="auto">
          <a:xfrm>
            <a:off x="1375492" y="1428750"/>
            <a:ext cx="6427941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5984209"/>
      </p:ext>
    </p:extLst>
  </p:cSld>
  <p:clrMapOvr>
    <a:masterClrMapping/>
  </p:clrMapOvr>
</p:sld>
</file>

<file path=ppt/theme/theme1.xml><?xml version="1.0" encoding="utf-8"?>
<a:theme xmlns:a="http://schemas.openxmlformats.org/drawingml/2006/main" name="ITUC-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6E31ABA9FF4D93362271D8F23B7D" ma:contentTypeVersion="14" ma:contentTypeDescription="Create a new document." ma:contentTypeScope="" ma:versionID="177e03c47c07e0cad8b6631d8b751b1a">
  <xsd:schema xmlns:xsd="http://www.w3.org/2001/XMLSchema" xmlns:xs="http://www.w3.org/2001/XMLSchema" xmlns:p="http://schemas.microsoft.com/office/2006/metadata/properties" xmlns:ns2="9099d577-fe52-4aed-98d7-da70053327dc" xmlns:ns3="f1d0068b-80a8-40ad-974d-795353a1ddb8" targetNamespace="http://schemas.microsoft.com/office/2006/metadata/properties" ma:root="true" ma:fieldsID="0d16b21aa807ae7ab68458efa68fae5e" ns2:_="" ns3:_="">
    <xsd:import namespace="9099d577-fe52-4aed-98d7-da70053327dc"/>
    <xsd:import namespace="f1d0068b-80a8-40ad-974d-795353a1d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9d577-fe52-4aed-98d7-da70053327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0" nillable="true" ma:displayName="Last Shared By Time" ma:description="" ma:internalName="LastSharedByTime" ma:readOnly="true">
      <xsd:simpleType>
        <xsd:restriction base="dms:DateTime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068b-80a8-40ad-974d-795353a1d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1B3F6B-963B-43FF-8E6E-A7FDD3A374FD}">
  <ds:schemaRefs>
    <ds:schemaRef ds:uri="9099d577-fe52-4aed-98d7-da70053327dc"/>
    <ds:schemaRef ds:uri="http://schemas.microsoft.com/office/2006/documentManagement/types"/>
    <ds:schemaRef ds:uri="http://schemas.microsoft.com/office/infopath/2007/PartnerControls"/>
    <ds:schemaRef ds:uri="f1d0068b-80a8-40ad-974d-795353a1ddb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3ED3DD-B9B3-468A-BDC4-C48B9ECB0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BFBE5-6CD3-4422-B7A2-C13CB86C87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9d577-fe52-4aed-98d7-da70053327dc"/>
    <ds:schemaRef ds:uri="f1d0068b-80a8-40ad-974d-795353a1dd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Cera Stencil PRO Medium</vt:lpstr>
      <vt:lpstr>Cera Stencil PRO Thin</vt:lpstr>
      <vt:lpstr>Proxima Nova</vt:lpstr>
      <vt:lpstr>Symbol</vt:lpstr>
      <vt:lpstr>ITUC-PPT</vt:lpstr>
      <vt:lpstr> ITUC Campaign: Ratify ILO Convention 190   PERC Women’s School - Women at the frontline during the pandemic challenges and way forward </vt:lpstr>
      <vt:lpstr>PowerPoint Presentation</vt:lpstr>
      <vt:lpstr>C190 and R206 – Timely instruments </vt:lpstr>
      <vt:lpstr>Core principles</vt:lpstr>
      <vt:lpstr>Inclusive, Integrated and Gender-responsive Approach</vt:lpstr>
      <vt:lpstr>Focus on Ratification and Implementation</vt:lpstr>
      <vt:lpstr>Focus on Ratification and Implementation</vt:lpstr>
      <vt:lpstr>PowerPoint Presentation</vt:lpstr>
      <vt:lpstr>Frequently Asked Questions</vt:lpstr>
      <vt:lpstr>Bi-monthly campaign newsletter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NATIONAL SUR LA CONVENTION 190 ET RECOMMANDATION 206 SUR LA VIOLENCE ET LE HARCELEMENT DANS LE MONDE DU TRAVAIL</dc:title>
  <dc:creator>Tsirantonaki, Maria</dc:creator>
  <cp:lastModifiedBy>Nicolae, Olga</cp:lastModifiedBy>
  <cp:revision>3</cp:revision>
  <dcterms:created xsi:type="dcterms:W3CDTF">2020-09-23T18:30:03Z</dcterms:created>
  <dcterms:modified xsi:type="dcterms:W3CDTF">2020-11-03T14:16:51Z</dcterms:modified>
</cp:coreProperties>
</file>