
<file path=[Content_Types].xml><?xml version="1.0" encoding="utf-8"?>
<Types xmlns="http://schemas.openxmlformats.org/package/2006/content-types"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01" r:id="rId6"/>
    <p:sldId id="310" r:id="rId7"/>
    <p:sldId id="271" r:id="rId8"/>
    <p:sldId id="302" r:id="rId9"/>
    <p:sldId id="305" r:id="rId10"/>
    <p:sldId id="313" r:id="rId11"/>
    <p:sldId id="312" r:id="rId12"/>
    <p:sldId id="292" r:id="rId13"/>
    <p:sldId id="314" r:id="rId14"/>
    <p:sldId id="303" r:id="rId15"/>
    <p:sldId id="319" r:id="rId16"/>
    <p:sldId id="317" r:id="rId17"/>
    <p:sldId id="316" r:id="rId18"/>
    <p:sldId id="318" r:id="rId19"/>
    <p:sldId id="299" r:id="rId2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0027"/>
    <a:srgbClr val="EA5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10DB63-9942-4113-9E72-DD91E3B7824C}" v="11" dt="2019-09-17T13:15:29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80108" autoAdjust="0"/>
  </p:normalViewPr>
  <p:slideViewPr>
    <p:cSldViewPr snapToObjects="1">
      <p:cViewPr varScale="1">
        <p:scale>
          <a:sx n="38" d="100"/>
          <a:sy n="38" d="100"/>
        </p:scale>
        <p:origin x="9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A2DA9-D1D6-F644-AB7C-CD9DF88E402C}" type="datetime1">
              <a:rPr lang="en-US" smtClean="0"/>
              <a:pPr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115B3-CF1C-354C-97FF-8CF48572D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8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16690-09DF-674A-A6E4-56034B916E7B}" type="datetime1">
              <a:rPr lang="en-US" smtClean="0"/>
              <a:pPr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99BF3-703F-FB4F-97E2-B1265889E3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34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78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62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86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87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78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08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3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12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94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21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57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01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71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7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10125"/>
            <a:ext cx="9144000" cy="6106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2703512"/>
            <a:ext cx="8382000" cy="769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6787"/>
            <a:ext cx="6400800" cy="38100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rgbClr val="950027"/>
                </a:solidFill>
                <a:latin typeface="Cera Stencil PRO Medium"/>
                <a:cs typeface="Cera Stencil PRO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/>
              <a:t>Click to edit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Proxima Nova"/>
                <a:cs typeface="Proxima Nova"/>
              </a:defRPr>
            </a:lvl1pPr>
            <a:lvl2pPr>
              <a:defRPr>
                <a:latin typeface="Proxima Nova"/>
                <a:cs typeface="Proxima Nova"/>
              </a:defRPr>
            </a:lvl2pPr>
            <a:lvl3pPr>
              <a:defRPr>
                <a:latin typeface="Proxima Nova"/>
                <a:cs typeface="Proxima Nova"/>
              </a:defRPr>
            </a:lvl3pPr>
            <a:lvl4pPr>
              <a:defRPr>
                <a:latin typeface="Proxima Nova"/>
                <a:cs typeface="Proxima Nova"/>
              </a:defRPr>
            </a:lvl4pPr>
            <a:lvl5pPr>
              <a:defRPr>
                <a:latin typeface="Proxima Nova"/>
                <a:cs typeface="Proxima Nova"/>
              </a:defRPr>
            </a:lvl5pPr>
          </a:lstStyle>
          <a:p>
            <a:pPr lvl="0"/>
            <a:r>
              <a:rPr lang="nl-BE" dirty="0"/>
              <a:t>Click to edit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70788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nl-BE" dirty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/>
              <a:t>Click </a:t>
            </a:r>
            <a:r>
              <a:rPr lang="nl-BE"/>
              <a:t>to edit</a:t>
            </a:r>
            <a:endParaRPr lang="nl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Proxima Nova"/>
                <a:cs typeface="Proxima Nova"/>
              </a:defRPr>
            </a:lvl1pPr>
            <a:lvl2pPr>
              <a:defRPr sz="2400">
                <a:latin typeface="Proxima Nova"/>
                <a:cs typeface="Proxima Nova"/>
              </a:defRPr>
            </a:lvl2pPr>
            <a:lvl3pPr>
              <a:defRPr sz="2000">
                <a:latin typeface="Proxima Nova"/>
                <a:cs typeface="Proxima Nova"/>
              </a:defRPr>
            </a:lvl3pPr>
            <a:lvl4pPr>
              <a:defRPr sz="1800">
                <a:latin typeface="Proxima Nova"/>
                <a:cs typeface="Proxima Nova"/>
              </a:defRPr>
            </a:lvl4pPr>
            <a:lvl5pPr>
              <a:defRPr sz="1800">
                <a:latin typeface="Proxima Nova"/>
                <a:cs typeface="Proxima Nov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Click to edit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Proxima Nova"/>
                <a:cs typeface="Proxima Nova"/>
              </a:defRPr>
            </a:lvl1pPr>
            <a:lvl2pPr>
              <a:defRPr sz="2400">
                <a:latin typeface="Proxima Nova"/>
                <a:cs typeface="Proxima Nova"/>
              </a:defRPr>
            </a:lvl2pPr>
            <a:lvl3pPr>
              <a:defRPr sz="2000">
                <a:latin typeface="Proxima Nova"/>
                <a:cs typeface="Proxima Nova"/>
              </a:defRPr>
            </a:lvl3pPr>
            <a:lvl4pPr>
              <a:defRPr sz="1800">
                <a:latin typeface="Proxima Nova"/>
                <a:cs typeface="Proxima Nova"/>
              </a:defRPr>
            </a:lvl4pPr>
            <a:lvl5pPr>
              <a:defRPr sz="1800">
                <a:latin typeface="Proxima Nova"/>
                <a:cs typeface="Proxima Nov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Click to edit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BE" dirty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rgbClr val="950027"/>
                </a:solidFill>
                <a:latin typeface="Cera Stencil PRO Medium"/>
                <a:cs typeface="Cera Stencil PRO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Proxima Nova"/>
                <a:cs typeface="Proxima Nova"/>
              </a:defRPr>
            </a:lvl1pPr>
            <a:lvl2pPr>
              <a:defRPr sz="2000">
                <a:latin typeface="Proxima Nova"/>
                <a:cs typeface="Proxima Nova"/>
              </a:defRPr>
            </a:lvl2pPr>
            <a:lvl3pPr>
              <a:defRPr sz="1800">
                <a:latin typeface="Proxima Nova"/>
                <a:cs typeface="Proxima Nova"/>
              </a:defRPr>
            </a:lvl3pPr>
            <a:lvl4pPr>
              <a:defRPr sz="1600">
                <a:latin typeface="Proxima Nova"/>
                <a:cs typeface="Proxima Nova"/>
              </a:defRPr>
            </a:lvl4pPr>
            <a:lvl5pPr>
              <a:defRPr sz="1600">
                <a:latin typeface="Proxima Nova"/>
                <a:cs typeface="Proxima Nov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Click to edit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rgbClr val="950027"/>
                </a:solidFill>
                <a:latin typeface="Cera Stencil PRO Medium"/>
                <a:cs typeface="Cera Stencil PRO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0" i="0">
                <a:latin typeface="Proxima Nova"/>
                <a:cs typeface="Proxima Nova"/>
              </a:defRPr>
            </a:lvl1pPr>
            <a:lvl2pPr>
              <a:defRPr sz="2000" b="0" i="0">
                <a:latin typeface="Proxima Nova"/>
                <a:cs typeface="Proxima Nova"/>
              </a:defRPr>
            </a:lvl2pPr>
            <a:lvl3pPr>
              <a:defRPr sz="1800" b="0" i="0">
                <a:latin typeface="Proxima Nova"/>
                <a:cs typeface="Proxima Nova"/>
              </a:defRPr>
            </a:lvl3pPr>
            <a:lvl4pPr>
              <a:defRPr sz="1600" b="0" i="0">
                <a:latin typeface="Proxima Nova"/>
                <a:cs typeface="Proxima Nova"/>
              </a:defRPr>
            </a:lvl4pPr>
            <a:lvl5pPr>
              <a:defRPr sz="1600" b="0" i="0">
                <a:latin typeface="Proxima Nova"/>
                <a:cs typeface="Proxima Nov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Click to edit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/>
              <a:t>Click to edit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dirty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Proxima Nova"/>
                <a:cs typeface="Proxima Nova"/>
              </a:defRPr>
            </a:lvl1pPr>
            <a:lvl2pPr>
              <a:defRPr sz="2800">
                <a:latin typeface="Proxima Nova"/>
                <a:cs typeface="Proxima Nova"/>
              </a:defRPr>
            </a:lvl2pPr>
            <a:lvl3pPr>
              <a:defRPr sz="2400">
                <a:latin typeface="Proxima Nova"/>
                <a:cs typeface="Proxima Nova"/>
              </a:defRPr>
            </a:lvl3pPr>
            <a:lvl4pPr>
              <a:defRPr sz="2000">
                <a:latin typeface="Proxima Nova"/>
                <a:cs typeface="Proxima Nova"/>
              </a:defRPr>
            </a:lvl4pPr>
            <a:lvl5pPr>
              <a:defRPr sz="2000">
                <a:latin typeface="Proxima Nova"/>
                <a:cs typeface="Proxima Nov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dirty="0"/>
              <a:t>Click to edit Master 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838200"/>
            <a:ext cx="3008313" cy="5287963"/>
          </a:xfrm>
        </p:spPr>
        <p:txBody>
          <a:bodyPr/>
          <a:lstStyle>
            <a:lvl1pPr marL="0" indent="0">
              <a:buNone/>
              <a:defRPr sz="1400">
                <a:latin typeface="Proxima Nova"/>
                <a:cs typeface="Proxima Nov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/>
              <a:t>Click to edit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0700" y="4851400"/>
            <a:ext cx="5486400" cy="400110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nl-BE" dirty="0"/>
              <a:t>Click to edit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Proxima Nova"/>
                <a:cs typeface="Proxima Nov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59358"/>
            <a:ext cx="8229600" cy="7694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l-BE" dirty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Cera Stencil PRO Thin"/>
                <a:cs typeface="Cera Stencil PRO Thin"/>
              </a:defRPr>
            </a:lvl1pPr>
          </a:lstStyle>
          <a:p>
            <a:fld id="{EF07808B-6A1B-2B44-8E01-5992481392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62" y="-2937"/>
            <a:ext cx="1417638" cy="14176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9" y="6276975"/>
            <a:ext cx="380922" cy="444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EA5608"/>
          </a:solidFill>
          <a:latin typeface="Cera Stencil PRO Medium"/>
          <a:ea typeface="+mj-ea"/>
          <a:cs typeface="Cera Stencil PRO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elyn.Astor@ITUC-CSI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.org/global/publications/books/WCMS_650553/lang--en/index.htm" TargetMode="External"/><Relationship Id="rId7" Type="http://schemas.openxmlformats.org/officeDocument/2006/relationships/hyperlink" Target="https://www.ituc-csi.org/uncsw63-global-union-stateme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tuc-csi.org/adequacy-and-sustainability-of" TargetMode="External"/><Relationship Id="rId5" Type="http://schemas.openxmlformats.org/officeDocument/2006/relationships/hyperlink" Target="https://www.ituc-csi.org/brief-gender-gaps" TargetMode="External"/><Relationship Id="rId4" Type="http://schemas.openxmlformats.org/officeDocument/2006/relationships/hyperlink" Target="https://www.ituc-csi.org/IMG/pdf/the_gender_wage_gap_en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c-csi.org/brief-gender-gap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c-csi.org/brief-gender-gap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8376" y="1243216"/>
            <a:ext cx="8765624" cy="1446550"/>
          </a:xfrm>
        </p:spPr>
        <p:txBody>
          <a:bodyPr/>
          <a:lstStyle/>
          <a:p>
            <a:r>
              <a:rPr lang="fr-FR" dirty="0" err="1"/>
              <a:t>Addressing</a:t>
            </a:r>
            <a:r>
              <a:rPr lang="fr-FR" dirty="0"/>
              <a:t> the </a:t>
            </a:r>
            <a:r>
              <a:rPr lang="fr-FR" dirty="0" err="1"/>
              <a:t>gender</a:t>
            </a:r>
            <a:r>
              <a:rPr lang="fr-FR" dirty="0"/>
              <a:t> </a:t>
            </a:r>
            <a:r>
              <a:rPr lang="fr-FR" dirty="0" err="1"/>
              <a:t>pay</a:t>
            </a:r>
            <a:r>
              <a:rPr lang="fr-FR" dirty="0"/>
              <a:t> and social protection gaps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4199" y="3028320"/>
            <a:ext cx="8765624" cy="208823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PERC Women’s Committee</a:t>
            </a:r>
            <a:endParaRPr lang="fr-FR" sz="2800" dirty="0">
              <a:solidFill>
                <a:schemeClr val="bg1"/>
              </a:solidFill>
            </a:endParaRPr>
          </a:p>
          <a:p>
            <a:r>
              <a:rPr lang="fr-FR" sz="2800" dirty="0">
                <a:solidFill>
                  <a:schemeClr val="bg1"/>
                </a:solidFill>
              </a:rPr>
              <a:t>Vilnius, 26 </a:t>
            </a:r>
            <a:r>
              <a:rPr lang="fr-FR" sz="2800" dirty="0" err="1">
                <a:solidFill>
                  <a:schemeClr val="bg1"/>
                </a:solidFill>
              </a:rPr>
              <a:t>September</a:t>
            </a:r>
            <a:r>
              <a:rPr lang="fr-FR" sz="2800" dirty="0">
                <a:solidFill>
                  <a:schemeClr val="bg1"/>
                </a:solidFill>
              </a:rPr>
              <a:t> 2019</a:t>
            </a:r>
          </a:p>
          <a:p>
            <a:pPr algn="l"/>
            <a:endParaRPr lang="fr-FR" sz="2200" dirty="0">
              <a:solidFill>
                <a:schemeClr val="bg1"/>
              </a:solidFill>
            </a:endParaRPr>
          </a:p>
          <a:p>
            <a:r>
              <a:rPr lang="fr-FR" sz="2200" dirty="0">
                <a:solidFill>
                  <a:schemeClr val="bg1"/>
                </a:solidFill>
              </a:rPr>
              <a:t>Evelyn Astor</a:t>
            </a:r>
          </a:p>
          <a:p>
            <a:r>
              <a:rPr lang="fr-FR" sz="2200" dirty="0">
                <a:solidFill>
                  <a:schemeClr val="bg1"/>
                </a:solidFill>
              </a:rPr>
              <a:t>Economic and Social Policy </a:t>
            </a:r>
            <a:r>
              <a:rPr lang="fr-FR" sz="2200" dirty="0" err="1">
                <a:solidFill>
                  <a:schemeClr val="bg1"/>
                </a:solidFill>
              </a:rPr>
              <a:t>Advisor</a:t>
            </a:r>
            <a:r>
              <a:rPr lang="fr-FR" sz="2200" dirty="0">
                <a:solidFill>
                  <a:schemeClr val="bg1"/>
                </a:solidFill>
              </a:rPr>
              <a:t> </a:t>
            </a:r>
          </a:p>
          <a:p>
            <a:r>
              <a:rPr lang="fr-FR" sz="2200" dirty="0">
                <a:solidFill>
                  <a:schemeClr val="bg1"/>
                </a:solidFill>
              </a:rPr>
              <a:t>International Trade Union </a:t>
            </a:r>
            <a:r>
              <a:rPr lang="fr-FR" sz="2200" dirty="0" err="1">
                <a:solidFill>
                  <a:schemeClr val="bg1"/>
                </a:solidFill>
              </a:rPr>
              <a:t>Confederation</a:t>
            </a:r>
          </a:p>
          <a:p>
            <a:r>
              <a:rPr lang="fr-FR" sz="2200" dirty="0">
                <a:solidFill>
                  <a:schemeClr val="bg1"/>
                </a:solidFill>
                <a:hlinkClick r:id="rId3"/>
              </a:rPr>
              <a:t>Evelyn.Astor@ITUC-CSI.org</a:t>
            </a:r>
            <a:r>
              <a:rPr lang="fr-FR" sz="2200" dirty="0">
                <a:solidFill>
                  <a:schemeClr val="bg1"/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69441"/>
          </a:xfrm>
        </p:spPr>
        <p:txBody>
          <a:bodyPr/>
          <a:lstStyle/>
          <a:p>
            <a:r>
              <a:rPr lang="en-US" dirty="0"/>
              <a:t>Drivers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4078"/>
            <a:ext cx="8229600" cy="548126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Labour</a:t>
            </a:r>
            <a:r>
              <a:rPr lang="en-US" dirty="0"/>
              <a:t> market disadvantage:</a:t>
            </a:r>
          </a:p>
          <a:p>
            <a:pPr lvl="1"/>
            <a:r>
              <a:rPr lang="en-US" dirty="0"/>
              <a:t>Lower pay</a:t>
            </a:r>
          </a:p>
          <a:p>
            <a:pPr lvl="1"/>
            <a:r>
              <a:rPr lang="en-US" dirty="0"/>
              <a:t>Lower participation in formal employment</a:t>
            </a:r>
          </a:p>
          <a:p>
            <a:pPr lvl="1"/>
            <a:r>
              <a:rPr lang="en-US" dirty="0"/>
              <a:t>Greater interruption in careers</a:t>
            </a:r>
          </a:p>
          <a:p>
            <a:pPr lvl="1"/>
            <a:r>
              <a:rPr lang="en-US" dirty="0"/>
              <a:t>Higher concentration in part-time work</a:t>
            </a:r>
          </a:p>
          <a:p>
            <a:pPr lvl="1"/>
            <a:r>
              <a:rPr lang="en-US" dirty="0"/>
              <a:t>Overrepresentation in informal and precarious work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/>
              <a:t>Social protection design features</a:t>
            </a:r>
          </a:p>
          <a:p>
            <a:pPr lvl="1"/>
            <a:r>
              <a:rPr lang="en-US" dirty="0"/>
              <a:t>Gender-blind contribution rules</a:t>
            </a:r>
          </a:p>
          <a:p>
            <a:pPr lvl="1"/>
            <a:r>
              <a:rPr lang="en-US" dirty="0"/>
              <a:t>Differentiated retirement ages between women and men</a:t>
            </a:r>
          </a:p>
          <a:p>
            <a:pPr lvl="1"/>
            <a:r>
              <a:rPr lang="en-US" dirty="0"/>
              <a:t>Inadequate indexation of benefits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7"/>
            <a:ext cx="8229600" cy="769441"/>
          </a:xfrm>
        </p:spPr>
        <p:txBody>
          <a:bodyPr/>
          <a:lstStyle/>
          <a:p>
            <a:r>
              <a:rPr lang="en-US" dirty="0"/>
              <a:t>Policy levers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4078"/>
            <a:ext cx="8229600" cy="508208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Labour</a:t>
            </a:r>
            <a:r>
              <a:rPr lang="en-US" dirty="0"/>
              <a:t> market measures</a:t>
            </a:r>
          </a:p>
          <a:p>
            <a:pPr lvl="1"/>
            <a:r>
              <a:rPr lang="en-US" dirty="0"/>
              <a:t>Tackling gender pay gap</a:t>
            </a:r>
          </a:p>
          <a:p>
            <a:pPr lvl="1"/>
            <a:r>
              <a:rPr lang="en-US" dirty="0"/>
              <a:t>Removing barriers to women’s employment (investing in the care economy, paid and gender-balanced parental leave)</a:t>
            </a:r>
          </a:p>
          <a:p>
            <a:r>
              <a:rPr lang="en-US" dirty="0"/>
              <a:t>Reforms to social protection systems:</a:t>
            </a:r>
          </a:p>
          <a:p>
            <a:pPr lvl="1"/>
            <a:r>
              <a:rPr lang="en-US" dirty="0"/>
              <a:t>Ensuring adequate social protection floors</a:t>
            </a:r>
          </a:p>
          <a:p>
            <a:pPr lvl="1"/>
            <a:r>
              <a:rPr lang="en-US" dirty="0"/>
              <a:t>Crediting care periods in social security contributions</a:t>
            </a:r>
          </a:p>
          <a:p>
            <a:pPr lvl="1"/>
            <a:r>
              <a:rPr lang="en-US" dirty="0" err="1"/>
              <a:t>Equalising</a:t>
            </a:r>
            <a:r>
              <a:rPr lang="en-US" dirty="0"/>
              <a:t> retirement provisions for women and men</a:t>
            </a:r>
          </a:p>
          <a:p>
            <a:pPr lvl="1"/>
            <a:r>
              <a:rPr lang="en-US" dirty="0"/>
              <a:t>Adequately indexing benefits</a:t>
            </a:r>
          </a:p>
          <a:p>
            <a:pPr marL="457200" lvl="1" indent="0">
              <a:buNone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09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0164D-C8FF-46DB-8C20-59D883000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3914"/>
            <a:ext cx="8229600" cy="1200329"/>
          </a:xfrm>
        </p:spPr>
        <p:txBody>
          <a:bodyPr/>
          <a:lstStyle/>
          <a:p>
            <a:r>
              <a:rPr lang="en-US" sz="3600" dirty="0"/>
              <a:t>Bridging research with action at the international level in 2019</a:t>
            </a:r>
            <a:endParaRPr lang="en-B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984B9-15BB-4F2D-AAB5-87F9EB1C4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99" y="1896590"/>
            <a:ext cx="8229600" cy="4525963"/>
          </a:xfrm>
        </p:spPr>
        <p:txBody>
          <a:bodyPr/>
          <a:lstStyle/>
          <a:p>
            <a:r>
              <a:rPr lang="en-US" dirty="0"/>
              <a:t>ILO Centenary Declaration on the Future of Work</a:t>
            </a:r>
          </a:p>
          <a:p>
            <a:r>
              <a:rPr lang="en-US" dirty="0"/>
              <a:t>UN Commission on the Status of Women</a:t>
            </a:r>
          </a:p>
          <a:p>
            <a:r>
              <a:rPr lang="en-US" dirty="0"/>
              <a:t>L20 Summit</a:t>
            </a:r>
          </a:p>
          <a:p>
            <a:r>
              <a:rPr lang="en-US" dirty="0"/>
              <a:t>UN High-level Political Forum</a:t>
            </a:r>
          </a:p>
          <a:p>
            <a:pPr marL="0" indent="0">
              <a:buNone/>
            </a:pP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151F2-91F7-4B5E-B549-761243D1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93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D6A45-AA68-480D-A4B6-A54A13D5A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ITUC-PERC Wage Campaign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AD8D8-325B-48A6-BD28-9CE7F784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5C2F3AD7-43AF-449B-B6E2-44806B9C7F14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8" y="2113070"/>
            <a:ext cx="857566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93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747"/>
            <a:ext cx="8229600" cy="646331"/>
          </a:xfrm>
        </p:spPr>
        <p:txBody>
          <a:bodyPr/>
          <a:lstStyle/>
          <a:p>
            <a:r>
              <a:rPr lang="en-US" sz="3600" dirty="0"/>
              <a:t>Main messages of the campaign</a:t>
            </a:r>
            <a:endParaRPr lang="fr-B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200" dirty="0"/>
              <a:t>Need for minimum</a:t>
            </a:r>
            <a:r>
              <a:rPr lang="en-US" sz="3200" i="1" dirty="0"/>
              <a:t> living </a:t>
            </a:r>
            <a:r>
              <a:rPr lang="en-US" sz="3200" dirty="0"/>
              <a:t>wages based on the cost of living</a:t>
            </a:r>
          </a:p>
          <a:p>
            <a:pPr marL="342900" lvl="1" indent="-342900">
              <a:buFont typeface="Arial"/>
              <a:buChar char="•"/>
            </a:pPr>
            <a:endParaRPr lang="en-US" sz="3200" dirty="0"/>
          </a:p>
          <a:p>
            <a:pPr marL="342900" lvl="1" indent="-342900">
              <a:buFont typeface="Arial"/>
              <a:buChar char="•"/>
            </a:pPr>
            <a:r>
              <a:rPr lang="en-US" sz="3200" dirty="0"/>
              <a:t>Strengthened collective bargaining on wages</a:t>
            </a:r>
          </a:p>
          <a:p>
            <a:pPr marL="0" lvl="1" indent="0">
              <a:buNone/>
            </a:pPr>
            <a:endParaRPr lang="en-US" sz="3200" dirty="0"/>
          </a:p>
          <a:p>
            <a:pPr marL="342900" lvl="1" indent="-342900">
              <a:buFont typeface="Arial"/>
              <a:buChar char="•"/>
            </a:pPr>
            <a:r>
              <a:rPr lang="en-US" sz="3200" dirty="0"/>
              <a:t>Wage increases will support demand and sustainable economic growth</a:t>
            </a:r>
          </a:p>
          <a:p>
            <a:pPr marL="0" lvl="1" indent="0">
              <a:buNone/>
            </a:pPr>
            <a:endParaRPr lang="en-US" sz="3200" dirty="0"/>
          </a:p>
          <a:p>
            <a:pPr marL="342900" lvl="1" indent="-342900">
              <a:buFont typeface="Arial"/>
              <a:buChar char="•"/>
            </a:pPr>
            <a:r>
              <a:rPr lang="en-US" sz="3200" dirty="0"/>
              <a:t>Need for EU upward convergence on wages and living standards</a:t>
            </a:r>
          </a:p>
          <a:p>
            <a:pPr marL="342900" lvl="1" indent="-342900">
              <a:buFont typeface="Arial"/>
              <a:buChar char="•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09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796E6-47FC-47EF-899A-4FB706755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62" y="404664"/>
            <a:ext cx="8229600" cy="769441"/>
          </a:xfrm>
        </p:spPr>
        <p:txBody>
          <a:bodyPr/>
          <a:lstStyle/>
          <a:p>
            <a:r>
              <a:rPr lang="en-US" dirty="0"/>
              <a:t>Main campaign activities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EDAFE-A801-4759-904F-55FC81FAF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210841"/>
            <a:ext cx="8229600" cy="58052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Forthcoming ITUC-PERC report on the scandal of poverty wages in Eastern Europe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Technical support activities to strengthen evidence base of unions’ wage claims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Lobbying EU for decent wages and decent work within the European Semester (EU MS) and in enlargement hearings (candidate countries)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BD9E6-B111-4857-9AAE-D9F77B707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67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24" y="476672"/>
            <a:ext cx="8229600" cy="646331"/>
          </a:xfrm>
        </p:spPr>
        <p:txBody>
          <a:bodyPr/>
          <a:lstStyle/>
          <a:p>
            <a:r>
              <a:rPr lang="en-US" sz="3600" dirty="0"/>
              <a:t>Further reading</a:t>
            </a:r>
            <a:r>
              <a:rPr lang="en-150" sz="3600" dirty="0"/>
              <a:t>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21" y="1412776"/>
            <a:ext cx="8231331" cy="6439389"/>
          </a:xfrm>
        </p:spPr>
        <p:txBody>
          <a:bodyPr>
            <a:noAutofit/>
          </a:bodyPr>
          <a:lstStyle/>
          <a:p>
            <a:pPr marL="342000"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/>
              <a:t>ILO (2018) </a:t>
            </a:r>
            <a:r>
              <a:rPr lang="en-US" sz="3000" dirty="0">
                <a:hlinkClick r:id="rId3"/>
              </a:rPr>
              <a:t>Global Wage Report</a:t>
            </a:r>
            <a:endParaRPr lang="en-US" sz="3000" dirty="0"/>
          </a:p>
          <a:p>
            <a:pPr marL="342000"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/>
              <a:t>ITUC (2018) </a:t>
            </a:r>
            <a:r>
              <a:rPr lang="en-US" sz="3000" dirty="0">
                <a:hlinkClick r:id="rId4"/>
              </a:rPr>
              <a:t>The Gender Wage Gap</a:t>
            </a:r>
            <a:endParaRPr lang="en-US" sz="3000" dirty="0"/>
          </a:p>
          <a:p>
            <a:pPr marL="342000"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/>
              <a:t>ITUC (2018) </a:t>
            </a:r>
            <a:r>
              <a:rPr lang="en-US" sz="3000" dirty="0">
                <a:hlinkClick r:id="rId5"/>
              </a:rPr>
              <a:t>Gender Gaps in Social Protection</a:t>
            </a:r>
            <a:endParaRPr lang="en-US" sz="3000" dirty="0"/>
          </a:p>
          <a:p>
            <a:pPr marL="342000"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/>
              <a:t>ITUC (2019) </a:t>
            </a:r>
            <a:r>
              <a:rPr lang="en-US" sz="3000" dirty="0">
                <a:hlinkClick r:id="rId6"/>
              </a:rPr>
              <a:t>Adequacy and Sustainability of Pensions in the Context of Demographic Ageing</a:t>
            </a:r>
            <a:endParaRPr lang="en-US" sz="3000" dirty="0"/>
          </a:p>
          <a:p>
            <a:pPr marL="342000"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/>
              <a:t>Global Unions (2018) </a:t>
            </a:r>
            <a:r>
              <a:rPr lang="en-US" sz="3000" dirty="0">
                <a:hlinkClick r:id="rId7"/>
              </a:rPr>
              <a:t>Statement for the 63</a:t>
            </a:r>
            <a:r>
              <a:rPr lang="en-US" sz="3000" baseline="30000" dirty="0">
                <a:hlinkClick r:id="rId7"/>
              </a:rPr>
              <a:t>rd</a:t>
            </a:r>
            <a:r>
              <a:rPr lang="en-US" sz="3000" dirty="0">
                <a:hlinkClick r:id="rId7"/>
              </a:rPr>
              <a:t> Session of the UN Commission on the Status of Women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publications</a:t>
            </a:r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38375" y="1821377"/>
            <a:ext cx="2667249" cy="36935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821377"/>
            <a:ext cx="2593401" cy="36984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D417B5-0699-4F61-AF7B-F08FAEF874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399" y="1821376"/>
            <a:ext cx="2676605" cy="369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8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481958"/>
            <a:ext cx="4248472" cy="605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9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996" y="476672"/>
            <a:ext cx="8686800" cy="646331"/>
          </a:xfrm>
        </p:spPr>
        <p:txBody>
          <a:bodyPr/>
          <a:lstStyle/>
          <a:p>
            <a:r>
              <a:rPr lang="en-US" sz="3600" dirty="0"/>
              <a:t>Gender wage gap – </a:t>
            </a:r>
            <a:r>
              <a:rPr lang="en-US" sz="3600" dirty="0" err="1"/>
              <a:t>stylised</a:t>
            </a:r>
            <a:r>
              <a:rPr lang="en-US" sz="3600" dirty="0"/>
              <a:t>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94" y="1340768"/>
            <a:ext cx="8716004" cy="486794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Women average hourly wages are on average 23% less than men’s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The gender pay gap is wider for parents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Worldwide estimates show that at current trends, gender differences in pay will not close until 2069</a:t>
            </a:r>
          </a:p>
          <a:p>
            <a:pPr>
              <a:lnSpc>
                <a:spcPct val="110000"/>
              </a:lnSpc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2898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915"/>
            <a:ext cx="8229600" cy="1200329"/>
          </a:xfrm>
        </p:spPr>
        <p:txBody>
          <a:bodyPr/>
          <a:lstStyle/>
          <a:p>
            <a:r>
              <a:rPr lang="en-US" sz="3600" dirty="0"/>
              <a:t>Gender pay gap (average hourly earnings)</a:t>
            </a:r>
            <a:endParaRPr lang="fr-B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6321355"/>
            <a:ext cx="2314600" cy="244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dirty="0"/>
              <a:t>ILO Global wage report</a:t>
            </a:r>
            <a:endParaRPr lang="fr-BE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82" y="1801434"/>
            <a:ext cx="8885436" cy="408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0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76870"/>
            <a:ext cx="8686800" cy="646331"/>
          </a:xfrm>
        </p:spPr>
        <p:txBody>
          <a:bodyPr/>
          <a:lstStyle/>
          <a:p>
            <a:r>
              <a:rPr lang="en-US" sz="3600" dirty="0"/>
              <a:t>Multiple interrelated drivers</a:t>
            </a:r>
            <a:endParaRPr lang="fr-B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29000"/>
          </a:xfrm>
        </p:spPr>
        <p:txBody>
          <a:bodyPr>
            <a:normAutofit/>
          </a:bodyPr>
          <a:lstStyle/>
          <a:p>
            <a:r>
              <a:rPr lang="en-US" dirty="0"/>
              <a:t>Discrimination- direct and indirect</a:t>
            </a:r>
          </a:p>
          <a:p>
            <a:r>
              <a:rPr lang="en-US" dirty="0"/>
              <a:t>Overrepresentation in low paid jobs and sectors</a:t>
            </a:r>
          </a:p>
          <a:p>
            <a:r>
              <a:rPr lang="en-US" dirty="0"/>
              <a:t>Underrepresentation in management</a:t>
            </a:r>
          </a:p>
          <a:p>
            <a:r>
              <a:rPr lang="en-US" dirty="0"/>
              <a:t>Career penalties due to care responsibilities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0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747"/>
            <a:ext cx="8229600" cy="646331"/>
          </a:xfrm>
        </p:spPr>
        <p:txBody>
          <a:bodyPr/>
          <a:lstStyle/>
          <a:p>
            <a:r>
              <a:rPr lang="en-US" sz="3600" dirty="0"/>
              <a:t>Policy levers</a:t>
            </a:r>
            <a:endParaRPr lang="fr-B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438"/>
            <a:ext cx="8229600" cy="51212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Raising minimum wages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Collective bargaining on wages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Work-life balance measures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Pay transparency requirements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Gender quotas for management</a:t>
            </a:r>
          </a:p>
          <a:p>
            <a:pPr marL="0" indent="0">
              <a:buNone/>
            </a:pPr>
            <a:endParaRPr lang="fr-BE" dirty="0"/>
          </a:p>
          <a:p>
            <a:r>
              <a:rPr lang="en-US" dirty="0"/>
              <a:t>Tackling gender norms and stereotypes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4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3894" y="476672"/>
            <a:ext cx="4104456" cy="56837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DA6F49-7C3E-47DB-93BE-BC4E337FD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3370" y="476672"/>
            <a:ext cx="4113430" cy="568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93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41"/>
            <a:ext cx="8229600" cy="646331"/>
          </a:xfrm>
        </p:spPr>
        <p:txBody>
          <a:bodyPr/>
          <a:lstStyle/>
          <a:p>
            <a:r>
              <a:rPr lang="en-US" sz="3600" dirty="0"/>
              <a:t>Gender gaps in social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204829"/>
            <a:ext cx="8229600" cy="5464531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Globally only 26.4% of women are covered by a contributory old-age pension vs 31.5% of the total population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Women on average have lower pension benefit levels than men – the gender pension gap stands at 40.2% in the EU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Women are over-concentrated in social assistance benefits that tend to have low benefit levels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Recent social protection reforms have disproportionately disadvantaged women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70226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006E31ABA9FF4D93362271D8F23B7D" ma:contentTypeVersion="10" ma:contentTypeDescription="Create a new document." ma:contentTypeScope="" ma:versionID="63f1df23fb8f9f4016a4d7ab95511c78">
  <xsd:schema xmlns:xsd="http://www.w3.org/2001/XMLSchema" xmlns:xs="http://www.w3.org/2001/XMLSchema" xmlns:p="http://schemas.microsoft.com/office/2006/metadata/properties" xmlns:ns2="9099d577-fe52-4aed-98d7-da70053327dc" xmlns:ns3="f1d0068b-80a8-40ad-974d-795353a1ddb8" targetNamespace="http://schemas.microsoft.com/office/2006/metadata/properties" ma:root="true" ma:fieldsID="5a3d1008e3a38fceffb7466992984885" ns2:_="" ns3:_="">
    <xsd:import namespace="9099d577-fe52-4aed-98d7-da70053327dc"/>
    <xsd:import namespace="f1d0068b-80a8-40ad-974d-795353a1dd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99d577-fe52-4aed-98d7-da70053327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0068b-80a8-40ad-974d-795353a1dd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4C4C6A-1666-4B9D-BC08-83D8802C2A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99d577-fe52-4aed-98d7-da70053327dc"/>
    <ds:schemaRef ds:uri="f1d0068b-80a8-40ad-974d-795353a1dd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E77625-C438-4DA8-838B-C6823B9FBC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152FCB-6003-4073-8738-D60DB41042E2}">
  <ds:schemaRefs>
    <ds:schemaRef ds:uri="http://schemas.microsoft.com/office/2006/documentManagement/types"/>
    <ds:schemaRef ds:uri="9099d577-fe52-4aed-98d7-da70053327dc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f1d0068b-80a8-40ad-974d-795353a1ddb8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ITUC-PPT</Template>
  <TotalTime>3437</TotalTime>
  <Words>520</Words>
  <Application>Microsoft Office PowerPoint</Application>
  <PresentationFormat>On-screen Show (4:3)</PresentationFormat>
  <Paragraphs>115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Cera Stencil PRO Medium</vt:lpstr>
      <vt:lpstr>Cera Stencil PRO Thin</vt:lpstr>
      <vt:lpstr>Proxima Nova</vt:lpstr>
      <vt:lpstr>Office Theme</vt:lpstr>
      <vt:lpstr>Addressing the gender pay and social protection gaps</vt:lpstr>
      <vt:lpstr>Recent publications</vt:lpstr>
      <vt:lpstr>PowerPoint Presentation</vt:lpstr>
      <vt:lpstr>Gender wage gap – stylised facts</vt:lpstr>
      <vt:lpstr>Gender pay gap (average hourly earnings)</vt:lpstr>
      <vt:lpstr>Multiple interrelated drivers</vt:lpstr>
      <vt:lpstr>Policy levers</vt:lpstr>
      <vt:lpstr>PowerPoint Presentation</vt:lpstr>
      <vt:lpstr>Gender gaps in social protection</vt:lpstr>
      <vt:lpstr>Drivers</vt:lpstr>
      <vt:lpstr>Policy levers</vt:lpstr>
      <vt:lpstr>Bridging research with action at the international level in 2019</vt:lpstr>
      <vt:lpstr>ITUC-PERC Wage Campaign</vt:lpstr>
      <vt:lpstr>Main messages of the campaign</vt:lpstr>
      <vt:lpstr>Main campaign activities</vt:lpstr>
      <vt:lpstr>Further reading…</vt:lpstr>
    </vt:vector>
  </TitlesOfParts>
  <Company>International Trade Union Confederation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trade unions in promoting social protection floors</dc:title>
  <dc:creator>Astor, Evelyn</dc:creator>
  <cp:lastModifiedBy>Astor, Evelyn</cp:lastModifiedBy>
  <cp:revision>496</cp:revision>
  <cp:lastPrinted>2019-02-20T08:16:15Z</cp:lastPrinted>
  <dcterms:created xsi:type="dcterms:W3CDTF">2017-04-04T14:57:15Z</dcterms:created>
  <dcterms:modified xsi:type="dcterms:W3CDTF">2019-09-26T05:57:26Z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0x01010009006E31ABA9FF4D93362271D8F23B7D</vt:lpwstr>
  </property>
  <property fmtid="{D5CDD505-2E9C-101B-9397-08002B2CF9AE}" pid="3" name="AuthorIds_UIVersion_1536">
    <vt:lpwstr>16</vt:lpwstr>
  </property>
</Properties>
</file>