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1" r:id="rId6"/>
    <p:sldId id="310" r:id="rId7"/>
    <p:sldId id="271" r:id="rId8"/>
    <p:sldId id="302" r:id="rId9"/>
    <p:sldId id="305" r:id="rId10"/>
    <p:sldId id="313" r:id="rId11"/>
    <p:sldId id="312" r:id="rId12"/>
    <p:sldId id="292" r:id="rId13"/>
    <p:sldId id="314" r:id="rId14"/>
    <p:sldId id="303" r:id="rId15"/>
    <p:sldId id="316" r:id="rId16"/>
    <p:sldId id="299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27"/>
    <a:srgbClr val="EA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0108" autoAdjust="0"/>
  </p:normalViewPr>
  <p:slideViewPr>
    <p:cSldViewPr snapToObjects="1">
      <p:cViewPr varScale="1">
        <p:scale>
          <a:sx n="105" d="100"/>
          <a:sy n="105" d="100"/>
        </p:scale>
        <p:origin x="15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6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</a:t>
            </a:r>
            <a:r>
              <a:rPr lang="nl-BE" smtClean="0"/>
              <a:t>to edit</a:t>
            </a:r>
            <a:endParaRPr lang="nl-BE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Astor@ITUC-C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global/publications/books/WCMS_650553/lang--en/index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c-csi.org/brief-gender-gaps" TargetMode="External"/><Relationship Id="rId5" Type="http://schemas.openxmlformats.org/officeDocument/2006/relationships/hyperlink" Target="https://www.ituc-csi.org/uncsw63-global-union-statement" TargetMode="External"/><Relationship Id="rId4" Type="http://schemas.openxmlformats.org/officeDocument/2006/relationships/hyperlink" Target="https://www.ituc-csi.org/IMG/pdf/the_gender_wage_gap_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c-csi.org/brief-gender-ga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c-csi.org/brief-gender-ga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376" y="1243216"/>
            <a:ext cx="8765624" cy="1446550"/>
          </a:xfrm>
        </p:spPr>
        <p:txBody>
          <a:bodyPr/>
          <a:lstStyle/>
          <a:p>
            <a:r>
              <a:rPr lang="fr-FR" dirty="0" err="1" smtClean="0"/>
              <a:t>Addressing</a:t>
            </a:r>
            <a:r>
              <a:rPr lang="fr-FR" dirty="0" smtClean="0"/>
              <a:t> the </a:t>
            </a:r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and social protection gaps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199" y="3028320"/>
            <a:ext cx="8765624" cy="20882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PERC Women’s Committee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Brussels, 20 </a:t>
            </a:r>
            <a:r>
              <a:rPr lang="fr-FR" sz="2800" dirty="0" err="1" smtClean="0">
                <a:solidFill>
                  <a:schemeClr val="bg1"/>
                </a:solidFill>
              </a:rPr>
              <a:t>February</a:t>
            </a:r>
            <a:r>
              <a:rPr lang="fr-FR" sz="2800" dirty="0" smtClean="0">
                <a:solidFill>
                  <a:schemeClr val="bg1"/>
                </a:solidFill>
              </a:rPr>
              <a:t> 2019</a:t>
            </a:r>
          </a:p>
          <a:p>
            <a:pPr algn="l"/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Evelyn Astor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Economic and Social Policy </a:t>
            </a:r>
            <a:r>
              <a:rPr lang="fr-FR" sz="2200" dirty="0" err="1" smtClean="0">
                <a:solidFill>
                  <a:schemeClr val="bg1"/>
                </a:solidFill>
              </a:rPr>
              <a:t>Advisor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International Trade Union </a:t>
            </a:r>
            <a:r>
              <a:rPr lang="fr-FR" sz="2200" dirty="0" err="1" smtClean="0">
                <a:solidFill>
                  <a:schemeClr val="bg1"/>
                </a:solidFill>
              </a:rPr>
              <a:t>Confederation</a:t>
            </a:r>
          </a:p>
          <a:p>
            <a:r>
              <a:rPr lang="fr-FR" sz="2200" dirty="0" smtClean="0">
                <a:solidFill>
                  <a:schemeClr val="bg1"/>
                </a:solidFill>
                <a:hlinkClick r:id="rId3"/>
              </a:rPr>
              <a:t>Evelyn.Astor@ITUC-CSI.org</a:t>
            </a:r>
            <a:r>
              <a:rPr lang="fr-FR" sz="2200" dirty="0" smtClean="0">
                <a:solidFill>
                  <a:schemeClr val="bg1"/>
                </a:solidFill>
              </a:rPr>
              <a:t>	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9441"/>
          </a:xfrm>
        </p:spPr>
        <p:txBody>
          <a:bodyPr/>
          <a:lstStyle/>
          <a:p>
            <a:r>
              <a:rPr lang="en-US" dirty="0" smtClean="0"/>
              <a:t>Drivers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078"/>
            <a:ext cx="8229600" cy="548126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Labour</a:t>
            </a:r>
            <a:r>
              <a:rPr lang="en-US" dirty="0" smtClean="0"/>
              <a:t> market disadvantage: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pay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participation in formal employment</a:t>
            </a:r>
          </a:p>
          <a:p>
            <a:pPr lvl="1"/>
            <a:r>
              <a:rPr lang="en-US" dirty="0" smtClean="0"/>
              <a:t>Greater interruption in careers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concentration in part-time work</a:t>
            </a:r>
          </a:p>
          <a:p>
            <a:pPr lvl="1"/>
            <a:r>
              <a:rPr lang="en-US" dirty="0" smtClean="0"/>
              <a:t>Overrepresentation in informal and precarious work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Social protection design features</a:t>
            </a:r>
          </a:p>
          <a:p>
            <a:pPr lvl="1"/>
            <a:r>
              <a:rPr lang="en-US" dirty="0"/>
              <a:t>Gender-blind contribution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Differentiated retirement ages between women and men</a:t>
            </a:r>
            <a:endParaRPr lang="en-US" dirty="0"/>
          </a:p>
          <a:p>
            <a:pPr lvl="1"/>
            <a:r>
              <a:rPr lang="en-US" dirty="0"/>
              <a:t>Inadequate indexation of </a:t>
            </a:r>
            <a:r>
              <a:rPr lang="en-US" dirty="0" smtClean="0"/>
              <a:t>benefits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229600" cy="769441"/>
          </a:xfrm>
        </p:spPr>
        <p:txBody>
          <a:bodyPr/>
          <a:lstStyle/>
          <a:p>
            <a:r>
              <a:rPr lang="en-US" dirty="0" smtClean="0"/>
              <a:t>Policy levers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078"/>
            <a:ext cx="8229600" cy="50820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Labour</a:t>
            </a:r>
            <a:r>
              <a:rPr lang="en-US" dirty="0" smtClean="0"/>
              <a:t> market measures</a:t>
            </a:r>
          </a:p>
          <a:p>
            <a:pPr lvl="1"/>
            <a:r>
              <a:rPr lang="en-US" dirty="0" smtClean="0"/>
              <a:t>Tackling gender pay gap</a:t>
            </a:r>
          </a:p>
          <a:p>
            <a:pPr lvl="1"/>
            <a:r>
              <a:rPr lang="en-US" dirty="0" smtClean="0"/>
              <a:t>Removing barriers to women’s employment (investing in the care economy, paid and gender-balanced parental leave)</a:t>
            </a:r>
          </a:p>
          <a:p>
            <a:r>
              <a:rPr lang="en-US" dirty="0" smtClean="0"/>
              <a:t>Reforms to social protection systems:</a:t>
            </a:r>
          </a:p>
          <a:p>
            <a:pPr lvl="1"/>
            <a:r>
              <a:rPr lang="en-US" dirty="0" smtClean="0"/>
              <a:t>Ensuring adequate social protection floors</a:t>
            </a:r>
          </a:p>
          <a:p>
            <a:pPr lvl="1"/>
            <a:r>
              <a:rPr lang="en-US" dirty="0" smtClean="0"/>
              <a:t>Crediting care periods in social security contributions</a:t>
            </a:r>
          </a:p>
          <a:p>
            <a:pPr lvl="1"/>
            <a:r>
              <a:rPr lang="en-US" dirty="0" err="1" smtClean="0"/>
              <a:t>Equalising</a:t>
            </a:r>
            <a:r>
              <a:rPr lang="en-US" dirty="0"/>
              <a:t> </a:t>
            </a:r>
            <a:r>
              <a:rPr lang="en-US" dirty="0" smtClean="0"/>
              <a:t>retirement provisions for women and men</a:t>
            </a:r>
          </a:p>
          <a:p>
            <a:pPr lvl="1"/>
            <a:r>
              <a:rPr lang="en-US" dirty="0" smtClean="0"/>
              <a:t>Adequately indexing benefits</a:t>
            </a:r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747"/>
            <a:ext cx="8229600" cy="646331"/>
          </a:xfrm>
        </p:spPr>
        <p:txBody>
          <a:bodyPr/>
          <a:lstStyle/>
          <a:p>
            <a:r>
              <a:rPr lang="en-US" sz="3600" dirty="0" smtClean="0"/>
              <a:t>Relevant international frameworks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International Human Rights Frameworks</a:t>
            </a:r>
          </a:p>
          <a:p>
            <a:pPr marL="742950" lvl="2" indent="-342900"/>
            <a:r>
              <a:rPr lang="en-US" sz="2800" dirty="0"/>
              <a:t>UDHR, ICESCR</a:t>
            </a:r>
          </a:p>
          <a:p>
            <a:r>
              <a:rPr lang="en-US" dirty="0"/>
              <a:t>Beijing Platform for Action</a:t>
            </a:r>
          </a:p>
          <a:p>
            <a:r>
              <a:rPr lang="en-US" dirty="0" smtClean="0"/>
              <a:t>ILO Conventions</a:t>
            </a:r>
          </a:p>
          <a:p>
            <a:pPr lvl="1"/>
            <a:r>
              <a:rPr lang="en-US" b="1" dirty="0" smtClean="0"/>
              <a:t>C100</a:t>
            </a:r>
            <a:r>
              <a:rPr lang="en-US" dirty="0" smtClean="0"/>
              <a:t>, </a:t>
            </a:r>
            <a:r>
              <a:rPr lang="en-US" b="1" dirty="0" smtClean="0"/>
              <a:t>C111, </a:t>
            </a:r>
            <a:r>
              <a:rPr lang="en-US" dirty="0" smtClean="0"/>
              <a:t>C156, C183, C102, C131</a:t>
            </a:r>
          </a:p>
          <a:p>
            <a:r>
              <a:rPr lang="en-US" dirty="0" smtClean="0"/>
              <a:t>ILO Recommendations</a:t>
            </a:r>
          </a:p>
          <a:p>
            <a:pPr lvl="1"/>
            <a:r>
              <a:rPr lang="en-US" dirty="0" smtClean="0"/>
              <a:t>R202, R165</a:t>
            </a:r>
          </a:p>
          <a:p>
            <a:r>
              <a:rPr lang="en-US" dirty="0" smtClean="0"/>
              <a:t>UN Sustainable development goals</a:t>
            </a:r>
          </a:p>
          <a:p>
            <a:pPr lvl="1"/>
            <a:r>
              <a:rPr lang="en-US" dirty="0" smtClean="0"/>
              <a:t>1, 5, 8, 10</a:t>
            </a:r>
            <a:endParaRPr lang="fr-BE" dirty="0" smtClean="0"/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Equal Pay International </a:t>
            </a:r>
            <a:r>
              <a:rPr lang="en-US" sz="3200" dirty="0" smtClean="0"/>
              <a:t>Coalition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24" y="476672"/>
            <a:ext cx="8229600" cy="646331"/>
          </a:xfrm>
        </p:spPr>
        <p:txBody>
          <a:bodyPr/>
          <a:lstStyle/>
          <a:p>
            <a:r>
              <a:rPr lang="en-US" sz="3600" dirty="0" smtClean="0"/>
              <a:t>Further reading</a:t>
            </a:r>
            <a:r>
              <a:rPr lang="en-150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21" y="1700808"/>
            <a:ext cx="8231331" cy="6439389"/>
          </a:xfrm>
        </p:spPr>
        <p:txBody>
          <a:bodyPr>
            <a:noAutofit/>
          </a:bodyPr>
          <a:lstStyle/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ILO (2018) </a:t>
            </a:r>
            <a:r>
              <a:rPr lang="en-US" sz="3000" dirty="0" smtClean="0">
                <a:hlinkClick r:id="rId3"/>
              </a:rPr>
              <a:t>Global Wage Report</a:t>
            </a: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ITUC (2018) </a:t>
            </a:r>
            <a:r>
              <a:rPr lang="en-US" sz="3000" dirty="0" smtClean="0">
                <a:hlinkClick r:id="rId4"/>
              </a:rPr>
              <a:t>The Gender Wage Gap</a:t>
            </a: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Global Unions (2018) </a:t>
            </a:r>
            <a:r>
              <a:rPr lang="en-US" sz="3000" dirty="0" smtClean="0">
                <a:hlinkClick r:id="rId5"/>
              </a:rPr>
              <a:t>Statement for the 63</a:t>
            </a:r>
            <a:r>
              <a:rPr lang="en-US" sz="3000" baseline="30000" dirty="0" smtClean="0">
                <a:hlinkClick r:id="rId5"/>
              </a:rPr>
              <a:t>rd</a:t>
            </a:r>
            <a:r>
              <a:rPr lang="en-US" sz="3000" dirty="0" smtClean="0">
                <a:hlinkClick r:id="rId5"/>
              </a:rPr>
              <a:t> Session of the UN Commission on the Status of Women</a:t>
            </a: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ITUC (2018) </a:t>
            </a:r>
            <a:r>
              <a:rPr lang="en-US" sz="3000" dirty="0" smtClean="0">
                <a:hlinkClick r:id="rId6"/>
              </a:rPr>
              <a:t>Gender Gaps in Social Protection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publications</a:t>
            </a:r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4008" y="2013527"/>
            <a:ext cx="2667249" cy="36935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01" y="2034911"/>
            <a:ext cx="2593401" cy="36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81958"/>
            <a:ext cx="4248472" cy="60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96" y="476672"/>
            <a:ext cx="8686800" cy="646331"/>
          </a:xfrm>
        </p:spPr>
        <p:txBody>
          <a:bodyPr/>
          <a:lstStyle/>
          <a:p>
            <a:r>
              <a:rPr lang="en-US" sz="3600" dirty="0" smtClean="0"/>
              <a:t>Gender wage gap – </a:t>
            </a:r>
            <a:r>
              <a:rPr lang="en-US" sz="3600" dirty="0" err="1" smtClean="0"/>
              <a:t>stylised</a:t>
            </a:r>
            <a:r>
              <a:rPr lang="en-US" sz="3600" dirty="0" smtClean="0"/>
              <a:t> facts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94" y="1340768"/>
            <a:ext cx="8716004" cy="48679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Women average hourly wages are on average 23% less than men’s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The gender pay gap is wider for parents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/>
              <a:t>Worldwide estimates show that at current trends, gender differences in pay will not close until 2069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89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15"/>
            <a:ext cx="8229600" cy="1200329"/>
          </a:xfrm>
        </p:spPr>
        <p:txBody>
          <a:bodyPr/>
          <a:lstStyle/>
          <a:p>
            <a:r>
              <a:rPr lang="en-US" sz="3600" dirty="0" smtClean="0"/>
              <a:t>Gender pay gap (average hourly earnings)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6321355"/>
            <a:ext cx="2314600" cy="24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 smtClean="0"/>
              <a:t>ILO Global wage report</a:t>
            </a:r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2" y="1801434"/>
            <a:ext cx="8885436" cy="40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6870"/>
            <a:ext cx="8686800" cy="646331"/>
          </a:xfrm>
        </p:spPr>
        <p:txBody>
          <a:bodyPr/>
          <a:lstStyle/>
          <a:p>
            <a:r>
              <a:rPr lang="en-US" sz="3600" dirty="0" smtClean="0"/>
              <a:t>Multiple interrelated drivers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/>
          <a:lstStyle/>
          <a:p>
            <a:r>
              <a:rPr lang="en-US" dirty="0" smtClean="0"/>
              <a:t>Discrimination- direct and indirect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market segregation</a:t>
            </a:r>
          </a:p>
          <a:p>
            <a:r>
              <a:rPr lang="en-US" dirty="0" smtClean="0"/>
              <a:t>Underrepresentation in management</a:t>
            </a:r>
          </a:p>
          <a:p>
            <a:r>
              <a:rPr lang="en-US" dirty="0" smtClean="0"/>
              <a:t>Career penalties due to care responsibilities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747"/>
            <a:ext cx="8229600" cy="646331"/>
          </a:xfrm>
        </p:spPr>
        <p:txBody>
          <a:bodyPr/>
          <a:lstStyle/>
          <a:p>
            <a:r>
              <a:rPr lang="en-US" sz="3600" dirty="0"/>
              <a:t>P</a:t>
            </a:r>
            <a:r>
              <a:rPr lang="en-US" sz="3600" dirty="0" smtClean="0"/>
              <a:t>olicy levers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38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Raising minimum wages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ollective bargaining on wages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Work-life balance measures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Pay transparency requirements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Gender quotas for </a:t>
            </a:r>
            <a:r>
              <a:rPr lang="en-US" dirty="0" smtClean="0"/>
              <a:t>management</a:t>
            </a:r>
          </a:p>
          <a:p>
            <a:pPr marL="0" indent="0">
              <a:buNone/>
            </a:pPr>
            <a:endParaRPr lang="fr-BE" dirty="0"/>
          </a:p>
          <a:p>
            <a:r>
              <a:rPr lang="en-US" dirty="0" smtClean="0"/>
              <a:t>Tackling gender norms and stereotypes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48744" y="548680"/>
            <a:ext cx="4104456" cy="56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2" y="517322"/>
            <a:ext cx="8229600" cy="646331"/>
          </a:xfrm>
        </p:spPr>
        <p:txBody>
          <a:bodyPr/>
          <a:lstStyle/>
          <a:p>
            <a:r>
              <a:rPr lang="en-US" sz="3600" dirty="0" smtClean="0"/>
              <a:t>Gender gaps in social protection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04" y="1204829"/>
            <a:ext cx="8486484" cy="606678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Globally </a:t>
            </a:r>
            <a:r>
              <a:rPr lang="en-US" sz="3600" dirty="0"/>
              <a:t>only 26.4% of </a:t>
            </a:r>
            <a:r>
              <a:rPr lang="en-US" sz="3600" dirty="0" smtClean="0"/>
              <a:t>women </a:t>
            </a:r>
            <a:r>
              <a:rPr lang="en-US" sz="3600" dirty="0"/>
              <a:t>are </a:t>
            </a:r>
            <a:r>
              <a:rPr lang="en-US" sz="3600" dirty="0" smtClean="0"/>
              <a:t>covered by a contributory old-age pension vs 31.5</a:t>
            </a:r>
            <a:r>
              <a:rPr lang="en-US" sz="3600" dirty="0"/>
              <a:t>% of the total </a:t>
            </a:r>
            <a:r>
              <a:rPr lang="en-US" sz="3600" dirty="0" smtClean="0"/>
              <a:t>population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Women on average have lower pension benefit levels than men – the gender pension gap stands at 40.2% in the EU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Women over-concentrated in social assistance benefits that tend to have inadequate benefit levels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Cutbacks to benefits mostly used predominantly by women: </a:t>
            </a:r>
            <a:r>
              <a:rPr lang="en-US" sz="3600" dirty="0" smtClean="0"/>
              <a:t>e.g., maternity </a:t>
            </a:r>
            <a:r>
              <a:rPr lang="en-US" sz="3600" dirty="0"/>
              <a:t>and survivors’ benefits</a:t>
            </a:r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3000" dirty="0" smtClean="0"/>
          </a:p>
          <a:p>
            <a:pPr marL="342900" lvl="1" indent="-342900">
              <a:buFont typeface="Arial"/>
              <a:buChar char="•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702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d6fb899d4a5dfb27ab7db1f9b1368e08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8f29bd8124e760e33c38ea03dc8551f7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B33799-EA16-4BA1-B175-B728DD264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9d577-fe52-4aed-98d7-da70053327dc"/>
    <ds:schemaRef ds:uri="f1d0068b-80a8-40ad-974d-795353a1d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77625-C438-4DA8-838B-C6823B9FB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52FCB-6003-4073-8738-D60DB41042E2}">
  <ds:schemaRefs>
    <ds:schemaRef ds:uri="9099d577-fe52-4aed-98d7-da70053327dc"/>
    <ds:schemaRef ds:uri="http://purl.org/dc/dcmitype/"/>
    <ds:schemaRef ds:uri="http://schemas.microsoft.com/office/infopath/2007/PartnerControls"/>
    <ds:schemaRef ds:uri="f1d0068b-80a8-40ad-974d-795353a1ddb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3398</TotalTime>
  <Words>420</Words>
  <Application>Microsoft Office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Cera Stencil PRO Medium</vt:lpstr>
      <vt:lpstr>Cera Stencil PRO Thin</vt:lpstr>
      <vt:lpstr>Proxima Nova</vt:lpstr>
      <vt:lpstr>Office Theme</vt:lpstr>
      <vt:lpstr>Addressing the gender pay and social protection gaps</vt:lpstr>
      <vt:lpstr>Recent publications</vt:lpstr>
      <vt:lpstr>PowerPoint Presentation</vt:lpstr>
      <vt:lpstr>Gender wage gap – stylised facts</vt:lpstr>
      <vt:lpstr>Gender pay gap (average hourly earnings)</vt:lpstr>
      <vt:lpstr>Multiple interrelated drivers</vt:lpstr>
      <vt:lpstr>Policy levers</vt:lpstr>
      <vt:lpstr>PowerPoint Presentation</vt:lpstr>
      <vt:lpstr>Gender gaps in social protection</vt:lpstr>
      <vt:lpstr>Drivers</vt:lpstr>
      <vt:lpstr>Policy levers</vt:lpstr>
      <vt:lpstr>Relevant international frameworks</vt:lpstr>
      <vt:lpstr>Further reading…</vt:lpstr>
    </vt:vector>
  </TitlesOfParts>
  <Company>International Trade Union Confederation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trade unions in promoting social protection floors</dc:title>
  <dc:creator>Astor, Evelyn</dc:creator>
  <cp:lastModifiedBy>Nicolae, Olga</cp:lastModifiedBy>
  <cp:revision>494</cp:revision>
  <cp:lastPrinted>2019-02-20T08:16:15Z</cp:lastPrinted>
  <dcterms:created xsi:type="dcterms:W3CDTF">2017-04-04T14:57:15Z</dcterms:created>
  <dcterms:modified xsi:type="dcterms:W3CDTF">2019-02-21T09:55:39Z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  <property fmtid="{D5CDD505-2E9C-101B-9397-08002B2CF9AE}" pid="3" name="AuthorIds_UIVersion_1536">
    <vt:lpwstr>16</vt:lpwstr>
  </property>
</Properties>
</file>