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MPA, Viktor" userId="7f29278c-3f24-4d54-80ad-e53f8ee2f7b4" providerId="ADAL" clId="{E7EB38AD-0D33-4BAA-B0F5-F303F9AA1ECE}"/>
    <pc:docChg chg="undo custSel modSld modMainMaster">
      <pc:chgData name="KEMPA, Viktor" userId="7f29278c-3f24-4d54-80ad-e53f8ee2f7b4" providerId="ADAL" clId="{E7EB38AD-0D33-4BAA-B0F5-F303F9AA1ECE}" dt="2020-11-06T06:59:59.199" v="125" actId="207"/>
      <pc:docMkLst>
        <pc:docMk/>
      </pc:docMkLst>
      <pc:sldChg chg="modSp mod">
        <pc:chgData name="KEMPA, Viktor" userId="7f29278c-3f24-4d54-80ad-e53f8ee2f7b4" providerId="ADAL" clId="{E7EB38AD-0D33-4BAA-B0F5-F303F9AA1ECE}" dt="2020-11-06T06:59:59.199" v="125" actId="207"/>
        <pc:sldMkLst>
          <pc:docMk/>
          <pc:sldMk cId="2741409589" sldId="256"/>
        </pc:sldMkLst>
        <pc:spChg chg="mod">
          <ac:chgData name="KEMPA, Viktor" userId="7f29278c-3f24-4d54-80ad-e53f8ee2f7b4" providerId="ADAL" clId="{E7EB38AD-0D33-4BAA-B0F5-F303F9AA1ECE}" dt="2020-11-06T06:59:59.199" v="125" actId="207"/>
          <ac:spMkLst>
            <pc:docMk/>
            <pc:sldMk cId="2741409589" sldId="256"/>
            <ac:spMk id="5" creationId="{CFFD2CA2-CC57-4FDE-84EA-2B0837B307E2}"/>
          </ac:spMkLst>
        </pc:spChg>
      </pc:sldChg>
      <pc:sldChg chg="modSp mod">
        <pc:chgData name="KEMPA, Viktor" userId="7f29278c-3f24-4d54-80ad-e53f8ee2f7b4" providerId="ADAL" clId="{E7EB38AD-0D33-4BAA-B0F5-F303F9AA1ECE}" dt="2020-11-06T06:57:29.328" v="45" actId="20577"/>
        <pc:sldMkLst>
          <pc:docMk/>
          <pc:sldMk cId="2989339300" sldId="257"/>
        </pc:sldMkLst>
        <pc:spChg chg="mod">
          <ac:chgData name="KEMPA, Viktor" userId="7f29278c-3f24-4d54-80ad-e53f8ee2f7b4" providerId="ADAL" clId="{E7EB38AD-0D33-4BAA-B0F5-F303F9AA1ECE}" dt="2020-11-06T06:57:29.328" v="45" actId="20577"/>
          <ac:spMkLst>
            <pc:docMk/>
            <pc:sldMk cId="2989339300" sldId="257"/>
            <ac:spMk id="5" creationId="{8DEEE931-3F07-4990-AAC6-987ED690A0EC}"/>
          </ac:spMkLst>
        </pc:spChg>
      </pc:sldChg>
      <pc:sldMasterChg chg="addSp delSp mod modSldLayout">
        <pc:chgData name="KEMPA, Viktor" userId="7f29278c-3f24-4d54-80ad-e53f8ee2f7b4" providerId="ADAL" clId="{E7EB38AD-0D33-4BAA-B0F5-F303F9AA1ECE}" dt="2020-11-06T06:55:58.182" v="35" actId="22"/>
        <pc:sldMasterMkLst>
          <pc:docMk/>
          <pc:sldMasterMk cId="525422877" sldId="2147483648"/>
        </pc:sldMasterMkLst>
        <pc:spChg chg="del">
          <ac:chgData name="KEMPA, Viktor" userId="7f29278c-3f24-4d54-80ad-e53f8ee2f7b4" providerId="ADAL" clId="{E7EB38AD-0D33-4BAA-B0F5-F303F9AA1ECE}" dt="2020-11-06T06:55:56.859" v="34" actId="478"/>
          <ac:spMkLst>
            <pc:docMk/>
            <pc:sldMasterMk cId="525422877" sldId="2147483648"/>
            <ac:spMk id="5" creationId="{4C189345-28BC-4D98-8F65-AFB738AFCFFD}"/>
          </ac:spMkLst>
        </pc:spChg>
        <pc:spChg chg="add">
          <ac:chgData name="KEMPA, Viktor" userId="7f29278c-3f24-4d54-80ad-e53f8ee2f7b4" providerId="ADAL" clId="{E7EB38AD-0D33-4BAA-B0F5-F303F9AA1ECE}" dt="2020-11-06T06:55:58.182" v="35" actId="22"/>
          <ac:spMkLst>
            <pc:docMk/>
            <pc:sldMasterMk cId="525422877" sldId="2147483648"/>
            <ac:spMk id="8" creationId="{A97CDFC9-3E43-4815-8E41-DADC81AB7B03}"/>
          </ac:spMkLst>
        </pc:spChg>
        <pc:sldLayoutChg chg="modSp mod">
          <pc:chgData name="KEMPA, Viktor" userId="7f29278c-3f24-4d54-80ad-e53f8ee2f7b4" providerId="ADAL" clId="{E7EB38AD-0D33-4BAA-B0F5-F303F9AA1ECE}" dt="2020-11-06T06:50:50.471" v="3" actId="20577"/>
          <pc:sldLayoutMkLst>
            <pc:docMk/>
            <pc:sldMasterMk cId="525422877" sldId="2147483648"/>
            <pc:sldLayoutMk cId="1925043306" sldId="2147483649"/>
          </pc:sldLayoutMkLst>
          <pc:spChg chg="mod">
            <ac:chgData name="KEMPA, Viktor" userId="7f29278c-3f24-4d54-80ad-e53f8ee2f7b4" providerId="ADAL" clId="{E7EB38AD-0D33-4BAA-B0F5-F303F9AA1ECE}" dt="2020-11-06T06:50:50.471" v="3" actId="20577"/>
            <ac:spMkLst>
              <pc:docMk/>
              <pc:sldMasterMk cId="525422877" sldId="2147483648"/>
              <pc:sldLayoutMk cId="1925043306" sldId="2147483649"/>
              <ac:spMk id="5" creationId="{7269EC61-29DA-4941-9B2D-8A6A5C50A5D3}"/>
            </ac:spMkLst>
          </pc:spChg>
        </pc:sldLayoutChg>
        <pc:sldLayoutChg chg="addSp delSp modSp mod">
          <pc:chgData name="KEMPA, Viktor" userId="7f29278c-3f24-4d54-80ad-e53f8ee2f7b4" providerId="ADAL" clId="{E7EB38AD-0D33-4BAA-B0F5-F303F9AA1ECE}" dt="2020-11-06T06:55:15.277" v="33" actId="1076"/>
          <pc:sldLayoutMkLst>
            <pc:docMk/>
            <pc:sldMasterMk cId="525422877" sldId="2147483648"/>
            <pc:sldLayoutMk cId="1778597388" sldId="2147483650"/>
          </pc:sldLayoutMkLst>
          <pc:spChg chg="del">
            <ac:chgData name="KEMPA, Viktor" userId="7f29278c-3f24-4d54-80ad-e53f8ee2f7b4" providerId="ADAL" clId="{E7EB38AD-0D33-4BAA-B0F5-F303F9AA1ECE}" dt="2020-11-06T06:54:45.172" v="23" actId="478"/>
            <ac:spMkLst>
              <pc:docMk/>
              <pc:sldMasterMk cId="525422877" sldId="2147483648"/>
              <pc:sldLayoutMk cId="1778597388" sldId="2147483650"/>
              <ac:spMk id="5" creationId="{8BF99E91-2ADC-47A7-A6C8-F24B251B3B58}"/>
            </ac:spMkLst>
          </pc:spChg>
          <pc:spChg chg="add mod">
            <ac:chgData name="KEMPA, Viktor" userId="7f29278c-3f24-4d54-80ad-e53f8ee2f7b4" providerId="ADAL" clId="{E7EB38AD-0D33-4BAA-B0F5-F303F9AA1ECE}" dt="2020-11-06T06:55:15.277" v="33" actId="1076"/>
            <ac:spMkLst>
              <pc:docMk/>
              <pc:sldMasterMk cId="525422877" sldId="2147483648"/>
              <pc:sldLayoutMk cId="1778597388" sldId="2147483650"/>
              <ac:spMk id="8" creationId="{7A67C881-4033-46E7-AE58-3F1987377717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D5BA7-7B38-45BB-8B06-367608CE7B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B663A-DE4B-4F0C-86C2-8FBB27917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5713C-9632-4FDC-A080-448A8043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9EC61-29DA-4941-9B2D-8A6A5C50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PERC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29361-E300-4CC2-B5D5-492FFC43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2504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0B1EB-A245-4F59-8638-E4A8AD8A9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5FA5C-2C70-4B33-B104-88371262B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7EF3A-A744-43FD-93D0-CCCBF1B0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7D03B-9D5E-4801-9D42-09B26D8D6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33460-AFEF-4DCC-8253-837563B7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3871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091DD9-DF78-4FA7-A97F-8A88411D1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6FEC3-04F3-4A07-AE1F-5F6BEF31F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708DF-C591-440B-8692-E11C2090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11687-1BEE-4679-BC1E-FACABDDA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A1E30-5C04-4869-B0A4-FA9C567B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016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DA629-68A5-4CE9-BFD4-DF261B8E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89829-3901-4E9B-9E85-4B9A9B745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3D3C7-8E45-4242-860C-F93B4BBF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FCB53-4CD3-4FCD-8306-30875405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7C881-4033-46E7-AE58-3F1987377717}"/>
              </a:ext>
            </a:extLst>
          </p:cNvPr>
          <p:cNvSpPr txBox="1"/>
          <p:nvPr userDrawn="1"/>
        </p:nvSpPr>
        <p:spPr>
          <a:xfrm>
            <a:off x="4205046" y="6492875"/>
            <a:ext cx="378190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0" dirty="0">
                <a:solidFill>
                  <a:schemeClr val="bg1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PERC SEE OHS Network Virtual Meeting- 6 November 2020</a:t>
            </a:r>
            <a:endParaRPr lang="en-B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59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7F42-C0A4-4EE8-BBDF-0FABDC480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ED021-6903-4679-90C8-AD47C3C1F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F314-2144-49BA-A47C-C5941593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FE1B7-3948-46BD-B86C-68328D37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B91C1-B367-4EC7-9E4C-53ADC902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7630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40440-10B3-4507-8438-8199617A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B2FC8-E612-4F71-A13A-B5BCE65FC4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5C2DC-5254-4173-925A-0FFFA8445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EDF5A4-999B-4BB8-9235-AB4ACEB51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23A5B-75F0-483C-91C0-0F5F93F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AECBC-4AF6-4399-B0E3-77EDA61B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9050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687B1-8EB4-4832-B951-CFA83DB25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EF1E6-CD82-4F75-9E47-D1E24125A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2A64B-77E3-42F5-8A47-93558354A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104F2-8FE2-4566-9CA0-56EEF801F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2AFCC8-4F2F-47C2-8698-1076E0EA2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45B665-AA4D-4E67-802E-0B6DD301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E8B46A-2889-4D9A-9E35-8F87BD781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B12C0-2989-4DD8-A1C7-6B09F53A4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7347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84E7-E4D9-483D-BC15-2FB4536B4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AC7FD-A1AD-41E1-8D06-7E5BDE103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E9EB9-AAC8-4191-A0FF-B6CB69AAF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C76300-58B5-4830-BCD6-79F4EAFD2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42844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A65CE8-2E4A-4CF9-ADFD-0AA096405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54A6D-E8F6-47E6-8766-522E1673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CCBD5-207E-41DD-83AA-0EDF2367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435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B769-07EB-4FD7-B2EB-E240D86C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74CAE-1AA9-4281-AD76-D933EF672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60BC7B-F7FB-4B69-8338-E25BFBC96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ABE6E-8EED-43AC-AB67-103B0B43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2DEED-FB2F-4790-991C-CDCB6FAA4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9C6DD-4AD0-4413-9D8B-D7C08F86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2939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7E18A-5E1A-450E-BF4A-DBDE55384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88D9EB-3F4E-42C7-92BE-1B0A9AC86E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3EF81-183A-47D6-A644-770995469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E51C81-1F7E-4C6D-9F69-481793BD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B30BD-1CED-49CF-8578-56991CFDB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E4F16-A4B9-4E1C-B21D-25F64BE7A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76617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28108-F129-41AA-800C-7468CD5E5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C4A6D-225A-49FF-B760-F1876FBE9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3B419-4D0D-44E1-B959-A8F254096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FE2A-9097-4501-A812-B0423B3F25F7}" type="datetimeFigureOut">
              <a:rPr lang="en-BE" smtClean="0"/>
              <a:t>06/11/2020</a:t>
            </a:fld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580C-4BCF-49B4-BAEF-AA491E761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5BD11-E2D7-449D-AFCC-3498E18EEC05}" type="slidenum">
              <a:rPr lang="en-BE" smtClean="0"/>
              <a:t>‹#›</a:t>
            </a:fld>
            <a:endParaRPr lang="en-B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7CDFC9-3E43-4815-8E41-DADC81AB7B03}"/>
              </a:ext>
            </a:extLst>
          </p:cNvPr>
          <p:cNvSpPr txBox="1"/>
          <p:nvPr userDrawn="1"/>
        </p:nvSpPr>
        <p:spPr>
          <a:xfrm>
            <a:off x="4205046" y="6492875"/>
            <a:ext cx="378190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i="0" dirty="0">
                <a:solidFill>
                  <a:schemeClr val="bg1">
                    <a:lumMod val="50000"/>
                  </a:schemeClr>
                </a:solidFill>
                <a:effectLst/>
                <a:latin typeface="Segoe UI" panose="020B0502040204020203" pitchFamily="34" charset="0"/>
              </a:rPr>
              <a:t>PERC SEE OHS Network Virtual Meeting- 6 November 2020</a:t>
            </a:r>
            <a:endParaRPr lang="en-B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2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isualisation.osha.europa.eu/esener#!/en/survey/overview/201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ealthy-workplaces.eu/en/tools-and-publications/publications" TargetMode="External"/><Relationship Id="rId13" Type="http://schemas.openxmlformats.org/officeDocument/2006/relationships/hyperlink" Target="https://www.linkedin.com/company/european-agency-for-safety-and-health-at-work" TargetMode="External"/><Relationship Id="rId3" Type="http://schemas.openxmlformats.org/officeDocument/2006/relationships/hyperlink" Target="https://healthy-workplaces.eu/en/about-topic/priority-area/facts-figures" TargetMode="External"/><Relationship Id="rId7" Type="http://schemas.openxmlformats.org/officeDocument/2006/relationships/hyperlink" Target="https://healthy-workplaces.eu/en/tools-and-publications/publications/campaign-leaflet" TargetMode="External"/><Relationship Id="rId12" Type="http://schemas.openxmlformats.org/officeDocument/2006/relationships/hyperlink" Target="https://www.facebook.com/EuropeanAgencyforSafetyandHealthatWork" TargetMode="External"/><Relationship Id="rId2" Type="http://schemas.openxmlformats.org/officeDocument/2006/relationships/hyperlink" Target="https://healthy-workplaces.eu/en/about-topic/priority-area/preven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althy-workplaces.eu/en" TargetMode="External"/><Relationship Id="rId11" Type="http://schemas.openxmlformats.org/officeDocument/2006/relationships/hyperlink" Target="https://healthy-workplaces.eu/en/tools-and-publications/practical-tools" TargetMode="External"/><Relationship Id="rId5" Type="http://schemas.openxmlformats.org/officeDocument/2006/relationships/hyperlink" Target="https://healthy-workplaces.eu/en/media-centre/events/european-week-safety-and-health-work-2020" TargetMode="External"/><Relationship Id="rId10" Type="http://schemas.openxmlformats.org/officeDocument/2006/relationships/hyperlink" Target="https://healthy-workplaces.eu/en/tools-and-publications/napo-films" TargetMode="External"/><Relationship Id="rId4" Type="http://schemas.openxmlformats.org/officeDocument/2006/relationships/hyperlink" Target="https://healthy-workplaces.eu/en/about-topic/priority-area/chronic-conditions" TargetMode="External"/><Relationship Id="rId9" Type="http://schemas.openxmlformats.org/officeDocument/2006/relationships/hyperlink" Target="https://healthy-workplaces.eu/en/tools-and-publications/oshwiki" TargetMode="External"/><Relationship Id="rId14" Type="http://schemas.openxmlformats.org/officeDocument/2006/relationships/hyperlink" Target="https://twitter.com/eu_osh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FD2CA2-CC57-4FDE-84EA-2B0837B307E2}"/>
              </a:ext>
            </a:extLst>
          </p:cNvPr>
          <p:cNvSpPr txBox="1"/>
          <p:nvPr/>
        </p:nvSpPr>
        <p:spPr>
          <a:xfrm>
            <a:off x="400050" y="428050"/>
            <a:ext cx="11563350" cy="60018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4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Sprains, strains and pains: What are MSDs?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in every 5 workers in EU</a:t>
            </a:r>
            <a:endParaRPr lang="en-US" sz="20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Georgia" panose="02040502050405020303" pitchFamily="18" charset="0"/>
                <a:cs typeface="Times New Roman" panose="02020603050405020304" pitchFamily="18" charset="0"/>
              </a:rPr>
              <a:t>Backache – the most common form of MSD (43%)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Muscular pain in the upper (41%) and lower (29%) body 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MSDs can affect workers in any sector </a:t>
            </a: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000" dirty="0">
              <a:solidFill>
                <a:srgbClr val="FF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" b="1" dirty="0">
              <a:solidFill>
                <a:srgbClr val="003399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59595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BE" sz="2000" dirty="0">
                <a:solidFill>
                  <a:srgbClr val="59595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men, migrant workers and older workers have a </a:t>
            </a:r>
            <a:r>
              <a:rPr lang="en-BE" sz="2000" b="1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greater chance of developing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MSDs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800" b="1" u="none" strike="noStrike" dirty="0">
              <a:solidFill>
                <a:srgbClr val="003399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u="none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ESENER 2019</a:t>
            </a:r>
            <a:r>
              <a:rPr lang="en-US" sz="2000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u="sng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top risk factors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BE" sz="2000" dirty="0" err="1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epetitive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hand or arm movements 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64% of workplaces</a:t>
            </a:r>
            <a:endParaRPr lang="en-US" sz="2000" dirty="0">
              <a:solidFill>
                <a:srgbClr val="59595A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BE" sz="2000" dirty="0" err="1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rolonged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sitting 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endParaRPr lang="en-US" sz="2000" dirty="0">
              <a:solidFill>
                <a:srgbClr val="59595A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BE" sz="2000" dirty="0" err="1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ifting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moving heavy loads (51%) </a:t>
            </a:r>
            <a:endParaRPr lang="en-US" sz="2000" dirty="0"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MSDs </a:t>
            </a:r>
            <a:r>
              <a:rPr lang="en-US" sz="2000" dirty="0">
                <a:solidFill>
                  <a:srgbClr val="59595A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leads to higher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absence from work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longer period of time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44DB40-D9A3-470B-98CB-79E1AAE30DE1}"/>
              </a:ext>
            </a:extLst>
          </p:cNvPr>
          <p:cNvSpPr txBox="1"/>
          <p:nvPr/>
        </p:nvSpPr>
        <p:spPr>
          <a:xfrm>
            <a:off x="6705600" y="0"/>
            <a:ext cx="5486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3399"/>
                </a:solidFill>
                <a:effectLst/>
                <a:latin typeface="Open Sans" panose="020B0606030504020204" pitchFamily="34" charset="0"/>
              </a:rPr>
              <a:t>Healthy Workplaces Lighten the Load 2020-22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741409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EEE931-3F07-4990-AAC6-987ED690A0EC}"/>
              </a:ext>
            </a:extLst>
          </p:cNvPr>
          <p:cNvSpPr txBox="1"/>
          <p:nvPr/>
        </p:nvSpPr>
        <p:spPr>
          <a:xfrm>
            <a:off x="838200" y="511237"/>
            <a:ext cx="11353800" cy="5825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involved with the campaign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BE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priority areas:</a:t>
            </a:r>
            <a:endParaRPr lang="en-BE" sz="2000" dirty="0">
              <a:solidFill>
                <a:srgbClr val="FF000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</a:t>
            </a:r>
            <a:r>
              <a:rPr lang="en-BE" sz="2000" b="1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revention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he business case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00339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</a:t>
            </a:r>
            <a:r>
              <a:rPr lang="en-BE" sz="2000" b="1" strike="noStrike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hronic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en-US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- 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conditions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449580">
              <a:lnSpc>
                <a:spcPct val="115000"/>
              </a:lnSpc>
              <a:spcAft>
                <a:spcPts val="1000"/>
              </a:spcAft>
            </a:pP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sedentary work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MSDs and diversity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future generation of workers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psychosocial risks and MSDs, and teleworking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(&amp; </a:t>
            </a:r>
            <a:r>
              <a:rPr lang="en-US" sz="2000" dirty="0" err="1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Events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BE" sz="2000" b="1" dirty="0">
                <a:solidFill>
                  <a:srgbClr val="00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EU press conference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launch of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campaign:</a:t>
            </a:r>
            <a:r>
              <a:rPr lang="en-BE" sz="2000" dirty="0">
                <a:solidFill>
                  <a:srgbClr val="59595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October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2020 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dirty="0">
                <a:solidFill>
                  <a:srgbClr val="003399"/>
                </a:solidFill>
                <a:latin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European Week for Safety and Health at Work</a:t>
            </a:r>
            <a:r>
              <a:rPr lang="en-US" sz="2000" b="1" dirty="0">
                <a:solidFill>
                  <a:srgbClr val="00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BE" sz="2000" b="1" dirty="0">
                <a:solidFill>
                  <a:srgbClr val="003399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23 October 2020</a:t>
            </a:r>
            <a:r>
              <a:rPr lang="en-US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>
                <a:solidFill>
                  <a:srgbClr val="59595A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North Macedonia awarded the three best-ranked companies)</a:t>
            </a:r>
            <a:endParaRPr lang="en-US" sz="2000" b="1" dirty="0">
              <a:solidFill>
                <a:srgbClr val="59595A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involved with the campaign</a:t>
            </a:r>
            <a:r>
              <a:rPr lang="en-US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BE" sz="2000" dirty="0">
              <a:solidFill>
                <a:srgbClr val="FF0000"/>
              </a:solidFill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new campaign website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campaign leaflet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000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R</a:t>
            </a:r>
            <a:r>
              <a:rPr lang="en-BE" sz="2000" b="1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elevant</a:t>
            </a:r>
            <a:r>
              <a:rPr lang="en-BE" sz="2000" b="1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publications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BE" sz="2000" b="1" strike="noStrike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OSHwiki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 articles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Napo films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T</a:t>
            </a:r>
            <a:r>
              <a:rPr lang="en-BE" sz="2000" b="1" strike="noStrike" dirty="0" err="1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ools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 and resources</a:t>
            </a:r>
            <a:r>
              <a:rPr lang="en-US" sz="2000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Facebook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LinkedIn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and </a:t>
            </a:r>
            <a:r>
              <a:rPr lang="en-BE" sz="2000" b="1" strike="noStrike" dirty="0">
                <a:solidFill>
                  <a:srgbClr val="003399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Twitter</a:t>
            </a:r>
            <a:r>
              <a:rPr lang="en-BE" sz="2000" dirty="0">
                <a:solidFill>
                  <a:srgbClr val="5959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BE" sz="2000" dirty="0">
              <a:effectLst/>
              <a:latin typeface="Georgia" panose="02040502050405020303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A4FC00-535D-47C0-87B6-56154846D2DB}"/>
              </a:ext>
            </a:extLst>
          </p:cNvPr>
          <p:cNvSpPr txBox="1"/>
          <p:nvPr/>
        </p:nvSpPr>
        <p:spPr>
          <a:xfrm>
            <a:off x="6705600" y="0"/>
            <a:ext cx="5486400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3399"/>
                </a:solidFill>
                <a:effectLst/>
                <a:latin typeface="Open Sans" panose="020B0606030504020204" pitchFamily="34" charset="0"/>
              </a:rPr>
              <a:t>Healthy Workplaces Lighten the Load 2020-22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298933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Open Sans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KEMPA, Viktor</dc:creator>
  <cp:lastModifiedBy>KEMPA, Viktor</cp:lastModifiedBy>
  <cp:revision>3</cp:revision>
  <dcterms:created xsi:type="dcterms:W3CDTF">2020-11-06T06:19:27Z</dcterms:created>
  <dcterms:modified xsi:type="dcterms:W3CDTF">2020-11-06T07:00:03Z</dcterms:modified>
</cp:coreProperties>
</file>