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258" r:id="rId3"/>
    <p:sldId id="281" r:id="rId4"/>
    <p:sldId id="282" r:id="rId5"/>
    <p:sldId id="283" r:id="rId6"/>
    <p:sldId id="284" r:id="rId7"/>
    <p:sldId id="259" r:id="rId8"/>
    <p:sldId id="261" r:id="rId9"/>
    <p:sldId id="272" r:id="rId10"/>
    <p:sldId id="277" r:id="rId11"/>
    <p:sldId id="275" r:id="rId12"/>
    <p:sldId id="273" r:id="rId13"/>
    <p:sldId id="274" r:id="rId14"/>
    <p:sldId id="268" r:id="rId15"/>
    <p:sldId id="269" r:id="rId16"/>
    <p:sldId id="271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1C4067-306A-4733-9250-9CB5C8DDCB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C95060-9EBA-4AB9-B783-64790892ED1B}" type="pres">
      <dgm:prSet presAssocID="{671C4067-306A-4733-9250-9CB5C8DDCB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01682963-96B0-4E6B-8482-2FAD18D51422}" type="presOf" srcId="{671C4067-306A-4733-9250-9CB5C8DDCB74}" destId="{BFC95060-9EBA-4AB9-B783-64790892ED1B}" srcOrd="0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1AA3F-FC97-4A90-915F-6F31E4C815E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0283805-B89A-4C7D-B579-BCF9C9090BE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dirty="0" smtClean="0"/>
            <a:t>«Открытая инспекция труда» </a:t>
          </a:r>
        </a:p>
        <a:p>
          <a:endParaRPr lang="ru-RU" dirty="0"/>
        </a:p>
      </dgm:t>
    </dgm:pt>
    <dgm:pt modelId="{7D4ED280-3411-4447-A737-F397C292990F}" type="parTrans" cxnId="{93FDBBE7-86DD-48B8-9909-FCDE9EF23994}">
      <dgm:prSet/>
      <dgm:spPr/>
      <dgm:t>
        <a:bodyPr/>
        <a:lstStyle/>
        <a:p>
          <a:endParaRPr lang="ru-RU"/>
        </a:p>
      </dgm:t>
    </dgm:pt>
    <dgm:pt modelId="{2F9F1AE0-B8FC-456F-8789-8CAB5B462DD9}" type="sibTrans" cxnId="{93FDBBE7-86DD-48B8-9909-FCDE9EF23994}">
      <dgm:prSet/>
      <dgm:spPr/>
      <dgm:t>
        <a:bodyPr/>
        <a:lstStyle/>
        <a:p>
          <a:endParaRPr lang="ru-RU"/>
        </a:p>
      </dgm:t>
    </dgm:pt>
    <dgm:pt modelId="{0CFEDB92-0912-42A2-ADCE-F6C6512985D6}">
      <dgm:prSet phldrT="[Текст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i="1" dirty="0" smtClean="0"/>
            <a:t>контроль</a:t>
          </a:r>
          <a:r>
            <a:rPr lang="ru-RU" i="1" dirty="0" smtClean="0"/>
            <a:t> за соблюдением трудового законодательства</a:t>
          </a:r>
        </a:p>
      </dgm:t>
    </dgm:pt>
    <dgm:pt modelId="{9BB43D05-6E2E-43D9-87C7-D9EFD0DE7C53}" type="parTrans" cxnId="{BF3827E4-42FE-47A2-9548-7BB01FEC3CC3}">
      <dgm:prSet/>
      <dgm:spPr/>
      <dgm:t>
        <a:bodyPr/>
        <a:lstStyle/>
        <a:p>
          <a:endParaRPr lang="ru-RU"/>
        </a:p>
      </dgm:t>
    </dgm:pt>
    <dgm:pt modelId="{599DF69E-D829-4274-8717-0C566C9DF904}" type="sibTrans" cxnId="{BF3827E4-42FE-47A2-9548-7BB01FEC3CC3}">
      <dgm:prSet/>
      <dgm:spPr/>
      <dgm:t>
        <a:bodyPr/>
        <a:lstStyle/>
        <a:p>
          <a:endParaRPr lang="ru-RU"/>
        </a:p>
      </dgm:t>
    </dgm:pt>
    <dgm:pt modelId="{91AF56A4-4FBF-4FDE-B93B-D86789DFA42E}">
      <dgm:prSet phldrT="[Текст]" custT="1"/>
      <dgm:spPr/>
      <dgm:t>
        <a:bodyPr/>
        <a:lstStyle/>
        <a:p>
          <a:r>
            <a:rPr lang="ru-RU" sz="2800" b="1" i="1" dirty="0" smtClean="0"/>
            <a:t>Реализация</a:t>
          </a:r>
          <a:endParaRPr lang="ru-RU" sz="2800" dirty="0"/>
        </a:p>
      </dgm:t>
    </dgm:pt>
    <dgm:pt modelId="{3B47E0A0-56DB-46B4-9904-3D72914ABBEA}" type="parTrans" cxnId="{7E96DD7E-8087-48FE-ADD7-B9E9F575574A}">
      <dgm:prSet/>
      <dgm:spPr/>
      <dgm:t>
        <a:bodyPr/>
        <a:lstStyle/>
        <a:p>
          <a:endParaRPr lang="ru-RU"/>
        </a:p>
      </dgm:t>
    </dgm:pt>
    <dgm:pt modelId="{68BFD78D-6C3D-4888-AC70-9A024BD39EFC}" type="sibTrans" cxnId="{7E96DD7E-8087-48FE-ADD7-B9E9F575574A}">
      <dgm:prSet/>
      <dgm:spPr/>
      <dgm:t>
        <a:bodyPr/>
        <a:lstStyle/>
        <a:p>
          <a:endParaRPr lang="ru-RU"/>
        </a:p>
      </dgm:t>
    </dgm:pt>
    <dgm:pt modelId="{DC370798-0B48-427B-8074-25C76B47780C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приведение части 1 статьи 358 ТК РФ в состояние прежней редакции, действовавшей до 18.07.2011 года</a:t>
          </a:r>
        </a:p>
      </dgm:t>
    </dgm:pt>
    <dgm:pt modelId="{1E91BAA5-E051-4B09-85E8-CDFF25F5AC7B}" type="parTrans" cxnId="{E2C9A196-AE1C-45D8-AA10-C80A90BF8F5E}">
      <dgm:prSet/>
      <dgm:spPr/>
      <dgm:t>
        <a:bodyPr/>
        <a:lstStyle/>
        <a:p>
          <a:endParaRPr lang="ru-RU"/>
        </a:p>
      </dgm:t>
    </dgm:pt>
    <dgm:pt modelId="{A38F4819-924B-4217-B581-4EBBF0C44342}" type="sibTrans" cxnId="{E2C9A196-AE1C-45D8-AA10-C80A90BF8F5E}">
      <dgm:prSet/>
      <dgm:spPr/>
      <dgm:t>
        <a:bodyPr/>
        <a:lstStyle/>
        <a:p>
          <a:endParaRPr lang="ru-RU"/>
        </a:p>
      </dgm:t>
    </dgm:pt>
    <dgm:pt modelId="{7BC409A5-F79A-4DD4-9F9F-7E84275DFC0D}" type="pres">
      <dgm:prSet presAssocID="{1461AA3F-FC97-4A90-915F-6F31E4C815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BBD32C-7A8F-4F4E-91FE-F9DE38837E85}" type="pres">
      <dgm:prSet presAssocID="{00283805-B89A-4C7D-B579-BCF9C9090BEF}" presName="linNode" presStyleCnt="0"/>
      <dgm:spPr/>
    </dgm:pt>
    <dgm:pt modelId="{453883DE-110E-4F1D-AC6F-D12E1C0E14D2}" type="pres">
      <dgm:prSet presAssocID="{00283805-B89A-4C7D-B579-BCF9C9090BEF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4E29F-1801-4445-9E0E-11927A1A4D47}" type="pres">
      <dgm:prSet presAssocID="{00283805-B89A-4C7D-B579-BCF9C9090BEF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7F923B-07D7-48E2-B853-16667E88BAD7}" type="pres">
      <dgm:prSet presAssocID="{2F9F1AE0-B8FC-456F-8789-8CAB5B462DD9}" presName="sp" presStyleCnt="0"/>
      <dgm:spPr/>
    </dgm:pt>
    <dgm:pt modelId="{FD18B928-1D2F-446D-AA9C-AA108551CACB}" type="pres">
      <dgm:prSet presAssocID="{91AF56A4-4FBF-4FDE-B93B-D86789DFA42E}" presName="linNode" presStyleCnt="0"/>
      <dgm:spPr/>
    </dgm:pt>
    <dgm:pt modelId="{0917B23F-BB71-46C4-ACDA-0977610B19CF}" type="pres">
      <dgm:prSet presAssocID="{91AF56A4-4FBF-4FDE-B93B-D86789DFA42E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D69AE8-826C-4727-B80A-F34C00434EFB}" type="pres">
      <dgm:prSet presAssocID="{91AF56A4-4FBF-4FDE-B93B-D86789DFA42E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FDBBE7-86DD-48B8-9909-FCDE9EF23994}" srcId="{1461AA3F-FC97-4A90-915F-6F31E4C815EF}" destId="{00283805-B89A-4C7D-B579-BCF9C9090BEF}" srcOrd="0" destOrd="0" parTransId="{7D4ED280-3411-4447-A737-F397C292990F}" sibTransId="{2F9F1AE0-B8FC-456F-8789-8CAB5B462DD9}"/>
    <dgm:cxn modelId="{BF3827E4-42FE-47A2-9548-7BB01FEC3CC3}" srcId="{00283805-B89A-4C7D-B579-BCF9C9090BEF}" destId="{0CFEDB92-0912-42A2-ADCE-F6C6512985D6}" srcOrd="0" destOrd="0" parTransId="{9BB43D05-6E2E-43D9-87C7-D9EFD0DE7C53}" sibTransId="{599DF69E-D829-4274-8717-0C566C9DF904}"/>
    <dgm:cxn modelId="{B2F15686-E1DD-4A98-8EE2-26C10C1C8EDA}" type="presOf" srcId="{1461AA3F-FC97-4A90-915F-6F31E4C815EF}" destId="{7BC409A5-F79A-4DD4-9F9F-7E84275DFC0D}" srcOrd="0" destOrd="0" presId="urn:microsoft.com/office/officeart/2005/8/layout/vList5"/>
    <dgm:cxn modelId="{E2C9A196-AE1C-45D8-AA10-C80A90BF8F5E}" srcId="{91AF56A4-4FBF-4FDE-B93B-D86789DFA42E}" destId="{DC370798-0B48-427B-8074-25C76B47780C}" srcOrd="0" destOrd="0" parTransId="{1E91BAA5-E051-4B09-85E8-CDFF25F5AC7B}" sibTransId="{A38F4819-924B-4217-B581-4EBBF0C44342}"/>
    <dgm:cxn modelId="{7E541BBD-5F6E-4650-ACF8-3AE0DDF0DBED}" type="presOf" srcId="{00283805-B89A-4C7D-B579-BCF9C9090BEF}" destId="{453883DE-110E-4F1D-AC6F-D12E1C0E14D2}" srcOrd="0" destOrd="0" presId="urn:microsoft.com/office/officeart/2005/8/layout/vList5"/>
    <dgm:cxn modelId="{F0D83F35-CCA7-46C5-B781-A4BB49D7C5B2}" type="presOf" srcId="{DC370798-0B48-427B-8074-25C76B47780C}" destId="{57D69AE8-826C-4727-B80A-F34C00434EFB}" srcOrd="0" destOrd="0" presId="urn:microsoft.com/office/officeart/2005/8/layout/vList5"/>
    <dgm:cxn modelId="{7E96DD7E-8087-48FE-ADD7-B9E9F575574A}" srcId="{1461AA3F-FC97-4A90-915F-6F31E4C815EF}" destId="{91AF56A4-4FBF-4FDE-B93B-D86789DFA42E}" srcOrd="1" destOrd="0" parTransId="{3B47E0A0-56DB-46B4-9904-3D72914ABBEA}" sibTransId="{68BFD78D-6C3D-4888-AC70-9A024BD39EFC}"/>
    <dgm:cxn modelId="{4FC97E48-EC47-4535-8D20-579C5B3191CE}" type="presOf" srcId="{0CFEDB92-0912-42A2-ADCE-F6C6512985D6}" destId="{0524E29F-1801-4445-9E0E-11927A1A4D47}" srcOrd="0" destOrd="0" presId="urn:microsoft.com/office/officeart/2005/8/layout/vList5"/>
    <dgm:cxn modelId="{0AAF9F73-393F-44BE-BD24-6F079C32CB6E}" type="presOf" srcId="{91AF56A4-4FBF-4FDE-B93B-D86789DFA42E}" destId="{0917B23F-BB71-46C4-ACDA-0977610B19CF}" srcOrd="0" destOrd="0" presId="urn:microsoft.com/office/officeart/2005/8/layout/vList5"/>
    <dgm:cxn modelId="{15CC751A-58D2-43B9-B24E-E24894355548}" type="presParOf" srcId="{7BC409A5-F79A-4DD4-9F9F-7E84275DFC0D}" destId="{76BBD32C-7A8F-4F4E-91FE-F9DE38837E85}" srcOrd="0" destOrd="0" presId="urn:microsoft.com/office/officeart/2005/8/layout/vList5"/>
    <dgm:cxn modelId="{770B1B71-3A14-47CA-9577-546496431096}" type="presParOf" srcId="{76BBD32C-7A8F-4F4E-91FE-F9DE38837E85}" destId="{453883DE-110E-4F1D-AC6F-D12E1C0E14D2}" srcOrd="0" destOrd="0" presId="urn:microsoft.com/office/officeart/2005/8/layout/vList5"/>
    <dgm:cxn modelId="{421334CC-6B38-4AED-A004-988781AAE353}" type="presParOf" srcId="{76BBD32C-7A8F-4F4E-91FE-F9DE38837E85}" destId="{0524E29F-1801-4445-9E0E-11927A1A4D47}" srcOrd="1" destOrd="0" presId="urn:microsoft.com/office/officeart/2005/8/layout/vList5"/>
    <dgm:cxn modelId="{614ECDDC-A6BF-4CE8-9AF9-02C2E889E974}" type="presParOf" srcId="{7BC409A5-F79A-4DD4-9F9F-7E84275DFC0D}" destId="{107F923B-07D7-48E2-B853-16667E88BAD7}" srcOrd="1" destOrd="0" presId="urn:microsoft.com/office/officeart/2005/8/layout/vList5"/>
    <dgm:cxn modelId="{AF9E2D80-E981-46B1-B32B-2200CE4C6F97}" type="presParOf" srcId="{7BC409A5-F79A-4DD4-9F9F-7E84275DFC0D}" destId="{FD18B928-1D2F-446D-AA9C-AA108551CACB}" srcOrd="2" destOrd="0" presId="urn:microsoft.com/office/officeart/2005/8/layout/vList5"/>
    <dgm:cxn modelId="{3C1F0EFA-C39D-4470-958C-215180AFA25A}" type="presParOf" srcId="{FD18B928-1D2F-446D-AA9C-AA108551CACB}" destId="{0917B23F-BB71-46C4-ACDA-0977610B19CF}" srcOrd="0" destOrd="0" presId="urn:microsoft.com/office/officeart/2005/8/layout/vList5"/>
    <dgm:cxn modelId="{AC85EB7E-C055-42FA-A786-F209E791F57F}" type="presParOf" srcId="{FD18B928-1D2F-446D-AA9C-AA108551CACB}" destId="{57D69AE8-826C-4727-B80A-F34C00434EFB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2879FCD-0D11-4AD7-BB35-1A44E5AD1D5D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58DEC6-D543-466A-8ED8-2C1FCCE66A0F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Централизация системы федеральной инспекции труда </a:t>
          </a:r>
          <a:endParaRPr lang="ru-RU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569FD37-EB45-4A78-88EE-64311D7BA4DD}" type="parTrans" cxnId="{F62400F6-20DA-4E6E-9F96-740CCCDFA57E}">
      <dgm:prSet/>
      <dgm:spPr/>
      <dgm:t>
        <a:bodyPr/>
        <a:lstStyle/>
        <a:p>
          <a:endParaRPr lang="ru-RU"/>
        </a:p>
      </dgm:t>
    </dgm:pt>
    <dgm:pt modelId="{289EFFB3-5FA7-4632-A2B7-03B01DBE169F}" type="sibTrans" cxnId="{F62400F6-20DA-4E6E-9F96-740CCCDFA57E}">
      <dgm:prSet/>
      <dgm:spPr/>
      <dgm:t>
        <a:bodyPr/>
        <a:lstStyle/>
        <a:p>
          <a:endParaRPr lang="ru-RU"/>
        </a:p>
      </dgm:t>
    </dgm:pt>
    <dgm:pt modelId="{B95C6B16-7D0E-437E-8D26-7638FB927E81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b="1" dirty="0" smtClean="0">
              <a:solidFill>
                <a:schemeClr val="tx1"/>
              </a:solidFill>
            </a:rPr>
            <a:t>ст.6 Конвенции МОТ № 81 «Об инспекции труда в промышленности и торговле» </a:t>
          </a:r>
          <a:endParaRPr lang="ru-RU" sz="1400" b="1" dirty="0">
            <a:solidFill>
              <a:schemeClr val="tx1"/>
            </a:solidFill>
          </a:endParaRPr>
        </a:p>
      </dgm:t>
    </dgm:pt>
    <dgm:pt modelId="{3A1B61D1-7F9C-4B44-9C98-D1662F6899AB}" type="parTrans" cxnId="{12593C88-6340-409A-BB6F-97A3AA3A9F22}">
      <dgm:prSet/>
      <dgm:spPr/>
      <dgm:t>
        <a:bodyPr/>
        <a:lstStyle/>
        <a:p>
          <a:endParaRPr lang="ru-RU"/>
        </a:p>
      </dgm:t>
    </dgm:pt>
    <dgm:pt modelId="{BC655724-31FE-46DA-AE5B-56D47EBF62C6}" type="sibTrans" cxnId="{12593C88-6340-409A-BB6F-97A3AA3A9F22}">
      <dgm:prSet/>
      <dgm:spPr/>
      <dgm:t>
        <a:bodyPr/>
        <a:lstStyle/>
        <a:p>
          <a:endParaRPr lang="ru-RU"/>
        </a:p>
      </dgm:t>
    </dgm:pt>
    <dgm:pt modelId="{CB54F4B1-49A5-4850-A792-D137978BBC7C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b="1" i="1" dirty="0" smtClean="0">
              <a:solidFill>
                <a:schemeClr val="tx1"/>
              </a:solidFill>
            </a:rPr>
            <a:t>Принцип  независимости государственных инспекторов труда</a:t>
          </a:r>
          <a:endParaRPr lang="ru-RU" sz="1400" b="1" i="1" dirty="0">
            <a:solidFill>
              <a:schemeClr val="tx1"/>
            </a:solidFill>
          </a:endParaRPr>
        </a:p>
      </dgm:t>
    </dgm:pt>
    <dgm:pt modelId="{714EC67E-9BBA-4F19-AC18-CC5EA3113CE3}" type="parTrans" cxnId="{10AC3E4B-E36C-47F0-AD0E-6554EA177F3D}">
      <dgm:prSet/>
      <dgm:spPr/>
      <dgm:t>
        <a:bodyPr/>
        <a:lstStyle/>
        <a:p>
          <a:endParaRPr lang="ru-RU"/>
        </a:p>
      </dgm:t>
    </dgm:pt>
    <dgm:pt modelId="{FD3A2EEB-6D41-409C-A1C6-4200AC342A4E}" type="sibTrans" cxnId="{10AC3E4B-E36C-47F0-AD0E-6554EA177F3D}">
      <dgm:prSet/>
      <dgm:spPr/>
      <dgm:t>
        <a:bodyPr/>
        <a:lstStyle/>
        <a:p>
          <a:endParaRPr lang="ru-RU"/>
        </a:p>
      </dgm:t>
    </dgm:pt>
    <dgm:pt modelId="{769A52BE-A19E-49F8-A208-12771E998399}">
      <dgm:prSet phldrT="[Текст]"/>
      <dgm:spPr>
        <a:solidFill>
          <a:srgbClr val="92D050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ч.1 ст.355 и ст.359 трудового кодекса РФ</a:t>
          </a:r>
          <a:endParaRPr lang="ru-RU" b="1" dirty="0">
            <a:solidFill>
              <a:schemeClr val="tx1"/>
            </a:solidFill>
          </a:endParaRPr>
        </a:p>
      </dgm:t>
    </dgm:pt>
    <dgm:pt modelId="{9BC89D80-0557-4DF0-889A-9E51B6D47A65}" type="parTrans" cxnId="{FCC72887-6AAC-4DD9-8EBB-8F9E1EDC1213}">
      <dgm:prSet/>
      <dgm:spPr/>
      <dgm:t>
        <a:bodyPr/>
        <a:lstStyle/>
        <a:p>
          <a:endParaRPr lang="ru-RU"/>
        </a:p>
      </dgm:t>
    </dgm:pt>
    <dgm:pt modelId="{33B0E799-03A9-4257-9A02-BCC8CFABEB66}" type="sibTrans" cxnId="{FCC72887-6AAC-4DD9-8EBB-8F9E1EDC1213}">
      <dgm:prSet/>
      <dgm:spPr/>
      <dgm:t>
        <a:bodyPr/>
        <a:lstStyle/>
        <a:p>
          <a:endParaRPr lang="ru-RU"/>
        </a:p>
      </dgm:t>
    </dgm:pt>
    <dgm:pt modelId="{059C71E9-0EB3-4420-9BE0-250DC59DAAB0}" type="pres">
      <dgm:prSet presAssocID="{52879FCD-0D11-4AD7-BB35-1A44E5AD1D5D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12726AC-8F29-4338-B083-5F3DC33BB61E}" type="pres">
      <dgm:prSet presAssocID="{52879FCD-0D11-4AD7-BB35-1A44E5AD1D5D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BEDDFE-3B0F-42DA-B391-8401550836B1}" type="pres">
      <dgm:prSet presAssocID="{52879FCD-0D11-4AD7-BB35-1A44E5AD1D5D}" presName="triangle2" presStyleLbl="node1" presStyleIdx="1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5B06A-2626-46A5-B99E-20CD9D56E1CE}" type="pres">
      <dgm:prSet presAssocID="{52879FCD-0D11-4AD7-BB35-1A44E5AD1D5D}" presName="triangle3" presStyleLbl="node1" presStyleIdx="2" presStyleCnt="4" custScaleX="1023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76C6F1-FA9E-4DC5-AAF7-36E4D0DB02E6}" type="pres">
      <dgm:prSet presAssocID="{52879FCD-0D11-4AD7-BB35-1A44E5AD1D5D}" presName="triangle4" presStyleLbl="node1" presStyleIdx="3" presStyleCnt="4" custLinFactNeighborX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524E6A-E883-4685-AAA4-F987336769F6}" type="presOf" srcId="{B95C6B16-7D0E-437E-8D26-7638FB927E81}" destId="{22BEDDFE-3B0F-42DA-B391-8401550836B1}" srcOrd="0" destOrd="0" presId="urn:microsoft.com/office/officeart/2005/8/layout/pyramid4"/>
    <dgm:cxn modelId="{2474EDF3-1A17-4830-A414-F483978AF90D}" type="presOf" srcId="{CB54F4B1-49A5-4850-A792-D137978BBC7C}" destId="{D865B06A-2626-46A5-B99E-20CD9D56E1CE}" srcOrd="0" destOrd="0" presId="urn:microsoft.com/office/officeart/2005/8/layout/pyramid4"/>
    <dgm:cxn modelId="{10AC3E4B-E36C-47F0-AD0E-6554EA177F3D}" srcId="{52879FCD-0D11-4AD7-BB35-1A44E5AD1D5D}" destId="{CB54F4B1-49A5-4850-A792-D137978BBC7C}" srcOrd="2" destOrd="0" parTransId="{714EC67E-9BBA-4F19-AC18-CC5EA3113CE3}" sibTransId="{FD3A2EEB-6D41-409C-A1C6-4200AC342A4E}"/>
    <dgm:cxn modelId="{EB3C0D38-7FFE-45D5-B4A6-770CCF656B9C}" type="presOf" srcId="{769A52BE-A19E-49F8-A208-12771E998399}" destId="{6B76C6F1-FA9E-4DC5-AAF7-36E4D0DB02E6}" srcOrd="0" destOrd="0" presId="urn:microsoft.com/office/officeart/2005/8/layout/pyramid4"/>
    <dgm:cxn modelId="{F62400F6-20DA-4E6E-9F96-740CCCDFA57E}" srcId="{52879FCD-0D11-4AD7-BB35-1A44E5AD1D5D}" destId="{6B58DEC6-D543-466A-8ED8-2C1FCCE66A0F}" srcOrd="0" destOrd="0" parTransId="{B569FD37-EB45-4A78-88EE-64311D7BA4DD}" sibTransId="{289EFFB3-5FA7-4632-A2B7-03B01DBE169F}"/>
    <dgm:cxn modelId="{45642246-BFC8-4AD5-955C-0C93B5656D6A}" type="presOf" srcId="{6B58DEC6-D543-466A-8ED8-2C1FCCE66A0F}" destId="{412726AC-8F29-4338-B083-5F3DC33BB61E}" srcOrd="0" destOrd="0" presId="urn:microsoft.com/office/officeart/2005/8/layout/pyramid4"/>
    <dgm:cxn modelId="{12593C88-6340-409A-BB6F-97A3AA3A9F22}" srcId="{52879FCD-0D11-4AD7-BB35-1A44E5AD1D5D}" destId="{B95C6B16-7D0E-437E-8D26-7638FB927E81}" srcOrd="1" destOrd="0" parTransId="{3A1B61D1-7F9C-4B44-9C98-D1662F6899AB}" sibTransId="{BC655724-31FE-46DA-AE5B-56D47EBF62C6}"/>
    <dgm:cxn modelId="{FCC72887-6AAC-4DD9-8EBB-8F9E1EDC1213}" srcId="{52879FCD-0D11-4AD7-BB35-1A44E5AD1D5D}" destId="{769A52BE-A19E-49F8-A208-12771E998399}" srcOrd="3" destOrd="0" parTransId="{9BC89D80-0557-4DF0-889A-9E51B6D47A65}" sibTransId="{33B0E799-03A9-4257-9A02-BCC8CFABEB66}"/>
    <dgm:cxn modelId="{516A690C-D5F6-45A7-80E6-7FFE9FDC9635}" type="presOf" srcId="{52879FCD-0D11-4AD7-BB35-1A44E5AD1D5D}" destId="{059C71E9-0EB3-4420-9BE0-250DC59DAAB0}" srcOrd="0" destOrd="0" presId="urn:microsoft.com/office/officeart/2005/8/layout/pyramid4"/>
    <dgm:cxn modelId="{B3263AAF-B646-4485-96B6-4B6CFA958EC5}" type="presParOf" srcId="{059C71E9-0EB3-4420-9BE0-250DC59DAAB0}" destId="{412726AC-8F29-4338-B083-5F3DC33BB61E}" srcOrd="0" destOrd="0" presId="urn:microsoft.com/office/officeart/2005/8/layout/pyramid4"/>
    <dgm:cxn modelId="{0F8EEF33-237D-444E-94EE-50DEB745E855}" type="presParOf" srcId="{059C71E9-0EB3-4420-9BE0-250DC59DAAB0}" destId="{22BEDDFE-3B0F-42DA-B391-8401550836B1}" srcOrd="1" destOrd="0" presId="urn:microsoft.com/office/officeart/2005/8/layout/pyramid4"/>
    <dgm:cxn modelId="{B7DDA161-1328-4256-9526-66E903CD771F}" type="presParOf" srcId="{059C71E9-0EB3-4420-9BE0-250DC59DAAB0}" destId="{D865B06A-2626-46A5-B99E-20CD9D56E1CE}" srcOrd="2" destOrd="0" presId="urn:microsoft.com/office/officeart/2005/8/layout/pyramid4"/>
    <dgm:cxn modelId="{9520D39B-04FB-4B18-9AE7-6E5699B7A70D}" type="presParOf" srcId="{059C71E9-0EB3-4420-9BE0-250DC59DAAB0}" destId="{6B76C6F1-FA9E-4DC5-AAF7-36E4D0DB02E6}" srcOrd="3" destOrd="0" presId="urn:microsoft.com/office/officeart/2005/8/layout/pyramid4"/>
  </dgm:cxnLst>
  <dgm:bg>
    <a:solidFill>
      <a:schemeClr val="bg1"/>
    </a:solidFill>
  </dgm:bg>
  <dgm:whole>
    <a:ln>
      <a:solidFill>
        <a:srgbClr val="C00000"/>
      </a:solidFill>
    </a:ln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2A78A7-2916-4978-BE56-C3C3D824B0E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8E3073-4F65-4382-BE11-107EAEBE8635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ч.1 ст.4 Конвенции </a:t>
          </a:r>
        </a:p>
        <a:p>
          <a:pPr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2CA2470E-4B19-48EE-954C-037BE56C5383}" type="parTrans" cxnId="{7FEF247F-1E70-4A4D-83A8-261DAB5D8104}">
      <dgm:prSet/>
      <dgm:spPr/>
      <dgm:t>
        <a:bodyPr/>
        <a:lstStyle/>
        <a:p>
          <a:endParaRPr lang="ru-RU"/>
        </a:p>
      </dgm:t>
    </dgm:pt>
    <dgm:pt modelId="{AABE8846-04C3-4002-9C9A-E28290D49574}" type="sibTrans" cxnId="{7FEF247F-1E70-4A4D-83A8-261DAB5D8104}">
      <dgm:prSet/>
      <dgm:spPr/>
      <dgm:t>
        <a:bodyPr/>
        <a:lstStyle/>
        <a:p>
          <a:endParaRPr lang="ru-RU"/>
        </a:p>
      </dgm:t>
    </dgm:pt>
    <dgm:pt modelId="{20CE9AB1-BB6F-412A-94B2-97E5D4E6C065}">
      <dgm:prSet phldrT="[Текст]"/>
      <dgm:spPr/>
      <dgm:t>
        <a:bodyPr/>
        <a:lstStyle/>
        <a:p>
          <a:r>
            <a:rPr lang="ru-RU" dirty="0" smtClean="0"/>
            <a:t>ч.1 ст.353 Трудового кодекса Российской Федерации</a:t>
          </a:r>
          <a:endParaRPr lang="ru-RU" dirty="0"/>
        </a:p>
      </dgm:t>
    </dgm:pt>
    <dgm:pt modelId="{FEF8D50C-D963-48EA-A397-6135A6E463F5}" type="parTrans" cxnId="{756D93DD-5EC3-4F1D-9E7F-B6E8B81DA6D6}">
      <dgm:prSet/>
      <dgm:spPr/>
      <dgm:t>
        <a:bodyPr/>
        <a:lstStyle/>
        <a:p>
          <a:endParaRPr lang="ru-RU"/>
        </a:p>
      </dgm:t>
    </dgm:pt>
    <dgm:pt modelId="{C635F591-E8F0-4AE8-BAB4-5C6AD5225A80}" type="sibTrans" cxnId="{756D93DD-5EC3-4F1D-9E7F-B6E8B81DA6D6}">
      <dgm:prSet/>
      <dgm:spPr/>
      <dgm:t>
        <a:bodyPr/>
        <a:lstStyle/>
        <a:p>
          <a:endParaRPr lang="ru-RU"/>
        </a:p>
      </dgm:t>
    </dgm:pt>
    <dgm:pt modelId="{8F705D30-026A-4E3B-A5BA-FEAAD339249A}">
      <dgm:prSet phldrT="[Текст]" custT="1"/>
      <dgm:spPr/>
      <dgm:t>
        <a:bodyPr/>
        <a:lstStyle/>
        <a:p>
          <a:r>
            <a:rPr lang="ru-RU" sz="2000" b="1" dirty="0" smtClean="0"/>
            <a:t>Правительство Российской Федерации устанавливает порядок осуществления федерального государственного надзора за соблюдением законодательства о труде</a:t>
          </a:r>
          <a:endParaRPr lang="ru-RU" sz="2000" b="1" dirty="0"/>
        </a:p>
      </dgm:t>
    </dgm:pt>
    <dgm:pt modelId="{BABAD76B-7D55-4829-ABED-1FF1D37954CB}" type="parTrans" cxnId="{9FC874BC-9B5D-4C6D-8B64-B11581D3150A}">
      <dgm:prSet/>
      <dgm:spPr/>
      <dgm:t>
        <a:bodyPr/>
        <a:lstStyle/>
        <a:p>
          <a:endParaRPr lang="ru-RU"/>
        </a:p>
      </dgm:t>
    </dgm:pt>
    <dgm:pt modelId="{DD3E1819-D72C-4405-91EA-58118A0340ED}" type="sibTrans" cxnId="{9FC874BC-9B5D-4C6D-8B64-B11581D3150A}">
      <dgm:prSet/>
      <dgm:spPr/>
      <dgm:t>
        <a:bodyPr/>
        <a:lstStyle/>
        <a:p>
          <a:endParaRPr lang="ru-RU"/>
        </a:p>
      </dgm:t>
    </dgm:pt>
    <dgm:pt modelId="{824EC9A7-322D-4AC0-A993-DAC39EFBBFE3}">
      <dgm:prSet custT="1"/>
      <dgm:spPr/>
      <dgm:t>
        <a:bodyPr/>
        <a:lstStyle/>
        <a:p>
          <a:r>
            <a:rPr lang="ru-RU" sz="2000" b="1" dirty="0" smtClean="0"/>
            <a:t>Инспекция труда находится под наблюдением и контролем центральной власти</a:t>
          </a:r>
          <a:endParaRPr lang="ru-RU" sz="2000" b="1" dirty="0"/>
        </a:p>
      </dgm:t>
    </dgm:pt>
    <dgm:pt modelId="{5512318B-65CE-4C08-9234-440A5FF4205F}" type="parTrans" cxnId="{ACA19D0F-C3B9-4167-A1CC-A38B95F85D15}">
      <dgm:prSet/>
      <dgm:spPr/>
      <dgm:t>
        <a:bodyPr/>
        <a:lstStyle/>
        <a:p>
          <a:endParaRPr lang="ru-RU"/>
        </a:p>
      </dgm:t>
    </dgm:pt>
    <dgm:pt modelId="{B74A6E3A-8BC6-42AF-92BF-08EDB972AE4D}" type="sibTrans" cxnId="{ACA19D0F-C3B9-4167-A1CC-A38B95F85D15}">
      <dgm:prSet/>
      <dgm:spPr/>
      <dgm:t>
        <a:bodyPr/>
        <a:lstStyle/>
        <a:p>
          <a:endParaRPr lang="ru-RU"/>
        </a:p>
      </dgm:t>
    </dgm:pt>
    <dgm:pt modelId="{6FB7462B-1B6B-4674-A019-5CF532FA2FD5}" type="pres">
      <dgm:prSet presAssocID="{3D2A78A7-2916-4978-BE56-C3C3D824B0E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D089B9-781D-4F7B-B1DA-544696E35910}" type="pres">
      <dgm:prSet presAssocID="{F38E3073-4F65-4382-BE11-107EAEBE8635}" presName="compNode" presStyleCnt="0"/>
      <dgm:spPr/>
    </dgm:pt>
    <dgm:pt modelId="{268C66D4-2D2E-47A2-A969-32664BE970CD}" type="pres">
      <dgm:prSet presAssocID="{F38E3073-4F65-4382-BE11-107EAEBE8635}" presName="aNode" presStyleLbl="bgShp" presStyleIdx="0" presStyleCnt="2" custLinFactNeighborX="358" custLinFactNeighborY="632"/>
      <dgm:spPr/>
      <dgm:t>
        <a:bodyPr/>
        <a:lstStyle/>
        <a:p>
          <a:endParaRPr lang="ru-RU"/>
        </a:p>
      </dgm:t>
    </dgm:pt>
    <dgm:pt modelId="{A6C47474-E8BA-445E-A16A-493825AF0D1B}" type="pres">
      <dgm:prSet presAssocID="{F38E3073-4F65-4382-BE11-107EAEBE8635}" presName="textNode" presStyleLbl="bgShp" presStyleIdx="0" presStyleCnt="2"/>
      <dgm:spPr/>
      <dgm:t>
        <a:bodyPr/>
        <a:lstStyle/>
        <a:p>
          <a:endParaRPr lang="ru-RU"/>
        </a:p>
      </dgm:t>
    </dgm:pt>
    <dgm:pt modelId="{C6A0410C-1AF4-4F8C-A22A-37D67A1B201A}" type="pres">
      <dgm:prSet presAssocID="{F38E3073-4F65-4382-BE11-107EAEBE8635}" presName="compChildNode" presStyleCnt="0"/>
      <dgm:spPr/>
    </dgm:pt>
    <dgm:pt modelId="{B886991B-14E6-4DDB-B167-09FA941DF26A}" type="pres">
      <dgm:prSet presAssocID="{F38E3073-4F65-4382-BE11-107EAEBE8635}" presName="theInnerList" presStyleCnt="0"/>
      <dgm:spPr/>
    </dgm:pt>
    <dgm:pt modelId="{C7AC34F4-72A0-4488-8540-B2C3F29A0427}" type="pres">
      <dgm:prSet presAssocID="{824EC9A7-322D-4AC0-A993-DAC39EFBBFE3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35BB76-24B2-4F42-9E7F-AEE4889CE6CB}" type="pres">
      <dgm:prSet presAssocID="{F38E3073-4F65-4382-BE11-107EAEBE8635}" presName="aSpace" presStyleCnt="0"/>
      <dgm:spPr/>
    </dgm:pt>
    <dgm:pt modelId="{CB431885-0922-45A4-AC79-AB99A89FD99E}" type="pres">
      <dgm:prSet presAssocID="{20CE9AB1-BB6F-412A-94B2-97E5D4E6C065}" presName="compNode" presStyleCnt="0"/>
      <dgm:spPr/>
    </dgm:pt>
    <dgm:pt modelId="{F085683A-C940-4950-92B5-5F87BF02C332}" type="pres">
      <dgm:prSet presAssocID="{20CE9AB1-BB6F-412A-94B2-97E5D4E6C065}" presName="aNode" presStyleLbl="bgShp" presStyleIdx="1" presStyleCnt="2"/>
      <dgm:spPr/>
      <dgm:t>
        <a:bodyPr/>
        <a:lstStyle/>
        <a:p>
          <a:endParaRPr lang="ru-RU"/>
        </a:p>
      </dgm:t>
    </dgm:pt>
    <dgm:pt modelId="{977A2B43-C548-4DCC-96D7-6A6E2544B42A}" type="pres">
      <dgm:prSet presAssocID="{20CE9AB1-BB6F-412A-94B2-97E5D4E6C065}" presName="textNode" presStyleLbl="bgShp" presStyleIdx="1" presStyleCnt="2"/>
      <dgm:spPr/>
      <dgm:t>
        <a:bodyPr/>
        <a:lstStyle/>
        <a:p>
          <a:endParaRPr lang="ru-RU"/>
        </a:p>
      </dgm:t>
    </dgm:pt>
    <dgm:pt modelId="{E64F66A6-A4B9-4A39-AE04-6E8980DF6BCA}" type="pres">
      <dgm:prSet presAssocID="{20CE9AB1-BB6F-412A-94B2-97E5D4E6C065}" presName="compChildNode" presStyleCnt="0"/>
      <dgm:spPr/>
    </dgm:pt>
    <dgm:pt modelId="{1F47BF8D-F2B2-4AB6-AA55-BCF8BEAE7A8B}" type="pres">
      <dgm:prSet presAssocID="{20CE9AB1-BB6F-412A-94B2-97E5D4E6C065}" presName="theInnerList" presStyleCnt="0"/>
      <dgm:spPr/>
    </dgm:pt>
    <dgm:pt modelId="{D6B48585-63F6-4B9E-8601-A835DD9135DC}" type="pres">
      <dgm:prSet presAssocID="{8F705D30-026A-4E3B-A5BA-FEAAD339249A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C7B410-170A-4B8B-9CEB-2F3A286A4DDE}" type="presOf" srcId="{8F705D30-026A-4E3B-A5BA-FEAAD339249A}" destId="{D6B48585-63F6-4B9E-8601-A835DD9135DC}" srcOrd="0" destOrd="0" presId="urn:microsoft.com/office/officeart/2005/8/layout/lProcess2"/>
    <dgm:cxn modelId="{ACA19D0F-C3B9-4167-A1CC-A38B95F85D15}" srcId="{F38E3073-4F65-4382-BE11-107EAEBE8635}" destId="{824EC9A7-322D-4AC0-A993-DAC39EFBBFE3}" srcOrd="0" destOrd="0" parTransId="{5512318B-65CE-4C08-9234-440A5FF4205F}" sibTransId="{B74A6E3A-8BC6-42AF-92BF-08EDB972AE4D}"/>
    <dgm:cxn modelId="{ED23797B-0BFD-4931-A8A4-29D1261628BF}" type="presOf" srcId="{824EC9A7-322D-4AC0-A993-DAC39EFBBFE3}" destId="{C7AC34F4-72A0-4488-8540-B2C3F29A0427}" srcOrd="0" destOrd="0" presId="urn:microsoft.com/office/officeart/2005/8/layout/lProcess2"/>
    <dgm:cxn modelId="{A153A6FE-7F19-46C3-BC29-9FAB1603630C}" type="presOf" srcId="{F38E3073-4F65-4382-BE11-107EAEBE8635}" destId="{A6C47474-E8BA-445E-A16A-493825AF0D1B}" srcOrd="1" destOrd="0" presId="urn:microsoft.com/office/officeart/2005/8/layout/lProcess2"/>
    <dgm:cxn modelId="{9FC874BC-9B5D-4C6D-8B64-B11581D3150A}" srcId="{20CE9AB1-BB6F-412A-94B2-97E5D4E6C065}" destId="{8F705D30-026A-4E3B-A5BA-FEAAD339249A}" srcOrd="0" destOrd="0" parTransId="{BABAD76B-7D55-4829-ABED-1FF1D37954CB}" sibTransId="{DD3E1819-D72C-4405-91EA-58118A0340ED}"/>
    <dgm:cxn modelId="{4DB33EFA-26B5-422F-98E5-65E23223ABE1}" type="presOf" srcId="{F38E3073-4F65-4382-BE11-107EAEBE8635}" destId="{268C66D4-2D2E-47A2-A969-32664BE970CD}" srcOrd="0" destOrd="0" presId="urn:microsoft.com/office/officeart/2005/8/layout/lProcess2"/>
    <dgm:cxn modelId="{1E4BFA65-92CE-4271-BD46-7BC403DA9889}" type="presOf" srcId="{20CE9AB1-BB6F-412A-94B2-97E5D4E6C065}" destId="{977A2B43-C548-4DCC-96D7-6A6E2544B42A}" srcOrd="1" destOrd="0" presId="urn:microsoft.com/office/officeart/2005/8/layout/lProcess2"/>
    <dgm:cxn modelId="{B4BA712A-0599-447F-86BF-54011B295C48}" type="presOf" srcId="{3D2A78A7-2916-4978-BE56-C3C3D824B0E6}" destId="{6FB7462B-1B6B-4674-A019-5CF532FA2FD5}" srcOrd="0" destOrd="0" presId="urn:microsoft.com/office/officeart/2005/8/layout/lProcess2"/>
    <dgm:cxn modelId="{18DAB32C-99F7-4F2D-8F66-F60DB4DFCF8E}" type="presOf" srcId="{20CE9AB1-BB6F-412A-94B2-97E5D4E6C065}" destId="{F085683A-C940-4950-92B5-5F87BF02C332}" srcOrd="0" destOrd="0" presId="urn:microsoft.com/office/officeart/2005/8/layout/lProcess2"/>
    <dgm:cxn modelId="{756D93DD-5EC3-4F1D-9E7F-B6E8B81DA6D6}" srcId="{3D2A78A7-2916-4978-BE56-C3C3D824B0E6}" destId="{20CE9AB1-BB6F-412A-94B2-97E5D4E6C065}" srcOrd="1" destOrd="0" parTransId="{FEF8D50C-D963-48EA-A397-6135A6E463F5}" sibTransId="{C635F591-E8F0-4AE8-BAB4-5C6AD5225A80}"/>
    <dgm:cxn modelId="{7FEF247F-1E70-4A4D-83A8-261DAB5D8104}" srcId="{3D2A78A7-2916-4978-BE56-C3C3D824B0E6}" destId="{F38E3073-4F65-4382-BE11-107EAEBE8635}" srcOrd="0" destOrd="0" parTransId="{2CA2470E-4B19-48EE-954C-037BE56C5383}" sibTransId="{AABE8846-04C3-4002-9C9A-E28290D49574}"/>
    <dgm:cxn modelId="{A4A56EFF-A026-479C-BF9D-B32552814F75}" type="presParOf" srcId="{6FB7462B-1B6B-4674-A019-5CF532FA2FD5}" destId="{ADD089B9-781D-4F7B-B1DA-544696E35910}" srcOrd="0" destOrd="0" presId="urn:microsoft.com/office/officeart/2005/8/layout/lProcess2"/>
    <dgm:cxn modelId="{652726D6-016E-4545-9B9F-27C549A887F5}" type="presParOf" srcId="{ADD089B9-781D-4F7B-B1DA-544696E35910}" destId="{268C66D4-2D2E-47A2-A969-32664BE970CD}" srcOrd="0" destOrd="0" presId="urn:microsoft.com/office/officeart/2005/8/layout/lProcess2"/>
    <dgm:cxn modelId="{176D8182-49FC-48A2-8E2F-3E11AE184886}" type="presParOf" srcId="{ADD089B9-781D-4F7B-B1DA-544696E35910}" destId="{A6C47474-E8BA-445E-A16A-493825AF0D1B}" srcOrd="1" destOrd="0" presId="urn:microsoft.com/office/officeart/2005/8/layout/lProcess2"/>
    <dgm:cxn modelId="{9BA6F582-F0FC-43B2-8BA6-BEF9DD9D2C2A}" type="presParOf" srcId="{ADD089B9-781D-4F7B-B1DA-544696E35910}" destId="{C6A0410C-1AF4-4F8C-A22A-37D67A1B201A}" srcOrd="2" destOrd="0" presId="urn:microsoft.com/office/officeart/2005/8/layout/lProcess2"/>
    <dgm:cxn modelId="{B30D9E92-58C5-45FD-BAE1-A29B2A868610}" type="presParOf" srcId="{C6A0410C-1AF4-4F8C-A22A-37D67A1B201A}" destId="{B886991B-14E6-4DDB-B167-09FA941DF26A}" srcOrd="0" destOrd="0" presId="urn:microsoft.com/office/officeart/2005/8/layout/lProcess2"/>
    <dgm:cxn modelId="{0D9511DE-1780-4A2E-9F56-DF4F0375D3AC}" type="presParOf" srcId="{B886991B-14E6-4DDB-B167-09FA941DF26A}" destId="{C7AC34F4-72A0-4488-8540-B2C3F29A0427}" srcOrd="0" destOrd="0" presId="urn:microsoft.com/office/officeart/2005/8/layout/lProcess2"/>
    <dgm:cxn modelId="{7342C8F1-584F-4161-95BF-B14504F50BFC}" type="presParOf" srcId="{6FB7462B-1B6B-4674-A019-5CF532FA2FD5}" destId="{D335BB76-24B2-4F42-9E7F-AEE4889CE6CB}" srcOrd="1" destOrd="0" presId="urn:microsoft.com/office/officeart/2005/8/layout/lProcess2"/>
    <dgm:cxn modelId="{DAC15CB5-E559-494F-A4EB-8EC4043AED6F}" type="presParOf" srcId="{6FB7462B-1B6B-4674-A019-5CF532FA2FD5}" destId="{CB431885-0922-45A4-AC79-AB99A89FD99E}" srcOrd="2" destOrd="0" presId="urn:microsoft.com/office/officeart/2005/8/layout/lProcess2"/>
    <dgm:cxn modelId="{3192D357-8E1F-44A9-8C71-99F90E054E3A}" type="presParOf" srcId="{CB431885-0922-45A4-AC79-AB99A89FD99E}" destId="{F085683A-C940-4950-92B5-5F87BF02C332}" srcOrd="0" destOrd="0" presId="urn:microsoft.com/office/officeart/2005/8/layout/lProcess2"/>
    <dgm:cxn modelId="{77B5A88A-0D48-4902-9A45-82F95B3D87F8}" type="presParOf" srcId="{CB431885-0922-45A4-AC79-AB99A89FD99E}" destId="{977A2B43-C548-4DCC-96D7-6A6E2544B42A}" srcOrd="1" destOrd="0" presId="urn:microsoft.com/office/officeart/2005/8/layout/lProcess2"/>
    <dgm:cxn modelId="{7F365B45-74D8-483F-BB3A-FB273A648472}" type="presParOf" srcId="{CB431885-0922-45A4-AC79-AB99A89FD99E}" destId="{E64F66A6-A4B9-4A39-AE04-6E8980DF6BCA}" srcOrd="2" destOrd="0" presId="urn:microsoft.com/office/officeart/2005/8/layout/lProcess2"/>
    <dgm:cxn modelId="{54B0E456-3C3C-4F61-BE2A-03932D89BA5E}" type="presParOf" srcId="{E64F66A6-A4B9-4A39-AE04-6E8980DF6BCA}" destId="{1F47BF8D-F2B2-4AB6-AA55-BCF8BEAE7A8B}" srcOrd="0" destOrd="0" presId="urn:microsoft.com/office/officeart/2005/8/layout/lProcess2"/>
    <dgm:cxn modelId="{F925267D-EDAE-4D07-9A0C-947765F50D86}" type="presParOf" srcId="{1F47BF8D-F2B2-4AB6-AA55-BCF8BEAE7A8B}" destId="{D6B48585-63F6-4B9E-8601-A835DD9135DC}" srcOrd="0" destOrd="0" presId="urn:microsoft.com/office/officeart/2005/8/layout/l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51E379-79EB-47D5-A8B5-583F7D15F46A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6A575B-02CD-4198-AF3B-2387E0386B04}">
      <dgm:prSet phldrT="[Текст]"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2400" b="1" i="1" dirty="0" smtClean="0">
              <a:solidFill>
                <a:schemeClr val="tx1"/>
              </a:solidFill>
            </a:rPr>
            <a:t>Модели инспекции труда</a:t>
          </a:r>
          <a:endParaRPr lang="ru-RU" sz="2400" b="1" i="1" dirty="0">
            <a:solidFill>
              <a:schemeClr val="tx1"/>
            </a:solidFill>
          </a:endParaRPr>
        </a:p>
      </dgm:t>
    </dgm:pt>
    <dgm:pt modelId="{B0330D62-1FC2-416C-8D2C-13D66A546C87}" type="parTrans" cxnId="{785345C4-AE02-40C0-AB44-E48358775D8C}">
      <dgm:prSet/>
      <dgm:spPr/>
      <dgm:t>
        <a:bodyPr/>
        <a:lstStyle/>
        <a:p>
          <a:endParaRPr lang="ru-RU"/>
        </a:p>
      </dgm:t>
    </dgm:pt>
    <dgm:pt modelId="{C1A48221-9DD2-4533-BC12-2F227565328F}" type="sibTrans" cxnId="{785345C4-AE02-40C0-AB44-E48358775D8C}">
      <dgm:prSet/>
      <dgm:spPr/>
      <dgm:t>
        <a:bodyPr/>
        <a:lstStyle/>
        <a:p>
          <a:endParaRPr lang="ru-RU"/>
        </a:p>
      </dgm:t>
    </dgm:pt>
    <dgm:pt modelId="{4660F080-0618-4006-A27B-C2E3075DC476}">
      <dgm:prSet phldrT="[Текст]"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Общая </a:t>
          </a:r>
          <a:endParaRPr lang="ru-RU" sz="1800" b="1" dirty="0">
            <a:solidFill>
              <a:srgbClr val="C00000"/>
            </a:solidFill>
          </a:endParaRPr>
        </a:p>
      </dgm:t>
    </dgm:pt>
    <dgm:pt modelId="{0A63FB00-4CE8-47DD-8497-2497F9856CC6}" type="parTrans" cxnId="{CBA55F64-DEDB-4663-AD66-11A860F80355}">
      <dgm:prSet/>
      <dgm:spPr/>
      <dgm:t>
        <a:bodyPr/>
        <a:lstStyle/>
        <a:p>
          <a:endParaRPr lang="ru-RU"/>
        </a:p>
      </dgm:t>
    </dgm:pt>
    <dgm:pt modelId="{C154DAF3-43D2-4C8B-9115-2F2B95BEEA2F}" type="sibTrans" cxnId="{CBA55F64-DEDB-4663-AD66-11A860F80355}">
      <dgm:prSet/>
      <dgm:spPr/>
      <dgm:t>
        <a:bodyPr/>
        <a:lstStyle/>
        <a:p>
          <a:endParaRPr lang="ru-RU"/>
        </a:p>
      </dgm:t>
    </dgm:pt>
    <dgm:pt modelId="{BBF2A40F-9313-47EB-A857-8064036F8EE6}">
      <dgm:prSet phldrT="[Текст]"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Англо-скандинавская</a:t>
          </a:r>
          <a:endParaRPr lang="ru-RU" sz="1800" b="1" dirty="0">
            <a:solidFill>
              <a:srgbClr val="C00000"/>
            </a:solidFill>
          </a:endParaRPr>
        </a:p>
      </dgm:t>
    </dgm:pt>
    <dgm:pt modelId="{C73924B2-7771-4B84-88A3-437C14F4E362}" type="parTrans" cxnId="{D36F3546-67C0-4888-AA31-2C99D33F7D4F}">
      <dgm:prSet/>
      <dgm:spPr/>
      <dgm:t>
        <a:bodyPr/>
        <a:lstStyle/>
        <a:p>
          <a:endParaRPr lang="ru-RU"/>
        </a:p>
      </dgm:t>
    </dgm:pt>
    <dgm:pt modelId="{E89EE8AB-5E01-482F-BCA1-DAE4E63C77DC}" type="sibTrans" cxnId="{D36F3546-67C0-4888-AA31-2C99D33F7D4F}">
      <dgm:prSet/>
      <dgm:spPr/>
      <dgm:t>
        <a:bodyPr/>
        <a:lstStyle/>
        <a:p>
          <a:endParaRPr lang="ru-RU"/>
        </a:p>
      </dgm:t>
    </dgm:pt>
    <dgm:pt modelId="{8558E9EE-F7FB-4607-942E-242FBD89E8FD}">
      <dgm:prSet phldrT="[Текст]"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Федеральная</a:t>
          </a:r>
          <a:r>
            <a:rPr lang="ru-RU" sz="1800" b="1" dirty="0" smtClean="0"/>
            <a:t> </a:t>
          </a:r>
          <a:endParaRPr lang="ru-RU" sz="1800" b="1" dirty="0"/>
        </a:p>
      </dgm:t>
    </dgm:pt>
    <dgm:pt modelId="{019D554D-238D-45D7-8587-F64B7DCC648D}" type="parTrans" cxnId="{ED7D9347-19E9-4164-9940-8970C48CB28E}">
      <dgm:prSet/>
      <dgm:spPr/>
      <dgm:t>
        <a:bodyPr/>
        <a:lstStyle/>
        <a:p>
          <a:endParaRPr lang="ru-RU"/>
        </a:p>
      </dgm:t>
    </dgm:pt>
    <dgm:pt modelId="{F0A54ED8-ACBE-4409-A03B-2B778CE8DC99}" type="sibTrans" cxnId="{ED7D9347-19E9-4164-9940-8970C48CB28E}">
      <dgm:prSet/>
      <dgm:spPr/>
      <dgm:t>
        <a:bodyPr/>
        <a:lstStyle/>
        <a:p>
          <a:endParaRPr lang="ru-RU"/>
        </a:p>
      </dgm:t>
    </dgm:pt>
    <dgm:pt modelId="{5DB2BD63-5185-4472-B019-0BAAD03F479B}">
      <dgm:prSet phldrT="[Текст]" custT="1"/>
      <dgm:spPr>
        <a:ln>
          <a:solidFill>
            <a:srgbClr val="92D050"/>
          </a:solidFill>
        </a:ln>
      </dgm:spPr>
      <dgm:t>
        <a:bodyPr/>
        <a:lstStyle/>
        <a:p>
          <a:r>
            <a:rPr lang="ru-RU" sz="1800" b="1" dirty="0" smtClean="0">
              <a:solidFill>
                <a:srgbClr val="C00000"/>
              </a:solidFill>
            </a:rPr>
            <a:t>Специальная</a:t>
          </a:r>
          <a:r>
            <a:rPr lang="ru-RU" sz="1800" b="1" dirty="0" smtClean="0"/>
            <a:t> </a:t>
          </a:r>
          <a:r>
            <a:rPr lang="ru-RU" sz="1800" b="1" dirty="0" smtClean="0">
              <a:solidFill>
                <a:srgbClr val="C00000"/>
              </a:solidFill>
            </a:rPr>
            <a:t>и объединенная</a:t>
          </a:r>
          <a:endParaRPr lang="ru-RU" sz="1800" b="1" dirty="0">
            <a:solidFill>
              <a:srgbClr val="C00000"/>
            </a:solidFill>
          </a:endParaRPr>
        </a:p>
      </dgm:t>
    </dgm:pt>
    <dgm:pt modelId="{31E2A737-7D6D-4127-B471-EB8A546CC44D}" type="parTrans" cxnId="{7391079A-4B97-4EA8-B21E-F89BEA93BC84}">
      <dgm:prSet/>
      <dgm:spPr/>
      <dgm:t>
        <a:bodyPr/>
        <a:lstStyle/>
        <a:p>
          <a:endParaRPr lang="ru-RU"/>
        </a:p>
      </dgm:t>
    </dgm:pt>
    <dgm:pt modelId="{C30B0E3F-2324-45F9-BB77-FECAF285C9E0}" type="sibTrans" cxnId="{7391079A-4B97-4EA8-B21E-F89BEA93BC84}">
      <dgm:prSet/>
      <dgm:spPr/>
      <dgm:t>
        <a:bodyPr/>
        <a:lstStyle/>
        <a:p>
          <a:endParaRPr lang="ru-RU"/>
        </a:p>
      </dgm:t>
    </dgm:pt>
    <dgm:pt modelId="{6F6CF7CC-0110-4AB9-A27C-FDB75E173BC1}" type="pres">
      <dgm:prSet presAssocID="{5351E379-79EB-47D5-A8B5-583F7D15F46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AEFD10-18F8-4C6D-B0D9-DC5C63E860C3}" type="pres">
      <dgm:prSet presAssocID="{6D6A575B-02CD-4198-AF3B-2387E0386B04}" presName="centerShape" presStyleLbl="node0" presStyleIdx="0" presStyleCnt="1" custScaleX="248251" custScaleY="127491"/>
      <dgm:spPr/>
      <dgm:t>
        <a:bodyPr/>
        <a:lstStyle/>
        <a:p>
          <a:endParaRPr lang="ru-RU"/>
        </a:p>
      </dgm:t>
    </dgm:pt>
    <dgm:pt modelId="{54ADB86E-5AC2-42ED-ADD8-5C5DB193F08D}" type="pres">
      <dgm:prSet presAssocID="{0A63FB00-4CE8-47DD-8497-2497F9856CC6}" presName="Name9" presStyleLbl="parChTrans1D2" presStyleIdx="0" presStyleCnt="4"/>
      <dgm:spPr/>
      <dgm:t>
        <a:bodyPr/>
        <a:lstStyle/>
        <a:p>
          <a:endParaRPr lang="ru-RU"/>
        </a:p>
      </dgm:t>
    </dgm:pt>
    <dgm:pt modelId="{218BF555-58CA-464B-A0F4-4B40C269CFE6}" type="pres">
      <dgm:prSet presAssocID="{0A63FB00-4CE8-47DD-8497-2497F9856CC6}" presName="connTx" presStyleLbl="parChTrans1D2" presStyleIdx="0" presStyleCnt="4"/>
      <dgm:spPr/>
      <dgm:t>
        <a:bodyPr/>
        <a:lstStyle/>
        <a:p>
          <a:endParaRPr lang="ru-RU"/>
        </a:p>
      </dgm:t>
    </dgm:pt>
    <dgm:pt modelId="{8CC606E0-1CE8-47D0-B1E6-76C99FDA5AF5}" type="pres">
      <dgm:prSet presAssocID="{4660F080-0618-4006-A27B-C2E3075DC476}" presName="node" presStyleLbl="node1" presStyleIdx="0" presStyleCnt="4" custScaleX="1909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55D3F-E341-4BBE-9C48-F3E24E3F68CF}" type="pres">
      <dgm:prSet presAssocID="{C73924B2-7771-4B84-88A3-437C14F4E362}" presName="Name9" presStyleLbl="parChTrans1D2" presStyleIdx="1" presStyleCnt="4"/>
      <dgm:spPr/>
      <dgm:t>
        <a:bodyPr/>
        <a:lstStyle/>
        <a:p>
          <a:endParaRPr lang="ru-RU"/>
        </a:p>
      </dgm:t>
    </dgm:pt>
    <dgm:pt modelId="{FEB175EA-BE00-4B30-8959-8ABE21945983}" type="pres">
      <dgm:prSet presAssocID="{C73924B2-7771-4B84-88A3-437C14F4E362}" presName="connTx" presStyleLbl="parChTrans1D2" presStyleIdx="1" presStyleCnt="4"/>
      <dgm:spPr/>
      <dgm:t>
        <a:bodyPr/>
        <a:lstStyle/>
        <a:p>
          <a:endParaRPr lang="ru-RU"/>
        </a:p>
      </dgm:t>
    </dgm:pt>
    <dgm:pt modelId="{CC3EA810-297B-47FE-A467-FE1AB8356426}" type="pres">
      <dgm:prSet presAssocID="{BBF2A40F-9313-47EB-A857-8064036F8EE6}" presName="node" presStyleLbl="node1" presStyleIdx="1" presStyleCnt="4" custScaleX="177416" custRadScaleRad="172644" custRadScaleInc="2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B53D8E-A2BD-4F91-94C2-7805663CAEA6}" type="pres">
      <dgm:prSet presAssocID="{019D554D-238D-45D7-8587-F64B7DCC648D}" presName="Name9" presStyleLbl="parChTrans1D2" presStyleIdx="2" presStyleCnt="4"/>
      <dgm:spPr/>
      <dgm:t>
        <a:bodyPr/>
        <a:lstStyle/>
        <a:p>
          <a:endParaRPr lang="ru-RU"/>
        </a:p>
      </dgm:t>
    </dgm:pt>
    <dgm:pt modelId="{3A0314DD-B9B6-4251-AB85-C8F27AC981EA}" type="pres">
      <dgm:prSet presAssocID="{019D554D-238D-45D7-8587-F64B7DCC648D}" presName="connTx" presStyleLbl="parChTrans1D2" presStyleIdx="2" presStyleCnt="4"/>
      <dgm:spPr/>
      <dgm:t>
        <a:bodyPr/>
        <a:lstStyle/>
        <a:p>
          <a:endParaRPr lang="ru-RU"/>
        </a:p>
      </dgm:t>
    </dgm:pt>
    <dgm:pt modelId="{97CF31F8-A62F-4689-91EB-A1127637987B}" type="pres">
      <dgm:prSet presAssocID="{8558E9EE-F7FB-4607-942E-242FBD89E8FD}" presName="node" presStyleLbl="node1" presStyleIdx="2" presStyleCnt="4" custScaleX="1904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7E3FEC-F8E0-404F-A9C5-FDFD5038FBC6}" type="pres">
      <dgm:prSet presAssocID="{31E2A737-7D6D-4127-B471-EB8A546CC44D}" presName="Name9" presStyleLbl="parChTrans1D2" presStyleIdx="3" presStyleCnt="4"/>
      <dgm:spPr/>
      <dgm:t>
        <a:bodyPr/>
        <a:lstStyle/>
        <a:p>
          <a:endParaRPr lang="ru-RU"/>
        </a:p>
      </dgm:t>
    </dgm:pt>
    <dgm:pt modelId="{C6A8A80F-7CF6-43EB-A1F7-788C8AC8BF45}" type="pres">
      <dgm:prSet presAssocID="{31E2A737-7D6D-4127-B471-EB8A546CC44D}" presName="connTx" presStyleLbl="parChTrans1D2" presStyleIdx="3" presStyleCnt="4"/>
      <dgm:spPr/>
      <dgm:t>
        <a:bodyPr/>
        <a:lstStyle/>
        <a:p>
          <a:endParaRPr lang="ru-RU"/>
        </a:p>
      </dgm:t>
    </dgm:pt>
    <dgm:pt modelId="{4C63A35A-CCF8-42C9-9DB0-E72ACA4097FC}" type="pres">
      <dgm:prSet presAssocID="{5DB2BD63-5185-4472-B019-0BAAD03F479B}" presName="node" presStyleLbl="node1" presStyleIdx="3" presStyleCnt="4" custScaleX="188442" custRadScaleRad="173973" custRadScaleInc="12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1FE390-71CE-42A7-9491-C500CE35A5A4}" type="presOf" srcId="{6D6A575B-02CD-4198-AF3B-2387E0386B04}" destId="{2DAEFD10-18F8-4C6D-B0D9-DC5C63E860C3}" srcOrd="0" destOrd="0" presId="urn:microsoft.com/office/officeart/2005/8/layout/radial1"/>
    <dgm:cxn modelId="{7391079A-4B97-4EA8-B21E-F89BEA93BC84}" srcId="{6D6A575B-02CD-4198-AF3B-2387E0386B04}" destId="{5DB2BD63-5185-4472-B019-0BAAD03F479B}" srcOrd="3" destOrd="0" parTransId="{31E2A737-7D6D-4127-B471-EB8A546CC44D}" sibTransId="{C30B0E3F-2324-45F9-BB77-FECAF285C9E0}"/>
    <dgm:cxn modelId="{1085BAD0-45C0-4627-9D18-6F878B30F33F}" type="presOf" srcId="{C73924B2-7771-4B84-88A3-437C14F4E362}" destId="{FEB175EA-BE00-4B30-8959-8ABE21945983}" srcOrd="1" destOrd="0" presId="urn:microsoft.com/office/officeart/2005/8/layout/radial1"/>
    <dgm:cxn modelId="{44680A65-FBD7-4EC3-B768-0FAB7308FAB3}" type="presOf" srcId="{5351E379-79EB-47D5-A8B5-583F7D15F46A}" destId="{6F6CF7CC-0110-4AB9-A27C-FDB75E173BC1}" srcOrd="0" destOrd="0" presId="urn:microsoft.com/office/officeart/2005/8/layout/radial1"/>
    <dgm:cxn modelId="{C13A6F33-2057-4592-9B8B-ED29F3ACAC75}" type="presOf" srcId="{0A63FB00-4CE8-47DD-8497-2497F9856CC6}" destId="{54ADB86E-5AC2-42ED-ADD8-5C5DB193F08D}" srcOrd="0" destOrd="0" presId="urn:microsoft.com/office/officeart/2005/8/layout/radial1"/>
    <dgm:cxn modelId="{C6CA04AC-2184-4DE0-B8DB-EF92818AA3D0}" type="presOf" srcId="{31E2A737-7D6D-4127-B471-EB8A546CC44D}" destId="{AA7E3FEC-F8E0-404F-A9C5-FDFD5038FBC6}" srcOrd="0" destOrd="0" presId="urn:microsoft.com/office/officeart/2005/8/layout/radial1"/>
    <dgm:cxn modelId="{F8C69FEA-76B6-48B7-B25E-8114CC7AD0C7}" type="presOf" srcId="{5DB2BD63-5185-4472-B019-0BAAD03F479B}" destId="{4C63A35A-CCF8-42C9-9DB0-E72ACA4097FC}" srcOrd="0" destOrd="0" presId="urn:microsoft.com/office/officeart/2005/8/layout/radial1"/>
    <dgm:cxn modelId="{5F7117A1-0B72-4DE7-8CBE-7A4D50E2D77E}" type="presOf" srcId="{019D554D-238D-45D7-8587-F64B7DCC648D}" destId="{BEB53D8E-A2BD-4F91-94C2-7805663CAEA6}" srcOrd="0" destOrd="0" presId="urn:microsoft.com/office/officeart/2005/8/layout/radial1"/>
    <dgm:cxn modelId="{CBA55F64-DEDB-4663-AD66-11A860F80355}" srcId="{6D6A575B-02CD-4198-AF3B-2387E0386B04}" destId="{4660F080-0618-4006-A27B-C2E3075DC476}" srcOrd="0" destOrd="0" parTransId="{0A63FB00-4CE8-47DD-8497-2497F9856CC6}" sibTransId="{C154DAF3-43D2-4C8B-9115-2F2B95BEEA2F}"/>
    <dgm:cxn modelId="{58DEC113-D8AB-493F-A4A1-7218F398D5B5}" type="presOf" srcId="{0A63FB00-4CE8-47DD-8497-2497F9856CC6}" destId="{218BF555-58CA-464B-A0F4-4B40C269CFE6}" srcOrd="1" destOrd="0" presId="urn:microsoft.com/office/officeart/2005/8/layout/radial1"/>
    <dgm:cxn modelId="{FB83F24F-E47F-4202-A540-0260D1CB67F6}" type="presOf" srcId="{8558E9EE-F7FB-4607-942E-242FBD89E8FD}" destId="{97CF31F8-A62F-4689-91EB-A1127637987B}" srcOrd="0" destOrd="0" presId="urn:microsoft.com/office/officeart/2005/8/layout/radial1"/>
    <dgm:cxn modelId="{BF4CC970-E5E7-4D40-B26A-CCB109C528D4}" type="presOf" srcId="{C73924B2-7771-4B84-88A3-437C14F4E362}" destId="{57355D3F-E341-4BBE-9C48-F3E24E3F68CF}" srcOrd="0" destOrd="0" presId="urn:microsoft.com/office/officeart/2005/8/layout/radial1"/>
    <dgm:cxn modelId="{D36F3546-67C0-4888-AA31-2C99D33F7D4F}" srcId="{6D6A575B-02CD-4198-AF3B-2387E0386B04}" destId="{BBF2A40F-9313-47EB-A857-8064036F8EE6}" srcOrd="1" destOrd="0" parTransId="{C73924B2-7771-4B84-88A3-437C14F4E362}" sibTransId="{E89EE8AB-5E01-482F-BCA1-DAE4E63C77DC}"/>
    <dgm:cxn modelId="{A7882E6F-76C9-46DA-A614-9F9543F6AB54}" type="presOf" srcId="{019D554D-238D-45D7-8587-F64B7DCC648D}" destId="{3A0314DD-B9B6-4251-AB85-C8F27AC981EA}" srcOrd="1" destOrd="0" presId="urn:microsoft.com/office/officeart/2005/8/layout/radial1"/>
    <dgm:cxn modelId="{1B5BAD05-9F9A-4D0B-A7CB-34E7162ADEBD}" type="presOf" srcId="{BBF2A40F-9313-47EB-A857-8064036F8EE6}" destId="{CC3EA810-297B-47FE-A467-FE1AB8356426}" srcOrd="0" destOrd="0" presId="urn:microsoft.com/office/officeart/2005/8/layout/radial1"/>
    <dgm:cxn modelId="{99465DEA-273A-493E-8A5D-9374C7A8EBC1}" type="presOf" srcId="{31E2A737-7D6D-4127-B471-EB8A546CC44D}" destId="{C6A8A80F-7CF6-43EB-A1F7-788C8AC8BF45}" srcOrd="1" destOrd="0" presId="urn:microsoft.com/office/officeart/2005/8/layout/radial1"/>
    <dgm:cxn modelId="{9CCC3098-B080-44ED-8A4D-403C6EAAE2A8}" type="presOf" srcId="{4660F080-0618-4006-A27B-C2E3075DC476}" destId="{8CC606E0-1CE8-47D0-B1E6-76C99FDA5AF5}" srcOrd="0" destOrd="0" presId="urn:microsoft.com/office/officeart/2005/8/layout/radial1"/>
    <dgm:cxn modelId="{785345C4-AE02-40C0-AB44-E48358775D8C}" srcId="{5351E379-79EB-47D5-A8B5-583F7D15F46A}" destId="{6D6A575B-02CD-4198-AF3B-2387E0386B04}" srcOrd="0" destOrd="0" parTransId="{B0330D62-1FC2-416C-8D2C-13D66A546C87}" sibTransId="{C1A48221-9DD2-4533-BC12-2F227565328F}"/>
    <dgm:cxn modelId="{ED7D9347-19E9-4164-9940-8970C48CB28E}" srcId="{6D6A575B-02CD-4198-AF3B-2387E0386B04}" destId="{8558E9EE-F7FB-4607-942E-242FBD89E8FD}" srcOrd="2" destOrd="0" parTransId="{019D554D-238D-45D7-8587-F64B7DCC648D}" sibTransId="{F0A54ED8-ACBE-4409-A03B-2B778CE8DC99}"/>
    <dgm:cxn modelId="{AD81F421-4B4E-4F3D-92DE-ECD636337E54}" type="presParOf" srcId="{6F6CF7CC-0110-4AB9-A27C-FDB75E173BC1}" destId="{2DAEFD10-18F8-4C6D-B0D9-DC5C63E860C3}" srcOrd="0" destOrd="0" presId="urn:microsoft.com/office/officeart/2005/8/layout/radial1"/>
    <dgm:cxn modelId="{9595A2A0-9FE0-47A4-A3E4-1B0A03ECD4F7}" type="presParOf" srcId="{6F6CF7CC-0110-4AB9-A27C-FDB75E173BC1}" destId="{54ADB86E-5AC2-42ED-ADD8-5C5DB193F08D}" srcOrd="1" destOrd="0" presId="urn:microsoft.com/office/officeart/2005/8/layout/radial1"/>
    <dgm:cxn modelId="{328D4FD5-2B17-4D81-89AB-7B49B2270221}" type="presParOf" srcId="{54ADB86E-5AC2-42ED-ADD8-5C5DB193F08D}" destId="{218BF555-58CA-464B-A0F4-4B40C269CFE6}" srcOrd="0" destOrd="0" presId="urn:microsoft.com/office/officeart/2005/8/layout/radial1"/>
    <dgm:cxn modelId="{D8D262F8-970C-48BB-828B-9A5CD4BAE316}" type="presParOf" srcId="{6F6CF7CC-0110-4AB9-A27C-FDB75E173BC1}" destId="{8CC606E0-1CE8-47D0-B1E6-76C99FDA5AF5}" srcOrd="2" destOrd="0" presId="urn:microsoft.com/office/officeart/2005/8/layout/radial1"/>
    <dgm:cxn modelId="{8B06622D-D337-48F5-980C-500C854DD1F7}" type="presParOf" srcId="{6F6CF7CC-0110-4AB9-A27C-FDB75E173BC1}" destId="{57355D3F-E341-4BBE-9C48-F3E24E3F68CF}" srcOrd="3" destOrd="0" presId="urn:microsoft.com/office/officeart/2005/8/layout/radial1"/>
    <dgm:cxn modelId="{8C758A0F-2D4F-4A53-8616-83A845ED87DE}" type="presParOf" srcId="{57355D3F-E341-4BBE-9C48-F3E24E3F68CF}" destId="{FEB175EA-BE00-4B30-8959-8ABE21945983}" srcOrd="0" destOrd="0" presId="urn:microsoft.com/office/officeart/2005/8/layout/radial1"/>
    <dgm:cxn modelId="{F56C8746-3773-4C95-90C6-8F911DCD553C}" type="presParOf" srcId="{6F6CF7CC-0110-4AB9-A27C-FDB75E173BC1}" destId="{CC3EA810-297B-47FE-A467-FE1AB8356426}" srcOrd="4" destOrd="0" presId="urn:microsoft.com/office/officeart/2005/8/layout/radial1"/>
    <dgm:cxn modelId="{FB5682CC-6302-429F-8FAD-309461B4556A}" type="presParOf" srcId="{6F6CF7CC-0110-4AB9-A27C-FDB75E173BC1}" destId="{BEB53D8E-A2BD-4F91-94C2-7805663CAEA6}" srcOrd="5" destOrd="0" presId="urn:microsoft.com/office/officeart/2005/8/layout/radial1"/>
    <dgm:cxn modelId="{6A768D36-CD56-4822-A30E-03A4ACA24E44}" type="presParOf" srcId="{BEB53D8E-A2BD-4F91-94C2-7805663CAEA6}" destId="{3A0314DD-B9B6-4251-AB85-C8F27AC981EA}" srcOrd="0" destOrd="0" presId="urn:microsoft.com/office/officeart/2005/8/layout/radial1"/>
    <dgm:cxn modelId="{C3B40D00-5C4B-4AEF-955C-BCA87947F155}" type="presParOf" srcId="{6F6CF7CC-0110-4AB9-A27C-FDB75E173BC1}" destId="{97CF31F8-A62F-4689-91EB-A1127637987B}" srcOrd="6" destOrd="0" presId="urn:microsoft.com/office/officeart/2005/8/layout/radial1"/>
    <dgm:cxn modelId="{DB062F82-91B6-4FEB-A22C-92001EF349AF}" type="presParOf" srcId="{6F6CF7CC-0110-4AB9-A27C-FDB75E173BC1}" destId="{AA7E3FEC-F8E0-404F-A9C5-FDFD5038FBC6}" srcOrd="7" destOrd="0" presId="urn:microsoft.com/office/officeart/2005/8/layout/radial1"/>
    <dgm:cxn modelId="{B0EE900A-09E0-4054-89EB-B65CB6D9CCAC}" type="presParOf" srcId="{AA7E3FEC-F8E0-404F-A9C5-FDFD5038FBC6}" destId="{C6A8A80F-7CF6-43EB-A1F7-788C8AC8BF45}" srcOrd="0" destOrd="0" presId="urn:microsoft.com/office/officeart/2005/8/layout/radial1"/>
    <dgm:cxn modelId="{E252CB0D-1FBB-490C-AF0D-854D18C7A0B9}" type="presParOf" srcId="{6F6CF7CC-0110-4AB9-A27C-FDB75E173BC1}" destId="{4C63A35A-CCF8-42C9-9DB0-E72ACA4097FC}" srcOrd="8" destOrd="0" presId="urn:microsoft.com/office/officeart/2005/8/layout/radial1"/>
  </dgm:cxnLst>
  <dgm:bg>
    <a:solidFill>
      <a:schemeClr val="accent6">
        <a:lumMod val="60000"/>
        <a:lumOff val="4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E8121CE-0727-4D5A-A6AA-03131CB5B0B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1B0127-F9F4-4FFD-A3E9-C3B2511B73A3}">
      <dgm:prSet phldrT="[Текст]" custT="1"/>
      <dgm:spPr>
        <a:solidFill>
          <a:schemeClr val="bg1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400" b="1" i="1" dirty="0" smtClean="0">
              <a:solidFill>
                <a:schemeClr val="tx1"/>
              </a:solidFill>
            </a:rPr>
            <a:t>Российская Федерация</a:t>
          </a:r>
          <a:endParaRPr lang="ru-RU" sz="2400" b="1" i="1" dirty="0">
            <a:solidFill>
              <a:schemeClr val="tx1"/>
            </a:solidFill>
          </a:endParaRPr>
        </a:p>
      </dgm:t>
    </dgm:pt>
    <dgm:pt modelId="{1B94DB30-DAE2-439D-BD0C-54B3DAB5315B}" type="parTrans" cxnId="{747C1A8A-86AE-4605-95AC-5FA3389E471E}">
      <dgm:prSet/>
      <dgm:spPr/>
      <dgm:t>
        <a:bodyPr/>
        <a:lstStyle/>
        <a:p>
          <a:endParaRPr lang="ru-RU"/>
        </a:p>
      </dgm:t>
    </dgm:pt>
    <dgm:pt modelId="{00F40368-4BD6-4646-BD52-06EDF8A54F5B}" type="sibTrans" cxnId="{747C1A8A-86AE-4605-95AC-5FA3389E471E}">
      <dgm:prSet/>
      <dgm:spPr/>
      <dgm:t>
        <a:bodyPr/>
        <a:lstStyle/>
        <a:p>
          <a:endParaRPr lang="ru-RU"/>
        </a:p>
      </dgm:t>
    </dgm:pt>
    <dgm:pt modelId="{9E077F08-02B1-418B-A100-2A6BC67783E6}">
      <dgm:prSet phldrT="[Текст]" custT="1"/>
      <dgm:spPr>
        <a:solidFill>
          <a:schemeClr val="tx2">
            <a:lumMod val="60000"/>
            <a:lumOff val="40000"/>
          </a:schemeClr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400" b="1" i="1" dirty="0" smtClean="0">
              <a:solidFill>
                <a:schemeClr val="tx1"/>
              </a:solidFill>
            </a:rPr>
            <a:t>Общая модель</a:t>
          </a:r>
          <a:endParaRPr lang="ru-RU" sz="2400" b="1" i="1" dirty="0">
            <a:solidFill>
              <a:schemeClr val="tx1"/>
            </a:solidFill>
          </a:endParaRPr>
        </a:p>
      </dgm:t>
    </dgm:pt>
    <dgm:pt modelId="{367B60E0-33D2-432A-A471-4ED30046F008}" type="parTrans" cxnId="{80354902-6328-4EF1-B507-76F59092A8BA}">
      <dgm:prSet/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D13399DC-0C5E-4628-B1BA-738EC637E77C}" type="sibTrans" cxnId="{80354902-6328-4EF1-B507-76F59092A8BA}">
      <dgm:prSet/>
      <dgm:spPr/>
      <dgm:t>
        <a:bodyPr/>
        <a:lstStyle/>
        <a:p>
          <a:endParaRPr lang="ru-RU"/>
        </a:p>
      </dgm:t>
    </dgm:pt>
    <dgm:pt modelId="{183F569D-4C8B-490F-A338-171804CD6ABD}">
      <dgm:prSet phldrT="[Текст]" custT="1"/>
      <dgm:spPr>
        <a:solidFill>
          <a:srgbClr val="FF0000"/>
        </a:solidFill>
        <a:ln>
          <a:solidFill>
            <a:srgbClr val="00B050"/>
          </a:solidFill>
        </a:ln>
      </dgm:spPr>
      <dgm:t>
        <a:bodyPr/>
        <a:lstStyle/>
        <a:p>
          <a:r>
            <a:rPr lang="ru-RU" sz="2400" b="1" i="1" dirty="0" smtClean="0">
              <a:solidFill>
                <a:schemeClr val="tx1"/>
              </a:solidFill>
            </a:rPr>
            <a:t>охрана труда, безопасность и гигиена труда</a:t>
          </a:r>
        </a:p>
        <a:p>
          <a:r>
            <a:rPr lang="ru-RU" sz="2400" b="1" i="1" dirty="0" smtClean="0">
              <a:solidFill>
                <a:schemeClr val="tx1"/>
              </a:solidFill>
            </a:rPr>
            <a:t> и т.д.</a:t>
          </a:r>
          <a:endParaRPr lang="ru-RU" sz="2400" b="1" i="1" dirty="0">
            <a:solidFill>
              <a:schemeClr val="tx1"/>
            </a:solidFill>
          </a:endParaRPr>
        </a:p>
      </dgm:t>
    </dgm:pt>
    <dgm:pt modelId="{15DA7EA0-CFE4-41C8-A725-4631F03556EC}" type="parTrans" cxnId="{7AB911EF-C8F5-4937-A6AF-391AAAE5D7CE}">
      <dgm:prSet/>
      <dgm:spPr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82A77D7E-952B-4082-A7F7-142924E6002D}" type="sibTrans" cxnId="{7AB911EF-C8F5-4937-A6AF-391AAAE5D7CE}">
      <dgm:prSet/>
      <dgm:spPr/>
      <dgm:t>
        <a:bodyPr/>
        <a:lstStyle/>
        <a:p>
          <a:endParaRPr lang="ru-RU"/>
        </a:p>
      </dgm:t>
    </dgm:pt>
    <dgm:pt modelId="{FD8F8603-1F1B-4255-A819-98F78F359098}" type="pres">
      <dgm:prSet presAssocID="{9E8121CE-0727-4D5A-A6AA-03131CB5B0B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3506D-77C8-40B3-8F6A-275B019A8F92}" type="pres">
      <dgm:prSet presAssocID="{571B0127-F9F4-4FFD-A3E9-C3B2511B73A3}" presName="root1" presStyleCnt="0"/>
      <dgm:spPr/>
    </dgm:pt>
    <dgm:pt modelId="{FF294D48-FE01-4FE5-9BE5-4C3372611135}" type="pres">
      <dgm:prSet presAssocID="{571B0127-F9F4-4FFD-A3E9-C3B2511B73A3}" presName="LevelOneTextNode" presStyleLbl="node0" presStyleIdx="0" presStyleCnt="1" custScaleX="125207" custScaleY="157940" custLinFactY="-44278" custLinFactNeighborX="253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E65E8A-8349-4BC9-86C9-59B9AACB4D3B}" type="pres">
      <dgm:prSet presAssocID="{571B0127-F9F4-4FFD-A3E9-C3B2511B73A3}" presName="level2hierChild" presStyleCnt="0"/>
      <dgm:spPr/>
    </dgm:pt>
    <dgm:pt modelId="{420DAFEC-F137-4D55-A7C9-B96AA9E28623}" type="pres">
      <dgm:prSet presAssocID="{367B60E0-33D2-432A-A471-4ED30046F008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2A31653F-B564-4BB7-9B20-19D4F599EB7D}" type="pres">
      <dgm:prSet presAssocID="{367B60E0-33D2-432A-A471-4ED30046F008}" presName="connTx" presStyleLbl="parChTrans1D2" presStyleIdx="0" presStyleCnt="1"/>
      <dgm:spPr/>
      <dgm:t>
        <a:bodyPr/>
        <a:lstStyle/>
        <a:p>
          <a:endParaRPr lang="ru-RU"/>
        </a:p>
      </dgm:t>
    </dgm:pt>
    <dgm:pt modelId="{00E30B66-05BD-422D-BC76-1F6E56034508}" type="pres">
      <dgm:prSet presAssocID="{9E077F08-02B1-418B-A100-2A6BC67783E6}" presName="root2" presStyleCnt="0"/>
      <dgm:spPr/>
    </dgm:pt>
    <dgm:pt modelId="{0126FDF1-D289-4F03-AFAD-838444E0282D}" type="pres">
      <dgm:prSet presAssocID="{9E077F08-02B1-418B-A100-2A6BC67783E6}" presName="LevelTwoTextNode" presStyleLbl="node2" presStyleIdx="0" presStyleCnt="1" custScaleX="132171" custScaleY="196614" custLinFactNeighborX="-3595" custLinFactNeighborY="-272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33A74EA-AC91-462F-BA14-FB61B968020B}" type="pres">
      <dgm:prSet presAssocID="{9E077F08-02B1-418B-A100-2A6BC67783E6}" presName="level3hierChild" presStyleCnt="0"/>
      <dgm:spPr/>
    </dgm:pt>
    <dgm:pt modelId="{1D497EB1-2B26-495D-9579-28E8DC841E6C}" type="pres">
      <dgm:prSet presAssocID="{15DA7EA0-CFE4-41C8-A725-4631F03556EC}" presName="conn2-1" presStyleLbl="parChTrans1D3" presStyleIdx="0" presStyleCnt="1"/>
      <dgm:spPr/>
      <dgm:t>
        <a:bodyPr/>
        <a:lstStyle/>
        <a:p>
          <a:endParaRPr lang="ru-RU"/>
        </a:p>
      </dgm:t>
    </dgm:pt>
    <dgm:pt modelId="{9BF92C11-E372-47EA-9583-B00A99B7A37D}" type="pres">
      <dgm:prSet presAssocID="{15DA7EA0-CFE4-41C8-A725-4631F03556EC}" presName="connTx" presStyleLbl="parChTrans1D3" presStyleIdx="0" presStyleCnt="1"/>
      <dgm:spPr/>
      <dgm:t>
        <a:bodyPr/>
        <a:lstStyle/>
        <a:p>
          <a:endParaRPr lang="ru-RU"/>
        </a:p>
      </dgm:t>
    </dgm:pt>
    <dgm:pt modelId="{E7BC8B05-76D8-4603-B453-7AB4C98ECC7F}" type="pres">
      <dgm:prSet presAssocID="{183F569D-4C8B-490F-A338-171804CD6ABD}" presName="root2" presStyleCnt="0"/>
      <dgm:spPr/>
    </dgm:pt>
    <dgm:pt modelId="{F9B707A4-7099-4529-B423-15DDDCCFB579}" type="pres">
      <dgm:prSet presAssocID="{183F569D-4C8B-490F-A338-171804CD6ABD}" presName="LevelTwoTextNode" presStyleLbl="node3" presStyleIdx="0" presStyleCnt="1" custScaleX="146569" custScaleY="244764" custLinFactNeighborX="-4753" custLinFactNeighborY="8824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C4B076-00CC-47CB-B9FE-98EB2DDDB97F}" type="pres">
      <dgm:prSet presAssocID="{183F569D-4C8B-490F-A338-171804CD6ABD}" presName="level3hierChild" presStyleCnt="0"/>
      <dgm:spPr/>
    </dgm:pt>
  </dgm:ptLst>
  <dgm:cxnLst>
    <dgm:cxn modelId="{747C1A8A-86AE-4605-95AC-5FA3389E471E}" srcId="{9E8121CE-0727-4D5A-A6AA-03131CB5B0BA}" destId="{571B0127-F9F4-4FFD-A3E9-C3B2511B73A3}" srcOrd="0" destOrd="0" parTransId="{1B94DB30-DAE2-439D-BD0C-54B3DAB5315B}" sibTransId="{00F40368-4BD6-4646-BD52-06EDF8A54F5B}"/>
    <dgm:cxn modelId="{7AB911EF-C8F5-4937-A6AF-391AAAE5D7CE}" srcId="{9E077F08-02B1-418B-A100-2A6BC67783E6}" destId="{183F569D-4C8B-490F-A338-171804CD6ABD}" srcOrd="0" destOrd="0" parTransId="{15DA7EA0-CFE4-41C8-A725-4631F03556EC}" sibTransId="{82A77D7E-952B-4082-A7F7-142924E6002D}"/>
    <dgm:cxn modelId="{4AD18BC4-ACB1-41CD-BADF-D361872BE827}" type="presOf" srcId="{9E077F08-02B1-418B-A100-2A6BC67783E6}" destId="{0126FDF1-D289-4F03-AFAD-838444E0282D}" srcOrd="0" destOrd="0" presId="urn:microsoft.com/office/officeart/2005/8/layout/hierarchy2"/>
    <dgm:cxn modelId="{BBFF527A-9322-45B4-9FF8-50C05A56E44E}" type="presOf" srcId="{15DA7EA0-CFE4-41C8-A725-4631F03556EC}" destId="{9BF92C11-E372-47EA-9583-B00A99B7A37D}" srcOrd="1" destOrd="0" presId="urn:microsoft.com/office/officeart/2005/8/layout/hierarchy2"/>
    <dgm:cxn modelId="{48881822-CB6B-47B3-94C2-BDFC8E3BEF85}" type="presOf" srcId="{15DA7EA0-CFE4-41C8-A725-4631F03556EC}" destId="{1D497EB1-2B26-495D-9579-28E8DC841E6C}" srcOrd="0" destOrd="0" presId="urn:microsoft.com/office/officeart/2005/8/layout/hierarchy2"/>
    <dgm:cxn modelId="{AE9F6E0D-6B6D-4160-B280-E24812E13DC6}" type="presOf" srcId="{183F569D-4C8B-490F-A338-171804CD6ABD}" destId="{F9B707A4-7099-4529-B423-15DDDCCFB579}" srcOrd="0" destOrd="0" presId="urn:microsoft.com/office/officeart/2005/8/layout/hierarchy2"/>
    <dgm:cxn modelId="{248DB5DC-F983-40F3-951E-8D602C4F140F}" type="presOf" srcId="{571B0127-F9F4-4FFD-A3E9-C3B2511B73A3}" destId="{FF294D48-FE01-4FE5-9BE5-4C3372611135}" srcOrd="0" destOrd="0" presId="urn:microsoft.com/office/officeart/2005/8/layout/hierarchy2"/>
    <dgm:cxn modelId="{80354902-6328-4EF1-B507-76F59092A8BA}" srcId="{571B0127-F9F4-4FFD-A3E9-C3B2511B73A3}" destId="{9E077F08-02B1-418B-A100-2A6BC67783E6}" srcOrd="0" destOrd="0" parTransId="{367B60E0-33D2-432A-A471-4ED30046F008}" sibTransId="{D13399DC-0C5E-4628-B1BA-738EC637E77C}"/>
    <dgm:cxn modelId="{B7923360-9046-4CC0-A088-53AC8ECB7D84}" type="presOf" srcId="{9E8121CE-0727-4D5A-A6AA-03131CB5B0BA}" destId="{FD8F8603-1F1B-4255-A819-98F78F359098}" srcOrd="0" destOrd="0" presId="urn:microsoft.com/office/officeart/2005/8/layout/hierarchy2"/>
    <dgm:cxn modelId="{60D264FC-555D-4020-80EF-67C40BFC1B4C}" type="presOf" srcId="{367B60E0-33D2-432A-A471-4ED30046F008}" destId="{420DAFEC-F137-4D55-A7C9-B96AA9E28623}" srcOrd="0" destOrd="0" presId="urn:microsoft.com/office/officeart/2005/8/layout/hierarchy2"/>
    <dgm:cxn modelId="{010F16E6-A169-4DAE-A268-B4B56733FFCA}" type="presOf" srcId="{367B60E0-33D2-432A-A471-4ED30046F008}" destId="{2A31653F-B564-4BB7-9B20-19D4F599EB7D}" srcOrd="1" destOrd="0" presId="urn:microsoft.com/office/officeart/2005/8/layout/hierarchy2"/>
    <dgm:cxn modelId="{56AB3BDE-5C83-423F-BB25-2C72509FB6A1}" type="presParOf" srcId="{FD8F8603-1F1B-4255-A819-98F78F359098}" destId="{D033506D-77C8-40B3-8F6A-275B019A8F92}" srcOrd="0" destOrd="0" presId="urn:microsoft.com/office/officeart/2005/8/layout/hierarchy2"/>
    <dgm:cxn modelId="{23B3C742-4351-450E-9C37-9C34AE3E7672}" type="presParOf" srcId="{D033506D-77C8-40B3-8F6A-275B019A8F92}" destId="{FF294D48-FE01-4FE5-9BE5-4C3372611135}" srcOrd="0" destOrd="0" presId="urn:microsoft.com/office/officeart/2005/8/layout/hierarchy2"/>
    <dgm:cxn modelId="{EA2F4893-338A-4587-8F6C-29F0902EC894}" type="presParOf" srcId="{D033506D-77C8-40B3-8F6A-275B019A8F92}" destId="{B1E65E8A-8349-4BC9-86C9-59B9AACB4D3B}" srcOrd="1" destOrd="0" presId="urn:microsoft.com/office/officeart/2005/8/layout/hierarchy2"/>
    <dgm:cxn modelId="{8B3DF020-4FCC-45AD-92B3-E4F4C29BB015}" type="presParOf" srcId="{B1E65E8A-8349-4BC9-86C9-59B9AACB4D3B}" destId="{420DAFEC-F137-4D55-A7C9-B96AA9E28623}" srcOrd="0" destOrd="0" presId="urn:microsoft.com/office/officeart/2005/8/layout/hierarchy2"/>
    <dgm:cxn modelId="{E84CB9D1-E6EF-4390-A22A-4C9EA1D52DC1}" type="presParOf" srcId="{420DAFEC-F137-4D55-A7C9-B96AA9E28623}" destId="{2A31653F-B564-4BB7-9B20-19D4F599EB7D}" srcOrd="0" destOrd="0" presId="urn:microsoft.com/office/officeart/2005/8/layout/hierarchy2"/>
    <dgm:cxn modelId="{032D41C0-7545-406F-8B1C-EFA8545F0E33}" type="presParOf" srcId="{B1E65E8A-8349-4BC9-86C9-59B9AACB4D3B}" destId="{00E30B66-05BD-422D-BC76-1F6E56034508}" srcOrd="1" destOrd="0" presId="urn:microsoft.com/office/officeart/2005/8/layout/hierarchy2"/>
    <dgm:cxn modelId="{1035D5E2-55E0-4277-9A42-136C36C27850}" type="presParOf" srcId="{00E30B66-05BD-422D-BC76-1F6E56034508}" destId="{0126FDF1-D289-4F03-AFAD-838444E0282D}" srcOrd="0" destOrd="0" presId="urn:microsoft.com/office/officeart/2005/8/layout/hierarchy2"/>
    <dgm:cxn modelId="{BE2AD1F7-2580-48DF-A2E0-5A7ADE1A74EC}" type="presParOf" srcId="{00E30B66-05BD-422D-BC76-1F6E56034508}" destId="{F33A74EA-AC91-462F-BA14-FB61B968020B}" srcOrd="1" destOrd="0" presId="urn:microsoft.com/office/officeart/2005/8/layout/hierarchy2"/>
    <dgm:cxn modelId="{6E946174-E1D1-4B9B-A47D-82113EAE41CD}" type="presParOf" srcId="{F33A74EA-AC91-462F-BA14-FB61B968020B}" destId="{1D497EB1-2B26-495D-9579-28E8DC841E6C}" srcOrd="0" destOrd="0" presId="urn:microsoft.com/office/officeart/2005/8/layout/hierarchy2"/>
    <dgm:cxn modelId="{68EA4AFB-75B4-47E5-A27D-9E8E1D51D2FC}" type="presParOf" srcId="{1D497EB1-2B26-495D-9579-28E8DC841E6C}" destId="{9BF92C11-E372-47EA-9583-B00A99B7A37D}" srcOrd="0" destOrd="0" presId="urn:microsoft.com/office/officeart/2005/8/layout/hierarchy2"/>
    <dgm:cxn modelId="{0799E7F6-D4AD-4652-8860-C57687BE549E}" type="presParOf" srcId="{F33A74EA-AC91-462F-BA14-FB61B968020B}" destId="{E7BC8B05-76D8-4603-B453-7AB4C98ECC7F}" srcOrd="1" destOrd="0" presId="urn:microsoft.com/office/officeart/2005/8/layout/hierarchy2"/>
    <dgm:cxn modelId="{4B7245DD-2A50-4FAF-949C-8F45D113820F}" type="presParOf" srcId="{E7BC8B05-76D8-4603-B453-7AB4C98ECC7F}" destId="{F9B707A4-7099-4529-B423-15DDDCCFB579}" srcOrd="0" destOrd="0" presId="urn:microsoft.com/office/officeart/2005/8/layout/hierarchy2"/>
    <dgm:cxn modelId="{93741F07-30D4-46E1-9793-8F9729394621}" type="presParOf" srcId="{E7BC8B05-76D8-4603-B453-7AB4C98ECC7F}" destId="{DFC4B076-00CC-47CB-B9FE-98EB2DDDB97F}" srcOrd="1" destOrd="0" presId="urn:microsoft.com/office/officeart/2005/8/layout/hierarchy2"/>
  </dgm:cxnLst>
  <dgm:bg>
    <a:solidFill>
      <a:schemeClr val="tx2">
        <a:lumMod val="20000"/>
        <a:lumOff val="80000"/>
      </a:schemeClr>
    </a:solidFill>
  </dgm:bg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24E29F-1801-4445-9E0E-11927A1A4D47}">
      <dsp:nvSpPr>
        <dsp:cNvPr id="0" name=""/>
        <dsp:cNvSpPr/>
      </dsp:nvSpPr>
      <dsp:spPr>
        <a:xfrm rot="5400000">
          <a:off x="4892772" y="-1612529"/>
          <a:ext cx="1770299" cy="5438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600" b="1" i="1" kern="1200" dirty="0" smtClean="0"/>
            <a:t>контроль</a:t>
          </a:r>
          <a:r>
            <a:rPr lang="ru-RU" sz="2600" i="1" kern="1200" dirty="0" smtClean="0"/>
            <a:t> за соблюдением трудового законодательства</a:t>
          </a:r>
        </a:p>
      </dsp:txBody>
      <dsp:txXfrm rot="5400000">
        <a:off x="4892772" y="-1612529"/>
        <a:ext cx="1770299" cy="5438044"/>
      </dsp:txXfrm>
    </dsp:sp>
    <dsp:sp modelId="{453883DE-110E-4F1D-AC6F-D12E1C0E14D2}">
      <dsp:nvSpPr>
        <dsp:cNvPr id="0" name=""/>
        <dsp:cNvSpPr/>
      </dsp:nvSpPr>
      <dsp:spPr>
        <a:xfrm>
          <a:off x="0" y="55"/>
          <a:ext cx="3058899" cy="2212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i="1" kern="1200" dirty="0" smtClean="0"/>
            <a:t>«Открытая инспекция труда» </a:t>
          </a:r>
        </a:p>
        <a:p>
          <a:pPr lvl="0" algn="ctr">
            <a:spcBef>
              <a:spcPct val="0"/>
            </a:spcBef>
          </a:pPr>
          <a:endParaRPr lang="ru-RU" kern="1200" dirty="0"/>
        </a:p>
      </dsp:txBody>
      <dsp:txXfrm>
        <a:off x="0" y="55"/>
        <a:ext cx="3058899" cy="2212874"/>
      </dsp:txXfrm>
    </dsp:sp>
    <dsp:sp modelId="{57D69AE8-826C-4727-B80A-F34C00434EFB}">
      <dsp:nvSpPr>
        <dsp:cNvPr id="0" name=""/>
        <dsp:cNvSpPr/>
      </dsp:nvSpPr>
      <dsp:spPr>
        <a:xfrm rot="5400000">
          <a:off x="4892772" y="710989"/>
          <a:ext cx="1770299" cy="54380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2600" b="1" kern="1200" dirty="0" smtClean="0"/>
            <a:t>приведение части 1 статьи 358 ТК РФ в состояние прежней редакции, действовавшей до 18.07.2011 года</a:t>
          </a:r>
        </a:p>
      </dsp:txBody>
      <dsp:txXfrm rot="5400000">
        <a:off x="4892772" y="710989"/>
        <a:ext cx="1770299" cy="5438044"/>
      </dsp:txXfrm>
    </dsp:sp>
    <dsp:sp modelId="{0917B23F-BB71-46C4-ACDA-0977610B19CF}">
      <dsp:nvSpPr>
        <dsp:cNvPr id="0" name=""/>
        <dsp:cNvSpPr/>
      </dsp:nvSpPr>
      <dsp:spPr>
        <a:xfrm>
          <a:off x="0" y="2323573"/>
          <a:ext cx="3058899" cy="22128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/>
            <a:t>Реализация</a:t>
          </a:r>
          <a:endParaRPr lang="ru-RU" sz="2800" kern="1200" dirty="0"/>
        </a:p>
      </dsp:txBody>
      <dsp:txXfrm>
        <a:off x="0" y="2323573"/>
        <a:ext cx="3058899" cy="221287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2726AC-8F29-4338-B083-5F3DC33BB61E}">
      <dsp:nvSpPr>
        <dsp:cNvPr id="0" name=""/>
        <dsp:cNvSpPr/>
      </dsp:nvSpPr>
      <dsp:spPr>
        <a:xfrm>
          <a:off x="2844316" y="0"/>
          <a:ext cx="3096344" cy="3096344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Централизация системы федеральной инспекции труда 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2844316" y="0"/>
        <a:ext cx="3096344" cy="3096344"/>
      </dsp:txXfrm>
    </dsp:sp>
    <dsp:sp modelId="{22BEDDFE-3B0F-42DA-B391-8401550836B1}">
      <dsp:nvSpPr>
        <dsp:cNvPr id="0" name=""/>
        <dsp:cNvSpPr/>
      </dsp:nvSpPr>
      <dsp:spPr>
        <a:xfrm>
          <a:off x="1296144" y="3096344"/>
          <a:ext cx="3096344" cy="3096344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ст.6 Конвенции МОТ № 81 «Об инспекции труда в промышленности и торговле» 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1296144" y="3096344"/>
        <a:ext cx="3096344" cy="3096344"/>
      </dsp:txXfrm>
    </dsp:sp>
    <dsp:sp modelId="{D865B06A-2626-46A5-B99E-20CD9D56E1CE}">
      <dsp:nvSpPr>
        <dsp:cNvPr id="0" name=""/>
        <dsp:cNvSpPr/>
      </dsp:nvSpPr>
      <dsp:spPr>
        <a:xfrm rot="10800000">
          <a:off x="2808305" y="3096344"/>
          <a:ext cx="3168364" cy="3096344"/>
        </a:xfrm>
        <a:prstGeom prst="triangl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1" kern="1200" dirty="0" smtClean="0">
              <a:solidFill>
                <a:schemeClr val="tx1"/>
              </a:solidFill>
            </a:rPr>
            <a:t>Принцип  независимости государственных инспекторов труда</a:t>
          </a:r>
          <a:endParaRPr lang="ru-RU" sz="1400" b="1" i="1" kern="1200" dirty="0">
            <a:solidFill>
              <a:schemeClr val="tx1"/>
            </a:solidFill>
          </a:endParaRPr>
        </a:p>
      </dsp:txBody>
      <dsp:txXfrm rot="10800000">
        <a:off x="2808305" y="3096344"/>
        <a:ext cx="3168364" cy="3096344"/>
      </dsp:txXfrm>
    </dsp:sp>
    <dsp:sp modelId="{6B76C6F1-FA9E-4DC5-AAF7-36E4D0DB02E6}">
      <dsp:nvSpPr>
        <dsp:cNvPr id="0" name=""/>
        <dsp:cNvSpPr/>
      </dsp:nvSpPr>
      <dsp:spPr>
        <a:xfrm>
          <a:off x="4392488" y="3096344"/>
          <a:ext cx="3096344" cy="3096344"/>
        </a:xfrm>
        <a:prstGeom prst="triangl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/>
              </a:solidFill>
            </a:rPr>
            <a:t>ч.1 ст.355 и ст.359 трудового кодекса РФ</a:t>
          </a:r>
          <a:endParaRPr lang="ru-RU" sz="1600" b="1" kern="1200" dirty="0">
            <a:solidFill>
              <a:schemeClr val="tx1"/>
            </a:solidFill>
          </a:endParaRPr>
        </a:p>
      </dsp:txBody>
      <dsp:txXfrm>
        <a:off x="4392488" y="3096344"/>
        <a:ext cx="3096344" cy="309634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8C66D4-2D2E-47A2-A969-32664BE970CD}">
      <dsp:nvSpPr>
        <dsp:cNvPr id="0" name=""/>
        <dsp:cNvSpPr/>
      </dsp:nvSpPr>
      <dsp:spPr>
        <a:xfrm>
          <a:off x="18303" y="0"/>
          <a:ext cx="3962102" cy="55774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300" kern="1200" dirty="0" smtClean="0"/>
            <a:t>ч.1 ст.4 Конвенции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kern="1200" dirty="0"/>
        </a:p>
      </dsp:txBody>
      <dsp:txXfrm>
        <a:off x="18303" y="0"/>
        <a:ext cx="3962102" cy="1673244"/>
      </dsp:txXfrm>
    </dsp:sp>
    <dsp:sp modelId="{C7AC34F4-72A0-4488-8540-B2C3F29A0427}">
      <dsp:nvSpPr>
        <dsp:cNvPr id="0" name=""/>
        <dsp:cNvSpPr/>
      </dsp:nvSpPr>
      <dsp:spPr>
        <a:xfrm>
          <a:off x="400329" y="1673244"/>
          <a:ext cx="3169681" cy="3625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Инспекция труда находится под наблюдением и контролем центральной власти</a:t>
          </a:r>
          <a:endParaRPr lang="ru-RU" sz="2000" b="1" kern="1200" dirty="0"/>
        </a:p>
      </dsp:txBody>
      <dsp:txXfrm>
        <a:off x="400329" y="1673244"/>
        <a:ext cx="3169681" cy="3625363"/>
      </dsp:txXfrm>
    </dsp:sp>
    <dsp:sp modelId="{F085683A-C940-4950-92B5-5F87BF02C332}">
      <dsp:nvSpPr>
        <dsp:cNvPr id="0" name=""/>
        <dsp:cNvSpPr/>
      </dsp:nvSpPr>
      <dsp:spPr>
        <a:xfrm>
          <a:off x="4263378" y="0"/>
          <a:ext cx="3962102" cy="557748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ч.1 ст.353 Трудового кодекса Российской Федерации</a:t>
          </a:r>
          <a:endParaRPr lang="ru-RU" sz="3300" kern="1200" dirty="0"/>
        </a:p>
      </dsp:txBody>
      <dsp:txXfrm>
        <a:off x="4263378" y="0"/>
        <a:ext cx="3962102" cy="1673244"/>
      </dsp:txXfrm>
    </dsp:sp>
    <dsp:sp modelId="{D6B48585-63F6-4B9E-8601-A835DD9135DC}">
      <dsp:nvSpPr>
        <dsp:cNvPr id="0" name=""/>
        <dsp:cNvSpPr/>
      </dsp:nvSpPr>
      <dsp:spPr>
        <a:xfrm>
          <a:off x="4659589" y="1673244"/>
          <a:ext cx="3169681" cy="36253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Правительство Российской Федерации устанавливает порядок осуществления федерального государственного надзора за соблюдением законодательства о труде</a:t>
          </a:r>
          <a:endParaRPr lang="ru-RU" sz="2000" b="1" kern="1200" dirty="0"/>
        </a:p>
      </dsp:txBody>
      <dsp:txXfrm>
        <a:off x="4659589" y="1673244"/>
        <a:ext cx="3169681" cy="3625363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AEFD10-18F8-4C6D-B0D9-DC5C63E860C3}">
      <dsp:nvSpPr>
        <dsp:cNvPr id="0" name=""/>
        <dsp:cNvSpPr/>
      </dsp:nvSpPr>
      <dsp:spPr>
        <a:xfrm>
          <a:off x="2602631" y="1468759"/>
          <a:ext cx="3093025" cy="158844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Модели инспекции труда</a:t>
          </a:r>
          <a:endParaRPr lang="ru-RU" sz="2400" b="1" i="1" kern="1200" dirty="0">
            <a:solidFill>
              <a:schemeClr val="tx1"/>
            </a:solidFill>
          </a:endParaRPr>
        </a:p>
      </dsp:txBody>
      <dsp:txXfrm>
        <a:off x="2602631" y="1468759"/>
        <a:ext cx="3093025" cy="1588444"/>
      </dsp:txXfrm>
    </dsp:sp>
    <dsp:sp modelId="{54ADB86E-5AC2-42ED-ADD8-5C5DB193F08D}">
      <dsp:nvSpPr>
        <dsp:cNvPr id="0" name=""/>
        <dsp:cNvSpPr/>
      </dsp:nvSpPr>
      <dsp:spPr>
        <a:xfrm rot="16200000">
          <a:off x="4046981" y="1352971"/>
          <a:ext cx="20432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04324" y="1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200000">
        <a:off x="4144035" y="1361488"/>
        <a:ext cx="10216" cy="10216"/>
      </dsp:txXfrm>
    </dsp:sp>
    <dsp:sp modelId="{8CC606E0-1CE8-47D0-B1E6-76C99FDA5AF5}">
      <dsp:nvSpPr>
        <dsp:cNvPr id="0" name=""/>
        <dsp:cNvSpPr/>
      </dsp:nvSpPr>
      <dsp:spPr>
        <a:xfrm>
          <a:off x="2959352" y="18507"/>
          <a:ext cx="2379583" cy="1245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Общая 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2959352" y="18507"/>
        <a:ext cx="2379583" cy="1245926"/>
      </dsp:txXfrm>
    </dsp:sp>
    <dsp:sp modelId="{57355D3F-E341-4BBE-9C48-F3E24E3F68CF}">
      <dsp:nvSpPr>
        <dsp:cNvPr id="0" name=""/>
        <dsp:cNvSpPr/>
      </dsp:nvSpPr>
      <dsp:spPr>
        <a:xfrm rot="54972">
          <a:off x="5694898" y="2275263"/>
          <a:ext cx="148545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48545" y="1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972">
        <a:off x="5765457" y="2285175"/>
        <a:ext cx="7427" cy="7427"/>
      </dsp:txXfrm>
    </dsp:sp>
    <dsp:sp modelId="{CC3EA810-297B-47FE-A467-FE1AB8356426}">
      <dsp:nvSpPr>
        <dsp:cNvPr id="0" name=""/>
        <dsp:cNvSpPr/>
      </dsp:nvSpPr>
      <dsp:spPr>
        <a:xfrm>
          <a:off x="5842989" y="1684781"/>
          <a:ext cx="2210473" cy="1245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Англо-скандинавская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5842989" y="1684781"/>
        <a:ext cx="2210473" cy="1245926"/>
      </dsp:txXfrm>
    </dsp:sp>
    <dsp:sp modelId="{BEB53D8E-A2BD-4F91-94C2-7805663CAEA6}">
      <dsp:nvSpPr>
        <dsp:cNvPr id="0" name=""/>
        <dsp:cNvSpPr/>
      </dsp:nvSpPr>
      <dsp:spPr>
        <a:xfrm rot="5400000">
          <a:off x="4046981" y="3145740"/>
          <a:ext cx="204324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204324" y="1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5400000">
        <a:off x="4144035" y="3154257"/>
        <a:ext cx="10216" cy="10216"/>
      </dsp:txXfrm>
    </dsp:sp>
    <dsp:sp modelId="{97CF31F8-A62F-4689-91EB-A1127637987B}">
      <dsp:nvSpPr>
        <dsp:cNvPr id="0" name=""/>
        <dsp:cNvSpPr/>
      </dsp:nvSpPr>
      <dsp:spPr>
        <a:xfrm>
          <a:off x="2962672" y="3261528"/>
          <a:ext cx="2372942" cy="1245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Федеральная</a:t>
          </a:r>
          <a:r>
            <a:rPr lang="ru-RU" sz="1800" b="1" kern="1200" dirty="0" smtClean="0"/>
            <a:t> </a:t>
          </a:r>
          <a:endParaRPr lang="ru-RU" sz="1800" b="1" kern="1200" dirty="0"/>
        </a:p>
      </dsp:txBody>
      <dsp:txXfrm>
        <a:off x="2962672" y="3261528"/>
        <a:ext cx="2372942" cy="1245926"/>
      </dsp:txXfrm>
    </dsp:sp>
    <dsp:sp modelId="{AA7E3FEC-F8E0-404F-A9C5-FDFD5038FBC6}">
      <dsp:nvSpPr>
        <dsp:cNvPr id="0" name=""/>
        <dsp:cNvSpPr/>
      </dsp:nvSpPr>
      <dsp:spPr>
        <a:xfrm rot="10833210">
          <a:off x="2502013" y="2233930"/>
          <a:ext cx="100893" cy="27251"/>
        </a:xfrm>
        <a:custGeom>
          <a:avLst/>
          <a:gdLst/>
          <a:ahLst/>
          <a:cxnLst/>
          <a:rect l="0" t="0" r="0" b="0"/>
          <a:pathLst>
            <a:path>
              <a:moveTo>
                <a:pt x="0" y="13625"/>
              </a:moveTo>
              <a:lnTo>
                <a:pt x="100893" y="136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33210">
        <a:off x="2549937" y="2245034"/>
        <a:ext cx="5044" cy="5044"/>
      </dsp:txXfrm>
    </dsp:sp>
    <dsp:sp modelId="{4C63A35A-CCF8-42C9-9DB0-E72ACA4097FC}">
      <dsp:nvSpPr>
        <dsp:cNvPr id="0" name=""/>
        <dsp:cNvSpPr/>
      </dsp:nvSpPr>
      <dsp:spPr>
        <a:xfrm>
          <a:off x="154360" y="1612766"/>
          <a:ext cx="2347849" cy="1245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92D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C00000"/>
              </a:solidFill>
            </a:rPr>
            <a:t>Специальная</a:t>
          </a:r>
          <a:r>
            <a:rPr lang="ru-RU" sz="1800" b="1" kern="1200" dirty="0" smtClean="0"/>
            <a:t> </a:t>
          </a:r>
          <a:r>
            <a:rPr lang="ru-RU" sz="1800" b="1" kern="1200" dirty="0" smtClean="0">
              <a:solidFill>
                <a:srgbClr val="C00000"/>
              </a:solidFill>
            </a:rPr>
            <a:t>и объединенная</a:t>
          </a:r>
          <a:endParaRPr lang="ru-RU" sz="1800" b="1" kern="1200" dirty="0">
            <a:solidFill>
              <a:srgbClr val="C00000"/>
            </a:solidFill>
          </a:endParaRPr>
        </a:p>
      </dsp:txBody>
      <dsp:txXfrm>
        <a:off x="154360" y="1612766"/>
        <a:ext cx="2347849" cy="1245926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294D48-FE01-4FE5-9BE5-4C3372611135}">
      <dsp:nvSpPr>
        <dsp:cNvPr id="0" name=""/>
        <dsp:cNvSpPr/>
      </dsp:nvSpPr>
      <dsp:spPr>
        <a:xfrm>
          <a:off x="12651" y="498368"/>
          <a:ext cx="2124841" cy="1340170"/>
        </a:xfrm>
        <a:prstGeom prst="roundRect">
          <a:avLst>
            <a:gd name="adj" fmla="val 10000"/>
          </a:avLst>
        </a:prstGeom>
        <a:solidFill>
          <a:schemeClr val="bg1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Российская Федерация</a:t>
          </a:r>
          <a:endParaRPr lang="ru-RU" sz="2400" b="1" i="1" kern="1200" dirty="0">
            <a:solidFill>
              <a:schemeClr val="tx1"/>
            </a:solidFill>
          </a:endParaRPr>
        </a:p>
      </dsp:txBody>
      <dsp:txXfrm>
        <a:off x="12651" y="498368"/>
        <a:ext cx="2124841" cy="1340170"/>
      </dsp:txXfrm>
    </dsp:sp>
    <dsp:sp modelId="{420DAFEC-F137-4D55-A7C9-B96AA9E28623}">
      <dsp:nvSpPr>
        <dsp:cNvPr id="0" name=""/>
        <dsp:cNvSpPr/>
      </dsp:nvSpPr>
      <dsp:spPr>
        <a:xfrm rot="3497788">
          <a:off x="1860529" y="1649114"/>
          <a:ext cx="1167448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1167448" y="15958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497788">
        <a:off x="2415067" y="1635887"/>
        <a:ext cx="58372" cy="58372"/>
      </dsp:txXfrm>
    </dsp:sp>
    <dsp:sp modelId="{0126FDF1-D289-4F03-AFAD-838444E0282D}">
      <dsp:nvSpPr>
        <dsp:cNvPr id="0" name=""/>
        <dsp:cNvSpPr/>
      </dsp:nvSpPr>
      <dsp:spPr>
        <a:xfrm>
          <a:off x="2751014" y="1327527"/>
          <a:ext cx="2243024" cy="1668331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Общая модель</a:t>
          </a:r>
          <a:endParaRPr lang="ru-RU" sz="2400" b="1" i="1" kern="1200" dirty="0">
            <a:solidFill>
              <a:schemeClr val="tx1"/>
            </a:solidFill>
          </a:endParaRPr>
        </a:p>
      </dsp:txBody>
      <dsp:txXfrm>
        <a:off x="2751014" y="1327527"/>
        <a:ext cx="2243024" cy="1668331"/>
      </dsp:txXfrm>
    </dsp:sp>
    <dsp:sp modelId="{1D497EB1-2B26-495D-9579-28E8DC841E6C}">
      <dsp:nvSpPr>
        <dsp:cNvPr id="0" name=""/>
        <dsp:cNvSpPr/>
      </dsp:nvSpPr>
      <dsp:spPr>
        <a:xfrm rot="3364071">
          <a:off x="4733192" y="2635617"/>
          <a:ext cx="1180868" cy="31917"/>
        </a:xfrm>
        <a:custGeom>
          <a:avLst/>
          <a:gdLst/>
          <a:ahLst/>
          <a:cxnLst/>
          <a:rect l="0" t="0" r="0" b="0"/>
          <a:pathLst>
            <a:path>
              <a:moveTo>
                <a:pt x="0" y="15958"/>
              </a:moveTo>
              <a:lnTo>
                <a:pt x="1180868" y="15958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364071">
        <a:off x="5294104" y="2622054"/>
        <a:ext cx="59043" cy="59043"/>
      </dsp:txXfrm>
    </dsp:sp>
    <dsp:sp modelId="{F9B707A4-7099-4529-B423-15DDDCCFB579}">
      <dsp:nvSpPr>
        <dsp:cNvPr id="0" name=""/>
        <dsp:cNvSpPr/>
      </dsp:nvSpPr>
      <dsp:spPr>
        <a:xfrm>
          <a:off x="5653212" y="2103008"/>
          <a:ext cx="2487368" cy="2076899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охрана труда, безопасность и гигиена труда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tx1"/>
              </a:solidFill>
            </a:rPr>
            <a:t> и т.д.</a:t>
          </a:r>
          <a:endParaRPr lang="ru-RU" sz="2400" b="1" i="1" kern="1200" dirty="0">
            <a:solidFill>
              <a:schemeClr val="tx1"/>
            </a:solidFill>
          </a:endParaRPr>
        </a:p>
      </dsp:txBody>
      <dsp:txXfrm>
        <a:off x="5653212" y="2103008"/>
        <a:ext cx="2487368" cy="2076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0D76C-6776-41F3-ADD5-00F6A9821F81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E109C-080F-4C19-B664-F959E19BD3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C2108-7265-4757-A010-8B88E5272F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C2108-7265-4757-A010-8B88E5272F2C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8C2108-7265-4757-A010-8B88E5272F2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D7418-D44D-4DCA-93AF-36EA6D78C37C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355BF-DC41-4700-85AB-E9C72E2970B2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6A4AF-94DF-4D37-BBF7-D7CF2C51B36F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DCAB5-1E57-48B9-B41F-4CF71216D104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5273-60D2-454F-B2D3-6CDF0C0A9D5F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1942B-C379-4669-9E9F-7815720963BB}" type="datetime1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FA203-7180-4F50-8891-34F41C7AC3EE}" type="datetime1">
              <a:rPr lang="ru-RU" smtClean="0"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2B38-BA86-44BD-B034-9AE68DCFC850}" type="datetime1">
              <a:rPr lang="ru-RU" smtClean="0"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0C071-1E4C-48DA-9D20-776D4A8C87BF}" type="datetime1">
              <a:rPr lang="ru-RU" smtClean="0"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5A97-5AD0-4270-A94A-F08692A8D3F8}" type="datetime1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1AE10-4094-4EFE-8D39-DB03292E7E28}" type="datetime1">
              <a:rPr lang="ru-RU" smtClean="0"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CE0BA-55DB-4A8F-8486-5FB5F4A17188}" type="datetime1">
              <a:rPr lang="ru-RU" smtClean="0"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920880" cy="324036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Р</a:t>
            </a:r>
            <a:r>
              <a:rPr lang="ru-RU" sz="3200" b="1" i="1" dirty="0" smtClean="0"/>
              <a:t>егиональная </a:t>
            </a:r>
            <a:r>
              <a:rPr lang="ru-RU" sz="3200" b="1" i="1" dirty="0" smtClean="0"/>
              <a:t>конференция </a:t>
            </a:r>
            <a:r>
              <a:rPr lang="ru-RU" sz="3200" b="1" i="1" dirty="0" smtClean="0"/>
              <a:t>МОТ и МКП</a:t>
            </a:r>
            <a:r>
              <a:rPr lang="ru-RU" sz="3200" b="1" i="1" dirty="0" smtClean="0"/>
              <a:t/>
            </a:r>
            <a:br>
              <a:rPr lang="ru-RU" sz="3200" b="1" i="1" dirty="0" smtClean="0"/>
            </a:br>
            <a:r>
              <a:rPr lang="ru-RU" sz="2800" b="1" i="1" dirty="0" smtClean="0"/>
              <a:t>Соответствие национальных законопроектов по труду Конвенции МОТ № 81 </a:t>
            </a:r>
            <a:br>
              <a:rPr lang="ru-RU" sz="2800" b="1" i="1" dirty="0" smtClean="0"/>
            </a:br>
            <a:r>
              <a:rPr lang="ru-RU" sz="2800" b="1" i="1" dirty="0" smtClean="0"/>
              <a:t>об инспекции труда и соответствующему протоколу 1995 года</a:t>
            </a:r>
            <a:endParaRPr lang="ru-RU" sz="2800" b="1" i="1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140968"/>
            <a:ext cx="6400800" cy="1752600"/>
          </a:xfrm>
        </p:spPr>
        <p:txBody>
          <a:bodyPr>
            <a:norm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г</a:t>
            </a:r>
            <a:r>
              <a:rPr lang="ru-RU" dirty="0" smtClean="0"/>
              <a:t>. </a:t>
            </a:r>
            <a:r>
              <a:rPr lang="ru-RU" dirty="0" smtClean="0"/>
              <a:t>Тбилиси</a:t>
            </a:r>
            <a:r>
              <a:rPr lang="ru-RU" dirty="0" smtClean="0"/>
              <a:t> 26 </a:t>
            </a:r>
            <a:r>
              <a:rPr lang="ru-RU" dirty="0" smtClean="0"/>
              <a:t>сент</a:t>
            </a:r>
            <a:r>
              <a:rPr lang="ru-RU" dirty="0" smtClean="0"/>
              <a:t>ября 2018 </a:t>
            </a:r>
            <a:r>
              <a:rPr lang="ru-RU" dirty="0" smtClean="0"/>
              <a:t>года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4869160"/>
            <a:ext cx="56166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Главный технический инспектор труда,</a:t>
            </a:r>
          </a:p>
          <a:p>
            <a:r>
              <a:rPr lang="ru-RU" sz="2400" b="1" dirty="0" smtClean="0"/>
              <a:t>Секретарь ФНПР				  </a:t>
            </a:r>
          </a:p>
          <a:p>
            <a:r>
              <a:rPr lang="ru-RU" sz="2400" b="1" dirty="0" smtClean="0"/>
              <a:t>В.В. </a:t>
            </a:r>
            <a:r>
              <a:rPr lang="ru-RU" sz="2400" b="1" dirty="0" err="1" smtClean="0"/>
              <a:t>Трумель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332656"/>
          <a:ext cx="878497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10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48680"/>
          <a:ext cx="8229600" cy="55774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11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12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13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Последствия изменения модели управления инспекцией</a:t>
            </a:r>
            <a:endParaRPr lang="ru-RU" sz="24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525963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1600" b="1" dirty="0" smtClean="0"/>
              <a:t>отказ от Конвенции №81;</a:t>
            </a:r>
          </a:p>
          <a:p>
            <a:pPr lvl="0">
              <a:buNone/>
            </a:pP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ru-RU" sz="1600" b="1" dirty="0" smtClean="0"/>
              <a:t>снижение ответственности Министерства труда за важный аспект защиты населения в случае крупных аварий и катастроф;</a:t>
            </a:r>
          </a:p>
          <a:p>
            <a:pPr lvl="0">
              <a:buNone/>
            </a:pP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ru-RU" sz="1600" b="1" dirty="0" smtClean="0"/>
              <a:t>усиление односторонней ответственности инспекции труда за любые упущения или ошибочные решения персонала;</a:t>
            </a:r>
          </a:p>
          <a:p>
            <a:pPr lvl="0">
              <a:buNone/>
            </a:pP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ru-RU" sz="1600" b="1" dirty="0" smtClean="0"/>
              <a:t>большая вероятность судебного преследования инспекторов со стороны хозяйственных субъектов или частных лиц в связи с принимаемыми инспекторами решениями;</a:t>
            </a:r>
          </a:p>
          <a:p>
            <a:pPr lvl="0">
              <a:buNone/>
            </a:pP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ru-RU" sz="1600" b="1" dirty="0" smtClean="0"/>
              <a:t>изменения отношения инспекции труда как со стороны профсоюзов, так и работодателей в части их компетенции, независимости и равном подходе ко всем сторонам социального партнерства;</a:t>
            </a:r>
          </a:p>
          <a:p>
            <a:pPr lvl="0">
              <a:buNone/>
            </a:pPr>
            <a:endParaRPr lang="ru-RU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ru-RU" sz="1600" b="1" dirty="0" smtClean="0"/>
              <a:t>снижение профилактической направленности в деятельности инспекции и отсутствие единой политики в проведении этой работы.</a:t>
            </a: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14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 началом административной реформы  в Российской Федерации имеет место нарушение статьи 6 Конвенции МОТ № 81, в соответствие которой персонал инспекции состоит из государственных служащих, статус и условия работы которых обеспечивают стабильность занятия ими должности и делают их независимыми </a:t>
            </a:r>
            <a:r>
              <a:rPr lang="ru-RU" sz="2000" b="1" dirty="0" smtClean="0"/>
              <a:t>от любых изменений в правительстве или любого недолжного внешнего </a:t>
            </a:r>
            <a:r>
              <a:rPr lang="ru-RU" sz="2000" dirty="0" smtClean="0"/>
              <a:t>влияния.</a:t>
            </a:r>
          </a:p>
          <a:p>
            <a:r>
              <a:rPr lang="ru-RU" sz="2000" dirty="0" smtClean="0"/>
              <a:t>Законом № 90-ФЗ исключена так и нереализованная за четыре года действия ТК РФ норма его статьи 365 о координирующей деятельности федеральной инспекции труда по отношению к другим органам государственного надзора и контроля и органам  общественного контроля по вопросам соблюдения законов и иных нормативных правовых актов, содержащих нормы трудового права. </a:t>
            </a:r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15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47248" cy="778098"/>
          </a:xfrm>
        </p:spPr>
        <p:txBody>
          <a:bodyPr>
            <a:noAutofit/>
          </a:bodyPr>
          <a:lstStyle/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8229600" cy="4050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4680"/>
                <a:gridCol w="5194920"/>
              </a:tblGrid>
              <a:tr h="2587744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Ст. 2 Конвенции МОТ № 150 </a:t>
                      </a:r>
                    </a:p>
                    <a:p>
                      <a:pPr algn="ctr"/>
                      <a:r>
                        <a:rPr lang="ru-RU" sz="1800" dirty="0" smtClean="0"/>
                        <a:t>«О регулировании вопросов труда: роль, функции и организация»</a:t>
                      </a:r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государство может передавать или поручать определенную деятельность в области регулирования вопросов труда неправительственным организациям</a:t>
                      </a:r>
                    </a:p>
                    <a:p>
                      <a:pPr algn="ctr"/>
                      <a:r>
                        <a:rPr lang="ru-RU" sz="180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b="1" i="1" dirty="0" smtClean="0"/>
                        <a:t>нотариусам, занимающимися частной практикой</a:t>
                      </a:r>
                      <a:endParaRPr lang="ru-RU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 smtClean="0"/>
                    </a:p>
                    <a:p>
                      <a:pPr algn="ctr"/>
                      <a:r>
                        <a:rPr lang="ru-RU" sz="1800" b="1" i="1" dirty="0" smtClean="0"/>
                        <a:t>негосударственным коммерческим организациям, осуществляющим функции по обеспечению безопасности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16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208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Для совершенствования правового регулирования защиты трудовых прав ФНПР предлагает следующее: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07288" cy="5328592"/>
          </a:xfrm>
        </p:spPr>
        <p:txBody>
          <a:bodyPr>
            <a:noAutofit/>
          </a:bodyPr>
          <a:lstStyle/>
          <a:p>
            <a:pPr lvl="0"/>
            <a:r>
              <a:rPr lang="ru-RU" sz="1400" dirty="0" smtClean="0"/>
              <a:t>Привести положения законодательства РФ в соответствие с Конвенцией МОТ №81, ратифицированной РФ 02.07.1998г.;</a:t>
            </a:r>
          </a:p>
          <a:p>
            <a:pPr lvl="0"/>
            <a:r>
              <a:rPr lang="ru-RU" sz="1400" dirty="0" smtClean="0"/>
              <a:t>Предоставить инспекторам труда право обращаться в суд с заявлениями в защиту неопределенного круга лиц; </a:t>
            </a:r>
          </a:p>
          <a:p>
            <a:pPr lvl="0"/>
            <a:r>
              <a:rPr lang="ru-RU" sz="1400" dirty="0" smtClean="0"/>
              <a:t>Увеличить размеры административных штрафов, предусмотренных ст.19.5 Кодекса РФ об административных правонарушениях за невыполнение предписания (постановления, представления, решения) органа (должностного лица), осуществляющего государственный надзор (контроль);</a:t>
            </a:r>
          </a:p>
          <a:p>
            <a:pPr lvl="0"/>
            <a:r>
              <a:rPr lang="ru-RU" sz="1400" dirty="0" smtClean="0"/>
              <a:t>Создавать в ГИТ и/или прокуратуре специальные отделы (ответственных лиц) по рассмотрению трудовых дел беременных женщин и женщин с детьми до трех лет для первоочередного рассмотрения данных дел в сокращенные сроки;</a:t>
            </a:r>
          </a:p>
          <a:p>
            <a:pPr lvl="0"/>
            <a:r>
              <a:rPr lang="ru-RU" sz="1400" u="sng" dirty="0" smtClean="0"/>
              <a:t>Перенести акцент в работе инспекторов с наложения штрафов в случае выявления нарушений на содействие организациям в устранении выявленных нарушений.</a:t>
            </a:r>
            <a:r>
              <a:rPr lang="ru-RU" sz="1400" dirty="0" smtClean="0"/>
              <a:t> </a:t>
            </a:r>
          </a:p>
          <a:p>
            <a:pPr lvl="0"/>
            <a:r>
              <a:rPr lang="ru-RU" sz="1400" dirty="0" smtClean="0"/>
              <a:t>Более четко сформулировать требование о необходимости проведения проверки по заявлениям работников о нарушении их прав независимо от того, является ли нарушение прав «очевидным» и обратился ли данный работник в суд;</a:t>
            </a:r>
          </a:p>
          <a:p>
            <a:pPr lvl="0"/>
            <a:r>
              <a:rPr lang="ru-RU" sz="1400" dirty="0" smtClean="0"/>
              <a:t>Увеличить число инспекторов труда в субъектах РФ;</a:t>
            </a:r>
          </a:p>
          <a:p>
            <a:pPr lvl="0"/>
            <a:r>
              <a:rPr lang="ru-RU" sz="1400" dirty="0" smtClean="0"/>
              <a:t>Повысить заработную плату инспекторов труда;</a:t>
            </a:r>
          </a:p>
          <a:p>
            <a:pPr lvl="0"/>
            <a:r>
              <a:rPr lang="ru-RU" sz="1400" dirty="0" smtClean="0"/>
              <a:t>Повышать престиж работы в органах ГИТ;</a:t>
            </a:r>
          </a:p>
          <a:p>
            <a:pPr lvl="0"/>
            <a:r>
              <a:rPr lang="ru-RU" sz="1400" dirty="0" smtClean="0"/>
              <a:t>Осуществлять взаимодействие между органами, осуществляющими контроль за соблюдением законодательства о труде и об охране труда, и органами, разрешающими индивидуальные трудовые споры; получать обратную связь от </a:t>
            </a:r>
            <a:r>
              <a:rPr lang="ru-RU" sz="1400" dirty="0" err="1" smtClean="0"/>
              <a:t>правоприменителей</a:t>
            </a:r>
            <a:r>
              <a:rPr lang="ru-RU" sz="1400" dirty="0" smtClean="0"/>
              <a:t> и осуществлять совместное выявление возникающих сложностей, по мере необходимости проводить их обсуждения и реагировать на них.</a:t>
            </a:r>
          </a:p>
          <a:p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17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Для повышения эффективности обеспечения соблюдения трудового законодательства и иных нормативных правовых актов в области охраны труда ФНПР было предложено: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ru-RU" dirty="0" smtClean="0"/>
              <a:t>Распространить сферу деятельности </a:t>
            </a:r>
            <a:r>
              <a:rPr lang="ru-RU" dirty="0" err="1" smtClean="0"/>
              <a:t>Роструда</a:t>
            </a:r>
            <a:r>
              <a:rPr lang="ru-RU" dirty="0" smtClean="0"/>
              <a:t> по надзору за выполнением норм трудового права на федеральные органы исполнительной власти. Представляется целесообразным возложить надзорные функции на центральный аппарат </a:t>
            </a:r>
            <a:r>
              <a:rPr lang="ru-RU" dirty="0" err="1" smtClean="0"/>
              <a:t>Роструда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Внести изменения и дополнения в трудовое законодательство и в Положения о Федеральной инспекции труда в части регулирования контрольно-надзорной деятельности при входе на рынок средств труда (машин, станков, механизмов и т.д.) и средств индивидуальной и коллективной защиты, а также работ и услуг и обращении такой продукции на рынке;</a:t>
            </a:r>
          </a:p>
          <a:p>
            <a:pPr lvl="0"/>
            <a:r>
              <a:rPr lang="ru-RU" dirty="0" smtClean="0"/>
              <a:t>Внести изменения и дополнения в Федеральный закон № 426 от 28.13.2013 «О специальной оценке условий труда» в части предоставления права Федеральной инспекции труда выборочно осуществлять контроль за проведенными замерами вредных производственных факторов организациями, оказывающими услугами в области специальной оценки условий труда;</a:t>
            </a:r>
          </a:p>
          <a:p>
            <a:pPr lvl="0"/>
            <a:r>
              <a:rPr lang="ru-RU" dirty="0" smtClean="0"/>
              <a:t>В связи с введением в ФЗ № 426 «О специальной оценке условий труда» института декларирования условий труда считали бы необходимым введение механизма документарной и (или) выездной проверки инспекторами труда в отношении объектов декларирования;</a:t>
            </a:r>
          </a:p>
          <a:p>
            <a:pPr lvl="0"/>
            <a:r>
              <a:rPr lang="ru-RU" dirty="0" smtClean="0"/>
              <a:t>Внести изменения в Градостроительный кодекс в части  определения функций Федеральной инспекции труда по осуществлению надзора в области охраны труда на строящихся объектах и при возведении объектов капитального строительства (</a:t>
            </a:r>
            <a:r>
              <a:rPr lang="ru-RU" dirty="0" err="1" smtClean="0"/>
              <a:t>преднадзор</a:t>
            </a:r>
            <a:r>
              <a:rPr lang="ru-RU" dirty="0" smtClean="0"/>
              <a:t>, надзор за объектами, проектной документацией, которая подлежит и не подлежит экспертизе.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18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Федеральным законом № 58-ФЗ от 11 апреля 1998 г. ратифицированы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340768"/>
          <a:ext cx="8229600" cy="196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04056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Конвенции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№81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Об инспекции труда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№150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 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 регулировании вопросов труда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»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№155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«</a:t>
                      </a: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 безопасности, гигиене труда и производственной среды</a:t>
                      </a:r>
                      <a:r>
                        <a:rPr lang="ru-RU" dirty="0" smtClean="0">
                          <a:solidFill>
                            <a:srgbClr val="C00000"/>
                          </a:solidFill>
                        </a:rPr>
                        <a:t>» </a:t>
                      </a:r>
                      <a:endParaRPr lang="ru-RU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3789040"/>
            <a:ext cx="81369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Область регулирования  российского трудового законодательства  в области  надзора стала соответствовать положениям статьи 15 Конституции Российской Федерации, в соответствии с которой  общепризнанные принципы и нормы международного права являются составной частью ее правовой системы.</a:t>
            </a:r>
            <a:endParaRPr lang="ru-RU" sz="2400" b="1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2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580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Федеральный закон № 294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Конвенция МОТ 81 </a:t>
                      </a:r>
                      <a:endParaRPr lang="ru-RU" sz="2000" dirty="0"/>
                    </a:p>
                  </a:txBody>
                  <a:tcPr/>
                </a:tc>
              </a:tr>
              <a:tr h="6199950">
                <a:tc>
                  <a:txBody>
                    <a:bodyPr/>
                    <a:lstStyle/>
                    <a:p>
                      <a:pPr mar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Уведомление работодателя о плановой проверке за 3 суток, о внеплановой за 24 часа.</a:t>
                      </a:r>
                    </a:p>
                    <a:p>
                      <a:pPr mar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endParaRPr lang="ru-RU" sz="18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Количество плановых проверок не более 1 раза в 3 года.</a:t>
                      </a:r>
                    </a:p>
                    <a:p>
                      <a:pPr mar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endParaRPr lang="ru-RU" sz="18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Согласование годового плана проверок и каждой проверки с Прокуратурой.</a:t>
                      </a:r>
                    </a:p>
                    <a:p>
                      <a:pPr mar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endParaRPr lang="ru-RU" sz="18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Срок проведения каждой из проверок, не может превышать 20 рабочих дней.</a:t>
                      </a:r>
                    </a:p>
                    <a:p>
                      <a:pPr marL="0"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endParaRPr lang="ru-RU" sz="18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Общий срок проведения проверок не может превышать 50 часов для малого предприятия и 15 часов для </a:t>
                      </a:r>
                      <a:r>
                        <a:rPr lang="ru-RU" sz="1800" b="1" dirty="0" err="1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микропредприятия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в год.</a:t>
                      </a:r>
                      <a:endParaRPr lang="ru-RU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357188" algn="l">
                        <a:buFont typeface="Wingdings" pitchFamily="2" charset="2"/>
                        <a:buChar char="Ø"/>
                      </a:pPr>
                      <a:r>
                        <a:rPr kumimoji="0" lang="ru-RU" sz="1800" b="1" i="0" u="none" strike="noStrike" cap="none" normalizeH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еспрепятственный проход без предварительного уведомления и в любое время суток на любое предприятие.</a:t>
                      </a:r>
                    </a:p>
                    <a:p>
                      <a:pPr marL="182563" indent="357188" algn="l">
                        <a:buFont typeface="Wingdings" pitchFamily="2" charset="2"/>
                        <a:buChar char="Ø"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Входить в дневное время во все здания, которые он считает подпадающими под контроль инспекции.</a:t>
                      </a:r>
                    </a:p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Уведомлять о своем присутствии, если только не сочтет, что такое уведомление может нанести ущерб эффективности контроля.</a:t>
                      </a:r>
                    </a:p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8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Предприятия инспектируются так часто и так тщательно, как это необходимо для обеспечения эффективного применения соответствующих законодательных положений.</a:t>
                      </a: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3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957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646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Федеральный закон № 294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Конвенция МОТ 81 </a:t>
                      </a:r>
                      <a:endParaRPr lang="ru-RU" sz="2000" dirty="0"/>
                    </a:p>
                  </a:txBody>
                  <a:tcPr/>
                </a:tc>
              </a:tr>
              <a:tr h="6392778">
                <a:tc>
                  <a:txBody>
                    <a:bodyPr/>
                    <a:lstStyle/>
                    <a:p>
                      <a:pPr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Инспектор не вправе осуществлять проверку без руководителя организации.</a:t>
                      </a:r>
                    </a:p>
                    <a:p>
                      <a:pPr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Инспектор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 вправе требовать представления документов, информации, если они не являются объектами проверки или не относятся к предмету проверки, а также изымать оригиналы таких документов.</a:t>
                      </a:r>
                    </a:p>
                    <a:p>
                      <a:pPr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плане проверок и в уведомлении работодателя о проверке указывается цель и основание проведения проверки.</a:t>
                      </a:r>
                    </a:p>
                    <a:p>
                      <a:pPr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Основанием для проведения внеплановой проверки является жалоба заявителя, направленная в форме электронного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документа с использованием средств информационно-коммуникационных технологий, предусматривающих обязательную авторизацию заявителя в единой системе идентификации и аутентификации</a:t>
                      </a:r>
                      <a:endParaRPr lang="ru-RU" sz="16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lv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buChar char="Ø"/>
                      </a:pPr>
                      <a:endParaRPr lang="ru-RU" sz="16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3571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Осуществлять любые необходимые проверки и расследования, чтобы удостовериться в том, что законодательные положения эффективно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соблюдаются</a:t>
                      </a:r>
                    </a:p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82563" marR="0" indent="3571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Требовать ознакомления с любыми книгами, реестрами или документами, ведение которых предписано законодательством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по вопросам условий труда</a:t>
                      </a:r>
                      <a:endParaRPr lang="ru-RU" sz="16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182563" marR="0" indent="3571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Положено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воздерживаться от сообщения работодателю о том, что инспекционное посещение было сделано в связи с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получением 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такой жалобы</a:t>
                      </a: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82563" marR="0" indent="3571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Абсолютно конфиденциальным считается источник всякой жалобы на недостатки или нарушения законодательных положений.</a:t>
                      </a:r>
                    </a:p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endParaRPr lang="ru-RU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4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573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343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Федеральный закон № 294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Конвенция МОТ 81 </a:t>
                      </a:r>
                      <a:endParaRPr lang="ru-RU" sz="2000" dirty="0"/>
                    </a:p>
                  </a:txBody>
                  <a:tcPr/>
                </a:tc>
              </a:tr>
              <a:tr h="5098938">
                <a:tc>
                  <a:txBody>
                    <a:bodyPr/>
                    <a:lstStyle/>
                    <a:p>
                      <a:pPr marL="0" indent="342900" algn="just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Результаты проверки не могут являться доказательствами нарушения обязательных требований и подлежат отмене при:</a:t>
                      </a:r>
                    </a:p>
                    <a:p>
                      <a:pPr marL="256032" lvl="1" indent="342900" algn="just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Нарушении срока уведомления о проведении проверки.</a:t>
                      </a:r>
                    </a:p>
                    <a:p>
                      <a:pPr marL="256032" lvl="1" indent="342900" algn="just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Превышении установленных сроков проведения проверки.</a:t>
                      </a:r>
                    </a:p>
                    <a:p>
                      <a:pPr marL="256032" lvl="1" indent="342900" algn="just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 согласовании проверки с органами прокуратуры.</a:t>
                      </a:r>
                    </a:p>
                    <a:p>
                      <a:pPr marL="256032" lvl="1" indent="342900" algn="just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Требовании документов, не относящихся к предмету проверки.</a:t>
                      </a:r>
                    </a:p>
                    <a:p>
                      <a:pPr marL="256032" lvl="1" indent="342900" algn="just" fontAlgn="base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Font typeface="Wingdings" pitchFamily="2" charset="2"/>
                        <a:buChar char="Ø"/>
                      </a:pPr>
                      <a:r>
                        <a:rPr lang="ru-RU" sz="16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Проведении плановой проверки, не включенной в ежегодный план.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357188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случае непосредственной угрозы для здоровья и безопасности трудящихся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инспектор имеет право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давать распоряжения о принятии мер, подлежащих немедленному исполнению.</a:t>
                      </a:r>
                      <a:endParaRPr lang="ru-R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5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5733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343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u="sng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Федеральный закон № 294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u="sng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Конвенция МОТ 81 </a:t>
                      </a:r>
                      <a:endParaRPr lang="ru-RU" sz="2000" dirty="0"/>
                    </a:p>
                  </a:txBody>
                  <a:tcPr/>
                </a:tc>
              </a:tr>
              <a:tr h="5098938">
                <a:tc>
                  <a:txBody>
                    <a:bodyPr/>
                    <a:lstStyle/>
                    <a:p>
                      <a:pPr marL="0" indent="342900" algn="ju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Особенности организации и проведения проверок в части, вида, предмета,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оснований проведения проверок, сроков и периодичности их проведения, уведомлении о проведении внеплановых выездных проверок и согласования проведения внеплановых выездных проверок с органами прокуратуры могут устанавливаться при осуществлении федерального государственного надзора за соблюдением трудового законодательства и иных нормативных актов, содержащих нормы трудового права</a:t>
                      </a:r>
                      <a:endParaRPr lang="ru-RU" sz="1800" b="1" dirty="0" smtClean="0"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indent="357188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Инспекторы труда,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снабжённые документами , удостоверяющими их полномочия, имеют право осуществлять любые проверки, контроль и расследование, которые они могут счесть необходимыми, чтобы удостовериться в том, что законодательные положения эффективно соблюдаются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6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.</a:t>
            </a:r>
            <a:endParaRPr lang="ru-RU" dirty="0"/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395536" y="332656"/>
            <a:ext cx="8352928" cy="151216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Федеральный закон от 09.05.2005 № 45-ФЗ</a:t>
            </a:r>
          </a:p>
          <a:p>
            <a:pPr algn="ctr"/>
            <a:endParaRPr lang="ru-RU" dirty="0"/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547664" y="1628800"/>
            <a:ext cx="5904656" cy="129614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внесены изменения в ст.357 ТК РФ  </a:t>
            </a:r>
          </a:p>
          <a:p>
            <a:pPr algn="ctr"/>
            <a:endParaRPr lang="ru-RU" dirty="0"/>
          </a:p>
        </p:txBody>
      </p:sp>
      <p:sp>
        <p:nvSpPr>
          <p:cNvPr id="8" name="Блок-схема: несколько документов 7"/>
          <p:cNvSpPr/>
          <p:nvPr/>
        </p:nvSpPr>
        <p:spPr>
          <a:xfrm>
            <a:off x="0" y="2780928"/>
            <a:ext cx="9144000" cy="3888432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в части исключения функций федеральной инспекции труда по приостановке во внесудебном порядке работы организаций, отдельных производственных подразделений и оборудования при выявлении нарушений требований охраны труда, которые создают угрозу жизни и здоровью работников, до устранения указанных нарушений</a:t>
            </a:r>
            <a:endParaRPr lang="ru-RU" sz="2400" b="1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7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Блок-схема: извлечение 11"/>
          <p:cNvSpPr/>
          <p:nvPr/>
        </p:nvSpPr>
        <p:spPr>
          <a:xfrm>
            <a:off x="4716016" y="4221088"/>
            <a:ext cx="4104456" cy="20882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извлечение 6"/>
          <p:cNvSpPr/>
          <p:nvPr/>
        </p:nvSpPr>
        <p:spPr>
          <a:xfrm>
            <a:off x="251520" y="4221088"/>
            <a:ext cx="4104456" cy="208823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95536" y="2420888"/>
            <a:ext cx="3960440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законность </a:t>
            </a:r>
          </a:p>
          <a:p>
            <a:pPr algn="ctr"/>
            <a:r>
              <a:rPr lang="ru-RU" sz="2000" b="1" dirty="0" smtClean="0"/>
              <a:t>принятия решений</a:t>
            </a:r>
            <a:endParaRPr lang="ru-RU" sz="2000" b="1" dirty="0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4572000" y="2276872"/>
            <a:ext cx="4464496" cy="25202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467544" y="476672"/>
            <a:ext cx="3744416" cy="3168352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r>
              <a:rPr lang="ru-RU" b="1" i="1" u="sng" dirty="0" smtClean="0"/>
              <a:t>Надзор</a:t>
            </a:r>
            <a:r>
              <a:rPr lang="ru-RU" b="1" dirty="0" smtClean="0"/>
              <a:t>–</a:t>
            </a:r>
          </a:p>
          <a:p>
            <a:pPr algn="ctr"/>
            <a:r>
              <a:rPr lang="ru-RU" b="1" dirty="0" smtClean="0"/>
              <a:t>форма деятельности государственных органов по обеспечению законности</a:t>
            </a:r>
          </a:p>
          <a:p>
            <a:pPr algn="ctr"/>
            <a:endParaRPr lang="ru-RU" dirty="0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4716016" y="476672"/>
            <a:ext cx="4104456" cy="309634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i="1" u="sng" dirty="0" smtClean="0"/>
          </a:p>
          <a:p>
            <a:pPr algn="ctr"/>
            <a:r>
              <a:rPr lang="ru-RU" b="1" i="1" u="sng" dirty="0" smtClean="0"/>
              <a:t>Контроль</a:t>
            </a:r>
            <a:r>
              <a:rPr lang="ru-RU" b="1" dirty="0" smtClean="0"/>
              <a:t>  </a:t>
            </a:r>
          </a:p>
          <a:p>
            <a:pPr algn="ctr"/>
            <a:r>
              <a:rPr lang="ru-RU" b="1" dirty="0" smtClean="0"/>
              <a:t>одна из основных функций системы управления. Осуществляется на основе наблюдения за поведением управляемой системы </a:t>
            </a:r>
          </a:p>
          <a:p>
            <a:pPr algn="ctr"/>
            <a:endParaRPr lang="ru-RU" b="1" dirty="0" smtClean="0"/>
          </a:p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27584" y="5085184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способ реализации государственной защиты трудовых прав и свобод граждан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292080" y="5301208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целесообразность </a:t>
            </a:r>
          </a:p>
          <a:p>
            <a:pPr algn="ctr"/>
            <a:r>
              <a:rPr lang="ru-RU" b="1" dirty="0" smtClean="0"/>
              <a:t>принятия решений</a:t>
            </a:r>
          </a:p>
          <a:p>
            <a:pPr algn="ctr"/>
            <a:endParaRPr lang="ru-RU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652120" y="357301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оптимизация управленческих решений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8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764704"/>
          <a:ext cx="8229600" cy="531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323528" y="980728"/>
          <a:ext cx="8496944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b="1" smtClean="0">
                <a:solidFill>
                  <a:schemeClr val="tx1"/>
                </a:solidFill>
              </a:rPr>
              <a:pPr/>
              <a:t>9</a:t>
            </a:fld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1517</Words>
  <Application>Microsoft Office PowerPoint</Application>
  <PresentationFormat>Экран (4:3)</PresentationFormat>
  <Paragraphs>167</Paragraphs>
  <Slides>18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Региональная конференция МОТ и МКП Соответствие национальных законопроектов по труду Конвенции МОТ № 81  об инспекции труда и соответствующему протоколу 1995 года</vt:lpstr>
      <vt:lpstr>Федеральным законом № 58-ФЗ от 11 апреля 1998 г. ратифицированы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Последствия изменения модели управления инспекцией</vt:lpstr>
      <vt:lpstr>Слайд 15</vt:lpstr>
      <vt:lpstr>   </vt:lpstr>
      <vt:lpstr>Для совершенствования правового регулирования защиты трудовых прав ФНПР предлагает следующее:</vt:lpstr>
      <vt:lpstr>Для повышения эффективности обеспечения соблюдения трудового законодательства и иных нормативных правовых актов в области охраны труда ФНПР было предложено: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E.G.Moskvina</dc:creator>
  <cp:lastModifiedBy>V.V.Sorokin</cp:lastModifiedBy>
  <cp:revision>56</cp:revision>
  <dcterms:created xsi:type="dcterms:W3CDTF">2015-11-20T12:25:17Z</dcterms:created>
  <dcterms:modified xsi:type="dcterms:W3CDTF">2018-09-04T09:39:28Z</dcterms:modified>
</cp:coreProperties>
</file>