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4" r:id="rId1"/>
    <p:sldMasterId id="2147483866" r:id="rId2"/>
  </p:sldMasterIdLst>
  <p:notesMasterIdLst>
    <p:notesMasterId r:id="rId35"/>
  </p:notesMasterIdLst>
  <p:handoutMasterIdLst>
    <p:handoutMasterId r:id="rId36"/>
  </p:handoutMasterIdLst>
  <p:sldIdLst>
    <p:sldId id="257" r:id="rId3"/>
    <p:sldId id="1533" r:id="rId4"/>
    <p:sldId id="1582" r:id="rId5"/>
    <p:sldId id="1541" r:id="rId6"/>
    <p:sldId id="1562" r:id="rId7"/>
    <p:sldId id="1564" r:id="rId8"/>
    <p:sldId id="1561" r:id="rId9"/>
    <p:sldId id="1579" r:id="rId10"/>
    <p:sldId id="1580" r:id="rId11"/>
    <p:sldId id="1581" r:id="rId12"/>
    <p:sldId id="1485" r:id="rId13"/>
    <p:sldId id="1539" r:id="rId14"/>
    <p:sldId id="1499" r:id="rId15"/>
    <p:sldId id="1578" r:id="rId16"/>
    <p:sldId id="1575" r:id="rId17"/>
    <p:sldId id="1576" r:id="rId18"/>
    <p:sldId id="1565" r:id="rId19"/>
    <p:sldId id="261" r:id="rId20"/>
    <p:sldId id="260" r:id="rId21"/>
    <p:sldId id="1530" r:id="rId22"/>
    <p:sldId id="1531" r:id="rId23"/>
    <p:sldId id="1535" r:id="rId24"/>
    <p:sldId id="1536" r:id="rId25"/>
    <p:sldId id="1538" r:id="rId26"/>
    <p:sldId id="1577" r:id="rId27"/>
    <p:sldId id="1419" r:id="rId28"/>
    <p:sldId id="1425" r:id="rId29"/>
    <p:sldId id="1421" r:id="rId30"/>
    <p:sldId id="1422" r:id="rId31"/>
    <p:sldId id="1566" r:id="rId32"/>
    <p:sldId id="1418" r:id="rId33"/>
    <p:sldId id="293" r:id="rId34"/>
  </p:sldIdLst>
  <p:sldSz cx="4610100" cy="3467100"/>
  <p:notesSz cx="4610100" cy="3467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429"/>
    <p:restoredTop sz="94675"/>
  </p:normalViewPr>
  <p:slideViewPr>
    <p:cSldViewPr>
      <p:cViewPr varScale="1">
        <p:scale>
          <a:sx n="278" d="100"/>
          <a:sy n="278" d="100"/>
        </p:scale>
        <p:origin x="1984" y="168"/>
      </p:cViewPr>
      <p:guideLst>
        <p:guide orient="horz" pos="2880"/>
        <p:guide pos="2160"/>
      </p:guideLst>
    </p:cSldViewPr>
  </p:slideViewPr>
  <p:outlineViewPr>
    <p:cViewPr>
      <p:scale>
        <a:sx n="33" d="100"/>
        <a:sy n="33" d="100"/>
      </p:scale>
      <p:origin x="0" y="-24928"/>
    </p:cViewPr>
  </p:outlineViewPr>
  <p:notesTextViewPr>
    <p:cViewPr>
      <p:scale>
        <a:sx n="100" d="100"/>
        <a:sy n="100" d="100"/>
      </p:scale>
      <p:origin x="0" y="0"/>
    </p:cViewPr>
  </p:notesTextViewPr>
  <p:notesViewPr>
    <p:cSldViewPr>
      <p:cViewPr varScale="1">
        <p:scale>
          <a:sx n="297" d="100"/>
          <a:sy n="297" d="100"/>
        </p:scale>
        <p:origin x="2848" y="16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 Id="rId8" Type="http://schemas.openxmlformats.org/officeDocument/2006/relationships/slide" Target="slides/slide6.xml"/><Relationship Id="rId3" Type="http://schemas.openxmlformats.org/officeDocument/2006/relationships/slide" Target="slides/slide1.xml"/></Relationships>
</file>

<file path=ppt/diagrams/_rels/data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svg"/><Relationship Id="rId1" Type="http://schemas.openxmlformats.org/officeDocument/2006/relationships/image" Target="../media/image1.png"/><Relationship Id="rId4" Type="http://schemas.openxmlformats.org/officeDocument/2006/relationships/image" Target="../media/image4.svg"/></Relationships>
</file>

<file path=ppt/diagrams/_rels/drawing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svg"/><Relationship Id="rId1" Type="http://schemas.openxmlformats.org/officeDocument/2006/relationships/image" Target="../media/image1.png"/><Relationship Id="rId4" Type="http://schemas.openxmlformats.org/officeDocument/2006/relationships/image" Target="../media/image4.sv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47C956C-48EF-4AB9-A08F-FD9EF6775C41}" type="doc">
      <dgm:prSet loTypeId="urn:microsoft.com/office/officeart/2016/7/layout/BasicProcessNew" loCatId="process" qsTypeId="urn:microsoft.com/office/officeart/2005/8/quickstyle/simple4" qsCatId="simple" csTypeId="urn:microsoft.com/office/officeart/2005/8/colors/colorful5" csCatId="colorful" phldr="1"/>
      <dgm:spPr/>
      <dgm:t>
        <a:bodyPr/>
        <a:lstStyle/>
        <a:p>
          <a:endParaRPr lang="en-US"/>
        </a:p>
      </dgm:t>
    </dgm:pt>
    <dgm:pt modelId="{913FBEB2-2485-4C76-9003-03F1CA520F0E}">
      <dgm:prSet custT="1"/>
      <dgm:spPr/>
      <dgm:t>
        <a:bodyPr/>
        <a:lstStyle/>
        <a:p>
          <a:r>
            <a:rPr lang="hr-HR" sz="1400" b="1" noProof="0" dirty="0">
              <a:latin typeface="Times" panose="02020603050405020304" pitchFamily="18" charset="0"/>
              <a:cs typeface="Times" panose="02020603050405020304" pitchFamily="18" charset="0"/>
            </a:rPr>
            <a:t>Energetska kriza, rast energije i zelena ekonomija.</a:t>
          </a:r>
          <a:endParaRPr lang="hr-HR" sz="1400" b="1" i="1" noProof="0" dirty="0">
            <a:latin typeface="Times" panose="02020603050405020304" pitchFamily="18" charset="0"/>
            <a:cs typeface="Times" panose="02020603050405020304" pitchFamily="18" charset="0"/>
          </a:endParaRPr>
        </a:p>
        <a:p>
          <a:endParaRPr lang="hr-HR" sz="1400" b="1" noProof="0" dirty="0">
            <a:latin typeface="Times" panose="02020603050405020304" pitchFamily="18" charset="0"/>
            <a:cs typeface="Times" panose="02020603050405020304" pitchFamily="18" charset="0"/>
          </a:endParaRPr>
        </a:p>
        <a:p>
          <a:r>
            <a:rPr lang="hr-HR" sz="1400" b="1" noProof="0" dirty="0">
              <a:latin typeface="Times" panose="02020603050405020304" pitchFamily="18" charset="0"/>
              <a:cs typeface="Times" panose="02020603050405020304" pitchFamily="18" charset="0"/>
            </a:rPr>
            <a:t>Bruno S. </a:t>
          </a:r>
          <a:r>
            <a:rPr lang="hr-HR" sz="1400" b="1" noProof="0" dirty="0" err="1">
              <a:latin typeface="Times" panose="02020603050405020304" pitchFamily="18" charset="0"/>
              <a:cs typeface="Times" panose="02020603050405020304" pitchFamily="18" charset="0"/>
            </a:rPr>
            <a:t>Sergi</a:t>
          </a:r>
          <a:endParaRPr lang="hr-HR" sz="1400" b="1" noProof="0" dirty="0">
            <a:latin typeface="Times" panose="02020603050405020304" pitchFamily="18" charset="0"/>
            <a:cs typeface="Times" panose="02020603050405020304" pitchFamily="18" charset="0"/>
          </a:endParaRPr>
        </a:p>
        <a:p>
          <a:r>
            <a:rPr lang="hr-HR" sz="1400" noProof="0" dirty="0">
              <a:latin typeface="Times" panose="02020603050405020304" pitchFamily="18" charset="0"/>
              <a:cs typeface="Times" panose="02020603050405020304" pitchFamily="18" charset="0"/>
            </a:rPr>
            <a:t>ETUI i Univerzitet u Mesini</a:t>
          </a:r>
        </a:p>
      </dgm:t>
    </dgm:pt>
    <dgm:pt modelId="{FC13C307-A0F9-4991-B9C3-F31F43A1A01C}" type="parTrans" cxnId="{21363056-63AD-42D0-82B9-DA1F8F875246}">
      <dgm:prSet/>
      <dgm:spPr/>
      <dgm:t>
        <a:bodyPr/>
        <a:lstStyle/>
        <a:p>
          <a:endParaRPr lang="en-US"/>
        </a:p>
      </dgm:t>
    </dgm:pt>
    <dgm:pt modelId="{9118E01A-DF80-47D9-BA11-29C850A5FA0A}" type="sibTrans" cxnId="{21363056-63AD-42D0-82B9-DA1F8F875246}">
      <dgm:prSet/>
      <dgm:spPr/>
      <dgm:t>
        <a:bodyPr/>
        <a:lstStyle/>
        <a:p>
          <a:endParaRPr lang="en-US"/>
        </a:p>
      </dgm:t>
    </dgm:pt>
    <dgm:pt modelId="{CD8AF9CA-95AB-4763-A1C9-C9E373F81454}" type="pres">
      <dgm:prSet presAssocID="{847C956C-48EF-4AB9-A08F-FD9EF6775C41}" presName="Name0" presStyleCnt="0">
        <dgm:presLayoutVars>
          <dgm:dir/>
          <dgm:resizeHandles val="exact"/>
        </dgm:presLayoutVars>
      </dgm:prSet>
      <dgm:spPr/>
    </dgm:pt>
    <dgm:pt modelId="{A3EE8CDF-9652-4290-BAEC-16AFEDBC7207}" type="pres">
      <dgm:prSet presAssocID="{913FBEB2-2485-4C76-9003-03F1CA520F0E}" presName="node" presStyleLbl="node1" presStyleIdx="0" presStyleCnt="1">
        <dgm:presLayoutVars>
          <dgm:bulletEnabled val="1"/>
        </dgm:presLayoutVars>
      </dgm:prSet>
      <dgm:spPr/>
    </dgm:pt>
  </dgm:ptLst>
  <dgm:cxnLst>
    <dgm:cxn modelId="{816D1C10-0512-4CA2-ADD6-B3851E831D72}" type="presOf" srcId="{913FBEB2-2485-4C76-9003-03F1CA520F0E}" destId="{A3EE8CDF-9652-4290-BAEC-16AFEDBC7207}" srcOrd="0" destOrd="0" presId="urn:microsoft.com/office/officeart/2016/7/layout/BasicProcessNew"/>
    <dgm:cxn modelId="{21363056-63AD-42D0-82B9-DA1F8F875246}" srcId="{847C956C-48EF-4AB9-A08F-FD9EF6775C41}" destId="{913FBEB2-2485-4C76-9003-03F1CA520F0E}" srcOrd="0" destOrd="0" parTransId="{FC13C307-A0F9-4991-B9C3-F31F43A1A01C}" sibTransId="{9118E01A-DF80-47D9-BA11-29C850A5FA0A}"/>
    <dgm:cxn modelId="{E27D8C7A-DED5-4ED4-A624-E8813FF16322}" type="presOf" srcId="{847C956C-48EF-4AB9-A08F-FD9EF6775C41}" destId="{CD8AF9CA-95AB-4763-A1C9-C9E373F81454}" srcOrd="0" destOrd="0" presId="urn:microsoft.com/office/officeart/2016/7/layout/BasicProcessNew"/>
    <dgm:cxn modelId="{CD7B1099-4D1D-4B4E-9C73-1AD3D0845862}" type="presParOf" srcId="{CD8AF9CA-95AB-4763-A1C9-C9E373F81454}" destId="{A3EE8CDF-9652-4290-BAEC-16AFEDBC7207}" srcOrd="0" destOrd="0" presId="urn:microsoft.com/office/officeart/2016/7/layout/BasicProcessNew"/>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286D2F8-17B3-4290-A656-214056EB729C}" type="doc">
      <dgm:prSet loTypeId="urn:microsoft.com/office/officeart/2018/5/layout/IconCircleLabelList" loCatId="icon" qsTypeId="urn:microsoft.com/office/officeart/2005/8/quickstyle/simple1" qsCatId="simple" csTypeId="urn:microsoft.com/office/officeart/2018/5/colors/Iconchunking_neutralicon_colorful5" csCatId="colorful" phldr="1"/>
      <dgm:spPr/>
      <dgm:t>
        <a:bodyPr/>
        <a:lstStyle/>
        <a:p>
          <a:endParaRPr lang="en-US"/>
        </a:p>
      </dgm:t>
    </dgm:pt>
    <dgm:pt modelId="{882C57A4-2A79-4EEE-83FE-0C87BE8A6686}">
      <dgm:prSet/>
      <dgm:spPr/>
      <dgm:t>
        <a:bodyPr/>
        <a:lstStyle/>
        <a:p>
          <a:pPr>
            <a:defRPr cap="all"/>
          </a:pPr>
          <a:r>
            <a:rPr lang="en-US" b="1" dirty="0" err="1"/>
            <a:t>energETSKA</a:t>
          </a:r>
          <a:r>
            <a:rPr lang="en-US" b="1" dirty="0"/>
            <a:t> MJEŠAVINA</a:t>
          </a:r>
          <a:endParaRPr lang="en-US" dirty="0"/>
        </a:p>
      </dgm:t>
    </dgm:pt>
    <dgm:pt modelId="{D9598245-0B84-4B12-970A-13540A71CC87}" type="parTrans" cxnId="{BE06CF35-1CB0-4E95-8A39-0811DA1AFF3A}">
      <dgm:prSet/>
      <dgm:spPr/>
      <dgm:t>
        <a:bodyPr/>
        <a:lstStyle/>
        <a:p>
          <a:endParaRPr lang="en-US"/>
        </a:p>
      </dgm:t>
    </dgm:pt>
    <dgm:pt modelId="{AC0F56FF-BF5A-4CBE-857F-F7789AEAFABE}" type="sibTrans" cxnId="{BE06CF35-1CB0-4E95-8A39-0811DA1AFF3A}">
      <dgm:prSet/>
      <dgm:spPr/>
      <dgm:t>
        <a:bodyPr/>
        <a:lstStyle/>
        <a:p>
          <a:endParaRPr lang="en-US"/>
        </a:p>
      </dgm:t>
    </dgm:pt>
    <dgm:pt modelId="{6F824EBB-1CF7-4643-97B1-CA7C6116681A}">
      <dgm:prSet/>
      <dgm:spPr/>
      <dgm:t>
        <a:bodyPr/>
        <a:lstStyle/>
        <a:p>
          <a:pPr>
            <a:defRPr cap="all"/>
          </a:pPr>
          <a:r>
            <a:rPr lang="hr-HR" b="1" noProof="0" dirty="0"/>
            <a:t>„</a:t>
          </a:r>
          <a:r>
            <a:rPr lang="hr-HR" b="1" noProof="0" dirty="0" err="1"/>
            <a:t>NetO</a:t>
          </a:r>
          <a:r>
            <a:rPr lang="hr-HR" b="1" noProof="0" dirty="0"/>
            <a:t>-NULA” RADNA SNAGA</a:t>
          </a:r>
          <a:endParaRPr lang="hr-HR" noProof="0" dirty="0"/>
        </a:p>
      </dgm:t>
    </dgm:pt>
    <dgm:pt modelId="{7BC2460D-5EF6-46B9-B6F9-27142109AC39}" type="parTrans" cxnId="{FA99D6D8-DB05-4639-BE60-1B0318DAA04C}">
      <dgm:prSet/>
      <dgm:spPr/>
      <dgm:t>
        <a:bodyPr/>
        <a:lstStyle/>
        <a:p>
          <a:endParaRPr lang="en-US"/>
        </a:p>
      </dgm:t>
    </dgm:pt>
    <dgm:pt modelId="{767AA3E9-FBB0-496B-96B7-44902D09018C}" type="sibTrans" cxnId="{FA99D6D8-DB05-4639-BE60-1B0318DAA04C}">
      <dgm:prSet/>
      <dgm:spPr/>
      <dgm:t>
        <a:bodyPr/>
        <a:lstStyle/>
        <a:p>
          <a:endParaRPr lang="en-US"/>
        </a:p>
      </dgm:t>
    </dgm:pt>
    <dgm:pt modelId="{23C3D1EF-230E-4D0F-BFCE-D9DA13C4C217}" type="pres">
      <dgm:prSet presAssocID="{9286D2F8-17B3-4290-A656-214056EB729C}" presName="root" presStyleCnt="0">
        <dgm:presLayoutVars>
          <dgm:dir/>
          <dgm:resizeHandles val="exact"/>
        </dgm:presLayoutVars>
      </dgm:prSet>
      <dgm:spPr/>
    </dgm:pt>
    <dgm:pt modelId="{CDD0C62F-E9B0-440B-9EEC-482AA01B3BAA}" type="pres">
      <dgm:prSet presAssocID="{882C57A4-2A79-4EEE-83FE-0C87BE8A6686}" presName="compNode" presStyleCnt="0"/>
      <dgm:spPr/>
    </dgm:pt>
    <dgm:pt modelId="{7D432B16-221D-4398-BAA5-09A6235FE3FE}" type="pres">
      <dgm:prSet presAssocID="{882C57A4-2A79-4EEE-83FE-0C87BE8A6686}" presName="iconBgRect" presStyleLbl="bgShp" presStyleIdx="0" presStyleCnt="2"/>
      <dgm:spPr/>
    </dgm:pt>
    <dgm:pt modelId="{DDC2416C-A2CE-427D-9CFC-30B9C2099FDD}" type="pres">
      <dgm:prSet presAssocID="{882C57A4-2A79-4EEE-83FE-0C87BE8A6686}"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Lampadina"/>
        </a:ext>
      </dgm:extLst>
    </dgm:pt>
    <dgm:pt modelId="{F02093CB-1654-49DE-A89B-B76EF5A4D3B5}" type="pres">
      <dgm:prSet presAssocID="{882C57A4-2A79-4EEE-83FE-0C87BE8A6686}" presName="spaceRect" presStyleCnt="0"/>
      <dgm:spPr/>
    </dgm:pt>
    <dgm:pt modelId="{CF4088E5-E396-4915-A692-2D40B05D8280}" type="pres">
      <dgm:prSet presAssocID="{882C57A4-2A79-4EEE-83FE-0C87BE8A6686}" presName="textRect" presStyleLbl="revTx" presStyleIdx="0" presStyleCnt="2">
        <dgm:presLayoutVars>
          <dgm:chMax val="1"/>
          <dgm:chPref val="1"/>
        </dgm:presLayoutVars>
      </dgm:prSet>
      <dgm:spPr/>
    </dgm:pt>
    <dgm:pt modelId="{43B748BF-9347-4B22-B6CA-90C416BE48C9}" type="pres">
      <dgm:prSet presAssocID="{AC0F56FF-BF5A-4CBE-857F-F7789AEAFABE}" presName="sibTrans" presStyleCnt="0"/>
      <dgm:spPr/>
    </dgm:pt>
    <dgm:pt modelId="{128288A7-A6BC-4949-A2B9-617EC0268D5F}" type="pres">
      <dgm:prSet presAssocID="{6F824EBB-1CF7-4643-97B1-CA7C6116681A}" presName="compNode" presStyleCnt="0"/>
      <dgm:spPr/>
    </dgm:pt>
    <dgm:pt modelId="{97A72ECF-1777-4AC7-B878-B2F5F74BB7F4}" type="pres">
      <dgm:prSet presAssocID="{6F824EBB-1CF7-4643-97B1-CA7C6116681A}" presName="iconBgRect" presStyleLbl="bgShp" presStyleIdx="1" presStyleCnt="2"/>
      <dgm:spPr/>
    </dgm:pt>
    <dgm:pt modelId="{C6ACE2B5-38CF-45E9-9E5C-1B6EFF5A7DF5}" type="pres">
      <dgm:prSet presAssocID="{6F824EBB-1CF7-4643-97B1-CA7C6116681A}"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eciduous tree"/>
        </a:ext>
      </dgm:extLst>
    </dgm:pt>
    <dgm:pt modelId="{895F7A17-E317-4A81-90ED-5CEF75F96552}" type="pres">
      <dgm:prSet presAssocID="{6F824EBB-1CF7-4643-97B1-CA7C6116681A}" presName="spaceRect" presStyleCnt="0"/>
      <dgm:spPr/>
    </dgm:pt>
    <dgm:pt modelId="{13651CEB-8BF7-429F-81C7-57D9A7AB12EB}" type="pres">
      <dgm:prSet presAssocID="{6F824EBB-1CF7-4643-97B1-CA7C6116681A}" presName="textRect" presStyleLbl="revTx" presStyleIdx="1" presStyleCnt="2">
        <dgm:presLayoutVars>
          <dgm:chMax val="1"/>
          <dgm:chPref val="1"/>
        </dgm:presLayoutVars>
      </dgm:prSet>
      <dgm:spPr/>
    </dgm:pt>
  </dgm:ptLst>
  <dgm:cxnLst>
    <dgm:cxn modelId="{27DE880B-C986-4168-8158-67724F0460BB}" type="presOf" srcId="{882C57A4-2A79-4EEE-83FE-0C87BE8A6686}" destId="{CF4088E5-E396-4915-A692-2D40B05D8280}" srcOrd="0" destOrd="0" presId="urn:microsoft.com/office/officeart/2018/5/layout/IconCircleLabelList"/>
    <dgm:cxn modelId="{BE06CF35-1CB0-4E95-8A39-0811DA1AFF3A}" srcId="{9286D2F8-17B3-4290-A656-214056EB729C}" destId="{882C57A4-2A79-4EEE-83FE-0C87BE8A6686}" srcOrd="0" destOrd="0" parTransId="{D9598245-0B84-4B12-970A-13540A71CC87}" sibTransId="{AC0F56FF-BF5A-4CBE-857F-F7789AEAFABE}"/>
    <dgm:cxn modelId="{DD9D5298-3747-40EB-9AF7-6D38040BC97C}" type="presOf" srcId="{6F824EBB-1CF7-4643-97B1-CA7C6116681A}" destId="{13651CEB-8BF7-429F-81C7-57D9A7AB12EB}" srcOrd="0" destOrd="0" presId="urn:microsoft.com/office/officeart/2018/5/layout/IconCircleLabelList"/>
    <dgm:cxn modelId="{FF906199-DDC7-480A-975B-67061C1B20B5}" type="presOf" srcId="{9286D2F8-17B3-4290-A656-214056EB729C}" destId="{23C3D1EF-230E-4D0F-BFCE-D9DA13C4C217}" srcOrd="0" destOrd="0" presId="urn:microsoft.com/office/officeart/2018/5/layout/IconCircleLabelList"/>
    <dgm:cxn modelId="{FA99D6D8-DB05-4639-BE60-1B0318DAA04C}" srcId="{9286D2F8-17B3-4290-A656-214056EB729C}" destId="{6F824EBB-1CF7-4643-97B1-CA7C6116681A}" srcOrd="1" destOrd="0" parTransId="{7BC2460D-5EF6-46B9-B6F9-27142109AC39}" sibTransId="{767AA3E9-FBB0-496B-96B7-44902D09018C}"/>
    <dgm:cxn modelId="{17A78AAF-77CC-4423-B966-2A292316DA3B}" type="presParOf" srcId="{23C3D1EF-230E-4D0F-BFCE-D9DA13C4C217}" destId="{CDD0C62F-E9B0-440B-9EEC-482AA01B3BAA}" srcOrd="0" destOrd="0" presId="urn:microsoft.com/office/officeart/2018/5/layout/IconCircleLabelList"/>
    <dgm:cxn modelId="{07B05764-9F59-4A68-A633-1FF919628F6F}" type="presParOf" srcId="{CDD0C62F-E9B0-440B-9EEC-482AA01B3BAA}" destId="{7D432B16-221D-4398-BAA5-09A6235FE3FE}" srcOrd="0" destOrd="0" presId="urn:microsoft.com/office/officeart/2018/5/layout/IconCircleLabelList"/>
    <dgm:cxn modelId="{C616E490-9203-4D4B-8B57-990E04D82666}" type="presParOf" srcId="{CDD0C62F-E9B0-440B-9EEC-482AA01B3BAA}" destId="{DDC2416C-A2CE-427D-9CFC-30B9C2099FDD}" srcOrd="1" destOrd="0" presId="urn:microsoft.com/office/officeart/2018/5/layout/IconCircleLabelList"/>
    <dgm:cxn modelId="{A9289799-96A5-4B78-92BB-A411CC0BD137}" type="presParOf" srcId="{CDD0C62F-E9B0-440B-9EEC-482AA01B3BAA}" destId="{F02093CB-1654-49DE-A89B-B76EF5A4D3B5}" srcOrd="2" destOrd="0" presId="urn:microsoft.com/office/officeart/2018/5/layout/IconCircleLabelList"/>
    <dgm:cxn modelId="{8E528D0B-7012-43A9-BD7B-E10D43CC4E3D}" type="presParOf" srcId="{CDD0C62F-E9B0-440B-9EEC-482AA01B3BAA}" destId="{CF4088E5-E396-4915-A692-2D40B05D8280}" srcOrd="3" destOrd="0" presId="urn:microsoft.com/office/officeart/2018/5/layout/IconCircleLabelList"/>
    <dgm:cxn modelId="{BB63FE07-EA8F-4549-A63C-407B282B8B5F}" type="presParOf" srcId="{23C3D1EF-230E-4D0F-BFCE-D9DA13C4C217}" destId="{43B748BF-9347-4B22-B6CA-90C416BE48C9}" srcOrd="1" destOrd="0" presId="urn:microsoft.com/office/officeart/2018/5/layout/IconCircleLabelList"/>
    <dgm:cxn modelId="{B6F3C37B-7792-4E3A-9824-CD1987130BAF}" type="presParOf" srcId="{23C3D1EF-230E-4D0F-BFCE-D9DA13C4C217}" destId="{128288A7-A6BC-4949-A2B9-617EC0268D5F}" srcOrd="2" destOrd="0" presId="urn:microsoft.com/office/officeart/2018/5/layout/IconCircleLabelList"/>
    <dgm:cxn modelId="{7BABC571-FF36-43E2-A7A9-96C0FEA9319F}" type="presParOf" srcId="{128288A7-A6BC-4949-A2B9-617EC0268D5F}" destId="{97A72ECF-1777-4AC7-B878-B2F5F74BB7F4}" srcOrd="0" destOrd="0" presId="urn:microsoft.com/office/officeart/2018/5/layout/IconCircleLabelList"/>
    <dgm:cxn modelId="{0D8FA287-EE1A-459B-97BC-F738EC3D4533}" type="presParOf" srcId="{128288A7-A6BC-4949-A2B9-617EC0268D5F}" destId="{C6ACE2B5-38CF-45E9-9E5C-1B6EFF5A7DF5}" srcOrd="1" destOrd="0" presId="urn:microsoft.com/office/officeart/2018/5/layout/IconCircleLabelList"/>
    <dgm:cxn modelId="{B564EA26-E70B-401E-8C8D-27E265AD31AD}" type="presParOf" srcId="{128288A7-A6BC-4949-A2B9-617EC0268D5F}" destId="{895F7A17-E317-4A81-90ED-5CEF75F96552}" srcOrd="2" destOrd="0" presId="urn:microsoft.com/office/officeart/2018/5/layout/IconCircleLabelList"/>
    <dgm:cxn modelId="{28C7BC63-44FF-4CA2-B8F8-11CAD8D3AF88}" type="presParOf" srcId="{128288A7-A6BC-4949-A2B9-617EC0268D5F}" destId="{13651CEB-8BF7-429F-81C7-57D9A7AB12EB}"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54E285C-A073-4859-AEC7-514B38578D53}"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5A679D7B-8425-4404-94F1-9C401C85865D}">
      <dgm:prSet/>
      <dgm:spPr/>
      <dgm:t>
        <a:bodyPr/>
        <a:lstStyle/>
        <a:p>
          <a:r>
            <a:rPr lang="hr-HR" noProof="0" dirty="0"/>
            <a:t>Jednostavno, smanjiti otiske karbonske emisije u našem društvu.</a:t>
          </a:r>
        </a:p>
      </dgm:t>
    </dgm:pt>
    <dgm:pt modelId="{2AD16120-8FC1-4232-AB37-0FD15DDBCE03}" type="parTrans" cxnId="{687B8B1B-2EE5-4749-B72B-20EB84A107A7}">
      <dgm:prSet/>
      <dgm:spPr/>
      <dgm:t>
        <a:bodyPr/>
        <a:lstStyle/>
        <a:p>
          <a:endParaRPr lang="en-US"/>
        </a:p>
      </dgm:t>
    </dgm:pt>
    <dgm:pt modelId="{5F7A0021-6449-46A4-9143-97F0D577F93F}" type="sibTrans" cxnId="{687B8B1B-2EE5-4749-B72B-20EB84A107A7}">
      <dgm:prSet/>
      <dgm:spPr/>
      <dgm:t>
        <a:bodyPr/>
        <a:lstStyle/>
        <a:p>
          <a:endParaRPr lang="en-US"/>
        </a:p>
      </dgm:t>
    </dgm:pt>
    <dgm:pt modelId="{F7223186-2B87-4859-BFC5-8842638F486A}">
      <dgm:prSet/>
      <dgm:spPr/>
      <dgm:t>
        <a:bodyPr/>
        <a:lstStyle/>
        <a:p>
          <a:r>
            <a:rPr lang="hr-HR" noProof="0" dirty="0"/>
            <a:t>Ministar energije Saudijske Arabije:</a:t>
          </a:r>
        </a:p>
      </dgm:t>
    </dgm:pt>
    <dgm:pt modelId="{1ED92E92-5F16-4068-AEF6-9450126849E6}" type="parTrans" cxnId="{D33EAEBD-76BA-4CAC-99A1-0AE94C6EADA7}">
      <dgm:prSet/>
      <dgm:spPr/>
      <dgm:t>
        <a:bodyPr/>
        <a:lstStyle/>
        <a:p>
          <a:endParaRPr lang="en-US"/>
        </a:p>
      </dgm:t>
    </dgm:pt>
    <dgm:pt modelId="{F0EB666F-15EC-4241-96AC-C8EFA15C9132}" type="sibTrans" cxnId="{D33EAEBD-76BA-4CAC-99A1-0AE94C6EADA7}">
      <dgm:prSet/>
      <dgm:spPr/>
      <dgm:t>
        <a:bodyPr/>
        <a:lstStyle/>
        <a:p>
          <a:endParaRPr lang="en-US"/>
        </a:p>
      </dgm:t>
    </dgm:pt>
    <dgm:pt modelId="{C0BD2EF3-721E-4D60-80B3-BFC711DBC87D}">
      <dgm:prSet/>
      <dgm:spPr/>
      <dgm:t>
        <a:bodyPr/>
        <a:lstStyle/>
        <a:p>
          <a:r>
            <a:rPr lang="hr-HR" noProof="0" dirty="0"/>
            <a:t>Cilj neto nule potkopava sve veća potražnja za naftom i plinom!</a:t>
          </a:r>
        </a:p>
      </dgm:t>
    </dgm:pt>
    <dgm:pt modelId="{FCCAB52A-A57A-4AE9-A573-A998B39DBDB9}" type="parTrans" cxnId="{BCB6AC41-2DDD-421F-B498-C3E17D32C1A0}">
      <dgm:prSet/>
      <dgm:spPr/>
      <dgm:t>
        <a:bodyPr/>
        <a:lstStyle/>
        <a:p>
          <a:endParaRPr lang="en-US"/>
        </a:p>
      </dgm:t>
    </dgm:pt>
    <dgm:pt modelId="{F008F278-0DF9-4AAA-AC6C-42E812B62300}" type="sibTrans" cxnId="{BCB6AC41-2DDD-421F-B498-C3E17D32C1A0}">
      <dgm:prSet/>
      <dgm:spPr/>
      <dgm:t>
        <a:bodyPr/>
        <a:lstStyle/>
        <a:p>
          <a:endParaRPr lang="en-US"/>
        </a:p>
      </dgm:t>
    </dgm:pt>
    <dgm:pt modelId="{0C0C3AAC-DF67-4BDC-B75E-FEA52A0DDFA5}">
      <dgm:prSet/>
      <dgm:spPr/>
      <dgm:t>
        <a:bodyPr/>
        <a:lstStyle/>
        <a:p>
          <a:r>
            <a:rPr lang="hr-HR" noProof="0" dirty="0"/>
            <a:t>Neto nula ne znači branje trešanja; neto nula ne znači nula nafte!</a:t>
          </a:r>
        </a:p>
      </dgm:t>
    </dgm:pt>
    <dgm:pt modelId="{5E43F427-2C64-49F6-8613-6469B2E87BAE}" type="parTrans" cxnId="{8A6B15ED-4DF2-4A75-80D8-098CC2FA4912}">
      <dgm:prSet/>
      <dgm:spPr/>
      <dgm:t>
        <a:bodyPr/>
        <a:lstStyle/>
        <a:p>
          <a:endParaRPr lang="en-US"/>
        </a:p>
      </dgm:t>
    </dgm:pt>
    <dgm:pt modelId="{8469054E-F8C4-4D04-A261-81E04005A29D}" type="sibTrans" cxnId="{8A6B15ED-4DF2-4A75-80D8-098CC2FA4912}">
      <dgm:prSet/>
      <dgm:spPr/>
      <dgm:t>
        <a:bodyPr/>
        <a:lstStyle/>
        <a:p>
          <a:endParaRPr lang="en-US"/>
        </a:p>
      </dgm:t>
    </dgm:pt>
    <dgm:pt modelId="{62526C54-C9C1-4453-A2E0-FE2BD05D771F}" type="pres">
      <dgm:prSet presAssocID="{D54E285C-A073-4859-AEC7-514B38578D53}" presName="Name0" presStyleCnt="0">
        <dgm:presLayoutVars>
          <dgm:dir/>
          <dgm:animLvl val="lvl"/>
          <dgm:resizeHandles val="exact"/>
        </dgm:presLayoutVars>
      </dgm:prSet>
      <dgm:spPr/>
    </dgm:pt>
    <dgm:pt modelId="{AD84964A-7549-49FE-9397-0DB5D303FBDD}" type="pres">
      <dgm:prSet presAssocID="{5A679D7B-8425-4404-94F1-9C401C85865D}" presName="composite" presStyleCnt="0"/>
      <dgm:spPr/>
    </dgm:pt>
    <dgm:pt modelId="{03F94465-DC98-4883-87D2-0C5C978C2DC6}" type="pres">
      <dgm:prSet presAssocID="{5A679D7B-8425-4404-94F1-9C401C85865D}" presName="parTx" presStyleLbl="alignNode1" presStyleIdx="0" presStyleCnt="2">
        <dgm:presLayoutVars>
          <dgm:chMax val="0"/>
          <dgm:chPref val="0"/>
          <dgm:bulletEnabled val="1"/>
        </dgm:presLayoutVars>
      </dgm:prSet>
      <dgm:spPr/>
    </dgm:pt>
    <dgm:pt modelId="{A489B46B-8E69-4B23-BEEB-AF4D0CF63C4C}" type="pres">
      <dgm:prSet presAssocID="{5A679D7B-8425-4404-94F1-9C401C85865D}" presName="desTx" presStyleLbl="alignAccFollowNode1" presStyleIdx="0" presStyleCnt="2">
        <dgm:presLayoutVars>
          <dgm:bulletEnabled val="1"/>
        </dgm:presLayoutVars>
      </dgm:prSet>
      <dgm:spPr/>
    </dgm:pt>
    <dgm:pt modelId="{2B4FF137-663B-4A74-9C1E-45BCE003FF92}" type="pres">
      <dgm:prSet presAssocID="{5F7A0021-6449-46A4-9143-97F0D577F93F}" presName="space" presStyleCnt="0"/>
      <dgm:spPr/>
    </dgm:pt>
    <dgm:pt modelId="{36E41473-0712-457C-8F28-EA402FC91609}" type="pres">
      <dgm:prSet presAssocID="{F7223186-2B87-4859-BFC5-8842638F486A}" presName="composite" presStyleCnt="0"/>
      <dgm:spPr/>
    </dgm:pt>
    <dgm:pt modelId="{F50FECD0-6EA8-44C3-87F1-D60D6B884B88}" type="pres">
      <dgm:prSet presAssocID="{F7223186-2B87-4859-BFC5-8842638F486A}" presName="parTx" presStyleLbl="alignNode1" presStyleIdx="1" presStyleCnt="2">
        <dgm:presLayoutVars>
          <dgm:chMax val="0"/>
          <dgm:chPref val="0"/>
          <dgm:bulletEnabled val="1"/>
        </dgm:presLayoutVars>
      </dgm:prSet>
      <dgm:spPr/>
    </dgm:pt>
    <dgm:pt modelId="{8F73EB8C-38AB-4FC4-9B91-1ED0449238F5}" type="pres">
      <dgm:prSet presAssocID="{F7223186-2B87-4859-BFC5-8842638F486A}" presName="desTx" presStyleLbl="alignAccFollowNode1" presStyleIdx="1" presStyleCnt="2">
        <dgm:presLayoutVars>
          <dgm:bulletEnabled val="1"/>
        </dgm:presLayoutVars>
      </dgm:prSet>
      <dgm:spPr/>
    </dgm:pt>
  </dgm:ptLst>
  <dgm:cxnLst>
    <dgm:cxn modelId="{687B8B1B-2EE5-4749-B72B-20EB84A107A7}" srcId="{D54E285C-A073-4859-AEC7-514B38578D53}" destId="{5A679D7B-8425-4404-94F1-9C401C85865D}" srcOrd="0" destOrd="0" parTransId="{2AD16120-8FC1-4232-AB37-0FD15DDBCE03}" sibTransId="{5F7A0021-6449-46A4-9143-97F0D577F93F}"/>
    <dgm:cxn modelId="{2B6E6021-C16A-4F9C-AD5D-002607A50DE4}" type="presOf" srcId="{C0BD2EF3-721E-4D60-80B3-BFC711DBC87D}" destId="{8F73EB8C-38AB-4FC4-9B91-1ED0449238F5}" srcOrd="0" destOrd="0" presId="urn:microsoft.com/office/officeart/2005/8/layout/hList1"/>
    <dgm:cxn modelId="{C5C02738-FF34-4F2C-B17E-1C8FD18BA5D9}" type="presOf" srcId="{F7223186-2B87-4859-BFC5-8842638F486A}" destId="{F50FECD0-6EA8-44C3-87F1-D60D6B884B88}" srcOrd="0" destOrd="0" presId="urn:microsoft.com/office/officeart/2005/8/layout/hList1"/>
    <dgm:cxn modelId="{BCB6AC41-2DDD-421F-B498-C3E17D32C1A0}" srcId="{F7223186-2B87-4859-BFC5-8842638F486A}" destId="{C0BD2EF3-721E-4D60-80B3-BFC711DBC87D}" srcOrd="0" destOrd="0" parTransId="{FCCAB52A-A57A-4AE9-A573-A998B39DBDB9}" sibTransId="{F008F278-0DF9-4AAA-AC6C-42E812B62300}"/>
    <dgm:cxn modelId="{9068528F-1BC3-41AD-8C1D-303B5691D4CA}" type="presOf" srcId="{0C0C3AAC-DF67-4BDC-B75E-FEA52A0DDFA5}" destId="{8F73EB8C-38AB-4FC4-9B91-1ED0449238F5}" srcOrd="0" destOrd="1" presId="urn:microsoft.com/office/officeart/2005/8/layout/hList1"/>
    <dgm:cxn modelId="{9E9F59BD-FE8A-4939-8871-CFB0BDBCCA8C}" type="presOf" srcId="{5A679D7B-8425-4404-94F1-9C401C85865D}" destId="{03F94465-DC98-4883-87D2-0C5C978C2DC6}" srcOrd="0" destOrd="0" presId="urn:microsoft.com/office/officeart/2005/8/layout/hList1"/>
    <dgm:cxn modelId="{D33EAEBD-76BA-4CAC-99A1-0AE94C6EADA7}" srcId="{D54E285C-A073-4859-AEC7-514B38578D53}" destId="{F7223186-2B87-4859-BFC5-8842638F486A}" srcOrd="1" destOrd="0" parTransId="{1ED92E92-5F16-4068-AEF6-9450126849E6}" sibTransId="{F0EB666F-15EC-4241-96AC-C8EFA15C9132}"/>
    <dgm:cxn modelId="{EF69C4BF-CD73-47CD-9390-34CABA6E2F90}" type="presOf" srcId="{D54E285C-A073-4859-AEC7-514B38578D53}" destId="{62526C54-C9C1-4453-A2E0-FE2BD05D771F}" srcOrd="0" destOrd="0" presId="urn:microsoft.com/office/officeart/2005/8/layout/hList1"/>
    <dgm:cxn modelId="{8A6B15ED-4DF2-4A75-80D8-098CC2FA4912}" srcId="{F7223186-2B87-4859-BFC5-8842638F486A}" destId="{0C0C3AAC-DF67-4BDC-B75E-FEA52A0DDFA5}" srcOrd="1" destOrd="0" parTransId="{5E43F427-2C64-49F6-8613-6469B2E87BAE}" sibTransId="{8469054E-F8C4-4D04-A261-81E04005A29D}"/>
    <dgm:cxn modelId="{1500C546-9FB4-4F11-8070-114F55748C69}" type="presParOf" srcId="{62526C54-C9C1-4453-A2E0-FE2BD05D771F}" destId="{AD84964A-7549-49FE-9397-0DB5D303FBDD}" srcOrd="0" destOrd="0" presId="urn:microsoft.com/office/officeart/2005/8/layout/hList1"/>
    <dgm:cxn modelId="{3C2FFFA7-B585-461B-BC09-5284BB3C2B1B}" type="presParOf" srcId="{AD84964A-7549-49FE-9397-0DB5D303FBDD}" destId="{03F94465-DC98-4883-87D2-0C5C978C2DC6}" srcOrd="0" destOrd="0" presId="urn:microsoft.com/office/officeart/2005/8/layout/hList1"/>
    <dgm:cxn modelId="{6A454C3C-59E8-4BC7-BD13-884A5384A5C1}" type="presParOf" srcId="{AD84964A-7549-49FE-9397-0DB5D303FBDD}" destId="{A489B46B-8E69-4B23-BEEB-AF4D0CF63C4C}" srcOrd="1" destOrd="0" presId="urn:microsoft.com/office/officeart/2005/8/layout/hList1"/>
    <dgm:cxn modelId="{BC9C52FD-66A0-4863-9F6D-83E6557E44B9}" type="presParOf" srcId="{62526C54-C9C1-4453-A2E0-FE2BD05D771F}" destId="{2B4FF137-663B-4A74-9C1E-45BCE003FF92}" srcOrd="1" destOrd="0" presId="urn:microsoft.com/office/officeart/2005/8/layout/hList1"/>
    <dgm:cxn modelId="{9C90EE07-C5E2-44A7-AC51-74C1F97829DE}" type="presParOf" srcId="{62526C54-C9C1-4453-A2E0-FE2BD05D771F}" destId="{36E41473-0712-457C-8F28-EA402FC91609}" srcOrd="2" destOrd="0" presId="urn:microsoft.com/office/officeart/2005/8/layout/hList1"/>
    <dgm:cxn modelId="{69A86562-5A49-4FEA-A92D-14600B780157}" type="presParOf" srcId="{36E41473-0712-457C-8F28-EA402FC91609}" destId="{F50FECD0-6EA8-44C3-87F1-D60D6B884B88}" srcOrd="0" destOrd="0" presId="urn:microsoft.com/office/officeart/2005/8/layout/hList1"/>
    <dgm:cxn modelId="{3DBC0F16-19F7-479A-9DB9-D7388AA46714}" type="presParOf" srcId="{36E41473-0712-457C-8F28-EA402FC91609}" destId="{8F73EB8C-38AB-4FC4-9B91-1ED0449238F5}"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BD9B022-924A-4CDD-AFC1-74BA6A9A946B}"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262DE529-FD3F-42C7-BF61-B49BEA5B17AB}">
      <dgm:prSet/>
      <dgm:spPr/>
      <dgm:t>
        <a:bodyPr/>
        <a:lstStyle/>
        <a:p>
          <a:r>
            <a:rPr lang="hr-HR" noProof="0" dirty="0"/>
            <a:t>Usmjerimo tržišta da prihvate </a:t>
          </a:r>
          <a:r>
            <a:rPr lang="hr-HR" noProof="0" dirty="0" err="1"/>
            <a:t>okolinski</a:t>
          </a:r>
          <a:r>
            <a:rPr lang="hr-HR" noProof="0" dirty="0"/>
            <a:t> održive proizvode i usluge i kako koristiti njihove vještine i odabrati </a:t>
          </a:r>
          <a:r>
            <a:rPr lang="hr-HR" noProof="0" dirty="0" err="1"/>
            <a:t>okolinski</a:t>
          </a:r>
          <a:r>
            <a:rPr lang="hr-HR" noProof="0" dirty="0"/>
            <a:t> održive karijere.</a:t>
          </a:r>
        </a:p>
      </dgm:t>
    </dgm:pt>
    <dgm:pt modelId="{51B518C6-336D-44D1-A300-5D4371256147}" type="parTrans" cxnId="{1B79F995-C13C-43B4-A517-557027716366}">
      <dgm:prSet/>
      <dgm:spPr/>
      <dgm:t>
        <a:bodyPr/>
        <a:lstStyle/>
        <a:p>
          <a:endParaRPr lang="en-US"/>
        </a:p>
      </dgm:t>
    </dgm:pt>
    <dgm:pt modelId="{ED8DD625-DF5B-456E-8BA2-A6B892590872}" type="sibTrans" cxnId="{1B79F995-C13C-43B4-A517-557027716366}">
      <dgm:prSet/>
      <dgm:spPr/>
      <dgm:t>
        <a:bodyPr/>
        <a:lstStyle/>
        <a:p>
          <a:endParaRPr lang="en-US"/>
        </a:p>
      </dgm:t>
    </dgm:pt>
    <dgm:pt modelId="{1B9E6540-9798-40F3-8232-6C18168AFE2D}" type="pres">
      <dgm:prSet presAssocID="{8BD9B022-924A-4CDD-AFC1-74BA6A9A946B}" presName="hierChild1" presStyleCnt="0">
        <dgm:presLayoutVars>
          <dgm:chPref val="1"/>
          <dgm:dir/>
          <dgm:animOne val="branch"/>
          <dgm:animLvl val="lvl"/>
          <dgm:resizeHandles/>
        </dgm:presLayoutVars>
      </dgm:prSet>
      <dgm:spPr/>
    </dgm:pt>
    <dgm:pt modelId="{DEFF4E29-08FA-44A4-932A-B41143706DE5}" type="pres">
      <dgm:prSet presAssocID="{262DE529-FD3F-42C7-BF61-B49BEA5B17AB}" presName="hierRoot1" presStyleCnt="0"/>
      <dgm:spPr/>
    </dgm:pt>
    <dgm:pt modelId="{7691B0AF-820B-4C58-870F-7A66F2B8C395}" type="pres">
      <dgm:prSet presAssocID="{262DE529-FD3F-42C7-BF61-B49BEA5B17AB}" presName="composite" presStyleCnt="0"/>
      <dgm:spPr/>
    </dgm:pt>
    <dgm:pt modelId="{42035728-0251-4C88-89FD-1E2D811DE10F}" type="pres">
      <dgm:prSet presAssocID="{262DE529-FD3F-42C7-BF61-B49BEA5B17AB}" presName="background" presStyleLbl="node0" presStyleIdx="0" presStyleCnt="1"/>
      <dgm:spPr/>
    </dgm:pt>
    <dgm:pt modelId="{716D8C1C-656C-4038-BB4E-DCAE732C20F7}" type="pres">
      <dgm:prSet presAssocID="{262DE529-FD3F-42C7-BF61-B49BEA5B17AB}" presName="text" presStyleLbl="fgAcc0" presStyleIdx="0" presStyleCnt="1">
        <dgm:presLayoutVars>
          <dgm:chPref val="3"/>
        </dgm:presLayoutVars>
      </dgm:prSet>
      <dgm:spPr/>
    </dgm:pt>
    <dgm:pt modelId="{8C9450CB-D420-4AC0-BD59-42AD8FE60A28}" type="pres">
      <dgm:prSet presAssocID="{262DE529-FD3F-42C7-BF61-B49BEA5B17AB}" presName="hierChild2" presStyleCnt="0"/>
      <dgm:spPr/>
    </dgm:pt>
  </dgm:ptLst>
  <dgm:cxnLst>
    <dgm:cxn modelId="{1B79F995-C13C-43B4-A517-557027716366}" srcId="{8BD9B022-924A-4CDD-AFC1-74BA6A9A946B}" destId="{262DE529-FD3F-42C7-BF61-B49BEA5B17AB}" srcOrd="0" destOrd="0" parTransId="{51B518C6-336D-44D1-A300-5D4371256147}" sibTransId="{ED8DD625-DF5B-456E-8BA2-A6B892590872}"/>
    <dgm:cxn modelId="{9776A8B5-7478-4857-ADB2-F21993F0920F}" type="presOf" srcId="{8BD9B022-924A-4CDD-AFC1-74BA6A9A946B}" destId="{1B9E6540-9798-40F3-8232-6C18168AFE2D}" srcOrd="0" destOrd="0" presId="urn:microsoft.com/office/officeart/2005/8/layout/hierarchy1"/>
    <dgm:cxn modelId="{078D29C5-87D6-4DFB-A8D6-43389D143D12}" type="presOf" srcId="{262DE529-FD3F-42C7-BF61-B49BEA5B17AB}" destId="{716D8C1C-656C-4038-BB4E-DCAE732C20F7}" srcOrd="0" destOrd="0" presId="urn:microsoft.com/office/officeart/2005/8/layout/hierarchy1"/>
    <dgm:cxn modelId="{B1A9C51D-BA2A-4F38-9294-A11823A32DE8}" type="presParOf" srcId="{1B9E6540-9798-40F3-8232-6C18168AFE2D}" destId="{DEFF4E29-08FA-44A4-932A-B41143706DE5}" srcOrd="0" destOrd="0" presId="urn:microsoft.com/office/officeart/2005/8/layout/hierarchy1"/>
    <dgm:cxn modelId="{BC9F1904-2831-4DBE-A510-E842DEB7EF87}" type="presParOf" srcId="{DEFF4E29-08FA-44A4-932A-B41143706DE5}" destId="{7691B0AF-820B-4C58-870F-7A66F2B8C395}" srcOrd="0" destOrd="0" presId="urn:microsoft.com/office/officeart/2005/8/layout/hierarchy1"/>
    <dgm:cxn modelId="{B9B40BE7-85AD-458C-8B38-AE86477EB402}" type="presParOf" srcId="{7691B0AF-820B-4C58-870F-7A66F2B8C395}" destId="{42035728-0251-4C88-89FD-1E2D811DE10F}" srcOrd="0" destOrd="0" presId="urn:microsoft.com/office/officeart/2005/8/layout/hierarchy1"/>
    <dgm:cxn modelId="{A152F16D-40B3-43ED-BEAF-43E87481F813}" type="presParOf" srcId="{7691B0AF-820B-4C58-870F-7A66F2B8C395}" destId="{716D8C1C-656C-4038-BB4E-DCAE732C20F7}" srcOrd="1" destOrd="0" presId="urn:microsoft.com/office/officeart/2005/8/layout/hierarchy1"/>
    <dgm:cxn modelId="{F0150A81-93FB-4581-8215-6853C289EB8A}" type="presParOf" srcId="{DEFF4E29-08FA-44A4-932A-B41143706DE5}" destId="{8C9450CB-D420-4AC0-BD59-42AD8FE60A28}"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EE8CDF-9652-4290-BAEC-16AFEDBC7207}">
      <dsp:nvSpPr>
        <dsp:cNvPr id="0" name=""/>
        <dsp:cNvSpPr/>
      </dsp:nvSpPr>
      <dsp:spPr>
        <a:xfrm>
          <a:off x="2046" y="0"/>
          <a:ext cx="4186907" cy="1782213"/>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622300">
            <a:lnSpc>
              <a:spcPct val="90000"/>
            </a:lnSpc>
            <a:spcBef>
              <a:spcPct val="0"/>
            </a:spcBef>
            <a:spcAft>
              <a:spcPct val="35000"/>
            </a:spcAft>
            <a:buNone/>
          </a:pPr>
          <a:r>
            <a:rPr lang="hr-HR" sz="1400" b="1" kern="1200" noProof="0" dirty="0">
              <a:latin typeface="Times" panose="02020603050405020304" pitchFamily="18" charset="0"/>
              <a:cs typeface="Times" panose="02020603050405020304" pitchFamily="18" charset="0"/>
            </a:rPr>
            <a:t>Energetska kriza, rast energije i zelena ekonomija.</a:t>
          </a:r>
          <a:endParaRPr lang="hr-HR" sz="1400" b="1" i="1" kern="1200" noProof="0" dirty="0">
            <a:latin typeface="Times" panose="02020603050405020304" pitchFamily="18" charset="0"/>
            <a:cs typeface="Times" panose="02020603050405020304" pitchFamily="18" charset="0"/>
          </a:endParaRPr>
        </a:p>
        <a:p>
          <a:pPr marL="0" lvl="0" indent="0" algn="ctr" defTabSz="622300">
            <a:lnSpc>
              <a:spcPct val="90000"/>
            </a:lnSpc>
            <a:spcBef>
              <a:spcPct val="0"/>
            </a:spcBef>
            <a:spcAft>
              <a:spcPct val="35000"/>
            </a:spcAft>
            <a:buNone/>
          </a:pPr>
          <a:endParaRPr lang="hr-HR" sz="1400" b="1" kern="1200" noProof="0" dirty="0">
            <a:latin typeface="Times" panose="02020603050405020304" pitchFamily="18" charset="0"/>
            <a:cs typeface="Times" panose="02020603050405020304" pitchFamily="18" charset="0"/>
          </a:endParaRPr>
        </a:p>
        <a:p>
          <a:pPr marL="0" lvl="0" indent="0" algn="ctr" defTabSz="622300">
            <a:lnSpc>
              <a:spcPct val="90000"/>
            </a:lnSpc>
            <a:spcBef>
              <a:spcPct val="0"/>
            </a:spcBef>
            <a:spcAft>
              <a:spcPct val="35000"/>
            </a:spcAft>
            <a:buNone/>
          </a:pPr>
          <a:r>
            <a:rPr lang="hr-HR" sz="1400" b="1" kern="1200" noProof="0" dirty="0">
              <a:latin typeface="Times" panose="02020603050405020304" pitchFamily="18" charset="0"/>
              <a:cs typeface="Times" panose="02020603050405020304" pitchFamily="18" charset="0"/>
            </a:rPr>
            <a:t>Bruno S. </a:t>
          </a:r>
          <a:r>
            <a:rPr lang="hr-HR" sz="1400" b="1" kern="1200" noProof="0" dirty="0" err="1">
              <a:latin typeface="Times" panose="02020603050405020304" pitchFamily="18" charset="0"/>
              <a:cs typeface="Times" panose="02020603050405020304" pitchFamily="18" charset="0"/>
            </a:rPr>
            <a:t>Sergi</a:t>
          </a:r>
          <a:endParaRPr lang="hr-HR" sz="1400" b="1" kern="1200" noProof="0" dirty="0">
            <a:latin typeface="Times" panose="02020603050405020304" pitchFamily="18" charset="0"/>
            <a:cs typeface="Times" panose="02020603050405020304" pitchFamily="18" charset="0"/>
          </a:endParaRPr>
        </a:p>
        <a:p>
          <a:pPr marL="0" lvl="0" indent="0" algn="ctr" defTabSz="622300">
            <a:lnSpc>
              <a:spcPct val="90000"/>
            </a:lnSpc>
            <a:spcBef>
              <a:spcPct val="0"/>
            </a:spcBef>
            <a:spcAft>
              <a:spcPct val="35000"/>
            </a:spcAft>
            <a:buNone/>
          </a:pPr>
          <a:r>
            <a:rPr lang="hr-HR" sz="1400" kern="1200" noProof="0" dirty="0">
              <a:latin typeface="Times" panose="02020603050405020304" pitchFamily="18" charset="0"/>
              <a:cs typeface="Times" panose="02020603050405020304" pitchFamily="18" charset="0"/>
            </a:rPr>
            <a:t>ETUI i Univerzitet u Mesini</a:t>
          </a:r>
        </a:p>
      </dsp:txBody>
      <dsp:txXfrm>
        <a:off x="2046" y="0"/>
        <a:ext cx="4186907" cy="178221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432B16-221D-4398-BAA5-09A6235FE3FE}">
      <dsp:nvSpPr>
        <dsp:cNvPr id="0" name=""/>
        <dsp:cNvSpPr/>
      </dsp:nvSpPr>
      <dsp:spPr>
        <a:xfrm>
          <a:off x="381605" y="20225"/>
          <a:ext cx="1098000" cy="1098000"/>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DC2416C-A2CE-427D-9CFC-30B9C2099FDD}">
      <dsp:nvSpPr>
        <dsp:cNvPr id="0" name=""/>
        <dsp:cNvSpPr/>
      </dsp:nvSpPr>
      <dsp:spPr>
        <a:xfrm>
          <a:off x="615605" y="254225"/>
          <a:ext cx="630000" cy="630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F4088E5-E396-4915-A692-2D40B05D8280}">
      <dsp:nvSpPr>
        <dsp:cNvPr id="0" name=""/>
        <dsp:cNvSpPr/>
      </dsp:nvSpPr>
      <dsp:spPr>
        <a:xfrm>
          <a:off x="30605" y="1460226"/>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77900">
            <a:lnSpc>
              <a:spcPct val="90000"/>
            </a:lnSpc>
            <a:spcBef>
              <a:spcPct val="0"/>
            </a:spcBef>
            <a:spcAft>
              <a:spcPct val="35000"/>
            </a:spcAft>
            <a:buNone/>
            <a:defRPr cap="all"/>
          </a:pPr>
          <a:r>
            <a:rPr lang="en-US" sz="2200" b="1" kern="1200" dirty="0" err="1"/>
            <a:t>energETSKA</a:t>
          </a:r>
          <a:r>
            <a:rPr lang="en-US" sz="2200" b="1" kern="1200" dirty="0"/>
            <a:t> MJEŠAVINA</a:t>
          </a:r>
          <a:endParaRPr lang="en-US" sz="2200" kern="1200" dirty="0"/>
        </a:p>
      </dsp:txBody>
      <dsp:txXfrm>
        <a:off x="30605" y="1460226"/>
        <a:ext cx="1800000" cy="720000"/>
      </dsp:txXfrm>
    </dsp:sp>
    <dsp:sp modelId="{97A72ECF-1777-4AC7-B878-B2F5F74BB7F4}">
      <dsp:nvSpPr>
        <dsp:cNvPr id="0" name=""/>
        <dsp:cNvSpPr/>
      </dsp:nvSpPr>
      <dsp:spPr>
        <a:xfrm>
          <a:off x="2496605" y="20225"/>
          <a:ext cx="1098000" cy="1098000"/>
        </a:xfrm>
        <a:prstGeom prst="ellipse">
          <a:avLst/>
        </a:prstGeom>
        <a:solidFill>
          <a:schemeClr val="accent5">
            <a:hueOff val="-6758543"/>
            <a:satOff val="-17419"/>
            <a:lumOff val="-11765"/>
            <a:alphaOff val="0"/>
          </a:schemeClr>
        </a:solidFill>
        <a:ln>
          <a:noFill/>
        </a:ln>
        <a:effectLst/>
      </dsp:spPr>
      <dsp:style>
        <a:lnRef idx="0">
          <a:scrgbClr r="0" g="0" b="0"/>
        </a:lnRef>
        <a:fillRef idx="1">
          <a:scrgbClr r="0" g="0" b="0"/>
        </a:fillRef>
        <a:effectRef idx="0">
          <a:scrgbClr r="0" g="0" b="0"/>
        </a:effectRef>
        <a:fontRef idx="minor"/>
      </dsp:style>
    </dsp:sp>
    <dsp:sp modelId="{C6ACE2B5-38CF-45E9-9E5C-1B6EFF5A7DF5}">
      <dsp:nvSpPr>
        <dsp:cNvPr id="0" name=""/>
        <dsp:cNvSpPr/>
      </dsp:nvSpPr>
      <dsp:spPr>
        <a:xfrm>
          <a:off x="2730605" y="254225"/>
          <a:ext cx="630000" cy="630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3651CEB-8BF7-429F-81C7-57D9A7AB12EB}">
      <dsp:nvSpPr>
        <dsp:cNvPr id="0" name=""/>
        <dsp:cNvSpPr/>
      </dsp:nvSpPr>
      <dsp:spPr>
        <a:xfrm>
          <a:off x="2145605" y="1460226"/>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77900">
            <a:lnSpc>
              <a:spcPct val="90000"/>
            </a:lnSpc>
            <a:spcBef>
              <a:spcPct val="0"/>
            </a:spcBef>
            <a:spcAft>
              <a:spcPct val="35000"/>
            </a:spcAft>
            <a:buNone/>
            <a:defRPr cap="all"/>
          </a:pPr>
          <a:r>
            <a:rPr lang="hr-HR" sz="2200" b="1" kern="1200" noProof="0" dirty="0"/>
            <a:t>„</a:t>
          </a:r>
          <a:r>
            <a:rPr lang="hr-HR" sz="2200" b="1" kern="1200" noProof="0" dirty="0" err="1"/>
            <a:t>NetO</a:t>
          </a:r>
          <a:r>
            <a:rPr lang="hr-HR" sz="2200" b="1" kern="1200" noProof="0" dirty="0"/>
            <a:t>-NULA” RADNA SNAGA</a:t>
          </a:r>
          <a:endParaRPr lang="hr-HR" sz="2200" kern="1200" noProof="0" dirty="0"/>
        </a:p>
      </dsp:txBody>
      <dsp:txXfrm>
        <a:off x="2145605" y="1460226"/>
        <a:ext cx="1800000" cy="7200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F94465-DC98-4883-87D2-0C5C978C2DC6}">
      <dsp:nvSpPr>
        <dsp:cNvPr id="0" name=""/>
        <dsp:cNvSpPr/>
      </dsp:nvSpPr>
      <dsp:spPr>
        <a:xfrm>
          <a:off x="20" y="117892"/>
          <a:ext cx="1961619" cy="701205"/>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hr-HR" sz="1400" kern="1200" noProof="0" dirty="0"/>
            <a:t>Jednostavno, smanjiti otiske karbonske emisije u našem društvu.</a:t>
          </a:r>
        </a:p>
      </dsp:txBody>
      <dsp:txXfrm>
        <a:off x="20" y="117892"/>
        <a:ext cx="1961619" cy="701205"/>
      </dsp:txXfrm>
    </dsp:sp>
    <dsp:sp modelId="{A489B46B-8E69-4B23-BEEB-AF4D0CF63C4C}">
      <dsp:nvSpPr>
        <dsp:cNvPr id="0" name=""/>
        <dsp:cNvSpPr/>
      </dsp:nvSpPr>
      <dsp:spPr>
        <a:xfrm>
          <a:off x="20" y="819097"/>
          <a:ext cx="1961619" cy="180621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50FECD0-6EA8-44C3-87F1-D60D6B884B88}">
      <dsp:nvSpPr>
        <dsp:cNvPr id="0" name=""/>
        <dsp:cNvSpPr/>
      </dsp:nvSpPr>
      <dsp:spPr>
        <a:xfrm>
          <a:off x="2236266" y="117892"/>
          <a:ext cx="1961619" cy="701205"/>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hr-HR" sz="1400" kern="1200" noProof="0" dirty="0"/>
            <a:t>Ministar energije Saudijske Arabije:</a:t>
          </a:r>
        </a:p>
      </dsp:txBody>
      <dsp:txXfrm>
        <a:off x="2236266" y="117892"/>
        <a:ext cx="1961619" cy="701205"/>
      </dsp:txXfrm>
    </dsp:sp>
    <dsp:sp modelId="{8F73EB8C-38AB-4FC4-9B91-1ED0449238F5}">
      <dsp:nvSpPr>
        <dsp:cNvPr id="0" name=""/>
        <dsp:cNvSpPr/>
      </dsp:nvSpPr>
      <dsp:spPr>
        <a:xfrm>
          <a:off x="2236266" y="819097"/>
          <a:ext cx="1961619" cy="180621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hr-HR" sz="1400" kern="1200" noProof="0" dirty="0"/>
            <a:t>Cilj neto nule potkopava sve veća potražnja za naftom i plinom!</a:t>
          </a:r>
        </a:p>
        <a:p>
          <a:pPr marL="114300" lvl="1" indent="-114300" algn="l" defTabSz="622300">
            <a:lnSpc>
              <a:spcPct val="90000"/>
            </a:lnSpc>
            <a:spcBef>
              <a:spcPct val="0"/>
            </a:spcBef>
            <a:spcAft>
              <a:spcPct val="15000"/>
            </a:spcAft>
            <a:buChar char="•"/>
          </a:pPr>
          <a:r>
            <a:rPr lang="hr-HR" sz="1400" kern="1200" noProof="0" dirty="0"/>
            <a:t>Neto nula ne znači branje trešanja; neto nula ne znači nula nafte!</a:t>
          </a:r>
        </a:p>
      </dsp:txBody>
      <dsp:txXfrm>
        <a:off x="2236266" y="819097"/>
        <a:ext cx="1961619" cy="180621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035728-0251-4C88-89FD-1E2D811DE10F}">
      <dsp:nvSpPr>
        <dsp:cNvPr id="0" name=""/>
        <dsp:cNvSpPr/>
      </dsp:nvSpPr>
      <dsp:spPr>
        <a:xfrm>
          <a:off x="485377" y="879"/>
          <a:ext cx="2704910" cy="171761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16D8C1C-656C-4038-BB4E-DCAE732C20F7}">
      <dsp:nvSpPr>
        <dsp:cNvPr id="0" name=""/>
        <dsp:cNvSpPr/>
      </dsp:nvSpPr>
      <dsp:spPr>
        <a:xfrm>
          <a:off x="785922" y="286398"/>
          <a:ext cx="2704910" cy="171761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hr-HR" sz="1700" kern="1200" noProof="0" dirty="0"/>
            <a:t>Usmjerimo tržišta da prihvate </a:t>
          </a:r>
          <a:r>
            <a:rPr lang="hr-HR" sz="1700" kern="1200" noProof="0" dirty="0" err="1"/>
            <a:t>okolinski</a:t>
          </a:r>
          <a:r>
            <a:rPr lang="hr-HR" sz="1700" kern="1200" noProof="0" dirty="0"/>
            <a:t> održive proizvode i usluge i kako koristiti njihove vještine i odabrati </a:t>
          </a:r>
          <a:r>
            <a:rPr lang="hr-HR" sz="1700" kern="1200" noProof="0" dirty="0" err="1"/>
            <a:t>okolinski</a:t>
          </a:r>
          <a:r>
            <a:rPr lang="hr-HR" sz="1700" kern="1200" noProof="0" dirty="0"/>
            <a:t> održive karijere.</a:t>
          </a:r>
        </a:p>
      </dsp:txBody>
      <dsp:txXfrm>
        <a:off x="836229" y="336705"/>
        <a:ext cx="2604296" cy="1617004"/>
      </dsp:txXfrm>
    </dsp:sp>
  </dsp:spTree>
</dsp:drawing>
</file>

<file path=ppt/diagrams/layout1.xml><?xml version="1.0" encoding="utf-8"?>
<dgm:layoutDef xmlns:dgm="http://schemas.openxmlformats.org/drawingml/2006/diagram" xmlns:a="http://schemas.openxmlformats.org/drawingml/2006/main" uniqueId="urn:microsoft.com/office/officeart/2016/7/layout/BasicProcessNew">
  <dgm:title val="Basic Process New"/>
  <dgm:desc val=""/>
  <dgm:catLst>
    <dgm:cat type="process"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fact="0.15"/>
      <dgm:constr type="h" for="ch" forName="sibTrans" op="equ"/>
    </dgm:constrLst>
    <dgm:ruleLst>
      <dgm:rule type="h" for="ch" forName="sibTrans" val="6.75" fact="NaN" max="NaN"/>
      <dgm:rule type="w" for="ch" forName="sibTrans" val="8.75" fact="NaN" max="NaN"/>
    </dgm:ruleLst>
    <dgm:forEach name="nodesForEach" axis="ch" ptType="node">
      <dgm:layoutNode name="node">
        <dgm:varLst>
          <dgm:bulletEnabled val="1"/>
        </dgm:varLst>
        <dgm:alg type="tx"/>
        <dgm:shape xmlns:r="http://schemas.openxmlformats.org/officeDocument/2006/relationships" type="rect" r:blip="">
          <dgm:adjLst>
            <dgm:adj idx="1" val="0.1"/>
          </dgm:adjLst>
        </dgm:shape>
        <dgm:presOf axis="desOrSelf" ptType="node"/>
        <dgm:constrLst>
          <dgm:constr type="h" refType="w" fact="0.6"/>
          <dgm:constr type="lMarg" val="12"/>
          <dgm:constr type="rMarg" val="12"/>
          <dgm:constr type="tMarg" val="12"/>
          <dgm:constr type="bMarg" val="12"/>
        </dgm:constrLst>
        <dgm:ruleLst>
          <dgm:rule type="primFontSz" val="11" fact="NaN" max="NaN"/>
          <dgm:rule type="primFontSz" val="18" fact="NaN" max="NaN"/>
          <dgm:rule type="h" val="NaN" fact="1.5" max="NaN"/>
          <dgm:rule type="primFontSz" val="11" fact="NaN" max="NaN"/>
          <dgm:rule type="h" val="INF" fact="NaN" max="NaN"/>
        </dgm:ruleLst>
      </dgm:layoutNode>
      <dgm:forEach name="sibTransForEach" axis="followSib" ptType="sibTrans" cnt="1">
        <dgm:layoutNode name="sibTransSpacerBeforeConnector" styleLbl="node1">
          <dgm:alg type="sp"/>
          <dgm:shape xmlns:r="http://schemas.openxmlformats.org/officeDocument/2006/relationships" r:blip="">
            <dgm:adjLst/>
          </dgm:shape>
          <dgm:constrLst>
            <dgm:constr type="w" val="4.5"/>
          </dgm:constrLst>
          <dgm:presOf/>
          <dgm:ruleLst>
            <dgm:rule type="w" val="4.5" fact="NaN" max="NaN"/>
          </dgm:ruleLst>
        </dgm:layoutNode>
        <dgm:layoutNode name="sibTrans" styleLbl="node1">
          <dgm:alg type="sp"/>
          <dgm:shape xmlns:r="http://schemas.openxmlformats.org/officeDocument/2006/relationships" type="rightArrow" r:blip="">
            <dgm:adjLst>
              <dgm:adj idx="1" val="0.5"/>
            </dgm:adjLst>
          </dgm:shape>
          <dgm:presOf axis="self"/>
          <dgm:constrLst>
            <dgm:constr type="h" val="6.75"/>
          </dgm:constrLst>
          <dgm:ruleLst>
            <dgm:rule type="h" val="6.75" fact="NaN" max="NaN"/>
            <dgm:rule type="w" val="8.75" fact="NaN" max="NaN"/>
          </dgm:ruleLst>
        </dgm:layoutNode>
        <dgm:layoutNode name="sibTransSpacerAfterConnector">
          <dgm:alg type="sp"/>
          <dgm:shape xmlns:r="http://schemas.openxmlformats.org/officeDocument/2006/relationships" r:blip="">
            <dgm:adjLst/>
          </dgm:shape>
          <dgm:constrLst>
            <dgm:constr type="w" val="4.5"/>
          </dgm:constrLst>
          <dgm:presOf/>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02F2791-50C5-BF44-A46A-B35609B239B4}"/>
              </a:ext>
            </a:extLst>
          </p:cNvPr>
          <p:cNvSpPr>
            <a:spLocks noGrp="1"/>
          </p:cNvSpPr>
          <p:nvPr>
            <p:ph type="hdr" sz="quarter"/>
          </p:nvPr>
        </p:nvSpPr>
        <p:spPr>
          <a:xfrm>
            <a:off x="0" y="0"/>
            <a:ext cx="1997075" cy="17303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2DA86986-C1ED-114D-B3BA-73454B0C4977}"/>
              </a:ext>
            </a:extLst>
          </p:cNvPr>
          <p:cNvSpPr>
            <a:spLocks noGrp="1"/>
          </p:cNvSpPr>
          <p:nvPr>
            <p:ph type="dt" sz="quarter" idx="1"/>
          </p:nvPr>
        </p:nvSpPr>
        <p:spPr>
          <a:xfrm>
            <a:off x="2611438" y="0"/>
            <a:ext cx="1997075" cy="173038"/>
          </a:xfrm>
          <a:prstGeom prst="rect">
            <a:avLst/>
          </a:prstGeom>
        </p:spPr>
        <p:txBody>
          <a:bodyPr vert="horz" lIns="91440" tIns="45720" rIns="91440" bIns="45720" rtlCol="0"/>
          <a:lstStyle>
            <a:lvl1pPr algn="r">
              <a:defRPr sz="1200"/>
            </a:lvl1pPr>
          </a:lstStyle>
          <a:p>
            <a:fld id="{426299B2-E8A8-A44F-93D0-23EB3BBF77F3}" type="datetimeFigureOut">
              <a:rPr lang="en-US" smtClean="0"/>
              <a:t>5/16/22</a:t>
            </a:fld>
            <a:endParaRPr lang="en-US"/>
          </a:p>
        </p:txBody>
      </p:sp>
      <p:sp>
        <p:nvSpPr>
          <p:cNvPr id="4" name="Footer Placeholder 3">
            <a:extLst>
              <a:ext uri="{FF2B5EF4-FFF2-40B4-BE49-F238E27FC236}">
                <a16:creationId xmlns:a16="http://schemas.microsoft.com/office/drawing/2014/main" id="{84834023-AF2E-8148-BC16-88D5BBAFD26A}"/>
              </a:ext>
            </a:extLst>
          </p:cNvPr>
          <p:cNvSpPr>
            <a:spLocks noGrp="1"/>
          </p:cNvSpPr>
          <p:nvPr>
            <p:ph type="ftr" sz="quarter" idx="2"/>
          </p:nvPr>
        </p:nvSpPr>
        <p:spPr>
          <a:xfrm>
            <a:off x="0" y="3294063"/>
            <a:ext cx="1997075" cy="17303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D5055065-13A7-084A-81BA-EF50F0C1612B}"/>
              </a:ext>
            </a:extLst>
          </p:cNvPr>
          <p:cNvSpPr>
            <a:spLocks noGrp="1"/>
          </p:cNvSpPr>
          <p:nvPr>
            <p:ph type="sldNum" sz="quarter" idx="3"/>
          </p:nvPr>
        </p:nvSpPr>
        <p:spPr>
          <a:xfrm>
            <a:off x="2611438" y="3294063"/>
            <a:ext cx="1997075" cy="173037"/>
          </a:xfrm>
          <a:prstGeom prst="rect">
            <a:avLst/>
          </a:prstGeom>
        </p:spPr>
        <p:txBody>
          <a:bodyPr vert="horz" lIns="91440" tIns="45720" rIns="91440" bIns="45720" rtlCol="0" anchor="b"/>
          <a:lstStyle>
            <a:lvl1pPr algn="r">
              <a:defRPr sz="1200"/>
            </a:lvl1pPr>
          </a:lstStyle>
          <a:p>
            <a:fld id="{B069668A-36AF-0E48-8405-D22BEA07B2AB}" type="slidenum">
              <a:rPr lang="en-US" smtClean="0"/>
              <a:t>‹#›</a:t>
            </a:fld>
            <a:endParaRPr lang="en-US"/>
          </a:p>
        </p:txBody>
      </p:sp>
    </p:spTree>
    <p:extLst>
      <p:ext uri="{BB962C8B-B14F-4D97-AF65-F5344CB8AC3E}">
        <p14:creationId xmlns:p14="http://schemas.microsoft.com/office/powerpoint/2010/main" val="5833432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1997075" cy="1730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2611438" y="0"/>
            <a:ext cx="1997075" cy="173038"/>
          </a:xfrm>
          <a:prstGeom prst="rect">
            <a:avLst/>
          </a:prstGeom>
        </p:spPr>
        <p:txBody>
          <a:bodyPr vert="horz" lIns="91440" tIns="45720" rIns="91440" bIns="45720" rtlCol="0"/>
          <a:lstStyle>
            <a:lvl1pPr algn="r">
              <a:defRPr sz="1200"/>
            </a:lvl1pPr>
          </a:lstStyle>
          <a:p>
            <a:fld id="{491FB3F5-23D4-4501-BFA4-52B0348B9840}" type="datetimeFigureOut">
              <a:rPr lang="en-US" smtClean="0"/>
              <a:t>5/16/22</a:t>
            </a:fld>
            <a:endParaRPr lang="en-US"/>
          </a:p>
        </p:txBody>
      </p:sp>
      <p:sp>
        <p:nvSpPr>
          <p:cNvPr id="4" name="Slide Image Placeholder 3"/>
          <p:cNvSpPr>
            <a:spLocks noGrp="1" noRot="1" noChangeAspect="1"/>
          </p:cNvSpPr>
          <p:nvPr>
            <p:ph type="sldImg" idx="2"/>
          </p:nvPr>
        </p:nvSpPr>
        <p:spPr>
          <a:xfrm>
            <a:off x="1439863" y="260350"/>
            <a:ext cx="1730375" cy="1300163"/>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460375" y="1646238"/>
            <a:ext cx="3689350" cy="1560512"/>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3292475"/>
            <a:ext cx="1997075" cy="1746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2611438" y="3292475"/>
            <a:ext cx="1997075" cy="174625"/>
          </a:xfrm>
          <a:prstGeom prst="rect">
            <a:avLst/>
          </a:prstGeom>
        </p:spPr>
        <p:txBody>
          <a:bodyPr vert="horz" lIns="91440" tIns="45720" rIns="91440" bIns="45720" rtlCol="0" anchor="b"/>
          <a:lstStyle>
            <a:lvl1pPr algn="r">
              <a:defRPr sz="1200"/>
            </a:lvl1pPr>
          </a:lstStyle>
          <a:p>
            <a:fld id="{BEE0A190-CC22-4EEE-AB5E-1E7B3CD2F491}" type="slidenum">
              <a:rPr lang="en-US" smtClean="0"/>
              <a:t>‹#›</a:t>
            </a:fld>
            <a:endParaRPr lang="en-US"/>
          </a:p>
        </p:txBody>
      </p:sp>
    </p:spTree>
    <p:extLst>
      <p:ext uri="{BB962C8B-B14F-4D97-AF65-F5344CB8AC3E}">
        <p14:creationId xmlns:p14="http://schemas.microsoft.com/office/powerpoint/2010/main" val="10574911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EE0A190-CC22-4EEE-AB5E-1E7B3CD2F491}" type="slidenum">
              <a:rPr lang="en-US" smtClean="0"/>
              <a:t>1</a:t>
            </a:fld>
            <a:endParaRPr lang="en-US"/>
          </a:p>
        </p:txBody>
      </p:sp>
    </p:spTree>
    <p:extLst>
      <p:ext uri="{BB962C8B-B14F-4D97-AF65-F5344CB8AC3E}">
        <p14:creationId xmlns:p14="http://schemas.microsoft.com/office/powerpoint/2010/main" val="20726206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EE0A190-CC22-4EEE-AB5E-1E7B3CD2F491}" type="slidenum">
              <a:rPr lang="en-US" smtClean="0"/>
              <a:t>32</a:t>
            </a:fld>
            <a:endParaRPr lang="en-US"/>
          </a:p>
        </p:txBody>
      </p:sp>
    </p:spTree>
    <p:extLst>
      <p:ext uri="{BB962C8B-B14F-4D97-AF65-F5344CB8AC3E}">
        <p14:creationId xmlns:p14="http://schemas.microsoft.com/office/powerpoint/2010/main" val="5387824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211160-8071-4699-9BD5-17386418743B}"/>
              </a:ext>
            </a:extLst>
          </p:cNvPr>
          <p:cNvSpPr>
            <a:spLocks noGrp="1"/>
          </p:cNvSpPr>
          <p:nvPr>
            <p:ph type="ctrTitle"/>
          </p:nvPr>
        </p:nvSpPr>
        <p:spPr>
          <a:xfrm>
            <a:off x="576263" y="567417"/>
            <a:ext cx="3457575" cy="1207064"/>
          </a:xfrm>
        </p:spPr>
        <p:txBody>
          <a:bodyPr anchor="b"/>
          <a:lstStyle>
            <a:lvl1pPr algn="ctr">
              <a:defRPr sz="2269"/>
            </a:lvl1pPr>
          </a:lstStyle>
          <a:p>
            <a:r>
              <a:rPr lang="en-US"/>
              <a:t>Click to edit Master title style</a:t>
            </a:r>
          </a:p>
        </p:txBody>
      </p:sp>
      <p:sp>
        <p:nvSpPr>
          <p:cNvPr id="3" name="Subtitle 2">
            <a:extLst>
              <a:ext uri="{FF2B5EF4-FFF2-40B4-BE49-F238E27FC236}">
                <a16:creationId xmlns:a16="http://schemas.microsoft.com/office/drawing/2014/main" id="{69F61864-D4EB-4B47-9599-CDC8E40C88EB}"/>
              </a:ext>
            </a:extLst>
          </p:cNvPr>
          <p:cNvSpPr>
            <a:spLocks noGrp="1"/>
          </p:cNvSpPr>
          <p:nvPr>
            <p:ph type="subTitle" idx="1"/>
          </p:nvPr>
        </p:nvSpPr>
        <p:spPr>
          <a:xfrm>
            <a:off x="576263" y="1821030"/>
            <a:ext cx="3457575" cy="837080"/>
          </a:xfrm>
        </p:spPr>
        <p:txBody>
          <a:bodyPr/>
          <a:lstStyle>
            <a:lvl1pPr marL="0" indent="0" algn="ctr">
              <a:buNone/>
              <a:defRPr sz="907"/>
            </a:lvl1pPr>
            <a:lvl2pPr marL="172867" indent="0" algn="ctr">
              <a:buNone/>
              <a:defRPr sz="756"/>
            </a:lvl2pPr>
            <a:lvl3pPr marL="345735" indent="0" algn="ctr">
              <a:buNone/>
              <a:defRPr sz="681"/>
            </a:lvl3pPr>
            <a:lvl4pPr marL="518602" indent="0" algn="ctr">
              <a:buNone/>
              <a:defRPr sz="605"/>
            </a:lvl4pPr>
            <a:lvl5pPr marL="691469" indent="0" algn="ctr">
              <a:buNone/>
              <a:defRPr sz="605"/>
            </a:lvl5pPr>
            <a:lvl6pPr marL="864337" indent="0" algn="ctr">
              <a:buNone/>
              <a:defRPr sz="605"/>
            </a:lvl6pPr>
            <a:lvl7pPr marL="1037204" indent="0" algn="ctr">
              <a:buNone/>
              <a:defRPr sz="605"/>
            </a:lvl7pPr>
            <a:lvl8pPr marL="1210071" indent="0" algn="ctr">
              <a:buNone/>
              <a:defRPr sz="605"/>
            </a:lvl8pPr>
            <a:lvl9pPr marL="1382939" indent="0" algn="ctr">
              <a:buNone/>
              <a:defRPr sz="605"/>
            </a:lvl9pPr>
          </a:lstStyle>
          <a:p>
            <a:r>
              <a:rPr lang="en-US"/>
              <a:t>Click to edit Master subtitle style</a:t>
            </a:r>
          </a:p>
        </p:txBody>
      </p:sp>
      <p:sp>
        <p:nvSpPr>
          <p:cNvPr id="4" name="Date Placeholder 3">
            <a:extLst>
              <a:ext uri="{FF2B5EF4-FFF2-40B4-BE49-F238E27FC236}">
                <a16:creationId xmlns:a16="http://schemas.microsoft.com/office/drawing/2014/main" id="{2AC075D4-5D25-45E4-92A9-708044F8C035}"/>
              </a:ext>
            </a:extLst>
          </p:cNvPr>
          <p:cNvSpPr>
            <a:spLocks noGrp="1"/>
          </p:cNvSpPr>
          <p:nvPr>
            <p:ph type="dt" sz="half" idx="10"/>
          </p:nvPr>
        </p:nvSpPr>
        <p:spPr/>
        <p:txBody>
          <a:bodyPr/>
          <a:lstStyle/>
          <a:p>
            <a:fld id="{1D8BD707-D9CF-40AE-B4C6-C98DA3205C09}" type="datetimeFigureOut">
              <a:rPr lang="en-US" smtClean="0"/>
              <a:t>5/16/22</a:t>
            </a:fld>
            <a:endParaRPr lang="en-US"/>
          </a:p>
        </p:txBody>
      </p:sp>
      <p:sp>
        <p:nvSpPr>
          <p:cNvPr id="5" name="Footer Placeholder 4">
            <a:extLst>
              <a:ext uri="{FF2B5EF4-FFF2-40B4-BE49-F238E27FC236}">
                <a16:creationId xmlns:a16="http://schemas.microsoft.com/office/drawing/2014/main" id="{734B1297-8259-4391-B79D-272D6F5FF9E7}"/>
              </a:ext>
            </a:extLst>
          </p:cNvPr>
          <p:cNvSpPr>
            <a:spLocks noGrp="1"/>
          </p:cNvSpPr>
          <p:nvPr>
            <p:ph type="ftr" sz="quarter" idx="11"/>
          </p:nvPr>
        </p:nvSpPr>
        <p:spPr/>
        <p:txBody>
          <a:bodyPr/>
          <a:lstStyle/>
          <a:p>
            <a:pPr marL="12700">
              <a:lnSpc>
                <a:spcPts val="705"/>
              </a:lnSpc>
            </a:pPr>
            <a:r>
              <a:rPr lang="en-US" spc="-5"/>
              <a:t>(University </a:t>
            </a:r>
            <a:r>
              <a:rPr lang="en-US"/>
              <a:t>of</a:t>
            </a:r>
            <a:r>
              <a:rPr lang="en-US" spc="-55"/>
              <a:t> </a:t>
            </a:r>
            <a:r>
              <a:rPr lang="en-US" spc="-5"/>
              <a:t>Luxembourg)</a:t>
            </a:r>
            <a:endParaRPr lang="en-US" spc="-5" dirty="0"/>
          </a:p>
        </p:txBody>
      </p:sp>
      <p:sp>
        <p:nvSpPr>
          <p:cNvPr id="6" name="Slide Number Placeholder 5">
            <a:extLst>
              <a:ext uri="{FF2B5EF4-FFF2-40B4-BE49-F238E27FC236}">
                <a16:creationId xmlns:a16="http://schemas.microsoft.com/office/drawing/2014/main" id="{97FE3167-7DC7-493A-AD9D-E861318F6B69}"/>
              </a:ext>
            </a:extLst>
          </p:cNvPr>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10354992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0FF5A-019A-429A-AD90-55ECCA02A44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3565BAF-AE76-49A5-AA79-AB53EC96A5B5}"/>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30DBBCE-60D5-48B7-ADE0-B62897A1BC3E}"/>
              </a:ext>
            </a:extLst>
          </p:cNvPr>
          <p:cNvSpPr>
            <a:spLocks noGrp="1"/>
          </p:cNvSpPr>
          <p:nvPr>
            <p:ph type="dt" sz="half" idx="10"/>
          </p:nvPr>
        </p:nvSpPr>
        <p:spPr/>
        <p:txBody>
          <a:bodyPr/>
          <a:lstStyle/>
          <a:p>
            <a:fld id="{1D8BD707-D9CF-40AE-B4C6-C98DA3205C09}" type="datetimeFigureOut">
              <a:rPr lang="en-US" smtClean="0"/>
              <a:t>5/16/22</a:t>
            </a:fld>
            <a:endParaRPr lang="en-US"/>
          </a:p>
        </p:txBody>
      </p:sp>
      <p:sp>
        <p:nvSpPr>
          <p:cNvPr id="5" name="Footer Placeholder 4">
            <a:extLst>
              <a:ext uri="{FF2B5EF4-FFF2-40B4-BE49-F238E27FC236}">
                <a16:creationId xmlns:a16="http://schemas.microsoft.com/office/drawing/2014/main" id="{CC1F51BD-B50F-4B81-AEA1-FF52EA1BA90F}"/>
              </a:ext>
            </a:extLst>
          </p:cNvPr>
          <p:cNvSpPr>
            <a:spLocks noGrp="1"/>
          </p:cNvSpPr>
          <p:nvPr>
            <p:ph type="ftr" sz="quarter" idx="11"/>
          </p:nvPr>
        </p:nvSpPr>
        <p:spPr/>
        <p:txBody>
          <a:bodyPr/>
          <a:lstStyle/>
          <a:p>
            <a:pPr marL="12700">
              <a:lnSpc>
                <a:spcPts val="705"/>
              </a:lnSpc>
            </a:pPr>
            <a:r>
              <a:rPr lang="en-US" spc="-5"/>
              <a:t>(University </a:t>
            </a:r>
            <a:r>
              <a:rPr lang="en-US"/>
              <a:t>of</a:t>
            </a:r>
            <a:r>
              <a:rPr lang="en-US" spc="-55"/>
              <a:t> </a:t>
            </a:r>
            <a:r>
              <a:rPr lang="en-US" spc="-5"/>
              <a:t>Luxembourg)</a:t>
            </a:r>
            <a:endParaRPr lang="en-US" spc="-5" dirty="0"/>
          </a:p>
        </p:txBody>
      </p:sp>
      <p:sp>
        <p:nvSpPr>
          <p:cNvPr id="6" name="Slide Number Placeholder 5">
            <a:extLst>
              <a:ext uri="{FF2B5EF4-FFF2-40B4-BE49-F238E27FC236}">
                <a16:creationId xmlns:a16="http://schemas.microsoft.com/office/drawing/2014/main" id="{C3AFE3A9-76FC-432F-A6F2-9D007328D61A}"/>
              </a:ext>
            </a:extLst>
          </p:cNvPr>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18514337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3B5D408-9225-4FF6-9D3E-19DC438A2010}"/>
              </a:ext>
            </a:extLst>
          </p:cNvPr>
          <p:cNvSpPr>
            <a:spLocks noGrp="1"/>
          </p:cNvSpPr>
          <p:nvPr>
            <p:ph type="title" orient="vert"/>
          </p:nvPr>
        </p:nvSpPr>
        <p:spPr>
          <a:xfrm>
            <a:off x="3299103" y="184591"/>
            <a:ext cx="994053" cy="2938207"/>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AC69905-20B7-43FE-9D57-C18B2421F164}"/>
              </a:ext>
            </a:extLst>
          </p:cNvPr>
          <p:cNvSpPr>
            <a:spLocks noGrp="1"/>
          </p:cNvSpPr>
          <p:nvPr>
            <p:ph type="body" orient="vert" idx="1"/>
          </p:nvPr>
        </p:nvSpPr>
        <p:spPr>
          <a:xfrm>
            <a:off x="316944" y="184591"/>
            <a:ext cx="2924532" cy="293820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CDCC8A1-41FF-4785-B908-F890AFACB01F}"/>
              </a:ext>
            </a:extLst>
          </p:cNvPr>
          <p:cNvSpPr>
            <a:spLocks noGrp="1"/>
          </p:cNvSpPr>
          <p:nvPr>
            <p:ph type="dt" sz="half" idx="10"/>
          </p:nvPr>
        </p:nvSpPr>
        <p:spPr/>
        <p:txBody>
          <a:bodyPr/>
          <a:lstStyle/>
          <a:p>
            <a:fld id="{1D8BD707-D9CF-40AE-B4C6-C98DA3205C09}" type="datetimeFigureOut">
              <a:rPr lang="en-US" smtClean="0"/>
              <a:t>5/16/22</a:t>
            </a:fld>
            <a:endParaRPr lang="en-US"/>
          </a:p>
        </p:txBody>
      </p:sp>
      <p:sp>
        <p:nvSpPr>
          <p:cNvPr id="5" name="Footer Placeholder 4">
            <a:extLst>
              <a:ext uri="{FF2B5EF4-FFF2-40B4-BE49-F238E27FC236}">
                <a16:creationId xmlns:a16="http://schemas.microsoft.com/office/drawing/2014/main" id="{A7B7156E-7051-4AA1-B82C-38FA719E01FC}"/>
              </a:ext>
            </a:extLst>
          </p:cNvPr>
          <p:cNvSpPr>
            <a:spLocks noGrp="1"/>
          </p:cNvSpPr>
          <p:nvPr>
            <p:ph type="ftr" sz="quarter" idx="11"/>
          </p:nvPr>
        </p:nvSpPr>
        <p:spPr/>
        <p:txBody>
          <a:bodyPr/>
          <a:lstStyle/>
          <a:p>
            <a:pPr marL="12700">
              <a:lnSpc>
                <a:spcPts val="705"/>
              </a:lnSpc>
            </a:pPr>
            <a:r>
              <a:rPr lang="en-US" spc="-5"/>
              <a:t>(University </a:t>
            </a:r>
            <a:r>
              <a:rPr lang="en-US"/>
              <a:t>of</a:t>
            </a:r>
            <a:r>
              <a:rPr lang="en-US" spc="-55"/>
              <a:t> </a:t>
            </a:r>
            <a:r>
              <a:rPr lang="en-US" spc="-5"/>
              <a:t>Luxembourg)</a:t>
            </a:r>
            <a:endParaRPr lang="en-US" spc="-5" dirty="0"/>
          </a:p>
        </p:txBody>
      </p:sp>
      <p:sp>
        <p:nvSpPr>
          <p:cNvPr id="6" name="Slide Number Placeholder 5">
            <a:extLst>
              <a:ext uri="{FF2B5EF4-FFF2-40B4-BE49-F238E27FC236}">
                <a16:creationId xmlns:a16="http://schemas.microsoft.com/office/drawing/2014/main" id="{954B0A94-3E39-4772-B6D0-C8FFAD8FA2C2}"/>
              </a:ext>
            </a:extLst>
          </p:cNvPr>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5905325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18651B-D3A4-AD49-8686-17E97FECE948}"/>
              </a:ext>
            </a:extLst>
          </p:cNvPr>
          <p:cNvSpPr>
            <a:spLocks noGrp="1"/>
          </p:cNvSpPr>
          <p:nvPr>
            <p:ph type="ctrTitle"/>
          </p:nvPr>
        </p:nvSpPr>
        <p:spPr>
          <a:xfrm>
            <a:off x="576263" y="567417"/>
            <a:ext cx="3457575" cy="1207064"/>
          </a:xfrm>
        </p:spPr>
        <p:txBody>
          <a:bodyPr anchor="b"/>
          <a:lstStyle>
            <a:lvl1pPr algn="ctr">
              <a:defRPr sz="2269"/>
            </a:lvl1pPr>
          </a:lstStyle>
          <a:p>
            <a:r>
              <a:rPr lang="en-US"/>
              <a:t>Click to edit Master title style</a:t>
            </a:r>
          </a:p>
        </p:txBody>
      </p:sp>
      <p:sp>
        <p:nvSpPr>
          <p:cNvPr id="3" name="Subtitle 2">
            <a:extLst>
              <a:ext uri="{FF2B5EF4-FFF2-40B4-BE49-F238E27FC236}">
                <a16:creationId xmlns:a16="http://schemas.microsoft.com/office/drawing/2014/main" id="{FCB1A4B9-2C45-0340-ACBC-AAB0167EBE42}"/>
              </a:ext>
            </a:extLst>
          </p:cNvPr>
          <p:cNvSpPr>
            <a:spLocks noGrp="1"/>
          </p:cNvSpPr>
          <p:nvPr>
            <p:ph type="subTitle" idx="1"/>
          </p:nvPr>
        </p:nvSpPr>
        <p:spPr>
          <a:xfrm>
            <a:off x="576263" y="1821030"/>
            <a:ext cx="3457575" cy="837080"/>
          </a:xfrm>
        </p:spPr>
        <p:txBody>
          <a:bodyPr/>
          <a:lstStyle>
            <a:lvl1pPr marL="0" indent="0" algn="ctr">
              <a:buNone/>
              <a:defRPr sz="907"/>
            </a:lvl1pPr>
            <a:lvl2pPr marL="172867" indent="0" algn="ctr">
              <a:buNone/>
              <a:defRPr sz="756"/>
            </a:lvl2pPr>
            <a:lvl3pPr marL="345735" indent="0" algn="ctr">
              <a:buNone/>
              <a:defRPr sz="681"/>
            </a:lvl3pPr>
            <a:lvl4pPr marL="518602" indent="0" algn="ctr">
              <a:buNone/>
              <a:defRPr sz="605"/>
            </a:lvl4pPr>
            <a:lvl5pPr marL="691469" indent="0" algn="ctr">
              <a:buNone/>
              <a:defRPr sz="605"/>
            </a:lvl5pPr>
            <a:lvl6pPr marL="864337" indent="0" algn="ctr">
              <a:buNone/>
              <a:defRPr sz="605"/>
            </a:lvl6pPr>
            <a:lvl7pPr marL="1037204" indent="0" algn="ctr">
              <a:buNone/>
              <a:defRPr sz="605"/>
            </a:lvl7pPr>
            <a:lvl8pPr marL="1210071" indent="0" algn="ctr">
              <a:buNone/>
              <a:defRPr sz="605"/>
            </a:lvl8pPr>
            <a:lvl9pPr marL="1382939" indent="0" algn="ctr">
              <a:buNone/>
              <a:defRPr sz="605"/>
            </a:lvl9pPr>
          </a:lstStyle>
          <a:p>
            <a:r>
              <a:rPr lang="en-US"/>
              <a:t>Click to edit Master subtitle style</a:t>
            </a:r>
          </a:p>
        </p:txBody>
      </p:sp>
      <p:sp>
        <p:nvSpPr>
          <p:cNvPr id="4" name="Date Placeholder 3">
            <a:extLst>
              <a:ext uri="{FF2B5EF4-FFF2-40B4-BE49-F238E27FC236}">
                <a16:creationId xmlns:a16="http://schemas.microsoft.com/office/drawing/2014/main" id="{44258653-CC49-A64C-9701-D7581219C2C5}"/>
              </a:ext>
            </a:extLst>
          </p:cNvPr>
          <p:cNvSpPr>
            <a:spLocks noGrp="1"/>
          </p:cNvSpPr>
          <p:nvPr>
            <p:ph type="dt" sz="half" idx="10"/>
          </p:nvPr>
        </p:nvSpPr>
        <p:spPr/>
        <p:txBody>
          <a:bodyPr/>
          <a:lstStyle/>
          <a:p>
            <a:fld id="{90A5F4B1-D24A-3E46-8F45-618D5C5E15F5}" type="datetime1">
              <a:rPr lang="en-US" smtClean="0"/>
              <a:t>5/16/22</a:t>
            </a:fld>
            <a:endParaRPr lang="en-US" dirty="0"/>
          </a:p>
        </p:txBody>
      </p:sp>
      <p:sp>
        <p:nvSpPr>
          <p:cNvPr id="5" name="Footer Placeholder 4">
            <a:extLst>
              <a:ext uri="{FF2B5EF4-FFF2-40B4-BE49-F238E27FC236}">
                <a16:creationId xmlns:a16="http://schemas.microsoft.com/office/drawing/2014/main" id="{2E305B74-88B6-DE46-9C7D-70899A06B271}"/>
              </a:ext>
            </a:extLst>
          </p:cNvPr>
          <p:cNvSpPr>
            <a:spLocks noGrp="1"/>
          </p:cNvSpPr>
          <p:nvPr>
            <p:ph type="ftr" sz="quarter" idx="11"/>
          </p:nvPr>
        </p:nvSpPr>
        <p:spPr/>
        <p:txBody>
          <a:bodyPr/>
          <a:lstStyle/>
          <a:p>
            <a:r>
              <a:rPr lang="en-US"/>
              <a:t>ENVR E-172: Technology, Globalization, and Sustainable Development.</a:t>
            </a:r>
            <a:endParaRPr lang="en-US" dirty="0"/>
          </a:p>
        </p:txBody>
      </p:sp>
      <p:sp>
        <p:nvSpPr>
          <p:cNvPr id="6" name="Slide Number Placeholder 5">
            <a:extLst>
              <a:ext uri="{FF2B5EF4-FFF2-40B4-BE49-F238E27FC236}">
                <a16:creationId xmlns:a16="http://schemas.microsoft.com/office/drawing/2014/main" id="{5E4B4FA3-060D-E54E-A74C-D91156682A19}"/>
              </a:ext>
            </a:extLst>
          </p:cNvPr>
          <p:cNvSpPr>
            <a:spLocks noGrp="1"/>
          </p:cNvSpPr>
          <p:nvPr>
            <p:ph type="sldNum" sz="quarter" idx="12"/>
          </p:nvPr>
        </p:nvSpPr>
        <p:spPr/>
        <p:txBody>
          <a:bodyPr/>
          <a:lstStyle/>
          <a:p>
            <a:fld id="{CAC97578-EFA8-7540-8B91-822ACAAEEBDF}" type="slidenum">
              <a:rPr lang="en-US" smtClean="0"/>
              <a:t>‹#›</a:t>
            </a:fld>
            <a:endParaRPr lang="en-US" dirty="0"/>
          </a:p>
        </p:txBody>
      </p:sp>
    </p:spTree>
    <p:extLst>
      <p:ext uri="{BB962C8B-B14F-4D97-AF65-F5344CB8AC3E}">
        <p14:creationId xmlns:p14="http://schemas.microsoft.com/office/powerpoint/2010/main" val="10366431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D85A85-DB03-0146-B7BE-10CBC497B5E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A037AB5-5DA1-294B-83E8-8F74E1943FB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8686BBC-CC5D-D74F-AD6C-3906392F466C}"/>
              </a:ext>
            </a:extLst>
          </p:cNvPr>
          <p:cNvSpPr>
            <a:spLocks noGrp="1"/>
          </p:cNvSpPr>
          <p:nvPr>
            <p:ph type="dt" sz="half" idx="10"/>
          </p:nvPr>
        </p:nvSpPr>
        <p:spPr/>
        <p:txBody>
          <a:bodyPr/>
          <a:lstStyle/>
          <a:p>
            <a:fld id="{E7D19B8C-79E6-4E45-8222-88963DD8E5A3}" type="datetime1">
              <a:rPr lang="en-US" smtClean="0"/>
              <a:t>5/16/22</a:t>
            </a:fld>
            <a:endParaRPr lang="en-US" dirty="0"/>
          </a:p>
        </p:txBody>
      </p:sp>
      <p:sp>
        <p:nvSpPr>
          <p:cNvPr id="5" name="Footer Placeholder 4">
            <a:extLst>
              <a:ext uri="{FF2B5EF4-FFF2-40B4-BE49-F238E27FC236}">
                <a16:creationId xmlns:a16="http://schemas.microsoft.com/office/drawing/2014/main" id="{CD90C84A-89FF-2840-8313-04443560CA5D}"/>
              </a:ext>
            </a:extLst>
          </p:cNvPr>
          <p:cNvSpPr>
            <a:spLocks noGrp="1"/>
          </p:cNvSpPr>
          <p:nvPr>
            <p:ph type="ftr" sz="quarter" idx="11"/>
          </p:nvPr>
        </p:nvSpPr>
        <p:spPr/>
        <p:txBody>
          <a:bodyPr/>
          <a:lstStyle/>
          <a:p>
            <a:r>
              <a:rPr lang="en-US"/>
              <a:t>ENVR E-172: Technology, Globalization, and Sustainable Development.</a:t>
            </a:r>
            <a:endParaRPr lang="en-US" dirty="0"/>
          </a:p>
        </p:txBody>
      </p:sp>
      <p:sp>
        <p:nvSpPr>
          <p:cNvPr id="6" name="Slide Number Placeholder 5">
            <a:extLst>
              <a:ext uri="{FF2B5EF4-FFF2-40B4-BE49-F238E27FC236}">
                <a16:creationId xmlns:a16="http://schemas.microsoft.com/office/drawing/2014/main" id="{B3D719F0-65EB-E849-A5A5-7F51F1EEFA31}"/>
              </a:ext>
            </a:extLst>
          </p:cNvPr>
          <p:cNvSpPr>
            <a:spLocks noGrp="1"/>
          </p:cNvSpPr>
          <p:nvPr>
            <p:ph type="sldNum" sz="quarter" idx="12"/>
          </p:nvPr>
        </p:nvSpPr>
        <p:spPr/>
        <p:txBody>
          <a:bodyPr/>
          <a:lstStyle/>
          <a:p>
            <a:fld id="{CAC97578-EFA8-7540-8B91-822ACAAEEBDF}" type="slidenum">
              <a:rPr lang="en-US" smtClean="0"/>
              <a:t>‹#›</a:t>
            </a:fld>
            <a:endParaRPr lang="en-US" dirty="0"/>
          </a:p>
        </p:txBody>
      </p:sp>
    </p:spTree>
    <p:extLst>
      <p:ext uri="{BB962C8B-B14F-4D97-AF65-F5344CB8AC3E}">
        <p14:creationId xmlns:p14="http://schemas.microsoft.com/office/powerpoint/2010/main" val="21830699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58E4F7-43AF-8249-9572-CAEB5AD50EB3}"/>
              </a:ext>
            </a:extLst>
          </p:cNvPr>
          <p:cNvSpPr>
            <a:spLocks noGrp="1"/>
          </p:cNvSpPr>
          <p:nvPr>
            <p:ph type="title"/>
          </p:nvPr>
        </p:nvSpPr>
        <p:spPr>
          <a:xfrm>
            <a:off x="314543" y="864368"/>
            <a:ext cx="3976211" cy="1442217"/>
          </a:xfrm>
        </p:spPr>
        <p:txBody>
          <a:bodyPr anchor="b"/>
          <a:lstStyle>
            <a:lvl1pPr>
              <a:defRPr sz="2269"/>
            </a:lvl1pPr>
          </a:lstStyle>
          <a:p>
            <a:r>
              <a:rPr lang="en-US"/>
              <a:t>Click to edit Master title style</a:t>
            </a:r>
          </a:p>
        </p:txBody>
      </p:sp>
      <p:sp>
        <p:nvSpPr>
          <p:cNvPr id="3" name="Text Placeholder 2">
            <a:extLst>
              <a:ext uri="{FF2B5EF4-FFF2-40B4-BE49-F238E27FC236}">
                <a16:creationId xmlns:a16="http://schemas.microsoft.com/office/drawing/2014/main" id="{FC8AEA9D-3491-BC44-B3A1-737F629E301F}"/>
              </a:ext>
            </a:extLst>
          </p:cNvPr>
          <p:cNvSpPr>
            <a:spLocks noGrp="1"/>
          </p:cNvSpPr>
          <p:nvPr>
            <p:ph type="body" idx="1"/>
          </p:nvPr>
        </p:nvSpPr>
        <p:spPr>
          <a:xfrm>
            <a:off x="314543" y="2320229"/>
            <a:ext cx="3976211" cy="758428"/>
          </a:xfrm>
        </p:spPr>
        <p:txBody>
          <a:bodyPr/>
          <a:lstStyle>
            <a:lvl1pPr marL="0" indent="0">
              <a:buNone/>
              <a:defRPr sz="907">
                <a:solidFill>
                  <a:schemeClr val="tx1">
                    <a:tint val="75000"/>
                  </a:schemeClr>
                </a:solidFill>
              </a:defRPr>
            </a:lvl1pPr>
            <a:lvl2pPr marL="172867" indent="0">
              <a:buNone/>
              <a:defRPr sz="756">
                <a:solidFill>
                  <a:schemeClr val="tx1">
                    <a:tint val="75000"/>
                  </a:schemeClr>
                </a:solidFill>
              </a:defRPr>
            </a:lvl2pPr>
            <a:lvl3pPr marL="345735" indent="0">
              <a:buNone/>
              <a:defRPr sz="681">
                <a:solidFill>
                  <a:schemeClr val="tx1">
                    <a:tint val="75000"/>
                  </a:schemeClr>
                </a:solidFill>
              </a:defRPr>
            </a:lvl3pPr>
            <a:lvl4pPr marL="518602" indent="0">
              <a:buNone/>
              <a:defRPr sz="605">
                <a:solidFill>
                  <a:schemeClr val="tx1">
                    <a:tint val="75000"/>
                  </a:schemeClr>
                </a:solidFill>
              </a:defRPr>
            </a:lvl4pPr>
            <a:lvl5pPr marL="691469" indent="0">
              <a:buNone/>
              <a:defRPr sz="605">
                <a:solidFill>
                  <a:schemeClr val="tx1">
                    <a:tint val="75000"/>
                  </a:schemeClr>
                </a:solidFill>
              </a:defRPr>
            </a:lvl5pPr>
            <a:lvl6pPr marL="864337" indent="0">
              <a:buNone/>
              <a:defRPr sz="605">
                <a:solidFill>
                  <a:schemeClr val="tx1">
                    <a:tint val="75000"/>
                  </a:schemeClr>
                </a:solidFill>
              </a:defRPr>
            </a:lvl6pPr>
            <a:lvl7pPr marL="1037204" indent="0">
              <a:buNone/>
              <a:defRPr sz="605">
                <a:solidFill>
                  <a:schemeClr val="tx1">
                    <a:tint val="75000"/>
                  </a:schemeClr>
                </a:solidFill>
              </a:defRPr>
            </a:lvl7pPr>
            <a:lvl8pPr marL="1210071" indent="0">
              <a:buNone/>
              <a:defRPr sz="605">
                <a:solidFill>
                  <a:schemeClr val="tx1">
                    <a:tint val="75000"/>
                  </a:schemeClr>
                </a:solidFill>
              </a:defRPr>
            </a:lvl8pPr>
            <a:lvl9pPr marL="1382939" indent="0">
              <a:buNone/>
              <a:defRPr sz="605">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117D086-91A6-7044-89B2-24308935553E}"/>
              </a:ext>
            </a:extLst>
          </p:cNvPr>
          <p:cNvSpPr>
            <a:spLocks noGrp="1"/>
          </p:cNvSpPr>
          <p:nvPr>
            <p:ph type="dt" sz="half" idx="10"/>
          </p:nvPr>
        </p:nvSpPr>
        <p:spPr/>
        <p:txBody>
          <a:bodyPr/>
          <a:lstStyle/>
          <a:p>
            <a:fld id="{CE9DFF01-2A2C-AE44-9C2C-EE1AAA65426A}" type="datetime1">
              <a:rPr lang="en-US" smtClean="0"/>
              <a:t>5/16/22</a:t>
            </a:fld>
            <a:endParaRPr lang="en-US" dirty="0"/>
          </a:p>
        </p:txBody>
      </p:sp>
      <p:sp>
        <p:nvSpPr>
          <p:cNvPr id="5" name="Footer Placeholder 4">
            <a:extLst>
              <a:ext uri="{FF2B5EF4-FFF2-40B4-BE49-F238E27FC236}">
                <a16:creationId xmlns:a16="http://schemas.microsoft.com/office/drawing/2014/main" id="{87ECBCCF-F8B5-B141-9BC7-0BFA74A77EF3}"/>
              </a:ext>
            </a:extLst>
          </p:cNvPr>
          <p:cNvSpPr>
            <a:spLocks noGrp="1"/>
          </p:cNvSpPr>
          <p:nvPr>
            <p:ph type="ftr" sz="quarter" idx="11"/>
          </p:nvPr>
        </p:nvSpPr>
        <p:spPr/>
        <p:txBody>
          <a:bodyPr/>
          <a:lstStyle/>
          <a:p>
            <a:r>
              <a:rPr lang="en-US"/>
              <a:t>ENVR E-172: Technology, Globalization, and Sustainable Development.</a:t>
            </a:r>
            <a:endParaRPr lang="en-US" dirty="0"/>
          </a:p>
        </p:txBody>
      </p:sp>
      <p:sp>
        <p:nvSpPr>
          <p:cNvPr id="6" name="Slide Number Placeholder 5">
            <a:extLst>
              <a:ext uri="{FF2B5EF4-FFF2-40B4-BE49-F238E27FC236}">
                <a16:creationId xmlns:a16="http://schemas.microsoft.com/office/drawing/2014/main" id="{1642D386-8943-BE4D-B24D-2881F4E1CD87}"/>
              </a:ext>
            </a:extLst>
          </p:cNvPr>
          <p:cNvSpPr>
            <a:spLocks noGrp="1"/>
          </p:cNvSpPr>
          <p:nvPr>
            <p:ph type="sldNum" sz="quarter" idx="12"/>
          </p:nvPr>
        </p:nvSpPr>
        <p:spPr/>
        <p:txBody>
          <a:bodyPr/>
          <a:lstStyle/>
          <a:p>
            <a:fld id="{CAC97578-EFA8-7540-8B91-822ACAAEEBDF}" type="slidenum">
              <a:rPr lang="en-US" smtClean="0"/>
              <a:t>‹#›</a:t>
            </a:fld>
            <a:endParaRPr lang="en-US" dirty="0"/>
          </a:p>
        </p:txBody>
      </p:sp>
    </p:spTree>
    <p:extLst>
      <p:ext uri="{BB962C8B-B14F-4D97-AF65-F5344CB8AC3E}">
        <p14:creationId xmlns:p14="http://schemas.microsoft.com/office/powerpoint/2010/main" val="8975074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4A78EB-7C03-8541-9288-DE4E72A41C8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B6C8EA7-E656-7742-A405-5E821E7635DB}"/>
              </a:ext>
            </a:extLst>
          </p:cNvPr>
          <p:cNvSpPr>
            <a:spLocks noGrp="1"/>
          </p:cNvSpPr>
          <p:nvPr>
            <p:ph sz="half" idx="1"/>
          </p:nvPr>
        </p:nvSpPr>
        <p:spPr>
          <a:xfrm>
            <a:off x="316944" y="922955"/>
            <a:ext cx="1959293" cy="219984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ACAFF37-C233-6347-B11B-A78D37345F28}"/>
              </a:ext>
            </a:extLst>
          </p:cNvPr>
          <p:cNvSpPr>
            <a:spLocks noGrp="1"/>
          </p:cNvSpPr>
          <p:nvPr>
            <p:ph sz="half" idx="2"/>
          </p:nvPr>
        </p:nvSpPr>
        <p:spPr>
          <a:xfrm>
            <a:off x="2333863" y="922955"/>
            <a:ext cx="1959293" cy="219984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B820BAD-6C44-5A44-8F20-D5A4FC2DA954}"/>
              </a:ext>
            </a:extLst>
          </p:cNvPr>
          <p:cNvSpPr>
            <a:spLocks noGrp="1"/>
          </p:cNvSpPr>
          <p:nvPr>
            <p:ph type="dt" sz="half" idx="10"/>
          </p:nvPr>
        </p:nvSpPr>
        <p:spPr/>
        <p:txBody>
          <a:bodyPr/>
          <a:lstStyle/>
          <a:p>
            <a:fld id="{56342745-6ED1-A543-AAAE-511F6C7D1106}" type="datetime1">
              <a:rPr lang="en-US" smtClean="0"/>
              <a:t>5/16/22</a:t>
            </a:fld>
            <a:endParaRPr lang="en-US" dirty="0"/>
          </a:p>
        </p:txBody>
      </p:sp>
      <p:sp>
        <p:nvSpPr>
          <p:cNvPr id="6" name="Footer Placeholder 5">
            <a:extLst>
              <a:ext uri="{FF2B5EF4-FFF2-40B4-BE49-F238E27FC236}">
                <a16:creationId xmlns:a16="http://schemas.microsoft.com/office/drawing/2014/main" id="{72017558-C236-A744-92DC-82CC15ECBBC2}"/>
              </a:ext>
            </a:extLst>
          </p:cNvPr>
          <p:cNvSpPr>
            <a:spLocks noGrp="1"/>
          </p:cNvSpPr>
          <p:nvPr>
            <p:ph type="ftr" sz="quarter" idx="11"/>
          </p:nvPr>
        </p:nvSpPr>
        <p:spPr/>
        <p:txBody>
          <a:bodyPr/>
          <a:lstStyle/>
          <a:p>
            <a:r>
              <a:rPr lang="en-US"/>
              <a:t>ENVR E-172: Technology, Globalization, and Sustainable Development.</a:t>
            </a:r>
            <a:endParaRPr lang="en-US" dirty="0"/>
          </a:p>
        </p:txBody>
      </p:sp>
      <p:sp>
        <p:nvSpPr>
          <p:cNvPr id="7" name="Slide Number Placeholder 6">
            <a:extLst>
              <a:ext uri="{FF2B5EF4-FFF2-40B4-BE49-F238E27FC236}">
                <a16:creationId xmlns:a16="http://schemas.microsoft.com/office/drawing/2014/main" id="{ADE74057-D890-2A47-BD09-0F96E77AC8D8}"/>
              </a:ext>
            </a:extLst>
          </p:cNvPr>
          <p:cNvSpPr>
            <a:spLocks noGrp="1"/>
          </p:cNvSpPr>
          <p:nvPr>
            <p:ph type="sldNum" sz="quarter" idx="12"/>
          </p:nvPr>
        </p:nvSpPr>
        <p:spPr/>
        <p:txBody>
          <a:bodyPr/>
          <a:lstStyle/>
          <a:p>
            <a:fld id="{CAC97578-EFA8-7540-8B91-822ACAAEEBDF}" type="slidenum">
              <a:rPr lang="en-US" smtClean="0"/>
              <a:t>‹#›</a:t>
            </a:fld>
            <a:endParaRPr lang="en-US" dirty="0"/>
          </a:p>
        </p:txBody>
      </p:sp>
    </p:spTree>
    <p:extLst>
      <p:ext uri="{BB962C8B-B14F-4D97-AF65-F5344CB8AC3E}">
        <p14:creationId xmlns:p14="http://schemas.microsoft.com/office/powerpoint/2010/main" val="7355756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B652EC-F117-8448-B8D7-48D7C015755A}"/>
              </a:ext>
            </a:extLst>
          </p:cNvPr>
          <p:cNvSpPr>
            <a:spLocks noGrp="1"/>
          </p:cNvSpPr>
          <p:nvPr>
            <p:ph type="title"/>
          </p:nvPr>
        </p:nvSpPr>
        <p:spPr>
          <a:xfrm>
            <a:off x="317545" y="184591"/>
            <a:ext cx="3976211" cy="670146"/>
          </a:xfrm>
        </p:spPr>
        <p:txBody>
          <a:bodyPr/>
          <a:lstStyle/>
          <a:p>
            <a:r>
              <a:rPr lang="en-US"/>
              <a:t>Click to edit Master title style</a:t>
            </a:r>
          </a:p>
        </p:txBody>
      </p:sp>
      <p:sp>
        <p:nvSpPr>
          <p:cNvPr id="3" name="Text Placeholder 2">
            <a:extLst>
              <a:ext uri="{FF2B5EF4-FFF2-40B4-BE49-F238E27FC236}">
                <a16:creationId xmlns:a16="http://schemas.microsoft.com/office/drawing/2014/main" id="{99B75D84-FA5F-7A46-96B1-6CF62290311F}"/>
              </a:ext>
            </a:extLst>
          </p:cNvPr>
          <p:cNvSpPr>
            <a:spLocks noGrp="1"/>
          </p:cNvSpPr>
          <p:nvPr>
            <p:ph type="body" idx="1"/>
          </p:nvPr>
        </p:nvSpPr>
        <p:spPr>
          <a:xfrm>
            <a:off x="317545" y="849921"/>
            <a:ext cx="1950288" cy="416533"/>
          </a:xfrm>
        </p:spPr>
        <p:txBody>
          <a:bodyPr anchor="b"/>
          <a:lstStyle>
            <a:lvl1pPr marL="0" indent="0">
              <a:buNone/>
              <a:defRPr sz="907" b="1"/>
            </a:lvl1pPr>
            <a:lvl2pPr marL="172867" indent="0">
              <a:buNone/>
              <a:defRPr sz="756" b="1"/>
            </a:lvl2pPr>
            <a:lvl3pPr marL="345735" indent="0">
              <a:buNone/>
              <a:defRPr sz="681" b="1"/>
            </a:lvl3pPr>
            <a:lvl4pPr marL="518602" indent="0">
              <a:buNone/>
              <a:defRPr sz="605" b="1"/>
            </a:lvl4pPr>
            <a:lvl5pPr marL="691469" indent="0">
              <a:buNone/>
              <a:defRPr sz="605" b="1"/>
            </a:lvl5pPr>
            <a:lvl6pPr marL="864337" indent="0">
              <a:buNone/>
              <a:defRPr sz="605" b="1"/>
            </a:lvl6pPr>
            <a:lvl7pPr marL="1037204" indent="0">
              <a:buNone/>
              <a:defRPr sz="605" b="1"/>
            </a:lvl7pPr>
            <a:lvl8pPr marL="1210071" indent="0">
              <a:buNone/>
              <a:defRPr sz="605" b="1"/>
            </a:lvl8pPr>
            <a:lvl9pPr marL="1382939" indent="0">
              <a:buNone/>
              <a:defRPr sz="605" b="1"/>
            </a:lvl9pPr>
          </a:lstStyle>
          <a:p>
            <a:pPr lvl="0"/>
            <a:r>
              <a:rPr lang="en-US"/>
              <a:t>Click to edit Master text styles</a:t>
            </a:r>
          </a:p>
        </p:txBody>
      </p:sp>
      <p:sp>
        <p:nvSpPr>
          <p:cNvPr id="4" name="Content Placeholder 3">
            <a:extLst>
              <a:ext uri="{FF2B5EF4-FFF2-40B4-BE49-F238E27FC236}">
                <a16:creationId xmlns:a16="http://schemas.microsoft.com/office/drawing/2014/main" id="{6ADB3DE5-9C55-114B-95BD-9E38048709D5}"/>
              </a:ext>
            </a:extLst>
          </p:cNvPr>
          <p:cNvSpPr>
            <a:spLocks noGrp="1"/>
          </p:cNvSpPr>
          <p:nvPr>
            <p:ph sz="half" idx="2"/>
          </p:nvPr>
        </p:nvSpPr>
        <p:spPr>
          <a:xfrm>
            <a:off x="317545" y="1266455"/>
            <a:ext cx="1950288" cy="186276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97D36C1-8DAD-F64F-B78A-0879F0C1765B}"/>
              </a:ext>
            </a:extLst>
          </p:cNvPr>
          <p:cNvSpPr>
            <a:spLocks noGrp="1"/>
          </p:cNvSpPr>
          <p:nvPr>
            <p:ph type="body" sz="quarter" idx="3"/>
          </p:nvPr>
        </p:nvSpPr>
        <p:spPr>
          <a:xfrm>
            <a:off x="2333863" y="849921"/>
            <a:ext cx="1959893" cy="416533"/>
          </a:xfrm>
        </p:spPr>
        <p:txBody>
          <a:bodyPr anchor="b"/>
          <a:lstStyle>
            <a:lvl1pPr marL="0" indent="0">
              <a:buNone/>
              <a:defRPr sz="907" b="1"/>
            </a:lvl1pPr>
            <a:lvl2pPr marL="172867" indent="0">
              <a:buNone/>
              <a:defRPr sz="756" b="1"/>
            </a:lvl2pPr>
            <a:lvl3pPr marL="345735" indent="0">
              <a:buNone/>
              <a:defRPr sz="681" b="1"/>
            </a:lvl3pPr>
            <a:lvl4pPr marL="518602" indent="0">
              <a:buNone/>
              <a:defRPr sz="605" b="1"/>
            </a:lvl4pPr>
            <a:lvl5pPr marL="691469" indent="0">
              <a:buNone/>
              <a:defRPr sz="605" b="1"/>
            </a:lvl5pPr>
            <a:lvl6pPr marL="864337" indent="0">
              <a:buNone/>
              <a:defRPr sz="605" b="1"/>
            </a:lvl6pPr>
            <a:lvl7pPr marL="1037204" indent="0">
              <a:buNone/>
              <a:defRPr sz="605" b="1"/>
            </a:lvl7pPr>
            <a:lvl8pPr marL="1210071" indent="0">
              <a:buNone/>
              <a:defRPr sz="605" b="1"/>
            </a:lvl8pPr>
            <a:lvl9pPr marL="1382939" indent="0">
              <a:buNone/>
              <a:defRPr sz="605" b="1"/>
            </a:lvl9pPr>
          </a:lstStyle>
          <a:p>
            <a:pPr lvl="0"/>
            <a:r>
              <a:rPr lang="en-US"/>
              <a:t>Click to edit Master text styles</a:t>
            </a:r>
          </a:p>
        </p:txBody>
      </p:sp>
      <p:sp>
        <p:nvSpPr>
          <p:cNvPr id="6" name="Content Placeholder 5">
            <a:extLst>
              <a:ext uri="{FF2B5EF4-FFF2-40B4-BE49-F238E27FC236}">
                <a16:creationId xmlns:a16="http://schemas.microsoft.com/office/drawing/2014/main" id="{CC9197FA-E661-874A-B103-BD56033B761B}"/>
              </a:ext>
            </a:extLst>
          </p:cNvPr>
          <p:cNvSpPr>
            <a:spLocks noGrp="1"/>
          </p:cNvSpPr>
          <p:nvPr>
            <p:ph sz="quarter" idx="4"/>
          </p:nvPr>
        </p:nvSpPr>
        <p:spPr>
          <a:xfrm>
            <a:off x="2333863" y="1266455"/>
            <a:ext cx="1959893" cy="186276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F0C87B2-1768-9646-AA6D-E762AAAB9760}"/>
              </a:ext>
            </a:extLst>
          </p:cNvPr>
          <p:cNvSpPr>
            <a:spLocks noGrp="1"/>
          </p:cNvSpPr>
          <p:nvPr>
            <p:ph type="dt" sz="half" idx="10"/>
          </p:nvPr>
        </p:nvSpPr>
        <p:spPr/>
        <p:txBody>
          <a:bodyPr/>
          <a:lstStyle/>
          <a:p>
            <a:fld id="{98234234-7123-DA4B-930B-D89F21889FD2}" type="datetime1">
              <a:rPr lang="en-US" smtClean="0"/>
              <a:t>5/16/22</a:t>
            </a:fld>
            <a:endParaRPr lang="en-US" dirty="0"/>
          </a:p>
        </p:txBody>
      </p:sp>
      <p:sp>
        <p:nvSpPr>
          <p:cNvPr id="8" name="Footer Placeholder 7">
            <a:extLst>
              <a:ext uri="{FF2B5EF4-FFF2-40B4-BE49-F238E27FC236}">
                <a16:creationId xmlns:a16="http://schemas.microsoft.com/office/drawing/2014/main" id="{A596414A-2F38-434D-8B0D-EADF92500395}"/>
              </a:ext>
            </a:extLst>
          </p:cNvPr>
          <p:cNvSpPr>
            <a:spLocks noGrp="1"/>
          </p:cNvSpPr>
          <p:nvPr>
            <p:ph type="ftr" sz="quarter" idx="11"/>
          </p:nvPr>
        </p:nvSpPr>
        <p:spPr/>
        <p:txBody>
          <a:bodyPr/>
          <a:lstStyle/>
          <a:p>
            <a:r>
              <a:rPr lang="en-US"/>
              <a:t>ENVR E-172: Technology, Globalization, and Sustainable Development.</a:t>
            </a:r>
            <a:endParaRPr lang="en-US" dirty="0"/>
          </a:p>
        </p:txBody>
      </p:sp>
      <p:sp>
        <p:nvSpPr>
          <p:cNvPr id="9" name="Slide Number Placeholder 8">
            <a:extLst>
              <a:ext uri="{FF2B5EF4-FFF2-40B4-BE49-F238E27FC236}">
                <a16:creationId xmlns:a16="http://schemas.microsoft.com/office/drawing/2014/main" id="{2AE43F28-1A44-5540-9F2E-B4D17206173E}"/>
              </a:ext>
            </a:extLst>
          </p:cNvPr>
          <p:cNvSpPr>
            <a:spLocks noGrp="1"/>
          </p:cNvSpPr>
          <p:nvPr>
            <p:ph type="sldNum" sz="quarter" idx="12"/>
          </p:nvPr>
        </p:nvSpPr>
        <p:spPr/>
        <p:txBody>
          <a:bodyPr/>
          <a:lstStyle/>
          <a:p>
            <a:fld id="{CAC97578-EFA8-7540-8B91-822ACAAEEBDF}" type="slidenum">
              <a:rPr lang="en-US" smtClean="0"/>
              <a:t>‹#›</a:t>
            </a:fld>
            <a:endParaRPr lang="en-US" dirty="0"/>
          </a:p>
        </p:txBody>
      </p:sp>
    </p:spTree>
    <p:extLst>
      <p:ext uri="{BB962C8B-B14F-4D97-AF65-F5344CB8AC3E}">
        <p14:creationId xmlns:p14="http://schemas.microsoft.com/office/powerpoint/2010/main" val="42459626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7249D7-0A74-3B44-A7F9-86B85BF3EB1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E9675D8-7341-B541-ACCF-F8859DD05D03}"/>
              </a:ext>
            </a:extLst>
          </p:cNvPr>
          <p:cNvSpPr>
            <a:spLocks noGrp="1"/>
          </p:cNvSpPr>
          <p:nvPr>
            <p:ph type="dt" sz="half" idx="10"/>
          </p:nvPr>
        </p:nvSpPr>
        <p:spPr/>
        <p:txBody>
          <a:bodyPr/>
          <a:lstStyle/>
          <a:p>
            <a:fld id="{6715E23A-01E3-E14C-AFED-D1F22EF6AE9B}" type="datetime1">
              <a:rPr lang="en-US" smtClean="0"/>
              <a:t>5/16/22</a:t>
            </a:fld>
            <a:endParaRPr lang="en-US" dirty="0"/>
          </a:p>
        </p:txBody>
      </p:sp>
      <p:sp>
        <p:nvSpPr>
          <p:cNvPr id="4" name="Footer Placeholder 3">
            <a:extLst>
              <a:ext uri="{FF2B5EF4-FFF2-40B4-BE49-F238E27FC236}">
                <a16:creationId xmlns:a16="http://schemas.microsoft.com/office/drawing/2014/main" id="{27B3E916-F6E4-544A-A5FB-54DFE13152BA}"/>
              </a:ext>
            </a:extLst>
          </p:cNvPr>
          <p:cNvSpPr>
            <a:spLocks noGrp="1"/>
          </p:cNvSpPr>
          <p:nvPr>
            <p:ph type="ftr" sz="quarter" idx="11"/>
          </p:nvPr>
        </p:nvSpPr>
        <p:spPr/>
        <p:txBody>
          <a:bodyPr/>
          <a:lstStyle/>
          <a:p>
            <a:r>
              <a:rPr lang="en-US"/>
              <a:t>ENVR E-172: Technology, Globalization, and Sustainable Development.</a:t>
            </a:r>
            <a:endParaRPr lang="en-US" dirty="0"/>
          </a:p>
        </p:txBody>
      </p:sp>
      <p:sp>
        <p:nvSpPr>
          <p:cNvPr id="5" name="Slide Number Placeholder 4">
            <a:extLst>
              <a:ext uri="{FF2B5EF4-FFF2-40B4-BE49-F238E27FC236}">
                <a16:creationId xmlns:a16="http://schemas.microsoft.com/office/drawing/2014/main" id="{2BADB736-D83C-404A-9117-0B4D5BFCF088}"/>
              </a:ext>
            </a:extLst>
          </p:cNvPr>
          <p:cNvSpPr>
            <a:spLocks noGrp="1"/>
          </p:cNvSpPr>
          <p:nvPr>
            <p:ph type="sldNum" sz="quarter" idx="12"/>
          </p:nvPr>
        </p:nvSpPr>
        <p:spPr/>
        <p:txBody>
          <a:bodyPr/>
          <a:lstStyle/>
          <a:p>
            <a:fld id="{CAC97578-EFA8-7540-8B91-822ACAAEEBDF}" type="slidenum">
              <a:rPr lang="en-US" smtClean="0"/>
              <a:t>‹#›</a:t>
            </a:fld>
            <a:endParaRPr lang="en-US" dirty="0"/>
          </a:p>
        </p:txBody>
      </p:sp>
    </p:spTree>
    <p:extLst>
      <p:ext uri="{BB962C8B-B14F-4D97-AF65-F5344CB8AC3E}">
        <p14:creationId xmlns:p14="http://schemas.microsoft.com/office/powerpoint/2010/main" val="10813623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8463BA7-A73B-E849-A26C-231664999A0D}"/>
              </a:ext>
            </a:extLst>
          </p:cNvPr>
          <p:cNvSpPr>
            <a:spLocks noGrp="1"/>
          </p:cNvSpPr>
          <p:nvPr>
            <p:ph type="dt" sz="half" idx="10"/>
          </p:nvPr>
        </p:nvSpPr>
        <p:spPr/>
        <p:txBody>
          <a:bodyPr/>
          <a:lstStyle/>
          <a:p>
            <a:fld id="{E3034EF7-74FB-554B-AA12-E5E9A35A49BC}" type="datetime1">
              <a:rPr lang="en-US" smtClean="0"/>
              <a:t>5/16/22</a:t>
            </a:fld>
            <a:endParaRPr lang="en-US" dirty="0"/>
          </a:p>
        </p:txBody>
      </p:sp>
      <p:sp>
        <p:nvSpPr>
          <p:cNvPr id="3" name="Footer Placeholder 2">
            <a:extLst>
              <a:ext uri="{FF2B5EF4-FFF2-40B4-BE49-F238E27FC236}">
                <a16:creationId xmlns:a16="http://schemas.microsoft.com/office/drawing/2014/main" id="{117EDCA7-3C7B-B547-9036-2316F4BF540E}"/>
              </a:ext>
            </a:extLst>
          </p:cNvPr>
          <p:cNvSpPr>
            <a:spLocks noGrp="1"/>
          </p:cNvSpPr>
          <p:nvPr>
            <p:ph type="ftr" sz="quarter" idx="11"/>
          </p:nvPr>
        </p:nvSpPr>
        <p:spPr/>
        <p:txBody>
          <a:bodyPr/>
          <a:lstStyle/>
          <a:p>
            <a:r>
              <a:rPr lang="en-US"/>
              <a:t>ENVR E-172: Technology, Globalization, and Sustainable Development.</a:t>
            </a:r>
            <a:endParaRPr lang="en-US" dirty="0"/>
          </a:p>
        </p:txBody>
      </p:sp>
      <p:sp>
        <p:nvSpPr>
          <p:cNvPr id="4" name="Slide Number Placeholder 3">
            <a:extLst>
              <a:ext uri="{FF2B5EF4-FFF2-40B4-BE49-F238E27FC236}">
                <a16:creationId xmlns:a16="http://schemas.microsoft.com/office/drawing/2014/main" id="{4BA66034-5E85-184D-8E61-08EC7A4ABB10}"/>
              </a:ext>
            </a:extLst>
          </p:cNvPr>
          <p:cNvSpPr>
            <a:spLocks noGrp="1"/>
          </p:cNvSpPr>
          <p:nvPr>
            <p:ph type="sldNum" sz="quarter" idx="12"/>
          </p:nvPr>
        </p:nvSpPr>
        <p:spPr/>
        <p:txBody>
          <a:bodyPr/>
          <a:lstStyle/>
          <a:p>
            <a:fld id="{CAC97578-EFA8-7540-8B91-822ACAAEEBDF}" type="slidenum">
              <a:rPr lang="en-US" smtClean="0"/>
              <a:t>‹#›</a:t>
            </a:fld>
            <a:endParaRPr lang="en-US" dirty="0"/>
          </a:p>
        </p:txBody>
      </p:sp>
    </p:spTree>
    <p:extLst>
      <p:ext uri="{BB962C8B-B14F-4D97-AF65-F5344CB8AC3E}">
        <p14:creationId xmlns:p14="http://schemas.microsoft.com/office/powerpoint/2010/main" val="5293075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ACF04A-A060-3642-BF4F-6D4A281779E5}"/>
              </a:ext>
            </a:extLst>
          </p:cNvPr>
          <p:cNvSpPr>
            <a:spLocks noGrp="1"/>
          </p:cNvSpPr>
          <p:nvPr>
            <p:ph type="title"/>
          </p:nvPr>
        </p:nvSpPr>
        <p:spPr>
          <a:xfrm>
            <a:off x="317545" y="231140"/>
            <a:ext cx="1486877" cy="808990"/>
          </a:xfrm>
        </p:spPr>
        <p:txBody>
          <a:bodyPr anchor="b"/>
          <a:lstStyle>
            <a:lvl1pPr>
              <a:defRPr sz="1210"/>
            </a:lvl1pPr>
          </a:lstStyle>
          <a:p>
            <a:r>
              <a:rPr lang="en-US"/>
              <a:t>Click to edit Master title style</a:t>
            </a:r>
          </a:p>
        </p:txBody>
      </p:sp>
      <p:sp>
        <p:nvSpPr>
          <p:cNvPr id="3" name="Content Placeholder 2">
            <a:extLst>
              <a:ext uri="{FF2B5EF4-FFF2-40B4-BE49-F238E27FC236}">
                <a16:creationId xmlns:a16="http://schemas.microsoft.com/office/drawing/2014/main" id="{DE7BB30A-FB85-0A4A-845D-2AD59D93B490}"/>
              </a:ext>
            </a:extLst>
          </p:cNvPr>
          <p:cNvSpPr>
            <a:spLocks noGrp="1"/>
          </p:cNvSpPr>
          <p:nvPr>
            <p:ph idx="1"/>
          </p:nvPr>
        </p:nvSpPr>
        <p:spPr>
          <a:xfrm>
            <a:off x="1959893" y="499199"/>
            <a:ext cx="2333863" cy="2463888"/>
          </a:xfrm>
        </p:spPr>
        <p:txBody>
          <a:bodyPr/>
          <a:lstStyle>
            <a:lvl1pPr>
              <a:defRPr sz="1210"/>
            </a:lvl1pPr>
            <a:lvl2pPr>
              <a:defRPr sz="1059"/>
            </a:lvl2pPr>
            <a:lvl3pPr>
              <a:defRPr sz="907"/>
            </a:lvl3pPr>
            <a:lvl4pPr>
              <a:defRPr sz="756"/>
            </a:lvl4pPr>
            <a:lvl5pPr>
              <a:defRPr sz="756"/>
            </a:lvl5pPr>
            <a:lvl6pPr>
              <a:defRPr sz="756"/>
            </a:lvl6pPr>
            <a:lvl7pPr>
              <a:defRPr sz="756"/>
            </a:lvl7pPr>
            <a:lvl8pPr>
              <a:defRPr sz="756"/>
            </a:lvl8pPr>
            <a:lvl9pPr>
              <a:defRPr sz="75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0EFA1A5-C287-6748-A34A-BA6440DB1D1E}"/>
              </a:ext>
            </a:extLst>
          </p:cNvPr>
          <p:cNvSpPr>
            <a:spLocks noGrp="1"/>
          </p:cNvSpPr>
          <p:nvPr>
            <p:ph type="body" sz="half" idx="2"/>
          </p:nvPr>
        </p:nvSpPr>
        <p:spPr>
          <a:xfrm>
            <a:off x="317545" y="1040130"/>
            <a:ext cx="1486877" cy="1926969"/>
          </a:xfrm>
        </p:spPr>
        <p:txBody>
          <a:bodyPr/>
          <a:lstStyle>
            <a:lvl1pPr marL="0" indent="0">
              <a:buNone/>
              <a:defRPr sz="605"/>
            </a:lvl1pPr>
            <a:lvl2pPr marL="172867" indent="0">
              <a:buNone/>
              <a:defRPr sz="529"/>
            </a:lvl2pPr>
            <a:lvl3pPr marL="345735" indent="0">
              <a:buNone/>
              <a:defRPr sz="454"/>
            </a:lvl3pPr>
            <a:lvl4pPr marL="518602" indent="0">
              <a:buNone/>
              <a:defRPr sz="378"/>
            </a:lvl4pPr>
            <a:lvl5pPr marL="691469" indent="0">
              <a:buNone/>
              <a:defRPr sz="378"/>
            </a:lvl5pPr>
            <a:lvl6pPr marL="864337" indent="0">
              <a:buNone/>
              <a:defRPr sz="378"/>
            </a:lvl6pPr>
            <a:lvl7pPr marL="1037204" indent="0">
              <a:buNone/>
              <a:defRPr sz="378"/>
            </a:lvl7pPr>
            <a:lvl8pPr marL="1210071" indent="0">
              <a:buNone/>
              <a:defRPr sz="378"/>
            </a:lvl8pPr>
            <a:lvl9pPr marL="1382939" indent="0">
              <a:buNone/>
              <a:defRPr sz="378"/>
            </a:lvl9pPr>
          </a:lstStyle>
          <a:p>
            <a:pPr lvl="0"/>
            <a:r>
              <a:rPr lang="en-US"/>
              <a:t>Click to edit Master text styles</a:t>
            </a:r>
          </a:p>
        </p:txBody>
      </p:sp>
      <p:sp>
        <p:nvSpPr>
          <p:cNvPr id="5" name="Date Placeholder 4">
            <a:extLst>
              <a:ext uri="{FF2B5EF4-FFF2-40B4-BE49-F238E27FC236}">
                <a16:creationId xmlns:a16="http://schemas.microsoft.com/office/drawing/2014/main" id="{7605B69E-3290-C84B-BDC5-DC0D6C618363}"/>
              </a:ext>
            </a:extLst>
          </p:cNvPr>
          <p:cNvSpPr>
            <a:spLocks noGrp="1"/>
          </p:cNvSpPr>
          <p:nvPr>
            <p:ph type="dt" sz="half" idx="10"/>
          </p:nvPr>
        </p:nvSpPr>
        <p:spPr/>
        <p:txBody>
          <a:bodyPr/>
          <a:lstStyle/>
          <a:p>
            <a:fld id="{E5809FFC-F23D-CB42-BE7C-30FC37E0CE63}" type="datetime1">
              <a:rPr lang="en-US" smtClean="0"/>
              <a:t>5/16/22</a:t>
            </a:fld>
            <a:endParaRPr lang="en-US" dirty="0"/>
          </a:p>
        </p:txBody>
      </p:sp>
      <p:sp>
        <p:nvSpPr>
          <p:cNvPr id="6" name="Footer Placeholder 5">
            <a:extLst>
              <a:ext uri="{FF2B5EF4-FFF2-40B4-BE49-F238E27FC236}">
                <a16:creationId xmlns:a16="http://schemas.microsoft.com/office/drawing/2014/main" id="{E2BB379A-237B-DB4B-8327-F24140FB4C39}"/>
              </a:ext>
            </a:extLst>
          </p:cNvPr>
          <p:cNvSpPr>
            <a:spLocks noGrp="1"/>
          </p:cNvSpPr>
          <p:nvPr>
            <p:ph type="ftr" sz="quarter" idx="11"/>
          </p:nvPr>
        </p:nvSpPr>
        <p:spPr/>
        <p:txBody>
          <a:bodyPr/>
          <a:lstStyle/>
          <a:p>
            <a:r>
              <a:rPr lang="en-US"/>
              <a:t>ENVR E-172: Technology, Globalization, and Sustainable Development.</a:t>
            </a:r>
            <a:endParaRPr lang="en-US" dirty="0"/>
          </a:p>
        </p:txBody>
      </p:sp>
      <p:sp>
        <p:nvSpPr>
          <p:cNvPr id="7" name="Slide Number Placeholder 6">
            <a:extLst>
              <a:ext uri="{FF2B5EF4-FFF2-40B4-BE49-F238E27FC236}">
                <a16:creationId xmlns:a16="http://schemas.microsoft.com/office/drawing/2014/main" id="{D8EEBCAE-A325-774B-86ED-747AC30AD3E9}"/>
              </a:ext>
            </a:extLst>
          </p:cNvPr>
          <p:cNvSpPr>
            <a:spLocks noGrp="1"/>
          </p:cNvSpPr>
          <p:nvPr>
            <p:ph type="sldNum" sz="quarter" idx="12"/>
          </p:nvPr>
        </p:nvSpPr>
        <p:spPr/>
        <p:txBody>
          <a:bodyPr/>
          <a:lstStyle/>
          <a:p>
            <a:fld id="{CAC97578-EFA8-7540-8B91-822ACAAEEBDF}" type="slidenum">
              <a:rPr lang="en-US" smtClean="0"/>
              <a:t>‹#›</a:t>
            </a:fld>
            <a:endParaRPr lang="en-US" dirty="0"/>
          </a:p>
        </p:txBody>
      </p:sp>
    </p:spTree>
    <p:extLst>
      <p:ext uri="{BB962C8B-B14F-4D97-AF65-F5344CB8AC3E}">
        <p14:creationId xmlns:p14="http://schemas.microsoft.com/office/powerpoint/2010/main" val="1777099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8ABF4C-95D6-4108-AD87-8FDECFB7810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DE10FB2-8347-4684-B5A6-5E9755B88A9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7A02D0B-8103-4C3C-A236-E13E18AD9C80}"/>
              </a:ext>
            </a:extLst>
          </p:cNvPr>
          <p:cNvSpPr>
            <a:spLocks noGrp="1"/>
          </p:cNvSpPr>
          <p:nvPr>
            <p:ph type="dt" sz="half" idx="10"/>
          </p:nvPr>
        </p:nvSpPr>
        <p:spPr/>
        <p:txBody>
          <a:bodyPr/>
          <a:lstStyle/>
          <a:p>
            <a:fld id="{1D8BD707-D9CF-40AE-B4C6-C98DA3205C09}" type="datetimeFigureOut">
              <a:rPr lang="en-US" smtClean="0"/>
              <a:t>5/16/22</a:t>
            </a:fld>
            <a:endParaRPr lang="en-US"/>
          </a:p>
        </p:txBody>
      </p:sp>
      <p:sp>
        <p:nvSpPr>
          <p:cNvPr id="5" name="Footer Placeholder 4">
            <a:extLst>
              <a:ext uri="{FF2B5EF4-FFF2-40B4-BE49-F238E27FC236}">
                <a16:creationId xmlns:a16="http://schemas.microsoft.com/office/drawing/2014/main" id="{C92DCC22-28C0-407C-90DF-4588F8EAAC86}"/>
              </a:ext>
            </a:extLst>
          </p:cNvPr>
          <p:cNvSpPr>
            <a:spLocks noGrp="1"/>
          </p:cNvSpPr>
          <p:nvPr>
            <p:ph type="ftr" sz="quarter" idx="11"/>
          </p:nvPr>
        </p:nvSpPr>
        <p:spPr/>
        <p:txBody>
          <a:bodyPr/>
          <a:lstStyle/>
          <a:p>
            <a:pPr marL="12700">
              <a:lnSpc>
                <a:spcPts val="705"/>
              </a:lnSpc>
            </a:pPr>
            <a:r>
              <a:rPr lang="en-US" spc="-5"/>
              <a:t>(University </a:t>
            </a:r>
            <a:r>
              <a:rPr lang="en-US"/>
              <a:t>of</a:t>
            </a:r>
            <a:r>
              <a:rPr lang="en-US" spc="-55"/>
              <a:t> </a:t>
            </a:r>
            <a:r>
              <a:rPr lang="en-US" spc="-5"/>
              <a:t>Luxembourg)</a:t>
            </a:r>
            <a:endParaRPr lang="en-US" spc="-5" dirty="0"/>
          </a:p>
        </p:txBody>
      </p:sp>
      <p:sp>
        <p:nvSpPr>
          <p:cNvPr id="6" name="Slide Number Placeholder 5">
            <a:extLst>
              <a:ext uri="{FF2B5EF4-FFF2-40B4-BE49-F238E27FC236}">
                <a16:creationId xmlns:a16="http://schemas.microsoft.com/office/drawing/2014/main" id="{B8CCDB4E-D1F0-4B09-AC7F-9DBCB3CD3276}"/>
              </a:ext>
            </a:extLst>
          </p:cNvPr>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57142952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619878-7FF6-8C4C-8F71-715B6E506F08}"/>
              </a:ext>
            </a:extLst>
          </p:cNvPr>
          <p:cNvSpPr>
            <a:spLocks noGrp="1"/>
          </p:cNvSpPr>
          <p:nvPr>
            <p:ph type="title"/>
          </p:nvPr>
        </p:nvSpPr>
        <p:spPr>
          <a:xfrm>
            <a:off x="317545" y="231140"/>
            <a:ext cx="1486877" cy="808990"/>
          </a:xfrm>
        </p:spPr>
        <p:txBody>
          <a:bodyPr anchor="b"/>
          <a:lstStyle>
            <a:lvl1pPr>
              <a:defRPr sz="1210"/>
            </a:lvl1pPr>
          </a:lstStyle>
          <a:p>
            <a:r>
              <a:rPr lang="en-US"/>
              <a:t>Click to edit Master title style</a:t>
            </a:r>
          </a:p>
        </p:txBody>
      </p:sp>
      <p:sp>
        <p:nvSpPr>
          <p:cNvPr id="3" name="Picture Placeholder 2">
            <a:extLst>
              <a:ext uri="{FF2B5EF4-FFF2-40B4-BE49-F238E27FC236}">
                <a16:creationId xmlns:a16="http://schemas.microsoft.com/office/drawing/2014/main" id="{7D443213-9029-1E44-AEBC-47F3BAC8429A}"/>
              </a:ext>
            </a:extLst>
          </p:cNvPr>
          <p:cNvSpPr>
            <a:spLocks noGrp="1"/>
          </p:cNvSpPr>
          <p:nvPr>
            <p:ph type="pic" idx="1"/>
          </p:nvPr>
        </p:nvSpPr>
        <p:spPr>
          <a:xfrm>
            <a:off x="1959893" y="499199"/>
            <a:ext cx="2333863" cy="2463888"/>
          </a:xfrm>
        </p:spPr>
        <p:txBody>
          <a:bodyPr/>
          <a:lstStyle>
            <a:lvl1pPr marL="0" indent="0">
              <a:buNone/>
              <a:defRPr sz="1210"/>
            </a:lvl1pPr>
            <a:lvl2pPr marL="172867" indent="0">
              <a:buNone/>
              <a:defRPr sz="1059"/>
            </a:lvl2pPr>
            <a:lvl3pPr marL="345735" indent="0">
              <a:buNone/>
              <a:defRPr sz="907"/>
            </a:lvl3pPr>
            <a:lvl4pPr marL="518602" indent="0">
              <a:buNone/>
              <a:defRPr sz="756"/>
            </a:lvl4pPr>
            <a:lvl5pPr marL="691469" indent="0">
              <a:buNone/>
              <a:defRPr sz="756"/>
            </a:lvl5pPr>
            <a:lvl6pPr marL="864337" indent="0">
              <a:buNone/>
              <a:defRPr sz="756"/>
            </a:lvl6pPr>
            <a:lvl7pPr marL="1037204" indent="0">
              <a:buNone/>
              <a:defRPr sz="756"/>
            </a:lvl7pPr>
            <a:lvl8pPr marL="1210071" indent="0">
              <a:buNone/>
              <a:defRPr sz="756"/>
            </a:lvl8pPr>
            <a:lvl9pPr marL="1382939" indent="0">
              <a:buNone/>
              <a:defRPr sz="756"/>
            </a:lvl9pPr>
          </a:lstStyle>
          <a:p>
            <a:endParaRPr lang="en-US" dirty="0"/>
          </a:p>
        </p:txBody>
      </p:sp>
      <p:sp>
        <p:nvSpPr>
          <p:cNvPr id="4" name="Text Placeholder 3">
            <a:extLst>
              <a:ext uri="{FF2B5EF4-FFF2-40B4-BE49-F238E27FC236}">
                <a16:creationId xmlns:a16="http://schemas.microsoft.com/office/drawing/2014/main" id="{E0D2D0CB-3132-544F-8A13-CC6D955EABA9}"/>
              </a:ext>
            </a:extLst>
          </p:cNvPr>
          <p:cNvSpPr>
            <a:spLocks noGrp="1"/>
          </p:cNvSpPr>
          <p:nvPr>
            <p:ph type="body" sz="half" idx="2"/>
          </p:nvPr>
        </p:nvSpPr>
        <p:spPr>
          <a:xfrm>
            <a:off x="317545" y="1040130"/>
            <a:ext cx="1486877" cy="1926969"/>
          </a:xfrm>
        </p:spPr>
        <p:txBody>
          <a:bodyPr/>
          <a:lstStyle>
            <a:lvl1pPr marL="0" indent="0">
              <a:buNone/>
              <a:defRPr sz="605"/>
            </a:lvl1pPr>
            <a:lvl2pPr marL="172867" indent="0">
              <a:buNone/>
              <a:defRPr sz="529"/>
            </a:lvl2pPr>
            <a:lvl3pPr marL="345735" indent="0">
              <a:buNone/>
              <a:defRPr sz="454"/>
            </a:lvl3pPr>
            <a:lvl4pPr marL="518602" indent="0">
              <a:buNone/>
              <a:defRPr sz="378"/>
            </a:lvl4pPr>
            <a:lvl5pPr marL="691469" indent="0">
              <a:buNone/>
              <a:defRPr sz="378"/>
            </a:lvl5pPr>
            <a:lvl6pPr marL="864337" indent="0">
              <a:buNone/>
              <a:defRPr sz="378"/>
            </a:lvl6pPr>
            <a:lvl7pPr marL="1037204" indent="0">
              <a:buNone/>
              <a:defRPr sz="378"/>
            </a:lvl7pPr>
            <a:lvl8pPr marL="1210071" indent="0">
              <a:buNone/>
              <a:defRPr sz="378"/>
            </a:lvl8pPr>
            <a:lvl9pPr marL="1382939" indent="0">
              <a:buNone/>
              <a:defRPr sz="378"/>
            </a:lvl9pPr>
          </a:lstStyle>
          <a:p>
            <a:pPr lvl="0"/>
            <a:r>
              <a:rPr lang="en-US"/>
              <a:t>Click to edit Master text styles</a:t>
            </a:r>
          </a:p>
        </p:txBody>
      </p:sp>
      <p:sp>
        <p:nvSpPr>
          <p:cNvPr id="5" name="Date Placeholder 4">
            <a:extLst>
              <a:ext uri="{FF2B5EF4-FFF2-40B4-BE49-F238E27FC236}">
                <a16:creationId xmlns:a16="http://schemas.microsoft.com/office/drawing/2014/main" id="{0247D65C-8223-CC41-896F-D3048CFE639C}"/>
              </a:ext>
            </a:extLst>
          </p:cNvPr>
          <p:cNvSpPr>
            <a:spLocks noGrp="1"/>
          </p:cNvSpPr>
          <p:nvPr>
            <p:ph type="dt" sz="half" idx="10"/>
          </p:nvPr>
        </p:nvSpPr>
        <p:spPr/>
        <p:txBody>
          <a:bodyPr/>
          <a:lstStyle/>
          <a:p>
            <a:fld id="{F82B18B2-5BBE-BC48-BB9B-672FD828C71F}" type="datetime1">
              <a:rPr lang="en-US" smtClean="0"/>
              <a:t>5/16/22</a:t>
            </a:fld>
            <a:endParaRPr lang="en-US" dirty="0"/>
          </a:p>
        </p:txBody>
      </p:sp>
      <p:sp>
        <p:nvSpPr>
          <p:cNvPr id="6" name="Footer Placeholder 5">
            <a:extLst>
              <a:ext uri="{FF2B5EF4-FFF2-40B4-BE49-F238E27FC236}">
                <a16:creationId xmlns:a16="http://schemas.microsoft.com/office/drawing/2014/main" id="{D271CB66-4B78-F04D-B4BE-38F6BFBC61F9}"/>
              </a:ext>
            </a:extLst>
          </p:cNvPr>
          <p:cNvSpPr>
            <a:spLocks noGrp="1"/>
          </p:cNvSpPr>
          <p:nvPr>
            <p:ph type="ftr" sz="quarter" idx="11"/>
          </p:nvPr>
        </p:nvSpPr>
        <p:spPr/>
        <p:txBody>
          <a:bodyPr/>
          <a:lstStyle/>
          <a:p>
            <a:r>
              <a:rPr lang="en-US"/>
              <a:t>ENVR E-172: Technology, Globalization, and Sustainable Development.</a:t>
            </a:r>
            <a:endParaRPr lang="en-US" dirty="0"/>
          </a:p>
        </p:txBody>
      </p:sp>
      <p:sp>
        <p:nvSpPr>
          <p:cNvPr id="7" name="Slide Number Placeholder 6">
            <a:extLst>
              <a:ext uri="{FF2B5EF4-FFF2-40B4-BE49-F238E27FC236}">
                <a16:creationId xmlns:a16="http://schemas.microsoft.com/office/drawing/2014/main" id="{14EF12EB-B0A6-7B4A-B9AA-2118EC2CFA24}"/>
              </a:ext>
            </a:extLst>
          </p:cNvPr>
          <p:cNvSpPr>
            <a:spLocks noGrp="1"/>
          </p:cNvSpPr>
          <p:nvPr>
            <p:ph type="sldNum" sz="quarter" idx="12"/>
          </p:nvPr>
        </p:nvSpPr>
        <p:spPr/>
        <p:txBody>
          <a:bodyPr/>
          <a:lstStyle/>
          <a:p>
            <a:fld id="{CAC97578-EFA8-7540-8B91-822ACAAEEBDF}" type="slidenum">
              <a:rPr lang="en-US" smtClean="0"/>
              <a:t>‹#›</a:t>
            </a:fld>
            <a:endParaRPr lang="en-US" dirty="0"/>
          </a:p>
        </p:txBody>
      </p:sp>
    </p:spTree>
    <p:extLst>
      <p:ext uri="{BB962C8B-B14F-4D97-AF65-F5344CB8AC3E}">
        <p14:creationId xmlns:p14="http://schemas.microsoft.com/office/powerpoint/2010/main" val="6947076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96A27B-FC87-8D47-B6F5-9D61E98CA2A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6CD618F-3F37-2649-8FF0-2C90FB365D8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0F5E86B-23AC-6748-A35E-A23B5A5F7B04}"/>
              </a:ext>
            </a:extLst>
          </p:cNvPr>
          <p:cNvSpPr>
            <a:spLocks noGrp="1"/>
          </p:cNvSpPr>
          <p:nvPr>
            <p:ph type="dt" sz="half" idx="10"/>
          </p:nvPr>
        </p:nvSpPr>
        <p:spPr/>
        <p:txBody>
          <a:bodyPr/>
          <a:lstStyle/>
          <a:p>
            <a:fld id="{7200AD1A-C42E-4243-B625-97D67FC3474E}" type="datetime1">
              <a:rPr lang="en-US" smtClean="0"/>
              <a:t>5/16/22</a:t>
            </a:fld>
            <a:endParaRPr lang="en-US" dirty="0"/>
          </a:p>
        </p:txBody>
      </p:sp>
      <p:sp>
        <p:nvSpPr>
          <p:cNvPr id="5" name="Footer Placeholder 4">
            <a:extLst>
              <a:ext uri="{FF2B5EF4-FFF2-40B4-BE49-F238E27FC236}">
                <a16:creationId xmlns:a16="http://schemas.microsoft.com/office/drawing/2014/main" id="{F89E6A67-8C50-1541-AB01-6BBF3D01E0C1}"/>
              </a:ext>
            </a:extLst>
          </p:cNvPr>
          <p:cNvSpPr>
            <a:spLocks noGrp="1"/>
          </p:cNvSpPr>
          <p:nvPr>
            <p:ph type="ftr" sz="quarter" idx="11"/>
          </p:nvPr>
        </p:nvSpPr>
        <p:spPr/>
        <p:txBody>
          <a:bodyPr/>
          <a:lstStyle/>
          <a:p>
            <a:r>
              <a:rPr lang="en-US"/>
              <a:t>ENVR E-172: Technology, Globalization, and Sustainable Development.</a:t>
            </a:r>
            <a:endParaRPr lang="en-US" dirty="0"/>
          </a:p>
        </p:txBody>
      </p:sp>
      <p:sp>
        <p:nvSpPr>
          <p:cNvPr id="6" name="Slide Number Placeholder 5">
            <a:extLst>
              <a:ext uri="{FF2B5EF4-FFF2-40B4-BE49-F238E27FC236}">
                <a16:creationId xmlns:a16="http://schemas.microsoft.com/office/drawing/2014/main" id="{8626BCA3-AE4F-A04E-9223-D128C60FA7CB}"/>
              </a:ext>
            </a:extLst>
          </p:cNvPr>
          <p:cNvSpPr>
            <a:spLocks noGrp="1"/>
          </p:cNvSpPr>
          <p:nvPr>
            <p:ph type="sldNum" sz="quarter" idx="12"/>
          </p:nvPr>
        </p:nvSpPr>
        <p:spPr/>
        <p:txBody>
          <a:bodyPr/>
          <a:lstStyle/>
          <a:p>
            <a:fld id="{CAC97578-EFA8-7540-8B91-822ACAAEEBDF}" type="slidenum">
              <a:rPr lang="en-US" smtClean="0"/>
              <a:t>‹#›</a:t>
            </a:fld>
            <a:endParaRPr lang="en-US" dirty="0"/>
          </a:p>
        </p:txBody>
      </p:sp>
    </p:spTree>
    <p:extLst>
      <p:ext uri="{BB962C8B-B14F-4D97-AF65-F5344CB8AC3E}">
        <p14:creationId xmlns:p14="http://schemas.microsoft.com/office/powerpoint/2010/main" val="25428562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87D23B8-9D52-0242-8311-253A84EE3709}"/>
              </a:ext>
            </a:extLst>
          </p:cNvPr>
          <p:cNvSpPr>
            <a:spLocks noGrp="1"/>
          </p:cNvSpPr>
          <p:nvPr>
            <p:ph type="title" orient="vert"/>
          </p:nvPr>
        </p:nvSpPr>
        <p:spPr>
          <a:xfrm>
            <a:off x="3299103" y="184591"/>
            <a:ext cx="994053" cy="2938207"/>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AA079D4-6B9C-A048-9BBE-EBAD9CAF82E0}"/>
              </a:ext>
            </a:extLst>
          </p:cNvPr>
          <p:cNvSpPr>
            <a:spLocks noGrp="1"/>
          </p:cNvSpPr>
          <p:nvPr>
            <p:ph type="body" orient="vert" idx="1"/>
          </p:nvPr>
        </p:nvSpPr>
        <p:spPr>
          <a:xfrm>
            <a:off x="316944" y="184591"/>
            <a:ext cx="2924532" cy="293820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0270BF5-3AB2-EE4B-9AD6-A4BC856C7BE8}"/>
              </a:ext>
            </a:extLst>
          </p:cNvPr>
          <p:cNvSpPr>
            <a:spLocks noGrp="1"/>
          </p:cNvSpPr>
          <p:nvPr>
            <p:ph type="dt" sz="half" idx="10"/>
          </p:nvPr>
        </p:nvSpPr>
        <p:spPr/>
        <p:txBody>
          <a:bodyPr/>
          <a:lstStyle/>
          <a:p>
            <a:fld id="{D7B242BF-3AFE-C54F-9689-7F650DFF250B}" type="datetime1">
              <a:rPr lang="en-US" smtClean="0"/>
              <a:t>5/16/22</a:t>
            </a:fld>
            <a:endParaRPr lang="en-US" dirty="0"/>
          </a:p>
        </p:txBody>
      </p:sp>
      <p:sp>
        <p:nvSpPr>
          <p:cNvPr id="5" name="Footer Placeholder 4">
            <a:extLst>
              <a:ext uri="{FF2B5EF4-FFF2-40B4-BE49-F238E27FC236}">
                <a16:creationId xmlns:a16="http://schemas.microsoft.com/office/drawing/2014/main" id="{40F5457D-9355-6C4A-BCC3-63CFFAB1A2BA}"/>
              </a:ext>
            </a:extLst>
          </p:cNvPr>
          <p:cNvSpPr>
            <a:spLocks noGrp="1"/>
          </p:cNvSpPr>
          <p:nvPr>
            <p:ph type="ftr" sz="quarter" idx="11"/>
          </p:nvPr>
        </p:nvSpPr>
        <p:spPr/>
        <p:txBody>
          <a:bodyPr/>
          <a:lstStyle/>
          <a:p>
            <a:r>
              <a:rPr lang="en-US"/>
              <a:t>ENVR E-172: Technology, Globalization, and Sustainable Development.</a:t>
            </a:r>
            <a:endParaRPr lang="en-US" dirty="0"/>
          </a:p>
        </p:txBody>
      </p:sp>
      <p:sp>
        <p:nvSpPr>
          <p:cNvPr id="6" name="Slide Number Placeholder 5">
            <a:extLst>
              <a:ext uri="{FF2B5EF4-FFF2-40B4-BE49-F238E27FC236}">
                <a16:creationId xmlns:a16="http://schemas.microsoft.com/office/drawing/2014/main" id="{938C270C-29D0-D54C-8515-B16D48A7C4E5}"/>
              </a:ext>
            </a:extLst>
          </p:cNvPr>
          <p:cNvSpPr>
            <a:spLocks noGrp="1"/>
          </p:cNvSpPr>
          <p:nvPr>
            <p:ph type="sldNum" sz="quarter" idx="12"/>
          </p:nvPr>
        </p:nvSpPr>
        <p:spPr/>
        <p:txBody>
          <a:bodyPr/>
          <a:lstStyle/>
          <a:p>
            <a:fld id="{CAC97578-EFA8-7540-8B91-822ACAAEEBDF}" type="slidenum">
              <a:rPr lang="en-US" smtClean="0"/>
              <a:t>‹#›</a:t>
            </a:fld>
            <a:endParaRPr lang="en-US" dirty="0"/>
          </a:p>
        </p:txBody>
      </p:sp>
    </p:spTree>
    <p:extLst>
      <p:ext uri="{BB962C8B-B14F-4D97-AF65-F5344CB8AC3E}">
        <p14:creationId xmlns:p14="http://schemas.microsoft.com/office/powerpoint/2010/main" val="14943515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CB3010-9DBF-4446-A850-E4DF158A34F4}"/>
              </a:ext>
            </a:extLst>
          </p:cNvPr>
          <p:cNvSpPr>
            <a:spLocks noGrp="1"/>
          </p:cNvSpPr>
          <p:nvPr>
            <p:ph type="title"/>
          </p:nvPr>
        </p:nvSpPr>
        <p:spPr>
          <a:xfrm>
            <a:off x="314543" y="864368"/>
            <a:ext cx="3976211" cy="1442217"/>
          </a:xfrm>
        </p:spPr>
        <p:txBody>
          <a:bodyPr anchor="b"/>
          <a:lstStyle>
            <a:lvl1pPr>
              <a:defRPr sz="2269"/>
            </a:lvl1pPr>
          </a:lstStyle>
          <a:p>
            <a:r>
              <a:rPr lang="en-US"/>
              <a:t>Click to edit Master title style</a:t>
            </a:r>
          </a:p>
        </p:txBody>
      </p:sp>
      <p:sp>
        <p:nvSpPr>
          <p:cNvPr id="3" name="Text Placeholder 2">
            <a:extLst>
              <a:ext uri="{FF2B5EF4-FFF2-40B4-BE49-F238E27FC236}">
                <a16:creationId xmlns:a16="http://schemas.microsoft.com/office/drawing/2014/main" id="{C85F4DF3-B947-4842-B334-8245A91E4D84}"/>
              </a:ext>
            </a:extLst>
          </p:cNvPr>
          <p:cNvSpPr>
            <a:spLocks noGrp="1"/>
          </p:cNvSpPr>
          <p:nvPr>
            <p:ph type="body" idx="1"/>
          </p:nvPr>
        </p:nvSpPr>
        <p:spPr>
          <a:xfrm>
            <a:off x="314543" y="2320229"/>
            <a:ext cx="3976211" cy="758428"/>
          </a:xfrm>
        </p:spPr>
        <p:txBody>
          <a:bodyPr/>
          <a:lstStyle>
            <a:lvl1pPr marL="0" indent="0">
              <a:buNone/>
              <a:defRPr sz="907">
                <a:solidFill>
                  <a:schemeClr val="tx1">
                    <a:tint val="75000"/>
                  </a:schemeClr>
                </a:solidFill>
              </a:defRPr>
            </a:lvl1pPr>
            <a:lvl2pPr marL="172867" indent="0">
              <a:buNone/>
              <a:defRPr sz="756">
                <a:solidFill>
                  <a:schemeClr val="tx1">
                    <a:tint val="75000"/>
                  </a:schemeClr>
                </a:solidFill>
              </a:defRPr>
            </a:lvl2pPr>
            <a:lvl3pPr marL="345735" indent="0">
              <a:buNone/>
              <a:defRPr sz="681">
                <a:solidFill>
                  <a:schemeClr val="tx1">
                    <a:tint val="75000"/>
                  </a:schemeClr>
                </a:solidFill>
              </a:defRPr>
            </a:lvl3pPr>
            <a:lvl4pPr marL="518602" indent="0">
              <a:buNone/>
              <a:defRPr sz="605">
                <a:solidFill>
                  <a:schemeClr val="tx1">
                    <a:tint val="75000"/>
                  </a:schemeClr>
                </a:solidFill>
              </a:defRPr>
            </a:lvl4pPr>
            <a:lvl5pPr marL="691469" indent="0">
              <a:buNone/>
              <a:defRPr sz="605">
                <a:solidFill>
                  <a:schemeClr val="tx1">
                    <a:tint val="75000"/>
                  </a:schemeClr>
                </a:solidFill>
              </a:defRPr>
            </a:lvl5pPr>
            <a:lvl6pPr marL="864337" indent="0">
              <a:buNone/>
              <a:defRPr sz="605">
                <a:solidFill>
                  <a:schemeClr val="tx1">
                    <a:tint val="75000"/>
                  </a:schemeClr>
                </a:solidFill>
              </a:defRPr>
            </a:lvl6pPr>
            <a:lvl7pPr marL="1037204" indent="0">
              <a:buNone/>
              <a:defRPr sz="605">
                <a:solidFill>
                  <a:schemeClr val="tx1">
                    <a:tint val="75000"/>
                  </a:schemeClr>
                </a:solidFill>
              </a:defRPr>
            </a:lvl7pPr>
            <a:lvl8pPr marL="1210071" indent="0">
              <a:buNone/>
              <a:defRPr sz="605">
                <a:solidFill>
                  <a:schemeClr val="tx1">
                    <a:tint val="75000"/>
                  </a:schemeClr>
                </a:solidFill>
              </a:defRPr>
            </a:lvl8pPr>
            <a:lvl9pPr marL="1382939" indent="0">
              <a:buNone/>
              <a:defRPr sz="605">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FC338BD6-451A-44E3-8031-820F9FFF0AC1}"/>
              </a:ext>
            </a:extLst>
          </p:cNvPr>
          <p:cNvSpPr>
            <a:spLocks noGrp="1"/>
          </p:cNvSpPr>
          <p:nvPr>
            <p:ph type="dt" sz="half" idx="10"/>
          </p:nvPr>
        </p:nvSpPr>
        <p:spPr/>
        <p:txBody>
          <a:bodyPr/>
          <a:lstStyle/>
          <a:p>
            <a:fld id="{1D8BD707-D9CF-40AE-B4C6-C98DA3205C09}" type="datetimeFigureOut">
              <a:rPr lang="en-US" smtClean="0"/>
              <a:t>5/16/22</a:t>
            </a:fld>
            <a:endParaRPr lang="en-US"/>
          </a:p>
        </p:txBody>
      </p:sp>
      <p:sp>
        <p:nvSpPr>
          <p:cNvPr id="5" name="Footer Placeholder 4">
            <a:extLst>
              <a:ext uri="{FF2B5EF4-FFF2-40B4-BE49-F238E27FC236}">
                <a16:creationId xmlns:a16="http://schemas.microsoft.com/office/drawing/2014/main" id="{F6654535-47A4-4FE7-A20B-33647548F312}"/>
              </a:ext>
            </a:extLst>
          </p:cNvPr>
          <p:cNvSpPr>
            <a:spLocks noGrp="1"/>
          </p:cNvSpPr>
          <p:nvPr>
            <p:ph type="ftr" sz="quarter" idx="11"/>
          </p:nvPr>
        </p:nvSpPr>
        <p:spPr/>
        <p:txBody>
          <a:bodyPr/>
          <a:lstStyle/>
          <a:p>
            <a:pPr marL="12700">
              <a:lnSpc>
                <a:spcPts val="705"/>
              </a:lnSpc>
            </a:pPr>
            <a:r>
              <a:rPr lang="en-US" spc="-5"/>
              <a:t>(University </a:t>
            </a:r>
            <a:r>
              <a:rPr lang="en-US"/>
              <a:t>of</a:t>
            </a:r>
            <a:r>
              <a:rPr lang="en-US" spc="-55"/>
              <a:t> </a:t>
            </a:r>
            <a:r>
              <a:rPr lang="en-US" spc="-5"/>
              <a:t>Luxembourg)</a:t>
            </a:r>
            <a:endParaRPr lang="en-US" spc="-5" dirty="0"/>
          </a:p>
        </p:txBody>
      </p:sp>
      <p:sp>
        <p:nvSpPr>
          <p:cNvPr id="6" name="Slide Number Placeholder 5">
            <a:extLst>
              <a:ext uri="{FF2B5EF4-FFF2-40B4-BE49-F238E27FC236}">
                <a16:creationId xmlns:a16="http://schemas.microsoft.com/office/drawing/2014/main" id="{9A02E792-CB98-4073-9E3A-BCCE61D6E682}"/>
              </a:ext>
            </a:extLst>
          </p:cNvPr>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23988403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AA014D-046E-4EE3-9AF6-DA8CBAAD0FA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6AA82DB-4A15-4299-B5BB-FC821C8E005A}"/>
              </a:ext>
            </a:extLst>
          </p:cNvPr>
          <p:cNvSpPr>
            <a:spLocks noGrp="1"/>
          </p:cNvSpPr>
          <p:nvPr>
            <p:ph sz="half" idx="1"/>
          </p:nvPr>
        </p:nvSpPr>
        <p:spPr>
          <a:xfrm>
            <a:off x="316944" y="922955"/>
            <a:ext cx="1959293" cy="219984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1D99D4B-09B4-4893-B74A-0A06CE28EF7C}"/>
              </a:ext>
            </a:extLst>
          </p:cNvPr>
          <p:cNvSpPr>
            <a:spLocks noGrp="1"/>
          </p:cNvSpPr>
          <p:nvPr>
            <p:ph sz="half" idx="2"/>
          </p:nvPr>
        </p:nvSpPr>
        <p:spPr>
          <a:xfrm>
            <a:off x="2333863" y="922955"/>
            <a:ext cx="1959293" cy="219984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8F76FC9-0875-4FD5-B8BB-2F354A09C609}"/>
              </a:ext>
            </a:extLst>
          </p:cNvPr>
          <p:cNvSpPr>
            <a:spLocks noGrp="1"/>
          </p:cNvSpPr>
          <p:nvPr>
            <p:ph type="dt" sz="half" idx="10"/>
          </p:nvPr>
        </p:nvSpPr>
        <p:spPr/>
        <p:txBody>
          <a:bodyPr/>
          <a:lstStyle/>
          <a:p>
            <a:fld id="{1D8BD707-D9CF-40AE-B4C6-C98DA3205C09}" type="datetimeFigureOut">
              <a:rPr lang="en-US" smtClean="0"/>
              <a:t>5/16/22</a:t>
            </a:fld>
            <a:endParaRPr lang="en-US"/>
          </a:p>
        </p:txBody>
      </p:sp>
      <p:sp>
        <p:nvSpPr>
          <p:cNvPr id="6" name="Footer Placeholder 5">
            <a:extLst>
              <a:ext uri="{FF2B5EF4-FFF2-40B4-BE49-F238E27FC236}">
                <a16:creationId xmlns:a16="http://schemas.microsoft.com/office/drawing/2014/main" id="{FE6AC7F0-A664-41EA-9FBD-D6577373A9A4}"/>
              </a:ext>
            </a:extLst>
          </p:cNvPr>
          <p:cNvSpPr>
            <a:spLocks noGrp="1"/>
          </p:cNvSpPr>
          <p:nvPr>
            <p:ph type="ftr" sz="quarter" idx="11"/>
          </p:nvPr>
        </p:nvSpPr>
        <p:spPr/>
        <p:txBody>
          <a:bodyPr/>
          <a:lstStyle/>
          <a:p>
            <a:pPr marL="12700">
              <a:lnSpc>
                <a:spcPts val="705"/>
              </a:lnSpc>
            </a:pPr>
            <a:r>
              <a:rPr lang="en-US" spc="-5"/>
              <a:t>(University </a:t>
            </a:r>
            <a:r>
              <a:rPr lang="en-US"/>
              <a:t>of</a:t>
            </a:r>
            <a:r>
              <a:rPr lang="en-US" spc="-55"/>
              <a:t> </a:t>
            </a:r>
            <a:r>
              <a:rPr lang="en-US" spc="-5"/>
              <a:t>Luxembourg)</a:t>
            </a:r>
            <a:endParaRPr lang="en-US" spc="-5" dirty="0"/>
          </a:p>
        </p:txBody>
      </p:sp>
      <p:sp>
        <p:nvSpPr>
          <p:cNvPr id="7" name="Slide Number Placeholder 6">
            <a:extLst>
              <a:ext uri="{FF2B5EF4-FFF2-40B4-BE49-F238E27FC236}">
                <a16:creationId xmlns:a16="http://schemas.microsoft.com/office/drawing/2014/main" id="{460E887F-EC6B-471B-8644-82D7A47BBE13}"/>
              </a:ext>
            </a:extLst>
          </p:cNvPr>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29406413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5F700F-311C-47A1-97AF-9F092FA464C0}"/>
              </a:ext>
            </a:extLst>
          </p:cNvPr>
          <p:cNvSpPr>
            <a:spLocks noGrp="1"/>
          </p:cNvSpPr>
          <p:nvPr>
            <p:ph type="title"/>
          </p:nvPr>
        </p:nvSpPr>
        <p:spPr>
          <a:xfrm>
            <a:off x="317545" y="184591"/>
            <a:ext cx="3976211" cy="670146"/>
          </a:xfrm>
        </p:spPr>
        <p:txBody>
          <a:bodyPr/>
          <a:lstStyle/>
          <a:p>
            <a:r>
              <a:rPr lang="en-US"/>
              <a:t>Click to edit Master title style</a:t>
            </a:r>
          </a:p>
        </p:txBody>
      </p:sp>
      <p:sp>
        <p:nvSpPr>
          <p:cNvPr id="3" name="Text Placeholder 2">
            <a:extLst>
              <a:ext uri="{FF2B5EF4-FFF2-40B4-BE49-F238E27FC236}">
                <a16:creationId xmlns:a16="http://schemas.microsoft.com/office/drawing/2014/main" id="{C28CD401-FF14-4D37-86A6-555186CD5041}"/>
              </a:ext>
            </a:extLst>
          </p:cNvPr>
          <p:cNvSpPr>
            <a:spLocks noGrp="1"/>
          </p:cNvSpPr>
          <p:nvPr>
            <p:ph type="body" idx="1"/>
          </p:nvPr>
        </p:nvSpPr>
        <p:spPr>
          <a:xfrm>
            <a:off x="317545" y="849921"/>
            <a:ext cx="1950288" cy="416533"/>
          </a:xfrm>
        </p:spPr>
        <p:txBody>
          <a:bodyPr anchor="b"/>
          <a:lstStyle>
            <a:lvl1pPr marL="0" indent="0">
              <a:buNone/>
              <a:defRPr sz="907" b="1"/>
            </a:lvl1pPr>
            <a:lvl2pPr marL="172867" indent="0">
              <a:buNone/>
              <a:defRPr sz="756" b="1"/>
            </a:lvl2pPr>
            <a:lvl3pPr marL="345735" indent="0">
              <a:buNone/>
              <a:defRPr sz="681" b="1"/>
            </a:lvl3pPr>
            <a:lvl4pPr marL="518602" indent="0">
              <a:buNone/>
              <a:defRPr sz="605" b="1"/>
            </a:lvl4pPr>
            <a:lvl5pPr marL="691469" indent="0">
              <a:buNone/>
              <a:defRPr sz="605" b="1"/>
            </a:lvl5pPr>
            <a:lvl6pPr marL="864337" indent="0">
              <a:buNone/>
              <a:defRPr sz="605" b="1"/>
            </a:lvl6pPr>
            <a:lvl7pPr marL="1037204" indent="0">
              <a:buNone/>
              <a:defRPr sz="605" b="1"/>
            </a:lvl7pPr>
            <a:lvl8pPr marL="1210071" indent="0">
              <a:buNone/>
              <a:defRPr sz="605" b="1"/>
            </a:lvl8pPr>
            <a:lvl9pPr marL="1382939" indent="0">
              <a:buNone/>
              <a:defRPr sz="605" b="1"/>
            </a:lvl9pPr>
          </a:lstStyle>
          <a:p>
            <a:pPr lvl="0"/>
            <a:r>
              <a:rPr lang="en-US"/>
              <a:t>Edit Master text styles</a:t>
            </a:r>
          </a:p>
        </p:txBody>
      </p:sp>
      <p:sp>
        <p:nvSpPr>
          <p:cNvPr id="4" name="Content Placeholder 3">
            <a:extLst>
              <a:ext uri="{FF2B5EF4-FFF2-40B4-BE49-F238E27FC236}">
                <a16:creationId xmlns:a16="http://schemas.microsoft.com/office/drawing/2014/main" id="{A2A4F6B4-8F64-4D95-B3E0-F94AFF9914BC}"/>
              </a:ext>
            </a:extLst>
          </p:cNvPr>
          <p:cNvSpPr>
            <a:spLocks noGrp="1"/>
          </p:cNvSpPr>
          <p:nvPr>
            <p:ph sz="half" idx="2"/>
          </p:nvPr>
        </p:nvSpPr>
        <p:spPr>
          <a:xfrm>
            <a:off x="317545" y="1266455"/>
            <a:ext cx="1950288" cy="186276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0C435BE-DA6E-46C6-9435-21DB628A6134}"/>
              </a:ext>
            </a:extLst>
          </p:cNvPr>
          <p:cNvSpPr>
            <a:spLocks noGrp="1"/>
          </p:cNvSpPr>
          <p:nvPr>
            <p:ph type="body" sz="quarter" idx="3"/>
          </p:nvPr>
        </p:nvSpPr>
        <p:spPr>
          <a:xfrm>
            <a:off x="2333863" y="849921"/>
            <a:ext cx="1959893" cy="416533"/>
          </a:xfrm>
        </p:spPr>
        <p:txBody>
          <a:bodyPr anchor="b"/>
          <a:lstStyle>
            <a:lvl1pPr marL="0" indent="0">
              <a:buNone/>
              <a:defRPr sz="907" b="1"/>
            </a:lvl1pPr>
            <a:lvl2pPr marL="172867" indent="0">
              <a:buNone/>
              <a:defRPr sz="756" b="1"/>
            </a:lvl2pPr>
            <a:lvl3pPr marL="345735" indent="0">
              <a:buNone/>
              <a:defRPr sz="681" b="1"/>
            </a:lvl3pPr>
            <a:lvl4pPr marL="518602" indent="0">
              <a:buNone/>
              <a:defRPr sz="605" b="1"/>
            </a:lvl4pPr>
            <a:lvl5pPr marL="691469" indent="0">
              <a:buNone/>
              <a:defRPr sz="605" b="1"/>
            </a:lvl5pPr>
            <a:lvl6pPr marL="864337" indent="0">
              <a:buNone/>
              <a:defRPr sz="605" b="1"/>
            </a:lvl6pPr>
            <a:lvl7pPr marL="1037204" indent="0">
              <a:buNone/>
              <a:defRPr sz="605" b="1"/>
            </a:lvl7pPr>
            <a:lvl8pPr marL="1210071" indent="0">
              <a:buNone/>
              <a:defRPr sz="605" b="1"/>
            </a:lvl8pPr>
            <a:lvl9pPr marL="1382939" indent="0">
              <a:buNone/>
              <a:defRPr sz="605" b="1"/>
            </a:lvl9pPr>
          </a:lstStyle>
          <a:p>
            <a:pPr lvl="0"/>
            <a:r>
              <a:rPr lang="en-US"/>
              <a:t>Edit Master text styles</a:t>
            </a:r>
          </a:p>
        </p:txBody>
      </p:sp>
      <p:sp>
        <p:nvSpPr>
          <p:cNvPr id="6" name="Content Placeholder 5">
            <a:extLst>
              <a:ext uri="{FF2B5EF4-FFF2-40B4-BE49-F238E27FC236}">
                <a16:creationId xmlns:a16="http://schemas.microsoft.com/office/drawing/2014/main" id="{43A84842-C963-47C6-8E46-08EA5B8059F2}"/>
              </a:ext>
            </a:extLst>
          </p:cNvPr>
          <p:cNvSpPr>
            <a:spLocks noGrp="1"/>
          </p:cNvSpPr>
          <p:nvPr>
            <p:ph sz="quarter" idx="4"/>
          </p:nvPr>
        </p:nvSpPr>
        <p:spPr>
          <a:xfrm>
            <a:off x="2333863" y="1266455"/>
            <a:ext cx="1959893" cy="186276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362E7D6-8325-4424-A6C3-6B53B0C2DFEE}"/>
              </a:ext>
            </a:extLst>
          </p:cNvPr>
          <p:cNvSpPr>
            <a:spLocks noGrp="1"/>
          </p:cNvSpPr>
          <p:nvPr>
            <p:ph type="dt" sz="half" idx="10"/>
          </p:nvPr>
        </p:nvSpPr>
        <p:spPr/>
        <p:txBody>
          <a:bodyPr/>
          <a:lstStyle/>
          <a:p>
            <a:fld id="{1D8BD707-D9CF-40AE-B4C6-C98DA3205C09}" type="datetimeFigureOut">
              <a:rPr lang="en-US" smtClean="0"/>
              <a:t>5/16/22</a:t>
            </a:fld>
            <a:endParaRPr lang="en-US"/>
          </a:p>
        </p:txBody>
      </p:sp>
      <p:sp>
        <p:nvSpPr>
          <p:cNvPr id="8" name="Footer Placeholder 7">
            <a:extLst>
              <a:ext uri="{FF2B5EF4-FFF2-40B4-BE49-F238E27FC236}">
                <a16:creationId xmlns:a16="http://schemas.microsoft.com/office/drawing/2014/main" id="{FCF9574B-6AD3-47EC-84E2-C43E6C33A3EF}"/>
              </a:ext>
            </a:extLst>
          </p:cNvPr>
          <p:cNvSpPr>
            <a:spLocks noGrp="1"/>
          </p:cNvSpPr>
          <p:nvPr>
            <p:ph type="ftr" sz="quarter" idx="11"/>
          </p:nvPr>
        </p:nvSpPr>
        <p:spPr/>
        <p:txBody>
          <a:bodyPr/>
          <a:lstStyle/>
          <a:p>
            <a:pPr marL="12700">
              <a:lnSpc>
                <a:spcPts val="705"/>
              </a:lnSpc>
            </a:pPr>
            <a:r>
              <a:rPr lang="en-US" spc="-5"/>
              <a:t>(University </a:t>
            </a:r>
            <a:r>
              <a:rPr lang="en-US"/>
              <a:t>of</a:t>
            </a:r>
            <a:r>
              <a:rPr lang="en-US" spc="-55"/>
              <a:t> </a:t>
            </a:r>
            <a:r>
              <a:rPr lang="en-US" spc="-5"/>
              <a:t>Luxembourg)</a:t>
            </a:r>
            <a:endParaRPr lang="en-US" spc="-5" dirty="0"/>
          </a:p>
        </p:txBody>
      </p:sp>
      <p:sp>
        <p:nvSpPr>
          <p:cNvPr id="9" name="Slide Number Placeholder 8">
            <a:extLst>
              <a:ext uri="{FF2B5EF4-FFF2-40B4-BE49-F238E27FC236}">
                <a16:creationId xmlns:a16="http://schemas.microsoft.com/office/drawing/2014/main" id="{EF08F0C5-CCF5-48BA-8DF8-70DFAB02D7E1}"/>
              </a:ext>
            </a:extLst>
          </p:cNvPr>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1634335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E25424-DE49-46DE-B69A-538E27F4978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F1F26B3-08DD-41D4-81A1-E0577446C63B}"/>
              </a:ext>
            </a:extLst>
          </p:cNvPr>
          <p:cNvSpPr>
            <a:spLocks noGrp="1"/>
          </p:cNvSpPr>
          <p:nvPr>
            <p:ph type="dt" sz="half" idx="10"/>
          </p:nvPr>
        </p:nvSpPr>
        <p:spPr/>
        <p:txBody>
          <a:bodyPr/>
          <a:lstStyle/>
          <a:p>
            <a:fld id="{1D8BD707-D9CF-40AE-B4C6-C98DA3205C09}" type="datetimeFigureOut">
              <a:rPr lang="en-US" smtClean="0"/>
              <a:t>5/16/22</a:t>
            </a:fld>
            <a:endParaRPr lang="en-US"/>
          </a:p>
        </p:txBody>
      </p:sp>
      <p:sp>
        <p:nvSpPr>
          <p:cNvPr id="4" name="Footer Placeholder 3">
            <a:extLst>
              <a:ext uri="{FF2B5EF4-FFF2-40B4-BE49-F238E27FC236}">
                <a16:creationId xmlns:a16="http://schemas.microsoft.com/office/drawing/2014/main" id="{1CF548EF-9AFE-4FB1-9C98-7325B17D8C6A}"/>
              </a:ext>
            </a:extLst>
          </p:cNvPr>
          <p:cNvSpPr>
            <a:spLocks noGrp="1"/>
          </p:cNvSpPr>
          <p:nvPr>
            <p:ph type="ftr" sz="quarter" idx="11"/>
          </p:nvPr>
        </p:nvSpPr>
        <p:spPr/>
        <p:txBody>
          <a:bodyPr/>
          <a:lstStyle/>
          <a:p>
            <a:pPr marL="12700">
              <a:lnSpc>
                <a:spcPts val="705"/>
              </a:lnSpc>
            </a:pPr>
            <a:r>
              <a:rPr lang="en-US" spc="-5"/>
              <a:t>(University </a:t>
            </a:r>
            <a:r>
              <a:rPr lang="en-US"/>
              <a:t>of</a:t>
            </a:r>
            <a:r>
              <a:rPr lang="en-US" spc="-55"/>
              <a:t> </a:t>
            </a:r>
            <a:r>
              <a:rPr lang="en-US" spc="-5"/>
              <a:t>Luxembourg)</a:t>
            </a:r>
            <a:endParaRPr lang="en-US" spc="-5" dirty="0"/>
          </a:p>
        </p:txBody>
      </p:sp>
      <p:sp>
        <p:nvSpPr>
          <p:cNvPr id="5" name="Slide Number Placeholder 4">
            <a:extLst>
              <a:ext uri="{FF2B5EF4-FFF2-40B4-BE49-F238E27FC236}">
                <a16:creationId xmlns:a16="http://schemas.microsoft.com/office/drawing/2014/main" id="{F4E9F965-B423-477F-88B5-BCB8EAF8F421}"/>
              </a:ext>
            </a:extLst>
          </p:cNvPr>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31484664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4517576-7D12-452F-B2FA-70B9D61A8F52}"/>
              </a:ext>
            </a:extLst>
          </p:cNvPr>
          <p:cNvSpPr>
            <a:spLocks noGrp="1"/>
          </p:cNvSpPr>
          <p:nvPr>
            <p:ph type="dt" sz="half" idx="10"/>
          </p:nvPr>
        </p:nvSpPr>
        <p:spPr/>
        <p:txBody>
          <a:bodyPr/>
          <a:lstStyle/>
          <a:p>
            <a:fld id="{1D8BD707-D9CF-40AE-B4C6-C98DA3205C09}" type="datetimeFigureOut">
              <a:rPr lang="en-US" smtClean="0"/>
              <a:t>5/16/22</a:t>
            </a:fld>
            <a:endParaRPr lang="en-US"/>
          </a:p>
        </p:txBody>
      </p:sp>
      <p:sp>
        <p:nvSpPr>
          <p:cNvPr id="3" name="Footer Placeholder 2">
            <a:extLst>
              <a:ext uri="{FF2B5EF4-FFF2-40B4-BE49-F238E27FC236}">
                <a16:creationId xmlns:a16="http://schemas.microsoft.com/office/drawing/2014/main" id="{42BB8B3A-8EED-474C-A370-0FB1F86426A0}"/>
              </a:ext>
            </a:extLst>
          </p:cNvPr>
          <p:cNvSpPr>
            <a:spLocks noGrp="1"/>
          </p:cNvSpPr>
          <p:nvPr>
            <p:ph type="ftr" sz="quarter" idx="11"/>
          </p:nvPr>
        </p:nvSpPr>
        <p:spPr/>
        <p:txBody>
          <a:bodyPr/>
          <a:lstStyle/>
          <a:p>
            <a:pPr marL="12700">
              <a:lnSpc>
                <a:spcPts val="705"/>
              </a:lnSpc>
            </a:pPr>
            <a:r>
              <a:rPr lang="en-US" spc="-5"/>
              <a:t>(University </a:t>
            </a:r>
            <a:r>
              <a:rPr lang="en-US"/>
              <a:t>of</a:t>
            </a:r>
            <a:r>
              <a:rPr lang="en-US" spc="-55"/>
              <a:t> </a:t>
            </a:r>
            <a:r>
              <a:rPr lang="en-US" spc="-5"/>
              <a:t>Luxembourg)</a:t>
            </a:r>
            <a:endParaRPr lang="en-US" spc="-5" dirty="0"/>
          </a:p>
        </p:txBody>
      </p:sp>
      <p:sp>
        <p:nvSpPr>
          <p:cNvPr id="4" name="Slide Number Placeholder 3">
            <a:extLst>
              <a:ext uri="{FF2B5EF4-FFF2-40B4-BE49-F238E27FC236}">
                <a16:creationId xmlns:a16="http://schemas.microsoft.com/office/drawing/2014/main" id="{6864DFED-87D5-43FC-BF33-FC1E796FBB2E}"/>
              </a:ext>
            </a:extLst>
          </p:cNvPr>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22048750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83CC00-6FAB-4B27-825F-D1E9094371A4}"/>
              </a:ext>
            </a:extLst>
          </p:cNvPr>
          <p:cNvSpPr>
            <a:spLocks noGrp="1"/>
          </p:cNvSpPr>
          <p:nvPr>
            <p:ph type="title"/>
          </p:nvPr>
        </p:nvSpPr>
        <p:spPr>
          <a:xfrm>
            <a:off x="317545" y="231140"/>
            <a:ext cx="1486877" cy="808990"/>
          </a:xfrm>
        </p:spPr>
        <p:txBody>
          <a:bodyPr anchor="b"/>
          <a:lstStyle>
            <a:lvl1pPr>
              <a:defRPr sz="1210"/>
            </a:lvl1pPr>
          </a:lstStyle>
          <a:p>
            <a:r>
              <a:rPr lang="en-US"/>
              <a:t>Click to edit Master title style</a:t>
            </a:r>
          </a:p>
        </p:txBody>
      </p:sp>
      <p:sp>
        <p:nvSpPr>
          <p:cNvPr id="3" name="Content Placeholder 2">
            <a:extLst>
              <a:ext uri="{FF2B5EF4-FFF2-40B4-BE49-F238E27FC236}">
                <a16:creationId xmlns:a16="http://schemas.microsoft.com/office/drawing/2014/main" id="{FF9E0CA6-8415-4ADD-AE37-FFC2ECB7F9E4}"/>
              </a:ext>
            </a:extLst>
          </p:cNvPr>
          <p:cNvSpPr>
            <a:spLocks noGrp="1"/>
          </p:cNvSpPr>
          <p:nvPr>
            <p:ph idx="1"/>
          </p:nvPr>
        </p:nvSpPr>
        <p:spPr>
          <a:xfrm>
            <a:off x="1959893" y="499199"/>
            <a:ext cx="2333863" cy="2463888"/>
          </a:xfrm>
        </p:spPr>
        <p:txBody>
          <a:bodyPr/>
          <a:lstStyle>
            <a:lvl1pPr>
              <a:defRPr sz="1210"/>
            </a:lvl1pPr>
            <a:lvl2pPr>
              <a:defRPr sz="1059"/>
            </a:lvl2pPr>
            <a:lvl3pPr>
              <a:defRPr sz="907"/>
            </a:lvl3pPr>
            <a:lvl4pPr>
              <a:defRPr sz="756"/>
            </a:lvl4pPr>
            <a:lvl5pPr>
              <a:defRPr sz="756"/>
            </a:lvl5pPr>
            <a:lvl6pPr>
              <a:defRPr sz="756"/>
            </a:lvl6pPr>
            <a:lvl7pPr>
              <a:defRPr sz="756"/>
            </a:lvl7pPr>
            <a:lvl8pPr>
              <a:defRPr sz="756"/>
            </a:lvl8pPr>
            <a:lvl9pPr>
              <a:defRPr sz="756"/>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5AB8E29-5FB4-4768-AC28-A4432E67B5D0}"/>
              </a:ext>
            </a:extLst>
          </p:cNvPr>
          <p:cNvSpPr>
            <a:spLocks noGrp="1"/>
          </p:cNvSpPr>
          <p:nvPr>
            <p:ph type="body" sz="half" idx="2"/>
          </p:nvPr>
        </p:nvSpPr>
        <p:spPr>
          <a:xfrm>
            <a:off x="317545" y="1040130"/>
            <a:ext cx="1486877" cy="1926969"/>
          </a:xfrm>
        </p:spPr>
        <p:txBody>
          <a:bodyPr/>
          <a:lstStyle>
            <a:lvl1pPr marL="0" indent="0">
              <a:buNone/>
              <a:defRPr sz="605"/>
            </a:lvl1pPr>
            <a:lvl2pPr marL="172867" indent="0">
              <a:buNone/>
              <a:defRPr sz="529"/>
            </a:lvl2pPr>
            <a:lvl3pPr marL="345735" indent="0">
              <a:buNone/>
              <a:defRPr sz="454"/>
            </a:lvl3pPr>
            <a:lvl4pPr marL="518602" indent="0">
              <a:buNone/>
              <a:defRPr sz="378"/>
            </a:lvl4pPr>
            <a:lvl5pPr marL="691469" indent="0">
              <a:buNone/>
              <a:defRPr sz="378"/>
            </a:lvl5pPr>
            <a:lvl6pPr marL="864337" indent="0">
              <a:buNone/>
              <a:defRPr sz="378"/>
            </a:lvl6pPr>
            <a:lvl7pPr marL="1037204" indent="0">
              <a:buNone/>
              <a:defRPr sz="378"/>
            </a:lvl7pPr>
            <a:lvl8pPr marL="1210071" indent="0">
              <a:buNone/>
              <a:defRPr sz="378"/>
            </a:lvl8pPr>
            <a:lvl9pPr marL="1382939" indent="0">
              <a:buNone/>
              <a:defRPr sz="378"/>
            </a:lvl9pPr>
          </a:lstStyle>
          <a:p>
            <a:pPr lvl="0"/>
            <a:r>
              <a:rPr lang="en-US"/>
              <a:t>Edit Master text styles</a:t>
            </a:r>
          </a:p>
        </p:txBody>
      </p:sp>
      <p:sp>
        <p:nvSpPr>
          <p:cNvPr id="5" name="Date Placeholder 4">
            <a:extLst>
              <a:ext uri="{FF2B5EF4-FFF2-40B4-BE49-F238E27FC236}">
                <a16:creationId xmlns:a16="http://schemas.microsoft.com/office/drawing/2014/main" id="{6D70BF04-7C70-41B9-9A99-A44F1D0F07F5}"/>
              </a:ext>
            </a:extLst>
          </p:cNvPr>
          <p:cNvSpPr>
            <a:spLocks noGrp="1"/>
          </p:cNvSpPr>
          <p:nvPr>
            <p:ph type="dt" sz="half" idx="10"/>
          </p:nvPr>
        </p:nvSpPr>
        <p:spPr/>
        <p:txBody>
          <a:bodyPr/>
          <a:lstStyle/>
          <a:p>
            <a:fld id="{1D8BD707-D9CF-40AE-B4C6-C98DA3205C09}" type="datetimeFigureOut">
              <a:rPr lang="en-US" smtClean="0"/>
              <a:t>5/16/22</a:t>
            </a:fld>
            <a:endParaRPr lang="en-US"/>
          </a:p>
        </p:txBody>
      </p:sp>
      <p:sp>
        <p:nvSpPr>
          <p:cNvPr id="6" name="Footer Placeholder 5">
            <a:extLst>
              <a:ext uri="{FF2B5EF4-FFF2-40B4-BE49-F238E27FC236}">
                <a16:creationId xmlns:a16="http://schemas.microsoft.com/office/drawing/2014/main" id="{AE25F25F-260C-4907-B970-4020CCD8B2B3}"/>
              </a:ext>
            </a:extLst>
          </p:cNvPr>
          <p:cNvSpPr>
            <a:spLocks noGrp="1"/>
          </p:cNvSpPr>
          <p:nvPr>
            <p:ph type="ftr" sz="quarter" idx="11"/>
          </p:nvPr>
        </p:nvSpPr>
        <p:spPr/>
        <p:txBody>
          <a:bodyPr/>
          <a:lstStyle/>
          <a:p>
            <a:pPr marL="12700">
              <a:lnSpc>
                <a:spcPts val="705"/>
              </a:lnSpc>
            </a:pPr>
            <a:r>
              <a:rPr lang="en-US" spc="-5"/>
              <a:t>(University </a:t>
            </a:r>
            <a:r>
              <a:rPr lang="en-US"/>
              <a:t>of</a:t>
            </a:r>
            <a:r>
              <a:rPr lang="en-US" spc="-55"/>
              <a:t> </a:t>
            </a:r>
            <a:r>
              <a:rPr lang="en-US" spc="-5"/>
              <a:t>Luxembourg)</a:t>
            </a:r>
            <a:endParaRPr lang="en-US" spc="-5" dirty="0"/>
          </a:p>
        </p:txBody>
      </p:sp>
      <p:sp>
        <p:nvSpPr>
          <p:cNvPr id="7" name="Slide Number Placeholder 6">
            <a:extLst>
              <a:ext uri="{FF2B5EF4-FFF2-40B4-BE49-F238E27FC236}">
                <a16:creationId xmlns:a16="http://schemas.microsoft.com/office/drawing/2014/main" id="{CD5B77F4-390A-4B28-A6CB-F213724825CC}"/>
              </a:ext>
            </a:extLst>
          </p:cNvPr>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33837480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999C29-68CE-4F28-AD5B-4842B67ECBE3}"/>
              </a:ext>
            </a:extLst>
          </p:cNvPr>
          <p:cNvSpPr>
            <a:spLocks noGrp="1"/>
          </p:cNvSpPr>
          <p:nvPr>
            <p:ph type="title"/>
          </p:nvPr>
        </p:nvSpPr>
        <p:spPr>
          <a:xfrm>
            <a:off x="317545" y="231140"/>
            <a:ext cx="1486877" cy="808990"/>
          </a:xfrm>
        </p:spPr>
        <p:txBody>
          <a:bodyPr anchor="b"/>
          <a:lstStyle>
            <a:lvl1pPr>
              <a:defRPr sz="1210"/>
            </a:lvl1pPr>
          </a:lstStyle>
          <a:p>
            <a:r>
              <a:rPr lang="en-US"/>
              <a:t>Click to edit Master title style</a:t>
            </a:r>
          </a:p>
        </p:txBody>
      </p:sp>
      <p:sp>
        <p:nvSpPr>
          <p:cNvPr id="3" name="Picture Placeholder 2">
            <a:extLst>
              <a:ext uri="{FF2B5EF4-FFF2-40B4-BE49-F238E27FC236}">
                <a16:creationId xmlns:a16="http://schemas.microsoft.com/office/drawing/2014/main" id="{053E00CB-5963-492B-A331-D5EF2C25583E}"/>
              </a:ext>
            </a:extLst>
          </p:cNvPr>
          <p:cNvSpPr>
            <a:spLocks noGrp="1"/>
          </p:cNvSpPr>
          <p:nvPr>
            <p:ph type="pic" idx="1"/>
          </p:nvPr>
        </p:nvSpPr>
        <p:spPr>
          <a:xfrm>
            <a:off x="1959893" y="499199"/>
            <a:ext cx="2333863" cy="2463888"/>
          </a:xfrm>
        </p:spPr>
        <p:txBody>
          <a:bodyPr/>
          <a:lstStyle>
            <a:lvl1pPr marL="0" indent="0">
              <a:buNone/>
              <a:defRPr sz="1210"/>
            </a:lvl1pPr>
            <a:lvl2pPr marL="172867" indent="0">
              <a:buNone/>
              <a:defRPr sz="1059"/>
            </a:lvl2pPr>
            <a:lvl3pPr marL="345735" indent="0">
              <a:buNone/>
              <a:defRPr sz="907"/>
            </a:lvl3pPr>
            <a:lvl4pPr marL="518602" indent="0">
              <a:buNone/>
              <a:defRPr sz="756"/>
            </a:lvl4pPr>
            <a:lvl5pPr marL="691469" indent="0">
              <a:buNone/>
              <a:defRPr sz="756"/>
            </a:lvl5pPr>
            <a:lvl6pPr marL="864337" indent="0">
              <a:buNone/>
              <a:defRPr sz="756"/>
            </a:lvl6pPr>
            <a:lvl7pPr marL="1037204" indent="0">
              <a:buNone/>
              <a:defRPr sz="756"/>
            </a:lvl7pPr>
            <a:lvl8pPr marL="1210071" indent="0">
              <a:buNone/>
              <a:defRPr sz="756"/>
            </a:lvl8pPr>
            <a:lvl9pPr marL="1382939" indent="0">
              <a:buNone/>
              <a:defRPr sz="756"/>
            </a:lvl9pPr>
          </a:lstStyle>
          <a:p>
            <a:endParaRPr lang="en-US"/>
          </a:p>
        </p:txBody>
      </p:sp>
      <p:sp>
        <p:nvSpPr>
          <p:cNvPr id="4" name="Text Placeholder 3">
            <a:extLst>
              <a:ext uri="{FF2B5EF4-FFF2-40B4-BE49-F238E27FC236}">
                <a16:creationId xmlns:a16="http://schemas.microsoft.com/office/drawing/2014/main" id="{0D7B28E1-8CF4-4AE3-93BC-5DE1A527A556}"/>
              </a:ext>
            </a:extLst>
          </p:cNvPr>
          <p:cNvSpPr>
            <a:spLocks noGrp="1"/>
          </p:cNvSpPr>
          <p:nvPr>
            <p:ph type="body" sz="half" idx="2"/>
          </p:nvPr>
        </p:nvSpPr>
        <p:spPr>
          <a:xfrm>
            <a:off x="317545" y="1040130"/>
            <a:ext cx="1486877" cy="1926969"/>
          </a:xfrm>
        </p:spPr>
        <p:txBody>
          <a:bodyPr/>
          <a:lstStyle>
            <a:lvl1pPr marL="0" indent="0">
              <a:buNone/>
              <a:defRPr sz="605"/>
            </a:lvl1pPr>
            <a:lvl2pPr marL="172867" indent="0">
              <a:buNone/>
              <a:defRPr sz="529"/>
            </a:lvl2pPr>
            <a:lvl3pPr marL="345735" indent="0">
              <a:buNone/>
              <a:defRPr sz="454"/>
            </a:lvl3pPr>
            <a:lvl4pPr marL="518602" indent="0">
              <a:buNone/>
              <a:defRPr sz="378"/>
            </a:lvl4pPr>
            <a:lvl5pPr marL="691469" indent="0">
              <a:buNone/>
              <a:defRPr sz="378"/>
            </a:lvl5pPr>
            <a:lvl6pPr marL="864337" indent="0">
              <a:buNone/>
              <a:defRPr sz="378"/>
            </a:lvl6pPr>
            <a:lvl7pPr marL="1037204" indent="0">
              <a:buNone/>
              <a:defRPr sz="378"/>
            </a:lvl7pPr>
            <a:lvl8pPr marL="1210071" indent="0">
              <a:buNone/>
              <a:defRPr sz="378"/>
            </a:lvl8pPr>
            <a:lvl9pPr marL="1382939" indent="0">
              <a:buNone/>
              <a:defRPr sz="378"/>
            </a:lvl9pPr>
          </a:lstStyle>
          <a:p>
            <a:pPr lvl="0"/>
            <a:r>
              <a:rPr lang="en-US"/>
              <a:t>Edit Master text styles</a:t>
            </a:r>
          </a:p>
        </p:txBody>
      </p:sp>
      <p:sp>
        <p:nvSpPr>
          <p:cNvPr id="5" name="Date Placeholder 4">
            <a:extLst>
              <a:ext uri="{FF2B5EF4-FFF2-40B4-BE49-F238E27FC236}">
                <a16:creationId xmlns:a16="http://schemas.microsoft.com/office/drawing/2014/main" id="{AC811F10-E3AB-49CB-AD59-E45D2E9F4936}"/>
              </a:ext>
            </a:extLst>
          </p:cNvPr>
          <p:cNvSpPr>
            <a:spLocks noGrp="1"/>
          </p:cNvSpPr>
          <p:nvPr>
            <p:ph type="dt" sz="half" idx="10"/>
          </p:nvPr>
        </p:nvSpPr>
        <p:spPr/>
        <p:txBody>
          <a:bodyPr/>
          <a:lstStyle/>
          <a:p>
            <a:fld id="{1D8BD707-D9CF-40AE-B4C6-C98DA3205C09}" type="datetimeFigureOut">
              <a:rPr lang="en-US" smtClean="0"/>
              <a:t>5/16/22</a:t>
            </a:fld>
            <a:endParaRPr lang="en-US"/>
          </a:p>
        </p:txBody>
      </p:sp>
      <p:sp>
        <p:nvSpPr>
          <p:cNvPr id="6" name="Footer Placeholder 5">
            <a:extLst>
              <a:ext uri="{FF2B5EF4-FFF2-40B4-BE49-F238E27FC236}">
                <a16:creationId xmlns:a16="http://schemas.microsoft.com/office/drawing/2014/main" id="{9D81A1BF-7914-42BB-B203-B3A06BD618AC}"/>
              </a:ext>
            </a:extLst>
          </p:cNvPr>
          <p:cNvSpPr>
            <a:spLocks noGrp="1"/>
          </p:cNvSpPr>
          <p:nvPr>
            <p:ph type="ftr" sz="quarter" idx="11"/>
          </p:nvPr>
        </p:nvSpPr>
        <p:spPr/>
        <p:txBody>
          <a:bodyPr/>
          <a:lstStyle/>
          <a:p>
            <a:pPr marL="12700">
              <a:lnSpc>
                <a:spcPts val="705"/>
              </a:lnSpc>
            </a:pPr>
            <a:r>
              <a:rPr lang="en-US" spc="-5"/>
              <a:t>(University </a:t>
            </a:r>
            <a:r>
              <a:rPr lang="en-US"/>
              <a:t>of</a:t>
            </a:r>
            <a:r>
              <a:rPr lang="en-US" spc="-55"/>
              <a:t> </a:t>
            </a:r>
            <a:r>
              <a:rPr lang="en-US" spc="-5"/>
              <a:t>Luxembourg)</a:t>
            </a:r>
            <a:endParaRPr lang="en-US" spc="-5" dirty="0"/>
          </a:p>
        </p:txBody>
      </p:sp>
      <p:sp>
        <p:nvSpPr>
          <p:cNvPr id="7" name="Slide Number Placeholder 6">
            <a:extLst>
              <a:ext uri="{FF2B5EF4-FFF2-40B4-BE49-F238E27FC236}">
                <a16:creationId xmlns:a16="http://schemas.microsoft.com/office/drawing/2014/main" id="{A508B221-BB5A-426F-8BA4-A190AB0D77A2}"/>
              </a:ext>
            </a:extLst>
          </p:cNvPr>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16971561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F6E3046-E929-48C9-B3CE-B2FA440801CB}"/>
              </a:ext>
            </a:extLst>
          </p:cNvPr>
          <p:cNvSpPr>
            <a:spLocks noGrp="1"/>
          </p:cNvSpPr>
          <p:nvPr>
            <p:ph type="title"/>
          </p:nvPr>
        </p:nvSpPr>
        <p:spPr>
          <a:xfrm>
            <a:off x="316945" y="184591"/>
            <a:ext cx="3976211" cy="670146"/>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0A9F27C-C582-4C0B-9580-0128E4C30CED}"/>
              </a:ext>
            </a:extLst>
          </p:cNvPr>
          <p:cNvSpPr>
            <a:spLocks noGrp="1"/>
          </p:cNvSpPr>
          <p:nvPr>
            <p:ph type="body" idx="1"/>
          </p:nvPr>
        </p:nvSpPr>
        <p:spPr>
          <a:xfrm>
            <a:off x="316945" y="922955"/>
            <a:ext cx="3976211" cy="219984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F92FAF-E6BA-42B5-AEF3-8BF58FBB93CE}"/>
              </a:ext>
            </a:extLst>
          </p:cNvPr>
          <p:cNvSpPr>
            <a:spLocks noGrp="1"/>
          </p:cNvSpPr>
          <p:nvPr>
            <p:ph type="dt" sz="half" idx="2"/>
          </p:nvPr>
        </p:nvSpPr>
        <p:spPr>
          <a:xfrm>
            <a:off x="316944" y="3213488"/>
            <a:ext cx="1037273" cy="184591"/>
          </a:xfrm>
          <a:prstGeom prst="rect">
            <a:avLst/>
          </a:prstGeom>
        </p:spPr>
        <p:txBody>
          <a:bodyPr vert="horz" lIns="91440" tIns="45720" rIns="91440" bIns="45720" rtlCol="0" anchor="ctr"/>
          <a:lstStyle>
            <a:lvl1pPr algn="l">
              <a:defRPr sz="454">
                <a:solidFill>
                  <a:schemeClr val="tx1">
                    <a:tint val="75000"/>
                  </a:schemeClr>
                </a:solidFill>
              </a:defRPr>
            </a:lvl1pPr>
          </a:lstStyle>
          <a:p>
            <a:fld id="{1D8BD707-D9CF-40AE-B4C6-C98DA3205C09}" type="datetimeFigureOut">
              <a:rPr lang="en-US" smtClean="0"/>
              <a:t>5/16/22</a:t>
            </a:fld>
            <a:endParaRPr lang="en-US"/>
          </a:p>
        </p:txBody>
      </p:sp>
      <p:sp>
        <p:nvSpPr>
          <p:cNvPr id="5" name="Footer Placeholder 4">
            <a:extLst>
              <a:ext uri="{FF2B5EF4-FFF2-40B4-BE49-F238E27FC236}">
                <a16:creationId xmlns:a16="http://schemas.microsoft.com/office/drawing/2014/main" id="{E92F0B5F-EE45-42C6-9C28-BE3FF9A75943}"/>
              </a:ext>
            </a:extLst>
          </p:cNvPr>
          <p:cNvSpPr>
            <a:spLocks noGrp="1"/>
          </p:cNvSpPr>
          <p:nvPr>
            <p:ph type="ftr" sz="quarter" idx="3"/>
          </p:nvPr>
        </p:nvSpPr>
        <p:spPr>
          <a:xfrm>
            <a:off x="1527096" y="3213488"/>
            <a:ext cx="1555909" cy="184591"/>
          </a:xfrm>
          <a:prstGeom prst="rect">
            <a:avLst/>
          </a:prstGeom>
        </p:spPr>
        <p:txBody>
          <a:bodyPr vert="horz" lIns="91440" tIns="45720" rIns="91440" bIns="45720" rtlCol="0" anchor="ctr"/>
          <a:lstStyle>
            <a:lvl1pPr algn="ctr">
              <a:defRPr sz="454">
                <a:solidFill>
                  <a:schemeClr val="tx1">
                    <a:tint val="75000"/>
                  </a:schemeClr>
                </a:solidFill>
              </a:defRPr>
            </a:lvl1pPr>
          </a:lstStyle>
          <a:p>
            <a:pPr marL="12700">
              <a:lnSpc>
                <a:spcPts val="705"/>
              </a:lnSpc>
            </a:pPr>
            <a:r>
              <a:rPr lang="en-US" spc="-5"/>
              <a:t>(University </a:t>
            </a:r>
            <a:r>
              <a:rPr lang="en-US"/>
              <a:t>of</a:t>
            </a:r>
            <a:r>
              <a:rPr lang="en-US" spc="-55"/>
              <a:t> </a:t>
            </a:r>
            <a:r>
              <a:rPr lang="en-US" spc="-5"/>
              <a:t>Luxembourg)</a:t>
            </a:r>
            <a:endParaRPr lang="en-US" spc="-5" dirty="0"/>
          </a:p>
        </p:txBody>
      </p:sp>
      <p:sp>
        <p:nvSpPr>
          <p:cNvPr id="6" name="Slide Number Placeholder 5">
            <a:extLst>
              <a:ext uri="{FF2B5EF4-FFF2-40B4-BE49-F238E27FC236}">
                <a16:creationId xmlns:a16="http://schemas.microsoft.com/office/drawing/2014/main" id="{557D5CE0-6D06-4732-86F0-27A18A5D7B9C}"/>
              </a:ext>
            </a:extLst>
          </p:cNvPr>
          <p:cNvSpPr>
            <a:spLocks noGrp="1"/>
          </p:cNvSpPr>
          <p:nvPr>
            <p:ph type="sldNum" sz="quarter" idx="4"/>
          </p:nvPr>
        </p:nvSpPr>
        <p:spPr>
          <a:xfrm>
            <a:off x="3255883" y="3213488"/>
            <a:ext cx="1037273" cy="184591"/>
          </a:xfrm>
          <a:prstGeom prst="rect">
            <a:avLst/>
          </a:prstGeom>
        </p:spPr>
        <p:txBody>
          <a:bodyPr vert="horz" lIns="91440" tIns="45720" rIns="91440" bIns="45720" rtlCol="0" anchor="ctr"/>
          <a:lstStyle>
            <a:lvl1pPr algn="r">
              <a:defRPr sz="454">
                <a:solidFill>
                  <a:schemeClr val="tx1">
                    <a:tint val="75000"/>
                  </a:schemeClr>
                </a:solidFill>
              </a:defRPr>
            </a:lvl1pPr>
          </a:lstStyle>
          <a:p>
            <a:fld id="{B6F15528-21DE-4FAA-801E-634DDDAF4B2B}" type="slidenum">
              <a:rPr lang="en-US" smtClean="0"/>
              <a:t>‹#›</a:t>
            </a:fld>
            <a:endParaRPr lang="en-US"/>
          </a:p>
        </p:txBody>
      </p:sp>
    </p:spTree>
    <p:extLst>
      <p:ext uri="{BB962C8B-B14F-4D97-AF65-F5344CB8AC3E}">
        <p14:creationId xmlns:p14="http://schemas.microsoft.com/office/powerpoint/2010/main" val="1243344995"/>
      </p:ext>
    </p:extLst>
  </p:cSld>
  <p:clrMap bg1="lt1" tx1="dk1" bg2="lt2" tx2="dk2" accent1="accent1" accent2="accent2" accent3="accent3" accent4="accent4" accent5="accent5" accent6="accent6" hlink="hlink" folHlink="folHlink"/>
  <p:sldLayoutIdLst>
    <p:sldLayoutId id="2147483855" r:id="rId1"/>
    <p:sldLayoutId id="2147483856" r:id="rId2"/>
    <p:sldLayoutId id="2147483857" r:id="rId3"/>
    <p:sldLayoutId id="2147483858" r:id="rId4"/>
    <p:sldLayoutId id="2147483859" r:id="rId5"/>
    <p:sldLayoutId id="2147483860" r:id="rId6"/>
    <p:sldLayoutId id="2147483861" r:id="rId7"/>
    <p:sldLayoutId id="2147483862" r:id="rId8"/>
    <p:sldLayoutId id="2147483863" r:id="rId9"/>
    <p:sldLayoutId id="2147483864" r:id="rId10"/>
    <p:sldLayoutId id="2147483865" r:id="rId11"/>
  </p:sldLayoutIdLst>
  <p:txStyles>
    <p:titleStyle>
      <a:lvl1pPr algn="l" defTabSz="345735" rtl="0" eaLnBrk="1" latinLnBrk="0" hangingPunct="1">
        <a:lnSpc>
          <a:spcPct val="90000"/>
        </a:lnSpc>
        <a:spcBef>
          <a:spcPct val="0"/>
        </a:spcBef>
        <a:buNone/>
        <a:defRPr sz="1664" kern="1200">
          <a:solidFill>
            <a:schemeClr val="tx1"/>
          </a:solidFill>
          <a:latin typeface="+mj-lt"/>
          <a:ea typeface="+mj-ea"/>
          <a:cs typeface="+mj-cs"/>
        </a:defRPr>
      </a:lvl1pPr>
    </p:titleStyle>
    <p:bodyStyle>
      <a:lvl1pPr marL="86434" indent="-86434" algn="l" defTabSz="345735" rtl="0" eaLnBrk="1" latinLnBrk="0" hangingPunct="1">
        <a:lnSpc>
          <a:spcPct val="90000"/>
        </a:lnSpc>
        <a:spcBef>
          <a:spcPts val="378"/>
        </a:spcBef>
        <a:buFont typeface="Arial" panose="020B0604020202020204" pitchFamily="34" charset="0"/>
        <a:buChar char="•"/>
        <a:defRPr sz="1059" kern="1200">
          <a:solidFill>
            <a:schemeClr val="tx1"/>
          </a:solidFill>
          <a:latin typeface="+mn-lt"/>
          <a:ea typeface="+mn-ea"/>
          <a:cs typeface="+mn-cs"/>
        </a:defRPr>
      </a:lvl1pPr>
      <a:lvl2pPr marL="259301" indent="-86434" algn="l" defTabSz="345735" rtl="0" eaLnBrk="1" latinLnBrk="0" hangingPunct="1">
        <a:lnSpc>
          <a:spcPct val="90000"/>
        </a:lnSpc>
        <a:spcBef>
          <a:spcPts val="189"/>
        </a:spcBef>
        <a:buFont typeface="Arial" panose="020B0604020202020204" pitchFamily="34" charset="0"/>
        <a:buChar char="•"/>
        <a:defRPr sz="907" kern="1200">
          <a:solidFill>
            <a:schemeClr val="tx1"/>
          </a:solidFill>
          <a:latin typeface="+mn-lt"/>
          <a:ea typeface="+mn-ea"/>
          <a:cs typeface="+mn-cs"/>
        </a:defRPr>
      </a:lvl2pPr>
      <a:lvl3pPr marL="432168" indent="-86434" algn="l" defTabSz="345735" rtl="0" eaLnBrk="1" latinLnBrk="0" hangingPunct="1">
        <a:lnSpc>
          <a:spcPct val="90000"/>
        </a:lnSpc>
        <a:spcBef>
          <a:spcPts val="189"/>
        </a:spcBef>
        <a:buFont typeface="Arial" panose="020B0604020202020204" pitchFamily="34" charset="0"/>
        <a:buChar char="•"/>
        <a:defRPr sz="756" kern="1200">
          <a:solidFill>
            <a:schemeClr val="tx1"/>
          </a:solidFill>
          <a:latin typeface="+mn-lt"/>
          <a:ea typeface="+mn-ea"/>
          <a:cs typeface="+mn-cs"/>
        </a:defRPr>
      </a:lvl3pPr>
      <a:lvl4pPr marL="605036" indent="-86434" algn="l" defTabSz="345735" rtl="0" eaLnBrk="1" latinLnBrk="0" hangingPunct="1">
        <a:lnSpc>
          <a:spcPct val="90000"/>
        </a:lnSpc>
        <a:spcBef>
          <a:spcPts val="189"/>
        </a:spcBef>
        <a:buFont typeface="Arial" panose="020B0604020202020204" pitchFamily="34" charset="0"/>
        <a:buChar char="•"/>
        <a:defRPr sz="681" kern="1200">
          <a:solidFill>
            <a:schemeClr val="tx1"/>
          </a:solidFill>
          <a:latin typeface="+mn-lt"/>
          <a:ea typeface="+mn-ea"/>
          <a:cs typeface="+mn-cs"/>
        </a:defRPr>
      </a:lvl4pPr>
      <a:lvl5pPr marL="777903" indent="-86434" algn="l" defTabSz="345735" rtl="0" eaLnBrk="1" latinLnBrk="0" hangingPunct="1">
        <a:lnSpc>
          <a:spcPct val="90000"/>
        </a:lnSpc>
        <a:spcBef>
          <a:spcPts val="189"/>
        </a:spcBef>
        <a:buFont typeface="Arial" panose="020B0604020202020204" pitchFamily="34" charset="0"/>
        <a:buChar char="•"/>
        <a:defRPr sz="681" kern="1200">
          <a:solidFill>
            <a:schemeClr val="tx1"/>
          </a:solidFill>
          <a:latin typeface="+mn-lt"/>
          <a:ea typeface="+mn-ea"/>
          <a:cs typeface="+mn-cs"/>
        </a:defRPr>
      </a:lvl5pPr>
      <a:lvl6pPr marL="950770" indent="-86434" algn="l" defTabSz="345735" rtl="0" eaLnBrk="1" latinLnBrk="0" hangingPunct="1">
        <a:lnSpc>
          <a:spcPct val="90000"/>
        </a:lnSpc>
        <a:spcBef>
          <a:spcPts val="189"/>
        </a:spcBef>
        <a:buFont typeface="Arial" panose="020B0604020202020204" pitchFamily="34" charset="0"/>
        <a:buChar char="•"/>
        <a:defRPr sz="681" kern="1200">
          <a:solidFill>
            <a:schemeClr val="tx1"/>
          </a:solidFill>
          <a:latin typeface="+mn-lt"/>
          <a:ea typeface="+mn-ea"/>
          <a:cs typeface="+mn-cs"/>
        </a:defRPr>
      </a:lvl6pPr>
      <a:lvl7pPr marL="1123638" indent="-86434" algn="l" defTabSz="345735" rtl="0" eaLnBrk="1" latinLnBrk="0" hangingPunct="1">
        <a:lnSpc>
          <a:spcPct val="90000"/>
        </a:lnSpc>
        <a:spcBef>
          <a:spcPts val="189"/>
        </a:spcBef>
        <a:buFont typeface="Arial" panose="020B0604020202020204" pitchFamily="34" charset="0"/>
        <a:buChar char="•"/>
        <a:defRPr sz="681" kern="1200">
          <a:solidFill>
            <a:schemeClr val="tx1"/>
          </a:solidFill>
          <a:latin typeface="+mn-lt"/>
          <a:ea typeface="+mn-ea"/>
          <a:cs typeface="+mn-cs"/>
        </a:defRPr>
      </a:lvl7pPr>
      <a:lvl8pPr marL="1296505" indent="-86434" algn="l" defTabSz="345735" rtl="0" eaLnBrk="1" latinLnBrk="0" hangingPunct="1">
        <a:lnSpc>
          <a:spcPct val="90000"/>
        </a:lnSpc>
        <a:spcBef>
          <a:spcPts val="189"/>
        </a:spcBef>
        <a:buFont typeface="Arial" panose="020B0604020202020204" pitchFamily="34" charset="0"/>
        <a:buChar char="•"/>
        <a:defRPr sz="681" kern="1200">
          <a:solidFill>
            <a:schemeClr val="tx1"/>
          </a:solidFill>
          <a:latin typeface="+mn-lt"/>
          <a:ea typeface="+mn-ea"/>
          <a:cs typeface="+mn-cs"/>
        </a:defRPr>
      </a:lvl8pPr>
      <a:lvl9pPr marL="1469372" indent="-86434" algn="l" defTabSz="345735" rtl="0" eaLnBrk="1" latinLnBrk="0" hangingPunct="1">
        <a:lnSpc>
          <a:spcPct val="90000"/>
        </a:lnSpc>
        <a:spcBef>
          <a:spcPts val="189"/>
        </a:spcBef>
        <a:buFont typeface="Arial" panose="020B0604020202020204" pitchFamily="34" charset="0"/>
        <a:buChar char="•"/>
        <a:defRPr sz="681" kern="1200">
          <a:solidFill>
            <a:schemeClr val="tx1"/>
          </a:solidFill>
          <a:latin typeface="+mn-lt"/>
          <a:ea typeface="+mn-ea"/>
          <a:cs typeface="+mn-cs"/>
        </a:defRPr>
      </a:lvl9pPr>
    </p:bodyStyle>
    <p:otherStyle>
      <a:defPPr>
        <a:defRPr lang="en-US"/>
      </a:defPPr>
      <a:lvl1pPr marL="0" algn="l" defTabSz="345735" rtl="0" eaLnBrk="1" latinLnBrk="0" hangingPunct="1">
        <a:defRPr sz="681" kern="1200">
          <a:solidFill>
            <a:schemeClr val="tx1"/>
          </a:solidFill>
          <a:latin typeface="+mn-lt"/>
          <a:ea typeface="+mn-ea"/>
          <a:cs typeface="+mn-cs"/>
        </a:defRPr>
      </a:lvl1pPr>
      <a:lvl2pPr marL="172867" algn="l" defTabSz="345735" rtl="0" eaLnBrk="1" latinLnBrk="0" hangingPunct="1">
        <a:defRPr sz="681" kern="1200">
          <a:solidFill>
            <a:schemeClr val="tx1"/>
          </a:solidFill>
          <a:latin typeface="+mn-lt"/>
          <a:ea typeface="+mn-ea"/>
          <a:cs typeface="+mn-cs"/>
        </a:defRPr>
      </a:lvl2pPr>
      <a:lvl3pPr marL="345735" algn="l" defTabSz="345735" rtl="0" eaLnBrk="1" latinLnBrk="0" hangingPunct="1">
        <a:defRPr sz="681" kern="1200">
          <a:solidFill>
            <a:schemeClr val="tx1"/>
          </a:solidFill>
          <a:latin typeface="+mn-lt"/>
          <a:ea typeface="+mn-ea"/>
          <a:cs typeface="+mn-cs"/>
        </a:defRPr>
      </a:lvl3pPr>
      <a:lvl4pPr marL="518602" algn="l" defTabSz="345735" rtl="0" eaLnBrk="1" latinLnBrk="0" hangingPunct="1">
        <a:defRPr sz="681" kern="1200">
          <a:solidFill>
            <a:schemeClr val="tx1"/>
          </a:solidFill>
          <a:latin typeface="+mn-lt"/>
          <a:ea typeface="+mn-ea"/>
          <a:cs typeface="+mn-cs"/>
        </a:defRPr>
      </a:lvl4pPr>
      <a:lvl5pPr marL="691469" algn="l" defTabSz="345735" rtl="0" eaLnBrk="1" latinLnBrk="0" hangingPunct="1">
        <a:defRPr sz="681" kern="1200">
          <a:solidFill>
            <a:schemeClr val="tx1"/>
          </a:solidFill>
          <a:latin typeface="+mn-lt"/>
          <a:ea typeface="+mn-ea"/>
          <a:cs typeface="+mn-cs"/>
        </a:defRPr>
      </a:lvl5pPr>
      <a:lvl6pPr marL="864337" algn="l" defTabSz="345735" rtl="0" eaLnBrk="1" latinLnBrk="0" hangingPunct="1">
        <a:defRPr sz="681" kern="1200">
          <a:solidFill>
            <a:schemeClr val="tx1"/>
          </a:solidFill>
          <a:latin typeface="+mn-lt"/>
          <a:ea typeface="+mn-ea"/>
          <a:cs typeface="+mn-cs"/>
        </a:defRPr>
      </a:lvl6pPr>
      <a:lvl7pPr marL="1037204" algn="l" defTabSz="345735" rtl="0" eaLnBrk="1" latinLnBrk="0" hangingPunct="1">
        <a:defRPr sz="681" kern="1200">
          <a:solidFill>
            <a:schemeClr val="tx1"/>
          </a:solidFill>
          <a:latin typeface="+mn-lt"/>
          <a:ea typeface="+mn-ea"/>
          <a:cs typeface="+mn-cs"/>
        </a:defRPr>
      </a:lvl7pPr>
      <a:lvl8pPr marL="1210071" algn="l" defTabSz="345735" rtl="0" eaLnBrk="1" latinLnBrk="0" hangingPunct="1">
        <a:defRPr sz="681" kern="1200">
          <a:solidFill>
            <a:schemeClr val="tx1"/>
          </a:solidFill>
          <a:latin typeface="+mn-lt"/>
          <a:ea typeface="+mn-ea"/>
          <a:cs typeface="+mn-cs"/>
        </a:defRPr>
      </a:lvl8pPr>
      <a:lvl9pPr marL="1382939" algn="l" defTabSz="345735" rtl="0" eaLnBrk="1" latinLnBrk="0" hangingPunct="1">
        <a:defRPr sz="681"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13889C4-CA18-4E45-B21A-40C451D0B41A}"/>
              </a:ext>
            </a:extLst>
          </p:cNvPr>
          <p:cNvSpPr>
            <a:spLocks noGrp="1"/>
          </p:cNvSpPr>
          <p:nvPr>
            <p:ph type="title"/>
          </p:nvPr>
        </p:nvSpPr>
        <p:spPr>
          <a:xfrm>
            <a:off x="316945" y="184591"/>
            <a:ext cx="3976211" cy="670146"/>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EC2B6A8-3432-2349-B468-3B7A6E0DFE08}"/>
              </a:ext>
            </a:extLst>
          </p:cNvPr>
          <p:cNvSpPr>
            <a:spLocks noGrp="1"/>
          </p:cNvSpPr>
          <p:nvPr>
            <p:ph type="body" idx="1"/>
          </p:nvPr>
        </p:nvSpPr>
        <p:spPr>
          <a:xfrm>
            <a:off x="316945" y="922955"/>
            <a:ext cx="3976211" cy="219984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F222800-1DEF-9646-A9F1-6BD9644F6170}"/>
              </a:ext>
            </a:extLst>
          </p:cNvPr>
          <p:cNvSpPr>
            <a:spLocks noGrp="1"/>
          </p:cNvSpPr>
          <p:nvPr>
            <p:ph type="dt" sz="half" idx="2"/>
          </p:nvPr>
        </p:nvSpPr>
        <p:spPr>
          <a:xfrm>
            <a:off x="316944" y="3213488"/>
            <a:ext cx="1037273" cy="184591"/>
          </a:xfrm>
          <a:prstGeom prst="rect">
            <a:avLst/>
          </a:prstGeom>
        </p:spPr>
        <p:txBody>
          <a:bodyPr vert="horz" lIns="91440" tIns="45720" rIns="91440" bIns="45720" rtlCol="0" anchor="ctr"/>
          <a:lstStyle>
            <a:lvl1pPr algn="l">
              <a:defRPr sz="454">
                <a:solidFill>
                  <a:schemeClr val="tx1">
                    <a:tint val="75000"/>
                  </a:schemeClr>
                </a:solidFill>
              </a:defRPr>
            </a:lvl1pPr>
          </a:lstStyle>
          <a:p>
            <a:fld id="{496EF0E2-8295-FF42-BB02-006BB56AE9A1}" type="datetime1">
              <a:rPr lang="en-US" smtClean="0"/>
              <a:t>5/16/22</a:t>
            </a:fld>
            <a:endParaRPr lang="en-US" dirty="0"/>
          </a:p>
        </p:txBody>
      </p:sp>
      <p:sp>
        <p:nvSpPr>
          <p:cNvPr id="5" name="Footer Placeholder 4">
            <a:extLst>
              <a:ext uri="{FF2B5EF4-FFF2-40B4-BE49-F238E27FC236}">
                <a16:creationId xmlns:a16="http://schemas.microsoft.com/office/drawing/2014/main" id="{2EF164A5-3782-B347-A6A0-D9EA3A861052}"/>
              </a:ext>
            </a:extLst>
          </p:cNvPr>
          <p:cNvSpPr>
            <a:spLocks noGrp="1"/>
          </p:cNvSpPr>
          <p:nvPr>
            <p:ph type="ftr" sz="quarter" idx="3"/>
          </p:nvPr>
        </p:nvSpPr>
        <p:spPr>
          <a:xfrm>
            <a:off x="1527096" y="3213488"/>
            <a:ext cx="1555909" cy="184591"/>
          </a:xfrm>
          <a:prstGeom prst="rect">
            <a:avLst/>
          </a:prstGeom>
        </p:spPr>
        <p:txBody>
          <a:bodyPr vert="horz" lIns="91440" tIns="45720" rIns="91440" bIns="45720" rtlCol="0" anchor="ctr"/>
          <a:lstStyle>
            <a:lvl1pPr algn="ctr">
              <a:defRPr sz="454">
                <a:solidFill>
                  <a:schemeClr val="tx1">
                    <a:tint val="75000"/>
                  </a:schemeClr>
                </a:solidFill>
              </a:defRPr>
            </a:lvl1pPr>
          </a:lstStyle>
          <a:p>
            <a:r>
              <a:rPr lang="en-US"/>
              <a:t>ENVR E-172: Technology, Globalization, and Sustainable Development.</a:t>
            </a:r>
            <a:endParaRPr lang="en-US" dirty="0"/>
          </a:p>
        </p:txBody>
      </p:sp>
      <p:sp>
        <p:nvSpPr>
          <p:cNvPr id="6" name="Slide Number Placeholder 5">
            <a:extLst>
              <a:ext uri="{FF2B5EF4-FFF2-40B4-BE49-F238E27FC236}">
                <a16:creationId xmlns:a16="http://schemas.microsoft.com/office/drawing/2014/main" id="{08F81F8D-5E32-7B40-8BFF-D168C26EE1B7}"/>
              </a:ext>
            </a:extLst>
          </p:cNvPr>
          <p:cNvSpPr>
            <a:spLocks noGrp="1"/>
          </p:cNvSpPr>
          <p:nvPr>
            <p:ph type="sldNum" sz="quarter" idx="4"/>
          </p:nvPr>
        </p:nvSpPr>
        <p:spPr>
          <a:xfrm>
            <a:off x="3255883" y="3213488"/>
            <a:ext cx="1037273" cy="184591"/>
          </a:xfrm>
          <a:prstGeom prst="rect">
            <a:avLst/>
          </a:prstGeom>
        </p:spPr>
        <p:txBody>
          <a:bodyPr vert="horz" lIns="91440" tIns="45720" rIns="91440" bIns="45720" rtlCol="0" anchor="ctr"/>
          <a:lstStyle>
            <a:lvl1pPr algn="r">
              <a:defRPr sz="454">
                <a:solidFill>
                  <a:schemeClr val="tx1">
                    <a:tint val="75000"/>
                  </a:schemeClr>
                </a:solidFill>
              </a:defRPr>
            </a:lvl1pPr>
          </a:lstStyle>
          <a:p>
            <a:fld id="{CAC97578-EFA8-7540-8B91-822ACAAEEBDF}" type="slidenum">
              <a:rPr lang="en-US" smtClean="0"/>
              <a:t>‹#›</a:t>
            </a:fld>
            <a:endParaRPr lang="en-US" dirty="0"/>
          </a:p>
        </p:txBody>
      </p:sp>
    </p:spTree>
    <p:extLst>
      <p:ext uri="{BB962C8B-B14F-4D97-AF65-F5344CB8AC3E}">
        <p14:creationId xmlns:p14="http://schemas.microsoft.com/office/powerpoint/2010/main" val="2835278756"/>
      </p:ext>
    </p:extLst>
  </p:cSld>
  <p:clrMap bg1="lt1" tx1="dk1" bg2="lt2" tx2="dk2" accent1="accent1" accent2="accent2" accent3="accent3" accent4="accent4" accent5="accent5" accent6="accent6" hlink="hlink" folHlink="folHlink"/>
  <p:sldLayoutIdLst>
    <p:sldLayoutId id="2147483867" r:id="rId1"/>
    <p:sldLayoutId id="2147483868" r:id="rId2"/>
    <p:sldLayoutId id="2147483869" r:id="rId3"/>
    <p:sldLayoutId id="2147483870" r:id="rId4"/>
    <p:sldLayoutId id="2147483871" r:id="rId5"/>
    <p:sldLayoutId id="2147483872" r:id="rId6"/>
    <p:sldLayoutId id="2147483873" r:id="rId7"/>
    <p:sldLayoutId id="2147483874" r:id="rId8"/>
    <p:sldLayoutId id="2147483875" r:id="rId9"/>
    <p:sldLayoutId id="2147483876" r:id="rId10"/>
    <p:sldLayoutId id="2147483877" r:id="rId11"/>
  </p:sldLayoutIdLst>
  <p:hf sldNum="0" hdr="0" dt="0"/>
  <p:txStyles>
    <p:titleStyle>
      <a:lvl1pPr algn="l" defTabSz="345735" rtl="0" eaLnBrk="1" latinLnBrk="0" hangingPunct="1">
        <a:lnSpc>
          <a:spcPct val="90000"/>
        </a:lnSpc>
        <a:spcBef>
          <a:spcPct val="0"/>
        </a:spcBef>
        <a:buNone/>
        <a:defRPr sz="1664" kern="1200">
          <a:solidFill>
            <a:schemeClr val="tx1"/>
          </a:solidFill>
          <a:latin typeface="+mj-lt"/>
          <a:ea typeface="+mj-ea"/>
          <a:cs typeface="+mj-cs"/>
        </a:defRPr>
      </a:lvl1pPr>
    </p:titleStyle>
    <p:bodyStyle>
      <a:lvl1pPr marL="86434" indent="-86434" algn="l" defTabSz="345735" rtl="0" eaLnBrk="1" latinLnBrk="0" hangingPunct="1">
        <a:lnSpc>
          <a:spcPct val="90000"/>
        </a:lnSpc>
        <a:spcBef>
          <a:spcPts val="378"/>
        </a:spcBef>
        <a:buFont typeface="Arial" panose="020B0604020202020204" pitchFamily="34" charset="0"/>
        <a:buChar char="•"/>
        <a:defRPr sz="1059" kern="1200">
          <a:solidFill>
            <a:schemeClr val="tx1"/>
          </a:solidFill>
          <a:latin typeface="+mn-lt"/>
          <a:ea typeface="+mn-ea"/>
          <a:cs typeface="+mn-cs"/>
        </a:defRPr>
      </a:lvl1pPr>
      <a:lvl2pPr marL="259301" indent="-86434" algn="l" defTabSz="345735" rtl="0" eaLnBrk="1" latinLnBrk="0" hangingPunct="1">
        <a:lnSpc>
          <a:spcPct val="90000"/>
        </a:lnSpc>
        <a:spcBef>
          <a:spcPts val="189"/>
        </a:spcBef>
        <a:buFont typeface="Arial" panose="020B0604020202020204" pitchFamily="34" charset="0"/>
        <a:buChar char="•"/>
        <a:defRPr sz="907" kern="1200">
          <a:solidFill>
            <a:schemeClr val="tx1"/>
          </a:solidFill>
          <a:latin typeface="+mn-lt"/>
          <a:ea typeface="+mn-ea"/>
          <a:cs typeface="+mn-cs"/>
        </a:defRPr>
      </a:lvl2pPr>
      <a:lvl3pPr marL="432168" indent="-86434" algn="l" defTabSz="345735" rtl="0" eaLnBrk="1" latinLnBrk="0" hangingPunct="1">
        <a:lnSpc>
          <a:spcPct val="90000"/>
        </a:lnSpc>
        <a:spcBef>
          <a:spcPts val="189"/>
        </a:spcBef>
        <a:buFont typeface="Arial" panose="020B0604020202020204" pitchFamily="34" charset="0"/>
        <a:buChar char="•"/>
        <a:defRPr sz="756" kern="1200">
          <a:solidFill>
            <a:schemeClr val="tx1"/>
          </a:solidFill>
          <a:latin typeface="+mn-lt"/>
          <a:ea typeface="+mn-ea"/>
          <a:cs typeface="+mn-cs"/>
        </a:defRPr>
      </a:lvl3pPr>
      <a:lvl4pPr marL="605036" indent="-86434" algn="l" defTabSz="345735" rtl="0" eaLnBrk="1" latinLnBrk="0" hangingPunct="1">
        <a:lnSpc>
          <a:spcPct val="90000"/>
        </a:lnSpc>
        <a:spcBef>
          <a:spcPts val="189"/>
        </a:spcBef>
        <a:buFont typeface="Arial" panose="020B0604020202020204" pitchFamily="34" charset="0"/>
        <a:buChar char="•"/>
        <a:defRPr sz="681" kern="1200">
          <a:solidFill>
            <a:schemeClr val="tx1"/>
          </a:solidFill>
          <a:latin typeface="+mn-lt"/>
          <a:ea typeface="+mn-ea"/>
          <a:cs typeface="+mn-cs"/>
        </a:defRPr>
      </a:lvl4pPr>
      <a:lvl5pPr marL="777903" indent="-86434" algn="l" defTabSz="345735" rtl="0" eaLnBrk="1" latinLnBrk="0" hangingPunct="1">
        <a:lnSpc>
          <a:spcPct val="90000"/>
        </a:lnSpc>
        <a:spcBef>
          <a:spcPts val="189"/>
        </a:spcBef>
        <a:buFont typeface="Arial" panose="020B0604020202020204" pitchFamily="34" charset="0"/>
        <a:buChar char="•"/>
        <a:defRPr sz="681" kern="1200">
          <a:solidFill>
            <a:schemeClr val="tx1"/>
          </a:solidFill>
          <a:latin typeface="+mn-lt"/>
          <a:ea typeface="+mn-ea"/>
          <a:cs typeface="+mn-cs"/>
        </a:defRPr>
      </a:lvl5pPr>
      <a:lvl6pPr marL="950770" indent="-86434" algn="l" defTabSz="345735" rtl="0" eaLnBrk="1" latinLnBrk="0" hangingPunct="1">
        <a:lnSpc>
          <a:spcPct val="90000"/>
        </a:lnSpc>
        <a:spcBef>
          <a:spcPts val="189"/>
        </a:spcBef>
        <a:buFont typeface="Arial" panose="020B0604020202020204" pitchFamily="34" charset="0"/>
        <a:buChar char="•"/>
        <a:defRPr sz="681" kern="1200">
          <a:solidFill>
            <a:schemeClr val="tx1"/>
          </a:solidFill>
          <a:latin typeface="+mn-lt"/>
          <a:ea typeface="+mn-ea"/>
          <a:cs typeface="+mn-cs"/>
        </a:defRPr>
      </a:lvl6pPr>
      <a:lvl7pPr marL="1123638" indent="-86434" algn="l" defTabSz="345735" rtl="0" eaLnBrk="1" latinLnBrk="0" hangingPunct="1">
        <a:lnSpc>
          <a:spcPct val="90000"/>
        </a:lnSpc>
        <a:spcBef>
          <a:spcPts val="189"/>
        </a:spcBef>
        <a:buFont typeface="Arial" panose="020B0604020202020204" pitchFamily="34" charset="0"/>
        <a:buChar char="•"/>
        <a:defRPr sz="681" kern="1200">
          <a:solidFill>
            <a:schemeClr val="tx1"/>
          </a:solidFill>
          <a:latin typeface="+mn-lt"/>
          <a:ea typeface="+mn-ea"/>
          <a:cs typeface="+mn-cs"/>
        </a:defRPr>
      </a:lvl7pPr>
      <a:lvl8pPr marL="1296505" indent="-86434" algn="l" defTabSz="345735" rtl="0" eaLnBrk="1" latinLnBrk="0" hangingPunct="1">
        <a:lnSpc>
          <a:spcPct val="90000"/>
        </a:lnSpc>
        <a:spcBef>
          <a:spcPts val="189"/>
        </a:spcBef>
        <a:buFont typeface="Arial" panose="020B0604020202020204" pitchFamily="34" charset="0"/>
        <a:buChar char="•"/>
        <a:defRPr sz="681" kern="1200">
          <a:solidFill>
            <a:schemeClr val="tx1"/>
          </a:solidFill>
          <a:latin typeface="+mn-lt"/>
          <a:ea typeface="+mn-ea"/>
          <a:cs typeface="+mn-cs"/>
        </a:defRPr>
      </a:lvl8pPr>
      <a:lvl9pPr marL="1469372" indent="-86434" algn="l" defTabSz="345735" rtl="0" eaLnBrk="1" latinLnBrk="0" hangingPunct="1">
        <a:lnSpc>
          <a:spcPct val="90000"/>
        </a:lnSpc>
        <a:spcBef>
          <a:spcPts val="189"/>
        </a:spcBef>
        <a:buFont typeface="Arial" panose="020B0604020202020204" pitchFamily="34" charset="0"/>
        <a:buChar char="•"/>
        <a:defRPr sz="681" kern="1200">
          <a:solidFill>
            <a:schemeClr val="tx1"/>
          </a:solidFill>
          <a:latin typeface="+mn-lt"/>
          <a:ea typeface="+mn-ea"/>
          <a:cs typeface="+mn-cs"/>
        </a:defRPr>
      </a:lvl9pPr>
    </p:bodyStyle>
    <p:otherStyle>
      <a:defPPr>
        <a:defRPr lang="en-US"/>
      </a:defPPr>
      <a:lvl1pPr marL="0" algn="l" defTabSz="345735" rtl="0" eaLnBrk="1" latinLnBrk="0" hangingPunct="1">
        <a:defRPr sz="681" kern="1200">
          <a:solidFill>
            <a:schemeClr val="tx1"/>
          </a:solidFill>
          <a:latin typeface="+mn-lt"/>
          <a:ea typeface="+mn-ea"/>
          <a:cs typeface="+mn-cs"/>
        </a:defRPr>
      </a:lvl1pPr>
      <a:lvl2pPr marL="172867" algn="l" defTabSz="345735" rtl="0" eaLnBrk="1" latinLnBrk="0" hangingPunct="1">
        <a:defRPr sz="681" kern="1200">
          <a:solidFill>
            <a:schemeClr val="tx1"/>
          </a:solidFill>
          <a:latin typeface="+mn-lt"/>
          <a:ea typeface="+mn-ea"/>
          <a:cs typeface="+mn-cs"/>
        </a:defRPr>
      </a:lvl2pPr>
      <a:lvl3pPr marL="345735" algn="l" defTabSz="345735" rtl="0" eaLnBrk="1" latinLnBrk="0" hangingPunct="1">
        <a:defRPr sz="681" kern="1200">
          <a:solidFill>
            <a:schemeClr val="tx1"/>
          </a:solidFill>
          <a:latin typeface="+mn-lt"/>
          <a:ea typeface="+mn-ea"/>
          <a:cs typeface="+mn-cs"/>
        </a:defRPr>
      </a:lvl3pPr>
      <a:lvl4pPr marL="518602" algn="l" defTabSz="345735" rtl="0" eaLnBrk="1" latinLnBrk="0" hangingPunct="1">
        <a:defRPr sz="681" kern="1200">
          <a:solidFill>
            <a:schemeClr val="tx1"/>
          </a:solidFill>
          <a:latin typeface="+mn-lt"/>
          <a:ea typeface="+mn-ea"/>
          <a:cs typeface="+mn-cs"/>
        </a:defRPr>
      </a:lvl4pPr>
      <a:lvl5pPr marL="691469" algn="l" defTabSz="345735" rtl="0" eaLnBrk="1" latinLnBrk="0" hangingPunct="1">
        <a:defRPr sz="681" kern="1200">
          <a:solidFill>
            <a:schemeClr val="tx1"/>
          </a:solidFill>
          <a:latin typeface="+mn-lt"/>
          <a:ea typeface="+mn-ea"/>
          <a:cs typeface="+mn-cs"/>
        </a:defRPr>
      </a:lvl5pPr>
      <a:lvl6pPr marL="864337" algn="l" defTabSz="345735" rtl="0" eaLnBrk="1" latinLnBrk="0" hangingPunct="1">
        <a:defRPr sz="681" kern="1200">
          <a:solidFill>
            <a:schemeClr val="tx1"/>
          </a:solidFill>
          <a:latin typeface="+mn-lt"/>
          <a:ea typeface="+mn-ea"/>
          <a:cs typeface="+mn-cs"/>
        </a:defRPr>
      </a:lvl6pPr>
      <a:lvl7pPr marL="1037204" algn="l" defTabSz="345735" rtl="0" eaLnBrk="1" latinLnBrk="0" hangingPunct="1">
        <a:defRPr sz="681" kern="1200">
          <a:solidFill>
            <a:schemeClr val="tx1"/>
          </a:solidFill>
          <a:latin typeface="+mn-lt"/>
          <a:ea typeface="+mn-ea"/>
          <a:cs typeface="+mn-cs"/>
        </a:defRPr>
      </a:lvl7pPr>
      <a:lvl8pPr marL="1210071" algn="l" defTabSz="345735" rtl="0" eaLnBrk="1" latinLnBrk="0" hangingPunct="1">
        <a:defRPr sz="681" kern="1200">
          <a:solidFill>
            <a:schemeClr val="tx1"/>
          </a:solidFill>
          <a:latin typeface="+mn-lt"/>
          <a:ea typeface="+mn-ea"/>
          <a:cs typeface="+mn-cs"/>
        </a:defRPr>
      </a:lvl8pPr>
      <a:lvl9pPr marL="1382939" algn="l" defTabSz="345735" rtl="0" eaLnBrk="1" latinLnBrk="0" hangingPunct="1">
        <a:defRPr sz="68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www.bbc.com/news/science-environment-61110406"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s://www.bbc.com/news/science-environment-61110406"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iea.blob.core.windows.net/assets/deebef5d-0c34-4539-9d0c-10b13d840027/NetZeroby2050-ARoadmapfortheGlobalEnergySector_CORR.pdf" TargetMode="External"/><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s://www.youtube.com/watch?v=62ASvupr8Zg"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www.youtube.com/watch?v=C2u6KIA5uPo" TargetMode="External"/><Relationship Id="rId2" Type="http://schemas.openxmlformats.org/officeDocument/2006/relationships/hyperlink" Target="https://news.utexas.edu/2021/12/06/sodium-based-material-yields-stable-alternative-to-lithium-ion-batteries/" TargetMode="Externa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hyperlink" Target="https://www.ilo.org/global/topics/green-jobs/areas-of-work/lang--en/index.htm" TargetMode="Externa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object 3"/>
          <p:cNvSpPr txBox="1">
            <a:spLocks noGrp="1"/>
          </p:cNvSpPr>
          <p:nvPr>
            <p:ph type="title"/>
          </p:nvPr>
        </p:nvSpPr>
        <p:spPr>
          <a:xfrm>
            <a:off x="95250" y="69021"/>
            <a:ext cx="4495799" cy="902529"/>
          </a:xfrm>
          <a:prstGeom prst="rect">
            <a:avLst/>
          </a:prstGeom>
        </p:spPr>
        <p:txBody>
          <a:bodyPr vert="horz" lIns="91440" tIns="45720" rIns="91440" bIns="45720" rtlCol="0" anchor="ctr">
            <a:no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r-HR" altLang="it-IT" sz="1000" b="1" i="0" u="none" strike="noStrike" cap="none" normalizeH="0" baseline="0" noProof="0" dirty="0">
                <a:ln>
                  <a:noFill/>
                </a:ln>
                <a:solidFill>
                  <a:schemeClr val="tx1"/>
                </a:solidFill>
                <a:effectLst/>
                <a:latin typeface="Times" panose="02020603050405020304" pitchFamily="18" charset="0"/>
                <a:ea typeface="Calibri" panose="020F0502020204030204" pitchFamily="34" charset="0"/>
                <a:cs typeface="Times" panose="02020603050405020304" pitchFamily="18" charset="0"/>
              </a:rPr>
              <a:t>Sastanak ekonomskih stručnjaka iz sindikata JIE</a:t>
            </a:r>
            <a:br>
              <a:rPr kumimoji="0" lang="hr-HR" altLang="it-IT" sz="1000" b="0" i="0" u="none" strike="noStrike" cap="none" normalizeH="0" baseline="0" noProof="0" dirty="0">
                <a:ln>
                  <a:noFill/>
                </a:ln>
                <a:solidFill>
                  <a:schemeClr val="tx1"/>
                </a:solidFill>
                <a:effectLst/>
                <a:latin typeface="Times" panose="02020603050405020304" pitchFamily="18" charset="0"/>
                <a:cs typeface="Times" panose="02020603050405020304" pitchFamily="18" charset="0"/>
              </a:rPr>
            </a:br>
            <a:br>
              <a:rPr kumimoji="0" lang="hr-HR" altLang="it-IT" sz="600" b="1" i="1" u="none" strike="noStrike" cap="none" normalizeH="0" baseline="0" noProof="0" dirty="0">
                <a:ln>
                  <a:noFill/>
                </a:ln>
                <a:solidFill>
                  <a:srgbClr val="000000"/>
                </a:solidFill>
                <a:effectLst/>
                <a:latin typeface="Times" panose="02020603050405020304" pitchFamily="18" charset="0"/>
                <a:ea typeface="Calibri" panose="020F0502020204030204" pitchFamily="34" charset="0"/>
                <a:cs typeface="Times" panose="02020603050405020304" pitchFamily="18" charset="0"/>
              </a:rPr>
            </a:br>
            <a:r>
              <a:rPr kumimoji="0" lang="hr-HR" altLang="it-IT" sz="1000" b="1" u="none" strike="noStrike" cap="none" normalizeH="0" baseline="0" noProof="0" dirty="0">
                <a:ln>
                  <a:noFill/>
                </a:ln>
                <a:solidFill>
                  <a:srgbClr val="000000"/>
                </a:solidFill>
                <a:effectLst/>
                <a:latin typeface="Times" panose="02020603050405020304" pitchFamily="18" charset="0"/>
                <a:ea typeface="Calibri" panose="020F0502020204030204" pitchFamily="34" charset="0"/>
                <a:cs typeface="Times" panose="02020603050405020304" pitchFamily="18" charset="0"/>
              </a:rPr>
              <a:t>„Utjecaj </a:t>
            </a:r>
            <a:r>
              <a:rPr lang="hr-HR" altLang="it-IT" sz="1000" b="1" dirty="0" err="1">
                <a:solidFill>
                  <a:srgbClr val="000000"/>
                </a:solidFill>
                <a:latin typeface="Times" panose="02020603050405020304" pitchFamily="18" charset="0"/>
                <a:ea typeface="Calibri" panose="020F0502020204030204" pitchFamily="34" charset="0"/>
                <a:cs typeface="Times" panose="02020603050405020304" pitchFamily="18" charset="0"/>
              </a:rPr>
              <a:t>Covid</a:t>
            </a:r>
            <a:r>
              <a:rPr lang="hr-HR" altLang="it-IT" sz="1000" b="1" dirty="0">
                <a:solidFill>
                  <a:srgbClr val="000000"/>
                </a:solidFill>
                <a:latin typeface="Times" panose="02020603050405020304" pitchFamily="18" charset="0"/>
                <a:ea typeface="Calibri" panose="020F0502020204030204" pitchFamily="34" charset="0"/>
                <a:cs typeface="Times" panose="02020603050405020304" pitchFamily="18" charset="0"/>
              </a:rPr>
              <a:t> </a:t>
            </a:r>
            <a:r>
              <a:rPr lang="hr-HR" altLang="it-IT" sz="1000" b="1" dirty="0" err="1">
                <a:solidFill>
                  <a:srgbClr val="000000"/>
                </a:solidFill>
                <a:latin typeface="Times" panose="02020603050405020304" pitchFamily="18" charset="0"/>
                <a:ea typeface="Calibri" panose="020F0502020204030204" pitchFamily="34" charset="0"/>
                <a:cs typeface="Times" panose="02020603050405020304" pitchFamily="18" charset="0"/>
              </a:rPr>
              <a:t>pandemije</a:t>
            </a:r>
            <a:r>
              <a:rPr lang="hr-HR" altLang="it-IT" sz="1000" b="1" dirty="0">
                <a:solidFill>
                  <a:srgbClr val="000000"/>
                </a:solidFill>
                <a:latin typeface="Times" panose="02020603050405020304" pitchFamily="18" charset="0"/>
                <a:ea typeface="Calibri" panose="020F0502020204030204" pitchFamily="34" charset="0"/>
                <a:cs typeface="Times" panose="02020603050405020304" pitchFamily="18" charset="0"/>
              </a:rPr>
              <a:t> i sukoba u Ukrajini na zapošljavanje i ekonomije Zapadnog Balkana</a:t>
            </a:r>
            <a:r>
              <a:rPr kumimoji="0" lang="hr-HR" altLang="it-IT" sz="1000" b="1" u="none" strike="noStrike" cap="none" normalizeH="0" baseline="0" noProof="0" dirty="0">
                <a:ln>
                  <a:noFill/>
                </a:ln>
                <a:solidFill>
                  <a:srgbClr val="000000"/>
                </a:solidFill>
                <a:effectLst/>
                <a:latin typeface="Times" panose="02020603050405020304" pitchFamily="18" charset="0"/>
                <a:ea typeface="Calibri" panose="020F0502020204030204" pitchFamily="34" charset="0"/>
                <a:cs typeface="Times" panose="02020603050405020304" pitchFamily="18" charset="0"/>
              </a:rPr>
              <a:t>; Inflacija i plate – sindikalne aktivnosti”</a:t>
            </a:r>
            <a:br>
              <a:rPr kumimoji="0" lang="hr-HR" altLang="it-IT" sz="1000" b="0" u="none" strike="noStrike" cap="none" normalizeH="0" baseline="0" noProof="0" dirty="0">
                <a:ln>
                  <a:noFill/>
                </a:ln>
                <a:solidFill>
                  <a:schemeClr val="tx1"/>
                </a:solidFill>
                <a:effectLst/>
                <a:latin typeface="Times" panose="02020603050405020304" pitchFamily="18" charset="0"/>
                <a:cs typeface="Times" panose="02020603050405020304" pitchFamily="18" charset="0"/>
              </a:rPr>
            </a:br>
            <a:br>
              <a:rPr kumimoji="0" lang="hr-HR" altLang="it-IT" sz="600" b="1" i="0" u="none" strike="noStrike" cap="none" normalizeH="0" baseline="0" noProof="0" dirty="0">
                <a:ln>
                  <a:noFill/>
                </a:ln>
                <a:solidFill>
                  <a:schemeClr val="tx1"/>
                </a:solidFill>
                <a:effectLst/>
                <a:latin typeface="Times" panose="02020603050405020304" pitchFamily="18" charset="0"/>
                <a:ea typeface="ArialMT"/>
                <a:cs typeface="Times" panose="02020603050405020304" pitchFamily="18" charset="0"/>
              </a:rPr>
            </a:br>
            <a:r>
              <a:rPr kumimoji="0" lang="hr-HR" altLang="it-IT" sz="1000" b="1" i="0" u="none" strike="noStrike" cap="none" normalizeH="0" baseline="0" noProof="0" dirty="0">
                <a:ln>
                  <a:noFill/>
                </a:ln>
                <a:solidFill>
                  <a:schemeClr val="tx1"/>
                </a:solidFill>
                <a:effectLst/>
                <a:latin typeface="Times" panose="02020603050405020304" pitchFamily="18" charset="0"/>
                <a:ea typeface="ArialMT"/>
                <a:cs typeface="Times" panose="02020603050405020304" pitchFamily="18" charset="0"/>
              </a:rPr>
              <a:t>11 – 12. maj 2022., IGALO, Crna Gora</a:t>
            </a:r>
            <a:endParaRPr lang="hr-HR" sz="1000" b="1" kern="1200" spc="-15" noProof="0" dirty="0">
              <a:latin typeface="Times New Roman" panose="02020603050405020304" pitchFamily="18" charset="0"/>
              <a:cs typeface="Times New Roman" panose="02020603050405020304" pitchFamily="18" charset="0"/>
            </a:endParaRPr>
          </a:p>
        </p:txBody>
      </p:sp>
      <p:sp>
        <p:nvSpPr>
          <p:cNvPr id="30" name="Rectangle 23">
            <a:extLst>
              <a:ext uri="{FF2B5EF4-FFF2-40B4-BE49-F238E27FC236}">
                <a16:creationId xmlns:a16="http://schemas.microsoft.com/office/drawing/2014/main" id="{A5711A0E-A428-4ED1-96CB-33D69FD842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8455" y="1033255"/>
            <a:ext cx="3853189" cy="40790"/>
          </a:xfrm>
          <a:prstGeom prst="rect">
            <a:avLst/>
          </a:prstGeom>
          <a:solidFill>
            <a:schemeClr val="tx1">
              <a:lumMod val="50000"/>
              <a:lumOff val="50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object 10"/>
          <p:cNvSpPr txBox="1">
            <a:spLocks noGrp="1"/>
          </p:cNvSpPr>
          <p:nvPr>
            <p:ph type="ftr" sz="quarter" idx="11"/>
          </p:nvPr>
        </p:nvSpPr>
        <p:spPr>
          <a:xfrm>
            <a:off x="1527095" y="3213488"/>
            <a:ext cx="1555909" cy="184591"/>
          </a:xfrm>
          <a:prstGeom prst="rect">
            <a:avLst/>
          </a:prstGeom>
        </p:spPr>
        <p:txBody>
          <a:bodyPr vert="horz" lIns="91440" tIns="45720" rIns="91440" bIns="45720" rtlCol="0">
            <a:normAutofit/>
          </a:bodyPr>
          <a:lstStyle/>
          <a:p>
            <a:endParaRPr lang="en-US" sz="500" kern="1200" spc="-5">
              <a:solidFill>
                <a:prstClr val="black">
                  <a:tint val="75000"/>
                </a:prstClr>
              </a:solidFill>
              <a:latin typeface="+mn-lt"/>
              <a:ea typeface="+mn-ea"/>
              <a:cs typeface="+mn-cs"/>
            </a:endParaRPr>
          </a:p>
        </p:txBody>
      </p:sp>
      <p:graphicFrame>
        <p:nvGraphicFramePr>
          <p:cNvPr id="13" name="object 6"/>
          <p:cNvGraphicFramePr/>
          <p:nvPr>
            <p:extLst>
              <p:ext uri="{D42A27DB-BD31-4B8C-83A1-F6EECF244321}">
                <p14:modId xmlns:p14="http://schemas.microsoft.com/office/powerpoint/2010/main" val="1471242244"/>
              </p:ext>
            </p:extLst>
          </p:nvPr>
        </p:nvGraphicFramePr>
        <p:xfrm>
          <a:off x="247651" y="1205947"/>
          <a:ext cx="4191000" cy="17822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6EFD3D9-44F0-4267-BCC1-1613E79D82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08947" cy="34671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6">
            <a:extLst>
              <a:ext uri="{FF2B5EF4-FFF2-40B4-BE49-F238E27FC236}">
                <a16:creationId xmlns:a16="http://schemas.microsoft.com/office/drawing/2014/main" id="{A779A851-95D6-41AF-937A-B0E4B7F6FA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566255" y="455411"/>
            <a:ext cx="287231" cy="2887210"/>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7">
            <a:extLst>
              <a:ext uri="{FF2B5EF4-FFF2-40B4-BE49-F238E27FC236}">
                <a16:creationId xmlns:a16="http://schemas.microsoft.com/office/drawing/2014/main" id="{953FB2E7-B6CB-429C-81EB-D9516D6D5C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567115" y="320100"/>
            <a:ext cx="182503" cy="2791381"/>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Shape 15">
            <a:extLst>
              <a:ext uri="{FF2B5EF4-FFF2-40B4-BE49-F238E27FC236}">
                <a16:creationId xmlns:a16="http://schemas.microsoft.com/office/drawing/2014/main" id="{2EC40DB1-B719-4A13-9A4D-0966B4B278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9966" y="321898"/>
            <a:ext cx="1512523" cy="2658110"/>
          </a:xfrm>
          <a:custGeom>
            <a:avLst/>
            <a:gdLst>
              <a:gd name="connsiteX0" fmla="*/ 0 w 4634682"/>
              <a:gd name="connsiteY0" fmla="*/ 0 h 5257799"/>
              <a:gd name="connsiteX1" fmla="*/ 4634682 w 4634682"/>
              <a:gd name="connsiteY1" fmla="*/ 0 h 5257799"/>
              <a:gd name="connsiteX2" fmla="*/ 4634682 w 4634682"/>
              <a:gd name="connsiteY2" fmla="*/ 5257799 h 5257799"/>
              <a:gd name="connsiteX3" fmla="*/ 0 w 4634682"/>
              <a:gd name="connsiteY3" fmla="*/ 5257799 h 5257799"/>
            </a:gdLst>
            <a:ahLst/>
            <a:cxnLst>
              <a:cxn ang="0">
                <a:pos x="connsiteX0" y="connsiteY0"/>
              </a:cxn>
              <a:cxn ang="0">
                <a:pos x="connsiteX1" y="connsiteY1"/>
              </a:cxn>
              <a:cxn ang="0">
                <a:pos x="connsiteX2" y="connsiteY2"/>
              </a:cxn>
              <a:cxn ang="0">
                <a:pos x="connsiteX3" y="connsiteY3"/>
              </a:cxn>
            </a:cxnLst>
            <a:rect l="l" t="t" r="r" b="b"/>
            <a:pathLst>
              <a:path w="4634682" h="5257799">
                <a:moveTo>
                  <a:pt x="0" y="0"/>
                </a:moveTo>
                <a:lnTo>
                  <a:pt x="4634682" y="0"/>
                </a:lnTo>
                <a:lnTo>
                  <a:pt x="4634682" y="5257799"/>
                </a:lnTo>
                <a:lnTo>
                  <a:pt x="0" y="5257799"/>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679C11D2-9F04-A4C3-164B-067C3129F8EB}"/>
              </a:ext>
            </a:extLst>
          </p:cNvPr>
          <p:cNvSpPr>
            <a:spLocks noGrp="1"/>
          </p:cNvSpPr>
          <p:nvPr>
            <p:ph type="title"/>
          </p:nvPr>
        </p:nvSpPr>
        <p:spPr>
          <a:xfrm>
            <a:off x="353498" y="496593"/>
            <a:ext cx="1281246" cy="2305823"/>
          </a:xfrm>
        </p:spPr>
        <p:txBody>
          <a:bodyPr>
            <a:normAutofit/>
          </a:bodyPr>
          <a:lstStyle/>
          <a:p>
            <a:r>
              <a:rPr lang="hr-HR" sz="1700" b="1" noProof="0" dirty="0">
                <a:solidFill>
                  <a:srgbClr val="FFFFFF"/>
                </a:solidFill>
                <a:latin typeface="Times" panose="02020603050405020304" pitchFamily="18" charset="0"/>
                <a:cs typeface="Times" panose="02020603050405020304" pitchFamily="18" charset="0"/>
              </a:rPr>
              <a:t>Savršena oluja faktora! Dobit i novac dostižu novi rekord u 2022!</a:t>
            </a:r>
          </a:p>
        </p:txBody>
      </p:sp>
      <p:sp>
        <p:nvSpPr>
          <p:cNvPr id="18" name="Rectangle 8">
            <a:extLst>
              <a:ext uri="{FF2B5EF4-FFF2-40B4-BE49-F238E27FC236}">
                <a16:creationId xmlns:a16="http://schemas.microsoft.com/office/drawing/2014/main" id="{82211336-CFF3-412D-868A-6679C1004C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853486" y="683663"/>
            <a:ext cx="2516647" cy="2654999"/>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5" name="Content Placeholder 4">
            <a:extLst>
              <a:ext uri="{FF2B5EF4-FFF2-40B4-BE49-F238E27FC236}">
                <a16:creationId xmlns:a16="http://schemas.microsoft.com/office/drawing/2014/main" id="{E47295B2-D7FF-7A08-7A0D-DB5F7E0FC97C}"/>
              </a:ext>
            </a:extLst>
          </p:cNvPr>
          <p:cNvSpPr>
            <a:spLocks noGrp="1"/>
          </p:cNvSpPr>
          <p:nvPr>
            <p:ph idx="1"/>
          </p:nvPr>
        </p:nvSpPr>
        <p:spPr>
          <a:xfrm>
            <a:off x="1974516" y="869362"/>
            <a:ext cx="2249402" cy="2191396"/>
          </a:xfrm>
        </p:spPr>
        <p:txBody>
          <a:bodyPr anchor="ctr">
            <a:normAutofit/>
          </a:bodyPr>
          <a:lstStyle/>
          <a:p>
            <a:pPr marL="0" indent="0">
              <a:buNone/>
            </a:pPr>
            <a:r>
              <a:rPr lang="hr-HR" sz="1100" noProof="0" dirty="0">
                <a:solidFill>
                  <a:srgbClr val="FEFFFF"/>
                </a:solidFill>
                <a:latin typeface="Times New Roman" panose="02020603050405020304" pitchFamily="18" charset="0"/>
                <a:cs typeface="Times New Roman" panose="02020603050405020304" pitchFamily="18" charset="0"/>
              </a:rPr>
              <a:t>LNG – brzo prebačeno od </a:t>
            </a:r>
            <a:r>
              <a:rPr lang="hr-HR" sz="1100" dirty="0">
                <a:solidFill>
                  <a:srgbClr val="FEFFFF"/>
                </a:solidFill>
                <a:latin typeface="Times New Roman" panose="02020603050405020304" pitchFamily="18" charset="0"/>
                <a:cs typeface="Times New Roman" panose="02020603050405020304" pitchFamily="18" charset="0"/>
              </a:rPr>
              <a:t>kupca do tržišta </a:t>
            </a:r>
            <a:r>
              <a:rPr lang="hr-HR" sz="1100" dirty="0" err="1">
                <a:solidFill>
                  <a:srgbClr val="FEFFFF"/>
                </a:solidFill>
                <a:latin typeface="Times New Roman" panose="02020603050405020304" pitchFamily="18" charset="0"/>
                <a:cs typeface="Times New Roman" panose="02020603050405020304" pitchFamily="18" charset="0"/>
              </a:rPr>
              <a:t>prodavca</a:t>
            </a:r>
            <a:r>
              <a:rPr lang="hr-HR" sz="1100" noProof="0" dirty="0">
                <a:solidFill>
                  <a:srgbClr val="FEFFFF"/>
                </a:solidFill>
                <a:latin typeface="Times New Roman" panose="02020603050405020304" pitchFamily="18" charset="0"/>
                <a:cs typeface="Times New Roman" panose="02020603050405020304" pitchFamily="18" charset="0"/>
              </a:rPr>
              <a:t>!!</a:t>
            </a:r>
          </a:p>
          <a:p>
            <a:pPr marL="0" indent="0">
              <a:buNone/>
            </a:pPr>
            <a:endParaRPr lang="hr-HR" sz="1100" noProof="0" dirty="0">
              <a:solidFill>
                <a:srgbClr val="FEFFFF"/>
              </a:solidFill>
              <a:latin typeface="Times New Roman" panose="02020603050405020304" pitchFamily="18" charset="0"/>
              <a:cs typeface="Times New Roman" panose="02020603050405020304" pitchFamily="18" charset="0"/>
            </a:endParaRPr>
          </a:p>
          <a:p>
            <a:pPr marL="0" indent="0">
              <a:buNone/>
            </a:pPr>
            <a:r>
              <a:rPr lang="hr-HR" sz="1100" b="1" noProof="0" dirty="0">
                <a:solidFill>
                  <a:srgbClr val="FEFFFF"/>
                </a:solidFill>
                <a:latin typeface="Times New Roman" panose="02020603050405020304" pitchFamily="18" charset="0"/>
                <a:cs typeface="Times New Roman" panose="02020603050405020304" pitchFamily="18" charset="0"/>
              </a:rPr>
              <a:t>Njemačka </a:t>
            </a:r>
            <a:r>
              <a:rPr lang="hr-HR" sz="1100" noProof="0" dirty="0">
                <a:solidFill>
                  <a:srgbClr val="FEFFFF"/>
                </a:solidFill>
                <a:latin typeface="Times New Roman" panose="02020603050405020304" pitchFamily="18" charset="0"/>
                <a:cs typeface="Times New Roman" panose="02020603050405020304" pitchFamily="18" charset="0"/>
              </a:rPr>
              <a:t>(velike razlike) vs Katar (i SAD i Australija):</a:t>
            </a:r>
          </a:p>
          <a:p>
            <a:pPr marL="0" indent="0">
              <a:buNone/>
            </a:pPr>
            <a:r>
              <a:rPr lang="hr-HR" sz="1100" noProof="0" dirty="0">
                <a:solidFill>
                  <a:srgbClr val="FEFFFF"/>
                </a:solidFill>
                <a:latin typeface="Times New Roman" panose="02020603050405020304" pitchFamily="18" charset="0"/>
                <a:cs typeface="Times New Roman" panose="02020603050405020304" pitchFamily="18" charset="0"/>
              </a:rPr>
              <a:t>	„</a:t>
            </a:r>
            <a:r>
              <a:rPr lang="hr-HR" sz="1100" u="sng" dirty="0">
                <a:solidFill>
                  <a:srgbClr val="FEFFFF"/>
                </a:solidFill>
                <a:latin typeface="Times New Roman" panose="02020603050405020304" pitchFamily="18" charset="0"/>
                <a:cs typeface="Times New Roman" panose="02020603050405020304" pitchFamily="18" charset="0"/>
              </a:rPr>
              <a:t>trajanje ugovora na </a:t>
            </a:r>
            <a:r>
              <a:rPr lang="hr-HR" sz="1100" noProof="0" dirty="0">
                <a:solidFill>
                  <a:srgbClr val="FEFFFF"/>
                </a:solidFill>
                <a:latin typeface="Times New Roman" panose="02020603050405020304" pitchFamily="18" charset="0"/>
                <a:cs typeface="Times New Roman" panose="02020603050405020304" pitchFamily="18" charset="0"/>
              </a:rPr>
              <a:t>	</a:t>
            </a:r>
            <a:r>
              <a:rPr lang="hr-HR" sz="1100" u="sng" noProof="0" dirty="0">
                <a:solidFill>
                  <a:srgbClr val="FEFFFF"/>
                </a:solidFill>
                <a:latin typeface="Times New Roman" panose="02020603050405020304" pitchFamily="18" charset="0"/>
                <a:cs typeface="Times New Roman" panose="02020603050405020304" pitchFamily="18" charset="0"/>
              </a:rPr>
              <a:t>preprodaju”</a:t>
            </a:r>
          </a:p>
          <a:p>
            <a:pPr marL="0" indent="0">
              <a:buNone/>
            </a:pPr>
            <a:endParaRPr lang="hr-HR" sz="1100" u="sng" noProof="0" dirty="0">
              <a:solidFill>
                <a:srgbClr val="FEFFFF"/>
              </a:solidFill>
              <a:latin typeface="Times New Roman" panose="02020603050405020304" pitchFamily="18" charset="0"/>
              <a:cs typeface="Times New Roman" panose="02020603050405020304" pitchFamily="18" charset="0"/>
            </a:endParaRPr>
          </a:p>
          <a:p>
            <a:pPr marL="0" indent="0">
              <a:buNone/>
            </a:pPr>
            <a:r>
              <a:rPr lang="hr-HR" sz="1100" b="1" noProof="0" dirty="0">
                <a:solidFill>
                  <a:srgbClr val="FEFFFF"/>
                </a:solidFill>
                <a:latin typeface="Times New Roman" panose="02020603050405020304" pitchFamily="18" charset="0"/>
                <a:cs typeface="Times New Roman" panose="02020603050405020304" pitchFamily="18" charset="0"/>
              </a:rPr>
              <a:t>Zemlje bez izlaza na more u JIE?</a:t>
            </a:r>
          </a:p>
        </p:txBody>
      </p:sp>
    </p:spTree>
    <p:extLst>
      <p:ext uri="{BB962C8B-B14F-4D97-AF65-F5344CB8AC3E}">
        <p14:creationId xmlns:p14="http://schemas.microsoft.com/office/powerpoint/2010/main" val="39260814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ADF932-7364-024C-A143-2BF2FE053919}"/>
              </a:ext>
            </a:extLst>
          </p:cNvPr>
          <p:cNvSpPr>
            <a:spLocks noGrp="1"/>
          </p:cNvSpPr>
          <p:nvPr>
            <p:ph type="title"/>
          </p:nvPr>
        </p:nvSpPr>
        <p:spPr>
          <a:xfrm>
            <a:off x="139055" y="433624"/>
            <a:ext cx="1522085" cy="555796"/>
          </a:xfrm>
        </p:spPr>
        <p:txBody>
          <a:bodyPr vert="horz" lIns="34576" tIns="17288" rIns="34576" bIns="17288" rtlCol="0" anchor="ctr">
            <a:normAutofit fontScale="90000"/>
          </a:bodyPr>
          <a:lstStyle/>
          <a:p>
            <a:r>
              <a:rPr lang="hr-HR" sz="1399" b="1" noProof="0" dirty="0">
                <a:latin typeface="Times New Roman" panose="02020603050405020304" pitchFamily="18" charset="0"/>
                <a:cs typeface="Times New Roman" panose="02020603050405020304" pitchFamily="18" charset="0"/>
              </a:rPr>
              <a:t>Posljedice za strategiju neto nule</a:t>
            </a:r>
          </a:p>
        </p:txBody>
      </p:sp>
      <p:sp>
        <p:nvSpPr>
          <p:cNvPr id="5" name="Segnaposto contenuto 4">
            <a:extLst>
              <a:ext uri="{FF2B5EF4-FFF2-40B4-BE49-F238E27FC236}">
                <a16:creationId xmlns:a16="http://schemas.microsoft.com/office/drawing/2014/main" id="{5A7EEFC1-007D-42C5-9B77-B54837FE2A52}"/>
              </a:ext>
            </a:extLst>
          </p:cNvPr>
          <p:cNvSpPr>
            <a:spLocks noGrp="1"/>
          </p:cNvSpPr>
          <p:nvPr>
            <p:ph idx="1"/>
          </p:nvPr>
        </p:nvSpPr>
        <p:spPr>
          <a:xfrm>
            <a:off x="138293" y="931142"/>
            <a:ext cx="1508233" cy="1666391"/>
          </a:xfrm>
        </p:spPr>
        <p:txBody>
          <a:bodyPr>
            <a:noAutofit/>
          </a:bodyPr>
          <a:lstStyle/>
          <a:p>
            <a:r>
              <a:rPr lang="hr-HR" sz="1000" noProof="0" dirty="0">
                <a:latin typeface="Times New Roman" panose="02020603050405020304" pitchFamily="18" charset="0"/>
                <a:cs typeface="Times New Roman" panose="02020603050405020304" pitchFamily="18" charset="0"/>
              </a:rPr>
              <a:t>Nedavne cijene energije su pojačale debatu o evropskom planu za karbon.</a:t>
            </a:r>
          </a:p>
          <a:p>
            <a:r>
              <a:rPr lang="hr-HR" sz="1000" noProof="0" dirty="0">
                <a:latin typeface="Times New Roman" panose="02020603050405020304" pitchFamily="18" charset="0"/>
                <a:cs typeface="Times New Roman" panose="02020603050405020304" pitchFamily="18" charset="0"/>
              </a:rPr>
              <a:t>Evropske države ponovno propituju ulogu prirodnog gasa u svojim prelazima sa proizvodnje energije iz uglja i izbjegavanju zavisnosti od ruskih goriva.</a:t>
            </a:r>
          </a:p>
          <a:p>
            <a:r>
              <a:rPr lang="hr-HR" sz="1000" noProof="0" dirty="0">
                <a:latin typeface="Times New Roman" panose="02020603050405020304" pitchFamily="18" charset="0"/>
                <a:cs typeface="Times New Roman" panose="02020603050405020304" pitchFamily="18" charset="0"/>
              </a:rPr>
              <a:t>Poljska planira izgraditi prvu nuklearnu elektranu, koja bi počela sa radom 2033.</a:t>
            </a:r>
          </a:p>
        </p:txBody>
      </p:sp>
      <p:pic>
        <p:nvPicPr>
          <p:cNvPr id="3074" name="Picture 2" descr="London Underground users baffled by Tube train full of rubble instead of  passengers on Central line - MyLondon">
            <a:extLst>
              <a:ext uri="{FF2B5EF4-FFF2-40B4-BE49-F238E27FC236}">
                <a16:creationId xmlns:a16="http://schemas.microsoft.com/office/drawing/2014/main" id="{5348C73A-C4F8-B94E-88C4-44B6C98DE20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1619250" y="674043"/>
            <a:ext cx="2700902" cy="1875879"/>
          </a:xfrm>
          <a:prstGeom prst="rect">
            <a:avLst/>
          </a:prstGeom>
          <a:noFill/>
          <a:effectLst/>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8C5DF017-0F82-7544-9E12-C37CAF5E0948}"/>
              </a:ext>
            </a:extLst>
          </p:cNvPr>
          <p:cNvSpPr txBox="1"/>
          <p:nvPr/>
        </p:nvSpPr>
        <p:spPr>
          <a:xfrm>
            <a:off x="2010516" y="2549922"/>
            <a:ext cx="1984487" cy="301878"/>
          </a:xfrm>
          <a:prstGeom prst="rect">
            <a:avLst/>
          </a:prstGeom>
          <a:noFill/>
        </p:spPr>
        <p:txBody>
          <a:bodyPr wrap="square" rtlCol="0">
            <a:spAutoFit/>
          </a:bodyPr>
          <a:lstStyle/>
          <a:p>
            <a:r>
              <a:rPr lang="en-US" sz="681" dirty="0" err="1"/>
              <a:t>Londonska</a:t>
            </a:r>
            <a:r>
              <a:rPr lang="en-US" sz="681" dirty="0"/>
              <a:t> </a:t>
            </a:r>
            <a:r>
              <a:rPr lang="en-US" sz="681" dirty="0" err="1"/>
              <a:t>podzemna</a:t>
            </a:r>
            <a:r>
              <a:rPr lang="en-US" sz="681" dirty="0"/>
              <a:t> </a:t>
            </a:r>
            <a:r>
              <a:rPr lang="en-US" sz="681" dirty="0" err="1"/>
              <a:t>željeznica</a:t>
            </a:r>
            <a:r>
              <a:rPr lang="en-US" sz="681" dirty="0"/>
              <a:t> </a:t>
            </a:r>
            <a:r>
              <a:rPr lang="en-US" sz="681" dirty="0" err="1"/>
              <a:t>prevozi</a:t>
            </a:r>
            <a:r>
              <a:rPr lang="en-US" sz="681" dirty="0"/>
              <a:t> </a:t>
            </a:r>
            <a:r>
              <a:rPr lang="en-US" sz="681" dirty="0" err="1"/>
              <a:t>ugalj</a:t>
            </a:r>
            <a:r>
              <a:rPr lang="en-US" sz="681" dirty="0"/>
              <a:t>, 6. mart 2022.  </a:t>
            </a:r>
          </a:p>
        </p:txBody>
      </p:sp>
    </p:spTree>
    <p:extLst>
      <p:ext uri="{BB962C8B-B14F-4D97-AF65-F5344CB8AC3E}">
        <p14:creationId xmlns:p14="http://schemas.microsoft.com/office/powerpoint/2010/main" val="4464740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7B703E-6ABC-2E91-9103-FE3B67BD5D0C}"/>
              </a:ext>
            </a:extLst>
          </p:cNvPr>
          <p:cNvSpPr>
            <a:spLocks noGrp="1"/>
          </p:cNvSpPr>
          <p:nvPr>
            <p:ph type="title"/>
          </p:nvPr>
        </p:nvSpPr>
        <p:spPr>
          <a:xfrm>
            <a:off x="244215" y="678990"/>
            <a:ext cx="1321298" cy="1434413"/>
          </a:xfrm>
          <a:noFill/>
        </p:spPr>
        <p:txBody>
          <a:bodyPr vert="horz" lIns="34576" tIns="17288" rIns="34576" bIns="17288" rtlCol="0" anchor="b">
            <a:normAutofit/>
          </a:bodyPr>
          <a:lstStyle/>
          <a:p>
            <a:r>
              <a:rPr lang="hr-HR" sz="1361" noProof="0" dirty="0"/>
              <a:t>Planirani ključni ciljevi prema Međunarodnoj agenciji za energiju</a:t>
            </a:r>
          </a:p>
        </p:txBody>
      </p:sp>
      <p:pic>
        <p:nvPicPr>
          <p:cNvPr id="5" name="Content Placeholder 4">
            <a:extLst>
              <a:ext uri="{FF2B5EF4-FFF2-40B4-BE49-F238E27FC236}">
                <a16:creationId xmlns:a16="http://schemas.microsoft.com/office/drawing/2014/main" id="{4F916489-F683-B548-99D9-0B51A9D13E08}"/>
              </a:ext>
            </a:extLst>
          </p:cNvPr>
          <p:cNvPicPr>
            <a:picLocks noChangeAspect="1"/>
          </p:cNvPicPr>
          <p:nvPr/>
        </p:nvPicPr>
        <p:blipFill>
          <a:blip r:embed="rId2"/>
          <a:stretch>
            <a:fillRect/>
          </a:stretch>
        </p:blipFill>
        <p:spPr>
          <a:xfrm>
            <a:off x="1466850" y="133350"/>
            <a:ext cx="2971800" cy="3333750"/>
          </a:xfrm>
          <a:prstGeom prst="rect">
            <a:avLst/>
          </a:prstGeom>
          <a:effectLst/>
        </p:spPr>
      </p:pic>
    </p:spTree>
    <p:extLst>
      <p:ext uri="{BB962C8B-B14F-4D97-AF65-F5344CB8AC3E}">
        <p14:creationId xmlns:p14="http://schemas.microsoft.com/office/powerpoint/2010/main" val="4916734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78AC991-EC60-9E46-9738-57CAFFE9999D}"/>
              </a:ext>
            </a:extLst>
          </p:cNvPr>
          <p:cNvSpPr>
            <a:spLocks noGrp="1"/>
          </p:cNvSpPr>
          <p:nvPr>
            <p:ph idx="1"/>
          </p:nvPr>
        </p:nvSpPr>
        <p:spPr>
          <a:xfrm>
            <a:off x="171450" y="361950"/>
            <a:ext cx="4438074" cy="2590800"/>
          </a:xfrm>
        </p:spPr>
        <p:txBody>
          <a:bodyPr anchor="ctr">
            <a:noAutofit/>
          </a:bodyPr>
          <a:lstStyle/>
          <a:p>
            <a:pPr marL="0" indent="0">
              <a:spcBef>
                <a:spcPts val="0"/>
              </a:spcBef>
              <a:spcAft>
                <a:spcPts val="302"/>
              </a:spcAft>
              <a:buNone/>
            </a:pPr>
            <a:r>
              <a:rPr lang="hr-HR" sz="1512" b="1" noProof="0" dirty="0">
                <a:latin typeface="Times" panose="02020603050405020304" pitchFamily="18" charset="0"/>
                <a:ea typeface="Calibri" panose="020F0502020204030204" pitchFamily="34" charset="0"/>
                <a:cs typeface="Times" panose="02020603050405020304" pitchFamily="18" charset="0"/>
              </a:rPr>
              <a:t>4. april 2022. </a:t>
            </a:r>
            <a:r>
              <a:rPr lang="hr-HR" sz="1600" u="sng" noProof="0" dirty="0">
                <a:latin typeface="Times" panose="02020603050405020304" pitchFamily="18" charset="0"/>
                <a:ea typeface="Times New Roman" panose="02020603050405020304" pitchFamily="18" charset="0"/>
                <a:cs typeface="Times" panose="02020603050405020304" pitchFamily="18" charset="0"/>
              </a:rPr>
              <a:t>Radna grupa III: </a:t>
            </a:r>
            <a:r>
              <a:rPr lang="hr-HR" sz="1600" u="sng" noProof="0" dirty="0" err="1">
                <a:latin typeface="Times" panose="02020603050405020304" pitchFamily="18" charset="0"/>
                <a:ea typeface="Times New Roman" panose="02020603050405020304" pitchFamily="18" charset="0"/>
                <a:cs typeface="Times" panose="02020603050405020304" pitchFamily="18" charset="0"/>
              </a:rPr>
              <a:t>Ponedeljak</a:t>
            </a:r>
            <a:r>
              <a:rPr lang="hr-HR" sz="1600" u="sng" dirty="0">
                <a:latin typeface="Times" panose="02020603050405020304" pitchFamily="18" charset="0"/>
                <a:ea typeface="Times New Roman" panose="02020603050405020304" pitchFamily="18" charset="0"/>
                <a:cs typeface="Times" panose="02020603050405020304" pitchFamily="18" charset="0"/>
              </a:rPr>
              <a:t>, </a:t>
            </a:r>
            <a:r>
              <a:rPr lang="hr-HR" sz="1600" u="sng" noProof="0" dirty="0">
                <a:latin typeface="Times" panose="02020603050405020304" pitchFamily="18" charset="0"/>
                <a:ea typeface="Times New Roman" panose="02020603050405020304" pitchFamily="18" charset="0"/>
                <a:cs typeface="Times" panose="02020603050405020304" pitchFamily="18" charset="0"/>
              </a:rPr>
              <a:t>4. april: Sažetak za donosioce politika</a:t>
            </a:r>
            <a:endParaRPr lang="hr-HR" sz="1000" b="1" noProof="0" dirty="0">
              <a:latin typeface="Times" panose="02020603050405020304" pitchFamily="18" charset="0"/>
              <a:ea typeface="Calibri" panose="020F0502020204030204" pitchFamily="34" charset="0"/>
              <a:cs typeface="Times" panose="02020603050405020304" pitchFamily="18" charset="0"/>
            </a:endParaRPr>
          </a:p>
          <a:p>
            <a:pPr marL="0" indent="0">
              <a:spcBef>
                <a:spcPts val="0"/>
              </a:spcBef>
              <a:spcAft>
                <a:spcPts val="302"/>
              </a:spcAft>
              <a:buNone/>
            </a:pPr>
            <a:r>
              <a:rPr lang="hr-HR" sz="1400" noProof="0" dirty="0">
                <a:latin typeface="Times" panose="02020603050405020304" pitchFamily="18" charset="0"/>
                <a:ea typeface="Calibri" panose="020F0502020204030204" pitchFamily="34" charset="0"/>
                <a:cs typeface="Times" panose="02020603050405020304" pitchFamily="18" charset="0"/>
              </a:rPr>
              <a:t>Međuvladin panel o klimatskim promjenama </a:t>
            </a:r>
            <a:r>
              <a:rPr lang="hr-HR" sz="1400" b="0" i="0" noProof="0" dirty="0">
                <a:effectLst/>
                <a:latin typeface="Times" panose="02020603050405020304" pitchFamily="18" charset="0"/>
                <a:cs typeface="Times" panose="02020603050405020304" pitchFamily="18" charset="0"/>
              </a:rPr>
              <a:t>(IPPC</a:t>
            </a:r>
            <a:r>
              <a:rPr lang="hr-HR" sz="1400" noProof="0" dirty="0">
                <a:latin typeface="Times" panose="02020603050405020304" pitchFamily="18" charset="0"/>
                <a:ea typeface="Calibri" panose="020F0502020204030204" pitchFamily="34" charset="0"/>
                <a:cs typeface="Times" panose="02020603050405020304" pitchFamily="18" charset="0"/>
              </a:rPr>
              <a:t>) radi na </a:t>
            </a:r>
            <a:r>
              <a:rPr lang="hr-HR" sz="1400" u="sng" noProof="0" dirty="0">
                <a:latin typeface="Times" panose="02020603050405020304" pitchFamily="18" charset="0"/>
                <a:ea typeface="Calibri" panose="020F0502020204030204" pitchFamily="34" charset="0"/>
                <a:cs typeface="Times" panose="02020603050405020304" pitchFamily="18" charset="0"/>
              </a:rPr>
              <a:t>Šestom izvještaju procjene</a:t>
            </a:r>
            <a:r>
              <a:rPr lang="hr-HR" sz="1400" noProof="0" dirty="0">
                <a:latin typeface="Times" panose="02020603050405020304" pitchFamily="18" charset="0"/>
                <a:ea typeface="Calibri" panose="020F0502020204030204" pitchFamily="34" charset="0"/>
                <a:cs typeface="Times" panose="02020603050405020304" pitchFamily="18" charset="0"/>
              </a:rPr>
              <a:t>, koji se sastoji od tri doprinosa Radne grupe i Sintetičkog izvještaja (jesen 2022.).</a:t>
            </a:r>
            <a:endParaRPr lang="hr-HR" sz="1400" u="sng" noProof="0" dirty="0">
              <a:latin typeface="Times" panose="02020603050405020304" pitchFamily="18" charset="0"/>
              <a:ea typeface="Calibri" panose="020F0502020204030204" pitchFamily="34" charset="0"/>
              <a:cs typeface="Times" panose="02020603050405020304" pitchFamily="18" charset="0"/>
            </a:endParaRPr>
          </a:p>
          <a:p>
            <a:pPr marL="0" indent="0">
              <a:spcBef>
                <a:spcPts val="0"/>
              </a:spcBef>
              <a:spcAft>
                <a:spcPts val="302"/>
              </a:spcAft>
              <a:buNone/>
            </a:pPr>
            <a:endParaRPr lang="hr-HR" sz="1400" b="1" noProof="0" dirty="0">
              <a:latin typeface="Times" panose="02020603050405020304" pitchFamily="18" charset="0"/>
              <a:ea typeface="Times New Roman" panose="02020603050405020304" pitchFamily="18" charset="0"/>
              <a:cs typeface="Times" panose="02020603050405020304" pitchFamily="18" charset="0"/>
            </a:endParaRPr>
          </a:p>
          <a:p>
            <a:pPr marL="0" indent="0">
              <a:spcBef>
                <a:spcPts val="0"/>
              </a:spcBef>
              <a:spcAft>
                <a:spcPts val="302"/>
              </a:spcAft>
              <a:buNone/>
            </a:pPr>
            <a:r>
              <a:rPr lang="hr-HR" sz="1400" b="1" noProof="0" dirty="0">
                <a:latin typeface="Times" panose="02020603050405020304" pitchFamily="18" charset="0"/>
                <a:ea typeface="Times New Roman" panose="02020603050405020304" pitchFamily="18" charset="0"/>
                <a:cs typeface="Times" panose="02020603050405020304" pitchFamily="18" charset="0"/>
              </a:rPr>
              <a:t>Globalna temperatura će se stabilizirati kada emisije karbon dioksida postignu neto nulu. Za 1,5°C (2,7°F), </a:t>
            </a:r>
            <a:r>
              <a:rPr lang="hr-HR" sz="1400" noProof="0" dirty="0">
                <a:latin typeface="Times" panose="02020603050405020304" pitchFamily="18" charset="0"/>
                <a:ea typeface="Times New Roman" panose="02020603050405020304" pitchFamily="18" charset="0"/>
                <a:cs typeface="Times" panose="02020603050405020304" pitchFamily="18" charset="0"/>
              </a:rPr>
              <a:t>to znači postizanje neto nule emisija karbon dioksida do početka 2050-ih; </a:t>
            </a:r>
            <a:r>
              <a:rPr lang="hr-HR" sz="1400" b="1" noProof="0" dirty="0">
                <a:latin typeface="Times" panose="02020603050405020304" pitchFamily="18" charset="0"/>
                <a:ea typeface="Times New Roman" panose="02020603050405020304" pitchFamily="18" charset="0"/>
                <a:cs typeface="Times" panose="02020603050405020304" pitchFamily="18" charset="0"/>
              </a:rPr>
              <a:t>za 2°C (3,6°F</a:t>
            </a:r>
            <a:r>
              <a:rPr lang="hr-HR" sz="1400" noProof="0" dirty="0">
                <a:latin typeface="Times" panose="02020603050405020304" pitchFamily="18" charset="0"/>
                <a:ea typeface="Times New Roman" panose="02020603050405020304" pitchFamily="18" charset="0"/>
                <a:cs typeface="Times" panose="02020603050405020304" pitchFamily="18" charset="0"/>
              </a:rPr>
              <a:t>), to su rane 2070-e.</a:t>
            </a:r>
            <a:endParaRPr lang="hr-HR" sz="1400" noProof="0" dirty="0">
              <a:latin typeface="Times" panose="02020603050405020304" pitchFamily="18" charset="0"/>
              <a:ea typeface="Calibri" panose="020F0502020204030204" pitchFamily="34" charset="0"/>
              <a:cs typeface="Times" panose="02020603050405020304" pitchFamily="18" charset="0"/>
            </a:endParaRPr>
          </a:p>
          <a:p>
            <a:pPr marL="0" indent="0">
              <a:spcBef>
                <a:spcPts val="0"/>
              </a:spcBef>
              <a:spcAft>
                <a:spcPts val="302"/>
              </a:spcAft>
              <a:buNone/>
            </a:pPr>
            <a:r>
              <a:rPr lang="hr-HR" sz="1400" noProof="0" dirty="0">
                <a:latin typeface="Times" panose="02020603050405020304" pitchFamily="18" charset="0"/>
                <a:ea typeface="Times New Roman" panose="02020603050405020304" pitchFamily="18" charset="0"/>
                <a:cs typeface="Times" panose="02020603050405020304" pitchFamily="18" charset="0"/>
              </a:rPr>
              <a:t>U periodu 2010-2019., prosječne globalne emisije stakleničkih gasova bile su na vrhuncu u ljudskoj </a:t>
            </a:r>
            <a:r>
              <a:rPr lang="hr-HR" sz="1400" noProof="0" dirty="0" err="1">
                <a:latin typeface="Times" panose="02020603050405020304" pitchFamily="18" charset="0"/>
                <a:ea typeface="Times New Roman" panose="02020603050405020304" pitchFamily="18" charset="0"/>
                <a:cs typeface="Times" panose="02020603050405020304" pitchFamily="18" charset="0"/>
              </a:rPr>
              <a:t>istoriji</a:t>
            </a:r>
            <a:r>
              <a:rPr lang="hr-HR" sz="1400" noProof="0" dirty="0">
                <a:latin typeface="Times" panose="02020603050405020304" pitchFamily="18" charset="0"/>
                <a:ea typeface="Times New Roman" panose="02020603050405020304" pitchFamily="18" charset="0"/>
                <a:cs typeface="Times" panose="02020603050405020304" pitchFamily="18" charset="0"/>
              </a:rPr>
              <a:t>, ali je usporena stopa rasta.</a:t>
            </a:r>
            <a:endParaRPr lang="hr-HR" sz="1400" noProof="0" dirty="0">
              <a:latin typeface="Times" panose="02020603050405020304" pitchFamily="18" charset="0"/>
              <a:ea typeface="Calibri" panose="020F0502020204030204" pitchFamily="34" charset="0"/>
              <a:cs typeface="Times" panose="02020603050405020304" pitchFamily="18" charset="0"/>
            </a:endParaRPr>
          </a:p>
        </p:txBody>
      </p:sp>
    </p:spTree>
    <p:extLst>
      <p:ext uri="{BB962C8B-B14F-4D97-AF65-F5344CB8AC3E}">
        <p14:creationId xmlns:p14="http://schemas.microsoft.com/office/powerpoint/2010/main" val="41466214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78AC991-EC60-9E46-9738-57CAFFE9999D}"/>
              </a:ext>
            </a:extLst>
          </p:cNvPr>
          <p:cNvSpPr>
            <a:spLocks noGrp="1"/>
          </p:cNvSpPr>
          <p:nvPr>
            <p:ph idx="1"/>
          </p:nvPr>
        </p:nvSpPr>
        <p:spPr>
          <a:xfrm>
            <a:off x="171450" y="361950"/>
            <a:ext cx="4438074" cy="2590800"/>
          </a:xfrm>
        </p:spPr>
        <p:txBody>
          <a:bodyPr anchor="ctr">
            <a:noAutofit/>
          </a:bodyPr>
          <a:lstStyle/>
          <a:p>
            <a:pPr marL="0" indent="0">
              <a:spcBef>
                <a:spcPts val="0"/>
              </a:spcBef>
              <a:spcAft>
                <a:spcPts val="302"/>
              </a:spcAft>
              <a:buNone/>
            </a:pPr>
            <a:r>
              <a:rPr lang="hr-HR" sz="1512" b="1" noProof="0" dirty="0">
                <a:latin typeface="Times" panose="02020603050405020304" pitchFamily="18" charset="0"/>
                <a:ea typeface="Calibri" panose="020F0502020204030204" pitchFamily="34" charset="0"/>
                <a:cs typeface="Times" panose="02020603050405020304" pitchFamily="18" charset="0"/>
              </a:rPr>
              <a:t>4. april 2022. </a:t>
            </a:r>
            <a:r>
              <a:rPr lang="hr-HR" sz="1600" u="sng" noProof="0" dirty="0">
                <a:latin typeface="Times" panose="02020603050405020304" pitchFamily="18" charset="0"/>
                <a:ea typeface="Times New Roman" panose="02020603050405020304" pitchFamily="18" charset="0"/>
                <a:cs typeface="Times" panose="02020603050405020304" pitchFamily="18" charset="0"/>
              </a:rPr>
              <a:t>Radna grupa III: </a:t>
            </a:r>
            <a:r>
              <a:rPr lang="hr-HR" sz="1600" u="sng" noProof="0" dirty="0" err="1">
                <a:latin typeface="Times" panose="02020603050405020304" pitchFamily="18" charset="0"/>
                <a:ea typeface="Times New Roman" panose="02020603050405020304" pitchFamily="18" charset="0"/>
                <a:cs typeface="Times" panose="02020603050405020304" pitchFamily="18" charset="0"/>
              </a:rPr>
              <a:t>Ponedeljak</a:t>
            </a:r>
            <a:r>
              <a:rPr lang="hr-HR" sz="1600" u="sng" noProof="0" dirty="0">
                <a:latin typeface="Times" panose="02020603050405020304" pitchFamily="18" charset="0"/>
                <a:ea typeface="Times New Roman" panose="02020603050405020304" pitchFamily="18" charset="0"/>
                <a:cs typeface="Times" panose="02020603050405020304" pitchFamily="18" charset="0"/>
              </a:rPr>
              <a:t>, 4. april: Sažetak za donosioce politika</a:t>
            </a:r>
            <a:endParaRPr lang="hr-HR" sz="1600" u="sng" noProof="0" dirty="0">
              <a:latin typeface="Times" panose="02020603050405020304" pitchFamily="18" charset="0"/>
              <a:ea typeface="Calibri" panose="020F0502020204030204" pitchFamily="34" charset="0"/>
              <a:cs typeface="Times" panose="02020603050405020304" pitchFamily="18" charset="0"/>
            </a:endParaRPr>
          </a:p>
          <a:p>
            <a:pPr marL="0" indent="0">
              <a:spcBef>
                <a:spcPts val="0"/>
              </a:spcBef>
              <a:spcAft>
                <a:spcPts val="302"/>
              </a:spcAft>
              <a:buNone/>
            </a:pPr>
            <a:endParaRPr lang="hr-HR" sz="1000" b="1" noProof="0" dirty="0">
              <a:latin typeface="Times" panose="02020603050405020304" pitchFamily="18" charset="0"/>
              <a:ea typeface="Calibri" panose="020F0502020204030204" pitchFamily="34" charset="0"/>
              <a:cs typeface="Times" panose="02020603050405020304" pitchFamily="18" charset="0"/>
            </a:endParaRPr>
          </a:p>
          <a:p>
            <a:pPr marL="0" indent="0">
              <a:spcBef>
                <a:spcPts val="0"/>
              </a:spcBef>
              <a:spcAft>
                <a:spcPts val="681"/>
              </a:spcAft>
              <a:buNone/>
            </a:pPr>
            <a:r>
              <a:rPr lang="hr-HR" sz="1600" noProof="0" dirty="0">
                <a:highlight>
                  <a:srgbClr val="FFFF00"/>
                </a:highlight>
                <a:latin typeface="Times" panose="02020603050405020304" pitchFamily="18" charset="0"/>
                <a:ea typeface="Times New Roman" panose="02020603050405020304" pitchFamily="18" charset="0"/>
                <a:cs typeface="Times" panose="02020603050405020304" pitchFamily="18" charset="0"/>
              </a:rPr>
              <a:t>Bez trenutnog i velikog smanjenja emisija u svim </a:t>
            </a:r>
            <a:r>
              <a:rPr lang="hr-HR" sz="1600" dirty="0">
                <a:highlight>
                  <a:srgbClr val="FFFF00"/>
                </a:highlight>
                <a:latin typeface="Times" panose="02020603050405020304" pitchFamily="18" charset="0"/>
                <a:ea typeface="Times New Roman" panose="02020603050405020304" pitchFamily="18" charset="0"/>
                <a:cs typeface="Times" panose="02020603050405020304" pitchFamily="18" charset="0"/>
              </a:rPr>
              <a:t>sektorima nije moguće ograničiti globalno zagrijavanje na </a:t>
            </a:r>
            <a:r>
              <a:rPr lang="hr-HR" sz="1600" b="1" noProof="0" dirty="0">
                <a:highlight>
                  <a:srgbClr val="FFFF00"/>
                </a:highlight>
                <a:latin typeface="Times" panose="02020603050405020304" pitchFamily="18" charset="0"/>
                <a:ea typeface="Times New Roman" panose="02020603050405020304" pitchFamily="18" charset="0"/>
                <a:cs typeface="Times" panose="02020603050405020304" pitchFamily="18" charset="0"/>
              </a:rPr>
              <a:t>1,5°C</a:t>
            </a:r>
            <a:r>
              <a:rPr lang="hr-HR" sz="1600" noProof="0" dirty="0">
                <a:highlight>
                  <a:srgbClr val="FFFF00"/>
                </a:highlight>
                <a:latin typeface="Times" panose="02020603050405020304" pitchFamily="18" charset="0"/>
                <a:ea typeface="Times New Roman" panose="02020603050405020304" pitchFamily="18" charset="0"/>
                <a:cs typeface="Times" panose="02020603050405020304" pitchFamily="18" charset="0"/>
              </a:rPr>
              <a:t>: za ovo je potrebno da globalne emisije stakleničkih gasova </a:t>
            </a:r>
            <a:r>
              <a:rPr lang="hr-HR" sz="1600" b="1" noProof="0" dirty="0">
                <a:highlight>
                  <a:srgbClr val="FF0000"/>
                </a:highlight>
                <a:latin typeface="Times" panose="02020603050405020304" pitchFamily="18" charset="0"/>
                <a:ea typeface="Times New Roman" panose="02020603050405020304" pitchFamily="18" charset="0"/>
                <a:cs typeface="Times" panose="02020603050405020304" pitchFamily="18" charset="0"/>
              </a:rPr>
              <a:t>budu na vrhuncu najkasnije do 2025.</a:t>
            </a:r>
            <a:r>
              <a:rPr lang="hr-HR" sz="1600" b="1" noProof="0" dirty="0">
                <a:highlight>
                  <a:srgbClr val="FFFF00"/>
                </a:highlight>
                <a:latin typeface="Times" panose="02020603050405020304" pitchFamily="18" charset="0"/>
                <a:ea typeface="Times New Roman" panose="02020603050405020304" pitchFamily="18" charset="0"/>
                <a:cs typeface="Times" panose="02020603050405020304" pitchFamily="18" charset="0"/>
              </a:rPr>
              <a:t> i da se smanje za 43% do 2030.</a:t>
            </a:r>
            <a:endParaRPr lang="hr-HR" sz="1600" b="1" noProof="0" dirty="0">
              <a:highlight>
                <a:srgbClr val="FFFF00"/>
              </a:highlight>
              <a:latin typeface="Times" panose="02020603050405020304" pitchFamily="18" charset="0"/>
              <a:ea typeface="Calibri" panose="020F0502020204030204" pitchFamily="34" charset="0"/>
              <a:cs typeface="Times" panose="02020603050405020304" pitchFamily="18" charset="0"/>
            </a:endParaRPr>
          </a:p>
          <a:p>
            <a:pPr marL="0" indent="0">
              <a:spcBef>
                <a:spcPts val="0"/>
              </a:spcBef>
              <a:spcAft>
                <a:spcPts val="681"/>
              </a:spcAft>
              <a:buNone/>
            </a:pPr>
            <a:r>
              <a:rPr lang="hr-HR" sz="1600" noProof="0" dirty="0">
                <a:highlight>
                  <a:srgbClr val="FFFF00"/>
                </a:highlight>
                <a:latin typeface="Times" panose="02020603050405020304" pitchFamily="18" charset="0"/>
                <a:ea typeface="Times New Roman" panose="02020603050405020304" pitchFamily="18" charset="0"/>
                <a:cs typeface="Times" panose="02020603050405020304" pitchFamily="18" charset="0"/>
              </a:rPr>
              <a:t>Ograničenje zagrijavanja na oko </a:t>
            </a:r>
            <a:r>
              <a:rPr lang="hr-HR" sz="1600" b="1" noProof="0" dirty="0">
                <a:highlight>
                  <a:srgbClr val="FFFF00"/>
                </a:highlight>
                <a:latin typeface="Times" panose="02020603050405020304" pitchFamily="18" charset="0"/>
                <a:ea typeface="Times New Roman" panose="02020603050405020304" pitchFamily="18" charset="0"/>
                <a:cs typeface="Times" panose="02020603050405020304" pitchFamily="18" charset="0"/>
              </a:rPr>
              <a:t>2°C</a:t>
            </a:r>
            <a:r>
              <a:rPr lang="hr-HR" sz="1600" noProof="0" dirty="0">
                <a:highlight>
                  <a:srgbClr val="FFFF00"/>
                </a:highlight>
                <a:latin typeface="Times" panose="02020603050405020304" pitchFamily="18" charset="0"/>
                <a:ea typeface="Times New Roman" panose="02020603050405020304" pitchFamily="18" charset="0"/>
                <a:cs typeface="Times" panose="02020603050405020304" pitchFamily="18" charset="0"/>
              </a:rPr>
              <a:t> (3,6°F) i dalje zahtijeva da globalne emisije stakleničkih gasova </a:t>
            </a:r>
            <a:r>
              <a:rPr lang="hr-HR" sz="1600" b="1" noProof="0" dirty="0">
                <a:highlight>
                  <a:srgbClr val="FF0000"/>
                </a:highlight>
                <a:latin typeface="Times" panose="02020603050405020304" pitchFamily="18" charset="0"/>
                <a:ea typeface="Times New Roman" panose="02020603050405020304" pitchFamily="18" charset="0"/>
                <a:cs typeface="Times" panose="02020603050405020304" pitchFamily="18" charset="0"/>
              </a:rPr>
              <a:t>budu na vrhuncu najkasnije do 2025. </a:t>
            </a:r>
            <a:r>
              <a:rPr lang="hr-HR" sz="1600" b="1" noProof="0" dirty="0">
                <a:highlight>
                  <a:srgbClr val="FFFF00"/>
                </a:highlight>
                <a:latin typeface="Times" panose="02020603050405020304" pitchFamily="18" charset="0"/>
                <a:ea typeface="Times New Roman" panose="02020603050405020304" pitchFamily="18" charset="0"/>
                <a:cs typeface="Times" panose="02020603050405020304" pitchFamily="18" charset="0"/>
              </a:rPr>
              <a:t> i da se smanje za jednu četvrtinu do 2030.</a:t>
            </a:r>
            <a:endParaRPr lang="hr-HR" sz="1600" b="1" noProof="0" dirty="0">
              <a:highlight>
                <a:srgbClr val="FFFF00"/>
              </a:highlight>
              <a:latin typeface="Times" panose="02020603050405020304" pitchFamily="18" charset="0"/>
              <a:ea typeface="Calibri" panose="020F0502020204030204" pitchFamily="34" charset="0"/>
              <a:cs typeface="Times" panose="02020603050405020304" pitchFamily="18" charset="0"/>
            </a:endParaRPr>
          </a:p>
        </p:txBody>
      </p:sp>
    </p:spTree>
    <p:extLst>
      <p:ext uri="{BB962C8B-B14F-4D97-AF65-F5344CB8AC3E}">
        <p14:creationId xmlns:p14="http://schemas.microsoft.com/office/powerpoint/2010/main" val="4155986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B0417A-2D0B-1A4B-BC6B-7F626A9DACAA}"/>
              </a:ext>
            </a:extLst>
          </p:cNvPr>
          <p:cNvSpPr>
            <a:spLocks noGrp="1"/>
          </p:cNvSpPr>
          <p:nvPr>
            <p:ph type="title"/>
          </p:nvPr>
        </p:nvSpPr>
        <p:spPr>
          <a:xfrm>
            <a:off x="104893" y="575023"/>
            <a:ext cx="4448228" cy="1338205"/>
          </a:xfrm>
        </p:spPr>
        <p:txBody>
          <a:bodyPr>
            <a:noAutofit/>
          </a:bodyPr>
          <a:lstStyle/>
          <a:p>
            <a:pPr algn="l" fontAlgn="base"/>
            <a:br>
              <a:rPr lang="hr-HR" altLang="zh-CN" sz="1248" b="1" noProof="0" dirty="0">
                <a:latin typeface="Times" panose="02020603050405020304" pitchFamily="18" charset="0"/>
                <a:cs typeface="Times" panose="02020603050405020304" pitchFamily="18" charset="0"/>
              </a:rPr>
            </a:br>
            <a:br>
              <a:rPr lang="hr-HR" altLang="zh-CN" sz="1248" b="1" noProof="0" dirty="0">
                <a:latin typeface="Times" panose="02020603050405020304" pitchFamily="18" charset="0"/>
                <a:cs typeface="Times" panose="02020603050405020304" pitchFamily="18" charset="0"/>
              </a:rPr>
            </a:br>
            <a:br>
              <a:rPr lang="hr-HR" altLang="zh-CN" sz="1248" b="1" noProof="0" dirty="0">
                <a:latin typeface="Times" panose="02020603050405020304" pitchFamily="18" charset="0"/>
                <a:cs typeface="Times" panose="02020603050405020304" pitchFamily="18" charset="0"/>
              </a:rPr>
            </a:br>
            <a:br>
              <a:rPr lang="hr-HR" altLang="zh-CN" sz="1248" b="1" noProof="0" dirty="0">
                <a:latin typeface="Times" panose="02020603050405020304" pitchFamily="18" charset="0"/>
                <a:cs typeface="Times" panose="02020603050405020304" pitchFamily="18" charset="0"/>
              </a:rPr>
            </a:br>
            <a:br>
              <a:rPr lang="hr-HR" altLang="zh-CN" sz="1248" b="1" noProof="0" dirty="0">
                <a:latin typeface="Times" panose="02020603050405020304" pitchFamily="18" charset="0"/>
                <a:cs typeface="Times" panose="02020603050405020304" pitchFamily="18" charset="0"/>
              </a:rPr>
            </a:br>
            <a:r>
              <a:rPr lang="hr-HR" altLang="zh-CN" sz="1248" b="1" noProof="0" dirty="0">
                <a:latin typeface="Times" panose="02020603050405020304" pitchFamily="18" charset="0"/>
                <a:cs typeface="Times" panose="02020603050405020304" pitchFamily="18" charset="0"/>
              </a:rPr>
              <a:t>Subota,  16. aprila:</a:t>
            </a:r>
            <a:br>
              <a:rPr lang="hr-HR" altLang="zh-CN" sz="1248" b="1" noProof="0" dirty="0">
                <a:latin typeface="Times" panose="02020603050405020304" pitchFamily="18" charset="0"/>
                <a:cs typeface="Times" panose="02020603050405020304" pitchFamily="18" charset="0"/>
              </a:rPr>
            </a:br>
            <a:r>
              <a:rPr lang="hr-HR" sz="1248" noProof="0" dirty="0">
                <a:latin typeface="Times" panose="02020603050405020304" pitchFamily="18" charset="0"/>
                <a:cs typeface="Times" panose="02020603050405020304" pitchFamily="18" charset="0"/>
                <a:hlinkClick r:id="rId2"/>
              </a:rPr>
              <a:t>Klimatske promjene: Glavni UN nalazi koji se naširoko pogrešno tumače - BBC News</a:t>
            </a:r>
            <a:br>
              <a:rPr lang="hr-HR" altLang="zh-CN" sz="1512" b="1" baseline="30000" noProof="0" dirty="0">
                <a:latin typeface="Times" panose="02020603050405020304" pitchFamily="18" charset="0"/>
                <a:cs typeface="Times" panose="02020603050405020304" pitchFamily="18" charset="0"/>
              </a:rPr>
            </a:br>
            <a:br>
              <a:rPr lang="hr-HR" altLang="zh-CN" sz="1512" b="1" baseline="30000" noProof="0" dirty="0">
                <a:latin typeface="Times" panose="02020603050405020304" pitchFamily="18" charset="0"/>
                <a:cs typeface="Times" panose="02020603050405020304" pitchFamily="18" charset="0"/>
              </a:rPr>
            </a:br>
            <a:r>
              <a:rPr lang="hr-HR" sz="1000" b="1" noProof="0" dirty="0">
                <a:solidFill>
                  <a:srgbClr val="141414"/>
                </a:solidFill>
                <a:latin typeface="Times" panose="02020603050405020304" pitchFamily="18" charset="0"/>
                <a:cs typeface="Times" panose="02020603050405020304" pitchFamily="18" charset="0"/>
              </a:rPr>
              <a:t>„</a:t>
            </a:r>
            <a:r>
              <a:rPr lang="hr-HR" sz="1000" b="1" dirty="0">
                <a:solidFill>
                  <a:srgbClr val="141414"/>
                </a:solidFill>
                <a:latin typeface="Times" panose="02020603050405020304" pitchFamily="18" charset="0"/>
                <a:cs typeface="Times" panose="02020603050405020304" pitchFamily="18" charset="0"/>
              </a:rPr>
              <a:t>U dokumentu, istraživači su naveli da prema projekcijama, emisije stakleničkih gasova treba da budu na vrhuncu ‘najkasnije do </a:t>
            </a:r>
            <a:r>
              <a:rPr lang="hr-HR" sz="1000" b="1" noProof="0" dirty="0">
                <a:solidFill>
                  <a:srgbClr val="141414"/>
                </a:solidFill>
                <a:latin typeface="Times" panose="02020603050405020304" pitchFamily="18" charset="0"/>
                <a:cs typeface="Times" panose="02020603050405020304" pitchFamily="18" charset="0"/>
              </a:rPr>
              <a:t>2025. </a:t>
            </a:r>
            <a:r>
              <a:rPr lang="hr-HR" sz="1000" noProof="0" dirty="0">
                <a:solidFill>
                  <a:srgbClr val="141414"/>
                </a:solidFill>
                <a:latin typeface="Times" panose="02020603050405020304" pitchFamily="18" charset="0"/>
                <a:cs typeface="Times" panose="02020603050405020304" pitchFamily="18" charset="0"/>
              </a:rPr>
              <a:t>…… Ovo implicira da bi se karbon </a:t>
            </a:r>
            <a:r>
              <a:rPr lang="hr-HR" sz="1000" b="1" noProof="0" dirty="0">
                <a:solidFill>
                  <a:srgbClr val="141414"/>
                </a:solidFill>
                <a:latin typeface="Times" panose="02020603050405020304" pitchFamily="18" charset="0"/>
                <a:cs typeface="Times" panose="02020603050405020304" pitchFamily="18" charset="0"/>
              </a:rPr>
              <a:t>mogao povećavati naredne tri godine, a svijet bi i dalje mogao izbjeći opasno zagrijavanje</a:t>
            </a:r>
            <a:r>
              <a:rPr lang="hr-HR" sz="1000" noProof="0" dirty="0">
                <a:solidFill>
                  <a:srgbClr val="141414"/>
                </a:solidFill>
                <a:latin typeface="Times" panose="02020603050405020304" pitchFamily="18" charset="0"/>
                <a:cs typeface="Times" panose="02020603050405020304" pitchFamily="18" charset="0"/>
              </a:rPr>
              <a:t> ………………….. Za ovo su potrebni herkulovski napori, gdje karbonske emisije trebaju da se </a:t>
            </a:r>
            <a:r>
              <a:rPr lang="hr-HR" sz="1000" b="1" noProof="0" dirty="0">
                <a:solidFill>
                  <a:srgbClr val="141414"/>
                </a:solidFill>
                <a:latin typeface="Times" panose="02020603050405020304" pitchFamily="18" charset="0"/>
                <a:cs typeface="Times" panose="02020603050405020304" pitchFamily="18" charset="0"/>
              </a:rPr>
              <a:t>smanje za 43% do kraja ove decenije, kako bi se zadržali ispod granice opasnosti.”</a:t>
            </a:r>
            <a:br>
              <a:rPr lang="hr-HR" sz="1000" b="1" noProof="0" dirty="0">
                <a:solidFill>
                  <a:srgbClr val="141414"/>
                </a:solidFill>
                <a:latin typeface="Times" panose="02020603050405020304" pitchFamily="18" charset="0"/>
                <a:cs typeface="Times" panose="02020603050405020304" pitchFamily="18" charset="0"/>
              </a:rPr>
            </a:br>
            <a:br>
              <a:rPr lang="hr-HR" sz="1000" noProof="0" dirty="0">
                <a:solidFill>
                  <a:srgbClr val="141414"/>
                </a:solidFill>
                <a:latin typeface="Times" panose="02020603050405020304" pitchFamily="18" charset="0"/>
                <a:cs typeface="Times" panose="02020603050405020304" pitchFamily="18" charset="0"/>
              </a:rPr>
            </a:br>
            <a:r>
              <a:rPr lang="hr-HR" sz="1000" noProof="0" dirty="0">
                <a:solidFill>
                  <a:srgbClr val="141414"/>
                </a:solidFill>
                <a:latin typeface="Times" panose="02020603050405020304" pitchFamily="18" charset="0"/>
                <a:cs typeface="Times" panose="02020603050405020304" pitchFamily="18" charset="0"/>
              </a:rPr>
              <a:t>„Kada se čita tekst, onako kako je napisan, stiče se utisak da moramo razmišljati o 2025. kao </a:t>
            </a:r>
            <a:r>
              <a:rPr lang="hr-HR" sz="1000" noProof="0" dirty="0" err="1">
                <a:solidFill>
                  <a:srgbClr val="141414"/>
                </a:solidFill>
                <a:latin typeface="Times" panose="02020603050405020304" pitchFamily="18" charset="0"/>
                <a:cs typeface="Times" panose="02020603050405020304" pitchFamily="18" charset="0"/>
              </a:rPr>
              <a:t>vjerovatno</a:t>
            </a:r>
            <a:r>
              <a:rPr lang="hr-HR" sz="1000" noProof="0" dirty="0">
                <a:solidFill>
                  <a:srgbClr val="141414"/>
                </a:solidFill>
                <a:latin typeface="Times" panose="02020603050405020304" pitchFamily="18" charset="0"/>
                <a:cs typeface="Times" panose="02020603050405020304" pitchFamily="18" charset="0"/>
              </a:rPr>
              <a:t> nesretnom ishodu ……….. </a:t>
            </a:r>
            <a:r>
              <a:rPr lang="hr-HR" sz="1000" b="1" noProof="0" dirty="0">
                <a:solidFill>
                  <a:srgbClr val="141414"/>
                </a:solidFill>
                <a:highlight>
                  <a:srgbClr val="FFFF00"/>
                </a:highlight>
                <a:latin typeface="Times" panose="02020603050405020304" pitchFamily="18" charset="0"/>
                <a:cs typeface="Times" panose="02020603050405020304" pitchFamily="18" charset="0"/>
              </a:rPr>
              <a:t>Ovo je nesretan izbor riječi.</a:t>
            </a:r>
            <a:r>
              <a:rPr lang="hr-HR" sz="1000" noProof="0" dirty="0">
                <a:solidFill>
                  <a:srgbClr val="141414"/>
                </a:solidFill>
                <a:latin typeface="Times" panose="02020603050405020304" pitchFamily="18" charset="0"/>
                <a:cs typeface="Times" panose="02020603050405020304" pitchFamily="18" charset="0"/>
              </a:rPr>
              <a:t> Ovo će potencijalno imati uzrokovati neke negativne posljedice.” </a:t>
            </a:r>
            <a:r>
              <a:rPr lang="hr-HR" sz="1000" noProof="0" dirty="0" err="1">
                <a:solidFill>
                  <a:srgbClr val="141414"/>
                </a:solidFill>
                <a:latin typeface="Times" panose="02020603050405020304" pitchFamily="18" charset="0"/>
                <a:cs typeface="Times" panose="02020603050405020304" pitchFamily="18" charset="0"/>
              </a:rPr>
              <a:t>Glen</a:t>
            </a:r>
            <a:r>
              <a:rPr lang="hr-HR" sz="1000" noProof="0" dirty="0">
                <a:solidFill>
                  <a:srgbClr val="141414"/>
                </a:solidFill>
                <a:latin typeface="Times" panose="02020603050405020304" pitchFamily="18" charset="0"/>
                <a:cs typeface="Times" panose="02020603050405020304" pitchFamily="18" charset="0"/>
              </a:rPr>
              <a:t> </a:t>
            </a:r>
            <a:r>
              <a:rPr lang="hr-HR" sz="1000" noProof="0" dirty="0" err="1">
                <a:solidFill>
                  <a:srgbClr val="141414"/>
                </a:solidFill>
                <a:latin typeface="Times" panose="02020603050405020304" pitchFamily="18" charset="0"/>
                <a:cs typeface="Times" panose="02020603050405020304" pitchFamily="18" charset="0"/>
              </a:rPr>
              <a:t>Peters</a:t>
            </a:r>
            <a:r>
              <a:rPr lang="hr-HR" sz="1000" noProof="0" dirty="0">
                <a:solidFill>
                  <a:srgbClr val="141414"/>
                </a:solidFill>
                <a:latin typeface="Times" panose="02020603050405020304" pitchFamily="18" charset="0"/>
                <a:cs typeface="Times" panose="02020603050405020304" pitchFamily="18" charset="0"/>
              </a:rPr>
              <a:t>, Centar za međunarodno istraživanje klime i vodeći autor Izvještaja IPCC.</a:t>
            </a:r>
            <a:br>
              <a:rPr lang="hr-HR" sz="1000" noProof="0" dirty="0">
                <a:solidFill>
                  <a:srgbClr val="141414"/>
                </a:solidFill>
                <a:latin typeface="Times" panose="02020603050405020304" pitchFamily="18" charset="0"/>
                <a:cs typeface="Times" panose="02020603050405020304" pitchFamily="18" charset="0"/>
              </a:rPr>
            </a:br>
            <a:br>
              <a:rPr lang="hr-HR" sz="1000" noProof="0" dirty="0">
                <a:solidFill>
                  <a:srgbClr val="141414"/>
                </a:solidFill>
                <a:latin typeface="Times" panose="02020603050405020304" pitchFamily="18" charset="0"/>
                <a:cs typeface="Times" panose="02020603050405020304" pitchFamily="18" charset="0"/>
              </a:rPr>
            </a:br>
            <a:r>
              <a:rPr lang="hr-HR" sz="1000" noProof="0" dirty="0">
                <a:solidFill>
                  <a:srgbClr val="141414"/>
                </a:solidFill>
                <a:latin typeface="Times" panose="02020603050405020304" pitchFamily="18" charset="0"/>
                <a:cs typeface="Times" panose="02020603050405020304" pitchFamily="18" charset="0"/>
              </a:rPr>
              <a:t>Ovo je pokrenulo jednu dugu debatu između naučnika i zvaničnika vlada tokom trajanja dvosedmičnog sastanka po pitanju </a:t>
            </a:r>
            <a:r>
              <a:rPr lang="hr-HR" sz="1000" noProof="0" dirty="0">
                <a:solidFill>
                  <a:srgbClr val="141414"/>
                </a:solidFill>
                <a:highlight>
                  <a:srgbClr val="FFFF00"/>
                </a:highlight>
                <a:latin typeface="Times" panose="02020603050405020304" pitchFamily="18" charset="0"/>
                <a:cs typeface="Times" panose="02020603050405020304" pitchFamily="18" charset="0"/>
              </a:rPr>
              <a:t>kako pripremiti tekst.</a:t>
            </a:r>
            <a:r>
              <a:rPr lang="hr-HR" sz="1000" noProof="0" dirty="0">
                <a:solidFill>
                  <a:srgbClr val="141414"/>
                </a:solidFill>
                <a:latin typeface="Times" panose="02020603050405020304" pitchFamily="18" charset="0"/>
                <a:cs typeface="Times" panose="02020603050405020304" pitchFamily="18" charset="0"/>
              </a:rPr>
              <a:t> „Vođene su </a:t>
            </a:r>
            <a:r>
              <a:rPr lang="hr-HR" sz="1000" dirty="0">
                <a:solidFill>
                  <a:srgbClr val="141414"/>
                </a:solidFill>
                <a:latin typeface="Times" panose="02020603050405020304" pitchFamily="18" charset="0"/>
                <a:cs typeface="Times" panose="02020603050405020304" pitchFamily="18" charset="0"/>
              </a:rPr>
              <a:t>diskusije da li se mogu koristiti riječi kao što su </a:t>
            </a:r>
            <a:r>
              <a:rPr lang="hr-HR" sz="1000" b="1" noProof="0" dirty="0">
                <a:solidFill>
                  <a:srgbClr val="141414"/>
                </a:solidFill>
                <a:latin typeface="Times" panose="02020603050405020304" pitchFamily="18" charset="0"/>
                <a:cs typeface="Times" panose="02020603050405020304" pitchFamily="18" charset="0"/>
              </a:rPr>
              <a:t>’sada’ ili ‘odmah’</a:t>
            </a:r>
            <a:r>
              <a:rPr lang="hr-HR" sz="1000" noProof="0" dirty="0">
                <a:solidFill>
                  <a:srgbClr val="141414"/>
                </a:solidFill>
                <a:latin typeface="Times" panose="02020603050405020304" pitchFamily="18" charset="0"/>
                <a:cs typeface="Times" panose="02020603050405020304" pitchFamily="18" charset="0"/>
              </a:rPr>
              <a:t>, rekao je </a:t>
            </a:r>
            <a:r>
              <a:rPr lang="hr-HR" sz="1000" noProof="0" dirty="0" err="1">
                <a:solidFill>
                  <a:srgbClr val="141414"/>
                </a:solidFill>
                <a:latin typeface="Times" panose="02020603050405020304" pitchFamily="18" charset="0"/>
                <a:cs typeface="Times" panose="02020603050405020304" pitchFamily="18" charset="0"/>
              </a:rPr>
              <a:t>Dr</a:t>
            </a:r>
            <a:r>
              <a:rPr lang="hr-HR" sz="1000" noProof="0" dirty="0">
                <a:solidFill>
                  <a:srgbClr val="141414"/>
                </a:solidFill>
                <a:latin typeface="Times" panose="02020603050405020304" pitchFamily="18" charset="0"/>
                <a:cs typeface="Times" panose="02020603050405020304" pitchFamily="18" charset="0"/>
              </a:rPr>
              <a:t> </a:t>
            </a:r>
            <a:r>
              <a:rPr lang="hr-HR" sz="1000" noProof="0" dirty="0" err="1">
                <a:solidFill>
                  <a:srgbClr val="141414"/>
                </a:solidFill>
                <a:latin typeface="Times" panose="02020603050405020304" pitchFamily="18" charset="0"/>
                <a:cs typeface="Times" panose="02020603050405020304" pitchFamily="18" charset="0"/>
              </a:rPr>
              <a:t>Byers</a:t>
            </a:r>
            <a:r>
              <a:rPr lang="hr-HR" sz="1000" noProof="0" dirty="0">
                <a:solidFill>
                  <a:srgbClr val="141414"/>
                </a:solidFill>
                <a:latin typeface="Times" panose="02020603050405020304" pitchFamily="18" charset="0"/>
                <a:cs typeface="Times" panose="02020603050405020304" pitchFamily="18" charset="0"/>
              </a:rPr>
              <a:t>, Međunarodni institut za analizu primijenjenih sistema, jedan od autora Izvještaja IPCC.</a:t>
            </a:r>
            <a:endParaRPr lang="hr-HR" sz="1000" noProof="0" dirty="0">
              <a:latin typeface="Times" panose="02020603050405020304" pitchFamily="18" charset="0"/>
              <a:cs typeface="Times" panose="02020603050405020304" pitchFamily="18" charset="0"/>
            </a:endParaRPr>
          </a:p>
        </p:txBody>
      </p:sp>
      <p:sp>
        <p:nvSpPr>
          <p:cNvPr id="3" name="Content Placeholder 2">
            <a:extLst>
              <a:ext uri="{FF2B5EF4-FFF2-40B4-BE49-F238E27FC236}">
                <a16:creationId xmlns:a16="http://schemas.microsoft.com/office/drawing/2014/main" id="{DEDCA86B-D2D4-AC40-8AAF-4EF24D39ECEA}"/>
              </a:ext>
            </a:extLst>
          </p:cNvPr>
          <p:cNvSpPr>
            <a:spLocks noGrp="1"/>
          </p:cNvSpPr>
          <p:nvPr>
            <p:ph idx="1"/>
          </p:nvPr>
        </p:nvSpPr>
        <p:spPr>
          <a:xfrm>
            <a:off x="155396" y="1874378"/>
            <a:ext cx="4020888" cy="442880"/>
          </a:xfrm>
        </p:spPr>
        <p:txBody>
          <a:bodyPr>
            <a:normAutofit/>
          </a:bodyPr>
          <a:lstStyle/>
          <a:p>
            <a:endParaRPr lang="hr-HR" sz="907" noProof="0" dirty="0">
              <a:hlinkClick r:id="rId2"/>
            </a:endParaRPr>
          </a:p>
          <a:p>
            <a:endParaRPr lang="hr-HR" sz="907" noProof="0" dirty="0">
              <a:hlinkClick r:id="rId2"/>
            </a:endParaRPr>
          </a:p>
          <a:p>
            <a:endParaRPr lang="hr-HR" sz="907" noProof="0" dirty="0">
              <a:hlinkClick r:id="rId2"/>
            </a:endParaRPr>
          </a:p>
          <a:p>
            <a:endParaRPr lang="hr-HR" sz="907" noProof="0" dirty="0">
              <a:hlinkClick r:id="rId2"/>
            </a:endParaRPr>
          </a:p>
        </p:txBody>
      </p:sp>
    </p:spTree>
    <p:extLst>
      <p:ext uri="{BB962C8B-B14F-4D97-AF65-F5344CB8AC3E}">
        <p14:creationId xmlns:p14="http://schemas.microsoft.com/office/powerpoint/2010/main" val="4716363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B0417A-2D0B-1A4B-BC6B-7F626A9DACAA}"/>
              </a:ext>
            </a:extLst>
          </p:cNvPr>
          <p:cNvSpPr>
            <a:spLocks noGrp="1"/>
          </p:cNvSpPr>
          <p:nvPr>
            <p:ph type="title"/>
          </p:nvPr>
        </p:nvSpPr>
        <p:spPr>
          <a:xfrm>
            <a:off x="95250" y="590550"/>
            <a:ext cx="4448228" cy="903094"/>
          </a:xfrm>
        </p:spPr>
        <p:txBody>
          <a:bodyPr>
            <a:noAutofit/>
          </a:bodyPr>
          <a:lstStyle/>
          <a:p>
            <a:pPr fontAlgn="base"/>
            <a:br>
              <a:rPr lang="hr-HR" altLang="zh-CN" sz="1512" b="1" noProof="0" dirty="0">
                <a:latin typeface="Times" panose="02020603050405020304" pitchFamily="18" charset="0"/>
                <a:cs typeface="Times" panose="02020603050405020304" pitchFamily="18" charset="0"/>
              </a:rPr>
            </a:br>
            <a:br>
              <a:rPr lang="hr-HR" altLang="zh-CN" sz="1512" b="1" noProof="0" dirty="0">
                <a:latin typeface="Times" panose="02020603050405020304" pitchFamily="18" charset="0"/>
                <a:cs typeface="Times" panose="02020603050405020304" pitchFamily="18" charset="0"/>
              </a:rPr>
            </a:br>
            <a:br>
              <a:rPr lang="hr-HR" altLang="zh-CN" sz="1512" b="1" noProof="0" dirty="0">
                <a:latin typeface="Times" panose="02020603050405020304" pitchFamily="18" charset="0"/>
                <a:cs typeface="Times" panose="02020603050405020304" pitchFamily="18" charset="0"/>
              </a:rPr>
            </a:br>
            <a:br>
              <a:rPr lang="hr-HR" altLang="zh-CN" sz="1512" b="1" noProof="0" dirty="0">
                <a:latin typeface="Times" panose="02020603050405020304" pitchFamily="18" charset="0"/>
                <a:cs typeface="Times" panose="02020603050405020304" pitchFamily="18" charset="0"/>
              </a:rPr>
            </a:br>
            <a:br>
              <a:rPr lang="hr-HR" altLang="zh-CN" sz="1512" b="1" noProof="0" dirty="0">
                <a:latin typeface="Times" panose="02020603050405020304" pitchFamily="18" charset="0"/>
                <a:cs typeface="Times" panose="02020603050405020304" pitchFamily="18" charset="0"/>
              </a:rPr>
            </a:br>
            <a:br>
              <a:rPr lang="hr-HR" altLang="zh-CN" sz="1512" b="1" noProof="0" dirty="0">
                <a:latin typeface="Times" panose="02020603050405020304" pitchFamily="18" charset="0"/>
                <a:cs typeface="Times" panose="02020603050405020304" pitchFamily="18" charset="0"/>
              </a:rPr>
            </a:br>
            <a:r>
              <a:rPr lang="hr-HR" altLang="zh-CN" sz="1512" b="1" noProof="0" dirty="0">
                <a:latin typeface="Times" panose="02020603050405020304" pitchFamily="18" charset="0"/>
                <a:cs typeface="Times" panose="02020603050405020304" pitchFamily="18" charset="0"/>
              </a:rPr>
              <a:t>Subota, 16. april:</a:t>
            </a:r>
            <a:br>
              <a:rPr lang="hr-HR" altLang="zh-CN" sz="1512" b="1" noProof="0" dirty="0">
                <a:latin typeface="Times" panose="02020603050405020304" pitchFamily="18" charset="0"/>
                <a:cs typeface="Times" panose="02020603050405020304" pitchFamily="18" charset="0"/>
              </a:rPr>
            </a:br>
            <a:r>
              <a:rPr lang="hr-HR" sz="1512" noProof="0" dirty="0">
                <a:hlinkClick r:id="rId2"/>
              </a:rPr>
              <a:t>Klimatske promjene: Glavni UN nalazi koji se naširoko pogrešno tumače – BBC News</a:t>
            </a:r>
            <a:br>
              <a:rPr lang="hr-HR" sz="1512" noProof="0" dirty="0"/>
            </a:br>
            <a:br>
              <a:rPr lang="hr-HR" sz="1512" noProof="0" dirty="0"/>
            </a:br>
            <a:r>
              <a:rPr lang="hr-HR" sz="907" noProof="0" dirty="0">
                <a:solidFill>
                  <a:srgbClr val="141414"/>
                </a:solidFill>
                <a:latin typeface="Times" panose="02020603050405020304" pitchFamily="18" charset="0"/>
                <a:cs typeface="Times" panose="02020603050405020304" pitchFamily="18" charset="0"/>
              </a:rPr>
              <a:t>Ovo zabrinjava </a:t>
            </a:r>
            <a:r>
              <a:rPr lang="hr-HR" sz="907" noProof="0" dirty="0" err="1">
                <a:solidFill>
                  <a:srgbClr val="141414"/>
                </a:solidFill>
                <a:latin typeface="Times" panose="02020603050405020304" pitchFamily="18" charset="0"/>
                <a:cs typeface="Times" panose="02020603050405020304" pitchFamily="18" charset="0"/>
              </a:rPr>
              <a:t>posmatrače</a:t>
            </a:r>
            <a:r>
              <a:rPr lang="hr-HR" sz="907" noProof="0" dirty="0">
                <a:solidFill>
                  <a:srgbClr val="141414"/>
                </a:solidFill>
                <a:latin typeface="Times" panose="02020603050405020304" pitchFamily="18" charset="0"/>
                <a:cs typeface="Times" panose="02020603050405020304" pitchFamily="18" charset="0"/>
              </a:rPr>
              <a:t> koji tvrde da zemlje mogu steći utisak da emisije mogu rasti do 2025. što je u stvari poraz svijeta.</a:t>
            </a:r>
            <a:br>
              <a:rPr lang="hr-HR" sz="907" noProof="0" dirty="0">
                <a:solidFill>
                  <a:srgbClr val="141414"/>
                </a:solidFill>
                <a:latin typeface="Times" panose="02020603050405020304" pitchFamily="18" charset="0"/>
                <a:cs typeface="Times" panose="02020603050405020304" pitchFamily="18" charset="0"/>
              </a:rPr>
            </a:br>
            <a:br>
              <a:rPr lang="hr-HR" sz="907" noProof="0" dirty="0">
                <a:solidFill>
                  <a:srgbClr val="141414"/>
                </a:solidFill>
                <a:latin typeface="Times" panose="02020603050405020304" pitchFamily="18" charset="0"/>
                <a:cs typeface="Times" panose="02020603050405020304" pitchFamily="18" charset="0"/>
              </a:rPr>
            </a:br>
            <a:r>
              <a:rPr lang="hr-HR" sz="907" noProof="0" dirty="0">
                <a:solidFill>
                  <a:srgbClr val="141414"/>
                </a:solidFill>
                <a:latin typeface="Times" panose="02020603050405020304" pitchFamily="18" charset="0"/>
                <a:cs typeface="Times" panose="02020603050405020304" pitchFamily="18" charset="0"/>
              </a:rPr>
              <a:t>„</a:t>
            </a:r>
            <a:r>
              <a:rPr lang="hr-HR" sz="907" b="1" noProof="0" dirty="0">
                <a:solidFill>
                  <a:srgbClr val="141414"/>
                </a:solidFill>
                <a:latin typeface="Times" panose="02020603050405020304" pitchFamily="18" charset="0"/>
                <a:cs typeface="Times" panose="02020603050405020304" pitchFamily="18" charset="0"/>
              </a:rPr>
              <a:t>Definitivno nemamo luksuz da dozvolimo da emisije rastu naredne tri godine</a:t>
            </a:r>
            <a:r>
              <a:rPr lang="hr-HR" sz="907" noProof="0" dirty="0">
                <a:solidFill>
                  <a:srgbClr val="141414"/>
                </a:solidFill>
                <a:latin typeface="Times" panose="02020603050405020304" pitchFamily="18" charset="0"/>
                <a:cs typeface="Times" panose="02020603050405020304" pitchFamily="18" charset="0"/>
              </a:rPr>
              <a:t>,” rekla je </a:t>
            </a:r>
            <a:r>
              <a:rPr lang="hr-HR" sz="907" noProof="0" dirty="0" err="1">
                <a:solidFill>
                  <a:srgbClr val="141414"/>
                </a:solidFill>
                <a:latin typeface="Times" panose="02020603050405020304" pitchFamily="18" charset="0"/>
                <a:cs typeface="Times" panose="02020603050405020304" pitchFamily="18" charset="0"/>
              </a:rPr>
              <a:t>Kaisa</a:t>
            </a:r>
            <a:r>
              <a:rPr lang="hr-HR" sz="907" noProof="0" dirty="0">
                <a:solidFill>
                  <a:srgbClr val="141414"/>
                </a:solidFill>
                <a:latin typeface="Times" panose="02020603050405020304" pitchFamily="18" charset="0"/>
                <a:cs typeface="Times" panose="02020603050405020304" pitchFamily="18" charset="0"/>
              </a:rPr>
              <a:t> </a:t>
            </a:r>
            <a:r>
              <a:rPr lang="hr-HR" sz="907" noProof="0" dirty="0" err="1">
                <a:solidFill>
                  <a:srgbClr val="141414"/>
                </a:solidFill>
                <a:latin typeface="Times" panose="02020603050405020304" pitchFamily="18" charset="0"/>
                <a:cs typeface="Times" panose="02020603050405020304" pitchFamily="18" charset="0"/>
              </a:rPr>
              <a:t>Kosonen</a:t>
            </a:r>
            <a:r>
              <a:rPr lang="hr-HR" sz="907" noProof="0" dirty="0">
                <a:solidFill>
                  <a:srgbClr val="141414"/>
                </a:solidFill>
                <a:latin typeface="Times" panose="02020603050405020304" pitchFamily="18" charset="0"/>
                <a:cs typeface="Times" panose="02020603050405020304" pitchFamily="18" charset="0"/>
              </a:rPr>
              <a:t> iz </a:t>
            </a:r>
            <a:r>
              <a:rPr lang="hr-HR" sz="907" noProof="0" dirty="0" err="1">
                <a:solidFill>
                  <a:srgbClr val="141414"/>
                </a:solidFill>
                <a:latin typeface="Times" panose="02020603050405020304" pitchFamily="18" charset="0"/>
                <a:cs typeface="Times" panose="02020603050405020304" pitchFamily="18" charset="0"/>
              </a:rPr>
              <a:t>Greenpeace</a:t>
            </a:r>
            <a:r>
              <a:rPr lang="hr-HR" sz="907" noProof="0" dirty="0">
                <a:solidFill>
                  <a:srgbClr val="141414"/>
                </a:solidFill>
                <a:latin typeface="Times" panose="02020603050405020304" pitchFamily="18" charset="0"/>
                <a:cs typeface="Times" panose="02020603050405020304" pitchFamily="18" charset="0"/>
              </a:rPr>
              <a:t>-a.</a:t>
            </a:r>
            <a:br>
              <a:rPr lang="hr-HR" sz="907" noProof="0" dirty="0">
                <a:solidFill>
                  <a:srgbClr val="141414"/>
                </a:solidFill>
                <a:latin typeface="Times" panose="02020603050405020304" pitchFamily="18" charset="0"/>
                <a:cs typeface="Times" panose="02020603050405020304" pitchFamily="18" charset="0"/>
              </a:rPr>
            </a:br>
            <a:r>
              <a:rPr lang="hr-HR" sz="907" noProof="0" dirty="0">
                <a:solidFill>
                  <a:srgbClr val="141414"/>
                </a:solidFill>
                <a:latin typeface="Times" panose="02020603050405020304" pitchFamily="18" charset="0"/>
                <a:cs typeface="Times" panose="02020603050405020304" pitchFamily="18" charset="0"/>
              </a:rPr>
              <a:t>„Na raspolaganju imamo osam godina da gotovo prepolovimo globalne emisije. To je ogroman zadatak, ali moguć, jer nas je IPCC podsjetio na to – </a:t>
            </a:r>
            <a:r>
              <a:rPr lang="hr-HR" sz="907" b="1" noProof="0" dirty="0">
                <a:solidFill>
                  <a:srgbClr val="141414"/>
                </a:solidFill>
                <a:latin typeface="Times" panose="02020603050405020304" pitchFamily="18" charset="0"/>
                <a:cs typeface="Times" panose="02020603050405020304" pitchFamily="18" charset="0"/>
              </a:rPr>
              <a:t>ali ako ljudi sada počnu ostvarivati vrhunac emisija do 2025. što je neka granica, onda nemamo nikakve šanse.”</a:t>
            </a:r>
            <a:endParaRPr lang="hr-HR" sz="907" noProof="0" dirty="0">
              <a:latin typeface="Times" panose="02020603050405020304" pitchFamily="18" charset="0"/>
              <a:cs typeface="Times" panose="02020603050405020304" pitchFamily="18" charset="0"/>
            </a:endParaRPr>
          </a:p>
        </p:txBody>
      </p:sp>
      <p:sp>
        <p:nvSpPr>
          <p:cNvPr id="3" name="Content Placeholder 2">
            <a:extLst>
              <a:ext uri="{FF2B5EF4-FFF2-40B4-BE49-F238E27FC236}">
                <a16:creationId xmlns:a16="http://schemas.microsoft.com/office/drawing/2014/main" id="{DEDCA86B-D2D4-AC40-8AAF-4EF24D39ECEA}"/>
              </a:ext>
            </a:extLst>
          </p:cNvPr>
          <p:cNvSpPr>
            <a:spLocks noGrp="1"/>
          </p:cNvSpPr>
          <p:nvPr>
            <p:ph idx="1"/>
          </p:nvPr>
        </p:nvSpPr>
        <p:spPr>
          <a:xfrm>
            <a:off x="155396" y="1874378"/>
            <a:ext cx="4020888" cy="442880"/>
          </a:xfrm>
        </p:spPr>
        <p:txBody>
          <a:bodyPr>
            <a:normAutofit/>
          </a:bodyPr>
          <a:lstStyle/>
          <a:p>
            <a:endParaRPr lang="hr-HR" sz="907" noProof="0" dirty="0">
              <a:hlinkClick r:id="rId2"/>
            </a:endParaRPr>
          </a:p>
          <a:p>
            <a:endParaRPr lang="hr-HR" sz="907" noProof="0" dirty="0">
              <a:hlinkClick r:id="rId2"/>
            </a:endParaRPr>
          </a:p>
          <a:p>
            <a:endParaRPr lang="hr-HR" sz="907" noProof="0" dirty="0">
              <a:hlinkClick r:id="rId2"/>
            </a:endParaRPr>
          </a:p>
          <a:p>
            <a:endParaRPr lang="hr-HR" sz="907" noProof="0" dirty="0">
              <a:hlinkClick r:id="rId2"/>
            </a:endParaRPr>
          </a:p>
        </p:txBody>
      </p:sp>
    </p:spTree>
    <p:extLst>
      <p:ext uri="{BB962C8B-B14F-4D97-AF65-F5344CB8AC3E}">
        <p14:creationId xmlns:p14="http://schemas.microsoft.com/office/powerpoint/2010/main" val="31942710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79611-FD39-A347-9F67-4F97F3C837B6}"/>
              </a:ext>
            </a:extLst>
          </p:cNvPr>
          <p:cNvSpPr>
            <a:spLocks noGrp="1"/>
          </p:cNvSpPr>
          <p:nvPr>
            <p:ph type="title"/>
          </p:nvPr>
        </p:nvSpPr>
        <p:spPr>
          <a:xfrm>
            <a:off x="2228850" y="285750"/>
            <a:ext cx="2328156" cy="259201"/>
          </a:xfrm>
        </p:spPr>
        <p:txBody>
          <a:bodyPr>
            <a:noAutofit/>
          </a:bodyPr>
          <a:lstStyle/>
          <a:p>
            <a:r>
              <a:rPr lang="hr-HR" sz="529" noProof="0" dirty="0"/>
              <a:t>Izvoz ruskog prirodnog gasa po odredištu (prema Gazpromu, </a:t>
            </a:r>
            <a:r>
              <a:rPr lang="hr-HR" sz="529" noProof="0" dirty="0" err="1"/>
              <a:t>bcm</a:t>
            </a:r>
            <a:r>
              <a:rPr lang="hr-HR" sz="529" noProof="0" dirty="0"/>
              <a:t>:</a:t>
            </a:r>
          </a:p>
        </p:txBody>
      </p:sp>
      <p:pic>
        <p:nvPicPr>
          <p:cNvPr id="5" name="Content Placeholder 4">
            <a:extLst>
              <a:ext uri="{FF2B5EF4-FFF2-40B4-BE49-F238E27FC236}">
                <a16:creationId xmlns:a16="http://schemas.microsoft.com/office/drawing/2014/main" id="{EC465609-0446-B846-A8BE-A5AF001BD0BD}"/>
              </a:ext>
            </a:extLst>
          </p:cNvPr>
          <p:cNvPicPr>
            <a:picLocks noGrp="1" noChangeAspect="1"/>
          </p:cNvPicPr>
          <p:nvPr>
            <p:ph idx="1"/>
          </p:nvPr>
        </p:nvPicPr>
        <p:blipFill>
          <a:blip r:embed="rId2"/>
          <a:stretch>
            <a:fillRect/>
          </a:stretch>
        </p:blipFill>
        <p:spPr>
          <a:xfrm>
            <a:off x="316945" y="285750"/>
            <a:ext cx="1837031" cy="2550347"/>
          </a:xfrm>
        </p:spPr>
      </p:pic>
      <p:graphicFrame>
        <p:nvGraphicFramePr>
          <p:cNvPr id="6" name="Table 5">
            <a:extLst>
              <a:ext uri="{FF2B5EF4-FFF2-40B4-BE49-F238E27FC236}">
                <a16:creationId xmlns:a16="http://schemas.microsoft.com/office/drawing/2014/main" id="{A7FCDF07-A5C7-0F4F-B578-F543A3721F7C}"/>
              </a:ext>
            </a:extLst>
          </p:cNvPr>
          <p:cNvGraphicFramePr>
            <a:graphicFrameLocks noGrp="1"/>
          </p:cNvGraphicFramePr>
          <p:nvPr>
            <p:extLst>
              <p:ext uri="{D42A27DB-BD31-4B8C-83A1-F6EECF244321}">
                <p14:modId xmlns:p14="http://schemas.microsoft.com/office/powerpoint/2010/main" val="2798861602"/>
              </p:ext>
            </p:extLst>
          </p:nvPr>
        </p:nvGraphicFramePr>
        <p:xfrm>
          <a:off x="2305050" y="544952"/>
          <a:ext cx="2057399" cy="2289117"/>
        </p:xfrm>
        <a:graphic>
          <a:graphicData uri="http://schemas.openxmlformats.org/drawingml/2006/table">
            <a:tbl>
              <a:tblPr>
                <a:tableStyleId>{5C22544A-7EE6-4342-B048-85BDC9FD1C3A}</a:tableStyleId>
              </a:tblPr>
              <a:tblGrid>
                <a:gridCol w="864107">
                  <a:extLst>
                    <a:ext uri="{9D8B030D-6E8A-4147-A177-3AD203B41FA5}">
                      <a16:colId xmlns:a16="http://schemas.microsoft.com/office/drawing/2014/main" val="2321983771"/>
                    </a:ext>
                  </a:extLst>
                </a:gridCol>
                <a:gridCol w="298323">
                  <a:extLst>
                    <a:ext uri="{9D8B030D-6E8A-4147-A177-3AD203B41FA5}">
                      <a16:colId xmlns:a16="http://schemas.microsoft.com/office/drawing/2014/main" val="493915543"/>
                    </a:ext>
                  </a:extLst>
                </a:gridCol>
                <a:gridCol w="298323">
                  <a:extLst>
                    <a:ext uri="{9D8B030D-6E8A-4147-A177-3AD203B41FA5}">
                      <a16:colId xmlns:a16="http://schemas.microsoft.com/office/drawing/2014/main" val="1985959121"/>
                    </a:ext>
                  </a:extLst>
                </a:gridCol>
                <a:gridCol w="298323">
                  <a:extLst>
                    <a:ext uri="{9D8B030D-6E8A-4147-A177-3AD203B41FA5}">
                      <a16:colId xmlns:a16="http://schemas.microsoft.com/office/drawing/2014/main" val="951529719"/>
                    </a:ext>
                  </a:extLst>
                </a:gridCol>
                <a:gridCol w="298323">
                  <a:extLst>
                    <a:ext uri="{9D8B030D-6E8A-4147-A177-3AD203B41FA5}">
                      <a16:colId xmlns:a16="http://schemas.microsoft.com/office/drawing/2014/main" val="640493096"/>
                    </a:ext>
                  </a:extLst>
                </a:gridCol>
              </a:tblGrid>
              <a:tr h="63098">
                <a:tc>
                  <a:txBody>
                    <a:bodyPr/>
                    <a:lstStyle/>
                    <a:p>
                      <a:pPr algn="l" fontAlgn="b"/>
                      <a:endParaRPr lang="hr-HR" sz="300" b="0" i="0" u="none" strike="noStrike" noProof="0">
                        <a:solidFill>
                          <a:srgbClr val="000000"/>
                        </a:solidFill>
                        <a:effectLst/>
                        <a:latin typeface="Calibri" panose="020F0502020204030204" pitchFamily="34" charset="0"/>
                      </a:endParaRPr>
                    </a:p>
                  </a:txBody>
                  <a:tcPr marL="2145" marR="2145" marT="2145" marB="0" anchor="b"/>
                </a:tc>
                <a:tc>
                  <a:txBody>
                    <a:bodyPr/>
                    <a:lstStyle/>
                    <a:p>
                      <a:pPr algn="l" fontAlgn="b"/>
                      <a:r>
                        <a:rPr lang="hr-HR" sz="300" u="none" strike="noStrike" noProof="0">
                          <a:effectLst/>
                        </a:rPr>
                        <a:t>1Q2021</a:t>
                      </a:r>
                      <a:endParaRPr lang="hr-HR" sz="300" b="0" i="0" u="none" strike="noStrike" noProof="0">
                        <a:solidFill>
                          <a:srgbClr val="000000"/>
                        </a:solidFill>
                        <a:effectLst/>
                        <a:latin typeface="Calibri" panose="020F0502020204030204" pitchFamily="34" charset="0"/>
                      </a:endParaRPr>
                    </a:p>
                  </a:txBody>
                  <a:tcPr marL="2145" marR="2145" marT="2145" marB="0" anchor="b"/>
                </a:tc>
                <a:tc>
                  <a:txBody>
                    <a:bodyPr/>
                    <a:lstStyle/>
                    <a:p>
                      <a:pPr algn="l" fontAlgn="b"/>
                      <a:r>
                        <a:rPr lang="hr-HR" sz="300" u="none" strike="noStrike" noProof="0">
                          <a:effectLst/>
                        </a:rPr>
                        <a:t>1Q2020</a:t>
                      </a:r>
                      <a:endParaRPr lang="hr-HR" sz="300" b="0" i="0" u="none" strike="noStrike" noProof="0">
                        <a:solidFill>
                          <a:srgbClr val="000000"/>
                        </a:solidFill>
                        <a:effectLst/>
                        <a:latin typeface="Calibri" panose="020F0502020204030204" pitchFamily="34" charset="0"/>
                      </a:endParaRPr>
                    </a:p>
                  </a:txBody>
                  <a:tcPr marL="2145" marR="2145" marT="2145" marB="0" anchor="b"/>
                </a:tc>
                <a:tc>
                  <a:txBody>
                    <a:bodyPr/>
                    <a:lstStyle/>
                    <a:p>
                      <a:pPr algn="r" fontAlgn="b"/>
                      <a:r>
                        <a:rPr lang="hr-HR" sz="300" u="none" strike="noStrike" noProof="0">
                          <a:effectLst/>
                        </a:rPr>
                        <a:t>2020</a:t>
                      </a:r>
                      <a:endParaRPr lang="hr-HR" sz="300" b="0" i="0" u="none" strike="noStrike" noProof="0">
                        <a:solidFill>
                          <a:srgbClr val="000000"/>
                        </a:solidFill>
                        <a:effectLst/>
                        <a:latin typeface="Calibri" panose="020F0502020204030204" pitchFamily="34" charset="0"/>
                      </a:endParaRPr>
                    </a:p>
                  </a:txBody>
                  <a:tcPr marL="2145" marR="2145" marT="2145" marB="0" anchor="b"/>
                </a:tc>
                <a:tc>
                  <a:txBody>
                    <a:bodyPr/>
                    <a:lstStyle/>
                    <a:p>
                      <a:pPr algn="r" fontAlgn="b"/>
                      <a:r>
                        <a:rPr lang="hr-HR" sz="300" u="none" strike="noStrike" noProof="0">
                          <a:effectLst/>
                        </a:rPr>
                        <a:t>2019</a:t>
                      </a:r>
                      <a:endParaRPr lang="hr-HR" sz="300" b="0" i="0" u="none" strike="noStrike" noProof="0">
                        <a:solidFill>
                          <a:srgbClr val="000000"/>
                        </a:solidFill>
                        <a:effectLst/>
                        <a:latin typeface="Calibri" panose="020F0502020204030204" pitchFamily="34" charset="0"/>
                      </a:endParaRPr>
                    </a:p>
                  </a:txBody>
                  <a:tcPr marL="2145" marR="2145" marT="2145" marB="0" anchor="b"/>
                </a:tc>
                <a:extLst>
                  <a:ext uri="{0D108BD9-81ED-4DB2-BD59-A6C34878D82A}">
                    <a16:rowId xmlns:a16="http://schemas.microsoft.com/office/drawing/2014/main" val="2896767503"/>
                  </a:ext>
                </a:extLst>
              </a:tr>
              <a:tr h="83189">
                <a:tc>
                  <a:txBody>
                    <a:bodyPr/>
                    <a:lstStyle/>
                    <a:p>
                      <a:pPr algn="l" fontAlgn="b"/>
                      <a:r>
                        <a:rPr lang="hr-HR" sz="400" u="none" strike="noStrike" noProof="0">
                          <a:effectLst/>
                        </a:rPr>
                        <a:t>Kina</a:t>
                      </a:r>
                      <a:endParaRPr lang="hr-HR" sz="400" b="0" i="0" u="none" strike="noStrike" noProof="0">
                        <a:solidFill>
                          <a:srgbClr val="000000"/>
                        </a:solidFill>
                        <a:effectLst/>
                        <a:latin typeface="Inherit"/>
                      </a:endParaRPr>
                    </a:p>
                  </a:txBody>
                  <a:tcPr marL="2145" marR="2145" marT="2145" marB="0" anchor="b"/>
                </a:tc>
                <a:tc>
                  <a:txBody>
                    <a:bodyPr/>
                    <a:lstStyle/>
                    <a:p>
                      <a:pPr algn="l" fontAlgn="b"/>
                      <a:r>
                        <a:rPr lang="hr-HR" sz="300" u="none" strike="noStrike" noProof="0">
                          <a:effectLst/>
                        </a:rPr>
                        <a:t>2,601</a:t>
                      </a:r>
                      <a:endParaRPr lang="hr-HR" sz="300" b="0" i="0" u="none" strike="noStrike" noProof="0">
                        <a:solidFill>
                          <a:srgbClr val="000000"/>
                        </a:solidFill>
                        <a:effectLst/>
                        <a:latin typeface="Calibri" panose="020F0502020204030204" pitchFamily="34" charset="0"/>
                      </a:endParaRPr>
                    </a:p>
                  </a:txBody>
                  <a:tcPr marL="2145" marR="2145" marT="2145" marB="0" anchor="b"/>
                </a:tc>
                <a:tc>
                  <a:txBody>
                    <a:bodyPr/>
                    <a:lstStyle/>
                    <a:p>
                      <a:pPr algn="l" fontAlgn="b"/>
                      <a:r>
                        <a:rPr lang="hr-HR" sz="300" u="none" strike="noStrike" noProof="0">
                          <a:effectLst/>
                        </a:rPr>
                        <a:t>0,715</a:t>
                      </a:r>
                      <a:endParaRPr lang="hr-HR" sz="300" b="0" i="0" u="none" strike="noStrike" noProof="0">
                        <a:solidFill>
                          <a:srgbClr val="000000"/>
                        </a:solidFill>
                        <a:effectLst/>
                        <a:latin typeface="Calibri" panose="020F0502020204030204" pitchFamily="34" charset="0"/>
                      </a:endParaRPr>
                    </a:p>
                  </a:txBody>
                  <a:tcPr marL="2145" marR="2145" marT="2145" marB="0" anchor="b"/>
                </a:tc>
                <a:tc>
                  <a:txBody>
                    <a:bodyPr/>
                    <a:lstStyle/>
                    <a:p>
                      <a:pPr algn="l" fontAlgn="b"/>
                      <a:r>
                        <a:rPr lang="hr-HR" sz="300" u="none" strike="noStrike" noProof="0">
                          <a:effectLst/>
                        </a:rPr>
                        <a:t>4,101</a:t>
                      </a:r>
                      <a:endParaRPr lang="hr-HR" sz="300" b="0" i="0" u="none" strike="noStrike" noProof="0">
                        <a:solidFill>
                          <a:srgbClr val="000000"/>
                        </a:solidFill>
                        <a:effectLst/>
                        <a:latin typeface="Calibri" panose="020F0502020204030204" pitchFamily="34" charset="0"/>
                      </a:endParaRPr>
                    </a:p>
                  </a:txBody>
                  <a:tcPr marL="2145" marR="2145" marT="2145" marB="0" anchor="b"/>
                </a:tc>
                <a:tc>
                  <a:txBody>
                    <a:bodyPr/>
                    <a:lstStyle/>
                    <a:p>
                      <a:pPr algn="l" fontAlgn="b"/>
                      <a:r>
                        <a:rPr lang="hr-HR" sz="300" u="none" strike="noStrike" noProof="0">
                          <a:effectLst/>
                        </a:rPr>
                        <a:t>0,328</a:t>
                      </a:r>
                      <a:endParaRPr lang="hr-HR" sz="300" b="0" i="0" u="none" strike="noStrike" noProof="0">
                        <a:solidFill>
                          <a:srgbClr val="000000"/>
                        </a:solidFill>
                        <a:effectLst/>
                        <a:latin typeface="Calibri" panose="020F0502020204030204" pitchFamily="34" charset="0"/>
                      </a:endParaRPr>
                    </a:p>
                  </a:txBody>
                  <a:tcPr marL="2145" marR="2145" marT="2145" marB="0" anchor="b"/>
                </a:tc>
                <a:extLst>
                  <a:ext uri="{0D108BD9-81ED-4DB2-BD59-A6C34878D82A}">
                    <a16:rowId xmlns:a16="http://schemas.microsoft.com/office/drawing/2014/main" val="936810964"/>
                  </a:ext>
                </a:extLst>
              </a:tr>
              <a:tr h="83189">
                <a:tc>
                  <a:txBody>
                    <a:bodyPr/>
                    <a:lstStyle/>
                    <a:p>
                      <a:pPr algn="l" fontAlgn="b"/>
                      <a:r>
                        <a:rPr lang="hr-HR" sz="400" u="none" strike="noStrike" noProof="0">
                          <a:effectLst/>
                        </a:rPr>
                        <a:t>Njemačka</a:t>
                      </a:r>
                      <a:endParaRPr lang="hr-HR" sz="400" b="0" i="0" u="none" strike="noStrike" noProof="0">
                        <a:solidFill>
                          <a:srgbClr val="000000"/>
                        </a:solidFill>
                        <a:effectLst/>
                        <a:latin typeface="Inherit"/>
                      </a:endParaRPr>
                    </a:p>
                  </a:txBody>
                  <a:tcPr marL="2145" marR="2145" marT="2145" marB="0" anchor="b"/>
                </a:tc>
                <a:tc>
                  <a:txBody>
                    <a:bodyPr/>
                    <a:lstStyle/>
                    <a:p>
                      <a:pPr algn="l" fontAlgn="b"/>
                      <a:r>
                        <a:rPr lang="hr-HR" sz="300" u="none" strike="noStrike" noProof="0">
                          <a:effectLst/>
                        </a:rPr>
                        <a:t>15,541</a:t>
                      </a:r>
                      <a:endParaRPr lang="hr-HR" sz="300" b="0" i="0" u="none" strike="noStrike" noProof="0">
                        <a:solidFill>
                          <a:srgbClr val="000000"/>
                        </a:solidFill>
                        <a:effectLst/>
                        <a:latin typeface="Calibri" panose="020F0502020204030204" pitchFamily="34" charset="0"/>
                      </a:endParaRPr>
                    </a:p>
                  </a:txBody>
                  <a:tcPr marL="2145" marR="2145" marT="2145" marB="0" anchor="b"/>
                </a:tc>
                <a:tc>
                  <a:txBody>
                    <a:bodyPr/>
                    <a:lstStyle/>
                    <a:p>
                      <a:pPr algn="l" fontAlgn="b"/>
                      <a:r>
                        <a:rPr lang="hr-HR" sz="300" u="none" strike="noStrike" noProof="0">
                          <a:effectLst/>
                        </a:rPr>
                        <a:t>11,658</a:t>
                      </a:r>
                      <a:endParaRPr lang="hr-HR" sz="300" b="0" i="0" u="none" strike="noStrike" noProof="0">
                        <a:solidFill>
                          <a:srgbClr val="000000"/>
                        </a:solidFill>
                        <a:effectLst/>
                        <a:latin typeface="Calibri" panose="020F0502020204030204" pitchFamily="34" charset="0"/>
                      </a:endParaRPr>
                    </a:p>
                  </a:txBody>
                  <a:tcPr marL="2145" marR="2145" marT="2145" marB="0" anchor="b"/>
                </a:tc>
                <a:tc>
                  <a:txBody>
                    <a:bodyPr/>
                    <a:lstStyle/>
                    <a:p>
                      <a:pPr algn="l" fontAlgn="b"/>
                      <a:r>
                        <a:rPr lang="hr-HR" sz="300" u="none" strike="noStrike" noProof="0">
                          <a:effectLst/>
                        </a:rPr>
                        <a:t>45,844</a:t>
                      </a:r>
                      <a:endParaRPr lang="hr-HR" sz="300" b="0" i="0" u="none" strike="noStrike" noProof="0">
                        <a:solidFill>
                          <a:srgbClr val="000000"/>
                        </a:solidFill>
                        <a:effectLst/>
                        <a:latin typeface="Calibri" panose="020F0502020204030204" pitchFamily="34" charset="0"/>
                      </a:endParaRPr>
                    </a:p>
                  </a:txBody>
                  <a:tcPr marL="2145" marR="2145" marT="2145" marB="0" anchor="b"/>
                </a:tc>
                <a:tc>
                  <a:txBody>
                    <a:bodyPr/>
                    <a:lstStyle/>
                    <a:p>
                      <a:pPr algn="l" fontAlgn="b"/>
                      <a:r>
                        <a:rPr lang="hr-HR" sz="300" u="none" strike="noStrike" noProof="0">
                          <a:effectLst/>
                        </a:rPr>
                        <a:t>53,502</a:t>
                      </a:r>
                      <a:endParaRPr lang="hr-HR" sz="300" b="0" i="0" u="none" strike="noStrike" noProof="0">
                        <a:solidFill>
                          <a:srgbClr val="000000"/>
                        </a:solidFill>
                        <a:effectLst/>
                        <a:latin typeface="Calibri" panose="020F0502020204030204" pitchFamily="34" charset="0"/>
                      </a:endParaRPr>
                    </a:p>
                  </a:txBody>
                  <a:tcPr marL="2145" marR="2145" marT="2145" marB="0" anchor="b"/>
                </a:tc>
                <a:extLst>
                  <a:ext uri="{0D108BD9-81ED-4DB2-BD59-A6C34878D82A}">
                    <a16:rowId xmlns:a16="http://schemas.microsoft.com/office/drawing/2014/main" val="1176921529"/>
                  </a:ext>
                </a:extLst>
              </a:tr>
              <a:tr h="83189">
                <a:tc>
                  <a:txBody>
                    <a:bodyPr/>
                    <a:lstStyle/>
                    <a:p>
                      <a:pPr algn="l" fontAlgn="b"/>
                      <a:r>
                        <a:rPr lang="hr-HR" sz="400" u="none" strike="noStrike" noProof="0">
                          <a:effectLst/>
                        </a:rPr>
                        <a:t>Italija</a:t>
                      </a:r>
                      <a:endParaRPr lang="hr-HR" sz="400" b="0" i="0" u="none" strike="noStrike" noProof="0">
                        <a:solidFill>
                          <a:srgbClr val="000000"/>
                        </a:solidFill>
                        <a:effectLst/>
                        <a:latin typeface="Inherit"/>
                      </a:endParaRPr>
                    </a:p>
                  </a:txBody>
                  <a:tcPr marL="2145" marR="2145" marT="2145" marB="0" anchor="b"/>
                </a:tc>
                <a:tc>
                  <a:txBody>
                    <a:bodyPr/>
                    <a:lstStyle/>
                    <a:p>
                      <a:pPr algn="l" fontAlgn="b"/>
                      <a:r>
                        <a:rPr lang="hr-HR" sz="300" u="none" strike="noStrike" noProof="0">
                          <a:effectLst/>
                        </a:rPr>
                        <a:t>4,613</a:t>
                      </a:r>
                      <a:endParaRPr lang="hr-HR" sz="300" b="0" i="0" u="none" strike="noStrike" noProof="0">
                        <a:solidFill>
                          <a:srgbClr val="000000"/>
                        </a:solidFill>
                        <a:effectLst/>
                        <a:latin typeface="Calibri" panose="020F0502020204030204" pitchFamily="34" charset="0"/>
                      </a:endParaRPr>
                    </a:p>
                  </a:txBody>
                  <a:tcPr marL="2145" marR="2145" marT="2145" marB="0" anchor="b"/>
                </a:tc>
                <a:tc>
                  <a:txBody>
                    <a:bodyPr/>
                    <a:lstStyle/>
                    <a:p>
                      <a:pPr algn="l" fontAlgn="b"/>
                      <a:r>
                        <a:rPr lang="hr-HR" sz="300" u="none" strike="noStrike" noProof="0">
                          <a:effectLst/>
                        </a:rPr>
                        <a:t>4,069</a:t>
                      </a:r>
                      <a:endParaRPr lang="hr-HR" sz="300" b="0" i="0" u="none" strike="noStrike" noProof="0">
                        <a:solidFill>
                          <a:srgbClr val="000000"/>
                        </a:solidFill>
                        <a:effectLst/>
                        <a:latin typeface="Calibri" panose="020F0502020204030204" pitchFamily="34" charset="0"/>
                      </a:endParaRPr>
                    </a:p>
                  </a:txBody>
                  <a:tcPr marL="2145" marR="2145" marT="2145" marB="0" anchor="b"/>
                </a:tc>
                <a:tc>
                  <a:txBody>
                    <a:bodyPr/>
                    <a:lstStyle/>
                    <a:p>
                      <a:pPr algn="l" fontAlgn="b"/>
                      <a:r>
                        <a:rPr lang="hr-HR" sz="300" u="none" strike="noStrike" noProof="0">
                          <a:effectLst/>
                        </a:rPr>
                        <a:t>20,799</a:t>
                      </a:r>
                      <a:endParaRPr lang="hr-HR" sz="300" b="0" i="0" u="none" strike="noStrike" noProof="0">
                        <a:solidFill>
                          <a:srgbClr val="000000"/>
                        </a:solidFill>
                        <a:effectLst/>
                        <a:latin typeface="Calibri" panose="020F0502020204030204" pitchFamily="34" charset="0"/>
                      </a:endParaRPr>
                    </a:p>
                  </a:txBody>
                  <a:tcPr marL="2145" marR="2145" marT="2145" marB="0" anchor="b"/>
                </a:tc>
                <a:tc>
                  <a:txBody>
                    <a:bodyPr/>
                    <a:lstStyle/>
                    <a:p>
                      <a:pPr algn="l" fontAlgn="b"/>
                      <a:r>
                        <a:rPr lang="hr-HR" sz="300" u="none" strike="noStrike" noProof="0">
                          <a:effectLst/>
                        </a:rPr>
                        <a:t>22,100</a:t>
                      </a:r>
                      <a:endParaRPr lang="hr-HR" sz="300" b="0" i="0" u="none" strike="noStrike" noProof="0">
                        <a:solidFill>
                          <a:srgbClr val="000000"/>
                        </a:solidFill>
                        <a:effectLst/>
                        <a:latin typeface="Calibri" panose="020F0502020204030204" pitchFamily="34" charset="0"/>
                      </a:endParaRPr>
                    </a:p>
                  </a:txBody>
                  <a:tcPr marL="2145" marR="2145" marT="2145" marB="0" anchor="b"/>
                </a:tc>
                <a:extLst>
                  <a:ext uri="{0D108BD9-81ED-4DB2-BD59-A6C34878D82A}">
                    <a16:rowId xmlns:a16="http://schemas.microsoft.com/office/drawing/2014/main" val="226699249"/>
                  </a:ext>
                </a:extLst>
              </a:tr>
              <a:tr h="83189">
                <a:tc>
                  <a:txBody>
                    <a:bodyPr/>
                    <a:lstStyle/>
                    <a:p>
                      <a:pPr algn="l" fontAlgn="b"/>
                      <a:r>
                        <a:rPr lang="hr-HR" sz="400" u="none" strike="noStrike" noProof="0">
                          <a:effectLst/>
                        </a:rPr>
                        <a:t>Turska</a:t>
                      </a:r>
                      <a:endParaRPr lang="hr-HR" sz="400" b="0" i="0" u="none" strike="noStrike" noProof="0">
                        <a:solidFill>
                          <a:srgbClr val="000000"/>
                        </a:solidFill>
                        <a:effectLst/>
                        <a:latin typeface="Inherit"/>
                      </a:endParaRPr>
                    </a:p>
                  </a:txBody>
                  <a:tcPr marL="2145" marR="2145" marT="2145" marB="0" anchor="b"/>
                </a:tc>
                <a:tc>
                  <a:txBody>
                    <a:bodyPr/>
                    <a:lstStyle/>
                    <a:p>
                      <a:pPr algn="l" fontAlgn="b"/>
                      <a:r>
                        <a:rPr lang="hr-HR" sz="300" u="none" strike="noStrike" noProof="0">
                          <a:effectLst/>
                        </a:rPr>
                        <a:t>7,762</a:t>
                      </a:r>
                      <a:endParaRPr lang="hr-HR" sz="300" b="0" i="0" u="none" strike="noStrike" noProof="0">
                        <a:solidFill>
                          <a:srgbClr val="000000"/>
                        </a:solidFill>
                        <a:effectLst/>
                        <a:latin typeface="Calibri" panose="020F0502020204030204" pitchFamily="34" charset="0"/>
                      </a:endParaRPr>
                    </a:p>
                  </a:txBody>
                  <a:tcPr marL="2145" marR="2145" marT="2145" marB="0" anchor="b"/>
                </a:tc>
                <a:tc>
                  <a:txBody>
                    <a:bodyPr/>
                    <a:lstStyle/>
                    <a:p>
                      <a:pPr algn="l" fontAlgn="b"/>
                      <a:r>
                        <a:rPr lang="hr-HR" sz="300" u="none" strike="noStrike" noProof="0">
                          <a:effectLst/>
                        </a:rPr>
                        <a:t>3,757</a:t>
                      </a:r>
                      <a:endParaRPr lang="hr-HR" sz="300" b="0" i="0" u="none" strike="noStrike" noProof="0">
                        <a:solidFill>
                          <a:srgbClr val="000000"/>
                        </a:solidFill>
                        <a:effectLst/>
                        <a:latin typeface="Calibri" panose="020F0502020204030204" pitchFamily="34" charset="0"/>
                      </a:endParaRPr>
                    </a:p>
                  </a:txBody>
                  <a:tcPr marL="2145" marR="2145" marT="2145" marB="0" anchor="b"/>
                </a:tc>
                <a:tc>
                  <a:txBody>
                    <a:bodyPr/>
                    <a:lstStyle/>
                    <a:p>
                      <a:pPr algn="l" fontAlgn="b"/>
                      <a:r>
                        <a:rPr lang="hr-HR" sz="300" u="none" strike="noStrike" noProof="0">
                          <a:effectLst/>
                        </a:rPr>
                        <a:t>16,399</a:t>
                      </a:r>
                      <a:endParaRPr lang="hr-HR" sz="300" b="0" i="0" u="none" strike="noStrike" noProof="0">
                        <a:solidFill>
                          <a:srgbClr val="000000"/>
                        </a:solidFill>
                        <a:effectLst/>
                        <a:latin typeface="Calibri" panose="020F0502020204030204" pitchFamily="34" charset="0"/>
                      </a:endParaRPr>
                    </a:p>
                  </a:txBody>
                  <a:tcPr marL="2145" marR="2145" marT="2145" marB="0" anchor="b"/>
                </a:tc>
                <a:tc>
                  <a:txBody>
                    <a:bodyPr/>
                    <a:lstStyle/>
                    <a:p>
                      <a:pPr algn="l" fontAlgn="b"/>
                      <a:r>
                        <a:rPr lang="hr-HR" sz="300" u="none" strike="noStrike" noProof="0">
                          <a:effectLst/>
                        </a:rPr>
                        <a:t>15,510</a:t>
                      </a:r>
                      <a:endParaRPr lang="hr-HR" sz="300" b="0" i="0" u="none" strike="noStrike" noProof="0">
                        <a:solidFill>
                          <a:srgbClr val="000000"/>
                        </a:solidFill>
                        <a:effectLst/>
                        <a:latin typeface="Calibri" panose="020F0502020204030204" pitchFamily="34" charset="0"/>
                      </a:endParaRPr>
                    </a:p>
                  </a:txBody>
                  <a:tcPr marL="2145" marR="2145" marT="2145" marB="0" anchor="b"/>
                </a:tc>
                <a:extLst>
                  <a:ext uri="{0D108BD9-81ED-4DB2-BD59-A6C34878D82A}">
                    <a16:rowId xmlns:a16="http://schemas.microsoft.com/office/drawing/2014/main" val="1413325938"/>
                  </a:ext>
                </a:extLst>
              </a:tr>
              <a:tr h="83189">
                <a:tc>
                  <a:txBody>
                    <a:bodyPr/>
                    <a:lstStyle/>
                    <a:p>
                      <a:pPr algn="l" fontAlgn="b"/>
                      <a:r>
                        <a:rPr lang="hr-HR" sz="400" u="none" strike="noStrike" noProof="0" dirty="0">
                          <a:effectLst/>
                        </a:rPr>
                        <a:t>Francuska</a:t>
                      </a:r>
                      <a:endParaRPr lang="hr-HR" sz="400" b="0" i="0" u="none" strike="noStrike" noProof="0" dirty="0">
                        <a:solidFill>
                          <a:srgbClr val="000000"/>
                        </a:solidFill>
                        <a:effectLst/>
                        <a:latin typeface="Inherit"/>
                      </a:endParaRPr>
                    </a:p>
                  </a:txBody>
                  <a:tcPr marL="2145" marR="2145" marT="2145" marB="0" anchor="b"/>
                </a:tc>
                <a:tc>
                  <a:txBody>
                    <a:bodyPr/>
                    <a:lstStyle/>
                    <a:p>
                      <a:pPr algn="l" fontAlgn="b"/>
                      <a:r>
                        <a:rPr lang="hr-HR" sz="300" u="none" strike="noStrike" noProof="0">
                          <a:effectLst/>
                        </a:rPr>
                        <a:t>3,243</a:t>
                      </a:r>
                      <a:endParaRPr lang="hr-HR" sz="300" b="0" i="0" u="none" strike="noStrike" noProof="0">
                        <a:solidFill>
                          <a:srgbClr val="000000"/>
                        </a:solidFill>
                        <a:effectLst/>
                        <a:latin typeface="Calibri" panose="020F0502020204030204" pitchFamily="34" charset="0"/>
                      </a:endParaRPr>
                    </a:p>
                  </a:txBody>
                  <a:tcPr marL="2145" marR="2145" marT="2145" marB="0" anchor="b"/>
                </a:tc>
                <a:tc>
                  <a:txBody>
                    <a:bodyPr/>
                    <a:lstStyle/>
                    <a:p>
                      <a:pPr algn="l" fontAlgn="b"/>
                      <a:r>
                        <a:rPr lang="hr-HR" sz="300" u="none" strike="noStrike" noProof="0">
                          <a:effectLst/>
                        </a:rPr>
                        <a:t>2,785</a:t>
                      </a:r>
                      <a:endParaRPr lang="hr-HR" sz="300" b="0" i="0" u="none" strike="noStrike" noProof="0">
                        <a:solidFill>
                          <a:srgbClr val="000000"/>
                        </a:solidFill>
                        <a:effectLst/>
                        <a:latin typeface="Calibri" panose="020F0502020204030204" pitchFamily="34" charset="0"/>
                      </a:endParaRPr>
                    </a:p>
                  </a:txBody>
                  <a:tcPr marL="2145" marR="2145" marT="2145" marB="0" anchor="b"/>
                </a:tc>
                <a:tc>
                  <a:txBody>
                    <a:bodyPr/>
                    <a:lstStyle/>
                    <a:p>
                      <a:pPr algn="l" fontAlgn="b"/>
                      <a:r>
                        <a:rPr lang="hr-HR" sz="300" u="none" strike="noStrike" noProof="0">
                          <a:effectLst/>
                        </a:rPr>
                        <a:t>12,388</a:t>
                      </a:r>
                      <a:endParaRPr lang="hr-HR" sz="300" b="0" i="0" u="none" strike="noStrike" noProof="0">
                        <a:solidFill>
                          <a:srgbClr val="000000"/>
                        </a:solidFill>
                        <a:effectLst/>
                        <a:latin typeface="Calibri" panose="020F0502020204030204" pitchFamily="34" charset="0"/>
                      </a:endParaRPr>
                    </a:p>
                  </a:txBody>
                  <a:tcPr marL="2145" marR="2145" marT="2145" marB="0" anchor="b"/>
                </a:tc>
                <a:tc>
                  <a:txBody>
                    <a:bodyPr/>
                    <a:lstStyle/>
                    <a:p>
                      <a:pPr algn="l" fontAlgn="b"/>
                      <a:r>
                        <a:rPr lang="hr-HR" sz="300" u="none" strike="noStrike" noProof="0">
                          <a:effectLst/>
                        </a:rPr>
                        <a:t>14,072</a:t>
                      </a:r>
                      <a:endParaRPr lang="hr-HR" sz="300" b="0" i="0" u="none" strike="noStrike" noProof="0">
                        <a:solidFill>
                          <a:srgbClr val="000000"/>
                        </a:solidFill>
                        <a:effectLst/>
                        <a:latin typeface="Calibri" panose="020F0502020204030204" pitchFamily="34" charset="0"/>
                      </a:endParaRPr>
                    </a:p>
                  </a:txBody>
                  <a:tcPr marL="2145" marR="2145" marT="2145" marB="0" anchor="b"/>
                </a:tc>
                <a:extLst>
                  <a:ext uri="{0D108BD9-81ED-4DB2-BD59-A6C34878D82A}">
                    <a16:rowId xmlns:a16="http://schemas.microsoft.com/office/drawing/2014/main" val="2578653187"/>
                  </a:ext>
                </a:extLst>
              </a:tr>
              <a:tr h="83189">
                <a:tc>
                  <a:txBody>
                    <a:bodyPr/>
                    <a:lstStyle/>
                    <a:p>
                      <a:pPr algn="l" fontAlgn="b"/>
                      <a:r>
                        <a:rPr lang="hr-HR" sz="400" u="none" strike="noStrike" noProof="0" dirty="0">
                          <a:effectLst/>
                        </a:rPr>
                        <a:t>Finska</a:t>
                      </a:r>
                      <a:endParaRPr lang="hr-HR" sz="400" b="0" i="0" u="none" strike="noStrike" noProof="0" dirty="0">
                        <a:solidFill>
                          <a:srgbClr val="000000"/>
                        </a:solidFill>
                        <a:effectLst/>
                        <a:latin typeface="Inherit"/>
                      </a:endParaRPr>
                    </a:p>
                  </a:txBody>
                  <a:tcPr marL="2145" marR="2145" marT="2145" marB="0" anchor="b"/>
                </a:tc>
                <a:tc>
                  <a:txBody>
                    <a:bodyPr/>
                    <a:lstStyle/>
                    <a:p>
                      <a:pPr algn="l" fontAlgn="b"/>
                      <a:r>
                        <a:rPr lang="hr-HR" sz="300" u="none" strike="noStrike" noProof="0">
                          <a:effectLst/>
                        </a:rPr>
                        <a:t>0,757</a:t>
                      </a:r>
                      <a:endParaRPr lang="hr-HR" sz="300" b="0" i="0" u="none" strike="noStrike" noProof="0">
                        <a:solidFill>
                          <a:srgbClr val="000000"/>
                        </a:solidFill>
                        <a:effectLst/>
                        <a:latin typeface="Calibri" panose="020F0502020204030204" pitchFamily="34" charset="0"/>
                      </a:endParaRPr>
                    </a:p>
                  </a:txBody>
                  <a:tcPr marL="2145" marR="2145" marT="2145" marB="0" anchor="b"/>
                </a:tc>
                <a:tc>
                  <a:txBody>
                    <a:bodyPr/>
                    <a:lstStyle/>
                    <a:p>
                      <a:pPr algn="l" fontAlgn="b"/>
                      <a:r>
                        <a:rPr lang="hr-HR" sz="300" u="none" strike="noStrike" noProof="0">
                          <a:effectLst/>
                        </a:rPr>
                        <a:t>0,453</a:t>
                      </a:r>
                      <a:endParaRPr lang="hr-HR" sz="300" b="0" i="0" u="none" strike="noStrike" noProof="0">
                        <a:solidFill>
                          <a:srgbClr val="000000"/>
                        </a:solidFill>
                        <a:effectLst/>
                        <a:latin typeface="Calibri" panose="020F0502020204030204" pitchFamily="34" charset="0"/>
                      </a:endParaRPr>
                    </a:p>
                  </a:txBody>
                  <a:tcPr marL="2145" marR="2145" marT="2145" marB="0" anchor="b"/>
                </a:tc>
                <a:tc>
                  <a:txBody>
                    <a:bodyPr/>
                    <a:lstStyle/>
                    <a:p>
                      <a:pPr algn="l" fontAlgn="b"/>
                      <a:r>
                        <a:rPr lang="hr-HR" sz="300" u="none" strike="noStrike" noProof="0">
                          <a:effectLst/>
                        </a:rPr>
                        <a:t>1,609</a:t>
                      </a:r>
                      <a:endParaRPr lang="hr-HR" sz="300" b="0" i="0" u="none" strike="noStrike" noProof="0">
                        <a:solidFill>
                          <a:srgbClr val="000000"/>
                        </a:solidFill>
                        <a:effectLst/>
                        <a:latin typeface="Calibri" panose="020F0502020204030204" pitchFamily="34" charset="0"/>
                      </a:endParaRPr>
                    </a:p>
                  </a:txBody>
                  <a:tcPr marL="2145" marR="2145" marT="2145" marB="0" anchor="b"/>
                </a:tc>
                <a:tc>
                  <a:txBody>
                    <a:bodyPr/>
                    <a:lstStyle/>
                    <a:p>
                      <a:pPr algn="l" fontAlgn="b"/>
                      <a:r>
                        <a:rPr lang="hr-HR" sz="300" u="none" strike="noStrike" noProof="0">
                          <a:effectLst/>
                        </a:rPr>
                        <a:t>2,457</a:t>
                      </a:r>
                      <a:endParaRPr lang="hr-HR" sz="300" b="0" i="0" u="none" strike="noStrike" noProof="0">
                        <a:solidFill>
                          <a:srgbClr val="000000"/>
                        </a:solidFill>
                        <a:effectLst/>
                        <a:latin typeface="Calibri" panose="020F0502020204030204" pitchFamily="34" charset="0"/>
                      </a:endParaRPr>
                    </a:p>
                  </a:txBody>
                  <a:tcPr marL="2145" marR="2145" marT="2145" marB="0" anchor="b"/>
                </a:tc>
                <a:extLst>
                  <a:ext uri="{0D108BD9-81ED-4DB2-BD59-A6C34878D82A}">
                    <a16:rowId xmlns:a16="http://schemas.microsoft.com/office/drawing/2014/main" val="2881947849"/>
                  </a:ext>
                </a:extLst>
              </a:tr>
              <a:tr h="83189">
                <a:tc>
                  <a:txBody>
                    <a:bodyPr/>
                    <a:lstStyle/>
                    <a:p>
                      <a:pPr algn="l" fontAlgn="b"/>
                      <a:r>
                        <a:rPr lang="hr-HR" sz="400" u="none" strike="noStrike" noProof="0" dirty="0">
                          <a:effectLst/>
                        </a:rPr>
                        <a:t>Austrija</a:t>
                      </a:r>
                      <a:endParaRPr lang="hr-HR" sz="400" b="0" i="0" u="none" strike="noStrike" noProof="0" dirty="0">
                        <a:solidFill>
                          <a:srgbClr val="000000"/>
                        </a:solidFill>
                        <a:effectLst/>
                        <a:latin typeface="Inherit"/>
                      </a:endParaRPr>
                    </a:p>
                  </a:txBody>
                  <a:tcPr marL="2145" marR="2145" marT="2145" marB="0" anchor="b"/>
                </a:tc>
                <a:tc>
                  <a:txBody>
                    <a:bodyPr/>
                    <a:lstStyle/>
                    <a:p>
                      <a:pPr algn="l" fontAlgn="b"/>
                      <a:r>
                        <a:rPr lang="hr-HR" sz="300" u="none" strike="noStrike" noProof="0">
                          <a:effectLst/>
                        </a:rPr>
                        <a:t>2,965</a:t>
                      </a:r>
                      <a:endParaRPr lang="hr-HR" sz="300" b="0" i="0" u="none" strike="noStrike" noProof="0">
                        <a:solidFill>
                          <a:srgbClr val="000000"/>
                        </a:solidFill>
                        <a:effectLst/>
                        <a:latin typeface="Calibri" panose="020F0502020204030204" pitchFamily="34" charset="0"/>
                      </a:endParaRPr>
                    </a:p>
                  </a:txBody>
                  <a:tcPr marL="2145" marR="2145" marT="2145" marB="0" anchor="b"/>
                </a:tc>
                <a:tc>
                  <a:txBody>
                    <a:bodyPr/>
                    <a:lstStyle/>
                    <a:p>
                      <a:pPr algn="l" fontAlgn="b"/>
                      <a:r>
                        <a:rPr lang="hr-HR" sz="300" u="none" strike="noStrike" noProof="0">
                          <a:effectLst/>
                        </a:rPr>
                        <a:t>3,060</a:t>
                      </a:r>
                      <a:endParaRPr lang="hr-HR" sz="300" b="0" i="0" u="none" strike="noStrike" noProof="0">
                        <a:solidFill>
                          <a:srgbClr val="000000"/>
                        </a:solidFill>
                        <a:effectLst/>
                        <a:latin typeface="Calibri" panose="020F0502020204030204" pitchFamily="34" charset="0"/>
                      </a:endParaRPr>
                    </a:p>
                  </a:txBody>
                  <a:tcPr marL="2145" marR="2145" marT="2145" marB="0" anchor="b"/>
                </a:tc>
                <a:tc>
                  <a:txBody>
                    <a:bodyPr/>
                    <a:lstStyle/>
                    <a:p>
                      <a:pPr algn="l" fontAlgn="b"/>
                      <a:r>
                        <a:rPr lang="hr-HR" sz="300" u="none" strike="noStrike" noProof="0">
                          <a:effectLst/>
                        </a:rPr>
                        <a:t>13,215</a:t>
                      </a:r>
                      <a:endParaRPr lang="hr-HR" sz="300" b="0" i="0" u="none" strike="noStrike" noProof="0">
                        <a:solidFill>
                          <a:srgbClr val="000000"/>
                        </a:solidFill>
                        <a:effectLst/>
                        <a:latin typeface="Calibri" panose="020F0502020204030204" pitchFamily="34" charset="0"/>
                      </a:endParaRPr>
                    </a:p>
                  </a:txBody>
                  <a:tcPr marL="2145" marR="2145" marT="2145" marB="0" anchor="b"/>
                </a:tc>
                <a:tc>
                  <a:txBody>
                    <a:bodyPr/>
                    <a:lstStyle/>
                    <a:p>
                      <a:pPr algn="l" fontAlgn="b"/>
                      <a:r>
                        <a:rPr lang="hr-HR" sz="300" u="none" strike="noStrike" noProof="0">
                          <a:effectLst/>
                        </a:rPr>
                        <a:t>14,196</a:t>
                      </a:r>
                      <a:endParaRPr lang="hr-HR" sz="300" b="0" i="0" u="none" strike="noStrike" noProof="0">
                        <a:solidFill>
                          <a:srgbClr val="000000"/>
                        </a:solidFill>
                        <a:effectLst/>
                        <a:latin typeface="Calibri" panose="020F0502020204030204" pitchFamily="34" charset="0"/>
                      </a:endParaRPr>
                    </a:p>
                  </a:txBody>
                  <a:tcPr marL="2145" marR="2145" marT="2145" marB="0" anchor="b"/>
                </a:tc>
                <a:extLst>
                  <a:ext uri="{0D108BD9-81ED-4DB2-BD59-A6C34878D82A}">
                    <a16:rowId xmlns:a16="http://schemas.microsoft.com/office/drawing/2014/main" val="89022892"/>
                  </a:ext>
                </a:extLst>
              </a:tr>
              <a:tr h="83189">
                <a:tc>
                  <a:txBody>
                    <a:bodyPr/>
                    <a:lstStyle/>
                    <a:p>
                      <a:pPr algn="l" fontAlgn="b"/>
                      <a:r>
                        <a:rPr lang="hr-HR" sz="400" u="none" strike="noStrike" noProof="0" dirty="0">
                          <a:effectLst/>
                        </a:rPr>
                        <a:t>Grčka</a:t>
                      </a:r>
                      <a:endParaRPr lang="hr-HR" sz="400" b="0" i="0" u="none" strike="noStrike" noProof="0" dirty="0">
                        <a:solidFill>
                          <a:srgbClr val="000000"/>
                        </a:solidFill>
                        <a:effectLst/>
                        <a:latin typeface="Inherit"/>
                      </a:endParaRPr>
                    </a:p>
                  </a:txBody>
                  <a:tcPr marL="2145" marR="2145" marT="2145" marB="0" anchor="b"/>
                </a:tc>
                <a:tc>
                  <a:txBody>
                    <a:bodyPr/>
                    <a:lstStyle/>
                    <a:p>
                      <a:pPr algn="l" fontAlgn="b"/>
                      <a:r>
                        <a:rPr lang="hr-HR" sz="300" u="none" strike="noStrike" noProof="0">
                          <a:effectLst/>
                        </a:rPr>
                        <a:t>0,848</a:t>
                      </a:r>
                      <a:endParaRPr lang="hr-HR" sz="300" b="0" i="0" u="none" strike="noStrike" noProof="0">
                        <a:solidFill>
                          <a:srgbClr val="000000"/>
                        </a:solidFill>
                        <a:effectLst/>
                        <a:latin typeface="Calibri" panose="020F0502020204030204" pitchFamily="34" charset="0"/>
                      </a:endParaRPr>
                    </a:p>
                  </a:txBody>
                  <a:tcPr marL="2145" marR="2145" marT="2145" marB="0" anchor="b"/>
                </a:tc>
                <a:tc>
                  <a:txBody>
                    <a:bodyPr/>
                    <a:lstStyle/>
                    <a:p>
                      <a:pPr algn="l" fontAlgn="b"/>
                      <a:r>
                        <a:rPr lang="hr-HR" sz="300" u="none" strike="noStrike" noProof="0">
                          <a:effectLst/>
                        </a:rPr>
                        <a:t>0,687</a:t>
                      </a:r>
                      <a:endParaRPr lang="hr-HR" sz="300" b="0" i="0" u="none" strike="noStrike" noProof="0">
                        <a:solidFill>
                          <a:srgbClr val="000000"/>
                        </a:solidFill>
                        <a:effectLst/>
                        <a:latin typeface="Calibri" panose="020F0502020204030204" pitchFamily="34" charset="0"/>
                      </a:endParaRPr>
                    </a:p>
                  </a:txBody>
                  <a:tcPr marL="2145" marR="2145" marT="2145" marB="0" anchor="b"/>
                </a:tc>
                <a:tc>
                  <a:txBody>
                    <a:bodyPr/>
                    <a:lstStyle/>
                    <a:p>
                      <a:pPr algn="l" fontAlgn="b"/>
                      <a:r>
                        <a:rPr lang="hr-HR" sz="300" u="none" strike="noStrike" noProof="0">
                          <a:effectLst/>
                        </a:rPr>
                        <a:t>3,019</a:t>
                      </a:r>
                      <a:endParaRPr lang="hr-HR" sz="300" b="0" i="0" u="none" strike="noStrike" noProof="0">
                        <a:solidFill>
                          <a:srgbClr val="000000"/>
                        </a:solidFill>
                        <a:effectLst/>
                        <a:latin typeface="Calibri" panose="020F0502020204030204" pitchFamily="34" charset="0"/>
                      </a:endParaRPr>
                    </a:p>
                  </a:txBody>
                  <a:tcPr marL="2145" marR="2145" marT="2145" marB="0" anchor="b"/>
                </a:tc>
                <a:tc>
                  <a:txBody>
                    <a:bodyPr/>
                    <a:lstStyle/>
                    <a:p>
                      <a:pPr algn="l" fontAlgn="b"/>
                      <a:r>
                        <a:rPr lang="hr-HR" sz="300" u="none" strike="noStrike" noProof="0">
                          <a:effectLst/>
                        </a:rPr>
                        <a:t>2,413</a:t>
                      </a:r>
                      <a:endParaRPr lang="hr-HR" sz="300" b="0" i="0" u="none" strike="noStrike" noProof="0">
                        <a:solidFill>
                          <a:srgbClr val="000000"/>
                        </a:solidFill>
                        <a:effectLst/>
                        <a:latin typeface="Calibri" panose="020F0502020204030204" pitchFamily="34" charset="0"/>
                      </a:endParaRPr>
                    </a:p>
                  </a:txBody>
                  <a:tcPr marL="2145" marR="2145" marT="2145" marB="0" anchor="b"/>
                </a:tc>
                <a:extLst>
                  <a:ext uri="{0D108BD9-81ED-4DB2-BD59-A6C34878D82A}">
                    <a16:rowId xmlns:a16="http://schemas.microsoft.com/office/drawing/2014/main" val="194733817"/>
                  </a:ext>
                </a:extLst>
              </a:tr>
              <a:tr h="83189">
                <a:tc>
                  <a:txBody>
                    <a:bodyPr/>
                    <a:lstStyle/>
                    <a:p>
                      <a:pPr algn="l" fontAlgn="b"/>
                      <a:r>
                        <a:rPr lang="hr-HR" sz="400" u="none" strike="noStrike" noProof="0" dirty="0">
                          <a:effectLst/>
                        </a:rPr>
                        <a:t>Nizozemska</a:t>
                      </a:r>
                      <a:endParaRPr lang="hr-HR" sz="400" b="0" i="0" u="none" strike="noStrike" noProof="0" dirty="0">
                        <a:solidFill>
                          <a:srgbClr val="000000"/>
                        </a:solidFill>
                        <a:effectLst/>
                        <a:latin typeface="Inherit"/>
                      </a:endParaRPr>
                    </a:p>
                  </a:txBody>
                  <a:tcPr marL="2145" marR="2145" marT="2145" marB="0" anchor="b"/>
                </a:tc>
                <a:tc>
                  <a:txBody>
                    <a:bodyPr/>
                    <a:lstStyle/>
                    <a:p>
                      <a:pPr algn="l" fontAlgn="b"/>
                      <a:r>
                        <a:rPr lang="hr-HR" sz="300" u="none" strike="noStrike" noProof="0">
                          <a:effectLst/>
                        </a:rPr>
                        <a:t>2,606</a:t>
                      </a:r>
                      <a:endParaRPr lang="hr-HR" sz="300" b="0" i="0" u="none" strike="noStrike" noProof="0">
                        <a:solidFill>
                          <a:srgbClr val="000000"/>
                        </a:solidFill>
                        <a:effectLst/>
                        <a:latin typeface="Calibri" panose="020F0502020204030204" pitchFamily="34" charset="0"/>
                      </a:endParaRPr>
                    </a:p>
                  </a:txBody>
                  <a:tcPr marL="2145" marR="2145" marT="2145" marB="0" anchor="b"/>
                </a:tc>
                <a:tc>
                  <a:txBody>
                    <a:bodyPr/>
                    <a:lstStyle/>
                    <a:p>
                      <a:pPr algn="l" fontAlgn="b"/>
                      <a:r>
                        <a:rPr lang="hr-HR" sz="300" u="none" strike="noStrike" noProof="0">
                          <a:effectLst/>
                        </a:rPr>
                        <a:t>2,804</a:t>
                      </a:r>
                      <a:endParaRPr lang="hr-HR" sz="300" b="0" i="0" u="none" strike="noStrike" noProof="0">
                        <a:solidFill>
                          <a:srgbClr val="000000"/>
                        </a:solidFill>
                        <a:effectLst/>
                        <a:latin typeface="Calibri" panose="020F0502020204030204" pitchFamily="34" charset="0"/>
                      </a:endParaRPr>
                    </a:p>
                  </a:txBody>
                  <a:tcPr marL="2145" marR="2145" marT="2145" marB="0" anchor="b"/>
                </a:tc>
                <a:tc>
                  <a:txBody>
                    <a:bodyPr/>
                    <a:lstStyle/>
                    <a:p>
                      <a:pPr algn="l" fontAlgn="b"/>
                      <a:r>
                        <a:rPr lang="hr-HR" sz="300" u="none" strike="noStrike" noProof="0">
                          <a:effectLst/>
                        </a:rPr>
                        <a:t>11,809</a:t>
                      </a:r>
                      <a:endParaRPr lang="hr-HR" sz="300" b="0" i="0" u="none" strike="noStrike" noProof="0">
                        <a:solidFill>
                          <a:srgbClr val="000000"/>
                        </a:solidFill>
                        <a:effectLst/>
                        <a:latin typeface="Calibri" panose="020F0502020204030204" pitchFamily="34" charset="0"/>
                      </a:endParaRPr>
                    </a:p>
                  </a:txBody>
                  <a:tcPr marL="2145" marR="2145" marT="2145" marB="0" anchor="b"/>
                </a:tc>
                <a:tc>
                  <a:txBody>
                    <a:bodyPr/>
                    <a:lstStyle/>
                    <a:p>
                      <a:pPr algn="l" fontAlgn="b"/>
                      <a:r>
                        <a:rPr lang="hr-HR" sz="300" u="none" strike="noStrike" noProof="0">
                          <a:effectLst/>
                        </a:rPr>
                        <a:t>8,506</a:t>
                      </a:r>
                      <a:endParaRPr lang="hr-HR" sz="300" b="0" i="0" u="none" strike="noStrike" noProof="0">
                        <a:solidFill>
                          <a:srgbClr val="000000"/>
                        </a:solidFill>
                        <a:effectLst/>
                        <a:latin typeface="Calibri" panose="020F0502020204030204" pitchFamily="34" charset="0"/>
                      </a:endParaRPr>
                    </a:p>
                  </a:txBody>
                  <a:tcPr marL="2145" marR="2145" marT="2145" marB="0" anchor="b"/>
                </a:tc>
                <a:extLst>
                  <a:ext uri="{0D108BD9-81ED-4DB2-BD59-A6C34878D82A}">
                    <a16:rowId xmlns:a16="http://schemas.microsoft.com/office/drawing/2014/main" val="3154386048"/>
                  </a:ext>
                </a:extLst>
              </a:tr>
              <a:tr h="83189">
                <a:tc>
                  <a:txBody>
                    <a:bodyPr/>
                    <a:lstStyle/>
                    <a:p>
                      <a:pPr algn="l" fontAlgn="b"/>
                      <a:r>
                        <a:rPr lang="hr-HR" sz="400" u="none" strike="noStrike" noProof="0" dirty="0">
                          <a:effectLst/>
                        </a:rPr>
                        <a:t>Švajcarska</a:t>
                      </a:r>
                      <a:endParaRPr lang="hr-HR" sz="400" b="0" i="0" u="none" strike="noStrike" noProof="0" dirty="0">
                        <a:solidFill>
                          <a:srgbClr val="000000"/>
                        </a:solidFill>
                        <a:effectLst/>
                        <a:latin typeface="Inherit"/>
                      </a:endParaRPr>
                    </a:p>
                  </a:txBody>
                  <a:tcPr marL="2145" marR="2145" marT="2145" marB="0" anchor="b"/>
                </a:tc>
                <a:tc>
                  <a:txBody>
                    <a:bodyPr/>
                    <a:lstStyle/>
                    <a:p>
                      <a:pPr algn="l" fontAlgn="b"/>
                      <a:r>
                        <a:rPr lang="hr-HR" sz="300" u="none" strike="noStrike" noProof="0">
                          <a:effectLst/>
                        </a:rPr>
                        <a:t>0,099</a:t>
                      </a:r>
                      <a:endParaRPr lang="hr-HR" sz="300" b="0" i="0" u="none" strike="noStrike" noProof="0">
                        <a:solidFill>
                          <a:srgbClr val="000000"/>
                        </a:solidFill>
                        <a:effectLst/>
                        <a:latin typeface="Calibri" panose="020F0502020204030204" pitchFamily="34" charset="0"/>
                      </a:endParaRPr>
                    </a:p>
                  </a:txBody>
                  <a:tcPr marL="2145" marR="2145" marT="2145" marB="0" anchor="b"/>
                </a:tc>
                <a:tc>
                  <a:txBody>
                    <a:bodyPr/>
                    <a:lstStyle/>
                    <a:p>
                      <a:pPr algn="l" fontAlgn="b"/>
                      <a:r>
                        <a:rPr lang="hr-HR" sz="300" u="none" strike="noStrike" noProof="0">
                          <a:effectLst/>
                        </a:rPr>
                        <a:t>0,070</a:t>
                      </a:r>
                      <a:endParaRPr lang="hr-HR" sz="300" b="0" i="0" u="none" strike="noStrike" noProof="0">
                        <a:solidFill>
                          <a:srgbClr val="000000"/>
                        </a:solidFill>
                        <a:effectLst/>
                        <a:latin typeface="Calibri" panose="020F0502020204030204" pitchFamily="34" charset="0"/>
                      </a:endParaRPr>
                    </a:p>
                  </a:txBody>
                  <a:tcPr marL="2145" marR="2145" marT="2145" marB="0" anchor="b"/>
                </a:tc>
                <a:tc>
                  <a:txBody>
                    <a:bodyPr/>
                    <a:lstStyle/>
                    <a:p>
                      <a:pPr algn="l" fontAlgn="b"/>
                      <a:r>
                        <a:rPr lang="hr-HR" sz="300" u="none" strike="noStrike" noProof="0">
                          <a:effectLst/>
                        </a:rPr>
                        <a:t>0,280</a:t>
                      </a:r>
                      <a:endParaRPr lang="hr-HR" sz="300" b="0" i="0" u="none" strike="noStrike" noProof="0">
                        <a:solidFill>
                          <a:srgbClr val="000000"/>
                        </a:solidFill>
                        <a:effectLst/>
                        <a:latin typeface="Calibri" panose="020F0502020204030204" pitchFamily="34" charset="0"/>
                      </a:endParaRPr>
                    </a:p>
                  </a:txBody>
                  <a:tcPr marL="2145" marR="2145" marT="2145" marB="0" anchor="b"/>
                </a:tc>
                <a:tc>
                  <a:txBody>
                    <a:bodyPr/>
                    <a:lstStyle/>
                    <a:p>
                      <a:pPr algn="l" fontAlgn="b"/>
                      <a:r>
                        <a:rPr lang="hr-HR" sz="300" u="none" strike="noStrike" noProof="0">
                          <a:effectLst/>
                        </a:rPr>
                        <a:t>0,268</a:t>
                      </a:r>
                      <a:endParaRPr lang="hr-HR" sz="300" b="0" i="0" u="none" strike="noStrike" noProof="0">
                        <a:solidFill>
                          <a:srgbClr val="000000"/>
                        </a:solidFill>
                        <a:effectLst/>
                        <a:latin typeface="Calibri" panose="020F0502020204030204" pitchFamily="34" charset="0"/>
                      </a:endParaRPr>
                    </a:p>
                  </a:txBody>
                  <a:tcPr marL="2145" marR="2145" marT="2145" marB="0" anchor="b"/>
                </a:tc>
                <a:extLst>
                  <a:ext uri="{0D108BD9-81ED-4DB2-BD59-A6C34878D82A}">
                    <a16:rowId xmlns:a16="http://schemas.microsoft.com/office/drawing/2014/main" val="1380313120"/>
                  </a:ext>
                </a:extLst>
              </a:tr>
              <a:tr h="83189">
                <a:tc>
                  <a:txBody>
                    <a:bodyPr/>
                    <a:lstStyle/>
                    <a:p>
                      <a:pPr algn="l" fontAlgn="b"/>
                      <a:r>
                        <a:rPr lang="hr-HR" sz="400" u="none" strike="noStrike" noProof="0" dirty="0">
                          <a:effectLst/>
                        </a:rPr>
                        <a:t>Danska</a:t>
                      </a:r>
                      <a:endParaRPr lang="hr-HR" sz="400" b="0" i="0" u="none" strike="noStrike" noProof="0" dirty="0">
                        <a:solidFill>
                          <a:srgbClr val="000000"/>
                        </a:solidFill>
                        <a:effectLst/>
                        <a:latin typeface="Inherit"/>
                      </a:endParaRPr>
                    </a:p>
                  </a:txBody>
                  <a:tcPr marL="2145" marR="2145" marT="2145" marB="0" anchor="b"/>
                </a:tc>
                <a:tc>
                  <a:txBody>
                    <a:bodyPr/>
                    <a:lstStyle/>
                    <a:p>
                      <a:pPr algn="l" fontAlgn="b"/>
                      <a:r>
                        <a:rPr lang="hr-HR" sz="300" u="none" strike="noStrike" noProof="0">
                          <a:effectLst/>
                        </a:rPr>
                        <a:t>0,439</a:t>
                      </a:r>
                      <a:endParaRPr lang="hr-HR" sz="300" b="0" i="0" u="none" strike="noStrike" noProof="0">
                        <a:solidFill>
                          <a:srgbClr val="000000"/>
                        </a:solidFill>
                        <a:effectLst/>
                        <a:latin typeface="Calibri" panose="020F0502020204030204" pitchFamily="34" charset="0"/>
                      </a:endParaRPr>
                    </a:p>
                  </a:txBody>
                  <a:tcPr marL="2145" marR="2145" marT="2145" marB="0" anchor="b"/>
                </a:tc>
                <a:tc>
                  <a:txBody>
                    <a:bodyPr/>
                    <a:lstStyle/>
                    <a:p>
                      <a:pPr algn="l" fontAlgn="b"/>
                      <a:r>
                        <a:rPr lang="hr-HR" sz="300" u="none" strike="noStrike" noProof="0">
                          <a:effectLst/>
                        </a:rPr>
                        <a:t>0,358</a:t>
                      </a:r>
                      <a:endParaRPr lang="hr-HR" sz="300" b="0" i="0" u="none" strike="noStrike" noProof="0">
                        <a:solidFill>
                          <a:srgbClr val="000000"/>
                        </a:solidFill>
                        <a:effectLst/>
                        <a:latin typeface="Calibri" panose="020F0502020204030204" pitchFamily="34" charset="0"/>
                      </a:endParaRPr>
                    </a:p>
                  </a:txBody>
                  <a:tcPr marL="2145" marR="2145" marT="2145" marB="0" anchor="b"/>
                </a:tc>
                <a:tc>
                  <a:txBody>
                    <a:bodyPr/>
                    <a:lstStyle/>
                    <a:p>
                      <a:pPr algn="l" fontAlgn="b"/>
                      <a:r>
                        <a:rPr lang="hr-HR" sz="300" u="none" strike="noStrike" noProof="0">
                          <a:effectLst/>
                        </a:rPr>
                        <a:t>1,845</a:t>
                      </a:r>
                      <a:endParaRPr lang="hr-HR" sz="300" b="0" i="0" u="none" strike="noStrike" noProof="0">
                        <a:solidFill>
                          <a:srgbClr val="000000"/>
                        </a:solidFill>
                        <a:effectLst/>
                        <a:latin typeface="Calibri" panose="020F0502020204030204" pitchFamily="34" charset="0"/>
                      </a:endParaRPr>
                    </a:p>
                  </a:txBody>
                  <a:tcPr marL="2145" marR="2145" marT="2145" marB="0" anchor="b"/>
                </a:tc>
                <a:tc>
                  <a:txBody>
                    <a:bodyPr/>
                    <a:lstStyle/>
                    <a:p>
                      <a:pPr algn="l" fontAlgn="b"/>
                      <a:r>
                        <a:rPr lang="hr-HR" sz="300" u="none" strike="noStrike" noProof="0">
                          <a:effectLst/>
                        </a:rPr>
                        <a:t>1,670</a:t>
                      </a:r>
                      <a:endParaRPr lang="hr-HR" sz="300" b="0" i="0" u="none" strike="noStrike" noProof="0">
                        <a:solidFill>
                          <a:srgbClr val="000000"/>
                        </a:solidFill>
                        <a:effectLst/>
                        <a:latin typeface="Calibri" panose="020F0502020204030204" pitchFamily="34" charset="0"/>
                      </a:endParaRPr>
                    </a:p>
                  </a:txBody>
                  <a:tcPr marL="2145" marR="2145" marT="2145" marB="0" anchor="b"/>
                </a:tc>
                <a:extLst>
                  <a:ext uri="{0D108BD9-81ED-4DB2-BD59-A6C34878D82A}">
                    <a16:rowId xmlns:a16="http://schemas.microsoft.com/office/drawing/2014/main" val="2887339834"/>
                  </a:ext>
                </a:extLst>
              </a:tr>
              <a:tr h="83189">
                <a:tc>
                  <a:txBody>
                    <a:bodyPr/>
                    <a:lstStyle/>
                    <a:p>
                      <a:pPr algn="l" fontAlgn="b"/>
                      <a:r>
                        <a:rPr lang="hr-HR" sz="400" u="none" strike="noStrike" noProof="0" dirty="0">
                          <a:effectLst/>
                        </a:rPr>
                        <a:t>Ujedinjeno Kraljevstvo</a:t>
                      </a:r>
                      <a:endParaRPr lang="hr-HR" sz="400" b="0" i="0" u="none" strike="noStrike" noProof="0" dirty="0">
                        <a:solidFill>
                          <a:srgbClr val="000000"/>
                        </a:solidFill>
                        <a:effectLst/>
                        <a:latin typeface="Inherit"/>
                      </a:endParaRPr>
                    </a:p>
                  </a:txBody>
                  <a:tcPr marL="2145" marR="2145" marT="2145" marB="0" anchor="b"/>
                </a:tc>
                <a:tc>
                  <a:txBody>
                    <a:bodyPr/>
                    <a:lstStyle/>
                    <a:p>
                      <a:pPr algn="l" fontAlgn="b"/>
                      <a:r>
                        <a:rPr lang="hr-HR" sz="300" u="none" strike="noStrike" noProof="0">
                          <a:effectLst/>
                        </a:rPr>
                        <a:t>1,484</a:t>
                      </a:r>
                      <a:endParaRPr lang="hr-HR" sz="300" b="0" i="0" u="none" strike="noStrike" noProof="0">
                        <a:solidFill>
                          <a:srgbClr val="000000"/>
                        </a:solidFill>
                        <a:effectLst/>
                        <a:latin typeface="Calibri" panose="020F0502020204030204" pitchFamily="34" charset="0"/>
                      </a:endParaRPr>
                    </a:p>
                  </a:txBody>
                  <a:tcPr marL="2145" marR="2145" marT="2145" marB="0" anchor="b"/>
                </a:tc>
                <a:tc>
                  <a:txBody>
                    <a:bodyPr/>
                    <a:lstStyle/>
                    <a:p>
                      <a:pPr algn="l" fontAlgn="b"/>
                      <a:r>
                        <a:rPr lang="hr-HR" sz="300" u="none" strike="noStrike" noProof="0">
                          <a:effectLst/>
                        </a:rPr>
                        <a:t>1,504</a:t>
                      </a:r>
                      <a:endParaRPr lang="hr-HR" sz="300" b="0" i="0" u="none" strike="noStrike" noProof="0">
                        <a:solidFill>
                          <a:srgbClr val="000000"/>
                        </a:solidFill>
                        <a:effectLst/>
                        <a:latin typeface="Calibri" panose="020F0502020204030204" pitchFamily="34" charset="0"/>
                      </a:endParaRPr>
                    </a:p>
                  </a:txBody>
                  <a:tcPr marL="2145" marR="2145" marT="2145" marB="0" anchor="b"/>
                </a:tc>
                <a:tc>
                  <a:txBody>
                    <a:bodyPr/>
                    <a:lstStyle/>
                    <a:p>
                      <a:pPr algn="l" fontAlgn="b"/>
                      <a:r>
                        <a:rPr lang="hr-HR" sz="300" u="none" strike="noStrike" noProof="0">
                          <a:effectLst/>
                        </a:rPr>
                        <a:t>6,026</a:t>
                      </a:r>
                      <a:endParaRPr lang="hr-HR" sz="300" b="0" i="0" u="none" strike="noStrike" noProof="0">
                        <a:solidFill>
                          <a:srgbClr val="000000"/>
                        </a:solidFill>
                        <a:effectLst/>
                        <a:latin typeface="Calibri" panose="020F0502020204030204" pitchFamily="34" charset="0"/>
                      </a:endParaRPr>
                    </a:p>
                  </a:txBody>
                  <a:tcPr marL="2145" marR="2145" marT="2145" marB="0" anchor="b"/>
                </a:tc>
                <a:tc>
                  <a:txBody>
                    <a:bodyPr/>
                    <a:lstStyle/>
                    <a:p>
                      <a:pPr algn="l" fontAlgn="b"/>
                      <a:r>
                        <a:rPr lang="hr-HR" sz="300" u="none" strike="noStrike" noProof="0">
                          <a:effectLst/>
                        </a:rPr>
                        <a:t>10,321</a:t>
                      </a:r>
                      <a:endParaRPr lang="hr-HR" sz="300" b="0" i="0" u="none" strike="noStrike" noProof="0">
                        <a:solidFill>
                          <a:srgbClr val="000000"/>
                        </a:solidFill>
                        <a:effectLst/>
                        <a:latin typeface="Calibri" panose="020F0502020204030204" pitchFamily="34" charset="0"/>
                      </a:endParaRPr>
                    </a:p>
                  </a:txBody>
                  <a:tcPr marL="2145" marR="2145" marT="2145" marB="0" anchor="b"/>
                </a:tc>
                <a:extLst>
                  <a:ext uri="{0D108BD9-81ED-4DB2-BD59-A6C34878D82A}">
                    <a16:rowId xmlns:a16="http://schemas.microsoft.com/office/drawing/2014/main" val="2890725404"/>
                  </a:ext>
                </a:extLst>
              </a:tr>
              <a:tr h="83189">
                <a:tc>
                  <a:txBody>
                    <a:bodyPr/>
                    <a:lstStyle/>
                    <a:p>
                      <a:pPr algn="l" fontAlgn="b"/>
                      <a:r>
                        <a:rPr lang="hr-HR" sz="400" u="none" strike="noStrike" noProof="0" dirty="0">
                          <a:effectLst/>
                        </a:rPr>
                        <a:t>Belgija</a:t>
                      </a:r>
                      <a:endParaRPr lang="hr-HR" sz="400" b="0" i="0" u="none" strike="noStrike" noProof="0" dirty="0">
                        <a:solidFill>
                          <a:srgbClr val="000000"/>
                        </a:solidFill>
                        <a:effectLst/>
                        <a:latin typeface="Inherit"/>
                      </a:endParaRPr>
                    </a:p>
                  </a:txBody>
                  <a:tcPr marL="2145" marR="2145" marT="2145" marB="0" anchor="b"/>
                </a:tc>
                <a:tc>
                  <a:txBody>
                    <a:bodyPr/>
                    <a:lstStyle/>
                    <a:p>
                      <a:pPr algn="l" fontAlgn="b"/>
                      <a:r>
                        <a:rPr lang="hr-HR" sz="300" u="none" strike="noStrike" noProof="0">
                          <a:effectLst/>
                        </a:rPr>
                        <a:t>0,637</a:t>
                      </a:r>
                      <a:endParaRPr lang="hr-HR" sz="300" b="0" i="0" u="none" strike="noStrike" noProof="0">
                        <a:solidFill>
                          <a:srgbClr val="000000"/>
                        </a:solidFill>
                        <a:effectLst/>
                        <a:latin typeface="Calibri" panose="020F0502020204030204" pitchFamily="34" charset="0"/>
                      </a:endParaRPr>
                    </a:p>
                  </a:txBody>
                  <a:tcPr marL="2145" marR="2145" marT="2145" marB="0" anchor="b"/>
                </a:tc>
                <a:tc>
                  <a:txBody>
                    <a:bodyPr/>
                    <a:lstStyle/>
                    <a:p>
                      <a:pPr algn="l" fontAlgn="b"/>
                      <a:r>
                        <a:rPr lang="hr-HR" sz="300" u="none" strike="noStrike" noProof="0">
                          <a:effectLst/>
                        </a:rPr>
                        <a:t>0,666</a:t>
                      </a:r>
                      <a:endParaRPr lang="hr-HR" sz="300" b="0" i="0" u="none" strike="noStrike" noProof="0">
                        <a:solidFill>
                          <a:srgbClr val="000000"/>
                        </a:solidFill>
                        <a:effectLst/>
                        <a:latin typeface="Calibri" panose="020F0502020204030204" pitchFamily="34" charset="0"/>
                      </a:endParaRPr>
                    </a:p>
                  </a:txBody>
                  <a:tcPr marL="2145" marR="2145" marT="2145" marB="0" anchor="b"/>
                </a:tc>
                <a:tc>
                  <a:txBody>
                    <a:bodyPr/>
                    <a:lstStyle/>
                    <a:p>
                      <a:pPr algn="l" fontAlgn="b"/>
                      <a:r>
                        <a:rPr lang="hr-HR" sz="300" u="none" strike="noStrike" noProof="0">
                          <a:effectLst/>
                        </a:rPr>
                        <a:t>2,499</a:t>
                      </a:r>
                      <a:endParaRPr lang="hr-HR" sz="300" b="0" i="0" u="none" strike="noStrike" noProof="0">
                        <a:solidFill>
                          <a:srgbClr val="000000"/>
                        </a:solidFill>
                        <a:effectLst/>
                        <a:latin typeface="Calibri" panose="020F0502020204030204" pitchFamily="34" charset="0"/>
                      </a:endParaRPr>
                    </a:p>
                  </a:txBody>
                  <a:tcPr marL="2145" marR="2145" marT="2145" marB="0" anchor="b"/>
                </a:tc>
                <a:tc>
                  <a:txBody>
                    <a:bodyPr/>
                    <a:lstStyle/>
                    <a:p>
                      <a:pPr algn="l" fontAlgn="b"/>
                      <a:r>
                        <a:rPr lang="hr-HR" sz="300" u="none" strike="noStrike" noProof="0">
                          <a:effectLst/>
                        </a:rPr>
                        <a:t>2,417</a:t>
                      </a:r>
                      <a:endParaRPr lang="hr-HR" sz="300" b="0" i="0" u="none" strike="noStrike" noProof="0">
                        <a:solidFill>
                          <a:srgbClr val="000000"/>
                        </a:solidFill>
                        <a:effectLst/>
                        <a:latin typeface="Calibri" panose="020F0502020204030204" pitchFamily="34" charset="0"/>
                      </a:endParaRPr>
                    </a:p>
                  </a:txBody>
                  <a:tcPr marL="2145" marR="2145" marT="2145" marB="0" anchor="b"/>
                </a:tc>
                <a:extLst>
                  <a:ext uri="{0D108BD9-81ED-4DB2-BD59-A6C34878D82A}">
                    <a16:rowId xmlns:a16="http://schemas.microsoft.com/office/drawing/2014/main" val="3504569097"/>
                  </a:ext>
                </a:extLst>
              </a:tr>
              <a:tr h="44043">
                <a:tc>
                  <a:txBody>
                    <a:bodyPr/>
                    <a:lstStyle/>
                    <a:p>
                      <a:pPr algn="l" fontAlgn="b"/>
                      <a:r>
                        <a:rPr lang="hr-HR" sz="400" u="none" strike="noStrike" noProof="0" dirty="0">
                          <a:effectLst/>
                        </a:rPr>
                        <a:t>Ukupno, Zapadna Evropa i Turska</a:t>
                      </a:r>
                      <a:endParaRPr lang="hr-HR" sz="400" b="0" i="0" u="none" strike="noStrike" noProof="0" dirty="0">
                        <a:solidFill>
                          <a:srgbClr val="000000"/>
                        </a:solidFill>
                        <a:effectLst/>
                        <a:latin typeface="Inherit"/>
                      </a:endParaRPr>
                    </a:p>
                  </a:txBody>
                  <a:tcPr marL="2145" marR="2145" marT="2145" marB="0" anchor="b"/>
                </a:tc>
                <a:tc>
                  <a:txBody>
                    <a:bodyPr/>
                    <a:lstStyle/>
                    <a:p>
                      <a:pPr algn="l" fontAlgn="b"/>
                      <a:r>
                        <a:rPr lang="hr-HR" sz="300" u="none" strike="noStrike" noProof="0">
                          <a:effectLst/>
                        </a:rPr>
                        <a:t>40,994</a:t>
                      </a:r>
                      <a:endParaRPr lang="hr-HR" sz="300" b="0" i="0" u="none" strike="noStrike" noProof="0">
                        <a:solidFill>
                          <a:srgbClr val="000000"/>
                        </a:solidFill>
                        <a:effectLst/>
                        <a:latin typeface="Calibri" panose="020F0502020204030204" pitchFamily="34" charset="0"/>
                      </a:endParaRPr>
                    </a:p>
                  </a:txBody>
                  <a:tcPr marL="2145" marR="2145" marT="2145" marB="0" anchor="b"/>
                </a:tc>
                <a:tc>
                  <a:txBody>
                    <a:bodyPr/>
                    <a:lstStyle/>
                    <a:p>
                      <a:pPr algn="l" fontAlgn="b"/>
                      <a:r>
                        <a:rPr lang="hr-HR" sz="300" u="none" strike="noStrike" noProof="0">
                          <a:effectLst/>
                        </a:rPr>
                        <a:t>31,871</a:t>
                      </a:r>
                      <a:endParaRPr lang="hr-HR" sz="300" b="0" i="0" u="none" strike="noStrike" noProof="0">
                        <a:solidFill>
                          <a:srgbClr val="000000"/>
                        </a:solidFill>
                        <a:effectLst/>
                        <a:latin typeface="Calibri" panose="020F0502020204030204" pitchFamily="34" charset="0"/>
                      </a:endParaRPr>
                    </a:p>
                  </a:txBody>
                  <a:tcPr marL="2145" marR="2145" marT="2145" marB="0" anchor="b"/>
                </a:tc>
                <a:tc>
                  <a:txBody>
                    <a:bodyPr/>
                    <a:lstStyle/>
                    <a:p>
                      <a:pPr algn="l" fontAlgn="b"/>
                      <a:r>
                        <a:rPr lang="hr-HR" sz="300" u="none" strike="noStrike" noProof="0">
                          <a:effectLst/>
                        </a:rPr>
                        <a:t>135,732</a:t>
                      </a:r>
                      <a:endParaRPr lang="hr-HR" sz="300" b="0" i="0" u="none" strike="noStrike" noProof="0">
                        <a:solidFill>
                          <a:srgbClr val="000000"/>
                        </a:solidFill>
                        <a:effectLst/>
                        <a:latin typeface="Calibri" panose="020F0502020204030204" pitchFamily="34" charset="0"/>
                      </a:endParaRPr>
                    </a:p>
                  </a:txBody>
                  <a:tcPr marL="2145" marR="2145" marT="2145" marB="0" anchor="b"/>
                </a:tc>
                <a:tc>
                  <a:txBody>
                    <a:bodyPr/>
                    <a:lstStyle/>
                    <a:p>
                      <a:pPr algn="l" fontAlgn="b"/>
                      <a:r>
                        <a:rPr lang="hr-HR" sz="300" u="none" strike="noStrike" noProof="0">
                          <a:effectLst/>
                        </a:rPr>
                        <a:t>147,432</a:t>
                      </a:r>
                      <a:endParaRPr lang="hr-HR" sz="300" b="0" i="0" u="none" strike="noStrike" noProof="0">
                        <a:solidFill>
                          <a:srgbClr val="000000"/>
                        </a:solidFill>
                        <a:effectLst/>
                        <a:latin typeface="Calibri" panose="020F0502020204030204" pitchFamily="34" charset="0"/>
                      </a:endParaRPr>
                    </a:p>
                  </a:txBody>
                  <a:tcPr marL="2145" marR="2145" marT="2145" marB="0" anchor="b"/>
                </a:tc>
                <a:extLst>
                  <a:ext uri="{0D108BD9-81ED-4DB2-BD59-A6C34878D82A}">
                    <a16:rowId xmlns:a16="http://schemas.microsoft.com/office/drawing/2014/main" val="3895360744"/>
                  </a:ext>
                </a:extLst>
              </a:tr>
              <a:tr h="83189">
                <a:tc>
                  <a:txBody>
                    <a:bodyPr/>
                    <a:lstStyle/>
                    <a:p>
                      <a:pPr algn="l" fontAlgn="b"/>
                      <a:r>
                        <a:rPr lang="hr-HR" sz="400" u="none" strike="noStrike" noProof="0" dirty="0">
                          <a:effectLst/>
                        </a:rPr>
                        <a:t>Mađarska</a:t>
                      </a:r>
                      <a:endParaRPr lang="hr-HR" sz="400" b="0" i="0" u="none" strike="noStrike" noProof="0" dirty="0">
                        <a:solidFill>
                          <a:srgbClr val="000000"/>
                        </a:solidFill>
                        <a:effectLst/>
                        <a:latin typeface="Inherit"/>
                      </a:endParaRPr>
                    </a:p>
                  </a:txBody>
                  <a:tcPr marL="2145" marR="2145" marT="2145" marB="0" anchor="b"/>
                </a:tc>
                <a:tc>
                  <a:txBody>
                    <a:bodyPr/>
                    <a:lstStyle/>
                    <a:p>
                      <a:pPr algn="l" fontAlgn="b"/>
                      <a:r>
                        <a:rPr lang="hr-HR" sz="300" u="none" strike="noStrike" noProof="0">
                          <a:effectLst/>
                        </a:rPr>
                        <a:t>1,805</a:t>
                      </a:r>
                      <a:endParaRPr lang="hr-HR" sz="300" b="0" i="0" u="none" strike="noStrike" noProof="0">
                        <a:solidFill>
                          <a:srgbClr val="000000"/>
                        </a:solidFill>
                        <a:effectLst/>
                        <a:latin typeface="Calibri" panose="020F0502020204030204" pitchFamily="34" charset="0"/>
                      </a:endParaRPr>
                    </a:p>
                  </a:txBody>
                  <a:tcPr marL="2145" marR="2145" marT="2145" marB="0" anchor="b"/>
                </a:tc>
                <a:tc>
                  <a:txBody>
                    <a:bodyPr/>
                    <a:lstStyle/>
                    <a:p>
                      <a:pPr algn="l" fontAlgn="b"/>
                      <a:r>
                        <a:rPr lang="hr-HR" sz="300" u="none" strike="noStrike" noProof="0">
                          <a:effectLst/>
                        </a:rPr>
                        <a:t>1,238</a:t>
                      </a:r>
                      <a:endParaRPr lang="hr-HR" sz="300" b="0" i="0" u="none" strike="noStrike" noProof="0">
                        <a:solidFill>
                          <a:srgbClr val="000000"/>
                        </a:solidFill>
                        <a:effectLst/>
                        <a:latin typeface="Calibri" panose="020F0502020204030204" pitchFamily="34" charset="0"/>
                      </a:endParaRPr>
                    </a:p>
                  </a:txBody>
                  <a:tcPr marL="2145" marR="2145" marT="2145" marB="0" anchor="b"/>
                </a:tc>
                <a:tc>
                  <a:txBody>
                    <a:bodyPr/>
                    <a:lstStyle/>
                    <a:p>
                      <a:pPr algn="l" fontAlgn="b"/>
                      <a:r>
                        <a:rPr lang="hr-HR" sz="300" u="none" strike="noStrike" noProof="0">
                          <a:effectLst/>
                        </a:rPr>
                        <a:t>8,637</a:t>
                      </a:r>
                      <a:endParaRPr lang="hr-HR" sz="300" b="0" i="0" u="none" strike="noStrike" noProof="0">
                        <a:solidFill>
                          <a:srgbClr val="000000"/>
                        </a:solidFill>
                        <a:effectLst/>
                        <a:latin typeface="Calibri" panose="020F0502020204030204" pitchFamily="34" charset="0"/>
                      </a:endParaRPr>
                    </a:p>
                  </a:txBody>
                  <a:tcPr marL="2145" marR="2145" marT="2145" marB="0" anchor="b"/>
                </a:tc>
                <a:tc>
                  <a:txBody>
                    <a:bodyPr/>
                    <a:lstStyle/>
                    <a:p>
                      <a:pPr algn="l" fontAlgn="b"/>
                      <a:r>
                        <a:rPr lang="hr-HR" sz="300" u="none" strike="noStrike" noProof="0">
                          <a:effectLst/>
                        </a:rPr>
                        <a:t>10,522</a:t>
                      </a:r>
                      <a:endParaRPr lang="hr-HR" sz="300" b="0" i="0" u="none" strike="noStrike" noProof="0">
                        <a:solidFill>
                          <a:srgbClr val="000000"/>
                        </a:solidFill>
                        <a:effectLst/>
                        <a:latin typeface="Calibri" panose="020F0502020204030204" pitchFamily="34" charset="0"/>
                      </a:endParaRPr>
                    </a:p>
                  </a:txBody>
                  <a:tcPr marL="2145" marR="2145" marT="2145" marB="0" anchor="b"/>
                </a:tc>
                <a:extLst>
                  <a:ext uri="{0D108BD9-81ED-4DB2-BD59-A6C34878D82A}">
                    <a16:rowId xmlns:a16="http://schemas.microsoft.com/office/drawing/2014/main" val="3528635845"/>
                  </a:ext>
                </a:extLst>
              </a:tr>
              <a:tr h="83189">
                <a:tc>
                  <a:txBody>
                    <a:bodyPr/>
                    <a:lstStyle/>
                    <a:p>
                      <a:pPr algn="l" fontAlgn="b"/>
                      <a:r>
                        <a:rPr lang="hr-HR" sz="400" u="none" strike="noStrike" noProof="0" dirty="0">
                          <a:effectLst/>
                        </a:rPr>
                        <a:t>Poljska</a:t>
                      </a:r>
                      <a:endParaRPr lang="hr-HR" sz="400" b="0" i="0" u="none" strike="noStrike" noProof="0" dirty="0">
                        <a:solidFill>
                          <a:srgbClr val="000000"/>
                        </a:solidFill>
                        <a:effectLst/>
                        <a:latin typeface="Inherit"/>
                      </a:endParaRPr>
                    </a:p>
                  </a:txBody>
                  <a:tcPr marL="2145" marR="2145" marT="2145" marB="0" anchor="b"/>
                </a:tc>
                <a:tc>
                  <a:txBody>
                    <a:bodyPr/>
                    <a:lstStyle/>
                    <a:p>
                      <a:pPr algn="l" fontAlgn="b"/>
                      <a:r>
                        <a:rPr lang="hr-HR" sz="300" u="none" strike="noStrike" noProof="0">
                          <a:effectLst/>
                        </a:rPr>
                        <a:t>2,448</a:t>
                      </a:r>
                      <a:endParaRPr lang="hr-HR" sz="300" b="0" i="0" u="none" strike="noStrike" noProof="0">
                        <a:solidFill>
                          <a:srgbClr val="000000"/>
                        </a:solidFill>
                        <a:effectLst/>
                        <a:latin typeface="Calibri" panose="020F0502020204030204" pitchFamily="34" charset="0"/>
                      </a:endParaRPr>
                    </a:p>
                  </a:txBody>
                  <a:tcPr marL="2145" marR="2145" marT="2145" marB="0" anchor="b"/>
                </a:tc>
                <a:tc>
                  <a:txBody>
                    <a:bodyPr/>
                    <a:lstStyle/>
                    <a:p>
                      <a:pPr algn="l" fontAlgn="b"/>
                      <a:r>
                        <a:rPr lang="hr-HR" sz="300" u="none" strike="noStrike" noProof="0">
                          <a:effectLst/>
                        </a:rPr>
                        <a:t>2,066</a:t>
                      </a:r>
                      <a:endParaRPr lang="hr-HR" sz="300" b="0" i="0" u="none" strike="noStrike" noProof="0">
                        <a:solidFill>
                          <a:srgbClr val="000000"/>
                        </a:solidFill>
                        <a:effectLst/>
                        <a:latin typeface="Calibri" panose="020F0502020204030204" pitchFamily="34" charset="0"/>
                      </a:endParaRPr>
                    </a:p>
                  </a:txBody>
                  <a:tcPr marL="2145" marR="2145" marT="2145" marB="0" anchor="b"/>
                </a:tc>
                <a:tc>
                  <a:txBody>
                    <a:bodyPr/>
                    <a:lstStyle/>
                    <a:p>
                      <a:pPr algn="l" fontAlgn="b"/>
                      <a:r>
                        <a:rPr lang="hr-HR" sz="300" u="none" strike="noStrike" noProof="0">
                          <a:effectLst/>
                        </a:rPr>
                        <a:t>9,668</a:t>
                      </a:r>
                      <a:endParaRPr lang="hr-HR" sz="300" b="0" i="0" u="none" strike="noStrike" noProof="0">
                        <a:solidFill>
                          <a:srgbClr val="000000"/>
                        </a:solidFill>
                        <a:effectLst/>
                        <a:latin typeface="Calibri" panose="020F0502020204030204" pitchFamily="34" charset="0"/>
                      </a:endParaRPr>
                    </a:p>
                  </a:txBody>
                  <a:tcPr marL="2145" marR="2145" marT="2145" marB="0" anchor="b"/>
                </a:tc>
                <a:tc>
                  <a:txBody>
                    <a:bodyPr/>
                    <a:lstStyle/>
                    <a:p>
                      <a:pPr algn="l" fontAlgn="b"/>
                      <a:r>
                        <a:rPr lang="hr-HR" sz="300" u="none" strike="noStrike" noProof="0">
                          <a:effectLst/>
                        </a:rPr>
                        <a:t>9,734</a:t>
                      </a:r>
                      <a:endParaRPr lang="hr-HR" sz="300" b="0" i="0" u="none" strike="noStrike" noProof="0">
                        <a:solidFill>
                          <a:srgbClr val="000000"/>
                        </a:solidFill>
                        <a:effectLst/>
                        <a:latin typeface="Calibri" panose="020F0502020204030204" pitchFamily="34" charset="0"/>
                      </a:endParaRPr>
                    </a:p>
                  </a:txBody>
                  <a:tcPr marL="2145" marR="2145" marT="2145" marB="0" anchor="b"/>
                </a:tc>
                <a:extLst>
                  <a:ext uri="{0D108BD9-81ED-4DB2-BD59-A6C34878D82A}">
                    <a16:rowId xmlns:a16="http://schemas.microsoft.com/office/drawing/2014/main" val="3747181094"/>
                  </a:ext>
                </a:extLst>
              </a:tr>
              <a:tr h="83189">
                <a:tc>
                  <a:txBody>
                    <a:bodyPr/>
                    <a:lstStyle/>
                    <a:p>
                      <a:pPr algn="l" fontAlgn="b"/>
                      <a:r>
                        <a:rPr lang="hr-HR" sz="400" u="none" strike="noStrike" noProof="0" dirty="0">
                          <a:effectLst/>
                        </a:rPr>
                        <a:t>Slovačka</a:t>
                      </a:r>
                      <a:endParaRPr lang="hr-HR" sz="400" b="0" i="0" u="none" strike="noStrike" noProof="0" dirty="0">
                        <a:solidFill>
                          <a:srgbClr val="000000"/>
                        </a:solidFill>
                        <a:effectLst/>
                        <a:latin typeface="Inherit"/>
                      </a:endParaRPr>
                    </a:p>
                  </a:txBody>
                  <a:tcPr marL="2145" marR="2145" marT="2145" marB="0" anchor="b"/>
                </a:tc>
                <a:tc>
                  <a:txBody>
                    <a:bodyPr/>
                    <a:lstStyle/>
                    <a:p>
                      <a:pPr algn="l" fontAlgn="b"/>
                      <a:r>
                        <a:rPr lang="hr-HR" sz="300" u="none" strike="noStrike" noProof="0">
                          <a:effectLst/>
                        </a:rPr>
                        <a:t>1,406</a:t>
                      </a:r>
                      <a:endParaRPr lang="hr-HR" sz="300" b="0" i="0" u="none" strike="noStrike" noProof="0">
                        <a:solidFill>
                          <a:srgbClr val="000000"/>
                        </a:solidFill>
                        <a:effectLst/>
                        <a:latin typeface="Calibri" panose="020F0502020204030204" pitchFamily="34" charset="0"/>
                      </a:endParaRPr>
                    </a:p>
                  </a:txBody>
                  <a:tcPr marL="2145" marR="2145" marT="2145" marB="0" anchor="b"/>
                </a:tc>
                <a:tc>
                  <a:txBody>
                    <a:bodyPr/>
                    <a:lstStyle/>
                    <a:p>
                      <a:pPr algn="l" fontAlgn="b"/>
                      <a:r>
                        <a:rPr lang="hr-HR" sz="300" u="none" strike="noStrike" noProof="0">
                          <a:effectLst/>
                        </a:rPr>
                        <a:t>1,753</a:t>
                      </a:r>
                      <a:endParaRPr lang="hr-HR" sz="300" b="0" i="0" u="none" strike="noStrike" noProof="0">
                        <a:solidFill>
                          <a:srgbClr val="000000"/>
                        </a:solidFill>
                        <a:effectLst/>
                        <a:latin typeface="Calibri" panose="020F0502020204030204" pitchFamily="34" charset="0"/>
                      </a:endParaRPr>
                    </a:p>
                  </a:txBody>
                  <a:tcPr marL="2145" marR="2145" marT="2145" marB="0" anchor="b"/>
                </a:tc>
                <a:tc>
                  <a:txBody>
                    <a:bodyPr/>
                    <a:lstStyle/>
                    <a:p>
                      <a:pPr algn="l" fontAlgn="b"/>
                      <a:r>
                        <a:rPr lang="hr-HR" sz="300" u="none" strike="noStrike" noProof="0">
                          <a:effectLst/>
                        </a:rPr>
                        <a:t>8,624</a:t>
                      </a:r>
                      <a:endParaRPr lang="hr-HR" sz="300" b="0" i="0" u="none" strike="noStrike" noProof="0">
                        <a:solidFill>
                          <a:srgbClr val="000000"/>
                        </a:solidFill>
                        <a:effectLst/>
                        <a:latin typeface="Calibri" panose="020F0502020204030204" pitchFamily="34" charset="0"/>
                      </a:endParaRPr>
                    </a:p>
                  </a:txBody>
                  <a:tcPr marL="2145" marR="2145" marT="2145" marB="0" anchor="b"/>
                </a:tc>
                <a:tc>
                  <a:txBody>
                    <a:bodyPr/>
                    <a:lstStyle/>
                    <a:p>
                      <a:pPr algn="l" fontAlgn="b"/>
                      <a:r>
                        <a:rPr lang="hr-HR" sz="300" u="none" strike="noStrike" noProof="0">
                          <a:effectLst/>
                        </a:rPr>
                        <a:t>6,409</a:t>
                      </a:r>
                      <a:endParaRPr lang="hr-HR" sz="300" b="0" i="0" u="none" strike="noStrike" noProof="0">
                        <a:solidFill>
                          <a:srgbClr val="000000"/>
                        </a:solidFill>
                        <a:effectLst/>
                        <a:latin typeface="Calibri" panose="020F0502020204030204" pitchFamily="34" charset="0"/>
                      </a:endParaRPr>
                    </a:p>
                  </a:txBody>
                  <a:tcPr marL="2145" marR="2145" marT="2145" marB="0" anchor="b"/>
                </a:tc>
                <a:extLst>
                  <a:ext uri="{0D108BD9-81ED-4DB2-BD59-A6C34878D82A}">
                    <a16:rowId xmlns:a16="http://schemas.microsoft.com/office/drawing/2014/main" val="3274865095"/>
                  </a:ext>
                </a:extLst>
              </a:tr>
              <a:tr h="83189">
                <a:tc>
                  <a:txBody>
                    <a:bodyPr/>
                    <a:lstStyle/>
                    <a:p>
                      <a:pPr algn="l" fontAlgn="b"/>
                      <a:r>
                        <a:rPr lang="hr-HR" sz="400" u="none" strike="noStrike" noProof="0" dirty="0">
                          <a:effectLst/>
                        </a:rPr>
                        <a:t>Češka Republika</a:t>
                      </a:r>
                      <a:endParaRPr lang="hr-HR" sz="400" b="0" i="0" u="none" strike="noStrike" noProof="0" dirty="0">
                        <a:solidFill>
                          <a:srgbClr val="000000"/>
                        </a:solidFill>
                        <a:effectLst/>
                        <a:latin typeface="Inherit"/>
                      </a:endParaRPr>
                    </a:p>
                  </a:txBody>
                  <a:tcPr marL="2145" marR="2145" marT="2145" marB="0" anchor="b"/>
                </a:tc>
                <a:tc>
                  <a:txBody>
                    <a:bodyPr/>
                    <a:lstStyle/>
                    <a:p>
                      <a:pPr algn="l" fontAlgn="b"/>
                      <a:r>
                        <a:rPr lang="hr-HR" sz="300" u="none" strike="noStrike" noProof="0">
                          <a:effectLst/>
                        </a:rPr>
                        <a:t>0,744</a:t>
                      </a:r>
                      <a:endParaRPr lang="hr-HR" sz="300" b="0" i="0" u="none" strike="noStrike" noProof="0">
                        <a:solidFill>
                          <a:srgbClr val="000000"/>
                        </a:solidFill>
                        <a:effectLst/>
                        <a:latin typeface="Calibri" panose="020F0502020204030204" pitchFamily="34" charset="0"/>
                      </a:endParaRPr>
                    </a:p>
                  </a:txBody>
                  <a:tcPr marL="2145" marR="2145" marT="2145" marB="0" anchor="b"/>
                </a:tc>
                <a:tc>
                  <a:txBody>
                    <a:bodyPr/>
                    <a:lstStyle/>
                    <a:p>
                      <a:pPr algn="l" fontAlgn="b"/>
                      <a:r>
                        <a:rPr lang="hr-HR" sz="300" u="none" strike="noStrike" noProof="0">
                          <a:effectLst/>
                        </a:rPr>
                        <a:t>0,840</a:t>
                      </a:r>
                      <a:endParaRPr lang="hr-HR" sz="300" b="0" i="0" u="none" strike="noStrike" noProof="0">
                        <a:solidFill>
                          <a:srgbClr val="000000"/>
                        </a:solidFill>
                        <a:effectLst/>
                        <a:latin typeface="Calibri" panose="020F0502020204030204" pitchFamily="34" charset="0"/>
                      </a:endParaRPr>
                    </a:p>
                  </a:txBody>
                  <a:tcPr marL="2145" marR="2145" marT="2145" marB="0" anchor="b"/>
                </a:tc>
                <a:tc>
                  <a:txBody>
                    <a:bodyPr/>
                    <a:lstStyle/>
                    <a:p>
                      <a:pPr algn="l" fontAlgn="b"/>
                      <a:r>
                        <a:rPr lang="hr-HR" sz="300" u="none" strike="noStrike" noProof="0">
                          <a:effectLst/>
                        </a:rPr>
                        <a:t>5,013</a:t>
                      </a:r>
                      <a:endParaRPr lang="hr-HR" sz="300" b="0" i="0" u="none" strike="noStrike" noProof="0">
                        <a:solidFill>
                          <a:srgbClr val="000000"/>
                        </a:solidFill>
                        <a:effectLst/>
                        <a:latin typeface="Calibri" panose="020F0502020204030204" pitchFamily="34" charset="0"/>
                      </a:endParaRPr>
                    </a:p>
                  </a:txBody>
                  <a:tcPr marL="2145" marR="2145" marT="2145" marB="0" anchor="b"/>
                </a:tc>
                <a:tc>
                  <a:txBody>
                    <a:bodyPr/>
                    <a:lstStyle/>
                    <a:p>
                      <a:pPr algn="l" fontAlgn="b"/>
                      <a:r>
                        <a:rPr lang="hr-HR" sz="300" u="none" strike="noStrike" noProof="0">
                          <a:effectLst/>
                        </a:rPr>
                        <a:t>8,061</a:t>
                      </a:r>
                      <a:endParaRPr lang="hr-HR" sz="300" b="0" i="0" u="none" strike="noStrike" noProof="0">
                        <a:solidFill>
                          <a:srgbClr val="000000"/>
                        </a:solidFill>
                        <a:effectLst/>
                        <a:latin typeface="Calibri" panose="020F0502020204030204" pitchFamily="34" charset="0"/>
                      </a:endParaRPr>
                    </a:p>
                  </a:txBody>
                  <a:tcPr marL="2145" marR="2145" marT="2145" marB="0" anchor="b"/>
                </a:tc>
                <a:extLst>
                  <a:ext uri="{0D108BD9-81ED-4DB2-BD59-A6C34878D82A}">
                    <a16:rowId xmlns:a16="http://schemas.microsoft.com/office/drawing/2014/main" val="1171497296"/>
                  </a:ext>
                </a:extLst>
              </a:tr>
              <a:tr h="83189">
                <a:tc>
                  <a:txBody>
                    <a:bodyPr/>
                    <a:lstStyle/>
                    <a:p>
                      <a:pPr algn="l" fontAlgn="b"/>
                      <a:r>
                        <a:rPr lang="hr-HR" sz="400" u="none" strike="noStrike" noProof="0" dirty="0" err="1">
                          <a:effectLst/>
                        </a:rPr>
                        <a:t>Rumunija</a:t>
                      </a:r>
                      <a:endParaRPr lang="hr-HR" sz="400" b="0" i="0" u="none" strike="noStrike" noProof="0" dirty="0">
                        <a:solidFill>
                          <a:srgbClr val="000000"/>
                        </a:solidFill>
                        <a:effectLst/>
                        <a:latin typeface="Inherit"/>
                      </a:endParaRPr>
                    </a:p>
                  </a:txBody>
                  <a:tcPr marL="2145" marR="2145" marT="2145" marB="0" anchor="b"/>
                </a:tc>
                <a:tc>
                  <a:txBody>
                    <a:bodyPr/>
                    <a:lstStyle/>
                    <a:p>
                      <a:pPr algn="l" fontAlgn="b"/>
                      <a:r>
                        <a:rPr lang="hr-HR" sz="300" u="none" strike="noStrike" noProof="0">
                          <a:effectLst/>
                        </a:rPr>
                        <a:t>0,599</a:t>
                      </a:r>
                      <a:endParaRPr lang="hr-HR" sz="300" b="0" i="0" u="none" strike="noStrike" noProof="0">
                        <a:solidFill>
                          <a:srgbClr val="000000"/>
                        </a:solidFill>
                        <a:effectLst/>
                        <a:latin typeface="Calibri" panose="020F0502020204030204" pitchFamily="34" charset="0"/>
                      </a:endParaRPr>
                    </a:p>
                  </a:txBody>
                  <a:tcPr marL="2145" marR="2145" marT="2145" marB="0" anchor="b"/>
                </a:tc>
                <a:tc>
                  <a:txBody>
                    <a:bodyPr/>
                    <a:lstStyle/>
                    <a:p>
                      <a:pPr algn="l" fontAlgn="b"/>
                      <a:r>
                        <a:rPr lang="hr-HR" sz="300" u="none" strike="noStrike" noProof="0">
                          <a:effectLst/>
                        </a:rPr>
                        <a:t>0,315</a:t>
                      </a:r>
                      <a:endParaRPr lang="hr-HR" sz="300" b="0" i="0" u="none" strike="noStrike" noProof="0">
                        <a:solidFill>
                          <a:srgbClr val="000000"/>
                        </a:solidFill>
                        <a:effectLst/>
                        <a:latin typeface="Calibri" panose="020F0502020204030204" pitchFamily="34" charset="0"/>
                      </a:endParaRPr>
                    </a:p>
                  </a:txBody>
                  <a:tcPr marL="2145" marR="2145" marT="2145" marB="0" anchor="b"/>
                </a:tc>
                <a:tc>
                  <a:txBody>
                    <a:bodyPr/>
                    <a:lstStyle/>
                    <a:p>
                      <a:pPr algn="l" fontAlgn="b"/>
                      <a:r>
                        <a:rPr lang="hr-HR" sz="300" u="none" strike="noStrike" noProof="0">
                          <a:effectLst/>
                        </a:rPr>
                        <a:t>0,962</a:t>
                      </a:r>
                      <a:endParaRPr lang="hr-HR" sz="300" b="0" i="0" u="none" strike="noStrike" noProof="0">
                        <a:solidFill>
                          <a:srgbClr val="000000"/>
                        </a:solidFill>
                        <a:effectLst/>
                        <a:latin typeface="Calibri" panose="020F0502020204030204" pitchFamily="34" charset="0"/>
                      </a:endParaRPr>
                    </a:p>
                  </a:txBody>
                  <a:tcPr marL="2145" marR="2145" marT="2145" marB="0" anchor="b"/>
                </a:tc>
                <a:tc>
                  <a:txBody>
                    <a:bodyPr/>
                    <a:lstStyle/>
                    <a:p>
                      <a:pPr algn="l" fontAlgn="b"/>
                      <a:r>
                        <a:rPr lang="hr-HR" sz="300" u="none" strike="noStrike" noProof="0">
                          <a:effectLst/>
                        </a:rPr>
                        <a:t>0,994</a:t>
                      </a:r>
                      <a:endParaRPr lang="hr-HR" sz="300" b="0" i="0" u="none" strike="noStrike" noProof="0">
                        <a:solidFill>
                          <a:srgbClr val="000000"/>
                        </a:solidFill>
                        <a:effectLst/>
                        <a:latin typeface="Calibri" panose="020F0502020204030204" pitchFamily="34" charset="0"/>
                      </a:endParaRPr>
                    </a:p>
                  </a:txBody>
                  <a:tcPr marL="2145" marR="2145" marT="2145" marB="0" anchor="b"/>
                </a:tc>
                <a:extLst>
                  <a:ext uri="{0D108BD9-81ED-4DB2-BD59-A6C34878D82A}">
                    <a16:rowId xmlns:a16="http://schemas.microsoft.com/office/drawing/2014/main" val="502624871"/>
                  </a:ext>
                </a:extLst>
              </a:tr>
              <a:tr h="83189">
                <a:tc>
                  <a:txBody>
                    <a:bodyPr/>
                    <a:lstStyle/>
                    <a:p>
                      <a:pPr algn="l" fontAlgn="b"/>
                      <a:r>
                        <a:rPr lang="hr-HR" sz="400" u="none" strike="noStrike" noProof="0" dirty="0">
                          <a:effectLst/>
                        </a:rPr>
                        <a:t>Bugarska</a:t>
                      </a:r>
                      <a:endParaRPr lang="hr-HR" sz="400" b="0" i="0" u="none" strike="noStrike" noProof="0" dirty="0">
                        <a:solidFill>
                          <a:srgbClr val="000000"/>
                        </a:solidFill>
                        <a:effectLst/>
                        <a:latin typeface="Inherit"/>
                      </a:endParaRPr>
                    </a:p>
                  </a:txBody>
                  <a:tcPr marL="2145" marR="2145" marT="2145" marB="0" anchor="b"/>
                </a:tc>
                <a:tc>
                  <a:txBody>
                    <a:bodyPr/>
                    <a:lstStyle/>
                    <a:p>
                      <a:pPr algn="l" fontAlgn="b"/>
                      <a:r>
                        <a:rPr lang="hr-HR" sz="300" u="none" strike="noStrike" noProof="0">
                          <a:effectLst/>
                        </a:rPr>
                        <a:t>0,725</a:t>
                      </a:r>
                      <a:endParaRPr lang="hr-HR" sz="300" b="0" i="0" u="none" strike="noStrike" noProof="0">
                        <a:solidFill>
                          <a:srgbClr val="000000"/>
                        </a:solidFill>
                        <a:effectLst/>
                        <a:latin typeface="Calibri" panose="020F0502020204030204" pitchFamily="34" charset="0"/>
                      </a:endParaRPr>
                    </a:p>
                  </a:txBody>
                  <a:tcPr marL="2145" marR="2145" marT="2145" marB="0" anchor="b"/>
                </a:tc>
                <a:tc>
                  <a:txBody>
                    <a:bodyPr/>
                    <a:lstStyle/>
                    <a:p>
                      <a:pPr algn="l" fontAlgn="b"/>
                      <a:r>
                        <a:rPr lang="hr-HR" sz="300" u="none" strike="noStrike" noProof="0">
                          <a:effectLst/>
                        </a:rPr>
                        <a:t>0,476</a:t>
                      </a:r>
                      <a:endParaRPr lang="hr-HR" sz="300" b="0" i="0" u="none" strike="noStrike" noProof="0">
                        <a:solidFill>
                          <a:srgbClr val="000000"/>
                        </a:solidFill>
                        <a:effectLst/>
                        <a:latin typeface="Calibri" panose="020F0502020204030204" pitchFamily="34" charset="0"/>
                      </a:endParaRPr>
                    </a:p>
                  </a:txBody>
                  <a:tcPr marL="2145" marR="2145" marT="2145" marB="0" anchor="b"/>
                </a:tc>
                <a:tc>
                  <a:txBody>
                    <a:bodyPr/>
                    <a:lstStyle/>
                    <a:p>
                      <a:pPr algn="l" fontAlgn="b"/>
                      <a:r>
                        <a:rPr lang="hr-HR" sz="300" u="none" strike="noStrike" noProof="0">
                          <a:effectLst/>
                        </a:rPr>
                        <a:t>2,287</a:t>
                      </a:r>
                      <a:endParaRPr lang="hr-HR" sz="300" b="0" i="0" u="none" strike="noStrike" noProof="0">
                        <a:solidFill>
                          <a:srgbClr val="000000"/>
                        </a:solidFill>
                        <a:effectLst/>
                        <a:latin typeface="Calibri" panose="020F0502020204030204" pitchFamily="34" charset="0"/>
                      </a:endParaRPr>
                    </a:p>
                  </a:txBody>
                  <a:tcPr marL="2145" marR="2145" marT="2145" marB="0" anchor="b"/>
                </a:tc>
                <a:tc>
                  <a:txBody>
                    <a:bodyPr/>
                    <a:lstStyle/>
                    <a:p>
                      <a:pPr algn="l" fontAlgn="b"/>
                      <a:r>
                        <a:rPr lang="hr-HR" sz="300" u="none" strike="noStrike" noProof="0">
                          <a:effectLst/>
                        </a:rPr>
                        <a:t>2,387</a:t>
                      </a:r>
                      <a:endParaRPr lang="hr-HR" sz="300" b="0" i="0" u="none" strike="noStrike" noProof="0">
                        <a:solidFill>
                          <a:srgbClr val="000000"/>
                        </a:solidFill>
                        <a:effectLst/>
                        <a:latin typeface="Calibri" panose="020F0502020204030204" pitchFamily="34" charset="0"/>
                      </a:endParaRPr>
                    </a:p>
                  </a:txBody>
                  <a:tcPr marL="2145" marR="2145" marT="2145" marB="0" anchor="b"/>
                </a:tc>
                <a:extLst>
                  <a:ext uri="{0D108BD9-81ED-4DB2-BD59-A6C34878D82A}">
                    <a16:rowId xmlns:a16="http://schemas.microsoft.com/office/drawing/2014/main" val="2746475069"/>
                  </a:ext>
                </a:extLst>
              </a:tr>
              <a:tr h="83189">
                <a:tc>
                  <a:txBody>
                    <a:bodyPr/>
                    <a:lstStyle/>
                    <a:p>
                      <a:pPr algn="l" fontAlgn="b"/>
                      <a:r>
                        <a:rPr lang="hr-HR" sz="400" u="none" strike="noStrike" noProof="0" dirty="0">
                          <a:effectLst/>
                        </a:rPr>
                        <a:t>Srbija</a:t>
                      </a:r>
                      <a:endParaRPr lang="hr-HR" sz="400" b="0" i="0" u="none" strike="noStrike" noProof="0" dirty="0">
                        <a:solidFill>
                          <a:srgbClr val="000000"/>
                        </a:solidFill>
                        <a:effectLst/>
                        <a:latin typeface="Inherit"/>
                      </a:endParaRPr>
                    </a:p>
                  </a:txBody>
                  <a:tcPr marL="2145" marR="2145" marT="2145" marB="0" anchor="b"/>
                </a:tc>
                <a:tc>
                  <a:txBody>
                    <a:bodyPr/>
                    <a:lstStyle/>
                    <a:p>
                      <a:pPr algn="l" fontAlgn="b"/>
                      <a:r>
                        <a:rPr lang="hr-HR" sz="300" u="none" strike="noStrike" noProof="0">
                          <a:effectLst/>
                        </a:rPr>
                        <a:t>0,737</a:t>
                      </a:r>
                      <a:endParaRPr lang="hr-HR" sz="300" b="0" i="0" u="none" strike="noStrike" noProof="0">
                        <a:solidFill>
                          <a:srgbClr val="000000"/>
                        </a:solidFill>
                        <a:effectLst/>
                        <a:latin typeface="Calibri" panose="020F0502020204030204" pitchFamily="34" charset="0"/>
                      </a:endParaRPr>
                    </a:p>
                  </a:txBody>
                  <a:tcPr marL="2145" marR="2145" marT="2145" marB="0" anchor="b"/>
                </a:tc>
                <a:tc>
                  <a:txBody>
                    <a:bodyPr/>
                    <a:lstStyle/>
                    <a:p>
                      <a:pPr algn="l" fontAlgn="b"/>
                      <a:r>
                        <a:rPr lang="hr-HR" sz="300" u="none" strike="noStrike" noProof="0">
                          <a:effectLst/>
                        </a:rPr>
                        <a:t>0,430</a:t>
                      </a:r>
                      <a:endParaRPr lang="hr-HR" sz="300" b="0" i="0" u="none" strike="noStrike" noProof="0">
                        <a:solidFill>
                          <a:srgbClr val="000000"/>
                        </a:solidFill>
                        <a:effectLst/>
                        <a:latin typeface="Calibri" panose="020F0502020204030204" pitchFamily="34" charset="0"/>
                      </a:endParaRPr>
                    </a:p>
                  </a:txBody>
                  <a:tcPr marL="2145" marR="2145" marT="2145" marB="0" anchor="b"/>
                </a:tc>
                <a:tc>
                  <a:txBody>
                    <a:bodyPr/>
                    <a:lstStyle/>
                    <a:p>
                      <a:pPr algn="l" fontAlgn="b"/>
                      <a:r>
                        <a:rPr lang="hr-HR" sz="300" u="none" strike="noStrike" noProof="0">
                          <a:effectLst/>
                        </a:rPr>
                        <a:t>1,346</a:t>
                      </a:r>
                      <a:endParaRPr lang="hr-HR" sz="300" b="0" i="0" u="none" strike="noStrike" noProof="0">
                        <a:solidFill>
                          <a:srgbClr val="000000"/>
                        </a:solidFill>
                        <a:effectLst/>
                        <a:latin typeface="Calibri" panose="020F0502020204030204" pitchFamily="34" charset="0"/>
                      </a:endParaRPr>
                    </a:p>
                  </a:txBody>
                  <a:tcPr marL="2145" marR="2145" marT="2145" marB="0" anchor="b"/>
                </a:tc>
                <a:tc>
                  <a:txBody>
                    <a:bodyPr/>
                    <a:lstStyle/>
                    <a:p>
                      <a:pPr algn="l" fontAlgn="b"/>
                      <a:r>
                        <a:rPr lang="hr-HR" sz="300" u="none" strike="noStrike" noProof="0">
                          <a:effectLst/>
                        </a:rPr>
                        <a:t>2,135</a:t>
                      </a:r>
                      <a:endParaRPr lang="hr-HR" sz="300" b="0" i="0" u="none" strike="noStrike" noProof="0">
                        <a:solidFill>
                          <a:srgbClr val="000000"/>
                        </a:solidFill>
                        <a:effectLst/>
                        <a:latin typeface="Calibri" panose="020F0502020204030204" pitchFamily="34" charset="0"/>
                      </a:endParaRPr>
                    </a:p>
                  </a:txBody>
                  <a:tcPr marL="2145" marR="2145" marT="2145" marB="0" anchor="b"/>
                </a:tc>
                <a:extLst>
                  <a:ext uri="{0D108BD9-81ED-4DB2-BD59-A6C34878D82A}">
                    <a16:rowId xmlns:a16="http://schemas.microsoft.com/office/drawing/2014/main" val="4020837041"/>
                  </a:ext>
                </a:extLst>
              </a:tr>
              <a:tr h="83189">
                <a:tc>
                  <a:txBody>
                    <a:bodyPr/>
                    <a:lstStyle/>
                    <a:p>
                      <a:pPr algn="l" fontAlgn="b"/>
                      <a:r>
                        <a:rPr lang="hr-HR" sz="400" u="none" strike="noStrike" noProof="0" dirty="0">
                          <a:effectLst/>
                        </a:rPr>
                        <a:t>Hrvatska</a:t>
                      </a:r>
                      <a:endParaRPr lang="hr-HR" sz="400" b="0" i="0" u="none" strike="noStrike" noProof="0" dirty="0">
                        <a:solidFill>
                          <a:srgbClr val="000000"/>
                        </a:solidFill>
                        <a:effectLst/>
                        <a:latin typeface="Inherit"/>
                      </a:endParaRPr>
                    </a:p>
                  </a:txBody>
                  <a:tcPr marL="2145" marR="2145" marT="2145" marB="0" anchor="b"/>
                </a:tc>
                <a:tc>
                  <a:txBody>
                    <a:bodyPr/>
                    <a:lstStyle/>
                    <a:p>
                      <a:pPr algn="l" fontAlgn="b"/>
                      <a:r>
                        <a:rPr lang="hr-HR" sz="300" u="none" strike="noStrike" noProof="0">
                          <a:effectLst/>
                        </a:rPr>
                        <a:t>0,288</a:t>
                      </a:r>
                      <a:endParaRPr lang="hr-HR" sz="300" b="0" i="0" u="none" strike="noStrike" noProof="0">
                        <a:solidFill>
                          <a:srgbClr val="000000"/>
                        </a:solidFill>
                        <a:effectLst/>
                        <a:latin typeface="Calibri" panose="020F0502020204030204" pitchFamily="34" charset="0"/>
                      </a:endParaRPr>
                    </a:p>
                  </a:txBody>
                  <a:tcPr marL="2145" marR="2145" marT="2145" marB="0" anchor="b"/>
                </a:tc>
                <a:tc>
                  <a:txBody>
                    <a:bodyPr/>
                    <a:lstStyle/>
                    <a:p>
                      <a:pPr algn="l" fontAlgn="b"/>
                      <a:r>
                        <a:rPr lang="hr-HR" sz="300" u="none" strike="noStrike" noProof="0">
                          <a:effectLst/>
                        </a:rPr>
                        <a:t>      0,411</a:t>
                      </a:r>
                      <a:endParaRPr lang="hr-HR" sz="300" b="0" i="0" u="none" strike="noStrike" noProof="0">
                        <a:solidFill>
                          <a:srgbClr val="000000"/>
                        </a:solidFill>
                        <a:effectLst/>
                        <a:latin typeface="Calibri" panose="020F0502020204030204" pitchFamily="34" charset="0"/>
                      </a:endParaRPr>
                    </a:p>
                  </a:txBody>
                  <a:tcPr marL="2145" marR="2145" marT="2145" marB="0" anchor="b"/>
                </a:tc>
                <a:tc>
                  <a:txBody>
                    <a:bodyPr/>
                    <a:lstStyle/>
                    <a:p>
                      <a:pPr algn="l" fontAlgn="b"/>
                      <a:r>
                        <a:rPr lang="hr-HR" sz="300" u="none" strike="noStrike" noProof="0">
                          <a:effectLst/>
                        </a:rPr>
                        <a:t>       1,840</a:t>
                      </a:r>
                      <a:endParaRPr lang="hr-HR" sz="300" b="0" i="0" u="none" strike="noStrike" noProof="0">
                        <a:solidFill>
                          <a:srgbClr val="000000"/>
                        </a:solidFill>
                        <a:effectLst/>
                        <a:latin typeface="Calibri" panose="020F0502020204030204" pitchFamily="34" charset="0"/>
                      </a:endParaRPr>
                    </a:p>
                  </a:txBody>
                  <a:tcPr marL="2145" marR="2145" marT="2145" marB="0" anchor="b"/>
                </a:tc>
                <a:tc>
                  <a:txBody>
                    <a:bodyPr/>
                    <a:lstStyle/>
                    <a:p>
                      <a:pPr algn="l" fontAlgn="b"/>
                      <a:r>
                        <a:rPr lang="hr-HR" sz="300" u="none" strike="noStrike" noProof="0">
                          <a:effectLst/>
                        </a:rPr>
                        <a:t>         2,821</a:t>
                      </a:r>
                      <a:endParaRPr lang="hr-HR" sz="300" b="0" i="0" u="none" strike="noStrike" noProof="0">
                        <a:solidFill>
                          <a:srgbClr val="000000"/>
                        </a:solidFill>
                        <a:effectLst/>
                        <a:latin typeface="Calibri" panose="020F0502020204030204" pitchFamily="34" charset="0"/>
                      </a:endParaRPr>
                    </a:p>
                  </a:txBody>
                  <a:tcPr marL="2145" marR="2145" marT="2145" marB="0" anchor="b"/>
                </a:tc>
                <a:extLst>
                  <a:ext uri="{0D108BD9-81ED-4DB2-BD59-A6C34878D82A}">
                    <a16:rowId xmlns:a16="http://schemas.microsoft.com/office/drawing/2014/main" val="1716350342"/>
                  </a:ext>
                </a:extLst>
              </a:tr>
              <a:tr h="83189">
                <a:tc>
                  <a:txBody>
                    <a:bodyPr/>
                    <a:lstStyle/>
                    <a:p>
                      <a:pPr algn="l" fontAlgn="b"/>
                      <a:r>
                        <a:rPr lang="hr-HR" sz="400" u="none" strike="noStrike" noProof="0" dirty="0">
                          <a:effectLst/>
                        </a:rPr>
                        <a:t>Slovenija</a:t>
                      </a:r>
                      <a:endParaRPr lang="hr-HR" sz="400" b="0" i="0" u="none" strike="noStrike" noProof="0" dirty="0">
                        <a:solidFill>
                          <a:srgbClr val="000000"/>
                        </a:solidFill>
                        <a:effectLst/>
                        <a:latin typeface="Inherit"/>
                      </a:endParaRPr>
                    </a:p>
                  </a:txBody>
                  <a:tcPr marL="2145" marR="2145" marT="2145" marB="0" anchor="b"/>
                </a:tc>
                <a:tc>
                  <a:txBody>
                    <a:bodyPr/>
                    <a:lstStyle/>
                    <a:p>
                      <a:pPr algn="l" fontAlgn="b"/>
                      <a:r>
                        <a:rPr lang="hr-HR" sz="300" u="none" strike="noStrike" noProof="0">
                          <a:effectLst/>
                        </a:rPr>
                        <a:t> 0,130</a:t>
                      </a:r>
                      <a:endParaRPr lang="hr-HR" sz="300" b="0" i="0" u="none" strike="noStrike" noProof="0">
                        <a:solidFill>
                          <a:srgbClr val="000000"/>
                        </a:solidFill>
                        <a:effectLst/>
                        <a:latin typeface="Calibri" panose="020F0502020204030204" pitchFamily="34" charset="0"/>
                      </a:endParaRPr>
                    </a:p>
                  </a:txBody>
                  <a:tcPr marL="2145" marR="2145" marT="2145" marB="0" anchor="b"/>
                </a:tc>
                <a:tc>
                  <a:txBody>
                    <a:bodyPr/>
                    <a:lstStyle/>
                    <a:p>
                      <a:pPr algn="l" fontAlgn="b"/>
                      <a:r>
                        <a:rPr lang="hr-HR" sz="300" u="none" strike="noStrike" noProof="0">
                          <a:effectLst/>
                        </a:rPr>
                        <a:t>      0,056</a:t>
                      </a:r>
                      <a:endParaRPr lang="hr-HR" sz="300" b="0" i="0" u="none" strike="noStrike" noProof="0">
                        <a:solidFill>
                          <a:srgbClr val="000000"/>
                        </a:solidFill>
                        <a:effectLst/>
                        <a:latin typeface="Calibri" panose="020F0502020204030204" pitchFamily="34" charset="0"/>
                      </a:endParaRPr>
                    </a:p>
                  </a:txBody>
                  <a:tcPr marL="2145" marR="2145" marT="2145" marB="0" anchor="b"/>
                </a:tc>
                <a:tc>
                  <a:txBody>
                    <a:bodyPr/>
                    <a:lstStyle/>
                    <a:p>
                      <a:pPr algn="l" fontAlgn="b"/>
                      <a:r>
                        <a:rPr lang="hr-HR" sz="300" u="none" strike="noStrike" noProof="0">
                          <a:effectLst/>
                        </a:rPr>
                        <a:t>       0,407</a:t>
                      </a:r>
                      <a:endParaRPr lang="hr-HR" sz="300" b="0" i="0" u="none" strike="noStrike" noProof="0">
                        <a:solidFill>
                          <a:srgbClr val="000000"/>
                        </a:solidFill>
                        <a:effectLst/>
                        <a:latin typeface="Calibri" panose="020F0502020204030204" pitchFamily="34" charset="0"/>
                      </a:endParaRPr>
                    </a:p>
                  </a:txBody>
                  <a:tcPr marL="2145" marR="2145" marT="2145" marB="0" anchor="b"/>
                </a:tc>
                <a:tc>
                  <a:txBody>
                    <a:bodyPr/>
                    <a:lstStyle/>
                    <a:p>
                      <a:pPr algn="l" fontAlgn="b"/>
                      <a:r>
                        <a:rPr lang="hr-HR" sz="300" u="none" strike="noStrike" noProof="0">
                          <a:effectLst/>
                        </a:rPr>
                        <a:t>         0,336</a:t>
                      </a:r>
                      <a:endParaRPr lang="hr-HR" sz="300" b="0" i="0" u="none" strike="noStrike" noProof="0">
                        <a:solidFill>
                          <a:srgbClr val="000000"/>
                        </a:solidFill>
                        <a:effectLst/>
                        <a:latin typeface="Calibri" panose="020F0502020204030204" pitchFamily="34" charset="0"/>
                      </a:endParaRPr>
                    </a:p>
                  </a:txBody>
                  <a:tcPr marL="2145" marR="2145" marT="2145" marB="0" anchor="b"/>
                </a:tc>
                <a:extLst>
                  <a:ext uri="{0D108BD9-81ED-4DB2-BD59-A6C34878D82A}">
                    <a16:rowId xmlns:a16="http://schemas.microsoft.com/office/drawing/2014/main" val="1948354101"/>
                  </a:ext>
                </a:extLst>
              </a:tr>
              <a:tr h="83189">
                <a:tc>
                  <a:txBody>
                    <a:bodyPr/>
                    <a:lstStyle/>
                    <a:p>
                      <a:pPr algn="l" fontAlgn="b"/>
                      <a:r>
                        <a:rPr lang="hr-HR" sz="400" u="none" strike="noStrike" noProof="0" dirty="0">
                          <a:effectLst/>
                        </a:rPr>
                        <a:t>Bosna i Hercegovina</a:t>
                      </a:r>
                      <a:endParaRPr lang="hr-HR" sz="400" b="0" i="0" u="none" strike="noStrike" noProof="0" dirty="0">
                        <a:solidFill>
                          <a:srgbClr val="000000"/>
                        </a:solidFill>
                        <a:effectLst/>
                        <a:latin typeface="Inherit"/>
                      </a:endParaRPr>
                    </a:p>
                  </a:txBody>
                  <a:tcPr marL="2145" marR="2145" marT="2145" marB="0" anchor="b"/>
                </a:tc>
                <a:tc>
                  <a:txBody>
                    <a:bodyPr/>
                    <a:lstStyle/>
                    <a:p>
                      <a:pPr algn="l" fontAlgn="b"/>
                      <a:r>
                        <a:rPr lang="hr-HR" sz="300" u="none" strike="noStrike" noProof="0">
                          <a:effectLst/>
                        </a:rPr>
                        <a:t> 0,091</a:t>
                      </a:r>
                      <a:endParaRPr lang="hr-HR" sz="300" b="0" i="0" u="none" strike="noStrike" noProof="0">
                        <a:solidFill>
                          <a:srgbClr val="000000"/>
                        </a:solidFill>
                        <a:effectLst/>
                        <a:latin typeface="Calibri" panose="020F0502020204030204" pitchFamily="34" charset="0"/>
                      </a:endParaRPr>
                    </a:p>
                  </a:txBody>
                  <a:tcPr marL="2145" marR="2145" marT="2145" marB="0" anchor="b"/>
                </a:tc>
                <a:tc>
                  <a:txBody>
                    <a:bodyPr/>
                    <a:lstStyle/>
                    <a:p>
                      <a:pPr algn="l" fontAlgn="b"/>
                      <a:r>
                        <a:rPr lang="hr-HR" sz="300" u="none" strike="noStrike" noProof="0">
                          <a:effectLst/>
                        </a:rPr>
                        <a:t>      0,088</a:t>
                      </a:r>
                      <a:endParaRPr lang="hr-HR" sz="300" b="0" i="0" u="none" strike="noStrike" noProof="0">
                        <a:solidFill>
                          <a:srgbClr val="000000"/>
                        </a:solidFill>
                        <a:effectLst/>
                        <a:latin typeface="Calibri" panose="020F0502020204030204" pitchFamily="34" charset="0"/>
                      </a:endParaRPr>
                    </a:p>
                  </a:txBody>
                  <a:tcPr marL="2145" marR="2145" marT="2145" marB="0" anchor="b"/>
                </a:tc>
                <a:tc>
                  <a:txBody>
                    <a:bodyPr/>
                    <a:lstStyle/>
                    <a:p>
                      <a:pPr algn="l" fontAlgn="b"/>
                      <a:r>
                        <a:rPr lang="hr-HR" sz="300" u="none" strike="noStrike" noProof="0">
                          <a:effectLst/>
                        </a:rPr>
                        <a:t>       0,214</a:t>
                      </a:r>
                      <a:endParaRPr lang="hr-HR" sz="300" b="0" i="0" u="none" strike="noStrike" noProof="0">
                        <a:solidFill>
                          <a:srgbClr val="000000"/>
                        </a:solidFill>
                        <a:effectLst/>
                        <a:latin typeface="Calibri" panose="020F0502020204030204" pitchFamily="34" charset="0"/>
                      </a:endParaRPr>
                    </a:p>
                  </a:txBody>
                  <a:tcPr marL="2145" marR="2145" marT="2145" marB="0" anchor="b"/>
                </a:tc>
                <a:tc>
                  <a:txBody>
                    <a:bodyPr/>
                    <a:lstStyle/>
                    <a:p>
                      <a:pPr algn="l" fontAlgn="b"/>
                      <a:r>
                        <a:rPr lang="hr-HR" sz="300" u="none" strike="noStrike" noProof="0">
                          <a:effectLst/>
                        </a:rPr>
                        <a:t>         0,236</a:t>
                      </a:r>
                      <a:endParaRPr lang="hr-HR" sz="300" b="0" i="0" u="none" strike="noStrike" noProof="0">
                        <a:solidFill>
                          <a:srgbClr val="000000"/>
                        </a:solidFill>
                        <a:effectLst/>
                        <a:latin typeface="Calibri" panose="020F0502020204030204" pitchFamily="34" charset="0"/>
                      </a:endParaRPr>
                    </a:p>
                  </a:txBody>
                  <a:tcPr marL="2145" marR="2145" marT="2145" marB="0" anchor="b"/>
                </a:tc>
                <a:extLst>
                  <a:ext uri="{0D108BD9-81ED-4DB2-BD59-A6C34878D82A}">
                    <a16:rowId xmlns:a16="http://schemas.microsoft.com/office/drawing/2014/main" val="3773428596"/>
                  </a:ext>
                </a:extLst>
              </a:tr>
              <a:tr h="83189">
                <a:tc>
                  <a:txBody>
                    <a:bodyPr/>
                    <a:lstStyle/>
                    <a:p>
                      <a:pPr algn="l" fontAlgn="b"/>
                      <a:r>
                        <a:rPr lang="hr-HR" sz="400" u="none" strike="noStrike" noProof="0" dirty="0">
                          <a:effectLst/>
                        </a:rPr>
                        <a:t>Makedonija</a:t>
                      </a:r>
                      <a:endParaRPr lang="hr-HR" sz="400" b="0" i="0" u="none" strike="noStrike" noProof="0" dirty="0">
                        <a:solidFill>
                          <a:srgbClr val="000000"/>
                        </a:solidFill>
                        <a:effectLst/>
                        <a:latin typeface="Inherit"/>
                      </a:endParaRPr>
                    </a:p>
                  </a:txBody>
                  <a:tcPr marL="2145" marR="2145" marT="2145" marB="0" anchor="b"/>
                </a:tc>
                <a:tc>
                  <a:txBody>
                    <a:bodyPr/>
                    <a:lstStyle/>
                    <a:p>
                      <a:pPr algn="l" fontAlgn="b"/>
                      <a:r>
                        <a:rPr lang="hr-HR" sz="300" u="none" strike="noStrike" noProof="0">
                          <a:effectLst/>
                        </a:rPr>
                        <a:t>0,024</a:t>
                      </a:r>
                      <a:endParaRPr lang="hr-HR" sz="300" b="0" i="0" u="none" strike="noStrike" noProof="0">
                        <a:solidFill>
                          <a:srgbClr val="000000"/>
                        </a:solidFill>
                        <a:effectLst/>
                        <a:latin typeface="Calibri" panose="020F0502020204030204" pitchFamily="34" charset="0"/>
                      </a:endParaRPr>
                    </a:p>
                  </a:txBody>
                  <a:tcPr marL="2145" marR="2145" marT="2145" marB="0" anchor="b"/>
                </a:tc>
                <a:tc>
                  <a:txBody>
                    <a:bodyPr/>
                    <a:lstStyle/>
                    <a:p>
                      <a:pPr algn="l" fontAlgn="b"/>
                      <a:r>
                        <a:rPr lang="hr-HR" sz="300" u="none" strike="noStrike" noProof="0">
                          <a:effectLst/>
                        </a:rPr>
                        <a:t>      0,082</a:t>
                      </a:r>
                      <a:endParaRPr lang="hr-HR" sz="300" b="0" i="0" u="none" strike="noStrike" noProof="0">
                        <a:solidFill>
                          <a:srgbClr val="000000"/>
                        </a:solidFill>
                        <a:effectLst/>
                        <a:latin typeface="Calibri" panose="020F0502020204030204" pitchFamily="34" charset="0"/>
                      </a:endParaRPr>
                    </a:p>
                  </a:txBody>
                  <a:tcPr marL="2145" marR="2145" marT="2145" marB="0" anchor="b"/>
                </a:tc>
                <a:tc>
                  <a:txBody>
                    <a:bodyPr/>
                    <a:lstStyle/>
                    <a:p>
                      <a:pPr algn="l" fontAlgn="b"/>
                      <a:r>
                        <a:rPr lang="hr-HR" sz="300" u="none" strike="noStrike" noProof="0">
                          <a:effectLst/>
                        </a:rPr>
                        <a:t>       0,137</a:t>
                      </a:r>
                      <a:endParaRPr lang="hr-HR" sz="300" b="0" i="0" u="none" strike="noStrike" noProof="0">
                        <a:solidFill>
                          <a:srgbClr val="000000"/>
                        </a:solidFill>
                        <a:effectLst/>
                        <a:latin typeface="Calibri" panose="020F0502020204030204" pitchFamily="34" charset="0"/>
                      </a:endParaRPr>
                    </a:p>
                  </a:txBody>
                  <a:tcPr marL="2145" marR="2145" marT="2145" marB="0" anchor="b"/>
                </a:tc>
                <a:tc>
                  <a:txBody>
                    <a:bodyPr/>
                    <a:lstStyle/>
                    <a:p>
                      <a:pPr algn="l" fontAlgn="b"/>
                      <a:r>
                        <a:rPr lang="hr-HR" sz="300" u="none" strike="noStrike" noProof="0">
                          <a:effectLst/>
                        </a:rPr>
                        <a:t>         0,296</a:t>
                      </a:r>
                      <a:endParaRPr lang="hr-HR" sz="300" b="0" i="0" u="none" strike="noStrike" noProof="0">
                        <a:solidFill>
                          <a:srgbClr val="000000"/>
                        </a:solidFill>
                        <a:effectLst/>
                        <a:latin typeface="Calibri" panose="020F0502020204030204" pitchFamily="34" charset="0"/>
                      </a:endParaRPr>
                    </a:p>
                  </a:txBody>
                  <a:tcPr marL="2145" marR="2145" marT="2145" marB="0" anchor="b"/>
                </a:tc>
                <a:extLst>
                  <a:ext uri="{0D108BD9-81ED-4DB2-BD59-A6C34878D82A}">
                    <a16:rowId xmlns:a16="http://schemas.microsoft.com/office/drawing/2014/main" val="2917411235"/>
                  </a:ext>
                </a:extLst>
              </a:tr>
              <a:tr h="83189">
                <a:tc>
                  <a:txBody>
                    <a:bodyPr/>
                    <a:lstStyle/>
                    <a:p>
                      <a:pPr algn="l" fontAlgn="b"/>
                      <a:r>
                        <a:rPr lang="hr-HR" sz="400" u="none" strike="noStrike" noProof="0" dirty="0">
                          <a:effectLst/>
                        </a:rPr>
                        <a:t>Ukupno, Srednja Evropa</a:t>
                      </a:r>
                      <a:endParaRPr lang="hr-HR" sz="400" b="0" i="0" u="none" strike="noStrike" noProof="0" dirty="0">
                        <a:solidFill>
                          <a:srgbClr val="000000"/>
                        </a:solidFill>
                        <a:effectLst/>
                        <a:latin typeface="Inherit"/>
                      </a:endParaRPr>
                    </a:p>
                  </a:txBody>
                  <a:tcPr marL="2145" marR="2145" marT="2145" marB="0" anchor="b"/>
                </a:tc>
                <a:tc>
                  <a:txBody>
                    <a:bodyPr/>
                    <a:lstStyle/>
                    <a:p>
                      <a:pPr algn="l" fontAlgn="b"/>
                      <a:r>
                        <a:rPr lang="hr-HR" sz="300" u="none" strike="noStrike" noProof="0">
                          <a:effectLst/>
                        </a:rPr>
                        <a:t>8,997</a:t>
                      </a:r>
                      <a:endParaRPr lang="hr-HR" sz="300" b="0" i="0" u="none" strike="noStrike" noProof="0">
                        <a:solidFill>
                          <a:srgbClr val="000000"/>
                        </a:solidFill>
                        <a:effectLst/>
                        <a:latin typeface="Calibri" panose="020F0502020204030204" pitchFamily="34" charset="0"/>
                      </a:endParaRPr>
                    </a:p>
                  </a:txBody>
                  <a:tcPr marL="2145" marR="2145" marT="2145" marB="0" anchor="b"/>
                </a:tc>
                <a:tc>
                  <a:txBody>
                    <a:bodyPr/>
                    <a:lstStyle/>
                    <a:p>
                      <a:pPr algn="l" fontAlgn="b"/>
                      <a:r>
                        <a:rPr lang="hr-HR" sz="300" u="none" strike="noStrike" noProof="0">
                          <a:effectLst/>
                        </a:rPr>
                        <a:t>      7,755</a:t>
                      </a:r>
                      <a:endParaRPr lang="hr-HR" sz="300" b="0" i="0" u="none" strike="noStrike" noProof="0">
                        <a:solidFill>
                          <a:srgbClr val="000000"/>
                        </a:solidFill>
                        <a:effectLst/>
                        <a:latin typeface="Calibri" panose="020F0502020204030204" pitchFamily="34" charset="0"/>
                      </a:endParaRPr>
                    </a:p>
                  </a:txBody>
                  <a:tcPr marL="2145" marR="2145" marT="2145" marB="0" anchor="b"/>
                </a:tc>
                <a:tc>
                  <a:txBody>
                    <a:bodyPr/>
                    <a:lstStyle/>
                    <a:p>
                      <a:pPr algn="l" fontAlgn="b"/>
                      <a:r>
                        <a:rPr lang="hr-HR" sz="300" u="none" strike="noStrike" noProof="0">
                          <a:effectLst/>
                        </a:rPr>
                        <a:t>       39,135</a:t>
                      </a:r>
                      <a:endParaRPr lang="hr-HR" sz="300" b="0" i="0" u="none" strike="noStrike" noProof="0">
                        <a:solidFill>
                          <a:srgbClr val="000000"/>
                        </a:solidFill>
                        <a:effectLst/>
                        <a:latin typeface="Calibri" panose="020F0502020204030204" pitchFamily="34" charset="0"/>
                      </a:endParaRPr>
                    </a:p>
                  </a:txBody>
                  <a:tcPr marL="2145" marR="2145" marT="2145" marB="0" anchor="b"/>
                </a:tc>
                <a:tc>
                  <a:txBody>
                    <a:bodyPr/>
                    <a:lstStyle/>
                    <a:p>
                      <a:pPr algn="l" fontAlgn="b"/>
                      <a:r>
                        <a:rPr lang="hr-HR" sz="300" u="none" strike="noStrike" noProof="0">
                          <a:effectLst/>
                        </a:rPr>
                        <a:t>        43,931</a:t>
                      </a:r>
                      <a:endParaRPr lang="hr-HR" sz="300" b="0" i="0" u="none" strike="noStrike" noProof="0">
                        <a:solidFill>
                          <a:srgbClr val="000000"/>
                        </a:solidFill>
                        <a:effectLst/>
                        <a:latin typeface="Calibri" panose="020F0502020204030204" pitchFamily="34" charset="0"/>
                      </a:endParaRPr>
                    </a:p>
                  </a:txBody>
                  <a:tcPr marL="2145" marR="2145" marT="2145" marB="0" anchor="b"/>
                </a:tc>
                <a:extLst>
                  <a:ext uri="{0D108BD9-81ED-4DB2-BD59-A6C34878D82A}">
                    <a16:rowId xmlns:a16="http://schemas.microsoft.com/office/drawing/2014/main" val="4154192185"/>
                  </a:ext>
                </a:extLst>
              </a:tr>
              <a:tr h="83189">
                <a:tc>
                  <a:txBody>
                    <a:bodyPr/>
                    <a:lstStyle/>
                    <a:p>
                      <a:pPr algn="l" fontAlgn="b"/>
                      <a:r>
                        <a:rPr lang="hr-HR" sz="400" u="none" strike="noStrike" noProof="0" dirty="0">
                          <a:effectLst/>
                        </a:rPr>
                        <a:t>Ukupno, Evropa i Turska*</a:t>
                      </a:r>
                      <a:endParaRPr lang="hr-HR" sz="400" b="0" i="0" u="none" strike="noStrike" noProof="0" dirty="0">
                        <a:solidFill>
                          <a:srgbClr val="000000"/>
                        </a:solidFill>
                        <a:effectLst/>
                        <a:latin typeface="Inherit"/>
                      </a:endParaRPr>
                    </a:p>
                  </a:txBody>
                  <a:tcPr marL="2145" marR="2145" marT="2145" marB="0" anchor="b"/>
                </a:tc>
                <a:tc>
                  <a:txBody>
                    <a:bodyPr/>
                    <a:lstStyle/>
                    <a:p>
                      <a:pPr algn="l" fontAlgn="b"/>
                      <a:r>
                        <a:rPr lang="hr-HR" sz="300" u="none" strike="noStrike" noProof="0">
                          <a:effectLst/>
                        </a:rPr>
                        <a:t>51,374</a:t>
                      </a:r>
                      <a:endParaRPr lang="hr-HR" sz="300" b="0" i="0" u="none" strike="noStrike" noProof="0">
                        <a:solidFill>
                          <a:srgbClr val="000000"/>
                        </a:solidFill>
                        <a:effectLst/>
                        <a:latin typeface="Calibri" panose="020F0502020204030204" pitchFamily="34" charset="0"/>
                      </a:endParaRPr>
                    </a:p>
                  </a:txBody>
                  <a:tcPr marL="2145" marR="2145" marT="2145" marB="0" anchor="b"/>
                </a:tc>
                <a:tc>
                  <a:txBody>
                    <a:bodyPr/>
                    <a:lstStyle/>
                    <a:p>
                      <a:pPr algn="l" fontAlgn="b"/>
                      <a:r>
                        <a:rPr lang="hr-HR" sz="300" u="none" strike="noStrike" noProof="0">
                          <a:effectLst/>
                        </a:rPr>
                        <a:t>     40,034</a:t>
                      </a:r>
                      <a:endParaRPr lang="hr-HR" sz="300" b="0" i="0" u="none" strike="noStrike" noProof="0">
                        <a:solidFill>
                          <a:srgbClr val="000000"/>
                        </a:solidFill>
                        <a:effectLst/>
                        <a:latin typeface="Calibri" panose="020F0502020204030204" pitchFamily="34" charset="0"/>
                      </a:endParaRPr>
                    </a:p>
                  </a:txBody>
                  <a:tcPr marL="2145" marR="2145" marT="2145" marB="0" anchor="b"/>
                </a:tc>
                <a:tc>
                  <a:txBody>
                    <a:bodyPr/>
                    <a:lstStyle/>
                    <a:p>
                      <a:pPr algn="l" fontAlgn="b"/>
                      <a:r>
                        <a:rPr lang="hr-HR" sz="300" u="none" strike="noStrike" noProof="0">
                          <a:effectLst/>
                        </a:rPr>
                        <a:t>     177,315 </a:t>
                      </a:r>
                      <a:endParaRPr lang="hr-HR" sz="300" b="0" i="0" u="none" strike="noStrike" noProof="0">
                        <a:solidFill>
                          <a:srgbClr val="000000"/>
                        </a:solidFill>
                        <a:effectLst/>
                        <a:latin typeface="Calibri" panose="020F0502020204030204" pitchFamily="34" charset="0"/>
                      </a:endParaRPr>
                    </a:p>
                  </a:txBody>
                  <a:tcPr marL="2145" marR="2145" marT="2145" marB="0" anchor="b"/>
                </a:tc>
                <a:tc>
                  <a:txBody>
                    <a:bodyPr/>
                    <a:lstStyle/>
                    <a:p>
                      <a:pPr algn="l" fontAlgn="b"/>
                      <a:r>
                        <a:rPr lang="hr-HR" sz="300" u="none" strike="noStrike" noProof="0" dirty="0">
                          <a:effectLst/>
                        </a:rPr>
                        <a:t>      192,558</a:t>
                      </a:r>
                      <a:endParaRPr lang="hr-HR" sz="300" b="0" i="0" u="none" strike="noStrike" noProof="0" dirty="0">
                        <a:solidFill>
                          <a:srgbClr val="000000"/>
                        </a:solidFill>
                        <a:effectLst/>
                        <a:latin typeface="Calibri" panose="020F0502020204030204" pitchFamily="34" charset="0"/>
                      </a:endParaRPr>
                    </a:p>
                  </a:txBody>
                  <a:tcPr marL="2145" marR="2145" marT="2145" marB="0" anchor="b"/>
                </a:tc>
                <a:extLst>
                  <a:ext uri="{0D108BD9-81ED-4DB2-BD59-A6C34878D82A}">
                    <a16:rowId xmlns:a16="http://schemas.microsoft.com/office/drawing/2014/main" val="3067406903"/>
                  </a:ext>
                </a:extLst>
              </a:tr>
            </a:tbl>
          </a:graphicData>
        </a:graphic>
      </p:graphicFrame>
    </p:spTree>
    <p:extLst>
      <p:ext uri="{BB962C8B-B14F-4D97-AF65-F5344CB8AC3E}">
        <p14:creationId xmlns:p14="http://schemas.microsoft.com/office/powerpoint/2010/main" val="42621838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383A769F-579A-0D48-8E24-646129207584}"/>
              </a:ext>
            </a:extLst>
          </p:cNvPr>
          <p:cNvPicPr>
            <a:picLocks noGrp="1" noChangeAspect="1"/>
          </p:cNvPicPr>
          <p:nvPr>
            <p:ph idx="1"/>
          </p:nvPr>
        </p:nvPicPr>
        <p:blipFill>
          <a:blip r:embed="rId2"/>
          <a:stretch>
            <a:fillRect/>
          </a:stretch>
        </p:blipFill>
        <p:spPr>
          <a:xfrm>
            <a:off x="316944" y="666750"/>
            <a:ext cx="4197906" cy="2667000"/>
          </a:xfrm>
        </p:spPr>
      </p:pic>
      <p:sp>
        <p:nvSpPr>
          <p:cNvPr id="2" name="TextBox 1">
            <a:extLst>
              <a:ext uri="{FF2B5EF4-FFF2-40B4-BE49-F238E27FC236}">
                <a16:creationId xmlns:a16="http://schemas.microsoft.com/office/drawing/2014/main" id="{E71FC089-FBC8-A94A-8846-CFB14F8AA107}"/>
              </a:ext>
            </a:extLst>
          </p:cNvPr>
          <p:cNvSpPr txBox="1"/>
          <p:nvPr/>
        </p:nvSpPr>
        <p:spPr>
          <a:xfrm>
            <a:off x="247650" y="232833"/>
            <a:ext cx="4267199" cy="523220"/>
          </a:xfrm>
          <a:prstGeom prst="rect">
            <a:avLst/>
          </a:prstGeom>
          <a:noFill/>
        </p:spPr>
        <p:txBody>
          <a:bodyPr wrap="square" rtlCol="0">
            <a:spAutoFit/>
          </a:bodyPr>
          <a:lstStyle/>
          <a:p>
            <a:r>
              <a:rPr lang="en-US" sz="1400" dirty="0" err="1">
                <a:latin typeface="Times" pitchFamily="2" charset="0"/>
              </a:rPr>
              <a:t>Pregled</a:t>
            </a:r>
            <a:r>
              <a:rPr lang="en-US" sz="1400" dirty="0">
                <a:latin typeface="Times" pitchFamily="2" charset="0"/>
              </a:rPr>
              <a:t> </a:t>
            </a:r>
            <a:r>
              <a:rPr lang="en-US" sz="1400" dirty="0" err="1">
                <a:latin typeface="Times" pitchFamily="2" charset="0"/>
              </a:rPr>
              <a:t>ruske</a:t>
            </a:r>
            <a:r>
              <a:rPr lang="en-US" sz="1400" dirty="0">
                <a:latin typeface="Times" pitchFamily="2" charset="0"/>
              </a:rPr>
              <a:t> </a:t>
            </a:r>
            <a:r>
              <a:rPr lang="en-US" sz="1400" dirty="0" err="1">
                <a:latin typeface="Times" pitchFamily="2" charset="0"/>
              </a:rPr>
              <a:t>proizvodnje</a:t>
            </a:r>
            <a:r>
              <a:rPr lang="en-US" sz="1400" dirty="0">
                <a:latin typeface="Times" pitchFamily="2" charset="0"/>
              </a:rPr>
              <a:t> </a:t>
            </a:r>
            <a:r>
              <a:rPr lang="en-US" sz="1400" dirty="0" err="1">
                <a:latin typeface="Times" pitchFamily="2" charset="0"/>
              </a:rPr>
              <a:t>prije</a:t>
            </a:r>
            <a:r>
              <a:rPr lang="en-US" sz="1400" dirty="0">
                <a:latin typeface="Times" pitchFamily="2" charset="0"/>
              </a:rPr>
              <a:t> </a:t>
            </a:r>
            <a:r>
              <a:rPr lang="en-US" sz="1400" dirty="0" err="1">
                <a:latin typeface="Times" pitchFamily="2" charset="0"/>
              </a:rPr>
              <a:t>i</a:t>
            </a:r>
            <a:r>
              <a:rPr lang="en-US" sz="1400" dirty="0">
                <a:latin typeface="Times" pitchFamily="2" charset="0"/>
              </a:rPr>
              <a:t> </a:t>
            </a:r>
            <a:r>
              <a:rPr lang="en-US" sz="1400" dirty="0" err="1">
                <a:latin typeface="Times" pitchFamily="2" charset="0"/>
              </a:rPr>
              <a:t>nakon</a:t>
            </a:r>
            <a:r>
              <a:rPr lang="en-US" sz="1400" dirty="0">
                <a:latin typeface="Times" pitchFamily="2" charset="0"/>
              </a:rPr>
              <a:t> </a:t>
            </a:r>
            <a:r>
              <a:rPr lang="en-US" sz="1400" dirty="0" err="1">
                <a:latin typeface="Times" pitchFamily="2" charset="0"/>
              </a:rPr>
              <a:t>invazije</a:t>
            </a:r>
            <a:r>
              <a:rPr lang="en-US" sz="1400" dirty="0">
                <a:latin typeface="Times" pitchFamily="2" charset="0"/>
              </a:rPr>
              <a:t> </a:t>
            </a:r>
            <a:r>
              <a:rPr lang="en-US" sz="1400" dirty="0" err="1">
                <a:latin typeface="Times" pitchFamily="2" charset="0"/>
              </a:rPr>
              <a:t>na</a:t>
            </a:r>
            <a:r>
              <a:rPr lang="en-US" sz="1400" dirty="0">
                <a:latin typeface="Times" pitchFamily="2" charset="0"/>
              </a:rPr>
              <a:t> </a:t>
            </a:r>
            <a:r>
              <a:rPr lang="en-US" sz="1400" dirty="0" err="1">
                <a:latin typeface="Times" pitchFamily="2" charset="0"/>
              </a:rPr>
              <a:t>Ukrajinu</a:t>
            </a:r>
            <a:endParaRPr lang="en-US" sz="1400" dirty="0">
              <a:latin typeface="Times" pitchFamily="2" charset="0"/>
            </a:endParaRPr>
          </a:p>
        </p:txBody>
      </p:sp>
    </p:spTree>
    <p:extLst>
      <p:ext uri="{BB962C8B-B14F-4D97-AF65-F5344CB8AC3E}">
        <p14:creationId xmlns:p14="http://schemas.microsoft.com/office/powerpoint/2010/main" val="34835277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16E0A63C-22A1-454B-A34C-BA58739B3C13}"/>
              </a:ext>
            </a:extLst>
          </p:cNvPr>
          <p:cNvPicPr>
            <a:picLocks noGrp="1" noChangeAspect="1"/>
          </p:cNvPicPr>
          <p:nvPr>
            <p:ph idx="1"/>
          </p:nvPr>
        </p:nvPicPr>
        <p:blipFill>
          <a:blip r:embed="rId2"/>
          <a:stretch>
            <a:fillRect/>
          </a:stretch>
        </p:blipFill>
        <p:spPr>
          <a:xfrm>
            <a:off x="316944" y="573568"/>
            <a:ext cx="3969306" cy="2760182"/>
          </a:xfrm>
        </p:spPr>
      </p:pic>
      <p:sp>
        <p:nvSpPr>
          <p:cNvPr id="2" name="TextBox 1">
            <a:extLst>
              <a:ext uri="{FF2B5EF4-FFF2-40B4-BE49-F238E27FC236}">
                <a16:creationId xmlns:a16="http://schemas.microsoft.com/office/drawing/2014/main" id="{0298B03A-7516-7E43-99C4-EE08607766B2}"/>
              </a:ext>
            </a:extLst>
          </p:cNvPr>
          <p:cNvSpPr txBox="1"/>
          <p:nvPr/>
        </p:nvSpPr>
        <p:spPr>
          <a:xfrm>
            <a:off x="476250" y="235986"/>
            <a:ext cx="3886200" cy="307777"/>
          </a:xfrm>
          <a:prstGeom prst="rect">
            <a:avLst/>
          </a:prstGeom>
          <a:noFill/>
        </p:spPr>
        <p:txBody>
          <a:bodyPr wrap="square" rtlCol="0">
            <a:spAutoFit/>
          </a:bodyPr>
          <a:lstStyle/>
          <a:p>
            <a:r>
              <a:rPr lang="en-US" sz="1400" dirty="0" err="1">
                <a:latin typeface="Times" pitchFamily="2" charset="0"/>
              </a:rPr>
              <a:t>Predviđanja</a:t>
            </a:r>
            <a:r>
              <a:rPr lang="en-US" sz="1400" dirty="0">
                <a:latin typeface="Times" pitchFamily="2" charset="0"/>
              </a:rPr>
              <a:t> </a:t>
            </a:r>
            <a:r>
              <a:rPr lang="en-US" sz="1400" dirty="0" err="1">
                <a:latin typeface="Times" pitchFamily="2" charset="0"/>
              </a:rPr>
              <a:t>proizvodnje</a:t>
            </a:r>
            <a:r>
              <a:rPr lang="en-US" sz="1400" dirty="0">
                <a:latin typeface="Times" pitchFamily="2" charset="0"/>
              </a:rPr>
              <a:t> </a:t>
            </a:r>
            <a:r>
              <a:rPr lang="en-US" sz="1400" dirty="0" err="1">
                <a:latin typeface="Times" pitchFamily="2" charset="0"/>
              </a:rPr>
              <a:t>ruskog</a:t>
            </a:r>
            <a:r>
              <a:rPr lang="en-US" sz="1400" dirty="0">
                <a:latin typeface="Times" pitchFamily="2" charset="0"/>
              </a:rPr>
              <a:t> </a:t>
            </a:r>
            <a:r>
              <a:rPr lang="en-US" sz="1400" dirty="0" err="1">
                <a:latin typeface="Times" pitchFamily="2" charset="0"/>
              </a:rPr>
              <a:t>gasa</a:t>
            </a:r>
            <a:endParaRPr lang="en-US" sz="1400" dirty="0">
              <a:latin typeface="Times" pitchFamily="2" charset="0"/>
            </a:endParaRPr>
          </a:p>
        </p:txBody>
      </p:sp>
    </p:spTree>
    <p:extLst>
      <p:ext uri="{BB962C8B-B14F-4D97-AF65-F5344CB8AC3E}">
        <p14:creationId xmlns:p14="http://schemas.microsoft.com/office/powerpoint/2010/main" val="42129986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8" name="Rectangle 77">
            <a:extLst>
              <a:ext uri="{FF2B5EF4-FFF2-40B4-BE49-F238E27FC236}">
                <a16:creationId xmlns:a16="http://schemas.microsoft.com/office/drawing/2014/main" id="{955A2079-FA98-4876-80F0-72364A7D2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08947" cy="34671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49CD8B7-3A80-B8E0-1346-7A2C50C1DF23}"/>
              </a:ext>
            </a:extLst>
          </p:cNvPr>
          <p:cNvSpPr>
            <a:spLocks noGrp="1"/>
          </p:cNvSpPr>
          <p:nvPr>
            <p:ph type="title"/>
          </p:nvPr>
        </p:nvSpPr>
        <p:spPr>
          <a:xfrm>
            <a:off x="316944" y="281689"/>
            <a:ext cx="3976211" cy="573047"/>
          </a:xfrm>
        </p:spPr>
        <p:txBody>
          <a:bodyPr>
            <a:normAutofit/>
          </a:bodyPr>
          <a:lstStyle/>
          <a:p>
            <a:pPr algn="ctr"/>
            <a:r>
              <a:rPr lang="hr-HR" sz="1100" b="1" noProof="0" dirty="0">
                <a:latin typeface="Times New Roman" panose="02020603050405020304" pitchFamily="18" charset="0"/>
                <a:cs typeface="Times New Roman" panose="02020603050405020304" pitchFamily="18" charset="0"/>
              </a:rPr>
              <a:t>Energetski sektor je danas izvor oko tri četvrtine emisije stakleničkih gasova</a:t>
            </a:r>
            <a:r>
              <a:rPr lang="hr-HR" sz="1100" noProof="0" dirty="0">
                <a:latin typeface="Times New Roman" panose="02020603050405020304" pitchFamily="18" charset="0"/>
                <a:cs typeface="Times New Roman" panose="02020603050405020304" pitchFamily="18" charset="0"/>
              </a:rPr>
              <a:t> i drži ključ za izbjegavanje najgorih </a:t>
            </a:r>
            <a:r>
              <a:rPr lang="hr-HR" sz="1100" noProof="0" dirty="0" err="1">
                <a:latin typeface="Times New Roman" panose="02020603050405020304" pitchFamily="18" charset="0"/>
                <a:cs typeface="Times New Roman" panose="02020603050405020304" pitchFamily="18" charset="0"/>
              </a:rPr>
              <a:t>dejstava</a:t>
            </a:r>
            <a:r>
              <a:rPr lang="hr-HR" sz="1100" noProof="0" dirty="0">
                <a:latin typeface="Times New Roman" panose="02020603050405020304" pitchFamily="18" charset="0"/>
                <a:cs typeface="Times New Roman" panose="02020603050405020304" pitchFamily="18" charset="0"/>
              </a:rPr>
              <a:t> klimatskih promjena.</a:t>
            </a:r>
          </a:p>
        </p:txBody>
      </p:sp>
      <p:graphicFrame>
        <p:nvGraphicFramePr>
          <p:cNvPr id="4104" name="Content Placeholder 4101">
            <a:extLst>
              <a:ext uri="{FF2B5EF4-FFF2-40B4-BE49-F238E27FC236}">
                <a16:creationId xmlns:a16="http://schemas.microsoft.com/office/drawing/2014/main" id="{80D546F3-B640-AC49-DFC4-DA4FE935E000}"/>
              </a:ext>
            </a:extLst>
          </p:cNvPr>
          <p:cNvGraphicFramePr>
            <a:graphicFrameLocks noGrp="1"/>
          </p:cNvGraphicFramePr>
          <p:nvPr>
            <p:ph idx="1"/>
            <p:extLst>
              <p:ext uri="{D42A27DB-BD31-4B8C-83A1-F6EECF244321}">
                <p14:modId xmlns:p14="http://schemas.microsoft.com/office/powerpoint/2010/main" val="538188746"/>
              </p:ext>
            </p:extLst>
          </p:nvPr>
        </p:nvGraphicFramePr>
        <p:xfrm>
          <a:off x="316944" y="924560"/>
          <a:ext cx="3976211" cy="22004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593136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BDE4C1-A51B-4C49-1DBD-BF266B6BDF5B}"/>
              </a:ext>
            </a:extLst>
          </p:cNvPr>
          <p:cNvSpPr>
            <a:spLocks noGrp="1"/>
          </p:cNvSpPr>
          <p:nvPr>
            <p:ph type="title"/>
          </p:nvPr>
        </p:nvSpPr>
        <p:spPr>
          <a:xfrm>
            <a:off x="476250" y="361950"/>
            <a:ext cx="3551509" cy="503224"/>
          </a:xfrm>
        </p:spPr>
        <p:txBody>
          <a:bodyPr>
            <a:normAutofit/>
          </a:bodyPr>
          <a:lstStyle/>
          <a:p>
            <a:r>
              <a:rPr lang="hr-HR" sz="1399" b="1" noProof="0" dirty="0"/>
              <a:t>Glavna pitanja za okvir standarda neto nule</a:t>
            </a:r>
            <a:endParaRPr lang="hr-HR" sz="1399" noProof="0" dirty="0"/>
          </a:p>
        </p:txBody>
      </p:sp>
      <p:sp>
        <p:nvSpPr>
          <p:cNvPr id="3" name="Content Placeholder 2">
            <a:extLst>
              <a:ext uri="{FF2B5EF4-FFF2-40B4-BE49-F238E27FC236}">
                <a16:creationId xmlns:a16="http://schemas.microsoft.com/office/drawing/2014/main" id="{38579511-816E-421A-6440-DBE2D01DE7C2}"/>
              </a:ext>
            </a:extLst>
          </p:cNvPr>
          <p:cNvSpPr>
            <a:spLocks noGrp="1"/>
          </p:cNvSpPr>
          <p:nvPr>
            <p:ph idx="1"/>
          </p:nvPr>
        </p:nvSpPr>
        <p:spPr>
          <a:xfrm>
            <a:off x="95250" y="798713"/>
            <a:ext cx="2294245" cy="1701873"/>
          </a:xfrm>
        </p:spPr>
        <p:txBody>
          <a:bodyPr>
            <a:noAutofit/>
          </a:bodyPr>
          <a:lstStyle/>
          <a:p>
            <a:r>
              <a:rPr lang="hr-HR" sz="800" noProof="0" dirty="0">
                <a:latin typeface="Times New Roman" panose="02020603050405020304" pitchFamily="18" charset="0"/>
                <a:cs typeface="Times New Roman" panose="02020603050405020304" pitchFamily="18" charset="0"/>
              </a:rPr>
              <a:t>Većina globalnih smanjenja emisija CO2 do 2030. na našem putu dolazi od </a:t>
            </a:r>
            <a:r>
              <a:rPr lang="hr-HR" sz="800" b="1" noProof="0" dirty="0">
                <a:latin typeface="Times New Roman" panose="02020603050405020304" pitchFamily="18" charset="0"/>
                <a:cs typeface="Times New Roman" panose="02020603050405020304" pitchFamily="18" charset="0"/>
              </a:rPr>
              <a:t>tehnologija koje su danas dostupne</a:t>
            </a:r>
            <a:r>
              <a:rPr lang="hr-HR" sz="800" noProof="0" dirty="0">
                <a:latin typeface="Times New Roman" panose="02020603050405020304" pitchFamily="18" charset="0"/>
                <a:cs typeface="Times New Roman" panose="02020603050405020304" pitchFamily="18" charset="0"/>
              </a:rPr>
              <a:t>.</a:t>
            </a:r>
          </a:p>
          <a:p>
            <a:r>
              <a:rPr lang="hr-HR" sz="800" noProof="0" dirty="0">
                <a:latin typeface="Times New Roman" panose="02020603050405020304" pitchFamily="18" charset="0"/>
                <a:cs typeface="Times New Roman" panose="02020603050405020304" pitchFamily="18" charset="0"/>
              </a:rPr>
              <a:t>Prema Međunarodnoj agenciji </a:t>
            </a:r>
            <a:r>
              <a:rPr lang="hr-HR" sz="800" dirty="0">
                <a:latin typeface="Times New Roman" panose="02020603050405020304" pitchFamily="18" charset="0"/>
                <a:cs typeface="Times New Roman" panose="02020603050405020304" pitchFamily="18" charset="0"/>
              </a:rPr>
              <a:t>za energiju</a:t>
            </a:r>
            <a:r>
              <a:rPr lang="hr-HR" sz="800" noProof="0" dirty="0">
                <a:latin typeface="Times New Roman" panose="02020603050405020304" pitchFamily="18" charset="0"/>
                <a:cs typeface="Times New Roman" panose="02020603050405020304" pitchFamily="18" charset="0"/>
              </a:rPr>
              <a:t>, </a:t>
            </a:r>
            <a:r>
              <a:rPr lang="hr-HR" sz="800" b="1" noProof="0" dirty="0">
                <a:latin typeface="Times New Roman" panose="02020603050405020304" pitchFamily="18" charset="0"/>
                <a:cs typeface="Times New Roman" panose="02020603050405020304" pitchFamily="18" charset="0"/>
              </a:rPr>
              <a:t>postoje sve tehnologije koje su potrebne za postizanje stvarnih rezova globalnih emisija do 2030.</a:t>
            </a:r>
          </a:p>
          <a:p>
            <a:r>
              <a:rPr lang="hr-HR" sz="800" noProof="0" dirty="0">
                <a:latin typeface="Times New Roman" panose="02020603050405020304" pitchFamily="18" charset="0"/>
                <a:cs typeface="Times New Roman" panose="02020603050405020304" pitchFamily="18" charset="0"/>
              </a:rPr>
              <a:t>Ali, inovativni napori moraju se poduzeti s ciljem postizanja daljeg napretka kako bi ove tehnologije bile blagovremeno dostupne na tržištu. </a:t>
            </a:r>
            <a:endParaRPr lang="hr-HR" sz="800" b="1" noProof="0" dirty="0">
              <a:latin typeface="Times New Roman" panose="02020603050405020304" pitchFamily="18" charset="0"/>
              <a:cs typeface="Times New Roman" panose="02020603050405020304" pitchFamily="18" charset="0"/>
            </a:endParaRPr>
          </a:p>
          <a:p>
            <a:r>
              <a:rPr lang="hr-HR" sz="800" b="1" noProof="0" dirty="0">
                <a:latin typeface="Times New Roman" panose="02020603050405020304" pitchFamily="18" charset="0"/>
                <a:cs typeface="Times New Roman" panose="02020603050405020304" pitchFamily="18" charset="0"/>
              </a:rPr>
              <a:t>Za određivanje kratkoročnih ciljeva zasnovanih na nauci</a:t>
            </a:r>
            <a:r>
              <a:rPr lang="hr-HR" sz="800" noProof="0" dirty="0">
                <a:latin typeface="Times New Roman" panose="02020603050405020304" pitchFamily="18" charset="0"/>
                <a:cs typeface="Times New Roman" panose="02020603050405020304" pitchFamily="18" charset="0"/>
              </a:rPr>
              <a:t>:</a:t>
            </a:r>
          </a:p>
          <a:p>
            <a:pPr lvl="1"/>
            <a:r>
              <a:rPr lang="hr-HR" sz="800" noProof="0" dirty="0">
                <a:latin typeface="Times New Roman" panose="02020603050405020304" pitchFamily="18" charset="0"/>
                <a:cs typeface="Times New Roman" panose="02020603050405020304" pitchFamily="18" charset="0"/>
              </a:rPr>
              <a:t>5-10 godina za smanjenje emisija, u skladu sa ciljem od 1,5°C.</a:t>
            </a:r>
          </a:p>
          <a:p>
            <a:r>
              <a:rPr lang="hr-HR" sz="800" b="1" noProof="0" dirty="0">
                <a:latin typeface="Times New Roman" panose="02020603050405020304" pitchFamily="18" charset="0"/>
                <a:cs typeface="Times New Roman" panose="02020603050405020304" pitchFamily="18" charset="0"/>
              </a:rPr>
              <a:t>Za određivanje dugoročnih ciljeva zasnovanih na nauci:</a:t>
            </a:r>
            <a:endParaRPr lang="hr-HR" sz="800" noProof="0" dirty="0">
              <a:latin typeface="Times New Roman" panose="02020603050405020304" pitchFamily="18" charset="0"/>
              <a:cs typeface="Times New Roman" panose="02020603050405020304" pitchFamily="18" charset="0"/>
            </a:endParaRPr>
          </a:p>
          <a:p>
            <a:pPr lvl="1"/>
            <a:r>
              <a:rPr lang="hr-HR" sz="800" noProof="0" dirty="0">
                <a:latin typeface="Times New Roman" panose="02020603050405020304" pitchFamily="18" charset="0"/>
                <a:cs typeface="Times New Roman" panose="02020603050405020304" pitchFamily="18" charset="0"/>
              </a:rPr>
              <a:t>Ciljevi smanjenja emisija na rezidualne nivoe u skladu sa scenarijem od 1,5°C do 2050.</a:t>
            </a:r>
          </a:p>
        </p:txBody>
      </p:sp>
      <p:pic>
        <p:nvPicPr>
          <p:cNvPr id="5" name="Picture 2" descr="infographic of 8 actions needed by 2030">
            <a:extLst>
              <a:ext uri="{FF2B5EF4-FFF2-40B4-BE49-F238E27FC236}">
                <a16:creationId xmlns:a16="http://schemas.microsoft.com/office/drawing/2014/main" id="{1C531C50-E910-C483-663C-587546E859B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2540761" y="1445880"/>
            <a:ext cx="1810653" cy="10547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01014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8" name="Content Placeholder 3077">
            <a:extLst>
              <a:ext uri="{FF2B5EF4-FFF2-40B4-BE49-F238E27FC236}">
                <a16:creationId xmlns:a16="http://schemas.microsoft.com/office/drawing/2014/main" id="{02A5A181-298B-BF69-7045-E4A488E42E04}"/>
              </a:ext>
            </a:extLst>
          </p:cNvPr>
          <p:cNvSpPr>
            <a:spLocks noGrp="1"/>
          </p:cNvSpPr>
          <p:nvPr>
            <p:ph idx="1"/>
          </p:nvPr>
        </p:nvSpPr>
        <p:spPr>
          <a:xfrm>
            <a:off x="71967" y="133350"/>
            <a:ext cx="1948842" cy="2337406"/>
          </a:xfrm>
        </p:spPr>
        <p:txBody>
          <a:bodyPr>
            <a:noAutofit/>
          </a:bodyPr>
          <a:lstStyle/>
          <a:p>
            <a:r>
              <a:rPr lang="hr-HR" sz="1200" b="1" noProof="0" dirty="0">
                <a:latin typeface="Times" panose="02020603050405020304" pitchFamily="18" charset="0"/>
                <a:cs typeface="Times" panose="02020603050405020304" pitchFamily="18" charset="0"/>
              </a:rPr>
              <a:t>Prema scenariju koji najmanje košta</a:t>
            </a:r>
            <a:r>
              <a:rPr lang="hr-HR" sz="1200" noProof="0" dirty="0">
                <a:latin typeface="Times" panose="02020603050405020304" pitchFamily="18" charset="0"/>
                <a:cs typeface="Times" panose="02020603050405020304" pitchFamily="18" charset="0"/>
              </a:rPr>
              <a:t>, za postizanje neto </a:t>
            </a:r>
            <a:r>
              <a:rPr lang="hr-HR" sz="1200" dirty="0">
                <a:latin typeface="Times" panose="02020603050405020304" pitchFamily="18" charset="0"/>
                <a:cs typeface="Times" panose="02020603050405020304" pitchFamily="18" charset="0"/>
              </a:rPr>
              <a:t>nule emisija CO2 do </a:t>
            </a:r>
            <a:r>
              <a:rPr lang="hr-HR" sz="1200" noProof="0" dirty="0">
                <a:latin typeface="Times" panose="02020603050405020304" pitchFamily="18" charset="0"/>
                <a:cs typeface="Times" panose="02020603050405020304" pitchFamily="18" charset="0"/>
              </a:rPr>
              <a:t>2050., potrebno je nekoliko puta povećati kapacitet skladištenja vjetra, solarne, i baterijske energije.</a:t>
            </a:r>
          </a:p>
          <a:p>
            <a:r>
              <a:rPr lang="hr-HR" sz="1200" b="1" noProof="0" dirty="0">
                <a:latin typeface="Times" panose="02020603050405020304" pitchFamily="18" charset="0"/>
                <a:cs typeface="Times" panose="02020603050405020304" pitchFamily="18" charset="0"/>
              </a:rPr>
              <a:t>Vozila</a:t>
            </a:r>
            <a:r>
              <a:rPr lang="hr-HR" sz="1200" noProof="0" dirty="0">
                <a:latin typeface="Times" panose="02020603050405020304" pitchFamily="18" charset="0"/>
                <a:cs typeface="Times" panose="02020603050405020304" pitchFamily="18" charset="0"/>
              </a:rPr>
              <a:t> će morati biti električna, ili na akumulator ili ćelije goriva (dijagram u sredini).</a:t>
            </a:r>
          </a:p>
          <a:p>
            <a:r>
              <a:rPr lang="hr-HR" sz="1200" b="1" noProof="0" dirty="0">
                <a:latin typeface="Times" panose="02020603050405020304" pitchFamily="18" charset="0"/>
                <a:cs typeface="Times" panose="02020603050405020304" pitchFamily="18" charset="0"/>
              </a:rPr>
              <a:t>Rezidencijalni prostor i zagrijavanje vode </a:t>
            </a:r>
            <a:r>
              <a:rPr lang="hr-HR" sz="1200" noProof="0" dirty="0">
                <a:latin typeface="Times" panose="02020603050405020304" pitchFamily="18" charset="0"/>
                <a:cs typeface="Times" panose="02020603050405020304" pitchFamily="18" charset="0"/>
              </a:rPr>
              <a:t>moraju biti elektrificirani, </a:t>
            </a:r>
            <a:r>
              <a:rPr lang="hr-HR" sz="1200" dirty="0">
                <a:latin typeface="Times" panose="02020603050405020304" pitchFamily="18" charset="0"/>
                <a:cs typeface="Times" panose="02020603050405020304" pitchFamily="18" charset="0"/>
              </a:rPr>
              <a:t>putem toplotnih pumpi ili električnih grijača </a:t>
            </a:r>
            <a:r>
              <a:rPr lang="hr-HR" sz="1200" noProof="0" dirty="0">
                <a:latin typeface="Times" panose="02020603050405020304" pitchFamily="18" charset="0"/>
                <a:cs typeface="Times" panose="02020603050405020304" pitchFamily="18" charset="0"/>
              </a:rPr>
              <a:t>(dijagram desno).</a:t>
            </a:r>
          </a:p>
        </p:txBody>
      </p:sp>
      <p:pic>
        <p:nvPicPr>
          <p:cNvPr id="3074" name="Picture 2" descr="2020-2050 charts">
            <a:extLst>
              <a:ext uri="{FF2B5EF4-FFF2-40B4-BE49-F238E27FC236}">
                <a16:creationId xmlns:a16="http://schemas.microsoft.com/office/drawing/2014/main" id="{80D48AE9-7683-0543-ED96-9A8A828859B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2044092" y="1112710"/>
            <a:ext cx="2276060" cy="1240452"/>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62104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41A6517-8821-B5DF-7361-A28480EDD449}"/>
              </a:ext>
            </a:extLst>
          </p:cNvPr>
          <p:cNvSpPr>
            <a:spLocks noGrp="1"/>
          </p:cNvSpPr>
          <p:nvPr>
            <p:ph idx="1"/>
          </p:nvPr>
        </p:nvSpPr>
        <p:spPr>
          <a:xfrm>
            <a:off x="171450" y="647870"/>
            <a:ext cx="1872641" cy="2000079"/>
          </a:xfrm>
        </p:spPr>
        <p:txBody>
          <a:bodyPr>
            <a:noAutofit/>
          </a:bodyPr>
          <a:lstStyle/>
          <a:p>
            <a:r>
              <a:rPr lang="hr-HR" sz="1050" noProof="0" dirty="0">
                <a:latin typeface="Times" panose="02020603050405020304" pitchFamily="18" charset="0"/>
                <a:cs typeface="Times" panose="02020603050405020304" pitchFamily="18" charset="0"/>
              </a:rPr>
              <a:t>Za postizanje neto nule do 2050. potrebna je brza </a:t>
            </a:r>
            <a:r>
              <a:rPr lang="hr-HR" sz="1050" b="1" noProof="0" dirty="0">
                <a:latin typeface="Times" panose="02020603050405020304" pitchFamily="18" charset="0"/>
                <a:cs typeface="Times" panose="02020603050405020304" pitchFamily="18" charset="0"/>
              </a:rPr>
              <a:t>upotreba dostupnih tehnologija</a:t>
            </a:r>
            <a:r>
              <a:rPr lang="hr-HR" sz="1050" noProof="0" dirty="0">
                <a:latin typeface="Times" panose="02020603050405020304" pitchFamily="18" charset="0"/>
                <a:cs typeface="Times" panose="02020603050405020304" pitchFamily="18" charset="0"/>
              </a:rPr>
              <a:t> i široka upotreba  tehnologija na tržištu.</a:t>
            </a:r>
          </a:p>
          <a:p>
            <a:r>
              <a:rPr lang="hr-HR" sz="1050" noProof="0" dirty="0">
                <a:latin typeface="Times" panose="02020603050405020304" pitchFamily="18" charset="0"/>
                <a:cs typeface="Times" panose="02020603050405020304" pitchFamily="18" charset="0"/>
              </a:rPr>
              <a:t>Inovacije čiste energije moraju se ubrzati, a vlade moraju izgraditi </a:t>
            </a:r>
            <a:r>
              <a:rPr lang="hr-HR" sz="1050" b="1" noProof="0" dirty="0">
                <a:latin typeface="Times" panose="02020603050405020304" pitchFamily="18" charset="0"/>
                <a:cs typeface="Times" panose="02020603050405020304" pitchFamily="18" charset="0"/>
              </a:rPr>
              <a:t>R&amp;D, infrastrukturu,</a:t>
            </a:r>
            <a:r>
              <a:rPr lang="hr-HR" sz="1050" noProof="0" dirty="0">
                <a:latin typeface="Times" panose="02020603050405020304" pitchFamily="18" charset="0"/>
                <a:cs typeface="Times" panose="02020603050405020304" pitchFamily="18" charset="0"/>
              </a:rPr>
              <a:t> a demonstracija i upotreba moraju biti u središtu politike energije i klime.</a:t>
            </a:r>
          </a:p>
        </p:txBody>
      </p:sp>
      <p:pic>
        <p:nvPicPr>
          <p:cNvPr id="5" name="Picture 4">
            <a:extLst>
              <a:ext uri="{FF2B5EF4-FFF2-40B4-BE49-F238E27FC236}">
                <a16:creationId xmlns:a16="http://schemas.microsoft.com/office/drawing/2014/main" id="{7E9326CA-F7F3-C5CF-52FF-667812EB9097}"/>
              </a:ext>
            </a:extLst>
          </p:cNvPr>
          <p:cNvPicPr>
            <a:picLocks noChangeAspect="1"/>
          </p:cNvPicPr>
          <p:nvPr/>
        </p:nvPicPr>
        <p:blipFill>
          <a:blip r:embed="rId2"/>
          <a:stretch>
            <a:fillRect/>
          </a:stretch>
        </p:blipFill>
        <p:spPr>
          <a:xfrm>
            <a:off x="2044092" y="1097048"/>
            <a:ext cx="2276060" cy="1271777"/>
          </a:xfrm>
          <a:prstGeom prst="rect">
            <a:avLst/>
          </a:prstGeom>
          <a:effectLst/>
        </p:spPr>
      </p:pic>
      <p:sp>
        <p:nvSpPr>
          <p:cNvPr id="6" name="Rectangle 5">
            <a:extLst>
              <a:ext uri="{FF2B5EF4-FFF2-40B4-BE49-F238E27FC236}">
                <a16:creationId xmlns:a16="http://schemas.microsoft.com/office/drawing/2014/main" id="{8B630DEC-520B-63E8-0C4A-ABB118072142}"/>
              </a:ext>
            </a:extLst>
          </p:cNvPr>
          <p:cNvSpPr/>
          <p:nvPr/>
        </p:nvSpPr>
        <p:spPr>
          <a:xfrm>
            <a:off x="281993" y="2079233"/>
            <a:ext cx="3775657" cy="1140056"/>
          </a:xfrm>
          <a:prstGeom prst="rect">
            <a:avLst/>
          </a:prstGeom>
        </p:spPr>
        <p:txBody>
          <a:bodyPr wrap="square">
            <a:spAutoFit/>
          </a:bodyPr>
          <a:lstStyle/>
          <a:p>
            <a:endParaRPr lang="en-US" sz="681" dirty="0">
              <a:hlinkClick r:id="rId3"/>
            </a:endParaRPr>
          </a:p>
          <a:p>
            <a:endParaRPr lang="en-US" sz="681" dirty="0">
              <a:hlinkClick r:id="rId3"/>
            </a:endParaRPr>
          </a:p>
          <a:p>
            <a:endParaRPr lang="en-US" sz="681" dirty="0">
              <a:hlinkClick r:id="rId3"/>
            </a:endParaRPr>
          </a:p>
          <a:p>
            <a:endParaRPr lang="en-US" sz="681" dirty="0">
              <a:hlinkClick r:id="rId3"/>
            </a:endParaRPr>
          </a:p>
          <a:p>
            <a:endParaRPr lang="en-US" sz="681" dirty="0">
              <a:hlinkClick r:id="rId3"/>
            </a:endParaRPr>
          </a:p>
          <a:p>
            <a:endParaRPr lang="en-US" sz="681" dirty="0">
              <a:hlinkClick r:id="rId3"/>
            </a:endParaRPr>
          </a:p>
          <a:p>
            <a:endParaRPr lang="en-US" sz="681" dirty="0">
              <a:hlinkClick r:id="rId3"/>
            </a:endParaRPr>
          </a:p>
          <a:p>
            <a:r>
              <a:rPr lang="en-US" sz="681" dirty="0">
                <a:hlinkClick r:id="rId3"/>
              </a:rPr>
              <a:t>Izvor: https://iea.blob.core.windows.net/assets/deebef5d-0c34-4539-9d0c-10b13d840027/NetZeroby2050-ARoadmapfortheGlobalEnergySector_CORR.pdf</a:t>
            </a:r>
            <a:endParaRPr lang="en-US" sz="681" dirty="0"/>
          </a:p>
          <a:p>
            <a:endParaRPr lang="en-US" sz="681" dirty="0"/>
          </a:p>
        </p:txBody>
      </p:sp>
    </p:spTree>
    <p:extLst>
      <p:ext uri="{BB962C8B-B14F-4D97-AF65-F5344CB8AC3E}">
        <p14:creationId xmlns:p14="http://schemas.microsoft.com/office/powerpoint/2010/main" val="41231797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F51C3B-AECC-48AA-DC04-BB45FB175D8D}"/>
              </a:ext>
            </a:extLst>
          </p:cNvPr>
          <p:cNvSpPr>
            <a:spLocks noGrp="1"/>
          </p:cNvSpPr>
          <p:nvPr>
            <p:ph type="title"/>
          </p:nvPr>
        </p:nvSpPr>
        <p:spPr>
          <a:xfrm>
            <a:off x="323851" y="209551"/>
            <a:ext cx="4027563" cy="685799"/>
          </a:xfrm>
        </p:spPr>
        <p:txBody>
          <a:bodyPr>
            <a:normAutofit/>
          </a:bodyPr>
          <a:lstStyle/>
          <a:p>
            <a:r>
              <a:rPr lang="hr-HR" sz="1059" b="1" noProof="0" dirty="0"/>
              <a:t>Šta bi se desilo ako bismo Saharu pokrili solarnim panelima?</a:t>
            </a:r>
            <a:endParaRPr lang="hr-HR" sz="1059" noProof="0" dirty="0"/>
          </a:p>
        </p:txBody>
      </p:sp>
      <p:sp>
        <p:nvSpPr>
          <p:cNvPr id="3" name="Content Placeholder 2">
            <a:extLst>
              <a:ext uri="{FF2B5EF4-FFF2-40B4-BE49-F238E27FC236}">
                <a16:creationId xmlns:a16="http://schemas.microsoft.com/office/drawing/2014/main" id="{D1A9958D-8144-FB34-6AC7-DE834AC30962}"/>
              </a:ext>
            </a:extLst>
          </p:cNvPr>
          <p:cNvSpPr>
            <a:spLocks noGrp="1"/>
          </p:cNvSpPr>
          <p:nvPr>
            <p:ph idx="1"/>
          </p:nvPr>
        </p:nvSpPr>
        <p:spPr>
          <a:xfrm>
            <a:off x="171450" y="895350"/>
            <a:ext cx="2286000" cy="2362199"/>
          </a:xfrm>
        </p:spPr>
        <p:txBody>
          <a:bodyPr>
            <a:normAutofit lnSpcReduction="10000"/>
          </a:bodyPr>
          <a:lstStyle/>
          <a:p>
            <a:pPr marL="0" indent="0">
              <a:buNone/>
            </a:pPr>
            <a:r>
              <a:rPr lang="hr-HR" sz="1400" noProof="0" dirty="0">
                <a:latin typeface="Times" panose="02020603050405020304" pitchFamily="18" charset="0"/>
                <a:cs typeface="Times" panose="02020603050405020304" pitchFamily="18" charset="0"/>
              </a:rPr>
              <a:t>Sahara je jedno od najizloženijih mjesta na Zemlji sunčevim zrakama. Dakle, ideja je da bismo mogli prikupiti svu tu energiju.</a:t>
            </a:r>
          </a:p>
          <a:p>
            <a:pPr marL="0" indent="0">
              <a:buNone/>
            </a:pPr>
            <a:r>
              <a:rPr lang="hr-HR" sz="1400" noProof="0" dirty="0">
                <a:latin typeface="Times" panose="02020603050405020304" pitchFamily="18" charset="0"/>
                <a:cs typeface="Times" panose="02020603050405020304" pitchFamily="18" charset="0"/>
              </a:rPr>
              <a:t>Prema naučnicima, solarni paneli koji pokrivaju oko 335km</a:t>
            </a:r>
            <a:r>
              <a:rPr lang="hr-HR" sz="1400" baseline="30000" noProof="0" dirty="0">
                <a:latin typeface="Times" panose="02020603050405020304" pitchFamily="18" charset="0"/>
                <a:cs typeface="Times" panose="02020603050405020304" pitchFamily="18" charset="0"/>
              </a:rPr>
              <a:t>2</a:t>
            </a:r>
            <a:r>
              <a:rPr lang="hr-HR" sz="1400" noProof="0" dirty="0">
                <a:latin typeface="Times" panose="02020603050405020304" pitchFamily="18" charset="0"/>
                <a:cs typeface="Times" panose="02020603050405020304" pitchFamily="18" charset="0"/>
              </a:rPr>
              <a:t> prostora bi osigurali energiju za cijeli svijet – </a:t>
            </a:r>
            <a:r>
              <a:rPr lang="hr-HR" sz="1400" b="1" noProof="0" dirty="0">
                <a:latin typeface="Times" panose="02020603050405020304" pitchFamily="18" charset="0"/>
                <a:cs typeface="Times" panose="02020603050405020304" pitchFamily="18" charset="0"/>
              </a:rPr>
              <a:t>(Sahara = 9 </a:t>
            </a:r>
            <a:r>
              <a:rPr lang="hr-HR" sz="1400" b="1" noProof="0" dirty="0" err="1">
                <a:latin typeface="Times" panose="02020603050405020304" pitchFamily="18" charset="0"/>
                <a:cs typeface="Times" panose="02020603050405020304" pitchFamily="18" charset="0"/>
              </a:rPr>
              <a:t>mil</a:t>
            </a:r>
            <a:r>
              <a:rPr lang="hr-HR" sz="1400" b="1" noProof="0" dirty="0">
                <a:latin typeface="Times" panose="02020603050405020304" pitchFamily="18" charset="0"/>
                <a:cs typeface="Times" panose="02020603050405020304" pitchFamily="18" charset="0"/>
              </a:rPr>
              <a:t>. km</a:t>
            </a:r>
            <a:r>
              <a:rPr lang="hr-HR" sz="1400" b="1" baseline="30000" noProof="0" dirty="0">
                <a:latin typeface="Times" panose="02020603050405020304" pitchFamily="18" charset="0"/>
                <a:cs typeface="Times" panose="02020603050405020304" pitchFamily="18" charset="0"/>
              </a:rPr>
              <a:t>2</a:t>
            </a:r>
            <a:r>
              <a:rPr lang="hr-HR" sz="1400" b="1" noProof="0" dirty="0">
                <a:latin typeface="Times" panose="02020603050405020304" pitchFamily="18" charset="0"/>
                <a:cs typeface="Times" panose="02020603050405020304" pitchFamily="18" charset="0"/>
              </a:rPr>
              <a:t>)</a:t>
            </a:r>
            <a:r>
              <a:rPr lang="hr-HR" sz="1400" noProof="0" dirty="0">
                <a:latin typeface="Times" panose="02020603050405020304" pitchFamily="18" charset="0"/>
                <a:cs typeface="Times" panose="02020603050405020304" pitchFamily="18" charset="0"/>
              </a:rPr>
              <a:t>.</a:t>
            </a:r>
          </a:p>
          <a:p>
            <a:r>
              <a:rPr lang="hr-HR" sz="756" noProof="0" dirty="0">
                <a:hlinkClick r:id="rId2"/>
              </a:rPr>
              <a:t>https://www.youtube.com/watch?v=62ASvupr8Zg</a:t>
            </a:r>
            <a:endParaRPr lang="hr-HR" sz="756" noProof="0" dirty="0"/>
          </a:p>
          <a:p>
            <a:endParaRPr lang="hr-HR" sz="756" noProof="0" dirty="0"/>
          </a:p>
        </p:txBody>
      </p:sp>
      <p:pic>
        <p:nvPicPr>
          <p:cNvPr id="6146" name="Picture 2" descr="What If the Sahara Desert Was Covered With Solar Panels? - YouTube">
            <a:extLst>
              <a:ext uri="{FF2B5EF4-FFF2-40B4-BE49-F238E27FC236}">
                <a16:creationId xmlns:a16="http://schemas.microsoft.com/office/drawing/2014/main" id="{ECD67976-C0CA-2183-E308-644EB0FE7F9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2540761" y="819150"/>
            <a:ext cx="1810653" cy="2209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07905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615C0D-12B8-F4A2-AC27-40166D9A36A0}"/>
              </a:ext>
            </a:extLst>
          </p:cNvPr>
          <p:cNvSpPr>
            <a:spLocks noGrp="1"/>
          </p:cNvSpPr>
          <p:nvPr>
            <p:ph type="title"/>
          </p:nvPr>
        </p:nvSpPr>
        <p:spPr>
          <a:xfrm>
            <a:off x="95250" y="133350"/>
            <a:ext cx="4419600" cy="762000"/>
          </a:xfrm>
        </p:spPr>
        <p:txBody>
          <a:bodyPr>
            <a:normAutofit/>
          </a:bodyPr>
          <a:lstStyle/>
          <a:p>
            <a:r>
              <a:rPr lang="hr-HR" b="1" noProof="0" dirty="0">
                <a:latin typeface="Times" panose="02020603050405020304" pitchFamily="18" charset="0"/>
                <a:cs typeface="Times" panose="02020603050405020304" pitchFamily="18" charset="0"/>
              </a:rPr>
              <a:t>Ostale uzbudljive tehnologije su na horizontu.</a:t>
            </a:r>
          </a:p>
        </p:txBody>
      </p:sp>
      <p:sp>
        <p:nvSpPr>
          <p:cNvPr id="3" name="Content Placeholder 2">
            <a:extLst>
              <a:ext uri="{FF2B5EF4-FFF2-40B4-BE49-F238E27FC236}">
                <a16:creationId xmlns:a16="http://schemas.microsoft.com/office/drawing/2014/main" id="{551753C3-ED64-EB46-A7E9-0C18C6FCE3F2}"/>
              </a:ext>
            </a:extLst>
          </p:cNvPr>
          <p:cNvSpPr>
            <a:spLocks noGrp="1"/>
          </p:cNvSpPr>
          <p:nvPr>
            <p:ph idx="1"/>
          </p:nvPr>
        </p:nvSpPr>
        <p:spPr>
          <a:xfrm>
            <a:off x="258687" y="895350"/>
            <a:ext cx="2122564" cy="2362200"/>
          </a:xfrm>
        </p:spPr>
        <p:txBody>
          <a:bodyPr>
            <a:normAutofit/>
          </a:bodyPr>
          <a:lstStyle/>
          <a:p>
            <a:pPr marL="0" indent="0">
              <a:buNone/>
            </a:pPr>
            <a:r>
              <a:rPr lang="hr-HR" sz="900" noProof="0" dirty="0"/>
              <a:t>Istraživači sa Univerziteta Teksas u </a:t>
            </a:r>
            <a:r>
              <a:rPr lang="hr-HR" sz="900" noProof="0" dirty="0" err="1"/>
              <a:t>Austinu</a:t>
            </a:r>
            <a:r>
              <a:rPr lang="hr-HR" sz="900" noProof="0" dirty="0"/>
              <a:t> su stvorili novi materijal za </a:t>
            </a:r>
            <a:r>
              <a:rPr lang="hr-HR" sz="900" noProof="0" dirty="0" err="1"/>
              <a:t>natrijumske</a:t>
            </a:r>
            <a:r>
              <a:rPr lang="hr-HR" sz="900" noProof="0" dirty="0"/>
              <a:t> baterije. Natrijuma ima u izobilju i jednostavna je za rudarenje, a jeftiniji je i naklonjeniji okolini, što je dobra zamjena za tehnologiju </a:t>
            </a:r>
            <a:r>
              <a:rPr lang="hr-HR" sz="900" noProof="0" dirty="0" err="1"/>
              <a:t>litijumskih</a:t>
            </a:r>
            <a:r>
              <a:rPr lang="hr-HR" sz="900" noProof="0" dirty="0"/>
              <a:t>  baterija.  </a:t>
            </a:r>
          </a:p>
          <a:p>
            <a:r>
              <a:rPr lang="hr-HR" sz="605" noProof="0" dirty="0">
                <a:hlinkClick r:id="rId2"/>
              </a:rPr>
              <a:t>https://news.utexas.edu/2021/12/06/sodium-based-material-yields-stable-alternative-to-lithium-ion-batteries/</a:t>
            </a:r>
            <a:endParaRPr lang="hr-HR" sz="605" noProof="0" dirty="0"/>
          </a:p>
          <a:p>
            <a:endParaRPr lang="hr-HR" sz="605" noProof="0" dirty="0"/>
          </a:p>
          <a:p>
            <a:pPr marL="0" indent="0">
              <a:buNone/>
            </a:pPr>
            <a:r>
              <a:rPr lang="hr-HR" sz="900" noProof="0" dirty="0"/>
              <a:t>Istraživači Instituta u okviru Kineske akademije nauke su izradili način za mnog brže sintetiziranje </a:t>
            </a:r>
            <a:r>
              <a:rPr lang="hr-HR" sz="900" noProof="0" dirty="0" err="1"/>
              <a:t>skroba</a:t>
            </a:r>
            <a:r>
              <a:rPr lang="hr-HR" sz="900" noProof="0" dirty="0"/>
              <a:t> iz karbon dioksida u odnosu na brzinu kojom to mogu biljke na prirodan način, čime se potencijalno smanjuju emisije i potreba za farmama za uzgoj proizvoda sa </a:t>
            </a:r>
            <a:r>
              <a:rPr lang="hr-HR" sz="900" noProof="0" dirty="0" err="1"/>
              <a:t>skrob</a:t>
            </a:r>
            <a:r>
              <a:rPr lang="hr-HR" sz="900" noProof="0" dirty="0"/>
              <a:t>.</a:t>
            </a:r>
          </a:p>
          <a:p>
            <a:r>
              <a:rPr lang="hr-HR" sz="605" noProof="0" dirty="0">
                <a:hlinkClick r:id="rId3"/>
              </a:rPr>
              <a:t>https://www.youtube.com/watch?v=C2u6KIA5uPo</a:t>
            </a:r>
            <a:endParaRPr lang="hr-HR" sz="605" noProof="0" dirty="0"/>
          </a:p>
        </p:txBody>
      </p:sp>
      <p:pic>
        <p:nvPicPr>
          <p:cNvPr id="8194" name="Picture 2" descr="Chinese scientists synthesize starch from CO2 in global first - CGTN">
            <a:extLst>
              <a:ext uri="{FF2B5EF4-FFF2-40B4-BE49-F238E27FC236}">
                <a16:creationId xmlns:a16="http://schemas.microsoft.com/office/drawing/2014/main" id="{19D41A45-A9A9-28C3-86F9-2021971489E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2540761" y="1352550"/>
            <a:ext cx="1810653" cy="1295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97859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E711F660-CC3E-E505-EAD8-E33E1776FCFD}"/>
              </a:ext>
            </a:extLst>
          </p:cNvPr>
          <p:cNvSpPr>
            <a:spLocks noGrp="1"/>
          </p:cNvSpPr>
          <p:nvPr>
            <p:ph idx="1"/>
          </p:nvPr>
        </p:nvSpPr>
        <p:spPr>
          <a:xfrm>
            <a:off x="171450" y="285750"/>
            <a:ext cx="4267199" cy="3047999"/>
          </a:xfrm>
        </p:spPr>
        <p:txBody>
          <a:bodyPr>
            <a:normAutofit fontScale="25000" lnSpcReduction="20000"/>
          </a:bodyPr>
          <a:lstStyle/>
          <a:p>
            <a:pPr marL="0" indent="0">
              <a:lnSpc>
                <a:spcPct val="107000"/>
              </a:lnSpc>
              <a:spcAft>
                <a:spcPts val="800"/>
              </a:spcAft>
              <a:buNone/>
            </a:pPr>
            <a:r>
              <a:rPr lang="hr-HR" sz="4800" b="1" noProof="0" dirty="0">
                <a:effectLst/>
                <a:latin typeface="Times" panose="02020603050405020304" pitchFamily="18" charset="0"/>
                <a:ea typeface="Calibri" panose="020F0502020204030204" pitchFamily="34" charset="0"/>
                <a:cs typeface="Times" panose="02020603050405020304" pitchFamily="18" charset="0"/>
              </a:rPr>
              <a:t>Ali …….. </a:t>
            </a:r>
            <a:r>
              <a:rPr lang="hr-HR" sz="4800" b="1" noProof="0" dirty="0" err="1">
                <a:effectLst/>
                <a:latin typeface="Times" panose="02020603050405020304" pitchFamily="18" charset="0"/>
                <a:ea typeface="Calibri" panose="020F0502020204030204" pitchFamily="34" charset="0"/>
                <a:cs typeface="Times" panose="02020603050405020304" pitchFamily="18" charset="0"/>
              </a:rPr>
              <a:t>ko</a:t>
            </a:r>
            <a:r>
              <a:rPr lang="hr-HR" sz="4800" b="1" noProof="0" dirty="0">
                <a:effectLst/>
                <a:latin typeface="Times" panose="02020603050405020304" pitchFamily="18" charset="0"/>
                <a:ea typeface="Calibri" panose="020F0502020204030204" pitchFamily="34" charset="0"/>
                <a:cs typeface="Times" panose="02020603050405020304" pitchFamily="18" charset="0"/>
              </a:rPr>
              <a:t> prati cjelokupnu sliku ove transformacije?”</a:t>
            </a:r>
          </a:p>
          <a:p>
            <a:pPr marL="0" indent="0">
              <a:lnSpc>
                <a:spcPct val="120000"/>
              </a:lnSpc>
              <a:spcAft>
                <a:spcPts val="800"/>
              </a:spcAft>
              <a:buNone/>
            </a:pPr>
            <a:r>
              <a:rPr lang="hr-HR" sz="4400" b="1" noProof="0" dirty="0" err="1">
                <a:effectLst/>
                <a:latin typeface="Times" panose="02020603050405020304" pitchFamily="18" charset="0"/>
                <a:ea typeface="Calibri" panose="020F0502020204030204" pitchFamily="34" charset="0"/>
                <a:cs typeface="Times" panose="02020603050405020304" pitchFamily="18" charset="0"/>
              </a:rPr>
              <a:t>Carlos</a:t>
            </a:r>
            <a:r>
              <a:rPr lang="hr-HR" sz="4400" b="1" noProof="0" dirty="0">
                <a:effectLst/>
                <a:latin typeface="Times" panose="02020603050405020304" pitchFamily="18" charset="0"/>
                <a:ea typeface="Calibri" panose="020F0502020204030204" pitchFamily="34" charset="0"/>
                <a:cs typeface="Times" panose="02020603050405020304" pitchFamily="18" charset="0"/>
              </a:rPr>
              <a:t> </a:t>
            </a:r>
            <a:r>
              <a:rPr lang="hr-HR" sz="4400" b="1" noProof="0" dirty="0" err="1">
                <a:effectLst/>
                <a:latin typeface="Times" panose="02020603050405020304" pitchFamily="18" charset="0"/>
                <a:ea typeface="Calibri" panose="020F0502020204030204" pitchFamily="34" charset="0"/>
                <a:cs typeface="Times" panose="02020603050405020304" pitchFamily="18" charset="0"/>
              </a:rPr>
              <a:t>Tavares</a:t>
            </a:r>
            <a:r>
              <a:rPr lang="hr-HR" sz="4400" noProof="0" dirty="0">
                <a:effectLst/>
                <a:latin typeface="Times" panose="02020603050405020304" pitchFamily="18" charset="0"/>
                <a:ea typeface="Calibri" panose="020F0502020204030204" pitchFamily="34" charset="0"/>
                <a:cs typeface="Times" panose="02020603050405020304" pitchFamily="18" charset="0"/>
              </a:rPr>
              <a:t>, Izvršni direktor </a:t>
            </a:r>
            <a:r>
              <a:rPr lang="hr-HR" sz="4400" noProof="0" dirty="0" err="1">
                <a:effectLst/>
                <a:latin typeface="Times" panose="02020603050405020304" pitchFamily="18" charset="0"/>
                <a:ea typeface="Calibri" panose="020F0502020204030204" pitchFamily="34" charset="0"/>
                <a:cs typeface="Times" panose="02020603050405020304" pitchFamily="18" charset="0"/>
              </a:rPr>
              <a:t>Stellantis</a:t>
            </a:r>
            <a:r>
              <a:rPr lang="hr-HR" sz="4400" noProof="0" dirty="0">
                <a:effectLst/>
                <a:latin typeface="Times" panose="02020603050405020304" pitchFamily="18" charset="0"/>
                <a:ea typeface="Calibri" panose="020F0502020204030204" pitchFamily="34" charset="0"/>
                <a:cs typeface="Times" panose="02020603050405020304" pitchFamily="18" charset="0"/>
              </a:rPr>
              <a:t>-a: „</a:t>
            </a:r>
            <a:r>
              <a:rPr lang="hr-HR" sz="4400" noProof="0" dirty="0" err="1">
                <a:effectLst/>
                <a:latin typeface="Times" panose="02020603050405020304" pitchFamily="18" charset="0"/>
                <a:ea typeface="Calibri" panose="020F0502020204030204" pitchFamily="34" charset="0"/>
                <a:cs typeface="Times" panose="02020603050405020304" pitchFamily="18" charset="0"/>
              </a:rPr>
              <a:t>Nedostajaće</a:t>
            </a:r>
            <a:r>
              <a:rPr lang="hr-HR" sz="4400" noProof="0" dirty="0">
                <a:effectLst/>
                <a:latin typeface="Times" panose="02020603050405020304" pitchFamily="18" charset="0"/>
                <a:ea typeface="Calibri" panose="020F0502020204030204" pitchFamily="34" charset="0"/>
                <a:cs typeface="Times" panose="02020603050405020304" pitchFamily="18" charset="0"/>
              </a:rPr>
              <a:t> nam baterije oko 2025. ili 2026. …… A ako nam ne budu nedostajale baterije, </a:t>
            </a:r>
            <a:r>
              <a:rPr lang="hr-HR" sz="4400" noProof="0" dirty="0" err="1">
                <a:effectLst/>
                <a:latin typeface="Times" panose="02020603050405020304" pitchFamily="18" charset="0"/>
                <a:ea typeface="Calibri" panose="020F0502020204030204" pitchFamily="34" charset="0"/>
                <a:cs typeface="Times" panose="02020603050405020304" pitchFamily="18" charset="0"/>
              </a:rPr>
              <a:t>postojaće</a:t>
            </a:r>
            <a:r>
              <a:rPr lang="hr-HR" sz="4400" noProof="0" dirty="0">
                <a:effectLst/>
                <a:latin typeface="Times" panose="02020603050405020304" pitchFamily="18" charset="0"/>
                <a:ea typeface="Calibri" panose="020F0502020204030204" pitchFamily="34" charset="0"/>
                <a:cs typeface="Times" panose="02020603050405020304" pitchFamily="18" charset="0"/>
              </a:rPr>
              <a:t> velika zavisnost Zapadnog svijeta od Azije.”</a:t>
            </a:r>
          </a:p>
          <a:p>
            <a:pPr marL="0" indent="0">
              <a:lnSpc>
                <a:spcPct val="120000"/>
              </a:lnSpc>
              <a:spcAft>
                <a:spcPts val="800"/>
              </a:spcAft>
              <a:buNone/>
            </a:pPr>
            <a:r>
              <a:rPr lang="hr-HR" sz="4400" noProof="0" dirty="0">
                <a:effectLst/>
                <a:latin typeface="Times" panose="02020603050405020304" pitchFamily="18" charset="0"/>
                <a:ea typeface="Calibri" panose="020F0502020204030204" pitchFamily="34" charset="0"/>
                <a:cs typeface="Times" panose="02020603050405020304" pitchFamily="18" charset="0"/>
              </a:rPr>
              <a:t>Izazovi snabdijevanja akumulatorima će samo pojačati ovaj veliki problem: </a:t>
            </a:r>
            <a:r>
              <a:rPr lang="hr-HR" sz="4400" b="1" noProof="0" dirty="0">
                <a:effectLst/>
                <a:latin typeface="Times" panose="02020603050405020304" pitchFamily="18" charset="0"/>
                <a:ea typeface="Calibri" panose="020F0502020204030204" pitchFamily="34" charset="0"/>
                <a:cs typeface="Times" panose="02020603050405020304" pitchFamily="18" charset="0"/>
              </a:rPr>
              <a:t>dostupnost vozila</a:t>
            </a:r>
            <a:r>
              <a:rPr lang="hr-HR" sz="4400" noProof="0" dirty="0">
                <a:effectLst/>
                <a:latin typeface="Times" panose="02020603050405020304" pitchFamily="18" charset="0"/>
                <a:ea typeface="Calibri" panose="020F0502020204030204" pitchFamily="34" charset="0"/>
                <a:cs typeface="Times" panose="02020603050405020304" pitchFamily="18" charset="0"/>
              </a:rPr>
              <a:t> tokom prelaza na električne modele je pitanje za proizvođače u „</a:t>
            </a:r>
            <a:r>
              <a:rPr lang="hr-HR" sz="4400" noProof="0" dirty="0" err="1">
                <a:effectLst/>
                <a:latin typeface="Times" panose="02020603050405020304" pitchFamily="18" charset="0"/>
                <a:ea typeface="Calibri" panose="020F0502020204030204" pitchFamily="34" charset="0"/>
                <a:cs typeface="Times" panose="02020603050405020304" pitchFamily="18" charset="0"/>
              </a:rPr>
              <a:t>Darvinovskoj</a:t>
            </a:r>
            <a:r>
              <a:rPr lang="hr-HR" sz="4400" noProof="0" dirty="0">
                <a:effectLst/>
                <a:latin typeface="Times" panose="02020603050405020304" pitchFamily="18" charset="0"/>
                <a:ea typeface="Calibri" panose="020F0502020204030204" pitchFamily="34" charset="0"/>
                <a:cs typeface="Times" panose="02020603050405020304" pitchFamily="18" charset="0"/>
              </a:rPr>
              <a:t> eri za industriju ……. Oni koji se ne mogu transformirati biće u problemu.”</a:t>
            </a:r>
          </a:p>
          <a:p>
            <a:pPr marL="0" indent="0">
              <a:lnSpc>
                <a:spcPct val="120000"/>
              </a:lnSpc>
              <a:buNone/>
            </a:pPr>
            <a:r>
              <a:rPr lang="hr-HR" sz="4400" noProof="0" dirty="0">
                <a:effectLst/>
                <a:latin typeface="Times" panose="02020603050405020304" pitchFamily="18" charset="0"/>
                <a:ea typeface="Calibri" panose="020F0502020204030204" pitchFamily="34" charset="0"/>
                <a:cs typeface="Times" panose="02020603050405020304" pitchFamily="18" charset="0"/>
              </a:rPr>
              <a:t>Snabdijevanje sirovinama, uključujućim materijalima za </a:t>
            </a:r>
            <a:r>
              <a:rPr lang="hr-HR" sz="4400" b="1" noProof="0" dirty="0">
                <a:effectLst/>
                <a:latin typeface="Times" panose="02020603050405020304" pitchFamily="18" charset="0"/>
                <a:ea typeface="Calibri" panose="020F0502020204030204" pitchFamily="34" charset="0"/>
                <a:cs typeface="Times" panose="02020603050405020304" pitchFamily="18" charset="0"/>
              </a:rPr>
              <a:t>lakše šasije, u odnosu na </a:t>
            </a:r>
            <a:r>
              <a:rPr lang="hr-HR" sz="4400" noProof="0" dirty="0">
                <a:effectLst/>
                <a:latin typeface="Times" panose="02020603050405020304" pitchFamily="18" charset="0"/>
                <a:ea typeface="Calibri" panose="020F0502020204030204" pitchFamily="34" charset="0"/>
                <a:cs typeface="Times" panose="02020603050405020304" pitchFamily="18" charset="0"/>
              </a:rPr>
              <a:t>akumulatore, </a:t>
            </a:r>
            <a:r>
              <a:rPr lang="hr-HR" sz="4400" noProof="0" dirty="0" err="1">
                <a:effectLst/>
                <a:latin typeface="Times" panose="02020603050405020304" pitchFamily="18" charset="0"/>
                <a:ea typeface="Calibri" panose="020F0502020204030204" pitchFamily="34" charset="0"/>
                <a:cs typeface="Times" panose="02020603050405020304" pitchFamily="18" charset="0"/>
              </a:rPr>
              <a:t>stvoriće</a:t>
            </a:r>
            <a:r>
              <a:rPr lang="hr-HR" sz="4400" noProof="0" dirty="0">
                <a:effectLst/>
                <a:latin typeface="Times" panose="02020603050405020304" pitchFamily="18" charset="0"/>
                <a:ea typeface="Calibri" panose="020F0502020204030204" pitchFamily="34" charset="0"/>
                <a:cs typeface="Times" panose="02020603050405020304" pitchFamily="18" charset="0"/>
              </a:rPr>
              <a:t> problem. „Svi će izbaciti električna vozila na tržište …. Gdje je </a:t>
            </a:r>
            <a:r>
              <a:rPr lang="hr-HR" sz="4400" b="1" noProof="0" dirty="0">
                <a:effectLst/>
                <a:latin typeface="Times" panose="02020603050405020304" pitchFamily="18" charset="0"/>
                <a:ea typeface="Calibri" panose="020F0502020204030204" pitchFamily="34" charset="0"/>
                <a:cs typeface="Times" panose="02020603050405020304" pitchFamily="18" charset="0"/>
              </a:rPr>
              <a:t>infrastruktura za punjenje</a:t>
            </a:r>
            <a:r>
              <a:rPr lang="hr-HR" sz="4400" noProof="0" dirty="0">
                <a:effectLst/>
                <a:latin typeface="Times" panose="02020603050405020304" pitchFamily="18" charset="0"/>
                <a:ea typeface="Calibri" panose="020F0502020204030204" pitchFamily="34" charset="0"/>
                <a:cs typeface="Times" panose="02020603050405020304" pitchFamily="18" charset="0"/>
              </a:rPr>
              <a:t>? Koji su </a:t>
            </a:r>
            <a:r>
              <a:rPr lang="hr-HR" sz="4400" b="1" noProof="0" dirty="0">
                <a:effectLst/>
                <a:latin typeface="Times" panose="02020603050405020304" pitchFamily="18" charset="0"/>
                <a:ea typeface="Calibri" panose="020F0502020204030204" pitchFamily="34" charset="0"/>
                <a:cs typeface="Times" panose="02020603050405020304" pitchFamily="18" charset="0"/>
              </a:rPr>
              <a:t>geopolitički rizici </a:t>
            </a:r>
            <a:r>
              <a:rPr lang="hr-HR" sz="4400" noProof="0" dirty="0">
                <a:effectLst/>
                <a:latin typeface="Times" panose="02020603050405020304" pitchFamily="18" charset="0"/>
                <a:ea typeface="Calibri" panose="020F0502020204030204" pitchFamily="34" charset="0"/>
                <a:cs typeface="Times" panose="02020603050405020304" pitchFamily="18" charset="0"/>
              </a:rPr>
              <a:t>nabavke takvih </a:t>
            </a:r>
            <a:r>
              <a:rPr lang="hr-HR" sz="4400" b="1" noProof="0" dirty="0">
                <a:effectLst/>
                <a:latin typeface="Times" panose="02020603050405020304" pitchFamily="18" charset="0"/>
                <a:ea typeface="Calibri" panose="020F0502020204030204" pitchFamily="34" charset="0"/>
                <a:cs typeface="Times" panose="02020603050405020304" pitchFamily="18" charset="0"/>
              </a:rPr>
              <a:t>sirovina</a:t>
            </a:r>
            <a:r>
              <a:rPr lang="hr-HR" sz="4400" noProof="0" dirty="0">
                <a:effectLst/>
                <a:latin typeface="Times" panose="02020603050405020304" pitchFamily="18" charset="0"/>
                <a:ea typeface="Calibri" panose="020F0502020204030204" pitchFamily="34" charset="0"/>
                <a:cs typeface="Times" panose="02020603050405020304" pitchFamily="18" charset="0"/>
              </a:rPr>
              <a:t>?” pitao je </a:t>
            </a:r>
            <a:r>
              <a:rPr lang="hr-HR" sz="4400" noProof="0" dirty="0" err="1">
                <a:effectLst/>
                <a:latin typeface="Times" panose="02020603050405020304" pitchFamily="18" charset="0"/>
                <a:ea typeface="Calibri" panose="020F0502020204030204" pitchFamily="34" charset="0"/>
                <a:cs typeface="Times" panose="02020603050405020304" pitchFamily="18" charset="0"/>
              </a:rPr>
              <a:t>Tavares</a:t>
            </a:r>
            <a:r>
              <a:rPr lang="hr-HR" sz="4400" noProof="0" dirty="0">
                <a:effectLst/>
                <a:latin typeface="Times" panose="02020603050405020304" pitchFamily="18" charset="0"/>
                <a:ea typeface="Calibri" panose="020F0502020204030204" pitchFamily="34" charset="0"/>
                <a:cs typeface="Times" panose="02020603050405020304" pitchFamily="18" charset="0"/>
              </a:rPr>
              <a:t>.</a:t>
            </a:r>
            <a:endParaRPr lang="hr-HR" sz="4400" noProof="0" dirty="0">
              <a:latin typeface="Times" panose="02020603050405020304" pitchFamily="18" charset="0"/>
              <a:cs typeface="Times" panose="02020603050405020304" pitchFamily="18" charset="0"/>
            </a:endParaRPr>
          </a:p>
        </p:txBody>
      </p:sp>
    </p:spTree>
    <p:extLst>
      <p:ext uri="{BB962C8B-B14F-4D97-AF65-F5344CB8AC3E}">
        <p14:creationId xmlns:p14="http://schemas.microsoft.com/office/powerpoint/2010/main" val="27573487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6" name="Rectangle 83">
            <a:extLst>
              <a:ext uri="{FF2B5EF4-FFF2-40B4-BE49-F238E27FC236}">
                <a16:creationId xmlns:a16="http://schemas.microsoft.com/office/drawing/2014/main" id="{16AC3602-3348-4F31-9E43-076B03514E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10100" cy="854736"/>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Graphic 11">
            <a:extLst>
              <a:ext uri="{FF2B5EF4-FFF2-40B4-BE49-F238E27FC236}">
                <a16:creationId xmlns:a16="http://schemas.microsoft.com/office/drawing/2014/main" id="{394094B0-A6C9-44BE-9042-66EF0612F6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23030" y="299202"/>
            <a:ext cx="52574" cy="70292"/>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rgbClr val="FFFFFF"/>
          </a:solidFill>
          <a:ln w="603" cap="flat">
            <a:noFill/>
            <a:prstDash val="solid"/>
            <a:miter/>
          </a:ln>
        </p:spPr>
        <p:txBody>
          <a:bodyPr rtlCol="0" anchor="ctr"/>
          <a:lstStyle/>
          <a:p>
            <a:endParaRPr lang="en-US"/>
          </a:p>
        </p:txBody>
      </p:sp>
      <p:sp>
        <p:nvSpPr>
          <p:cNvPr id="88" name="Graphic 10">
            <a:extLst>
              <a:ext uri="{FF2B5EF4-FFF2-40B4-BE49-F238E27FC236}">
                <a16:creationId xmlns:a16="http://schemas.microsoft.com/office/drawing/2014/main" id="{64C2CA96-0B16-4AA7-B340-33044D2385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58694" y="415123"/>
            <a:ext cx="34461" cy="46076"/>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rgbClr val="FFFFFF"/>
          </a:solidFill>
          <a:ln w="422" cap="flat">
            <a:noFill/>
            <a:prstDash val="solid"/>
            <a:miter/>
          </a:ln>
        </p:spPr>
        <p:txBody>
          <a:bodyPr rtlCol="0" anchor="ctr"/>
          <a:lstStyle/>
          <a:p>
            <a:endParaRPr lang="en-US"/>
          </a:p>
        </p:txBody>
      </p:sp>
      <p:sp>
        <p:nvSpPr>
          <p:cNvPr id="90" name="Graphic 12">
            <a:extLst>
              <a:ext uri="{FF2B5EF4-FFF2-40B4-BE49-F238E27FC236}">
                <a16:creationId xmlns:a16="http://schemas.microsoft.com/office/drawing/2014/main" id="{1D50D7A8-F1D5-4306-8A9B-DD7A73EB8B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17154" y="675557"/>
            <a:ext cx="48292" cy="64567"/>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rgbClr val="FFFFFF"/>
          </a:solidFill>
          <a:ln w="610" cap="flat">
            <a:noFill/>
            <a:prstDash val="solid"/>
            <a:miter/>
          </a:ln>
        </p:spPr>
        <p:txBody>
          <a:bodyPr rtlCol="0" anchor="ctr"/>
          <a:lstStyle/>
          <a:p>
            <a:endParaRPr lang="en-US"/>
          </a:p>
        </p:txBody>
      </p:sp>
      <p:graphicFrame>
        <p:nvGraphicFramePr>
          <p:cNvPr id="148" name="CasellaDiTesto 9">
            <a:extLst>
              <a:ext uri="{FF2B5EF4-FFF2-40B4-BE49-F238E27FC236}">
                <a16:creationId xmlns:a16="http://schemas.microsoft.com/office/drawing/2014/main" id="{DE6964CD-C66E-9AA1-904D-0D7DBDCACB80}"/>
              </a:ext>
            </a:extLst>
          </p:cNvPr>
          <p:cNvGraphicFramePr/>
          <p:nvPr>
            <p:extLst>
              <p:ext uri="{D42A27DB-BD31-4B8C-83A1-F6EECF244321}">
                <p14:modId xmlns:p14="http://schemas.microsoft.com/office/powerpoint/2010/main" val="2418649277"/>
              </p:ext>
            </p:extLst>
          </p:nvPr>
        </p:nvGraphicFramePr>
        <p:xfrm>
          <a:off x="316944" y="1117901"/>
          <a:ext cx="3976211" cy="20048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653408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51A839-9D64-86E2-0F97-0AB151AE5059}"/>
              </a:ext>
            </a:extLst>
          </p:cNvPr>
          <p:cNvSpPr>
            <a:spLocks noGrp="1"/>
          </p:cNvSpPr>
          <p:nvPr>
            <p:ph type="title"/>
          </p:nvPr>
        </p:nvSpPr>
        <p:spPr>
          <a:xfrm>
            <a:off x="238572" y="678778"/>
            <a:ext cx="1456878" cy="650024"/>
          </a:xfrm>
        </p:spPr>
        <p:txBody>
          <a:bodyPr anchor="b">
            <a:normAutofit fontScale="90000"/>
          </a:bodyPr>
          <a:lstStyle/>
          <a:p>
            <a:r>
              <a:rPr lang="hr-HR" sz="1437" b="1" noProof="0" dirty="0"/>
              <a:t>Okupljanje velike kvalificirane radne „Poslova neto nule”.</a:t>
            </a:r>
            <a:endParaRPr lang="hr-HR" sz="1437" noProof="0" dirty="0"/>
          </a:p>
        </p:txBody>
      </p:sp>
      <p:sp>
        <p:nvSpPr>
          <p:cNvPr id="3" name="Content Placeholder 2">
            <a:extLst>
              <a:ext uri="{FF2B5EF4-FFF2-40B4-BE49-F238E27FC236}">
                <a16:creationId xmlns:a16="http://schemas.microsoft.com/office/drawing/2014/main" id="{AE18F151-E408-860D-8521-0067803C5C88}"/>
              </a:ext>
            </a:extLst>
          </p:cNvPr>
          <p:cNvSpPr>
            <a:spLocks noGrp="1"/>
          </p:cNvSpPr>
          <p:nvPr>
            <p:ph idx="1"/>
          </p:nvPr>
        </p:nvSpPr>
        <p:spPr>
          <a:xfrm>
            <a:off x="162372" y="1498435"/>
            <a:ext cx="1685478" cy="1289675"/>
          </a:xfrm>
        </p:spPr>
        <p:txBody>
          <a:bodyPr anchor="t">
            <a:noAutofit/>
          </a:bodyPr>
          <a:lstStyle/>
          <a:p>
            <a:r>
              <a:rPr lang="hr-HR" sz="1100" noProof="0" dirty="0">
                <a:latin typeface="Times" panose="02020603050405020304" pitchFamily="18" charset="0"/>
                <a:cs typeface="Times" panose="02020603050405020304" pitchFamily="18" charset="0"/>
              </a:rPr>
              <a:t>Neće doći do </a:t>
            </a:r>
            <a:r>
              <a:rPr lang="hr-HR" sz="1100" noProof="0" dirty="0" err="1">
                <a:latin typeface="Times" panose="02020603050405020304" pitchFamily="18" charset="0"/>
                <a:cs typeface="Times" panose="02020603050405020304" pitchFamily="18" charset="0"/>
              </a:rPr>
              <a:t>dekarbonizacije</a:t>
            </a:r>
            <a:r>
              <a:rPr lang="hr-HR" sz="1100" noProof="0" dirty="0">
                <a:latin typeface="Times" panose="02020603050405020304" pitchFamily="18" charset="0"/>
                <a:cs typeface="Times" panose="02020603050405020304" pitchFamily="18" charset="0"/>
              </a:rPr>
              <a:t> potrebnom brzinom i obimom </a:t>
            </a:r>
            <a:r>
              <a:rPr lang="hr-HR" sz="1100" b="1" noProof="0" dirty="0">
                <a:latin typeface="Times" panose="02020603050405020304" pitchFamily="18" charset="0"/>
                <a:cs typeface="Times" panose="02020603050405020304" pitchFamily="18" charset="0"/>
              </a:rPr>
              <a:t>bez okupljanja velike kvalificirane radne snage.</a:t>
            </a:r>
          </a:p>
          <a:p>
            <a:r>
              <a:rPr lang="hr-HR" sz="1100" noProof="0" dirty="0">
                <a:latin typeface="Times" panose="02020603050405020304" pitchFamily="18" charset="0"/>
                <a:cs typeface="Times" panose="02020603050405020304" pitchFamily="18" charset="0"/>
              </a:rPr>
              <a:t>Čak i prije </a:t>
            </a:r>
            <a:r>
              <a:rPr lang="hr-HR" sz="1100" noProof="0" dirty="0" err="1">
                <a:latin typeface="Times" panose="02020603050405020304" pitchFamily="18" charset="0"/>
                <a:cs typeface="Times" panose="02020603050405020304" pitchFamily="18" charset="0"/>
              </a:rPr>
              <a:t>pandemije</a:t>
            </a:r>
            <a:r>
              <a:rPr lang="hr-HR" sz="1100" noProof="0" dirty="0">
                <a:latin typeface="Times" panose="02020603050405020304" pitchFamily="18" charset="0"/>
                <a:cs typeface="Times" panose="02020603050405020304" pitchFamily="18" charset="0"/>
              </a:rPr>
              <a:t>, zahtjev za zelenim vještinama bio je naročito akutan u industriji energije.</a:t>
            </a:r>
          </a:p>
        </p:txBody>
      </p:sp>
      <p:pic>
        <p:nvPicPr>
          <p:cNvPr id="5" name="Picture 4">
            <a:extLst>
              <a:ext uri="{FF2B5EF4-FFF2-40B4-BE49-F238E27FC236}">
                <a16:creationId xmlns:a16="http://schemas.microsoft.com/office/drawing/2014/main" id="{9218536F-489E-8C5A-CA22-541F154B81E0}"/>
              </a:ext>
            </a:extLst>
          </p:cNvPr>
          <p:cNvPicPr>
            <a:picLocks noChangeAspect="1"/>
          </p:cNvPicPr>
          <p:nvPr/>
        </p:nvPicPr>
        <p:blipFill>
          <a:blip r:embed="rId2"/>
          <a:stretch>
            <a:fillRect/>
          </a:stretch>
        </p:blipFill>
        <p:spPr>
          <a:xfrm>
            <a:off x="2000250" y="927568"/>
            <a:ext cx="2370125" cy="1611965"/>
          </a:xfrm>
          <a:prstGeom prst="rect">
            <a:avLst/>
          </a:prstGeom>
        </p:spPr>
      </p:pic>
    </p:spTree>
    <p:extLst>
      <p:ext uri="{BB962C8B-B14F-4D97-AF65-F5344CB8AC3E}">
        <p14:creationId xmlns:p14="http://schemas.microsoft.com/office/powerpoint/2010/main" val="26678613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36960"/>
            <a:ext cx="4608947" cy="259318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5735"/>
            <a:endParaRPr lang="en-US" sz="681">
              <a:solidFill>
                <a:prstClr val="white"/>
              </a:solidFill>
              <a:latin typeface="Calibri" panose="020F0502020204030204"/>
            </a:endParaRPr>
          </a:p>
        </p:txBody>
      </p:sp>
      <p:sp>
        <p:nvSpPr>
          <p:cNvPr id="2" name="Title 1">
            <a:extLst>
              <a:ext uri="{FF2B5EF4-FFF2-40B4-BE49-F238E27FC236}">
                <a16:creationId xmlns:a16="http://schemas.microsoft.com/office/drawing/2014/main" id="{49268644-99D0-7C4B-8C71-A33B32AEEA6E}"/>
              </a:ext>
            </a:extLst>
          </p:cNvPr>
          <p:cNvSpPr>
            <a:spLocks noGrp="1"/>
          </p:cNvSpPr>
          <p:nvPr>
            <p:ph type="title"/>
          </p:nvPr>
        </p:nvSpPr>
        <p:spPr>
          <a:xfrm>
            <a:off x="185622" y="644414"/>
            <a:ext cx="1589785" cy="2053800"/>
          </a:xfrm>
        </p:spPr>
        <p:txBody>
          <a:bodyPr>
            <a:normAutofit fontScale="90000"/>
          </a:bodyPr>
          <a:lstStyle/>
          <a:p>
            <a:r>
              <a:rPr lang="hr-HR" sz="2042" noProof="0" dirty="0"/>
              <a:t>Svjetski ekonomski forum utvrdio potrebne vještine za zelene poslove.</a:t>
            </a:r>
          </a:p>
        </p:txBody>
      </p:sp>
      <p:sp>
        <p:nvSpPr>
          <p:cNvPr id="11"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961943" y="1669161"/>
            <a:ext cx="1694212" cy="6915"/>
          </a:xfrm>
          <a:custGeom>
            <a:avLst/>
            <a:gdLst>
              <a:gd name="connsiteX0" fmla="*/ 0 w 10000"/>
              <a:gd name="connsiteY0" fmla="*/ 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fill="none" extrusionOk="0">
                <a:moveTo>
                  <a:pt x="0" y="0"/>
                </a:moveTo>
                <a:cubicBezTo>
                  <a:pt x="4791" y="327"/>
                  <a:pt x="6400" y="69"/>
                  <a:pt x="10000" y="0"/>
                </a:cubicBezTo>
                <a:cubicBezTo>
                  <a:pt x="9955" y="3464"/>
                  <a:pt x="10081" y="7866"/>
                  <a:pt x="10000" y="10000"/>
                </a:cubicBezTo>
                <a:cubicBezTo>
                  <a:pt x="6219" y="9793"/>
                  <a:pt x="4034" y="10351"/>
                  <a:pt x="0" y="10000"/>
                </a:cubicBezTo>
                <a:cubicBezTo>
                  <a:pt x="454" y="6185"/>
                  <a:pt x="74" y="2352"/>
                  <a:pt x="0" y="0"/>
                </a:cubicBezTo>
                <a:close/>
              </a:path>
              <a:path w="10000" h="10000" stroke="0" extrusionOk="0">
                <a:moveTo>
                  <a:pt x="0" y="0"/>
                </a:moveTo>
                <a:cubicBezTo>
                  <a:pt x="3868" y="-313"/>
                  <a:pt x="7744" y="7"/>
                  <a:pt x="10000" y="0"/>
                </a:cubicBezTo>
                <a:cubicBezTo>
                  <a:pt x="10451" y="4945"/>
                  <a:pt x="10100" y="5440"/>
                  <a:pt x="10000" y="10000"/>
                </a:cubicBezTo>
                <a:cubicBezTo>
                  <a:pt x="7056" y="10499"/>
                  <a:pt x="4749" y="10060"/>
                  <a:pt x="0" y="10000"/>
                </a:cubicBezTo>
                <a:cubicBezTo>
                  <a:pt x="-33" y="7118"/>
                  <a:pt x="-309" y="3157"/>
                  <a:pt x="0" y="0"/>
                </a:cubicBezTo>
                <a:close/>
              </a:path>
            </a:pathLst>
          </a:custGeom>
          <a:solidFill>
            <a:schemeClr val="accent2"/>
          </a:solidFill>
          <a:ln w="41275" cap="rnd">
            <a:solidFill>
              <a:schemeClr val="accent2"/>
            </a:solidFill>
            <a:round/>
            <a:extLst>
              <a:ext uri="{C807C97D-BFC1-408E-A445-0C87EB9F89A2}">
                <ask:lineSketchStyleProps xmln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5735"/>
            <a:endParaRPr lang="en-US" sz="681">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B3F4F445-B803-D752-F24E-E0F5221862D6}"/>
              </a:ext>
            </a:extLst>
          </p:cNvPr>
          <p:cNvSpPr>
            <a:spLocks noGrp="1"/>
          </p:cNvSpPr>
          <p:nvPr>
            <p:ph idx="1"/>
          </p:nvPr>
        </p:nvSpPr>
        <p:spPr>
          <a:xfrm>
            <a:off x="1812507" y="209550"/>
            <a:ext cx="2681595" cy="2971799"/>
          </a:xfrm>
        </p:spPr>
        <p:txBody>
          <a:bodyPr anchor="ctr">
            <a:noAutofit/>
          </a:bodyPr>
          <a:lstStyle/>
          <a:p>
            <a:pPr>
              <a:lnSpc>
                <a:spcPct val="120000"/>
              </a:lnSpc>
            </a:pPr>
            <a:r>
              <a:rPr lang="hr-HR" sz="900" b="1" noProof="0" dirty="0">
                <a:latin typeface="Times" panose="02020603050405020304" pitchFamily="18" charset="0"/>
                <a:cs typeface="Times" panose="02020603050405020304" pitchFamily="18" charset="0"/>
              </a:rPr>
              <a:t>Naučne vještine</a:t>
            </a:r>
            <a:r>
              <a:rPr lang="hr-HR" sz="900" noProof="0" dirty="0">
                <a:latin typeface="Times" panose="02020603050405020304" pitchFamily="18" charset="0"/>
                <a:cs typeface="Times" panose="02020603050405020304" pitchFamily="18" charset="0"/>
              </a:rPr>
              <a:t>: ključne uloge </a:t>
            </a:r>
            <a:r>
              <a:rPr lang="hr-HR" sz="900" noProof="0" dirty="0" err="1">
                <a:latin typeface="Times" panose="02020603050405020304" pitchFamily="18" charset="0"/>
                <a:cs typeface="Times" panose="02020603050405020304" pitchFamily="18" charset="0"/>
              </a:rPr>
              <a:t>obuhvataju</a:t>
            </a:r>
            <a:r>
              <a:rPr lang="hr-HR" sz="900" noProof="0" dirty="0">
                <a:latin typeface="Times" panose="02020603050405020304" pitchFamily="18" charset="0"/>
                <a:cs typeface="Times" panose="02020603050405020304" pitchFamily="18" charset="0"/>
              </a:rPr>
              <a:t> </a:t>
            </a:r>
            <a:r>
              <a:rPr lang="hr-HR" sz="900" noProof="0" dirty="0" err="1">
                <a:latin typeface="Times" panose="02020603050405020304" pitchFamily="18" charset="0"/>
                <a:cs typeface="Times" panose="02020603050405020304" pitchFamily="18" charset="0"/>
              </a:rPr>
              <a:t>okolinske</a:t>
            </a:r>
            <a:r>
              <a:rPr lang="hr-HR" sz="900" noProof="0" dirty="0">
                <a:latin typeface="Times" panose="02020603050405020304" pitchFamily="18" charset="0"/>
                <a:cs typeface="Times" panose="02020603050405020304" pitchFamily="18" charset="0"/>
              </a:rPr>
              <a:t> naučnike, biologe, hidrologe i </a:t>
            </a:r>
            <a:r>
              <a:rPr lang="hr-HR" sz="900" noProof="0" dirty="0" err="1">
                <a:latin typeface="Times" panose="02020603050405020304" pitchFamily="18" charset="0"/>
                <a:cs typeface="Times" panose="02020603050405020304" pitchFamily="18" charset="0"/>
              </a:rPr>
              <a:t>biohemičare</a:t>
            </a:r>
            <a:r>
              <a:rPr lang="hr-HR" sz="900" noProof="0" dirty="0">
                <a:latin typeface="Times" panose="02020603050405020304" pitchFamily="18" charset="0"/>
                <a:cs typeface="Times" panose="02020603050405020304" pitchFamily="18" charset="0"/>
              </a:rPr>
              <a:t>. Ljudi na ovim poslovima će pratiti, upravljati i štititi prirodne resurse, uključujući tlo i vrijedne izvore vode.</a:t>
            </a:r>
          </a:p>
          <a:p>
            <a:pPr>
              <a:lnSpc>
                <a:spcPct val="120000"/>
              </a:lnSpc>
            </a:pPr>
            <a:r>
              <a:rPr lang="hr-HR" sz="900" b="1" noProof="0" dirty="0">
                <a:latin typeface="Times" panose="02020603050405020304" pitchFamily="18" charset="0"/>
                <a:cs typeface="Times" panose="02020603050405020304" pitchFamily="18" charset="0"/>
              </a:rPr>
              <a:t>Arhitektonske i vještine planiranja</a:t>
            </a:r>
            <a:r>
              <a:rPr lang="hr-HR" sz="900" noProof="0" dirty="0">
                <a:latin typeface="Times" panose="02020603050405020304" pitchFamily="18" charset="0"/>
                <a:cs typeface="Times" panose="02020603050405020304" pitchFamily="18" charset="0"/>
              </a:rPr>
              <a:t>: Zgrade će više pratiti energetsku efikasnost, gdje će se koristiti manji resursi za njihovu izgradnju i upravljanje. Arhitekte i planeri će dizajnirati ove zgrade da poštuju </a:t>
            </a:r>
            <a:r>
              <a:rPr lang="hr-HR" sz="900" noProof="0" dirty="0" err="1">
                <a:latin typeface="Times" panose="02020603050405020304" pitchFamily="18" charset="0"/>
                <a:cs typeface="Times" panose="02020603050405020304" pitchFamily="18" charset="0"/>
              </a:rPr>
              <a:t>okolinske</a:t>
            </a:r>
            <a:r>
              <a:rPr lang="hr-HR" sz="900" noProof="0" dirty="0">
                <a:latin typeface="Times" panose="02020603050405020304" pitchFamily="18" charset="0"/>
                <a:cs typeface="Times" panose="02020603050405020304" pitchFamily="18" charset="0"/>
              </a:rPr>
              <a:t> propise i zahtjeve klijenata za zelenim prostorom.</a:t>
            </a:r>
          </a:p>
          <a:p>
            <a:pPr>
              <a:lnSpc>
                <a:spcPct val="120000"/>
              </a:lnSpc>
            </a:pPr>
            <a:r>
              <a:rPr lang="hr-HR" sz="900" b="1" noProof="0" dirty="0">
                <a:latin typeface="Times" panose="02020603050405020304" pitchFamily="18" charset="0"/>
                <a:cs typeface="Times" panose="02020603050405020304" pitchFamily="18" charset="0"/>
              </a:rPr>
              <a:t>Zeleno inženjerstvo i tehnološke vještine:</a:t>
            </a:r>
            <a:r>
              <a:rPr lang="hr-HR" sz="900" noProof="0" dirty="0">
                <a:latin typeface="Times" panose="02020603050405020304" pitchFamily="18" charset="0"/>
                <a:cs typeface="Times" panose="02020603050405020304" pitchFamily="18" charset="0"/>
              </a:rPr>
              <a:t> Današnji mladi inženjeri su sutrašnji zeleni inženjeri, koji će pomagati u dizajniranju i održavanju solarnih panela, </a:t>
            </a:r>
            <a:r>
              <a:rPr lang="hr-HR" sz="900" noProof="0" dirty="0" err="1">
                <a:latin typeface="Times" panose="02020603050405020304" pitchFamily="18" charset="0"/>
                <a:cs typeface="Times" panose="02020603050405020304" pitchFamily="18" charset="0"/>
              </a:rPr>
              <a:t>vjetroturbina</a:t>
            </a:r>
            <a:r>
              <a:rPr lang="hr-HR" sz="900" noProof="0" dirty="0">
                <a:latin typeface="Times" panose="02020603050405020304" pitchFamily="18" charset="0"/>
                <a:cs typeface="Times" panose="02020603050405020304" pitchFamily="18" charset="0"/>
              </a:rPr>
              <a:t>, vozila sa malim emisijama i drugih tehnologija zelene ekonomije.</a:t>
            </a:r>
            <a:endParaRPr lang="hr-HR" sz="900" noProof="0" dirty="0"/>
          </a:p>
        </p:txBody>
      </p:sp>
      <p:sp>
        <p:nvSpPr>
          <p:cNvPr id="7" name="Rectangle 6">
            <a:extLst>
              <a:ext uri="{FF2B5EF4-FFF2-40B4-BE49-F238E27FC236}">
                <a16:creationId xmlns:a16="http://schemas.microsoft.com/office/drawing/2014/main" id="{B1822392-56A5-0D6F-8ABA-B2317FE87AFB}"/>
              </a:ext>
            </a:extLst>
          </p:cNvPr>
          <p:cNvSpPr/>
          <p:nvPr/>
        </p:nvSpPr>
        <p:spPr>
          <a:xfrm>
            <a:off x="512023" y="2684090"/>
            <a:ext cx="3353659" cy="651460"/>
          </a:xfrm>
          <a:prstGeom prst="rect">
            <a:avLst/>
          </a:prstGeom>
        </p:spPr>
        <p:txBody>
          <a:bodyPr wrap="square">
            <a:spAutoFit/>
          </a:bodyPr>
          <a:lstStyle/>
          <a:p>
            <a:pPr defTabSz="345735"/>
            <a:endParaRPr lang="en-US" sz="454" dirty="0">
              <a:solidFill>
                <a:prstClr val="black"/>
              </a:solidFill>
              <a:latin typeface="Calibri" panose="020F0502020204030204"/>
            </a:endParaRPr>
          </a:p>
          <a:p>
            <a:pPr defTabSz="345735"/>
            <a:endParaRPr lang="en-US" sz="454" dirty="0">
              <a:solidFill>
                <a:prstClr val="black"/>
              </a:solidFill>
              <a:latin typeface="Calibri" panose="020F0502020204030204"/>
            </a:endParaRPr>
          </a:p>
          <a:p>
            <a:pPr defTabSz="345735"/>
            <a:endParaRPr lang="en-US" sz="454" dirty="0">
              <a:solidFill>
                <a:prstClr val="black"/>
              </a:solidFill>
              <a:latin typeface="Calibri" panose="020F0502020204030204"/>
            </a:endParaRPr>
          </a:p>
          <a:p>
            <a:pPr defTabSz="345735"/>
            <a:endParaRPr lang="en-US" sz="454" dirty="0">
              <a:solidFill>
                <a:prstClr val="black"/>
              </a:solidFill>
              <a:latin typeface="Calibri" panose="020F0502020204030204"/>
            </a:endParaRPr>
          </a:p>
          <a:p>
            <a:pPr defTabSz="345735"/>
            <a:endParaRPr lang="en-US" sz="454" dirty="0">
              <a:solidFill>
                <a:prstClr val="black"/>
              </a:solidFill>
              <a:latin typeface="Calibri" panose="020F0502020204030204"/>
            </a:endParaRPr>
          </a:p>
          <a:p>
            <a:pPr defTabSz="345735"/>
            <a:endParaRPr lang="en-US" sz="454" dirty="0">
              <a:solidFill>
                <a:prstClr val="black"/>
              </a:solidFill>
              <a:latin typeface="Calibri" panose="020F0502020204030204"/>
            </a:endParaRPr>
          </a:p>
          <a:p>
            <a:pPr defTabSz="345735"/>
            <a:endParaRPr lang="en-US" sz="454" dirty="0">
              <a:solidFill>
                <a:prstClr val="black"/>
              </a:solidFill>
              <a:latin typeface="Calibri" panose="020F0502020204030204"/>
            </a:endParaRPr>
          </a:p>
          <a:p>
            <a:pPr defTabSz="345735"/>
            <a:r>
              <a:rPr lang="en-US" sz="454" dirty="0" err="1">
                <a:solidFill>
                  <a:prstClr val="black"/>
                </a:solidFill>
                <a:latin typeface="Calibri" panose="020F0502020204030204"/>
              </a:rPr>
              <a:t>Izvor</a:t>
            </a:r>
            <a:r>
              <a:rPr lang="en-US" sz="454" dirty="0">
                <a:solidFill>
                  <a:prstClr val="black"/>
                </a:solidFill>
                <a:latin typeface="Calibri" panose="020F0502020204030204"/>
              </a:rPr>
              <a:t>: https://www.weforum.org/agenda/2021/08/these-are-the-skills-young-people-will-need-for-the-green-jobs-of-the-future/</a:t>
            </a:r>
          </a:p>
        </p:txBody>
      </p:sp>
    </p:spTree>
    <p:extLst>
      <p:ext uri="{BB962C8B-B14F-4D97-AF65-F5344CB8AC3E}">
        <p14:creationId xmlns:p14="http://schemas.microsoft.com/office/powerpoint/2010/main" val="11056001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36960"/>
            <a:ext cx="4608947" cy="259318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5735"/>
            <a:endParaRPr lang="en-US" sz="681">
              <a:solidFill>
                <a:prstClr val="white"/>
              </a:solidFill>
              <a:latin typeface="Calibri" panose="020F0502020204030204"/>
            </a:endParaRPr>
          </a:p>
        </p:txBody>
      </p:sp>
      <p:sp>
        <p:nvSpPr>
          <p:cNvPr id="2" name="Title 1">
            <a:extLst>
              <a:ext uri="{FF2B5EF4-FFF2-40B4-BE49-F238E27FC236}">
                <a16:creationId xmlns:a16="http://schemas.microsoft.com/office/drawing/2014/main" id="{45713240-A518-B8D0-0169-51C28AEA4B0D}"/>
              </a:ext>
            </a:extLst>
          </p:cNvPr>
          <p:cNvSpPr>
            <a:spLocks noGrp="1"/>
          </p:cNvSpPr>
          <p:nvPr>
            <p:ph type="title"/>
          </p:nvPr>
        </p:nvSpPr>
        <p:spPr>
          <a:xfrm>
            <a:off x="316367" y="275184"/>
            <a:ext cx="3976211" cy="501229"/>
          </a:xfrm>
        </p:spPr>
        <p:txBody>
          <a:bodyPr>
            <a:normAutofit fontScale="90000"/>
          </a:bodyPr>
          <a:lstStyle/>
          <a:p>
            <a:r>
              <a:rPr lang="hr-HR" sz="2042" noProof="0" dirty="0"/>
              <a:t>Svjetski ekonomski forum je utvrdio vještine za zelene poslove</a:t>
            </a:r>
          </a:p>
        </p:txBody>
      </p:sp>
      <p:sp>
        <p:nvSpPr>
          <p:cNvPr id="11"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52979" y="1071216"/>
            <a:ext cx="4104142" cy="6915"/>
          </a:xfrm>
          <a:custGeom>
            <a:avLst/>
            <a:gdLst>
              <a:gd name="connsiteX0" fmla="*/ 0 w 10000"/>
              <a:gd name="connsiteY0" fmla="*/ 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fill="none" extrusionOk="0">
                <a:moveTo>
                  <a:pt x="0" y="0"/>
                </a:moveTo>
                <a:cubicBezTo>
                  <a:pt x="4791" y="327"/>
                  <a:pt x="6400" y="69"/>
                  <a:pt x="10000" y="0"/>
                </a:cubicBezTo>
                <a:cubicBezTo>
                  <a:pt x="9955" y="3464"/>
                  <a:pt x="10081" y="7866"/>
                  <a:pt x="10000" y="10000"/>
                </a:cubicBezTo>
                <a:cubicBezTo>
                  <a:pt x="6219" y="9793"/>
                  <a:pt x="4034" y="10351"/>
                  <a:pt x="0" y="10000"/>
                </a:cubicBezTo>
                <a:cubicBezTo>
                  <a:pt x="454" y="6185"/>
                  <a:pt x="74" y="2352"/>
                  <a:pt x="0" y="0"/>
                </a:cubicBezTo>
                <a:close/>
              </a:path>
              <a:path w="10000" h="10000" stroke="0" extrusionOk="0">
                <a:moveTo>
                  <a:pt x="0" y="0"/>
                </a:moveTo>
                <a:cubicBezTo>
                  <a:pt x="3868" y="-313"/>
                  <a:pt x="7744" y="7"/>
                  <a:pt x="10000" y="0"/>
                </a:cubicBezTo>
                <a:cubicBezTo>
                  <a:pt x="10451" y="4945"/>
                  <a:pt x="10100" y="5440"/>
                  <a:pt x="10000" y="10000"/>
                </a:cubicBezTo>
                <a:cubicBezTo>
                  <a:pt x="7056" y="10499"/>
                  <a:pt x="4749" y="10060"/>
                  <a:pt x="0" y="10000"/>
                </a:cubicBezTo>
                <a:cubicBezTo>
                  <a:pt x="-33" y="7118"/>
                  <a:pt x="-309" y="3157"/>
                  <a:pt x="0" y="0"/>
                </a:cubicBezTo>
                <a:close/>
              </a:path>
            </a:pathLst>
          </a:custGeom>
          <a:solidFill>
            <a:schemeClr val="accent2"/>
          </a:solidFill>
          <a:ln w="41275" cap="rnd">
            <a:solidFill>
              <a:schemeClr val="accent2"/>
            </a:solidFill>
            <a:round/>
            <a:extLst>
              <a:ext uri="{C807C97D-BFC1-408E-A445-0C87EB9F89A2}">
                <ask:lineSketchStyleProps xmln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5735"/>
            <a:endParaRPr lang="en-US" sz="681">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DA119DEC-74A4-F983-879F-64C2F4611C87}"/>
              </a:ext>
            </a:extLst>
          </p:cNvPr>
          <p:cNvSpPr>
            <a:spLocks noGrp="1"/>
          </p:cNvSpPr>
          <p:nvPr>
            <p:ph idx="1"/>
          </p:nvPr>
        </p:nvSpPr>
        <p:spPr>
          <a:xfrm>
            <a:off x="0" y="1071216"/>
            <a:ext cx="4514850" cy="1607772"/>
          </a:xfrm>
        </p:spPr>
        <p:txBody>
          <a:bodyPr>
            <a:noAutofit/>
          </a:bodyPr>
          <a:lstStyle/>
          <a:p>
            <a:r>
              <a:rPr lang="hr-HR" sz="1050" b="1" noProof="0" dirty="0">
                <a:latin typeface="Times" panose="02020603050405020304" pitchFamily="18" charset="0"/>
                <a:cs typeface="Times" panose="02020603050405020304" pitchFamily="18" charset="0"/>
              </a:rPr>
              <a:t>Poljoprivredne vještine:</a:t>
            </a:r>
            <a:r>
              <a:rPr lang="hr-HR" sz="1050" noProof="0" dirty="0">
                <a:latin typeface="Times" panose="02020603050405020304" pitchFamily="18" charset="0"/>
                <a:cs typeface="Times" panose="02020603050405020304" pitchFamily="18" charset="0"/>
              </a:rPr>
              <a:t> Kako poljoprivreda i snabdijevanje hranom postaju održiviji, </a:t>
            </a:r>
            <a:r>
              <a:rPr lang="hr-HR" sz="1050" noProof="0" dirty="0" err="1">
                <a:latin typeface="Times" panose="02020603050405020304" pitchFamily="18" charset="0"/>
                <a:cs typeface="Times" panose="02020603050405020304" pitchFamily="18" charset="0"/>
              </a:rPr>
              <a:t>pojaviće</a:t>
            </a:r>
            <a:r>
              <a:rPr lang="hr-HR" sz="1050" noProof="0" dirty="0">
                <a:latin typeface="Times" panose="02020603050405020304" pitchFamily="18" charset="0"/>
                <a:cs typeface="Times" panose="02020603050405020304" pitchFamily="18" charset="0"/>
              </a:rPr>
              <a:t> se veći broj zelenih poslova u oblastima kao što su </a:t>
            </a:r>
            <a:r>
              <a:rPr lang="hr-HR" sz="1050" b="1" noProof="0" dirty="0">
                <a:latin typeface="Times" panose="02020603050405020304" pitchFamily="18" charset="0"/>
                <a:cs typeface="Times" panose="02020603050405020304" pitchFamily="18" charset="0"/>
              </a:rPr>
              <a:t>organska poljoprivreda, urbana poljoprivreda i precizna poljoprivreda.</a:t>
            </a:r>
            <a:r>
              <a:rPr lang="hr-HR" sz="1050" noProof="0" dirty="0">
                <a:latin typeface="Times" panose="02020603050405020304" pitchFamily="18" charset="0"/>
                <a:cs typeface="Times" panose="02020603050405020304" pitchFamily="18" charset="0"/>
              </a:rPr>
              <a:t> Ovo uključuje upotrebu podataka za mjerenje i unapređenje efikasnosti poljoprivrede.</a:t>
            </a:r>
          </a:p>
          <a:p>
            <a:r>
              <a:rPr lang="hr-HR" sz="1050" b="1" noProof="0" dirty="0">
                <a:latin typeface="Times" panose="02020603050405020304" pitchFamily="18" charset="0"/>
                <a:cs typeface="Times" panose="02020603050405020304" pitchFamily="18" charset="0"/>
              </a:rPr>
              <a:t>Vještine </a:t>
            </a:r>
            <a:r>
              <a:rPr lang="hr-HR" sz="1050" b="1" noProof="0" dirty="0" err="1">
                <a:latin typeface="Times" panose="02020603050405020304" pitchFamily="18" charset="0"/>
                <a:cs typeface="Times" panose="02020603050405020304" pitchFamily="18" charset="0"/>
              </a:rPr>
              <a:t>okolinske</a:t>
            </a:r>
            <a:r>
              <a:rPr lang="hr-HR" sz="1050" b="1" noProof="0" dirty="0">
                <a:latin typeface="Times" panose="02020603050405020304" pitchFamily="18" charset="0"/>
                <a:cs typeface="Times" panose="02020603050405020304" pitchFamily="18" charset="0"/>
              </a:rPr>
              <a:t> pravde: </a:t>
            </a:r>
            <a:r>
              <a:rPr lang="hr-HR" sz="1050" noProof="0" dirty="0">
                <a:latin typeface="Times" panose="02020603050405020304" pitchFamily="18" charset="0"/>
                <a:cs typeface="Times" panose="02020603050405020304" pitchFamily="18" charset="0"/>
              </a:rPr>
              <a:t>Radnici u ovoj oblasti će djelovati na </a:t>
            </a:r>
            <a:r>
              <a:rPr lang="hr-HR" sz="1050" b="1" noProof="0" dirty="0">
                <a:latin typeface="Times" panose="02020603050405020304" pitchFamily="18" charset="0"/>
                <a:cs typeface="Times" panose="02020603050405020304" pitchFamily="18" charset="0"/>
              </a:rPr>
              <a:t>raskršću ljudskih prava i </a:t>
            </a:r>
            <a:r>
              <a:rPr lang="hr-HR" sz="1050" b="1" noProof="0" dirty="0" err="1">
                <a:latin typeface="Times" panose="02020603050405020304" pitchFamily="18" charset="0"/>
                <a:cs typeface="Times" panose="02020603050405020304" pitchFamily="18" charset="0"/>
              </a:rPr>
              <a:t>okolinskih</a:t>
            </a:r>
            <a:r>
              <a:rPr lang="hr-HR" sz="1050" b="1" noProof="0" dirty="0">
                <a:latin typeface="Times" panose="02020603050405020304" pitchFamily="18" charset="0"/>
                <a:cs typeface="Times" panose="02020603050405020304" pitchFamily="18" charset="0"/>
              </a:rPr>
              <a:t> prava</a:t>
            </a:r>
            <a:r>
              <a:rPr lang="hr-HR" sz="1050" noProof="0" dirty="0">
                <a:latin typeface="Times" panose="02020603050405020304" pitchFamily="18" charset="0"/>
                <a:cs typeface="Times" panose="02020603050405020304" pitchFamily="18" charset="0"/>
              </a:rPr>
              <a:t>. </a:t>
            </a:r>
            <a:r>
              <a:rPr lang="hr-HR" sz="1050" noProof="0" dirty="0" err="1">
                <a:latin typeface="Times" panose="02020603050405020304" pitchFamily="18" charset="0"/>
                <a:cs typeface="Times" panose="02020603050405020304" pitchFamily="18" charset="0"/>
              </a:rPr>
              <a:t>Povećaće</a:t>
            </a:r>
            <a:r>
              <a:rPr lang="hr-HR" sz="1050" noProof="0" dirty="0">
                <a:latin typeface="Times" panose="02020603050405020304" pitchFamily="18" charset="0"/>
                <a:cs typeface="Times" panose="02020603050405020304" pitchFamily="18" charset="0"/>
              </a:rPr>
              <a:t> pravnu, socijalnu i </a:t>
            </a:r>
            <a:r>
              <a:rPr lang="hr-HR" sz="1050" noProof="0" dirty="0" err="1">
                <a:latin typeface="Times" panose="02020603050405020304" pitchFamily="18" charset="0"/>
                <a:cs typeface="Times" panose="02020603050405020304" pitchFamily="18" charset="0"/>
              </a:rPr>
              <a:t>istorijsku</a:t>
            </a:r>
            <a:r>
              <a:rPr lang="hr-HR" sz="1050" noProof="0" dirty="0">
                <a:latin typeface="Times" panose="02020603050405020304" pitchFamily="18" charset="0"/>
                <a:cs typeface="Times" panose="02020603050405020304" pitchFamily="18" charset="0"/>
              </a:rPr>
              <a:t> svijest o očuvanju čovječnosti koja neće ponavljati prethodne greške, koje su dovele do rasne i socijalne nepravde i lošeg </a:t>
            </a:r>
            <a:r>
              <a:rPr lang="hr-HR" sz="1050" noProof="0" dirty="0" err="1">
                <a:latin typeface="Times" panose="02020603050405020304" pitchFamily="18" charset="0"/>
                <a:cs typeface="Times" panose="02020603050405020304" pitchFamily="18" charset="0"/>
              </a:rPr>
              <a:t>okolinskog</a:t>
            </a:r>
            <a:r>
              <a:rPr lang="hr-HR" sz="1050" noProof="0" dirty="0">
                <a:latin typeface="Times" panose="02020603050405020304" pitchFamily="18" charset="0"/>
                <a:cs typeface="Times" panose="02020603050405020304" pitchFamily="18" charset="0"/>
              </a:rPr>
              <a:t> i socijalnog zdravlja. </a:t>
            </a:r>
          </a:p>
          <a:p>
            <a:r>
              <a:rPr lang="hr-HR" sz="1050" b="1" noProof="0" dirty="0">
                <a:latin typeface="Times" panose="02020603050405020304" pitchFamily="18" charset="0"/>
                <a:cs typeface="Times" panose="02020603050405020304" pitchFamily="18" charset="0"/>
              </a:rPr>
              <a:t>Sistemske vještine</a:t>
            </a:r>
            <a:r>
              <a:rPr lang="hr-HR" sz="1050" noProof="0" dirty="0">
                <a:latin typeface="Times" panose="02020603050405020304" pitchFamily="18" charset="0"/>
                <a:cs typeface="Times" panose="02020603050405020304" pitchFamily="18" charset="0"/>
              </a:rPr>
              <a:t>: </a:t>
            </a:r>
            <a:r>
              <a:rPr lang="hr-HR" sz="1050" b="1" noProof="0" dirty="0">
                <a:latin typeface="Times" panose="02020603050405020304" pitchFamily="18" charset="0"/>
                <a:cs typeface="Times" panose="02020603050405020304" pitchFamily="18" charset="0"/>
              </a:rPr>
              <a:t>radnici koji mogu dizajnirati, upravljati i pratiti širok raspon sistema</a:t>
            </a:r>
            <a:r>
              <a:rPr lang="hr-HR" sz="1050" noProof="0" dirty="0">
                <a:latin typeface="Times" panose="02020603050405020304" pitchFamily="18" charset="0"/>
                <a:cs typeface="Times" panose="02020603050405020304" pitchFamily="18" charset="0"/>
              </a:rPr>
              <a:t>. </a:t>
            </a:r>
            <a:r>
              <a:rPr lang="hr-HR" sz="1050" noProof="0" dirty="0" err="1">
                <a:latin typeface="Times" panose="02020603050405020304" pitchFamily="18" charset="0"/>
                <a:cs typeface="Times" panose="02020603050405020304" pitchFamily="18" charset="0"/>
              </a:rPr>
              <a:t>Moraće</a:t>
            </a:r>
            <a:r>
              <a:rPr lang="hr-HR" sz="1050" noProof="0" dirty="0">
                <a:latin typeface="Times" panose="02020603050405020304" pitchFamily="18" charset="0"/>
                <a:cs typeface="Times" panose="02020603050405020304" pitchFamily="18" charset="0"/>
              </a:rPr>
              <a:t> procijeniti sisteme u odnosu na njihove indikatore djelotvornosti i poboljšati djelovanje sistema. </a:t>
            </a:r>
            <a:r>
              <a:rPr lang="hr-HR" sz="1050" b="1" noProof="0" dirty="0" err="1">
                <a:latin typeface="Times" panose="02020603050405020304" pitchFamily="18" charset="0"/>
                <a:cs typeface="Times" panose="02020603050405020304" pitchFamily="18" charset="0"/>
              </a:rPr>
              <a:t>Trebaće</a:t>
            </a:r>
            <a:r>
              <a:rPr lang="hr-HR" sz="1050" b="1" noProof="0" dirty="0">
                <a:latin typeface="Times" panose="02020603050405020304" pitchFamily="18" charset="0"/>
                <a:cs typeface="Times" panose="02020603050405020304" pitchFamily="18" charset="0"/>
              </a:rPr>
              <a:t> im vještine iz makroekonomije kako bi ugradili održivost u dugoročne infrastrukturne projekte.</a:t>
            </a:r>
          </a:p>
        </p:txBody>
      </p:sp>
      <p:sp>
        <p:nvSpPr>
          <p:cNvPr id="5" name="Rectangle 4">
            <a:extLst>
              <a:ext uri="{FF2B5EF4-FFF2-40B4-BE49-F238E27FC236}">
                <a16:creationId xmlns:a16="http://schemas.microsoft.com/office/drawing/2014/main" id="{7F2B295D-F3FD-372C-550E-E005DF83312B}"/>
              </a:ext>
            </a:extLst>
          </p:cNvPr>
          <p:cNvSpPr/>
          <p:nvPr/>
        </p:nvSpPr>
        <p:spPr>
          <a:xfrm>
            <a:off x="171450" y="2684090"/>
            <a:ext cx="3694233" cy="791242"/>
          </a:xfrm>
          <a:prstGeom prst="rect">
            <a:avLst/>
          </a:prstGeom>
        </p:spPr>
        <p:txBody>
          <a:bodyPr wrap="square">
            <a:spAutoFit/>
          </a:bodyPr>
          <a:lstStyle/>
          <a:p>
            <a:pPr defTabSz="345735"/>
            <a:endParaRPr lang="en-US" sz="454" dirty="0">
              <a:solidFill>
                <a:prstClr val="black"/>
              </a:solidFill>
              <a:latin typeface="Calibri" panose="020F0502020204030204"/>
            </a:endParaRPr>
          </a:p>
          <a:p>
            <a:pPr defTabSz="345735"/>
            <a:endParaRPr lang="en-US" sz="454" dirty="0">
              <a:solidFill>
                <a:prstClr val="black"/>
              </a:solidFill>
              <a:latin typeface="Calibri" panose="020F0502020204030204"/>
            </a:endParaRPr>
          </a:p>
          <a:p>
            <a:pPr defTabSz="345735"/>
            <a:endParaRPr lang="en-US" sz="454" dirty="0">
              <a:solidFill>
                <a:prstClr val="black"/>
              </a:solidFill>
              <a:latin typeface="Calibri" panose="020F0502020204030204"/>
            </a:endParaRPr>
          </a:p>
          <a:p>
            <a:pPr defTabSz="345735"/>
            <a:endParaRPr lang="en-US" sz="454" dirty="0">
              <a:solidFill>
                <a:prstClr val="black"/>
              </a:solidFill>
              <a:latin typeface="Calibri" panose="020F0502020204030204"/>
            </a:endParaRPr>
          </a:p>
          <a:p>
            <a:pPr defTabSz="345735"/>
            <a:endParaRPr lang="en-US" sz="454" dirty="0">
              <a:solidFill>
                <a:prstClr val="black"/>
              </a:solidFill>
              <a:latin typeface="Calibri" panose="020F0502020204030204"/>
            </a:endParaRPr>
          </a:p>
          <a:p>
            <a:pPr defTabSz="345735"/>
            <a:endParaRPr lang="en-US" sz="454" dirty="0">
              <a:solidFill>
                <a:prstClr val="black"/>
              </a:solidFill>
              <a:latin typeface="Calibri" panose="020F0502020204030204"/>
            </a:endParaRPr>
          </a:p>
          <a:p>
            <a:pPr defTabSz="345735"/>
            <a:endParaRPr lang="en-US" sz="454" dirty="0">
              <a:solidFill>
                <a:prstClr val="black"/>
              </a:solidFill>
              <a:latin typeface="Calibri" panose="020F0502020204030204"/>
            </a:endParaRPr>
          </a:p>
          <a:p>
            <a:pPr defTabSz="345735"/>
            <a:endParaRPr lang="en-US" sz="454" dirty="0">
              <a:solidFill>
                <a:prstClr val="black"/>
              </a:solidFill>
              <a:latin typeface="Calibri" panose="020F0502020204030204"/>
            </a:endParaRPr>
          </a:p>
          <a:p>
            <a:pPr defTabSz="345735"/>
            <a:endParaRPr lang="en-US" sz="454" dirty="0">
              <a:solidFill>
                <a:prstClr val="black"/>
              </a:solidFill>
              <a:latin typeface="Calibri" panose="020F0502020204030204"/>
            </a:endParaRPr>
          </a:p>
          <a:p>
            <a:pPr defTabSz="345735"/>
            <a:r>
              <a:rPr lang="en-US" sz="454" dirty="0" err="1">
                <a:solidFill>
                  <a:prstClr val="black"/>
                </a:solidFill>
                <a:latin typeface="Calibri" panose="020F0502020204030204"/>
              </a:rPr>
              <a:t>Izvor</a:t>
            </a:r>
            <a:r>
              <a:rPr lang="en-US" sz="454" dirty="0">
                <a:solidFill>
                  <a:prstClr val="black"/>
                </a:solidFill>
                <a:latin typeface="Calibri" panose="020F0502020204030204"/>
              </a:rPr>
              <a:t>: https://www.weforum.org/agenda/2021/08/these-are-the-skills-young-people-will-need-for-the-green-jobs-of-the-future/</a:t>
            </a:r>
          </a:p>
        </p:txBody>
      </p:sp>
    </p:spTree>
    <p:extLst>
      <p:ext uri="{BB962C8B-B14F-4D97-AF65-F5344CB8AC3E}">
        <p14:creationId xmlns:p14="http://schemas.microsoft.com/office/powerpoint/2010/main" val="36734516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5" name="Rectangle 74">
            <a:extLst>
              <a:ext uri="{FF2B5EF4-FFF2-40B4-BE49-F238E27FC236}">
                <a16:creationId xmlns:a16="http://schemas.microsoft.com/office/drawing/2014/main" id="{12609869-9E80-471B-A487-A53288E0E7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10100" cy="34671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49CD8B7-3A80-B8E0-1346-7A2C50C1DF23}"/>
              </a:ext>
            </a:extLst>
          </p:cNvPr>
          <p:cNvSpPr>
            <a:spLocks noGrp="1"/>
          </p:cNvSpPr>
          <p:nvPr>
            <p:ph type="title"/>
          </p:nvPr>
        </p:nvSpPr>
        <p:spPr>
          <a:xfrm>
            <a:off x="429700" y="253799"/>
            <a:ext cx="2013029" cy="830612"/>
          </a:xfrm>
        </p:spPr>
        <p:txBody>
          <a:bodyPr anchor="b">
            <a:normAutofit/>
          </a:bodyPr>
          <a:lstStyle/>
          <a:p>
            <a:r>
              <a:rPr lang="hr-HR" sz="1800" noProof="0" dirty="0">
                <a:latin typeface="Times New Roman" panose="02020603050405020304" pitchFamily="18" charset="0"/>
                <a:cs typeface="Times New Roman" panose="02020603050405020304" pitchFamily="18" charset="0"/>
              </a:rPr>
              <a:t>Šta dalje?</a:t>
            </a:r>
          </a:p>
        </p:txBody>
      </p:sp>
      <p:sp>
        <p:nvSpPr>
          <p:cNvPr id="4102" name="Content Placeholder 4101">
            <a:extLst>
              <a:ext uri="{FF2B5EF4-FFF2-40B4-BE49-F238E27FC236}">
                <a16:creationId xmlns:a16="http://schemas.microsoft.com/office/drawing/2014/main" id="{E54606AB-7E46-A3A8-7C15-F61DC4F58F03}"/>
              </a:ext>
            </a:extLst>
          </p:cNvPr>
          <p:cNvSpPr>
            <a:spLocks noGrp="1"/>
          </p:cNvSpPr>
          <p:nvPr>
            <p:ph idx="1"/>
          </p:nvPr>
        </p:nvSpPr>
        <p:spPr>
          <a:xfrm>
            <a:off x="247650" y="1216313"/>
            <a:ext cx="2195079" cy="1787180"/>
          </a:xfrm>
        </p:spPr>
        <p:txBody>
          <a:bodyPr anchor="t">
            <a:noAutofit/>
          </a:bodyPr>
          <a:lstStyle/>
          <a:p>
            <a:pPr marL="0" indent="0">
              <a:buNone/>
            </a:pPr>
            <a:r>
              <a:rPr lang="hr-HR" sz="1200" b="1" noProof="0" dirty="0">
                <a:latin typeface="Times New Roman" panose="02020603050405020304" pitchFamily="18" charset="0"/>
                <a:cs typeface="Times New Roman" panose="02020603050405020304" pitchFamily="18" charset="0"/>
              </a:rPr>
              <a:t>Ovo poziva na ništa drugo do potpune transformacije kako proizvodimo, transportiramo ii koristimo energiju.</a:t>
            </a:r>
          </a:p>
          <a:p>
            <a:pPr marL="0" indent="0">
              <a:buNone/>
            </a:pPr>
            <a:endParaRPr lang="hr-HR" sz="1200" b="1" noProof="0" dirty="0">
              <a:latin typeface="Times New Roman" panose="02020603050405020304" pitchFamily="18" charset="0"/>
              <a:cs typeface="Times New Roman" panose="02020603050405020304" pitchFamily="18" charset="0"/>
            </a:endParaRPr>
          </a:p>
          <a:p>
            <a:pPr marL="0" indent="0">
              <a:buNone/>
            </a:pPr>
            <a:r>
              <a:rPr lang="hr-HR" sz="1200" noProof="0" dirty="0">
                <a:latin typeface="Times New Roman" panose="02020603050405020304" pitchFamily="18" charset="0"/>
                <a:cs typeface="Times New Roman" panose="02020603050405020304" pitchFamily="18" charset="0"/>
              </a:rPr>
              <a:t>Globala ekonomija – transport, struja, industrija, poljoprivreda, te trgovina i stambene zgrade – mora se transformirati da se postigne neto nula.</a:t>
            </a:r>
            <a:endParaRPr lang="hr-HR" sz="1200" b="1" noProof="0" dirty="0">
              <a:latin typeface="Times New Roman" panose="02020603050405020304" pitchFamily="18" charset="0"/>
              <a:cs typeface="Times New Roman" panose="02020603050405020304" pitchFamily="18" charset="0"/>
            </a:endParaRPr>
          </a:p>
        </p:txBody>
      </p:sp>
      <p:sp>
        <p:nvSpPr>
          <p:cNvPr id="77" name="Rectangle 76">
            <a:extLst>
              <a:ext uri="{FF2B5EF4-FFF2-40B4-BE49-F238E27FC236}">
                <a16:creationId xmlns:a16="http://schemas.microsoft.com/office/drawing/2014/main" id="{7004738A-9D34-43E8-97D2-CA0EED4F8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071635" y="-2"/>
            <a:ext cx="1547484" cy="3467099"/>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B8B8D07F-F13E-443E-BA68-2D26672D76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071635" y="-1"/>
            <a:ext cx="1547484" cy="3235742"/>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Rectangle 80">
            <a:extLst>
              <a:ext uri="{FF2B5EF4-FFF2-40B4-BE49-F238E27FC236}">
                <a16:creationId xmlns:a16="http://schemas.microsoft.com/office/drawing/2014/main" id="{2813A4FA-24A5-41ED-A534-3807D1B2F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071635" y="-11"/>
            <a:ext cx="1538465" cy="3235752"/>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Rectangle 82">
            <a:extLst>
              <a:ext uri="{FF2B5EF4-FFF2-40B4-BE49-F238E27FC236}">
                <a16:creationId xmlns:a16="http://schemas.microsoft.com/office/drawing/2014/main" id="{C3944F27-CA70-4E84-A51A-E6BF89558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071635" y="-5"/>
            <a:ext cx="1365586" cy="3467098"/>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098" name="Picture 2" descr="What Does &quot;Net-Zero Emissions&quot; Mean? 6 Common Questions, Answered |  TheCityFix">
            <a:extLst>
              <a:ext uri="{FF2B5EF4-FFF2-40B4-BE49-F238E27FC236}">
                <a16:creationId xmlns:a16="http://schemas.microsoft.com/office/drawing/2014/main" id="{B2A7EBDC-91BC-3F9C-745D-CACC21B5138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2675600" y="893772"/>
            <a:ext cx="1576981" cy="16956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75102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E47295B2-D7FF-7A08-7A0D-DB5F7E0FC97C}"/>
              </a:ext>
            </a:extLst>
          </p:cNvPr>
          <p:cNvSpPr>
            <a:spLocks noGrp="1"/>
          </p:cNvSpPr>
          <p:nvPr>
            <p:ph idx="1"/>
          </p:nvPr>
        </p:nvSpPr>
        <p:spPr>
          <a:xfrm>
            <a:off x="0" y="57151"/>
            <a:ext cx="4591050" cy="1981200"/>
          </a:xfrm>
        </p:spPr>
        <p:txBody>
          <a:bodyPr>
            <a:noAutofit/>
          </a:bodyPr>
          <a:lstStyle/>
          <a:p>
            <a:pPr marL="0" indent="0" algn="ctr">
              <a:lnSpc>
                <a:spcPct val="100000"/>
              </a:lnSpc>
              <a:buNone/>
            </a:pPr>
            <a:r>
              <a:rPr lang="hr-HR" sz="1100" b="1" noProof="0" dirty="0">
                <a:solidFill>
                  <a:srgbClr val="000000"/>
                </a:solidFill>
                <a:latin typeface="Times" panose="02020603050405020304" pitchFamily="18" charset="0"/>
                <a:ea typeface="Calibri" panose="020F0502020204030204" pitchFamily="34" charset="0"/>
                <a:cs typeface="Times" panose="02020603050405020304" pitchFamily="18" charset="0"/>
              </a:rPr>
              <a:t>EU i zeleni poslovi</a:t>
            </a:r>
          </a:p>
          <a:p>
            <a:pPr>
              <a:lnSpc>
                <a:spcPct val="100000"/>
              </a:lnSpc>
            </a:pPr>
            <a:r>
              <a:rPr lang="hr-HR" sz="1000" noProof="0" dirty="0">
                <a:solidFill>
                  <a:srgbClr val="000000"/>
                </a:solidFill>
                <a:latin typeface="Times" panose="02020603050405020304" pitchFamily="18" charset="0"/>
                <a:ea typeface="Calibri" panose="020F0502020204030204" pitchFamily="34" charset="0"/>
                <a:cs typeface="Times" panose="02020603050405020304" pitchFamily="18" charset="0"/>
              </a:rPr>
              <a:t>Klimatska neutralnost zahtijeva velike </a:t>
            </a:r>
            <a:r>
              <a:rPr lang="hr-HR" sz="1000" noProof="0" dirty="0" err="1">
                <a:solidFill>
                  <a:srgbClr val="000000"/>
                </a:solidFill>
                <a:latin typeface="Times" panose="02020603050405020304" pitchFamily="18" charset="0"/>
                <a:ea typeface="Calibri" panose="020F0502020204030204" pitchFamily="34" charset="0"/>
                <a:cs typeface="Times" panose="02020603050405020304" pitchFamily="18" charset="0"/>
              </a:rPr>
              <a:t>finansijske</a:t>
            </a:r>
            <a:r>
              <a:rPr lang="hr-HR" sz="1000" noProof="0" dirty="0">
                <a:solidFill>
                  <a:srgbClr val="000000"/>
                </a:solidFill>
                <a:latin typeface="Times" panose="02020603050405020304" pitchFamily="18" charset="0"/>
                <a:ea typeface="Calibri" panose="020F0502020204030204" pitchFamily="34" charset="0"/>
                <a:cs typeface="Times" panose="02020603050405020304" pitchFamily="18" charset="0"/>
              </a:rPr>
              <a:t> obaveze prema novim zelenim sektorima i radnim mjestima u svim sektorima gdje je </a:t>
            </a:r>
            <a:r>
              <a:rPr lang="hr-HR" sz="1000" b="1" noProof="0" dirty="0">
                <a:solidFill>
                  <a:srgbClr val="000000"/>
                </a:solidFill>
                <a:latin typeface="Times" panose="02020603050405020304" pitchFamily="18" charset="0"/>
                <a:ea typeface="Calibri" panose="020F0502020204030204" pitchFamily="34" charset="0"/>
                <a:cs typeface="Times" panose="02020603050405020304" pitchFamily="18" charset="0"/>
              </a:rPr>
              <a:t>potrebno riješiti pitanje nedostajućih vještina</a:t>
            </a:r>
            <a:r>
              <a:rPr lang="hr-HR" sz="1000" noProof="0" dirty="0">
                <a:solidFill>
                  <a:srgbClr val="000000"/>
                </a:solidFill>
                <a:latin typeface="Times" panose="02020603050405020304" pitchFamily="18" charset="0"/>
                <a:ea typeface="Calibri" panose="020F0502020204030204" pitchFamily="34" charset="0"/>
                <a:cs typeface="Times" panose="02020603050405020304" pitchFamily="18" charset="0"/>
              </a:rPr>
              <a:t>.</a:t>
            </a:r>
          </a:p>
          <a:p>
            <a:pPr>
              <a:lnSpc>
                <a:spcPct val="100000"/>
              </a:lnSpc>
            </a:pPr>
            <a:r>
              <a:rPr lang="hr-HR" sz="1000" b="1" noProof="0" dirty="0">
                <a:solidFill>
                  <a:srgbClr val="000000"/>
                </a:solidFill>
                <a:latin typeface="Times" panose="02020603050405020304" pitchFamily="18" charset="0"/>
                <a:ea typeface="Calibri" panose="020F0502020204030204" pitchFamily="34" charset="0"/>
                <a:cs typeface="Times" panose="02020603050405020304" pitchFamily="18" charset="0"/>
              </a:rPr>
              <a:t>Evropski zeleni dogovor</a:t>
            </a:r>
            <a:r>
              <a:rPr lang="hr-HR" sz="1000" noProof="0" dirty="0">
                <a:solidFill>
                  <a:srgbClr val="000000"/>
                </a:solidFill>
                <a:latin typeface="Times" panose="02020603050405020304" pitchFamily="18" charset="0"/>
                <a:ea typeface="Calibri" panose="020F0502020204030204" pitchFamily="34" charset="0"/>
                <a:cs typeface="Times" panose="02020603050405020304" pitchFamily="18" charset="0"/>
              </a:rPr>
              <a:t> za otvaranje 487.000 novih radnih mjesta u EU u sektoru građevinarstva do 2030. Od ovog broja, gotovo 70% se odnosi na radnike sa </a:t>
            </a:r>
            <a:r>
              <a:rPr lang="hr-HR" sz="1000" noProof="0" dirty="0" err="1">
                <a:solidFill>
                  <a:srgbClr val="000000"/>
                </a:solidFill>
                <a:latin typeface="Times" panose="02020603050405020304" pitchFamily="18" charset="0"/>
                <a:ea typeface="Calibri" panose="020F0502020204030204" pitchFamily="34" charset="0"/>
                <a:cs typeface="Times" panose="02020603050405020304" pitchFamily="18" charset="0"/>
              </a:rPr>
              <a:t>manuelnim</a:t>
            </a:r>
            <a:r>
              <a:rPr lang="hr-HR" sz="1000" noProof="0" dirty="0">
                <a:solidFill>
                  <a:srgbClr val="000000"/>
                </a:solidFill>
                <a:latin typeface="Times" panose="02020603050405020304" pitchFamily="18" charset="0"/>
                <a:ea typeface="Calibri" panose="020F0502020204030204" pitchFamily="34" charset="0"/>
                <a:cs typeface="Times" panose="02020603050405020304" pitchFamily="18" charset="0"/>
              </a:rPr>
              <a:t> i </a:t>
            </a:r>
            <a:r>
              <a:rPr lang="hr-HR" sz="1000" noProof="0" dirty="0" err="1">
                <a:solidFill>
                  <a:srgbClr val="000000"/>
                </a:solidFill>
                <a:latin typeface="Times" panose="02020603050405020304" pitchFamily="18" charset="0"/>
                <a:ea typeface="Calibri" panose="020F0502020204030204" pitchFamily="34" charset="0"/>
                <a:cs typeface="Times" panose="02020603050405020304" pitchFamily="18" charset="0"/>
              </a:rPr>
              <a:t>nemanuelnim</a:t>
            </a:r>
            <a:r>
              <a:rPr lang="hr-HR" sz="1000" noProof="0" dirty="0">
                <a:solidFill>
                  <a:srgbClr val="000000"/>
                </a:solidFill>
                <a:latin typeface="Times" panose="02020603050405020304" pitchFamily="18" charset="0"/>
                <a:ea typeface="Calibri" panose="020F0502020204030204" pitchFamily="34" charset="0"/>
                <a:cs typeface="Times" panose="02020603050405020304" pitchFamily="18" charset="0"/>
              </a:rPr>
              <a:t> vještinama, koji su obično </a:t>
            </a:r>
            <a:r>
              <a:rPr lang="hr-HR" sz="1000" noProof="0" dirty="0" err="1">
                <a:solidFill>
                  <a:srgbClr val="000000"/>
                </a:solidFill>
                <a:latin typeface="Times" panose="02020603050405020304" pitchFamily="18" charset="0"/>
                <a:ea typeface="Calibri" panose="020F0502020204030204" pitchFamily="34" charset="0"/>
                <a:cs typeface="Times" panose="02020603050405020304" pitchFamily="18" charset="0"/>
              </a:rPr>
              <a:t>završilli</a:t>
            </a:r>
            <a:r>
              <a:rPr lang="hr-HR" sz="1000" noProof="0" dirty="0">
                <a:solidFill>
                  <a:srgbClr val="000000"/>
                </a:solidFill>
                <a:latin typeface="Times" panose="02020603050405020304" pitchFamily="18" charset="0"/>
                <a:ea typeface="Calibri" panose="020F0502020204030204" pitchFamily="34" charset="0"/>
                <a:cs typeface="Times" panose="02020603050405020304" pitchFamily="18" charset="0"/>
              </a:rPr>
              <a:t> </a:t>
            </a:r>
            <a:r>
              <a:rPr lang="hr-HR" sz="1000" b="1" noProof="0" dirty="0">
                <a:solidFill>
                  <a:srgbClr val="000000"/>
                </a:solidFill>
                <a:latin typeface="Times" panose="02020603050405020304" pitchFamily="18" charset="0"/>
                <a:ea typeface="Calibri" panose="020F0502020204030204" pitchFamily="34" charset="0"/>
                <a:cs typeface="Times" panose="02020603050405020304" pitchFamily="18" charset="0"/>
              </a:rPr>
              <a:t>srednje stručne škole (VET)</a:t>
            </a:r>
            <a:r>
              <a:rPr lang="hr-HR" sz="1000" noProof="0" dirty="0">
                <a:solidFill>
                  <a:srgbClr val="000000"/>
                </a:solidFill>
                <a:latin typeface="Times" panose="02020603050405020304" pitchFamily="18" charset="0"/>
                <a:ea typeface="Calibri" panose="020F0502020204030204" pitchFamily="34" charset="0"/>
                <a:cs typeface="Times" panose="02020603050405020304" pitchFamily="18" charset="0"/>
              </a:rPr>
              <a:t>.</a:t>
            </a:r>
          </a:p>
          <a:p>
            <a:pPr>
              <a:lnSpc>
                <a:spcPct val="100000"/>
              </a:lnSpc>
            </a:pPr>
            <a:r>
              <a:rPr lang="hr-HR" sz="1000" noProof="0" dirty="0">
                <a:solidFill>
                  <a:srgbClr val="000000"/>
                </a:solidFill>
                <a:latin typeface="Times" panose="02020603050405020304" pitchFamily="18" charset="0"/>
                <a:ea typeface="Calibri" panose="020F0502020204030204" pitchFamily="34" charset="0"/>
                <a:cs typeface="Times" panose="02020603050405020304" pitchFamily="18" charset="0"/>
              </a:rPr>
              <a:t>EU podržava transformaciju </a:t>
            </a:r>
            <a:r>
              <a:rPr lang="hr-HR" sz="1000" b="1" noProof="0" dirty="0">
                <a:solidFill>
                  <a:srgbClr val="000000"/>
                </a:solidFill>
                <a:latin typeface="Times" panose="02020603050405020304" pitchFamily="18" charset="0"/>
                <a:ea typeface="Calibri" panose="020F0502020204030204" pitchFamily="34" charset="0"/>
                <a:cs typeface="Times" panose="02020603050405020304" pitchFamily="18" charset="0"/>
              </a:rPr>
              <a:t>VET sistema kako bi se oni uklopili u zelenu tranziciju</a:t>
            </a:r>
            <a:r>
              <a:rPr lang="hr-HR" sz="1000" noProof="0" dirty="0">
                <a:solidFill>
                  <a:srgbClr val="000000"/>
                </a:solidFill>
                <a:latin typeface="Times" panose="02020603050405020304" pitchFamily="18" charset="0"/>
                <a:ea typeface="Calibri" panose="020F0502020204030204" pitchFamily="34" charset="0"/>
                <a:cs typeface="Times" panose="02020603050405020304" pitchFamily="18" charset="0"/>
              </a:rPr>
              <a:t>. Primjer je </a:t>
            </a:r>
            <a:r>
              <a:rPr lang="hr-HR" sz="1000" b="1" noProof="0" dirty="0" err="1">
                <a:solidFill>
                  <a:srgbClr val="000000"/>
                </a:solidFill>
                <a:latin typeface="Times" panose="02020603050405020304" pitchFamily="18" charset="0"/>
                <a:ea typeface="Calibri" panose="020F0502020204030204" pitchFamily="34" charset="0"/>
                <a:cs typeface="Times" panose="02020603050405020304" pitchFamily="18" charset="0"/>
              </a:rPr>
              <a:t>Erasmus</a:t>
            </a:r>
            <a:r>
              <a:rPr lang="hr-HR" sz="1000" b="1" noProof="0" dirty="0">
                <a:solidFill>
                  <a:srgbClr val="000000"/>
                </a:solidFill>
                <a:latin typeface="Times" panose="02020603050405020304" pitchFamily="18" charset="0"/>
                <a:ea typeface="Calibri" panose="020F0502020204030204" pitchFamily="34" charset="0"/>
                <a:cs typeface="Times" panose="02020603050405020304" pitchFamily="18" charset="0"/>
              </a:rPr>
              <a:t> + </a:t>
            </a:r>
            <a:r>
              <a:rPr lang="hr-HR" sz="1000" b="1" noProof="0" dirty="0" err="1">
                <a:solidFill>
                  <a:srgbClr val="000000"/>
                </a:solidFill>
                <a:latin typeface="Times" panose="02020603050405020304" pitchFamily="18" charset="0"/>
                <a:ea typeface="Calibri" panose="020F0502020204030204" pitchFamily="34" charset="0"/>
                <a:cs typeface="Times" panose="02020603050405020304" pitchFamily="18" charset="0"/>
              </a:rPr>
              <a:t>finansiranje</a:t>
            </a:r>
            <a:r>
              <a:rPr lang="hr-HR" sz="1000" noProof="0" dirty="0">
                <a:solidFill>
                  <a:srgbClr val="000000"/>
                </a:solidFill>
                <a:latin typeface="Times" panose="02020603050405020304" pitchFamily="18" charset="0"/>
                <a:ea typeface="Calibri" panose="020F0502020204030204" pitchFamily="34" charset="0"/>
                <a:cs typeface="Times" panose="02020603050405020304" pitchFamily="18" charset="0"/>
              </a:rPr>
              <a:t> koji pomažu u formiranju Centara za profesionalnu izvrsnost, u kojima lokalni partneri grade „</a:t>
            </a:r>
            <a:r>
              <a:rPr lang="hr-HR" sz="1000" b="1" noProof="0" dirty="0">
                <a:solidFill>
                  <a:srgbClr val="000000"/>
                </a:solidFill>
                <a:latin typeface="Times" panose="02020603050405020304" pitchFamily="18" charset="0"/>
                <a:ea typeface="Calibri" panose="020F0502020204030204" pitchFamily="34" charset="0"/>
                <a:cs typeface="Times" panose="02020603050405020304" pitchFamily="18" charset="0"/>
              </a:rPr>
              <a:t>ekosisteme vještina”</a:t>
            </a:r>
            <a:r>
              <a:rPr lang="hr-HR" sz="1000" noProof="0" dirty="0">
                <a:solidFill>
                  <a:srgbClr val="000000"/>
                </a:solidFill>
                <a:latin typeface="Times" panose="02020603050405020304" pitchFamily="18" charset="0"/>
                <a:ea typeface="Calibri" panose="020F0502020204030204" pitchFamily="34" charset="0"/>
                <a:cs typeface="Times" panose="02020603050405020304" pitchFamily="18" charset="0"/>
              </a:rPr>
              <a:t>, kojima doprinose regionalnom razvoju.</a:t>
            </a:r>
          </a:p>
          <a:p>
            <a:pPr>
              <a:lnSpc>
                <a:spcPct val="100000"/>
              </a:lnSpc>
            </a:pPr>
            <a:r>
              <a:rPr lang="hr-HR" sz="1000" b="1" noProof="0" dirty="0" err="1">
                <a:solidFill>
                  <a:srgbClr val="000000"/>
                </a:solidFill>
                <a:latin typeface="Times" panose="02020603050405020304" pitchFamily="18" charset="0"/>
                <a:ea typeface="Calibri" panose="020F0502020204030204" pitchFamily="34" charset="0"/>
                <a:cs typeface="Times" panose="02020603050405020304" pitchFamily="18" charset="0"/>
              </a:rPr>
              <a:t>Greenovet</a:t>
            </a:r>
            <a:r>
              <a:rPr lang="hr-HR" sz="1000" noProof="0" dirty="0">
                <a:solidFill>
                  <a:srgbClr val="000000"/>
                </a:solidFill>
                <a:latin typeface="Times" panose="02020603050405020304" pitchFamily="18" charset="0"/>
                <a:ea typeface="Calibri" panose="020F0502020204030204" pitchFamily="34" charset="0"/>
                <a:cs typeface="Times" panose="02020603050405020304" pitchFamily="18" charset="0"/>
              </a:rPr>
              <a:t>, platforma za VET izvrsnost za zelene inovacije; </a:t>
            </a:r>
            <a:r>
              <a:rPr lang="hr-HR" sz="1000" b="1" noProof="0" dirty="0" err="1">
                <a:solidFill>
                  <a:srgbClr val="000000"/>
                </a:solidFill>
                <a:latin typeface="Times" panose="02020603050405020304" pitchFamily="18" charset="0"/>
                <a:ea typeface="Calibri" panose="020F0502020204030204" pitchFamily="34" charset="0"/>
                <a:cs typeface="Times" panose="02020603050405020304" pitchFamily="18" charset="0"/>
              </a:rPr>
              <a:t>Eplug</a:t>
            </a:r>
            <a:r>
              <a:rPr lang="hr-HR" sz="1000" noProof="0" dirty="0">
                <a:solidFill>
                  <a:srgbClr val="000000"/>
                </a:solidFill>
                <a:latin typeface="Times" panose="02020603050405020304" pitchFamily="18" charset="0"/>
                <a:ea typeface="Calibri" panose="020F0502020204030204" pitchFamily="34" charset="0"/>
                <a:cs typeface="Times" panose="02020603050405020304" pitchFamily="18" charset="0"/>
              </a:rPr>
              <a:t>, platforma za urbano </a:t>
            </a:r>
            <a:r>
              <a:rPr lang="hr-HR" sz="1000" noProof="0" dirty="0" err="1">
                <a:solidFill>
                  <a:srgbClr val="000000"/>
                </a:solidFill>
                <a:latin typeface="Times" panose="02020603050405020304" pitchFamily="18" charset="0"/>
                <a:ea typeface="Calibri" panose="020F0502020204030204" pitchFamily="34" charset="0"/>
                <a:cs typeface="Times" panose="02020603050405020304" pitchFamily="18" charset="0"/>
              </a:rPr>
              <a:t>ozelenjavanje</a:t>
            </a:r>
            <a:r>
              <a:rPr lang="hr-HR" sz="1000" noProof="0" dirty="0">
                <a:solidFill>
                  <a:srgbClr val="000000"/>
                </a:solidFill>
                <a:latin typeface="Times" panose="02020603050405020304" pitchFamily="18" charset="0"/>
                <a:ea typeface="Calibri" panose="020F0502020204030204" pitchFamily="34" charset="0"/>
                <a:cs typeface="Times" panose="02020603050405020304" pitchFamily="18" charset="0"/>
              </a:rPr>
              <a:t> i </a:t>
            </a:r>
            <a:r>
              <a:rPr lang="hr-HR" sz="1000" b="1" noProof="0" dirty="0">
                <a:solidFill>
                  <a:srgbClr val="000000"/>
                </a:solidFill>
                <a:latin typeface="Times" panose="02020603050405020304" pitchFamily="18" charset="0"/>
                <a:ea typeface="Calibri" panose="020F0502020204030204" pitchFamily="34" charset="0"/>
                <a:cs typeface="Times" panose="02020603050405020304" pitchFamily="18" charset="0"/>
              </a:rPr>
              <a:t>3Loe,</a:t>
            </a:r>
            <a:r>
              <a:rPr lang="hr-HR" sz="1000" noProof="0" dirty="0">
                <a:solidFill>
                  <a:srgbClr val="000000"/>
                </a:solidFill>
                <a:latin typeface="Times" panose="02020603050405020304" pitchFamily="18" charset="0"/>
                <a:ea typeface="Calibri" panose="020F0502020204030204" pitchFamily="34" charset="0"/>
                <a:cs typeface="Times" panose="02020603050405020304" pitchFamily="18" charset="0"/>
              </a:rPr>
              <a:t> profesionalna izvrsnost u zelenoj ekonomiji.</a:t>
            </a:r>
          </a:p>
          <a:p>
            <a:pPr>
              <a:lnSpc>
                <a:spcPct val="100000"/>
              </a:lnSpc>
            </a:pPr>
            <a:r>
              <a:rPr lang="hr-HR" sz="1000" b="1" noProof="0" dirty="0">
                <a:solidFill>
                  <a:srgbClr val="000000"/>
                </a:solidFill>
                <a:latin typeface="Times" panose="02020603050405020304" pitchFamily="18" charset="0"/>
                <a:ea typeface="Calibri" panose="020F0502020204030204" pitchFamily="34" charset="0"/>
                <a:cs typeface="Times" panose="02020603050405020304" pitchFamily="18" charset="0"/>
              </a:rPr>
              <a:t>Sporazum za vještine: </a:t>
            </a:r>
            <a:r>
              <a:rPr lang="hr-HR" sz="1000" noProof="0" dirty="0">
                <a:solidFill>
                  <a:srgbClr val="000000"/>
                </a:solidFill>
                <a:latin typeface="Times" panose="02020603050405020304" pitchFamily="18" charset="0"/>
                <a:ea typeface="Calibri" panose="020F0502020204030204" pitchFamily="34" charset="0"/>
                <a:cs typeface="Times" panose="02020603050405020304" pitchFamily="18" charset="0"/>
              </a:rPr>
              <a:t>forum na kojem partneri razgovaraju o trenutnim i budućim potrebnim vještinama i djeluju kao posrednici između ponude i potražnje talenata.</a:t>
            </a:r>
          </a:p>
          <a:p>
            <a:pPr>
              <a:lnSpc>
                <a:spcPct val="100000"/>
              </a:lnSpc>
            </a:pPr>
            <a:r>
              <a:rPr lang="hr-HR" sz="1000" b="1" noProof="0" dirty="0">
                <a:solidFill>
                  <a:srgbClr val="000000"/>
                </a:solidFill>
                <a:latin typeface="Times" panose="02020603050405020304" pitchFamily="18" charset="0"/>
                <a:ea typeface="Calibri" panose="020F0502020204030204" pitchFamily="34" charset="0"/>
                <a:cs typeface="Times" panose="02020603050405020304" pitchFamily="18" charset="0"/>
              </a:rPr>
              <a:t>600+ organizacija</a:t>
            </a:r>
            <a:r>
              <a:rPr lang="hr-HR" sz="1000" noProof="0" dirty="0">
                <a:solidFill>
                  <a:srgbClr val="000000"/>
                </a:solidFill>
                <a:latin typeface="Times" panose="02020603050405020304" pitchFamily="18" charset="0"/>
                <a:ea typeface="Calibri" panose="020F0502020204030204" pitchFamily="34" charset="0"/>
                <a:cs typeface="Times" panose="02020603050405020304" pitchFamily="18" charset="0"/>
              </a:rPr>
              <a:t> je pomoglo u opremanju 6 miliona ljudi sa pravim vještinama, a to je tek početak. </a:t>
            </a:r>
            <a:r>
              <a:rPr lang="hr-HR" sz="1000" b="1" noProof="0" dirty="0">
                <a:solidFill>
                  <a:srgbClr val="000000"/>
                </a:solidFill>
                <a:latin typeface="Times" panose="02020603050405020304" pitchFamily="18" charset="0"/>
                <a:ea typeface="Calibri" panose="020F0502020204030204" pitchFamily="34" charset="0"/>
                <a:cs typeface="Times" panose="02020603050405020304" pitchFamily="18" charset="0"/>
              </a:rPr>
              <a:t>Cilj EU za 2030. je 60%</a:t>
            </a:r>
            <a:r>
              <a:rPr lang="hr-HR" sz="1000" noProof="0" dirty="0">
                <a:solidFill>
                  <a:srgbClr val="000000"/>
                </a:solidFill>
                <a:latin typeface="Times" panose="02020603050405020304" pitchFamily="18" charset="0"/>
                <a:ea typeface="Calibri" panose="020F0502020204030204" pitchFamily="34" charset="0"/>
                <a:cs typeface="Times" panose="02020603050405020304" pitchFamily="18" charset="0"/>
              </a:rPr>
              <a:t> odraslih u EU koji će svake godine prisustvovati obukama.</a:t>
            </a:r>
            <a:endParaRPr lang="hr-HR" sz="1000" noProof="0" dirty="0">
              <a:latin typeface="Times" panose="02020603050405020304" pitchFamily="18" charset="0"/>
              <a:ea typeface="Calibri" panose="020F0502020204030204" pitchFamily="34" charset="0"/>
              <a:cs typeface="Times" panose="02020603050405020304" pitchFamily="18" charset="0"/>
            </a:endParaRPr>
          </a:p>
        </p:txBody>
      </p:sp>
    </p:spTree>
    <p:extLst>
      <p:ext uri="{BB962C8B-B14F-4D97-AF65-F5344CB8AC3E}">
        <p14:creationId xmlns:p14="http://schemas.microsoft.com/office/powerpoint/2010/main" val="39429103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36960"/>
            <a:ext cx="4610100" cy="259318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5735"/>
            <a:endParaRPr lang="en-US" sz="681">
              <a:solidFill>
                <a:prstClr val="white"/>
              </a:solidFill>
              <a:latin typeface="Calibri" panose="020F0502020204030204"/>
            </a:endParaRPr>
          </a:p>
        </p:txBody>
      </p:sp>
      <p:sp>
        <p:nvSpPr>
          <p:cNvPr id="2" name="Title 1">
            <a:extLst>
              <a:ext uri="{FF2B5EF4-FFF2-40B4-BE49-F238E27FC236}">
                <a16:creationId xmlns:a16="http://schemas.microsoft.com/office/drawing/2014/main" id="{9FA13941-6DBC-BC5F-AFC4-FC63725A054B}"/>
              </a:ext>
            </a:extLst>
          </p:cNvPr>
          <p:cNvSpPr>
            <a:spLocks noGrp="1"/>
          </p:cNvSpPr>
          <p:nvPr>
            <p:ph type="title"/>
          </p:nvPr>
        </p:nvSpPr>
        <p:spPr>
          <a:xfrm>
            <a:off x="238572" y="678778"/>
            <a:ext cx="1296591" cy="650024"/>
          </a:xfrm>
        </p:spPr>
        <p:txBody>
          <a:bodyPr anchor="b">
            <a:normAutofit/>
          </a:bodyPr>
          <a:lstStyle/>
          <a:p>
            <a:r>
              <a:rPr lang="hr-HR" sz="983" b="1" noProof="0" dirty="0"/>
              <a:t>Program zelenih poslova Međunarodne organizacije rada.</a:t>
            </a:r>
            <a:endParaRPr lang="hr-HR" sz="983" noProof="0" dirty="0"/>
          </a:p>
        </p:txBody>
      </p:sp>
      <p:sp>
        <p:nvSpPr>
          <p:cNvPr id="75"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3240" y="1410161"/>
            <a:ext cx="1230833" cy="6915"/>
          </a:xfrm>
          <a:custGeom>
            <a:avLst/>
            <a:gdLst>
              <a:gd name="connsiteX0" fmla="*/ 0 w 10000"/>
              <a:gd name="connsiteY0" fmla="*/ 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fill="none" extrusionOk="0">
                <a:moveTo>
                  <a:pt x="0" y="0"/>
                </a:moveTo>
                <a:cubicBezTo>
                  <a:pt x="4791" y="327"/>
                  <a:pt x="6400" y="69"/>
                  <a:pt x="10000" y="0"/>
                </a:cubicBezTo>
                <a:cubicBezTo>
                  <a:pt x="9955" y="3464"/>
                  <a:pt x="10081" y="7866"/>
                  <a:pt x="10000" y="10000"/>
                </a:cubicBezTo>
                <a:cubicBezTo>
                  <a:pt x="6219" y="9793"/>
                  <a:pt x="4034" y="10351"/>
                  <a:pt x="0" y="10000"/>
                </a:cubicBezTo>
                <a:cubicBezTo>
                  <a:pt x="454" y="6185"/>
                  <a:pt x="74" y="2352"/>
                  <a:pt x="0" y="0"/>
                </a:cubicBezTo>
                <a:close/>
              </a:path>
              <a:path w="10000" h="10000" stroke="0" extrusionOk="0">
                <a:moveTo>
                  <a:pt x="0" y="0"/>
                </a:moveTo>
                <a:cubicBezTo>
                  <a:pt x="3868" y="-313"/>
                  <a:pt x="7744" y="7"/>
                  <a:pt x="10000" y="0"/>
                </a:cubicBezTo>
                <a:cubicBezTo>
                  <a:pt x="10451" y="4945"/>
                  <a:pt x="10100" y="5440"/>
                  <a:pt x="10000" y="10000"/>
                </a:cubicBezTo>
                <a:cubicBezTo>
                  <a:pt x="7056" y="10499"/>
                  <a:pt x="4749" y="10060"/>
                  <a:pt x="0" y="10000"/>
                </a:cubicBezTo>
                <a:cubicBezTo>
                  <a:pt x="-33" y="7118"/>
                  <a:pt x="-309" y="3157"/>
                  <a:pt x="0" y="0"/>
                </a:cubicBezTo>
                <a:close/>
              </a:path>
            </a:pathLst>
          </a:custGeom>
          <a:solidFill>
            <a:schemeClr val="accent2"/>
          </a:solidFill>
          <a:ln w="38100" cap="rnd">
            <a:solidFill>
              <a:schemeClr val="accent2"/>
            </a:solidFill>
            <a:round/>
            <a:extLst>
              <a:ext uri="{C807C97D-BFC1-408E-A445-0C87EB9F89A2}">
                <ask:lineSketchStyleProps xmln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5735"/>
            <a:endParaRPr lang="en-US" sz="681">
              <a:solidFill>
                <a:prstClr val="white"/>
              </a:solidFill>
              <a:latin typeface="Calibri" panose="020F0502020204030204"/>
            </a:endParaRPr>
          </a:p>
        </p:txBody>
      </p:sp>
      <p:sp>
        <p:nvSpPr>
          <p:cNvPr id="3078" name="Content Placeholder 3077">
            <a:extLst>
              <a:ext uri="{FF2B5EF4-FFF2-40B4-BE49-F238E27FC236}">
                <a16:creationId xmlns:a16="http://schemas.microsoft.com/office/drawing/2014/main" id="{AA6BF754-A2DD-DD56-D1C5-5C3165621E54}"/>
              </a:ext>
            </a:extLst>
          </p:cNvPr>
          <p:cNvSpPr>
            <a:spLocks noGrp="1"/>
          </p:cNvSpPr>
          <p:nvPr>
            <p:ph idx="1"/>
          </p:nvPr>
        </p:nvSpPr>
        <p:spPr>
          <a:xfrm>
            <a:off x="238572" y="1498435"/>
            <a:ext cx="1685478" cy="1828400"/>
          </a:xfrm>
        </p:spPr>
        <p:txBody>
          <a:bodyPr anchor="t">
            <a:normAutofit fontScale="92500" lnSpcReduction="20000"/>
          </a:bodyPr>
          <a:lstStyle/>
          <a:p>
            <a:pPr marL="0" indent="0">
              <a:buNone/>
            </a:pPr>
            <a:r>
              <a:rPr lang="hr-HR" sz="1300" noProof="0" dirty="0">
                <a:latin typeface="Times" panose="02020603050405020304" pitchFamily="18" charset="0"/>
                <a:cs typeface="Times" panose="02020603050405020304" pitchFamily="18" charset="0"/>
              </a:rPr>
              <a:t>Program zelenih poslova je pomogao u preko 30 zemalja tako što je izgradio relevantno znanje i alate MOR-a u ciljanim radnim prostorima s ciljem borbe protiv klimatskih promjena.</a:t>
            </a:r>
          </a:p>
          <a:p>
            <a:pPr marL="0" indent="0">
              <a:buNone/>
            </a:pPr>
            <a:endParaRPr lang="hr-HR" sz="832" noProof="0" dirty="0">
              <a:hlinkClick r:id="rId2"/>
            </a:endParaRPr>
          </a:p>
          <a:p>
            <a:pPr marL="0" indent="0">
              <a:buNone/>
            </a:pPr>
            <a:r>
              <a:rPr lang="hr-HR" sz="832" noProof="0" dirty="0">
                <a:hlinkClick r:id="rId2"/>
              </a:rPr>
              <a:t>https://www.ilo.org/global/topics/green-jobs/areas-of-work/lang--en/index.htm</a:t>
            </a:r>
            <a:endParaRPr lang="hr-HR" sz="832" noProof="0" dirty="0"/>
          </a:p>
          <a:p>
            <a:endParaRPr lang="hr-HR" sz="832" noProof="0" dirty="0"/>
          </a:p>
        </p:txBody>
      </p:sp>
      <p:pic>
        <p:nvPicPr>
          <p:cNvPr id="3074" name="Picture 2" descr="The ILO's Green Jobs Programme">
            <a:extLst>
              <a:ext uri="{FF2B5EF4-FFF2-40B4-BE49-F238E27FC236}">
                <a16:creationId xmlns:a16="http://schemas.microsoft.com/office/drawing/2014/main" id="{2781AC20-44CD-9604-C2E0-16B13610364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2010580" y="678990"/>
            <a:ext cx="2109121" cy="21091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428961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475895" y="209549"/>
            <a:ext cx="4419955" cy="279307"/>
          </a:xfrm>
          <a:prstGeom prst="rect">
            <a:avLst/>
          </a:prstGeom>
        </p:spPr>
        <p:txBody>
          <a:bodyPr vert="horz" wrap="square" lIns="0" tIns="0" rIns="0" bIns="0" rtlCol="0">
            <a:spAutoFit/>
          </a:bodyPr>
          <a:lstStyle/>
          <a:p>
            <a:pPr marL="12700">
              <a:lnSpc>
                <a:spcPct val="100000"/>
              </a:lnSpc>
            </a:pPr>
            <a:endParaRPr lang="hr-HR" spc="-50" noProof="0" dirty="0"/>
          </a:p>
        </p:txBody>
      </p:sp>
      <p:sp>
        <p:nvSpPr>
          <p:cNvPr id="10" name="object 10"/>
          <p:cNvSpPr txBox="1">
            <a:spLocks noGrp="1"/>
          </p:cNvSpPr>
          <p:nvPr>
            <p:ph type="ftr" sz="quarter" idx="11"/>
          </p:nvPr>
        </p:nvSpPr>
        <p:spPr>
          <a:xfrm>
            <a:off x="1493272" y="3196596"/>
            <a:ext cx="1783909" cy="84382"/>
          </a:xfrm>
          <a:prstGeom prst="rect">
            <a:avLst/>
          </a:prstGeom>
        </p:spPr>
        <p:txBody>
          <a:bodyPr vert="horz" wrap="square" lIns="0" tIns="0" rIns="0" bIns="0" rtlCol="0">
            <a:spAutoFit/>
          </a:bodyPr>
          <a:lstStyle/>
          <a:p>
            <a:pPr marL="12700">
              <a:lnSpc>
                <a:spcPts val="705"/>
              </a:lnSpc>
            </a:pPr>
            <a:endParaRPr spc="-5" dirty="0"/>
          </a:p>
        </p:txBody>
      </p:sp>
      <p:sp>
        <p:nvSpPr>
          <p:cNvPr id="4" name="object 4"/>
          <p:cNvSpPr/>
          <p:nvPr/>
        </p:nvSpPr>
        <p:spPr>
          <a:xfrm>
            <a:off x="280415" y="752855"/>
            <a:ext cx="65532" cy="65531"/>
          </a:xfrm>
          <a:prstGeom prst="rect">
            <a:avLst/>
          </a:prstGeom>
          <a:blipFill>
            <a:blip r:embed="rId3" cstate="print"/>
            <a:stretch>
              <a:fillRect/>
            </a:stretch>
          </a:blipFill>
        </p:spPr>
        <p:txBody>
          <a:bodyPr wrap="square" lIns="0" tIns="0" rIns="0" bIns="0" rtlCol="0"/>
          <a:lstStyle/>
          <a:p>
            <a:endParaRPr/>
          </a:p>
        </p:txBody>
      </p:sp>
      <p:sp>
        <p:nvSpPr>
          <p:cNvPr id="5" name="object 5"/>
          <p:cNvSpPr txBox="1"/>
          <p:nvPr/>
        </p:nvSpPr>
        <p:spPr>
          <a:xfrm>
            <a:off x="95250" y="666750"/>
            <a:ext cx="4343400" cy="1692771"/>
          </a:xfrm>
          <a:prstGeom prst="rect">
            <a:avLst/>
          </a:prstGeom>
        </p:spPr>
        <p:txBody>
          <a:bodyPr vert="horz" wrap="square" lIns="0" tIns="0" rIns="0" bIns="0" rtlCol="0">
            <a:spAutoFit/>
          </a:bodyPr>
          <a:lstStyle/>
          <a:p>
            <a:pPr marL="184785" marR="267970" indent="-172085">
              <a:lnSpc>
                <a:spcPct val="100000"/>
              </a:lnSpc>
              <a:buFont typeface="Arial"/>
              <a:buChar char="•"/>
              <a:tabLst>
                <a:tab pos="185420" algn="l"/>
              </a:tabLst>
            </a:pPr>
            <a:endParaRPr lang="en-US" sz="1400" b="1" spc="-10" dirty="0">
              <a:latin typeface="Cambria"/>
              <a:cs typeface="Cambria"/>
            </a:endParaRPr>
          </a:p>
          <a:p>
            <a:pPr marL="184785" marR="267970" indent="-172085">
              <a:lnSpc>
                <a:spcPct val="100000"/>
              </a:lnSpc>
              <a:buFont typeface="Arial"/>
              <a:buChar char="•"/>
              <a:tabLst>
                <a:tab pos="185420" algn="l"/>
              </a:tabLst>
            </a:pPr>
            <a:endParaRPr lang="it-IT" sz="1400" b="1" spc="-10" dirty="0">
              <a:latin typeface="Cambria"/>
              <a:cs typeface="Cambria"/>
            </a:endParaRPr>
          </a:p>
          <a:p>
            <a:pPr marL="184785" marR="267970" indent="-172085">
              <a:lnSpc>
                <a:spcPct val="100000"/>
              </a:lnSpc>
              <a:buFont typeface="Arial"/>
              <a:buChar char="•"/>
              <a:tabLst>
                <a:tab pos="185420" algn="l"/>
              </a:tabLst>
            </a:pPr>
            <a:endParaRPr lang="en-US" sz="1400" b="1" spc="-10" dirty="0">
              <a:latin typeface="Cambria"/>
              <a:cs typeface="Cambria"/>
            </a:endParaRPr>
          </a:p>
          <a:p>
            <a:pPr marL="12700" marR="267970">
              <a:lnSpc>
                <a:spcPct val="100000"/>
              </a:lnSpc>
              <a:tabLst>
                <a:tab pos="185420" algn="l"/>
              </a:tabLst>
            </a:pPr>
            <a:r>
              <a:rPr lang="en-US" sz="2800" b="1" spc="-10" dirty="0" err="1">
                <a:latin typeface="Cambria"/>
                <a:cs typeface="Cambria"/>
              </a:rPr>
              <a:t>Hvala</a:t>
            </a:r>
            <a:r>
              <a:rPr lang="en-US" sz="2800" b="1" spc="-10" dirty="0">
                <a:latin typeface="Cambria"/>
                <a:cs typeface="Cambria"/>
              </a:rPr>
              <a:t> </a:t>
            </a:r>
            <a:r>
              <a:rPr lang="en-US" sz="2800" b="1" spc="-10" dirty="0" err="1">
                <a:latin typeface="Cambria"/>
                <a:cs typeface="Cambria"/>
              </a:rPr>
              <a:t>najljepša</a:t>
            </a:r>
            <a:r>
              <a:rPr lang="en-US" sz="2800" b="1" spc="-10" dirty="0">
                <a:latin typeface="Cambria"/>
                <a:cs typeface="Cambria"/>
              </a:rPr>
              <a:t>!</a:t>
            </a:r>
          </a:p>
          <a:p>
            <a:pPr marL="12700" marR="267970">
              <a:lnSpc>
                <a:spcPct val="100000"/>
              </a:lnSpc>
              <a:tabLst>
                <a:tab pos="185420" algn="l"/>
              </a:tabLst>
            </a:pPr>
            <a:endParaRPr lang="en-US" sz="2800" b="1" spc="-10" dirty="0">
              <a:latin typeface="Cambria"/>
              <a:cs typeface="Cambria"/>
            </a:endParaRPr>
          </a:p>
          <a:p>
            <a:pPr marL="12700" marR="267970">
              <a:lnSpc>
                <a:spcPct val="100000"/>
              </a:lnSpc>
              <a:tabLst>
                <a:tab pos="185420" algn="l"/>
              </a:tabLst>
            </a:pPr>
            <a:r>
              <a:rPr lang="en-US" sz="1200" spc="-10" dirty="0">
                <a:latin typeface="Times New Roman" panose="02020603050405020304" pitchFamily="18" charset="0"/>
                <a:cs typeface="Times New Roman" panose="02020603050405020304" pitchFamily="18" charset="0"/>
              </a:rPr>
              <a:t>Bruno S. Sergi</a:t>
            </a:r>
          </a:p>
        </p:txBody>
      </p:sp>
      <p:sp>
        <p:nvSpPr>
          <p:cNvPr id="6" name="object 6"/>
          <p:cNvSpPr/>
          <p:nvPr/>
        </p:nvSpPr>
        <p:spPr>
          <a:xfrm>
            <a:off x="280415" y="1997963"/>
            <a:ext cx="65532" cy="65531"/>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28097192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Title 1">
            <a:extLst>
              <a:ext uri="{FF2B5EF4-FFF2-40B4-BE49-F238E27FC236}">
                <a16:creationId xmlns:a16="http://schemas.microsoft.com/office/drawing/2014/main" id="{00F2C276-1F99-5325-24EF-7F66D5437BC4}"/>
              </a:ext>
            </a:extLst>
          </p:cNvPr>
          <p:cNvSpPr>
            <a:spLocks noGrp="1"/>
          </p:cNvSpPr>
          <p:nvPr>
            <p:ph type="title"/>
          </p:nvPr>
        </p:nvSpPr>
        <p:spPr>
          <a:xfrm>
            <a:off x="316945" y="575022"/>
            <a:ext cx="3976211" cy="703464"/>
          </a:xfrm>
          <a:prstGeom prst="ellipse">
            <a:avLst/>
          </a:prstGeom>
        </p:spPr>
        <p:txBody>
          <a:bodyPr vert="horz" lIns="34576" tIns="17288" rIns="34576" bIns="17288" rtlCol="0" anchor="ctr">
            <a:normAutofit/>
          </a:bodyPr>
          <a:lstStyle/>
          <a:p>
            <a:r>
              <a:rPr lang="hr-HR" b="1" kern="1200" noProof="0" dirty="0">
                <a:solidFill>
                  <a:schemeClr val="tx1"/>
                </a:solidFill>
                <a:latin typeface="+mj-lt"/>
                <a:ea typeface="+mj-ea"/>
                <a:cs typeface="+mj-cs"/>
              </a:rPr>
              <a:t>Globalne emisije stakleničkih gasova po sektorima</a:t>
            </a:r>
            <a:endParaRPr lang="hr-HR" kern="1200" noProof="0" dirty="0">
              <a:solidFill>
                <a:schemeClr val="tx1"/>
              </a:solidFill>
              <a:latin typeface="+mj-lt"/>
              <a:ea typeface="+mj-ea"/>
              <a:cs typeface="+mj-cs"/>
            </a:endParaRPr>
          </a:p>
        </p:txBody>
      </p:sp>
      <p:pic>
        <p:nvPicPr>
          <p:cNvPr id="9" name="Picture 8">
            <a:extLst>
              <a:ext uri="{FF2B5EF4-FFF2-40B4-BE49-F238E27FC236}">
                <a16:creationId xmlns:a16="http://schemas.microsoft.com/office/drawing/2014/main" id="{BCDA58AA-01D7-3ED6-F466-E4F10657C688}"/>
              </a:ext>
            </a:extLst>
          </p:cNvPr>
          <p:cNvPicPr>
            <a:picLocks noChangeAspect="1"/>
          </p:cNvPicPr>
          <p:nvPr/>
        </p:nvPicPr>
        <p:blipFill>
          <a:blip r:embed="rId2"/>
          <a:stretch>
            <a:fillRect/>
          </a:stretch>
        </p:blipFill>
        <p:spPr>
          <a:xfrm>
            <a:off x="209569" y="1331333"/>
            <a:ext cx="1921732" cy="1489342"/>
          </a:xfrm>
          <a:prstGeom prst="rect">
            <a:avLst/>
          </a:prstGeom>
        </p:spPr>
      </p:pic>
      <p:pic>
        <p:nvPicPr>
          <p:cNvPr id="6" name="Content Placeholder 5">
            <a:extLst>
              <a:ext uri="{FF2B5EF4-FFF2-40B4-BE49-F238E27FC236}">
                <a16:creationId xmlns:a16="http://schemas.microsoft.com/office/drawing/2014/main" id="{6448C40E-3DB8-48F2-746C-5E25D08ACE34}"/>
              </a:ext>
            </a:extLst>
          </p:cNvPr>
          <p:cNvPicPr>
            <a:picLocks noChangeAspect="1"/>
          </p:cNvPicPr>
          <p:nvPr/>
        </p:nvPicPr>
        <p:blipFill>
          <a:blip r:embed="rId3"/>
          <a:stretch>
            <a:fillRect/>
          </a:stretch>
        </p:blipFill>
        <p:spPr>
          <a:xfrm>
            <a:off x="2456601" y="1331333"/>
            <a:ext cx="1966128" cy="1489342"/>
          </a:xfrm>
          <a:prstGeom prst="rect">
            <a:avLst/>
          </a:prstGeom>
        </p:spPr>
      </p:pic>
    </p:spTree>
    <p:extLst>
      <p:ext uri="{BB962C8B-B14F-4D97-AF65-F5344CB8AC3E}">
        <p14:creationId xmlns:p14="http://schemas.microsoft.com/office/powerpoint/2010/main" val="23236911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9DFDCD-3005-F85A-AD0B-125216DB9514}"/>
              </a:ext>
            </a:extLst>
          </p:cNvPr>
          <p:cNvSpPr>
            <a:spLocks noGrp="1"/>
          </p:cNvSpPr>
          <p:nvPr>
            <p:ph type="title"/>
          </p:nvPr>
        </p:nvSpPr>
        <p:spPr>
          <a:xfrm>
            <a:off x="1543050" y="285751"/>
            <a:ext cx="3048000" cy="533400"/>
          </a:xfrm>
        </p:spPr>
        <p:txBody>
          <a:bodyPr anchor="b">
            <a:normAutofit fontScale="90000"/>
          </a:bodyPr>
          <a:lstStyle/>
          <a:p>
            <a:r>
              <a:rPr lang="hr-HR" sz="2000" b="1" noProof="0" dirty="0"/>
              <a:t>Prema glavnoj opasnoj tački!</a:t>
            </a:r>
            <a:br>
              <a:rPr lang="hr-HR" sz="2200" b="1" noProof="0" dirty="0"/>
            </a:br>
            <a:r>
              <a:rPr lang="hr-HR" sz="1300" b="1" noProof="0" dirty="0"/>
              <a:t>UN upozorava da je Zemlja „čvrsto na putanji prema svijetu bez života.”</a:t>
            </a:r>
            <a:endParaRPr lang="hr-HR" sz="1300" noProof="0" dirty="0"/>
          </a:p>
        </p:txBody>
      </p:sp>
      <p:pic>
        <p:nvPicPr>
          <p:cNvPr id="2050" name="Picture 2" descr="Eric Holthaus on Twitter: &quot;Your periodic reminder that this was the  headline a week ago today but you may not have read it because an actor  slapped another actor at an awards">
            <a:extLst>
              <a:ext uri="{FF2B5EF4-FFF2-40B4-BE49-F238E27FC236}">
                <a16:creationId xmlns:a16="http://schemas.microsoft.com/office/drawing/2014/main" id="{44419545-7280-B093-853B-A0F6A9D1E66B}"/>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23917" r="1" b="7980"/>
          <a:stretch/>
        </p:blipFill>
        <p:spPr bwMode="auto">
          <a:xfrm>
            <a:off x="0" y="436963"/>
            <a:ext cx="1761058" cy="2593177"/>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CFB90C8A-AF78-2FC4-8808-BF7E3774BCEC}"/>
              </a:ext>
            </a:extLst>
          </p:cNvPr>
          <p:cNvSpPr>
            <a:spLocks noGrp="1"/>
          </p:cNvSpPr>
          <p:nvPr>
            <p:ph idx="1"/>
          </p:nvPr>
        </p:nvSpPr>
        <p:spPr>
          <a:xfrm>
            <a:off x="1847850" y="895350"/>
            <a:ext cx="2667000" cy="2514600"/>
          </a:xfrm>
        </p:spPr>
        <p:txBody>
          <a:bodyPr>
            <a:noAutofit/>
          </a:bodyPr>
          <a:lstStyle/>
          <a:p>
            <a:r>
              <a:rPr lang="hr-HR" sz="1200" noProof="0" dirty="0">
                <a:latin typeface="Times" panose="02020603050405020304" pitchFamily="18" charset="0"/>
                <a:cs typeface="Times" panose="02020603050405020304" pitchFamily="18" charset="0"/>
              </a:rPr>
              <a:t>Dugoročne projekcije ukazuju da će klimatske promjene i sve veće uništavanje čovjekove okoline imati </a:t>
            </a:r>
            <a:r>
              <a:rPr lang="hr-HR" sz="1200" b="1" noProof="0" dirty="0">
                <a:latin typeface="Times" panose="02020603050405020304" pitchFamily="18" charset="0"/>
                <a:cs typeface="Times" panose="02020603050405020304" pitchFamily="18" charset="0"/>
              </a:rPr>
              <a:t>dugoročne političke, socijalne i ekonomske posljedice.</a:t>
            </a:r>
          </a:p>
          <a:p>
            <a:r>
              <a:rPr lang="hr-HR" sz="1200" noProof="0" dirty="0">
                <a:latin typeface="Times" panose="02020603050405020304" pitchFamily="18" charset="0"/>
                <a:cs typeface="Times" panose="02020603050405020304" pitchFamily="18" charset="0"/>
              </a:rPr>
              <a:t>Generalni sekretar UN-a rekao je 4. aprila, o čemu je izvijestio Međuvladin panel o klimatskim promjenama da vlada „</a:t>
            </a:r>
            <a:r>
              <a:rPr lang="hr-HR" sz="1200" b="1" noProof="0" dirty="0">
                <a:latin typeface="Times" panose="02020603050405020304" pitchFamily="18" charset="0"/>
                <a:cs typeface="Times" panose="02020603050405020304" pitchFamily="18" charset="0"/>
              </a:rPr>
              <a:t>litanija neispunjenih klimatskih obećanja</a:t>
            </a:r>
            <a:r>
              <a:rPr lang="hr-HR" sz="1200" noProof="0" dirty="0">
                <a:latin typeface="Times" panose="02020603050405020304" pitchFamily="18" charset="0"/>
                <a:cs typeface="Times" panose="02020603050405020304" pitchFamily="18" charset="0"/>
              </a:rPr>
              <a:t>” vlada i korporacija, te ih je optužio za podgrijavanje globalnog zagrijavanja hermetičkim zatvaranjem </a:t>
            </a:r>
            <a:r>
              <a:rPr lang="hr-HR" sz="1200" dirty="0">
                <a:latin typeface="Times" panose="02020603050405020304" pitchFamily="18" charset="0"/>
                <a:cs typeface="Times" panose="02020603050405020304" pitchFamily="18" charset="0"/>
              </a:rPr>
              <a:t>štetnim fosilnim gorivima</a:t>
            </a:r>
            <a:r>
              <a:rPr lang="hr-HR" sz="1200" noProof="0" dirty="0">
                <a:latin typeface="Times" panose="02020603050405020304" pitchFamily="18" charset="0"/>
                <a:cs typeface="Times" panose="02020603050405020304" pitchFamily="18" charset="0"/>
              </a:rPr>
              <a:t>.</a:t>
            </a:r>
          </a:p>
        </p:txBody>
      </p:sp>
    </p:spTree>
    <p:extLst>
      <p:ext uri="{BB962C8B-B14F-4D97-AF65-F5344CB8AC3E}">
        <p14:creationId xmlns:p14="http://schemas.microsoft.com/office/powerpoint/2010/main" val="5776426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9C11D2-9F04-A4C3-164B-067C3129F8EB}"/>
              </a:ext>
            </a:extLst>
          </p:cNvPr>
          <p:cNvSpPr>
            <a:spLocks noGrp="1"/>
          </p:cNvSpPr>
          <p:nvPr>
            <p:ph type="title"/>
          </p:nvPr>
        </p:nvSpPr>
        <p:spPr>
          <a:xfrm>
            <a:off x="323850" y="133351"/>
            <a:ext cx="4191000" cy="304800"/>
          </a:xfrm>
        </p:spPr>
        <p:txBody>
          <a:bodyPr>
            <a:normAutofit fontScale="90000"/>
          </a:bodyPr>
          <a:lstStyle/>
          <a:p>
            <a:r>
              <a:rPr lang="hr-HR" b="1" noProof="0" dirty="0"/>
              <a:t>Šta je neto nula? Globalno zagrijavanje se zaustavlja!</a:t>
            </a:r>
          </a:p>
        </p:txBody>
      </p:sp>
      <p:sp>
        <p:nvSpPr>
          <p:cNvPr id="5" name="Content Placeholder 4">
            <a:extLst>
              <a:ext uri="{FF2B5EF4-FFF2-40B4-BE49-F238E27FC236}">
                <a16:creationId xmlns:a16="http://schemas.microsoft.com/office/drawing/2014/main" id="{E47295B2-D7FF-7A08-7A0D-DB5F7E0FC97C}"/>
              </a:ext>
            </a:extLst>
          </p:cNvPr>
          <p:cNvSpPr>
            <a:spLocks noGrp="1"/>
          </p:cNvSpPr>
          <p:nvPr>
            <p:ph idx="1"/>
          </p:nvPr>
        </p:nvSpPr>
        <p:spPr>
          <a:xfrm>
            <a:off x="95250" y="440437"/>
            <a:ext cx="4419600" cy="2743200"/>
          </a:xfrm>
        </p:spPr>
        <p:txBody>
          <a:bodyPr>
            <a:noAutofit/>
          </a:bodyPr>
          <a:lstStyle/>
          <a:p>
            <a:pPr>
              <a:lnSpc>
                <a:spcPct val="120000"/>
              </a:lnSpc>
            </a:pPr>
            <a:r>
              <a:rPr lang="hr-HR" sz="1400" noProof="0" dirty="0">
                <a:latin typeface="Times New Roman" panose="02020603050405020304" pitchFamily="18" charset="0"/>
                <a:cs typeface="Times New Roman" panose="02020603050405020304" pitchFamily="18" charset="0"/>
              </a:rPr>
              <a:t>Ovaj pojam znači da je svaka emisija stakleničkih gasova uravnotežena jednakom količinom koja napusti atmosferu.</a:t>
            </a:r>
          </a:p>
          <a:p>
            <a:pPr>
              <a:lnSpc>
                <a:spcPct val="120000"/>
              </a:lnSpc>
            </a:pPr>
            <a:r>
              <a:rPr lang="hr-HR" sz="1400" b="1" noProof="0" dirty="0">
                <a:latin typeface="Times New Roman" panose="02020603050405020304" pitchFamily="18" charset="0"/>
                <a:cs typeface="Times New Roman" panose="02020603050405020304" pitchFamily="18" charset="0"/>
              </a:rPr>
              <a:t>Pariški klimatski sporazum (COP21)</a:t>
            </a:r>
            <a:r>
              <a:rPr lang="hr-HR" sz="1400" noProof="0" dirty="0">
                <a:latin typeface="Times New Roman" panose="02020603050405020304" pitchFamily="18" charset="0"/>
                <a:cs typeface="Times New Roman" panose="02020603050405020304" pitchFamily="18" charset="0"/>
              </a:rPr>
              <a:t> je odredio ciljeve za ograničenje povećanja globalne temperature na daleko ispod 2,0°C (3,6°F) iznad predindustrijskih nivoa i nastoji ograničiti povećanje temperature na 1,5°C (2,7°F). Da bi se ovo postiglo, globalne emisije stakleničkih gasova global moraju se prepoloviti do 2030. i postići „neto nulu” do 2050. za ispunjenje cilja od 1,5°C.</a:t>
            </a:r>
          </a:p>
        </p:txBody>
      </p:sp>
    </p:spTree>
    <p:extLst>
      <p:ext uri="{BB962C8B-B14F-4D97-AF65-F5344CB8AC3E}">
        <p14:creationId xmlns:p14="http://schemas.microsoft.com/office/powerpoint/2010/main" val="23465271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E8E646-A452-547B-DDCF-63C916DD8CBE}"/>
              </a:ext>
            </a:extLst>
          </p:cNvPr>
          <p:cNvSpPr>
            <a:spLocks noGrp="1"/>
          </p:cNvSpPr>
          <p:nvPr>
            <p:ph type="title"/>
          </p:nvPr>
        </p:nvSpPr>
        <p:spPr>
          <a:xfrm>
            <a:off x="245376" y="318128"/>
            <a:ext cx="1983476" cy="424822"/>
          </a:xfrm>
        </p:spPr>
        <p:txBody>
          <a:bodyPr>
            <a:normAutofit fontScale="90000"/>
          </a:bodyPr>
          <a:lstStyle/>
          <a:p>
            <a:r>
              <a:rPr lang="hr-HR" noProof="0" dirty="0"/>
              <a:t>Ali, nedostaju nam ciljevi neto nule</a:t>
            </a:r>
          </a:p>
        </p:txBody>
      </p:sp>
      <p:sp>
        <p:nvSpPr>
          <p:cNvPr id="8" name="Content Placeholder 7">
            <a:extLst>
              <a:ext uri="{FF2B5EF4-FFF2-40B4-BE49-F238E27FC236}">
                <a16:creationId xmlns:a16="http://schemas.microsoft.com/office/drawing/2014/main" id="{E9AC09B4-2F78-1349-F0A6-79ACABCDA11E}"/>
              </a:ext>
            </a:extLst>
          </p:cNvPr>
          <p:cNvSpPr>
            <a:spLocks noGrp="1"/>
          </p:cNvSpPr>
          <p:nvPr>
            <p:ph idx="1"/>
          </p:nvPr>
        </p:nvSpPr>
        <p:spPr>
          <a:xfrm>
            <a:off x="19050" y="742950"/>
            <a:ext cx="2438400" cy="2222012"/>
          </a:xfrm>
        </p:spPr>
        <p:txBody>
          <a:bodyPr>
            <a:noAutofit/>
          </a:bodyPr>
          <a:lstStyle/>
          <a:p>
            <a:pPr>
              <a:lnSpc>
                <a:spcPct val="120000"/>
              </a:lnSpc>
            </a:pPr>
            <a:r>
              <a:rPr lang="hr-HR" sz="1050" b="1" noProof="0" dirty="0">
                <a:latin typeface="Times" panose="02020603050405020304" pitchFamily="18" charset="0"/>
                <a:cs typeface="Times" panose="02020603050405020304" pitchFamily="18" charset="0"/>
              </a:rPr>
              <a:t>Na COP26 (</a:t>
            </a:r>
            <a:r>
              <a:rPr lang="hr-HR" sz="1050" b="1" noProof="0" dirty="0" err="1">
                <a:latin typeface="Times" panose="02020603050405020304" pitchFamily="18" charset="0"/>
                <a:cs typeface="Times" panose="02020603050405020304" pitchFamily="18" charset="0"/>
              </a:rPr>
              <a:t>Glazgov</a:t>
            </a:r>
            <a:r>
              <a:rPr lang="hr-HR" sz="1050" b="1" noProof="0" dirty="0">
                <a:latin typeface="Times" panose="02020603050405020304" pitchFamily="18" charset="0"/>
                <a:cs typeface="Times" panose="02020603050405020304" pitchFamily="18" charset="0"/>
              </a:rPr>
              <a:t>, 2021.), </a:t>
            </a:r>
            <a:r>
              <a:rPr lang="hr-HR" sz="1050" noProof="0" dirty="0">
                <a:latin typeface="Times" panose="02020603050405020304" pitchFamily="18" charset="0"/>
                <a:cs typeface="Times" panose="02020603050405020304" pitchFamily="18" charset="0"/>
              </a:rPr>
              <a:t>gotovo 140 zemalja se obavezalo prema neto nuli emisijama negdje de sredine vijeka.</a:t>
            </a:r>
          </a:p>
          <a:p>
            <a:pPr>
              <a:lnSpc>
                <a:spcPct val="120000"/>
              </a:lnSpc>
            </a:pPr>
            <a:r>
              <a:rPr lang="hr-HR" sz="1050" b="1" noProof="0" dirty="0">
                <a:latin typeface="Times" panose="02020603050405020304" pitchFamily="18" charset="0"/>
                <a:cs typeface="Times" panose="02020603050405020304" pitchFamily="18" charset="0"/>
              </a:rPr>
              <a:t>I dalje postoji velika razlika između </a:t>
            </a:r>
            <a:r>
              <a:rPr lang="hr-HR" sz="1050" noProof="0" dirty="0">
                <a:latin typeface="Times" panose="02020603050405020304" pitchFamily="18" charset="0"/>
                <a:cs typeface="Times" panose="02020603050405020304" pitchFamily="18" charset="0"/>
              </a:rPr>
              <a:t>ambicija prema globalnom ublažavanju i političkim akcijama u vezi klimatskih promjena. Emisije stakleničkih gasova moraju se smanjiti za jednu četvrtinu do jedne polovine do 2030. kako bi sve ovo bilo </a:t>
            </a:r>
            <a:r>
              <a:rPr lang="hr-HR" sz="1050" noProof="0" dirty="0" err="1">
                <a:latin typeface="Times" panose="02020603050405020304" pitchFamily="18" charset="0"/>
                <a:cs typeface="Times" panose="02020603050405020304" pitchFamily="18" charset="0"/>
              </a:rPr>
              <a:t>usaglašeno</a:t>
            </a:r>
            <a:r>
              <a:rPr lang="hr-HR" sz="1050" noProof="0" dirty="0">
                <a:latin typeface="Times" panose="02020603050405020304" pitchFamily="18" charset="0"/>
                <a:cs typeface="Times" panose="02020603050405020304" pitchFamily="18" charset="0"/>
              </a:rPr>
              <a:t> sa ograničenjem zagrijavanja za 1,5 do 2 stepena Celzijusa.</a:t>
            </a:r>
          </a:p>
        </p:txBody>
      </p:sp>
      <p:pic>
        <p:nvPicPr>
          <p:cNvPr id="4" name="Content Placeholder 3">
            <a:extLst>
              <a:ext uri="{FF2B5EF4-FFF2-40B4-BE49-F238E27FC236}">
                <a16:creationId xmlns:a16="http://schemas.microsoft.com/office/drawing/2014/main" id="{95B44702-E179-6679-75E5-3979021646F5}"/>
              </a:ext>
            </a:extLst>
          </p:cNvPr>
          <p:cNvPicPr>
            <a:picLocks noChangeAspect="1"/>
          </p:cNvPicPr>
          <p:nvPr/>
        </p:nvPicPr>
        <p:blipFill>
          <a:blip r:embed="rId2"/>
          <a:stretch>
            <a:fillRect/>
          </a:stretch>
        </p:blipFill>
        <p:spPr>
          <a:xfrm>
            <a:off x="2381249" y="621723"/>
            <a:ext cx="2133601" cy="2222011"/>
          </a:xfrm>
          <a:prstGeom prst="rect">
            <a:avLst/>
          </a:prstGeom>
          <a:effectLst/>
        </p:spPr>
      </p:pic>
    </p:spTree>
    <p:extLst>
      <p:ext uri="{BB962C8B-B14F-4D97-AF65-F5344CB8AC3E}">
        <p14:creationId xmlns:p14="http://schemas.microsoft.com/office/powerpoint/2010/main" val="35198027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9C11D2-9F04-A4C3-164B-067C3129F8EB}"/>
              </a:ext>
            </a:extLst>
          </p:cNvPr>
          <p:cNvSpPr>
            <a:spLocks noGrp="1"/>
          </p:cNvSpPr>
          <p:nvPr>
            <p:ph type="title"/>
          </p:nvPr>
        </p:nvSpPr>
        <p:spPr>
          <a:xfrm>
            <a:off x="323850" y="133351"/>
            <a:ext cx="3969306" cy="304800"/>
          </a:xfrm>
        </p:spPr>
        <p:txBody>
          <a:bodyPr>
            <a:normAutofit fontScale="90000"/>
          </a:bodyPr>
          <a:lstStyle/>
          <a:p>
            <a:r>
              <a:rPr lang="hr-HR" sz="2000" b="1" noProof="0" dirty="0">
                <a:latin typeface="Times" panose="02020603050405020304" pitchFamily="18" charset="0"/>
                <a:cs typeface="Times" panose="02020603050405020304" pitchFamily="18" charset="0"/>
              </a:rPr>
              <a:t>Šta je neto nula? Na šta će ličiti naša društva za jednu deceniju?</a:t>
            </a:r>
            <a:endParaRPr lang="hr-HR" noProof="0" dirty="0"/>
          </a:p>
        </p:txBody>
      </p:sp>
      <p:graphicFrame>
        <p:nvGraphicFramePr>
          <p:cNvPr id="7" name="Content Placeholder 4">
            <a:extLst>
              <a:ext uri="{FF2B5EF4-FFF2-40B4-BE49-F238E27FC236}">
                <a16:creationId xmlns:a16="http://schemas.microsoft.com/office/drawing/2014/main" id="{8B822F66-C817-9F26-B806-2231983C02B6}"/>
              </a:ext>
            </a:extLst>
          </p:cNvPr>
          <p:cNvGraphicFramePr>
            <a:graphicFrameLocks noGrp="1"/>
          </p:cNvGraphicFramePr>
          <p:nvPr>
            <p:ph idx="1"/>
            <p:extLst>
              <p:ext uri="{D42A27DB-BD31-4B8C-83A1-F6EECF244321}">
                <p14:modId xmlns:p14="http://schemas.microsoft.com/office/powerpoint/2010/main" val="3138661763"/>
              </p:ext>
            </p:extLst>
          </p:nvPr>
        </p:nvGraphicFramePr>
        <p:xfrm>
          <a:off x="95250" y="514351"/>
          <a:ext cx="4197906" cy="2743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904957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9C11D2-9F04-A4C3-164B-067C3129F8EB}"/>
              </a:ext>
            </a:extLst>
          </p:cNvPr>
          <p:cNvSpPr>
            <a:spLocks noGrp="1"/>
          </p:cNvSpPr>
          <p:nvPr>
            <p:ph type="title"/>
          </p:nvPr>
        </p:nvSpPr>
        <p:spPr>
          <a:xfrm>
            <a:off x="171450" y="133350"/>
            <a:ext cx="4343400" cy="609599"/>
          </a:xfrm>
        </p:spPr>
        <p:txBody>
          <a:bodyPr>
            <a:noAutofit/>
          </a:bodyPr>
          <a:lstStyle/>
          <a:p>
            <a:r>
              <a:rPr lang="hr-HR" sz="2000" b="1" noProof="0" dirty="0">
                <a:latin typeface="Times" panose="02020603050405020304" pitchFamily="18" charset="0"/>
                <a:cs typeface="Times" panose="02020603050405020304" pitchFamily="18" charset="0"/>
              </a:rPr>
              <a:t>Da li debati nedostaje ravnoteža?</a:t>
            </a:r>
          </a:p>
        </p:txBody>
      </p:sp>
      <p:sp>
        <p:nvSpPr>
          <p:cNvPr id="5" name="Content Placeholder 4">
            <a:extLst>
              <a:ext uri="{FF2B5EF4-FFF2-40B4-BE49-F238E27FC236}">
                <a16:creationId xmlns:a16="http://schemas.microsoft.com/office/drawing/2014/main" id="{E47295B2-D7FF-7A08-7A0D-DB5F7E0FC97C}"/>
              </a:ext>
            </a:extLst>
          </p:cNvPr>
          <p:cNvSpPr>
            <a:spLocks noGrp="1"/>
          </p:cNvSpPr>
          <p:nvPr>
            <p:ph idx="1"/>
          </p:nvPr>
        </p:nvSpPr>
        <p:spPr>
          <a:xfrm>
            <a:off x="95250" y="819149"/>
            <a:ext cx="4419600" cy="2438401"/>
          </a:xfrm>
        </p:spPr>
        <p:txBody>
          <a:bodyPr>
            <a:noAutofit/>
          </a:bodyPr>
          <a:lstStyle/>
          <a:p>
            <a:pPr marL="0" indent="0">
              <a:lnSpc>
                <a:spcPct val="120000"/>
              </a:lnSpc>
              <a:buNone/>
            </a:pPr>
            <a:r>
              <a:rPr lang="hr-HR" sz="1400" noProof="0" dirty="0">
                <a:latin typeface="Times New Roman" panose="02020603050405020304" pitchFamily="18" charset="0"/>
                <a:cs typeface="Times New Roman" panose="02020603050405020304" pitchFamily="18" charset="0"/>
              </a:rPr>
              <a:t>Nedavne debate:</a:t>
            </a:r>
          </a:p>
          <a:p>
            <a:pPr marL="0" indent="0">
              <a:lnSpc>
                <a:spcPct val="120000"/>
              </a:lnSpc>
              <a:buNone/>
            </a:pPr>
            <a:r>
              <a:rPr lang="hr-HR" sz="1400" b="1" noProof="0" dirty="0">
                <a:latin typeface="Times New Roman" panose="02020603050405020304" pitchFamily="18" charset="0"/>
                <a:cs typeface="Times New Roman" panose="02020603050405020304" pitchFamily="18" charset="0"/>
              </a:rPr>
              <a:t>Kijev </a:t>
            </a:r>
            <a:r>
              <a:rPr lang="hr-HR" sz="1400" noProof="0" dirty="0">
                <a:latin typeface="Times New Roman" panose="02020603050405020304" pitchFamily="18" charset="0"/>
                <a:cs typeface="Times New Roman" panose="02020603050405020304" pitchFamily="18" charset="0"/>
              </a:rPr>
              <a:t>je zaustavio isporuku ruskog gasa preko glavnih centara;</a:t>
            </a:r>
          </a:p>
          <a:p>
            <a:pPr marL="0" indent="0">
              <a:lnSpc>
                <a:spcPct val="120000"/>
              </a:lnSpc>
              <a:buNone/>
            </a:pPr>
            <a:r>
              <a:rPr lang="hr-HR" sz="1400" b="1" noProof="0" dirty="0">
                <a:latin typeface="Times New Roman" panose="02020603050405020304" pitchFamily="18" charset="0"/>
                <a:cs typeface="Times New Roman" panose="02020603050405020304" pitchFamily="18" charset="0"/>
              </a:rPr>
              <a:t>Kolumbija</a:t>
            </a:r>
            <a:r>
              <a:rPr lang="hr-HR" sz="1400" noProof="0" dirty="0">
                <a:latin typeface="Times New Roman" panose="02020603050405020304" pitchFamily="18" charset="0"/>
                <a:cs typeface="Times New Roman" panose="02020603050405020304" pitchFamily="18" charset="0"/>
              </a:rPr>
              <a:t> mora birati između energetske bezbjednosti i zaštite okoline (Kolumbija je 2018. godine uvela privremenu zabranu na bušenje) – treba imati na umu da Kolumbija ima resurse da zadovolji svoje potrebe;</a:t>
            </a:r>
          </a:p>
          <a:p>
            <a:pPr marL="0" indent="0">
              <a:lnSpc>
                <a:spcPct val="120000"/>
              </a:lnSpc>
              <a:buNone/>
            </a:pPr>
            <a:r>
              <a:rPr lang="hr-HR" sz="1400" b="1" noProof="0" dirty="0">
                <a:latin typeface="Times New Roman" panose="02020603050405020304" pitchFamily="18" charset="0"/>
                <a:cs typeface="Times New Roman" panose="02020603050405020304" pitchFamily="18" charset="0"/>
              </a:rPr>
              <a:t>Globalno:</a:t>
            </a:r>
            <a:r>
              <a:rPr lang="hr-HR" sz="1400" noProof="0" dirty="0">
                <a:latin typeface="Times New Roman" panose="02020603050405020304" pitchFamily="18" charset="0"/>
                <a:cs typeface="Times New Roman" panose="02020603050405020304" pitchFamily="18" charset="0"/>
              </a:rPr>
              <a:t> Da li će ponovno određivanje energetske mješavine izvesti ljude na ulice da se suprotstave bušenju?</a:t>
            </a:r>
          </a:p>
        </p:txBody>
      </p:sp>
    </p:spTree>
    <p:extLst>
      <p:ext uri="{BB962C8B-B14F-4D97-AF65-F5344CB8AC3E}">
        <p14:creationId xmlns:p14="http://schemas.microsoft.com/office/powerpoint/2010/main" val="309367012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726</TotalTime>
  <Words>2019</Words>
  <Application>Microsoft Macintosh PowerPoint</Application>
  <PresentationFormat>Custom</PresentationFormat>
  <Paragraphs>286</Paragraphs>
  <Slides>32</Slides>
  <Notes>2</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32</vt:i4>
      </vt:variant>
    </vt:vector>
  </HeadingPairs>
  <TitlesOfParts>
    <vt:vector size="41" baseType="lpstr">
      <vt:lpstr>Arial</vt:lpstr>
      <vt:lpstr>Calibri</vt:lpstr>
      <vt:lpstr>Calibri Light</vt:lpstr>
      <vt:lpstr>Cambria</vt:lpstr>
      <vt:lpstr>Inherit</vt:lpstr>
      <vt:lpstr>Times</vt:lpstr>
      <vt:lpstr>Times New Roman</vt:lpstr>
      <vt:lpstr>Office Theme</vt:lpstr>
      <vt:lpstr>1_Office Theme</vt:lpstr>
      <vt:lpstr>Sastanak ekonomskih stručnjaka iz sindikata JIE  „Utjecaj Covid pandemije i sukoba u Ukrajini na zapošljavanje i ekonomije Zapadnog Balkana; Inflacija i plate – sindikalne aktivnosti”  11 – 12. maj 2022., IGALO, Crna Gora</vt:lpstr>
      <vt:lpstr>Energetski sektor je danas izvor oko tri četvrtine emisije stakleničkih gasova i drži ključ za izbjegavanje najgorih dejstava klimatskih promjena.</vt:lpstr>
      <vt:lpstr>Šta dalje?</vt:lpstr>
      <vt:lpstr>Globalne emisije stakleničkih gasova po sektorima</vt:lpstr>
      <vt:lpstr>Prema glavnoj opasnoj tački! UN upozorava da je Zemlja „čvrsto na putanji prema svijetu bez života.”</vt:lpstr>
      <vt:lpstr>Šta je neto nula? Globalno zagrijavanje se zaustavlja!</vt:lpstr>
      <vt:lpstr>Ali, nedostaju nam ciljevi neto nule</vt:lpstr>
      <vt:lpstr>Šta je neto nula? Na šta će ličiti naša društva za jednu deceniju?</vt:lpstr>
      <vt:lpstr>Da li debati nedostaje ravnoteža?</vt:lpstr>
      <vt:lpstr>Savršena oluja faktora! Dobit i novac dostižu novi rekord u 2022!</vt:lpstr>
      <vt:lpstr>Posljedice za strategiju neto nule</vt:lpstr>
      <vt:lpstr>Planirani ključni ciljevi prema Međunarodnoj agenciji za energiju</vt:lpstr>
      <vt:lpstr>PowerPoint Presentation</vt:lpstr>
      <vt:lpstr>PowerPoint Presentation</vt:lpstr>
      <vt:lpstr>     Subota,  16. aprila: Klimatske promjene: Glavni UN nalazi koji se naširoko pogrešno tumače - BBC News  „U dokumentu, istraživači su naveli da prema projekcijama, emisije stakleničkih gasova treba da budu na vrhuncu ‘najkasnije do 2025. …… Ovo implicira da bi se karbon mogao povećavati naredne tri godine, a svijet bi i dalje mogao izbjeći opasno zagrijavanje ………………….. Za ovo su potrebni herkulovski napori, gdje karbonske emisije trebaju da se smanje za 43% do kraja ove decenije, kako bi se zadržali ispod granice opasnosti.”  „Kada se čita tekst, onako kako je napisan, stiče se utisak da moramo razmišljati o 2025. kao vjerovatno nesretnom ishodu ……….. Ovo je nesretan izbor riječi. Ovo će potencijalno imati uzrokovati neke negativne posljedice.” Glen Peters, Centar za međunarodno istraživanje klime i vodeći autor Izvještaja IPCC.  Ovo je pokrenulo jednu dugu debatu između naučnika i zvaničnika vlada tokom trajanja dvosedmičnog sastanka po pitanju kako pripremiti tekst. „Vođene su diskusije da li se mogu koristiti riječi kao što su ’sada’ ili ‘odmah’, rekao je Dr Byers, Međunarodni institut za analizu primijenjenih sistema, jedan od autora Izvještaja IPCC.</vt:lpstr>
      <vt:lpstr>      Subota, 16. april: Klimatske promjene: Glavni UN nalazi koji se naširoko pogrešno tumače – BBC News  Ovo zabrinjava posmatrače koji tvrde da zemlje mogu steći utisak da emisije mogu rasti do 2025. što je u stvari poraz svijeta.  „Definitivno nemamo luksuz da dozvolimo da emisije rastu naredne tri godine,” rekla je Kaisa Kosonen iz Greenpeace-a. „Na raspolaganju imamo osam godina da gotovo prepolovimo globalne emisije. To je ogroman zadatak, ali moguć, jer nas je IPCC podsjetio na to – ali ako ljudi sada počnu ostvarivati vrhunac emisija do 2025. što je neka granica, onda nemamo nikakve šanse.”</vt:lpstr>
      <vt:lpstr>Izvoz ruskog prirodnog gasa po odredištu (prema Gazpromu, bcm:</vt:lpstr>
      <vt:lpstr>PowerPoint Presentation</vt:lpstr>
      <vt:lpstr>PowerPoint Presentation</vt:lpstr>
      <vt:lpstr>Glavna pitanja za okvir standarda neto nule</vt:lpstr>
      <vt:lpstr>PowerPoint Presentation</vt:lpstr>
      <vt:lpstr>PowerPoint Presentation</vt:lpstr>
      <vt:lpstr>Šta bi se desilo ako bismo Saharu pokrili solarnim panelima?</vt:lpstr>
      <vt:lpstr>Ostale uzbudljive tehnologije su na horizontu.</vt:lpstr>
      <vt:lpstr>PowerPoint Presentation</vt:lpstr>
      <vt:lpstr>PowerPoint Presentation</vt:lpstr>
      <vt:lpstr>Okupljanje velike kvalificirane radne „Poslova neto nule”.</vt:lpstr>
      <vt:lpstr>Svjetski ekonomski forum utvrdio potrebne vještine za zelene poslove.</vt:lpstr>
      <vt:lpstr>Svjetski ekonomski forum je utvrdio vještine za zelene poslove</vt:lpstr>
      <vt:lpstr>PowerPoint Presentation</vt:lpstr>
      <vt:lpstr>Program zelenih poslova Međunarodne organizacije rada.</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Meeting of SEE TU Economic Experts  “The development of wages and productivity and the impact on competitiveness” 18 – 19 October 2018, HERCEG NOVI, Montenegro</dc:title>
  <dc:creator>Sergi, Bruno S.</dc:creator>
  <cp:lastModifiedBy>Microsoft Office User</cp:lastModifiedBy>
  <cp:revision>146</cp:revision>
  <dcterms:created xsi:type="dcterms:W3CDTF">2018-10-18T07:05:08Z</dcterms:created>
  <dcterms:modified xsi:type="dcterms:W3CDTF">2022-05-16T19:38:19Z</dcterms:modified>
</cp:coreProperties>
</file>