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85" r:id="rId2"/>
    <p:sldId id="1533" r:id="rId3"/>
    <p:sldId id="1399" r:id="rId4"/>
    <p:sldId id="1212" r:id="rId5"/>
    <p:sldId id="1549" r:id="rId6"/>
    <p:sldId id="978" r:id="rId7"/>
    <p:sldId id="1544" r:id="rId8"/>
    <p:sldId id="1547" r:id="rId9"/>
    <p:sldId id="1548" r:id="rId10"/>
    <p:sldId id="1560" r:id="rId11"/>
    <p:sldId id="1534" r:id="rId12"/>
    <p:sldId id="1545" r:id="rId13"/>
    <p:sldId id="1482" r:id="rId14"/>
    <p:sldId id="1472" r:id="rId15"/>
    <p:sldId id="1480" r:id="rId16"/>
    <p:sldId id="1526" r:id="rId17"/>
    <p:sldId id="1538" r:id="rId18"/>
    <p:sldId id="1540" r:id="rId19"/>
    <p:sldId id="1541" r:id="rId20"/>
    <p:sldId id="1542" r:id="rId21"/>
    <p:sldId id="1478" r:id="rId22"/>
    <p:sldId id="1490" r:id="rId23"/>
    <p:sldId id="1561" r:id="rId24"/>
    <p:sldId id="1515" r:id="rId25"/>
    <p:sldId id="1510" r:id="rId26"/>
    <p:sldId id="1428" r:id="rId27"/>
    <p:sldId id="1429" r:id="rId28"/>
    <p:sldId id="1430" r:id="rId29"/>
    <p:sldId id="1434" r:id="rId30"/>
    <p:sldId id="1439" r:id="rId31"/>
    <p:sldId id="1435" r:id="rId32"/>
    <p:sldId id="1436" r:id="rId33"/>
    <p:sldId id="1427" r:id="rId34"/>
    <p:sldId id="1529" r:id="rId35"/>
    <p:sldId id="1532" r:id="rId36"/>
    <p:sldId id="1535"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réli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FD10EC-89C7-4B61-BC6B-BF7925E9E0A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EC3071F-7387-44D2-AF07-D4B2D9900A1A}">
      <dgm:prSet/>
      <dgm:spPr/>
      <dgm:t>
        <a:bodyPr/>
        <a:lstStyle/>
        <a:p>
          <a:r>
            <a:rPr lang="en-US"/>
            <a:t>Developing and enhancing human skills and capabilities through education, learning and meaningful work are key drivers of economic success, of individual well-being and societal cohesion. </a:t>
          </a:r>
        </a:p>
      </dgm:t>
    </dgm:pt>
    <dgm:pt modelId="{9B54E071-E5A7-4F06-BBAC-A8350FB311C9}" type="parTrans" cxnId="{8D004671-47C7-41D3-8A0B-E66A2A8BBC95}">
      <dgm:prSet/>
      <dgm:spPr/>
      <dgm:t>
        <a:bodyPr/>
        <a:lstStyle/>
        <a:p>
          <a:endParaRPr lang="en-US"/>
        </a:p>
      </dgm:t>
    </dgm:pt>
    <dgm:pt modelId="{687D66B3-B585-4376-8547-2CB67410C1B1}" type="sibTrans" cxnId="{8D004671-47C7-41D3-8A0B-E66A2A8BBC95}">
      <dgm:prSet/>
      <dgm:spPr/>
      <dgm:t>
        <a:bodyPr/>
        <a:lstStyle/>
        <a:p>
          <a:endParaRPr lang="en-US"/>
        </a:p>
      </dgm:t>
    </dgm:pt>
    <dgm:pt modelId="{539DB465-6656-4290-9C0A-C74CC6B951CD}">
      <dgm:prSet/>
      <dgm:spPr/>
      <dgm:t>
        <a:bodyPr/>
        <a:lstStyle/>
        <a:p>
          <a:r>
            <a:rPr lang="en-US" dirty="0"/>
            <a:t>The global shift to a future of work is defined by an ever-expanding cohort of new technologies, by new sectors and markets, by latest global political economic circumstance that are more challenging than in any other point of the past 40 years since the end of the cold war.  </a:t>
          </a:r>
        </a:p>
      </dgm:t>
    </dgm:pt>
    <dgm:pt modelId="{E70E2408-1D2D-4BF4-8962-3E3282AD4A9E}" type="parTrans" cxnId="{6E439708-0D78-42E8-8855-6408C6E666BA}">
      <dgm:prSet/>
      <dgm:spPr/>
      <dgm:t>
        <a:bodyPr/>
        <a:lstStyle/>
        <a:p>
          <a:endParaRPr lang="en-US"/>
        </a:p>
      </dgm:t>
    </dgm:pt>
    <dgm:pt modelId="{3584BFA2-9E51-4381-9C75-5446C54509ED}" type="sibTrans" cxnId="{6E439708-0D78-42E8-8855-6408C6E666BA}">
      <dgm:prSet/>
      <dgm:spPr/>
      <dgm:t>
        <a:bodyPr/>
        <a:lstStyle/>
        <a:p>
          <a:endParaRPr lang="en-US"/>
        </a:p>
      </dgm:t>
    </dgm:pt>
    <dgm:pt modelId="{1CD4C1EE-D3FA-4ABB-9DC2-975637F6C501}">
      <dgm:prSet/>
      <dgm:spPr/>
      <dgm:t>
        <a:bodyPr/>
        <a:lstStyle/>
        <a:p>
          <a:r>
            <a:rPr lang="en-US"/>
            <a:t>The past decade of technological advancement has also brought about the looming possibility of mass job displacement, untenable skills shortages and a competing claim to the unique nature of human intelligence now challenged by artificial intelligence. </a:t>
          </a:r>
        </a:p>
      </dgm:t>
    </dgm:pt>
    <dgm:pt modelId="{685186CC-461A-4D27-99DA-393B34E1DE77}" type="parTrans" cxnId="{D8B1B625-6B5D-49E1-8DB9-17709AF8D0C3}">
      <dgm:prSet/>
      <dgm:spPr/>
      <dgm:t>
        <a:bodyPr/>
        <a:lstStyle/>
        <a:p>
          <a:endParaRPr lang="en-US"/>
        </a:p>
      </dgm:t>
    </dgm:pt>
    <dgm:pt modelId="{567968B3-39F8-482E-8A61-5304EFD3005E}" type="sibTrans" cxnId="{D8B1B625-6B5D-49E1-8DB9-17709AF8D0C3}">
      <dgm:prSet/>
      <dgm:spPr/>
      <dgm:t>
        <a:bodyPr/>
        <a:lstStyle/>
        <a:p>
          <a:endParaRPr lang="en-US"/>
        </a:p>
      </dgm:t>
    </dgm:pt>
    <dgm:pt modelId="{91D444A9-EF0A-4102-A01E-072F1B83175F}">
      <dgm:prSet/>
      <dgm:spPr/>
      <dgm:t>
        <a:bodyPr/>
        <a:lstStyle/>
        <a:p>
          <a:r>
            <a:rPr lang="en-US" dirty="0"/>
            <a:t>The coming decade will require purposeful leadership to arrive at a future of work that fulfils human potential and creates broadly shared prosperity. </a:t>
          </a:r>
        </a:p>
      </dgm:t>
    </dgm:pt>
    <dgm:pt modelId="{DEBA3EAC-D681-4351-A1E9-37E95F53D469}" type="parTrans" cxnId="{CF6C4A1F-5E31-4172-9E91-E20F87A08886}">
      <dgm:prSet/>
      <dgm:spPr/>
      <dgm:t>
        <a:bodyPr/>
        <a:lstStyle/>
        <a:p>
          <a:endParaRPr lang="en-US"/>
        </a:p>
      </dgm:t>
    </dgm:pt>
    <dgm:pt modelId="{693E2034-85D2-4FCC-854C-8C1D0DB66223}" type="sibTrans" cxnId="{CF6C4A1F-5E31-4172-9E91-E20F87A08886}">
      <dgm:prSet/>
      <dgm:spPr/>
      <dgm:t>
        <a:bodyPr/>
        <a:lstStyle/>
        <a:p>
          <a:endParaRPr lang="en-US"/>
        </a:p>
      </dgm:t>
    </dgm:pt>
    <dgm:pt modelId="{71C28F7A-EC57-214F-955C-4186B7577B5B}" type="pres">
      <dgm:prSet presAssocID="{CDFD10EC-89C7-4B61-BC6B-BF7925E9E0A5}" presName="vert0" presStyleCnt="0">
        <dgm:presLayoutVars>
          <dgm:dir/>
          <dgm:animOne val="branch"/>
          <dgm:animLvl val="lvl"/>
        </dgm:presLayoutVars>
      </dgm:prSet>
      <dgm:spPr/>
    </dgm:pt>
    <dgm:pt modelId="{DB349FEA-8F46-754B-8E43-4C8DFC463E4F}" type="pres">
      <dgm:prSet presAssocID="{DEC3071F-7387-44D2-AF07-D4B2D9900A1A}" presName="thickLine" presStyleLbl="alignNode1" presStyleIdx="0" presStyleCnt="4"/>
      <dgm:spPr/>
    </dgm:pt>
    <dgm:pt modelId="{6EDA8478-0F23-3B46-8414-3451FB4332FF}" type="pres">
      <dgm:prSet presAssocID="{DEC3071F-7387-44D2-AF07-D4B2D9900A1A}" presName="horz1" presStyleCnt="0"/>
      <dgm:spPr/>
    </dgm:pt>
    <dgm:pt modelId="{FD9CEDB2-332D-154F-BA70-0D23A696BD1A}" type="pres">
      <dgm:prSet presAssocID="{DEC3071F-7387-44D2-AF07-D4B2D9900A1A}" presName="tx1" presStyleLbl="revTx" presStyleIdx="0" presStyleCnt="4"/>
      <dgm:spPr/>
    </dgm:pt>
    <dgm:pt modelId="{91674FA0-A174-944D-8D56-D3422EB02134}" type="pres">
      <dgm:prSet presAssocID="{DEC3071F-7387-44D2-AF07-D4B2D9900A1A}" presName="vert1" presStyleCnt="0"/>
      <dgm:spPr/>
    </dgm:pt>
    <dgm:pt modelId="{710715FB-60F5-C241-9BBD-DDFD8DCDCBD4}" type="pres">
      <dgm:prSet presAssocID="{539DB465-6656-4290-9C0A-C74CC6B951CD}" presName="thickLine" presStyleLbl="alignNode1" presStyleIdx="1" presStyleCnt="4"/>
      <dgm:spPr/>
    </dgm:pt>
    <dgm:pt modelId="{10CBEE45-F573-D749-9D1B-23F7ACBD31BD}" type="pres">
      <dgm:prSet presAssocID="{539DB465-6656-4290-9C0A-C74CC6B951CD}" presName="horz1" presStyleCnt="0"/>
      <dgm:spPr/>
    </dgm:pt>
    <dgm:pt modelId="{2E8939E3-59F8-5642-9B3A-F8CB59F9A8F2}" type="pres">
      <dgm:prSet presAssocID="{539DB465-6656-4290-9C0A-C74CC6B951CD}" presName="tx1" presStyleLbl="revTx" presStyleIdx="1" presStyleCnt="4"/>
      <dgm:spPr/>
    </dgm:pt>
    <dgm:pt modelId="{4EA21A90-CF8C-6D41-BD16-599ECB59186B}" type="pres">
      <dgm:prSet presAssocID="{539DB465-6656-4290-9C0A-C74CC6B951CD}" presName="vert1" presStyleCnt="0"/>
      <dgm:spPr/>
    </dgm:pt>
    <dgm:pt modelId="{1EA4AF9B-0057-4246-BA3E-8EA161D95B2A}" type="pres">
      <dgm:prSet presAssocID="{1CD4C1EE-D3FA-4ABB-9DC2-975637F6C501}" presName="thickLine" presStyleLbl="alignNode1" presStyleIdx="2" presStyleCnt="4"/>
      <dgm:spPr/>
    </dgm:pt>
    <dgm:pt modelId="{D3806503-40F1-CD4D-9C2F-CACD7EC03263}" type="pres">
      <dgm:prSet presAssocID="{1CD4C1EE-D3FA-4ABB-9DC2-975637F6C501}" presName="horz1" presStyleCnt="0"/>
      <dgm:spPr/>
    </dgm:pt>
    <dgm:pt modelId="{0A1133E0-2451-3D46-AC45-5056389158C7}" type="pres">
      <dgm:prSet presAssocID="{1CD4C1EE-D3FA-4ABB-9DC2-975637F6C501}" presName="tx1" presStyleLbl="revTx" presStyleIdx="2" presStyleCnt="4"/>
      <dgm:spPr/>
    </dgm:pt>
    <dgm:pt modelId="{904E46DA-B471-9045-8955-425B693AB48E}" type="pres">
      <dgm:prSet presAssocID="{1CD4C1EE-D3FA-4ABB-9DC2-975637F6C501}" presName="vert1" presStyleCnt="0"/>
      <dgm:spPr/>
    </dgm:pt>
    <dgm:pt modelId="{04D4A323-2310-D74A-AA4C-61D76239D987}" type="pres">
      <dgm:prSet presAssocID="{91D444A9-EF0A-4102-A01E-072F1B83175F}" presName="thickLine" presStyleLbl="alignNode1" presStyleIdx="3" presStyleCnt="4"/>
      <dgm:spPr/>
    </dgm:pt>
    <dgm:pt modelId="{543C31A0-4773-9440-A1A9-D322C1B304DA}" type="pres">
      <dgm:prSet presAssocID="{91D444A9-EF0A-4102-A01E-072F1B83175F}" presName="horz1" presStyleCnt="0"/>
      <dgm:spPr/>
    </dgm:pt>
    <dgm:pt modelId="{52A61A29-C393-A140-9FB5-C99D14FD8A6E}" type="pres">
      <dgm:prSet presAssocID="{91D444A9-EF0A-4102-A01E-072F1B83175F}" presName="tx1" presStyleLbl="revTx" presStyleIdx="3" presStyleCnt="4"/>
      <dgm:spPr/>
    </dgm:pt>
    <dgm:pt modelId="{21340B8B-D35B-EA48-A2A3-B217E97DB0E0}" type="pres">
      <dgm:prSet presAssocID="{91D444A9-EF0A-4102-A01E-072F1B83175F}" presName="vert1" presStyleCnt="0"/>
      <dgm:spPr/>
    </dgm:pt>
  </dgm:ptLst>
  <dgm:cxnLst>
    <dgm:cxn modelId="{6E439708-0D78-42E8-8855-6408C6E666BA}" srcId="{CDFD10EC-89C7-4B61-BC6B-BF7925E9E0A5}" destId="{539DB465-6656-4290-9C0A-C74CC6B951CD}" srcOrd="1" destOrd="0" parTransId="{E70E2408-1D2D-4BF4-8962-3E3282AD4A9E}" sibTransId="{3584BFA2-9E51-4381-9C75-5446C54509ED}"/>
    <dgm:cxn modelId="{9BF78D1E-8A4D-134A-AD7F-55C1C1CCDA5D}" type="presOf" srcId="{CDFD10EC-89C7-4B61-BC6B-BF7925E9E0A5}" destId="{71C28F7A-EC57-214F-955C-4186B7577B5B}" srcOrd="0" destOrd="0" presId="urn:microsoft.com/office/officeart/2008/layout/LinedList"/>
    <dgm:cxn modelId="{CF6C4A1F-5E31-4172-9E91-E20F87A08886}" srcId="{CDFD10EC-89C7-4B61-BC6B-BF7925E9E0A5}" destId="{91D444A9-EF0A-4102-A01E-072F1B83175F}" srcOrd="3" destOrd="0" parTransId="{DEBA3EAC-D681-4351-A1E9-37E95F53D469}" sibTransId="{693E2034-85D2-4FCC-854C-8C1D0DB66223}"/>
    <dgm:cxn modelId="{D8B1B625-6B5D-49E1-8DB9-17709AF8D0C3}" srcId="{CDFD10EC-89C7-4B61-BC6B-BF7925E9E0A5}" destId="{1CD4C1EE-D3FA-4ABB-9DC2-975637F6C501}" srcOrd="2" destOrd="0" parTransId="{685186CC-461A-4D27-99DA-393B34E1DE77}" sibTransId="{567968B3-39F8-482E-8A61-5304EFD3005E}"/>
    <dgm:cxn modelId="{8D004671-47C7-41D3-8A0B-E66A2A8BBC95}" srcId="{CDFD10EC-89C7-4B61-BC6B-BF7925E9E0A5}" destId="{DEC3071F-7387-44D2-AF07-D4B2D9900A1A}" srcOrd="0" destOrd="0" parTransId="{9B54E071-E5A7-4F06-BBAC-A8350FB311C9}" sibTransId="{687D66B3-B585-4376-8547-2CB67410C1B1}"/>
    <dgm:cxn modelId="{EA1C5090-0C8C-924A-B03C-EF8C0EE4EE9E}" type="presOf" srcId="{91D444A9-EF0A-4102-A01E-072F1B83175F}" destId="{52A61A29-C393-A140-9FB5-C99D14FD8A6E}" srcOrd="0" destOrd="0" presId="urn:microsoft.com/office/officeart/2008/layout/LinedList"/>
    <dgm:cxn modelId="{B53FC6A3-C3B2-1644-BDA2-98705CFA6759}" type="presOf" srcId="{539DB465-6656-4290-9C0A-C74CC6B951CD}" destId="{2E8939E3-59F8-5642-9B3A-F8CB59F9A8F2}" srcOrd="0" destOrd="0" presId="urn:microsoft.com/office/officeart/2008/layout/LinedList"/>
    <dgm:cxn modelId="{C1047EBC-DED1-1346-B3E2-7D3A88ACBD1E}" type="presOf" srcId="{1CD4C1EE-D3FA-4ABB-9DC2-975637F6C501}" destId="{0A1133E0-2451-3D46-AC45-5056389158C7}" srcOrd="0" destOrd="0" presId="urn:microsoft.com/office/officeart/2008/layout/LinedList"/>
    <dgm:cxn modelId="{34E884F4-D319-414C-AD3B-E1E8F242AA85}" type="presOf" srcId="{DEC3071F-7387-44D2-AF07-D4B2D9900A1A}" destId="{FD9CEDB2-332D-154F-BA70-0D23A696BD1A}" srcOrd="0" destOrd="0" presId="urn:microsoft.com/office/officeart/2008/layout/LinedList"/>
    <dgm:cxn modelId="{DFFE3FCE-980B-7C4A-97F7-9B9CE97A2D75}" type="presParOf" srcId="{71C28F7A-EC57-214F-955C-4186B7577B5B}" destId="{DB349FEA-8F46-754B-8E43-4C8DFC463E4F}" srcOrd="0" destOrd="0" presId="urn:microsoft.com/office/officeart/2008/layout/LinedList"/>
    <dgm:cxn modelId="{8D226624-8FFF-5644-849B-CABCC0CD194F}" type="presParOf" srcId="{71C28F7A-EC57-214F-955C-4186B7577B5B}" destId="{6EDA8478-0F23-3B46-8414-3451FB4332FF}" srcOrd="1" destOrd="0" presId="urn:microsoft.com/office/officeart/2008/layout/LinedList"/>
    <dgm:cxn modelId="{9BE4D980-9230-3D4B-A954-0CF92318AEA4}" type="presParOf" srcId="{6EDA8478-0F23-3B46-8414-3451FB4332FF}" destId="{FD9CEDB2-332D-154F-BA70-0D23A696BD1A}" srcOrd="0" destOrd="0" presId="urn:microsoft.com/office/officeart/2008/layout/LinedList"/>
    <dgm:cxn modelId="{7C5E85F4-B1F2-AD43-BDB0-5EFE81FB447D}" type="presParOf" srcId="{6EDA8478-0F23-3B46-8414-3451FB4332FF}" destId="{91674FA0-A174-944D-8D56-D3422EB02134}" srcOrd="1" destOrd="0" presId="urn:microsoft.com/office/officeart/2008/layout/LinedList"/>
    <dgm:cxn modelId="{A32AD326-04BC-9F43-BBBC-23B066E6EC52}" type="presParOf" srcId="{71C28F7A-EC57-214F-955C-4186B7577B5B}" destId="{710715FB-60F5-C241-9BBD-DDFD8DCDCBD4}" srcOrd="2" destOrd="0" presId="urn:microsoft.com/office/officeart/2008/layout/LinedList"/>
    <dgm:cxn modelId="{DFDC82C5-8F8D-1F49-B328-4F4658615DE8}" type="presParOf" srcId="{71C28F7A-EC57-214F-955C-4186B7577B5B}" destId="{10CBEE45-F573-D749-9D1B-23F7ACBD31BD}" srcOrd="3" destOrd="0" presId="urn:microsoft.com/office/officeart/2008/layout/LinedList"/>
    <dgm:cxn modelId="{4A3B7199-9A32-8F4C-81C3-7260677442F2}" type="presParOf" srcId="{10CBEE45-F573-D749-9D1B-23F7ACBD31BD}" destId="{2E8939E3-59F8-5642-9B3A-F8CB59F9A8F2}" srcOrd="0" destOrd="0" presId="urn:microsoft.com/office/officeart/2008/layout/LinedList"/>
    <dgm:cxn modelId="{7A202997-D93B-344E-9BB5-4D7E7FE9E7C3}" type="presParOf" srcId="{10CBEE45-F573-D749-9D1B-23F7ACBD31BD}" destId="{4EA21A90-CF8C-6D41-BD16-599ECB59186B}" srcOrd="1" destOrd="0" presId="urn:microsoft.com/office/officeart/2008/layout/LinedList"/>
    <dgm:cxn modelId="{D2A58DFB-CFC0-524D-A89D-B96CC3670F51}" type="presParOf" srcId="{71C28F7A-EC57-214F-955C-4186B7577B5B}" destId="{1EA4AF9B-0057-4246-BA3E-8EA161D95B2A}" srcOrd="4" destOrd="0" presId="urn:microsoft.com/office/officeart/2008/layout/LinedList"/>
    <dgm:cxn modelId="{A02DF032-C2EE-DE4A-B3C4-EF630E46195A}" type="presParOf" srcId="{71C28F7A-EC57-214F-955C-4186B7577B5B}" destId="{D3806503-40F1-CD4D-9C2F-CACD7EC03263}" srcOrd="5" destOrd="0" presId="urn:microsoft.com/office/officeart/2008/layout/LinedList"/>
    <dgm:cxn modelId="{F6B0C318-0055-2D49-9798-D7D30C820258}" type="presParOf" srcId="{D3806503-40F1-CD4D-9C2F-CACD7EC03263}" destId="{0A1133E0-2451-3D46-AC45-5056389158C7}" srcOrd="0" destOrd="0" presId="urn:microsoft.com/office/officeart/2008/layout/LinedList"/>
    <dgm:cxn modelId="{52960B19-F5C4-B642-8CA1-9124A0B7DB22}" type="presParOf" srcId="{D3806503-40F1-CD4D-9C2F-CACD7EC03263}" destId="{904E46DA-B471-9045-8955-425B693AB48E}" srcOrd="1" destOrd="0" presId="urn:microsoft.com/office/officeart/2008/layout/LinedList"/>
    <dgm:cxn modelId="{34934EF5-99ED-2543-9F00-D7A8E2834C02}" type="presParOf" srcId="{71C28F7A-EC57-214F-955C-4186B7577B5B}" destId="{04D4A323-2310-D74A-AA4C-61D76239D987}" srcOrd="6" destOrd="0" presId="urn:microsoft.com/office/officeart/2008/layout/LinedList"/>
    <dgm:cxn modelId="{BA701A6C-5E7C-4F40-A84E-BEEC51C9B7C2}" type="presParOf" srcId="{71C28F7A-EC57-214F-955C-4186B7577B5B}" destId="{543C31A0-4773-9440-A1A9-D322C1B304DA}" srcOrd="7" destOrd="0" presId="urn:microsoft.com/office/officeart/2008/layout/LinedList"/>
    <dgm:cxn modelId="{18E2B354-A28B-7341-A504-49E9C52DCB86}" type="presParOf" srcId="{543C31A0-4773-9440-A1A9-D322C1B304DA}" destId="{52A61A29-C393-A140-9FB5-C99D14FD8A6E}" srcOrd="0" destOrd="0" presId="urn:microsoft.com/office/officeart/2008/layout/LinedList"/>
    <dgm:cxn modelId="{0190ECC8-00E2-A846-8F82-5667ECB0B3F5}" type="presParOf" srcId="{543C31A0-4773-9440-A1A9-D322C1B304DA}" destId="{21340B8B-D35B-EA48-A2A3-B217E97DB0E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49FEA-8F46-754B-8E43-4C8DFC463E4F}">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CEDB2-332D-154F-BA70-0D23A696BD1A}">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Developing and enhancing human skills and capabilities through education, learning and meaningful work are key drivers of economic success, of individual well-being and societal cohesion. </a:t>
          </a:r>
        </a:p>
      </dsp:txBody>
      <dsp:txXfrm>
        <a:off x="0" y="0"/>
        <a:ext cx="6900512" cy="1384035"/>
      </dsp:txXfrm>
    </dsp:sp>
    <dsp:sp modelId="{710715FB-60F5-C241-9BBD-DDFD8DCDCBD4}">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8939E3-59F8-5642-9B3A-F8CB59F9A8F2}">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The global shift to a future of work is defined by an ever-expanding cohort of new technologies, by new sectors and markets, by latest global political economic circumstance that are more challenging than in any other point of the past 40 years since the end of the cold war.  </a:t>
          </a:r>
        </a:p>
      </dsp:txBody>
      <dsp:txXfrm>
        <a:off x="0" y="1384035"/>
        <a:ext cx="6900512" cy="1384035"/>
      </dsp:txXfrm>
    </dsp:sp>
    <dsp:sp modelId="{1EA4AF9B-0057-4246-BA3E-8EA161D95B2A}">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1133E0-2451-3D46-AC45-5056389158C7}">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past decade of technological advancement has also brought about the looming possibility of mass job displacement, untenable skills shortages and a competing claim to the unique nature of human intelligence now challenged by artificial intelligence. </a:t>
          </a:r>
        </a:p>
      </dsp:txBody>
      <dsp:txXfrm>
        <a:off x="0" y="2768070"/>
        <a:ext cx="6900512" cy="1384035"/>
      </dsp:txXfrm>
    </dsp:sp>
    <dsp:sp modelId="{04D4A323-2310-D74A-AA4C-61D76239D987}">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61A29-C393-A140-9FB5-C99D14FD8A6E}">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The coming decade will require purposeful leadership to arrive at a future of work that fulfils human potential and creates broadly shared prosperity. </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03F42-C148-4872-B437-A5D5A8D91284}"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6766-CFA4-465D-8416-FFAE4E39291D}" type="slidenum">
              <a:rPr lang="en-US" smtClean="0"/>
              <a:t>‹N›</a:t>
            </a:fld>
            <a:endParaRPr lang="en-US"/>
          </a:p>
        </p:txBody>
      </p:sp>
    </p:spTree>
    <p:extLst>
      <p:ext uri="{BB962C8B-B14F-4D97-AF65-F5344CB8AC3E}">
        <p14:creationId xmlns:p14="http://schemas.microsoft.com/office/powerpoint/2010/main" val="259345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Presenter: Jason Jorgenson</a:t>
            </a:r>
            <a:endParaRPr sz="1400"/>
          </a:p>
        </p:txBody>
      </p:sp>
    </p:spTree>
    <p:extLst>
      <p:ext uri="{BB962C8B-B14F-4D97-AF65-F5344CB8AC3E}">
        <p14:creationId xmlns:p14="http://schemas.microsoft.com/office/powerpoint/2010/main" val="359135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A56A659-0DE6-4A67-BF29-E5F413379535}" type="datetimeFigureOut">
              <a:rPr lang="it-IT" smtClean="0"/>
              <a:t>11/05/2022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211721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A56A659-0DE6-4A67-BF29-E5F413379535}" type="datetimeFigureOut">
              <a:rPr lang="it-IT" smtClean="0"/>
              <a:t>11/05/2022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389070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A56A659-0DE6-4A67-BF29-E5F413379535}" type="datetimeFigureOut">
              <a:rPr lang="it-IT" smtClean="0"/>
              <a:t>11/05/2022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57889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A56A659-0DE6-4A67-BF29-E5F413379535}" type="datetimeFigureOut">
              <a:rPr lang="it-IT" smtClean="0"/>
              <a:t>11/05/2022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367893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8A56A659-0DE6-4A67-BF29-E5F413379535}" type="datetimeFigureOut">
              <a:rPr lang="it-IT" smtClean="0"/>
              <a:t>11/05/2022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225145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A56A659-0DE6-4A67-BF29-E5F413379535}" type="datetimeFigureOut">
              <a:rPr lang="it-IT" smtClean="0"/>
              <a:t>11/05/2022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39374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A56A659-0DE6-4A67-BF29-E5F413379535}" type="datetimeFigureOut">
              <a:rPr lang="it-IT" smtClean="0"/>
              <a:t>11/05/2022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221352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A56A659-0DE6-4A67-BF29-E5F413379535}" type="datetimeFigureOut">
              <a:rPr lang="it-IT" smtClean="0"/>
              <a:t>11/05/2022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105476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A56A659-0DE6-4A67-BF29-E5F413379535}" type="datetimeFigureOut">
              <a:rPr lang="it-IT" smtClean="0"/>
              <a:t>11/05/2022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93703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8A56A659-0DE6-4A67-BF29-E5F413379535}" type="datetimeFigureOut">
              <a:rPr lang="it-IT" smtClean="0"/>
              <a:t>11/05/2022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80324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8A56A659-0DE6-4A67-BF29-E5F413379535}" type="datetimeFigureOut">
              <a:rPr lang="it-IT" smtClean="0"/>
              <a:t>11/05/2022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F76BC4D-0E7E-4EEA-999E-D8EC017C4B8A}" type="slidenum">
              <a:rPr lang="it-IT" smtClean="0"/>
              <a:t>‹N›</a:t>
            </a:fld>
            <a:endParaRPr lang="it-IT"/>
          </a:p>
        </p:txBody>
      </p:sp>
    </p:spTree>
    <p:extLst>
      <p:ext uri="{BB962C8B-B14F-4D97-AF65-F5344CB8AC3E}">
        <p14:creationId xmlns:p14="http://schemas.microsoft.com/office/powerpoint/2010/main" val="225226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6A659-0DE6-4A67-BF29-E5F413379535}" type="datetimeFigureOut">
              <a:rPr lang="it-IT" smtClean="0"/>
              <a:t>11/05/2022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6BC4D-0E7E-4EEA-999E-D8EC017C4B8A}" type="slidenum">
              <a:rPr lang="it-IT" smtClean="0"/>
              <a:t>‹N›</a:t>
            </a:fld>
            <a:endParaRPr lang="it-IT"/>
          </a:p>
        </p:txBody>
      </p:sp>
    </p:spTree>
    <p:extLst>
      <p:ext uri="{BB962C8B-B14F-4D97-AF65-F5344CB8AC3E}">
        <p14:creationId xmlns:p14="http://schemas.microsoft.com/office/powerpoint/2010/main" val="2429177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economist.com/finance-and-economics/2022/05/07/russias-economy-is-back-on-its-feet" TargetMode="Externa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timeshighereducation.com/news/chinas-overseas-graduates-mismatched-jobs-back-hom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Rectangle 107">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ottotitolo 4"/>
          <p:cNvSpPr>
            <a:spLocks noGrp="1"/>
          </p:cNvSpPr>
          <p:nvPr>
            <p:ph type="subTitle" idx="1"/>
          </p:nvPr>
        </p:nvSpPr>
        <p:spPr>
          <a:xfrm>
            <a:off x="638921" y="4744719"/>
            <a:ext cx="4204012" cy="1474177"/>
          </a:xfrm>
        </p:spPr>
        <p:txBody>
          <a:bodyPr anchor="t">
            <a:normAutofit/>
          </a:bodyPr>
          <a:lstStyle/>
          <a:p>
            <a:pPr algn="r"/>
            <a:endParaRPr lang="it-IT" sz="1800" dirty="0">
              <a:solidFill>
                <a:srgbClr val="FFFFFF"/>
              </a:solidFill>
              <a:latin typeface="Times New Roman" panose="02020603050405020304" pitchFamily="18" charset="0"/>
              <a:cs typeface="Times New Roman" panose="02020603050405020304" pitchFamily="18" charset="0"/>
            </a:endParaRPr>
          </a:p>
          <a:p>
            <a:pPr algn="r"/>
            <a:r>
              <a:rPr lang="it-IT" sz="2000" dirty="0">
                <a:solidFill>
                  <a:srgbClr val="FFFFFF"/>
                </a:solidFill>
                <a:latin typeface="Times New Roman" panose="02020603050405020304" pitchFamily="18" charset="0"/>
                <a:cs typeface="Times New Roman" panose="02020603050405020304" pitchFamily="18" charset="0"/>
              </a:rPr>
              <a:t>Bruno S. Sergi</a:t>
            </a:r>
          </a:p>
          <a:p>
            <a:pPr algn="r"/>
            <a:r>
              <a:rPr lang="it-IT" sz="2000" dirty="0">
                <a:solidFill>
                  <a:srgbClr val="FFFFFF"/>
                </a:solidFill>
                <a:latin typeface="Times New Roman" panose="02020603050405020304" pitchFamily="18" charset="0"/>
                <a:cs typeface="Times New Roman" panose="02020603050405020304" pitchFamily="18" charset="0"/>
              </a:rPr>
              <a:t>ETUI and University of Messina</a:t>
            </a:r>
          </a:p>
        </p:txBody>
      </p:sp>
      <p:cxnSp>
        <p:nvCxnSpPr>
          <p:cNvPr id="113" name="Straight Connector 109">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02350E8C-A623-40F1-9534-FFE29C612DF1}"/>
              </a:ext>
            </a:extLst>
          </p:cNvPr>
          <p:cNvGraphicFramePr>
            <a:graphicFrameLocks noGrp="1"/>
          </p:cNvGraphicFramePr>
          <p:nvPr>
            <p:extLst>
              <p:ext uri="{D42A27DB-BD31-4B8C-83A1-F6EECF244321}">
                <p14:modId xmlns:p14="http://schemas.microsoft.com/office/powerpoint/2010/main" val="496586858"/>
              </p:ext>
            </p:extLst>
          </p:nvPr>
        </p:nvGraphicFramePr>
        <p:xfrm>
          <a:off x="6431280" y="1650980"/>
          <a:ext cx="4141470" cy="3413760"/>
        </p:xfrm>
        <a:graphic>
          <a:graphicData uri="http://schemas.openxmlformats.org/drawingml/2006/table">
            <a:tbl>
              <a:tblPr>
                <a:tableStyleId>{3B4B98B0-60AC-42C2-AFA5-B58CD77FA1E5}</a:tableStyleId>
              </a:tblPr>
              <a:tblGrid>
                <a:gridCol w="4141470">
                  <a:extLst>
                    <a:ext uri="{9D8B030D-6E8A-4147-A177-3AD203B41FA5}">
                      <a16:colId xmlns:a16="http://schemas.microsoft.com/office/drawing/2014/main" val="1488368950"/>
                    </a:ext>
                  </a:extLst>
                </a:gridCol>
              </a:tblGrid>
              <a:tr h="3175020">
                <a:tc>
                  <a:txBody>
                    <a:bodyPr/>
                    <a:lstStyle/>
                    <a:p>
                      <a:pPr marL="0" marR="0" indent="292735" algn="ctr">
                        <a:spcBef>
                          <a:spcPts val="0"/>
                        </a:spcBef>
                        <a:spcAft>
                          <a:spcPts val="0"/>
                        </a:spcAft>
                      </a:pPr>
                      <a:r>
                        <a:rPr lang="en-GB" sz="3200" b="1" kern="1200" dirty="0">
                          <a:solidFill>
                            <a:schemeClr val="tx1"/>
                          </a:solidFill>
                          <a:effectLst/>
                          <a:latin typeface="Times" panose="02020603050405020304" pitchFamily="18" charset="0"/>
                          <a:ea typeface="+mn-ea"/>
                          <a:cs typeface="Times" panose="02020603050405020304" pitchFamily="18" charset="0"/>
                        </a:rPr>
                        <a:t>The long-term impact of the COVID-19 pandemic and conflict in Ukraine on employment and economies.</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175577" marR="175577" marT="0" marB="0"/>
                </a:tc>
                <a:extLst>
                  <a:ext uri="{0D108BD9-81ED-4DB2-BD59-A6C34878D82A}">
                    <a16:rowId xmlns:a16="http://schemas.microsoft.com/office/drawing/2014/main" val="2055465300"/>
                  </a:ext>
                </a:extLst>
              </a:tr>
            </a:tbl>
          </a:graphicData>
        </a:graphic>
      </p:graphicFrame>
      <p:sp>
        <p:nvSpPr>
          <p:cNvPr id="3" name="Rectangle 2">
            <a:extLst>
              <a:ext uri="{FF2B5EF4-FFF2-40B4-BE49-F238E27FC236}">
                <a16:creationId xmlns:a16="http://schemas.microsoft.com/office/drawing/2014/main" id="{7A79F678-E34B-4182-BDC1-6558B392D8CB}"/>
              </a:ext>
            </a:extLst>
          </p:cNvPr>
          <p:cNvSpPr>
            <a:spLocks noChangeArrowheads="1"/>
          </p:cNvSpPr>
          <p:nvPr/>
        </p:nvSpPr>
        <p:spPr bwMode="auto">
          <a:xfrm>
            <a:off x="182880" y="361902"/>
            <a:ext cx="5008881" cy="40934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1" i="0" u="none" strike="noStrike" cap="none" normalizeH="0" baseline="0" dirty="0">
                <a:ln>
                  <a:noFill/>
                </a:ln>
                <a:solidFill>
                  <a:schemeClr val="tx1"/>
                </a:solidFill>
                <a:effectLst/>
                <a:latin typeface="Times" panose="02020603050405020304" pitchFamily="18" charset="0"/>
                <a:ea typeface="Calibri" panose="020F0502020204030204" pitchFamily="34" charset="0"/>
                <a:cs typeface="Times" panose="02020603050405020304" pitchFamily="18" charset="0"/>
              </a:rPr>
              <a:t>SEE Trade Union Economic Experts’ Meeting</a:t>
            </a:r>
            <a:endParaRPr kumimoji="0" lang="it-IT" altLang="it-IT" sz="24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it-IT" sz="2400" b="1" i="1" u="none" strike="noStrike" cap="none" normalizeH="0" baseline="0" dirty="0">
              <a:ln>
                <a:noFill/>
              </a:ln>
              <a:solidFill>
                <a:srgbClr val="000000"/>
              </a:solidFill>
              <a:effectLst/>
              <a:latin typeface="Times" panose="02020603050405020304" pitchFamily="18" charset="0"/>
              <a:ea typeface="Calibri" panose="020F0502020204030204" pitchFamily="34" charset="0"/>
              <a:cs typeface="Times"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1" u="none" strike="noStrike" cap="none" normalizeH="0" baseline="0" dirty="0">
                <a:ln>
                  <a:noFill/>
                </a:ln>
                <a:solidFill>
                  <a:srgbClr val="000000"/>
                </a:solidFill>
                <a:effectLst/>
                <a:latin typeface="Times" panose="02020603050405020304" pitchFamily="18" charset="0"/>
                <a:ea typeface="Calibri" panose="020F0502020204030204" pitchFamily="34" charset="0"/>
                <a:cs typeface="Times" panose="02020603050405020304" pitchFamily="18" charset="0"/>
              </a:rPr>
              <a:t>“The impact of the Covid pandemic and conflict in Ukraine on the employment and economies of the Western Balkans; Inflation and  wages – trade union activities "</a:t>
            </a:r>
            <a:endParaRPr kumimoji="0" lang="it-IT" altLang="it-IT" sz="2400" b="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it-IT" sz="2400" b="1" i="0" u="none" strike="noStrike" cap="none" normalizeH="0" baseline="0" dirty="0">
              <a:ln>
                <a:noFill/>
              </a:ln>
              <a:solidFill>
                <a:schemeClr val="tx1"/>
              </a:solidFill>
              <a:effectLst/>
              <a:latin typeface="Times" panose="02020603050405020304" pitchFamily="18" charset="0"/>
              <a:ea typeface="ArialMT"/>
              <a:cs typeface="Times"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2200" b="1" i="0" u="none" strike="noStrike" cap="none" normalizeH="0" baseline="0" dirty="0">
                <a:ln>
                  <a:noFill/>
                </a:ln>
                <a:solidFill>
                  <a:schemeClr val="tx1"/>
                </a:solidFill>
                <a:effectLst/>
                <a:latin typeface="Times" panose="02020603050405020304" pitchFamily="18" charset="0"/>
                <a:ea typeface="ArialMT"/>
                <a:cs typeface="Times" panose="02020603050405020304" pitchFamily="18" charset="0"/>
              </a:rPr>
              <a:t>11 – 12 May 2022, IGALO, Montenegro</a:t>
            </a:r>
            <a:endParaRPr kumimoji="0" lang="it-IT" altLang="it-IT" sz="22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2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p:txBody>
      </p:sp>
      <p:sp>
        <p:nvSpPr>
          <p:cNvPr id="6" name="Rectangle 3">
            <a:extLst>
              <a:ext uri="{FF2B5EF4-FFF2-40B4-BE49-F238E27FC236}">
                <a16:creationId xmlns:a16="http://schemas.microsoft.com/office/drawing/2014/main" id="{DEB4E55E-4E91-437C-BDF5-FB43C199F8F4}"/>
              </a:ext>
            </a:extLst>
          </p:cNvPr>
          <p:cNvSpPr>
            <a:spLocks noChangeArrowheads="1"/>
          </p:cNvSpPr>
          <p:nvPr/>
        </p:nvSpPr>
        <p:spPr bwMode="auto">
          <a:xfrm>
            <a:off x="0" y="762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230592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C04C-84DD-9A4C-14D3-313381389A89}"/>
              </a:ext>
            </a:extLst>
          </p:cNvPr>
          <p:cNvSpPr>
            <a:spLocks noGrp="1"/>
          </p:cNvSpPr>
          <p:nvPr>
            <p:ph type="title"/>
          </p:nvPr>
        </p:nvSpPr>
        <p:spPr>
          <a:xfrm>
            <a:off x="485775" y="547813"/>
            <a:ext cx="5542448" cy="1680520"/>
          </a:xfrm>
        </p:spPr>
        <p:txBody>
          <a:bodyPr>
            <a:normAutofit/>
          </a:bodyPr>
          <a:lstStyle/>
          <a:p>
            <a:r>
              <a:rPr lang="en-US" sz="2571" dirty="0"/>
              <a:t>International Implications of the War in Ukraine </a:t>
            </a:r>
            <a:br>
              <a:rPr lang="en-US" sz="2571" dirty="0"/>
            </a:br>
            <a:endParaRPr lang="en-US" sz="2571" dirty="0"/>
          </a:p>
        </p:txBody>
      </p:sp>
      <p:sp>
        <p:nvSpPr>
          <p:cNvPr id="3" name="Content Placeholder 2">
            <a:extLst>
              <a:ext uri="{FF2B5EF4-FFF2-40B4-BE49-F238E27FC236}">
                <a16:creationId xmlns:a16="http://schemas.microsoft.com/office/drawing/2014/main" id="{DABDFC33-8A38-6C3A-3F94-9F529FA02B1F}"/>
              </a:ext>
            </a:extLst>
          </p:cNvPr>
          <p:cNvSpPr>
            <a:spLocks noGrp="1"/>
          </p:cNvSpPr>
          <p:nvPr>
            <p:ph idx="1"/>
          </p:nvPr>
        </p:nvSpPr>
        <p:spPr>
          <a:xfrm>
            <a:off x="5734050" y="547813"/>
            <a:ext cx="6105525" cy="1680520"/>
          </a:xfrm>
        </p:spPr>
        <p:txBody>
          <a:bodyPr anchor="ctr">
            <a:noAutofit/>
          </a:bodyPr>
          <a:lstStyle/>
          <a:p>
            <a:r>
              <a:rPr lang="en-US" sz="1200" dirty="0"/>
              <a:t>The ongoing war in Ukraine and sanctions on Russia  generate substantial economic spillovers:</a:t>
            </a:r>
          </a:p>
          <a:p>
            <a:pPr lvl="1"/>
            <a:r>
              <a:rPr lang="en-US" sz="1200" dirty="0"/>
              <a:t>Sharp increase in commodity prices: War-related interruptions to production, sanctions, and strongly impaired access to cross-border payment systems will disrupt trade flows, notably for energy and food.</a:t>
            </a:r>
          </a:p>
          <a:p>
            <a:pPr lvl="1"/>
            <a:r>
              <a:rPr lang="en-US" sz="1200" dirty="0"/>
              <a:t>Inflation expectation is going to persist. Oil and gas prices increase more severely in 2022 and food prices well into 2023 (because of the lagged impact from the harvest in 2022). For 2022, inflation is projected at 5.7% in advanced economies and 8.7% in emerging markets.</a:t>
            </a:r>
          </a:p>
          <a:p>
            <a:pPr lvl="1"/>
            <a:r>
              <a:rPr lang="en-US" sz="1050" b="0" i="0" dirty="0">
                <a:solidFill>
                  <a:srgbClr val="201F1E"/>
                </a:solidFill>
                <a:effectLst/>
                <a:latin typeface="Segoe UI" panose="020B0502040204020203" pitchFamily="34" charset="0"/>
              </a:rPr>
              <a:t>Russia’s economy is back on its feet</a:t>
            </a:r>
            <a:br>
              <a:rPr lang="en-US" sz="1050" dirty="0"/>
            </a:br>
            <a:r>
              <a:rPr lang="en-US" sz="1050" b="0" i="0" dirty="0">
                <a:effectLst/>
                <a:latin typeface="Segoe UI" panose="020B0502040204020203" pitchFamily="34" charset="0"/>
                <a:hlinkClick r:id="rId2"/>
              </a:rPr>
              <a:t>https://www.economist.com/finance-and-economics/2022/05/07/russias-economy-is-back-on-its-feet</a:t>
            </a:r>
            <a:endParaRPr lang="en-US" sz="1200" dirty="0"/>
          </a:p>
        </p:txBody>
      </p:sp>
      <p:pic>
        <p:nvPicPr>
          <p:cNvPr id="7" name="Picture 6">
            <a:extLst>
              <a:ext uri="{FF2B5EF4-FFF2-40B4-BE49-F238E27FC236}">
                <a16:creationId xmlns:a16="http://schemas.microsoft.com/office/drawing/2014/main" id="{A3BFA31B-86EF-7FFC-BFA0-9F6612FEDC1E}"/>
              </a:ext>
            </a:extLst>
          </p:cNvPr>
          <p:cNvPicPr>
            <a:picLocks noChangeAspect="1"/>
          </p:cNvPicPr>
          <p:nvPr/>
        </p:nvPicPr>
        <p:blipFill>
          <a:blip r:embed="rId3"/>
          <a:stretch>
            <a:fillRect/>
          </a:stretch>
        </p:blipFill>
        <p:spPr>
          <a:xfrm>
            <a:off x="2163481" y="2461068"/>
            <a:ext cx="3864742" cy="3632857"/>
          </a:xfrm>
          <a:prstGeom prst="rect">
            <a:avLst/>
          </a:prstGeom>
        </p:spPr>
      </p:pic>
      <p:pic>
        <p:nvPicPr>
          <p:cNvPr id="6" name="Picture 5">
            <a:extLst>
              <a:ext uri="{FF2B5EF4-FFF2-40B4-BE49-F238E27FC236}">
                <a16:creationId xmlns:a16="http://schemas.microsoft.com/office/drawing/2014/main" id="{99468575-2EDD-013F-7E8C-0A9AD160EE2E}"/>
              </a:ext>
            </a:extLst>
          </p:cNvPr>
          <p:cNvPicPr>
            <a:picLocks noChangeAspect="1"/>
          </p:cNvPicPr>
          <p:nvPr/>
        </p:nvPicPr>
        <p:blipFill>
          <a:blip r:embed="rId4"/>
          <a:stretch>
            <a:fillRect/>
          </a:stretch>
        </p:blipFill>
        <p:spPr>
          <a:xfrm>
            <a:off x="6172582" y="2781299"/>
            <a:ext cx="4876417" cy="3528888"/>
          </a:xfrm>
          <a:prstGeom prst="rect">
            <a:avLst/>
          </a:prstGeom>
        </p:spPr>
      </p:pic>
      <p:sp>
        <p:nvSpPr>
          <p:cNvPr id="8" name="TextBox 7">
            <a:extLst>
              <a:ext uri="{FF2B5EF4-FFF2-40B4-BE49-F238E27FC236}">
                <a16:creationId xmlns:a16="http://schemas.microsoft.com/office/drawing/2014/main" id="{7CBDFF91-C324-98C5-F9CA-6C6E3653A24F}"/>
              </a:ext>
            </a:extLst>
          </p:cNvPr>
          <p:cNvSpPr txBox="1"/>
          <p:nvPr/>
        </p:nvSpPr>
        <p:spPr>
          <a:xfrm>
            <a:off x="6397450" y="6152038"/>
            <a:ext cx="2562330" cy="275012"/>
          </a:xfrm>
          <a:prstGeom prst="rect">
            <a:avLst/>
          </a:prstGeom>
          <a:noFill/>
        </p:spPr>
        <p:txBody>
          <a:bodyPr wrap="square" rtlCol="0">
            <a:spAutoFit/>
          </a:bodyPr>
          <a:lstStyle/>
          <a:p>
            <a:r>
              <a:rPr lang="en-US" sz="1187" dirty="0"/>
              <a:t>Source: IMF</a:t>
            </a:r>
          </a:p>
        </p:txBody>
      </p:sp>
    </p:spTree>
    <p:extLst>
      <p:ext uri="{BB962C8B-B14F-4D97-AF65-F5344CB8AC3E}">
        <p14:creationId xmlns:p14="http://schemas.microsoft.com/office/powerpoint/2010/main" val="212234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E79978-FB10-7D46-E03A-DFB7141DB9D0}"/>
              </a:ext>
            </a:extLst>
          </p:cNvPr>
          <p:cNvPicPr>
            <a:picLocks noGrp="1" noChangeAspect="1"/>
          </p:cNvPicPr>
          <p:nvPr>
            <p:ph idx="1"/>
          </p:nvPr>
        </p:nvPicPr>
        <p:blipFill>
          <a:blip r:embed="rId2"/>
          <a:stretch>
            <a:fillRect/>
          </a:stretch>
        </p:blipFill>
        <p:spPr>
          <a:xfrm>
            <a:off x="847726" y="643465"/>
            <a:ext cx="10677524" cy="5571067"/>
          </a:xfrm>
          <a:prstGeom prst="rect">
            <a:avLst/>
          </a:prstGeom>
        </p:spPr>
      </p:pic>
      <p:sp>
        <p:nvSpPr>
          <p:cNvPr id="5" name="TextBox 4">
            <a:extLst>
              <a:ext uri="{FF2B5EF4-FFF2-40B4-BE49-F238E27FC236}">
                <a16:creationId xmlns:a16="http://schemas.microsoft.com/office/drawing/2014/main" id="{E6627674-A4AC-768D-5F5D-70FE56FDDB6E}"/>
              </a:ext>
            </a:extLst>
          </p:cNvPr>
          <p:cNvSpPr txBox="1"/>
          <p:nvPr/>
        </p:nvSpPr>
        <p:spPr>
          <a:xfrm>
            <a:off x="3835121" y="6214532"/>
            <a:ext cx="2562330" cy="275012"/>
          </a:xfrm>
          <a:prstGeom prst="rect">
            <a:avLst/>
          </a:prstGeom>
          <a:noFill/>
        </p:spPr>
        <p:txBody>
          <a:bodyPr wrap="square" rtlCol="0">
            <a:spAutoFit/>
          </a:bodyPr>
          <a:lstStyle/>
          <a:p>
            <a:r>
              <a:rPr lang="en-US" sz="1187" dirty="0"/>
              <a:t>Source: IMF</a:t>
            </a:r>
          </a:p>
        </p:txBody>
      </p:sp>
    </p:spTree>
    <p:extLst>
      <p:ext uri="{BB962C8B-B14F-4D97-AF65-F5344CB8AC3E}">
        <p14:creationId xmlns:p14="http://schemas.microsoft.com/office/powerpoint/2010/main" val="2757851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FEE9697D-2FD7-A2C6-0A3C-5DC88B842600}"/>
              </a:ext>
            </a:extLst>
          </p:cNvPr>
          <p:cNvGraphicFramePr>
            <a:graphicFrameLocks noGrp="1"/>
          </p:cNvGraphicFramePr>
          <p:nvPr>
            <p:ph idx="1"/>
          </p:nvPr>
        </p:nvGraphicFramePr>
        <p:xfrm>
          <a:off x="508958" y="224288"/>
          <a:ext cx="10653619" cy="5955591"/>
        </p:xfrm>
        <a:graphic>
          <a:graphicData uri="http://schemas.openxmlformats.org/drawingml/2006/table">
            <a:tbl>
              <a:tblPr>
                <a:tableStyleId>{5C22544A-7EE6-4342-B048-85BDC9FD1C3A}</a:tableStyleId>
              </a:tblPr>
              <a:tblGrid>
                <a:gridCol w="378075">
                  <a:extLst>
                    <a:ext uri="{9D8B030D-6E8A-4147-A177-3AD203B41FA5}">
                      <a16:colId xmlns:a16="http://schemas.microsoft.com/office/drawing/2014/main" val="477639966"/>
                    </a:ext>
                  </a:extLst>
                </a:gridCol>
                <a:gridCol w="2025397">
                  <a:extLst>
                    <a:ext uri="{9D8B030D-6E8A-4147-A177-3AD203B41FA5}">
                      <a16:colId xmlns:a16="http://schemas.microsoft.com/office/drawing/2014/main" val="3519595412"/>
                    </a:ext>
                  </a:extLst>
                </a:gridCol>
                <a:gridCol w="526605">
                  <a:extLst>
                    <a:ext uri="{9D8B030D-6E8A-4147-A177-3AD203B41FA5}">
                      <a16:colId xmlns:a16="http://schemas.microsoft.com/office/drawing/2014/main" val="4250409721"/>
                    </a:ext>
                  </a:extLst>
                </a:gridCol>
                <a:gridCol w="526605">
                  <a:extLst>
                    <a:ext uri="{9D8B030D-6E8A-4147-A177-3AD203B41FA5}">
                      <a16:colId xmlns:a16="http://schemas.microsoft.com/office/drawing/2014/main" val="2242225183"/>
                    </a:ext>
                  </a:extLst>
                </a:gridCol>
                <a:gridCol w="526605">
                  <a:extLst>
                    <a:ext uri="{9D8B030D-6E8A-4147-A177-3AD203B41FA5}">
                      <a16:colId xmlns:a16="http://schemas.microsoft.com/office/drawing/2014/main" val="608930721"/>
                    </a:ext>
                  </a:extLst>
                </a:gridCol>
                <a:gridCol w="526605">
                  <a:extLst>
                    <a:ext uri="{9D8B030D-6E8A-4147-A177-3AD203B41FA5}">
                      <a16:colId xmlns:a16="http://schemas.microsoft.com/office/drawing/2014/main" val="4030944000"/>
                    </a:ext>
                  </a:extLst>
                </a:gridCol>
                <a:gridCol w="526605">
                  <a:extLst>
                    <a:ext uri="{9D8B030D-6E8A-4147-A177-3AD203B41FA5}">
                      <a16:colId xmlns:a16="http://schemas.microsoft.com/office/drawing/2014/main" val="4030533582"/>
                    </a:ext>
                  </a:extLst>
                </a:gridCol>
                <a:gridCol w="175536">
                  <a:extLst>
                    <a:ext uri="{9D8B030D-6E8A-4147-A177-3AD203B41FA5}">
                      <a16:colId xmlns:a16="http://schemas.microsoft.com/office/drawing/2014/main" val="1561167086"/>
                    </a:ext>
                  </a:extLst>
                </a:gridCol>
                <a:gridCol w="526605">
                  <a:extLst>
                    <a:ext uri="{9D8B030D-6E8A-4147-A177-3AD203B41FA5}">
                      <a16:colId xmlns:a16="http://schemas.microsoft.com/office/drawing/2014/main" val="1213824051"/>
                    </a:ext>
                  </a:extLst>
                </a:gridCol>
                <a:gridCol w="526605">
                  <a:extLst>
                    <a:ext uri="{9D8B030D-6E8A-4147-A177-3AD203B41FA5}">
                      <a16:colId xmlns:a16="http://schemas.microsoft.com/office/drawing/2014/main" val="2575316335"/>
                    </a:ext>
                  </a:extLst>
                </a:gridCol>
                <a:gridCol w="526605">
                  <a:extLst>
                    <a:ext uri="{9D8B030D-6E8A-4147-A177-3AD203B41FA5}">
                      <a16:colId xmlns:a16="http://schemas.microsoft.com/office/drawing/2014/main" val="352455789"/>
                    </a:ext>
                  </a:extLst>
                </a:gridCol>
                <a:gridCol w="526605">
                  <a:extLst>
                    <a:ext uri="{9D8B030D-6E8A-4147-A177-3AD203B41FA5}">
                      <a16:colId xmlns:a16="http://schemas.microsoft.com/office/drawing/2014/main" val="258432347"/>
                    </a:ext>
                  </a:extLst>
                </a:gridCol>
                <a:gridCol w="526605">
                  <a:extLst>
                    <a:ext uri="{9D8B030D-6E8A-4147-A177-3AD203B41FA5}">
                      <a16:colId xmlns:a16="http://schemas.microsoft.com/office/drawing/2014/main" val="3393946491"/>
                    </a:ext>
                  </a:extLst>
                </a:gridCol>
                <a:gridCol w="175536">
                  <a:extLst>
                    <a:ext uri="{9D8B030D-6E8A-4147-A177-3AD203B41FA5}">
                      <a16:colId xmlns:a16="http://schemas.microsoft.com/office/drawing/2014/main" val="2915435302"/>
                    </a:ext>
                  </a:extLst>
                </a:gridCol>
                <a:gridCol w="526605">
                  <a:extLst>
                    <a:ext uri="{9D8B030D-6E8A-4147-A177-3AD203B41FA5}">
                      <a16:colId xmlns:a16="http://schemas.microsoft.com/office/drawing/2014/main" val="1480862328"/>
                    </a:ext>
                  </a:extLst>
                </a:gridCol>
                <a:gridCol w="526605">
                  <a:extLst>
                    <a:ext uri="{9D8B030D-6E8A-4147-A177-3AD203B41FA5}">
                      <a16:colId xmlns:a16="http://schemas.microsoft.com/office/drawing/2014/main" val="2757874146"/>
                    </a:ext>
                  </a:extLst>
                </a:gridCol>
                <a:gridCol w="526605">
                  <a:extLst>
                    <a:ext uri="{9D8B030D-6E8A-4147-A177-3AD203B41FA5}">
                      <a16:colId xmlns:a16="http://schemas.microsoft.com/office/drawing/2014/main" val="749230140"/>
                    </a:ext>
                  </a:extLst>
                </a:gridCol>
                <a:gridCol w="526605">
                  <a:extLst>
                    <a:ext uri="{9D8B030D-6E8A-4147-A177-3AD203B41FA5}">
                      <a16:colId xmlns:a16="http://schemas.microsoft.com/office/drawing/2014/main" val="4144770119"/>
                    </a:ext>
                  </a:extLst>
                </a:gridCol>
                <a:gridCol w="526605">
                  <a:extLst>
                    <a:ext uri="{9D8B030D-6E8A-4147-A177-3AD203B41FA5}">
                      <a16:colId xmlns:a16="http://schemas.microsoft.com/office/drawing/2014/main" val="1277337453"/>
                    </a:ext>
                  </a:extLst>
                </a:gridCol>
              </a:tblGrid>
              <a:tr h="230371">
                <a:tc gridSpan="19">
                  <a:txBody>
                    <a:bodyPr/>
                    <a:lstStyle/>
                    <a:p>
                      <a:pPr algn="ctr" fontAlgn="b"/>
                      <a:r>
                        <a:rPr lang="en-US" sz="1000" u="none" strike="noStrike">
                          <a:effectLst/>
                        </a:rPr>
                        <a:t>Indicators 2020-2021 and Outlook 2022-2024 - Basic Scenario</a:t>
                      </a:r>
                      <a:endParaRPr lang="en-US" sz="1000" b="1" i="0" u="none" strike="noStrike">
                        <a:solidFill>
                          <a:srgbClr val="0000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779543525"/>
                  </a:ext>
                </a:extLst>
              </a:tr>
              <a:tr h="131258">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835091505"/>
                  </a:ext>
                </a:extLst>
              </a:tr>
              <a:tr h="191975">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1" i="0" u="none" strike="noStrike">
                        <a:solidFill>
                          <a:srgbClr val="000000"/>
                        </a:solidFill>
                        <a:effectLst/>
                        <a:latin typeface="Arial" panose="020B0604020202020204" pitchFamily="34" charset="0"/>
                      </a:endParaRPr>
                    </a:p>
                  </a:txBody>
                  <a:tcPr marL="4686" marR="4686" marT="4686" marB="0" anchor="b"/>
                </a:tc>
                <a:tc gridSpan="5">
                  <a:txBody>
                    <a:bodyPr/>
                    <a:lstStyle/>
                    <a:p>
                      <a:pPr algn="ctr" fontAlgn="b"/>
                      <a:r>
                        <a:rPr lang="it-IT" sz="700" u="none" strike="noStrike">
                          <a:effectLst/>
                        </a:rPr>
                        <a:t>  GDP</a:t>
                      </a:r>
                      <a:endParaRPr lang="it-IT" sz="700" b="1" i="0" u="none" strike="noStrike">
                        <a:solidFill>
                          <a:srgbClr val="0000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l" fontAlgn="b"/>
                      <a:endParaRPr lang="it-IT" sz="700" b="1" i="0" u="none" strike="noStrike">
                        <a:solidFill>
                          <a:srgbClr val="000000"/>
                        </a:solidFill>
                        <a:effectLst/>
                        <a:latin typeface="Arial" panose="020B0604020202020204" pitchFamily="34" charset="0"/>
                      </a:endParaRPr>
                    </a:p>
                  </a:txBody>
                  <a:tcPr marL="4686" marR="4686" marT="4686" marB="0" anchor="b"/>
                </a:tc>
                <a:tc gridSpan="5">
                  <a:txBody>
                    <a:bodyPr/>
                    <a:lstStyle/>
                    <a:p>
                      <a:pPr algn="ctr" fontAlgn="b"/>
                      <a:r>
                        <a:rPr lang="it-IT" sz="700" u="none" strike="noStrike">
                          <a:effectLst/>
                        </a:rPr>
                        <a:t>  Consumer prices</a:t>
                      </a:r>
                      <a:endParaRPr lang="it-IT" sz="700" b="1" i="0" u="none" strike="noStrike">
                        <a:solidFill>
                          <a:srgbClr val="0000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l" fontAlgn="b"/>
                      <a:endParaRPr lang="it-IT" sz="700" b="1" i="0" u="none" strike="noStrike">
                        <a:solidFill>
                          <a:srgbClr val="000000"/>
                        </a:solidFill>
                        <a:effectLst/>
                        <a:latin typeface="Arial" panose="020B0604020202020204" pitchFamily="34" charset="0"/>
                      </a:endParaRPr>
                    </a:p>
                  </a:txBody>
                  <a:tcPr marL="4686" marR="4686" marT="4686" marB="0" anchor="b"/>
                </a:tc>
                <a:tc gridSpan="5">
                  <a:txBody>
                    <a:bodyPr/>
                    <a:lstStyle/>
                    <a:p>
                      <a:pPr algn="ctr" fontAlgn="b"/>
                      <a:r>
                        <a:rPr lang="it-IT" sz="700" u="none" strike="noStrike">
                          <a:effectLst/>
                        </a:rPr>
                        <a:t>   Unemployment (LFS)</a:t>
                      </a:r>
                      <a:endParaRPr lang="it-IT" sz="700" b="1" i="0" u="none" strike="noStrike">
                        <a:solidFill>
                          <a:srgbClr val="0000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592110447"/>
                  </a:ext>
                </a:extLst>
              </a:tr>
              <a:tr h="143981">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gridSpan="5">
                  <a:txBody>
                    <a:bodyPr/>
                    <a:lstStyle/>
                    <a:p>
                      <a:pPr algn="ctr" fontAlgn="b"/>
                      <a:r>
                        <a:rPr lang="en-US" sz="500" u="none" strike="noStrike">
                          <a:effectLst/>
                        </a:rPr>
                        <a:t>  real change in % against prev. year</a:t>
                      </a:r>
                      <a:endParaRPr lang="en-US" sz="500" b="0" i="0" u="none" strike="noStrike">
                        <a:solidFill>
                          <a:srgbClr val="0000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l" fontAlgn="b"/>
                      <a:r>
                        <a:rPr lang="it-IT" sz="500" u="none" strike="noStrike">
                          <a:effectLst/>
                        </a:rPr>
                        <a:t> </a:t>
                      </a:r>
                      <a:endParaRPr lang="it-IT" sz="500" b="0" i="0" u="none" strike="noStrike">
                        <a:solidFill>
                          <a:srgbClr val="000000"/>
                        </a:solidFill>
                        <a:effectLst/>
                        <a:latin typeface="Arial" panose="020B0604020202020204" pitchFamily="34" charset="0"/>
                      </a:endParaRPr>
                    </a:p>
                  </a:txBody>
                  <a:tcPr marL="4686" marR="4686" marT="4686" marB="0" anchor="b"/>
                </a:tc>
                <a:tc gridSpan="5">
                  <a:txBody>
                    <a:bodyPr/>
                    <a:lstStyle/>
                    <a:p>
                      <a:pPr algn="ctr" fontAlgn="b"/>
                      <a:r>
                        <a:rPr lang="en-US" sz="500" u="none" strike="noStrike">
                          <a:effectLst/>
                        </a:rPr>
                        <a:t>average change in % against prev. year</a:t>
                      </a:r>
                      <a:endParaRPr lang="en-US" sz="500" b="0" i="0" u="none" strike="noStrike">
                        <a:solidFill>
                          <a:srgbClr val="0000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l"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gridSpan="5">
                  <a:txBody>
                    <a:bodyPr/>
                    <a:lstStyle/>
                    <a:p>
                      <a:pPr algn="ctr" fontAlgn="b"/>
                      <a:r>
                        <a:rPr lang="it-IT" sz="500" u="none" strike="noStrike">
                          <a:effectLst/>
                        </a:rPr>
                        <a:t>   rate in %, annual average</a:t>
                      </a:r>
                      <a:endParaRPr lang="it-IT" sz="500" b="0" i="0" u="none" strike="noStrike">
                        <a:solidFill>
                          <a:srgbClr val="0000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615270379"/>
                  </a:ext>
                </a:extLst>
              </a:tr>
              <a:tr h="131258">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691624959"/>
                  </a:ext>
                </a:extLst>
              </a:tr>
              <a:tr h="374992">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r>
                        <a:rPr lang="it-IT" sz="600" u="none" strike="noStrike">
                          <a:effectLst/>
                        </a:rPr>
                        <a:t> Forecast</a:t>
                      </a:r>
                      <a:endParaRPr lang="it-IT" sz="600" b="1" i="0" u="none" strike="noStrike">
                        <a:solidFill>
                          <a:srgbClr val="D48600"/>
                        </a:solidFill>
                        <a:effectLst/>
                        <a:latin typeface="Arial" panose="020B0604020202020204" pitchFamily="34" charset="0"/>
                      </a:endParaRPr>
                    </a:p>
                  </a:txBody>
                  <a:tcPr marL="4686" marR="4686" marT="4686" marB="0" anchor="b"/>
                </a:tc>
                <a:tc>
                  <a:txBody>
                    <a:bodyPr/>
                    <a:lstStyle/>
                    <a:p>
                      <a:pPr algn="ctr" fontAlgn="b"/>
                      <a:r>
                        <a:rPr lang="it-IT" sz="600" u="none" strike="noStrike">
                          <a:effectLst/>
                        </a:rPr>
                        <a:t> </a:t>
                      </a:r>
                      <a:endParaRPr lang="it-IT" sz="600" b="1" i="0" u="none" strike="noStrike">
                        <a:solidFill>
                          <a:srgbClr val="D48600"/>
                        </a:solidFill>
                        <a:effectLst/>
                        <a:latin typeface="Arial" panose="020B0604020202020204" pitchFamily="34" charset="0"/>
                      </a:endParaRPr>
                    </a:p>
                  </a:txBody>
                  <a:tcPr marL="4686" marR="4686" marT="4686" marB="0" anchor="b"/>
                </a:tc>
                <a:tc>
                  <a:txBody>
                    <a:bodyPr/>
                    <a:lstStyle/>
                    <a:p>
                      <a:pPr algn="ctr" fontAlgn="b"/>
                      <a:r>
                        <a:rPr lang="it-IT" sz="600" u="none" strike="noStrike">
                          <a:effectLst/>
                        </a:rPr>
                        <a:t> </a:t>
                      </a:r>
                      <a:endParaRPr lang="it-IT" sz="600" b="1" i="0" u="none" strike="noStrike">
                        <a:solidFill>
                          <a:srgbClr val="D486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gridSpan="3">
                  <a:txBody>
                    <a:bodyPr/>
                    <a:lstStyle/>
                    <a:p>
                      <a:pPr algn="ctr" fontAlgn="b"/>
                      <a:r>
                        <a:rPr lang="it-IT" sz="600" u="none" strike="noStrike">
                          <a:effectLst/>
                        </a:rPr>
                        <a:t> Forecast</a:t>
                      </a:r>
                      <a:endParaRPr lang="it-IT" sz="600" b="1" i="0" u="none" strike="noStrike">
                        <a:solidFill>
                          <a:srgbClr val="D486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ct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gridSpan="3">
                  <a:txBody>
                    <a:bodyPr/>
                    <a:lstStyle/>
                    <a:p>
                      <a:pPr algn="ctr" fontAlgn="b"/>
                      <a:r>
                        <a:rPr lang="it-IT" sz="600" u="none" strike="noStrike">
                          <a:effectLst/>
                        </a:rPr>
                        <a:t> Forecast</a:t>
                      </a:r>
                      <a:endParaRPr lang="it-IT" sz="600" b="1" i="0" u="none" strike="noStrike">
                        <a:solidFill>
                          <a:srgbClr val="D48600"/>
                        </a:solidFill>
                        <a:effectLst/>
                        <a:latin typeface="Arial" panose="020B0604020202020204" pitchFamily="34" charset="0"/>
                      </a:endParaRPr>
                    </a:p>
                  </a:txBody>
                  <a:tcPr marL="4686" marR="4686" marT="4686" marB="0" anchor="b"/>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576204617"/>
                  </a:ext>
                </a:extLst>
              </a:tr>
              <a:tr h="159979">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2020</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2021</a:t>
                      </a:r>
                      <a:r>
                        <a:rPr lang="it-IT" sz="600" u="none" strike="noStrike" baseline="30000">
                          <a:effectLst/>
                        </a:rPr>
                        <a:t> 1)</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2022</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2023</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2024</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2020</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2021</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2022</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2023</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2024</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2020</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2021</a:t>
                      </a:r>
                      <a:r>
                        <a:rPr lang="it-IT" sz="600" u="none" strike="noStrike" baseline="30000">
                          <a:effectLst/>
                        </a:rPr>
                        <a:t> 1)</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2022</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2023</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2024</a:t>
                      </a:r>
                      <a:endParaRPr lang="it-IT" sz="600" b="1"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1786760732"/>
                  </a:ext>
                </a:extLst>
              </a:tr>
              <a:tr h="131258">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 </a:t>
                      </a:r>
                      <a:endParaRPr lang="it-IT" sz="600" b="1"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916913398"/>
                  </a:ext>
                </a:extLst>
              </a:tr>
              <a:tr h="143981">
                <a:tc>
                  <a:txBody>
                    <a:bodyPr/>
                    <a:lstStyle/>
                    <a:p>
                      <a:pPr algn="l" fontAlgn="b"/>
                      <a:r>
                        <a:rPr lang="it-IT" sz="600" u="none" strike="noStrike">
                          <a:effectLst/>
                        </a:rPr>
                        <a:t>BG</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Bulgaria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823616898"/>
                  </a:ext>
                </a:extLst>
              </a:tr>
              <a:tr h="143981">
                <a:tc>
                  <a:txBody>
                    <a:bodyPr/>
                    <a:lstStyle/>
                    <a:p>
                      <a:pPr algn="l" fontAlgn="b"/>
                      <a:r>
                        <a:rPr lang="it-IT" sz="600" u="none" strike="noStrike">
                          <a:effectLst/>
                        </a:rPr>
                        <a:t>CZ</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Czechia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2,2</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1683135847"/>
                  </a:ext>
                </a:extLst>
              </a:tr>
              <a:tr h="143981">
                <a:tc>
                  <a:txBody>
                    <a:bodyPr/>
                    <a:lstStyle/>
                    <a:p>
                      <a:pPr algn="l" fontAlgn="b"/>
                      <a:r>
                        <a:rPr lang="it-IT" sz="600" u="none" strike="noStrike">
                          <a:effectLst/>
                        </a:rPr>
                        <a:t>EE</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Estonia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5,2</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020047217"/>
                  </a:ext>
                </a:extLst>
              </a:tr>
              <a:tr h="143981">
                <a:tc>
                  <a:txBody>
                    <a:bodyPr/>
                    <a:lstStyle/>
                    <a:p>
                      <a:pPr algn="l" fontAlgn="b"/>
                      <a:r>
                        <a:rPr lang="it-IT" sz="600" u="none" strike="noStrike">
                          <a:effectLst/>
                        </a:rPr>
                        <a:t>HR</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Croatia</a:t>
                      </a:r>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6,5</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1037637668"/>
                  </a:ext>
                </a:extLst>
              </a:tr>
              <a:tr h="143981">
                <a:tc>
                  <a:txBody>
                    <a:bodyPr/>
                    <a:lstStyle/>
                    <a:p>
                      <a:pPr algn="l" fontAlgn="b"/>
                      <a:r>
                        <a:rPr lang="it-IT" sz="600" u="none" strike="noStrike">
                          <a:effectLst/>
                        </a:rPr>
                        <a:t>HU</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Hungary</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4206371639"/>
                  </a:ext>
                </a:extLst>
              </a:tr>
              <a:tr h="143981">
                <a:tc>
                  <a:txBody>
                    <a:bodyPr/>
                    <a:lstStyle/>
                    <a:p>
                      <a:pPr algn="l" fontAlgn="b"/>
                      <a:r>
                        <a:rPr lang="it-IT" sz="600" u="none" strike="noStrike">
                          <a:effectLst/>
                        </a:rPr>
                        <a:t>LT</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Lithuania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6,0</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1676683463"/>
                  </a:ext>
                </a:extLst>
              </a:tr>
              <a:tr h="143981">
                <a:tc>
                  <a:txBody>
                    <a:bodyPr/>
                    <a:lstStyle/>
                    <a:p>
                      <a:pPr algn="l" fontAlgn="b"/>
                      <a:r>
                        <a:rPr lang="it-IT" sz="600" u="none" strike="noStrike">
                          <a:effectLst/>
                        </a:rPr>
                        <a:t>LV</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Latvia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6,0</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230392884"/>
                  </a:ext>
                </a:extLst>
              </a:tr>
              <a:tr h="143981">
                <a:tc>
                  <a:txBody>
                    <a:bodyPr/>
                    <a:lstStyle/>
                    <a:p>
                      <a:pPr algn="l" fontAlgn="b"/>
                      <a:r>
                        <a:rPr lang="it-IT" sz="600" u="none" strike="noStrike">
                          <a:effectLst/>
                        </a:rPr>
                        <a:t>PL</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Poland</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1121389651"/>
                  </a:ext>
                </a:extLst>
              </a:tr>
              <a:tr h="143981">
                <a:tc>
                  <a:txBody>
                    <a:bodyPr/>
                    <a:lstStyle/>
                    <a:p>
                      <a:pPr algn="l" fontAlgn="b"/>
                      <a:r>
                        <a:rPr lang="it-IT" sz="600" u="none" strike="noStrike">
                          <a:effectLst/>
                        </a:rPr>
                        <a:t>RO</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Romania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763180813"/>
                  </a:ext>
                </a:extLst>
              </a:tr>
              <a:tr h="143981">
                <a:tc>
                  <a:txBody>
                    <a:bodyPr/>
                    <a:lstStyle/>
                    <a:p>
                      <a:pPr algn="l" fontAlgn="b"/>
                      <a:r>
                        <a:rPr lang="it-IT" sz="600" u="none" strike="noStrike">
                          <a:effectLst/>
                        </a:rPr>
                        <a:t>SI</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Slovenia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4,1</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809631870"/>
                  </a:ext>
                </a:extLst>
              </a:tr>
              <a:tr h="143981">
                <a:tc>
                  <a:txBody>
                    <a:bodyPr/>
                    <a:lstStyle/>
                    <a:p>
                      <a:pPr algn="l" fontAlgn="b"/>
                      <a:r>
                        <a:rPr lang="it-IT" sz="600" u="none" strike="noStrike">
                          <a:effectLst/>
                        </a:rPr>
                        <a:t>SK</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Slovakia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5,7</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935226782"/>
                  </a:ext>
                </a:extLst>
              </a:tr>
              <a:tr h="153581">
                <a:tc>
                  <a:txBody>
                    <a:bodyPr/>
                    <a:lstStyle/>
                    <a:p>
                      <a:pPr algn="l"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EU-CEE11 </a:t>
                      </a:r>
                      <a:r>
                        <a:rPr lang="it-IT" sz="600" u="none" strike="noStrike" baseline="30000">
                          <a:effectLst/>
                        </a:rPr>
                        <a:t>1)2)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-3,7</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5,6</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3,8</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9,5</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5,4</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4,4</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4,5</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4,1</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3,9</a:t>
                      </a:r>
                      <a:endParaRPr lang="it-IT" sz="600" b="0" i="1"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568038663"/>
                  </a:ext>
                </a:extLst>
              </a:tr>
              <a:tr h="131258">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890183827"/>
                  </a:ext>
                </a:extLst>
              </a:tr>
              <a:tr h="153581">
                <a:tc>
                  <a:txBody>
                    <a:bodyPr/>
                    <a:lstStyle/>
                    <a:p>
                      <a:pPr algn="l"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EA19</a:t>
                      </a:r>
                      <a:r>
                        <a:rPr lang="it-IT" sz="600" u="none" strike="noStrike" baseline="30000">
                          <a:effectLst/>
                        </a:rPr>
                        <a:t> 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-6,4</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2,1</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2,6</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6,0</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7,7</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6,6</a:t>
                      </a:r>
                      <a:endParaRPr lang="it-IT" sz="600" b="0" i="1"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4123272369"/>
                  </a:ext>
                </a:extLst>
              </a:tr>
              <a:tr h="153581">
                <a:tc>
                  <a:txBody>
                    <a:bodyPr/>
                    <a:lstStyle/>
                    <a:p>
                      <a:pPr algn="l"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EU27</a:t>
                      </a:r>
                      <a:r>
                        <a:rPr lang="it-IT" sz="600" u="none" strike="noStrike" baseline="30000">
                          <a:effectLst/>
                        </a:rPr>
                        <a:t> 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0,7</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7,1</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6,5</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6,1</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5,8</a:t>
                      </a:r>
                      <a:endParaRPr lang="it-IT" sz="600" b="0" i="1"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489359783"/>
                  </a:ext>
                </a:extLst>
              </a:tr>
              <a:tr h="131258">
                <a:tc>
                  <a:txBody>
                    <a:bodyPr/>
                    <a:lstStyle/>
                    <a:p>
                      <a:pPr algn="l"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480132306"/>
                  </a:ext>
                </a:extLst>
              </a:tr>
              <a:tr h="143981">
                <a:tc>
                  <a:txBody>
                    <a:bodyPr/>
                    <a:lstStyle/>
                    <a:p>
                      <a:pPr algn="l" fontAlgn="b"/>
                      <a:r>
                        <a:rPr lang="it-IT" sz="600" u="none" strike="noStrike">
                          <a:effectLst/>
                        </a:rPr>
                        <a:t>AL</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Albania</a:t>
                      </a:r>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10,6</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056893349"/>
                  </a:ext>
                </a:extLst>
              </a:tr>
              <a:tr h="143981">
                <a:tc>
                  <a:txBody>
                    <a:bodyPr/>
                    <a:lstStyle/>
                    <a:p>
                      <a:pPr algn="l" fontAlgn="b"/>
                      <a:r>
                        <a:rPr lang="it-IT" sz="600" u="none" strike="noStrike">
                          <a:effectLst/>
                        </a:rPr>
                        <a:t>BA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Bosnia and Herzegovina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17,4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16,8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16,3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15,7</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764368342"/>
                  </a:ext>
                </a:extLst>
              </a:tr>
              <a:tr h="143981">
                <a:tc>
                  <a:txBody>
                    <a:bodyPr/>
                    <a:lstStyle/>
                    <a:p>
                      <a:pPr algn="l" fontAlgn="b"/>
                      <a:r>
                        <a:rPr lang="it-IT" sz="600" u="none" strike="noStrike">
                          <a:effectLst/>
                        </a:rPr>
                        <a:t>ME</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Montenegro</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12,4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17,9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16,6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14,8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14,0</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151330444"/>
                  </a:ext>
                </a:extLst>
              </a:tr>
              <a:tr h="143981">
                <a:tc>
                  <a:txBody>
                    <a:bodyPr/>
                    <a:lstStyle/>
                    <a:p>
                      <a:pPr algn="l" fontAlgn="b"/>
                      <a:r>
                        <a:rPr lang="it-IT" sz="600" u="none" strike="noStrike">
                          <a:effectLst/>
                        </a:rPr>
                        <a:t>MK</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North Macedonia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16,4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14,8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14,5</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961964165"/>
                  </a:ext>
                </a:extLst>
              </a:tr>
              <a:tr h="143981">
                <a:tc>
                  <a:txBody>
                    <a:bodyPr/>
                    <a:lstStyle/>
                    <a:p>
                      <a:pPr algn="l" fontAlgn="b"/>
                      <a:r>
                        <a:rPr lang="it-IT" sz="600" u="none" strike="noStrike">
                          <a:effectLst/>
                        </a:rPr>
                        <a:t>RS</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Serbia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9,5</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579430765"/>
                  </a:ext>
                </a:extLst>
              </a:tr>
              <a:tr h="143981">
                <a:tc>
                  <a:txBody>
                    <a:bodyPr/>
                    <a:lstStyle/>
                    <a:p>
                      <a:pPr algn="l" fontAlgn="b"/>
                      <a:r>
                        <a:rPr lang="it-IT" sz="600" u="none" strike="noStrike">
                          <a:effectLst/>
                        </a:rPr>
                        <a:t>XK</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Kosovo</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24,5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24,3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23,5</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04734271"/>
                  </a:ext>
                </a:extLst>
              </a:tr>
              <a:tr h="153581">
                <a:tc>
                  <a:txBody>
                    <a:bodyPr/>
                    <a:lstStyle/>
                    <a:p>
                      <a:pPr algn="l" fontAlgn="b"/>
                      <a:r>
                        <a:rPr lang="it-IT" sz="600" u="none" strike="noStrike">
                          <a:effectLst/>
                        </a:rPr>
                        <a:t> </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WB6 </a:t>
                      </a:r>
                      <a:r>
                        <a:rPr lang="it-IT" sz="600" u="none" strike="noStrike" baseline="30000">
                          <a:effectLst/>
                        </a:rPr>
                        <a:t>1)2)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7,6</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3,1</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3,3</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8,5</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13,0</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13,9</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13,4</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13,0</a:t>
                      </a:r>
                      <a:endParaRPr lang="it-IT" sz="600" b="0" i="1"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12,6</a:t>
                      </a:r>
                      <a:endParaRPr lang="it-IT" sz="600" b="0" i="1"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420018810"/>
                  </a:ext>
                </a:extLst>
              </a:tr>
              <a:tr h="131258">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733528064"/>
                  </a:ext>
                </a:extLst>
              </a:tr>
              <a:tr h="143981">
                <a:tc>
                  <a:txBody>
                    <a:bodyPr/>
                    <a:lstStyle/>
                    <a:p>
                      <a:pPr algn="l" fontAlgn="b"/>
                      <a:r>
                        <a:rPr lang="it-IT" sz="600" u="none" strike="noStrike">
                          <a:effectLst/>
                        </a:rPr>
                        <a:t>TR</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Turkey</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12,3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19,6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13,2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9,5</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714859948"/>
                  </a:ext>
                </a:extLst>
              </a:tr>
              <a:tr h="131258">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167856121"/>
                  </a:ext>
                </a:extLst>
              </a:tr>
              <a:tr h="153581">
                <a:tc>
                  <a:txBody>
                    <a:bodyPr/>
                    <a:lstStyle/>
                    <a:p>
                      <a:pPr algn="l" fontAlgn="b"/>
                      <a:r>
                        <a:rPr lang="it-IT" sz="600" u="none" strike="noStrike">
                          <a:effectLst/>
                        </a:rPr>
                        <a:t>BY</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Belarus</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-0,7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1,6</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12,0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276128520"/>
                  </a:ext>
                </a:extLst>
              </a:tr>
              <a:tr h="143981">
                <a:tc>
                  <a:txBody>
                    <a:bodyPr/>
                    <a:lstStyle/>
                    <a:p>
                      <a:pPr algn="l" fontAlgn="b"/>
                      <a:r>
                        <a:rPr lang="it-IT" sz="600" u="none" strike="noStrike">
                          <a:effectLst/>
                        </a:rPr>
                        <a:t>KZ</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Kazakhstan</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11,0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8,0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4,8</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822775039"/>
                  </a:ext>
                </a:extLst>
              </a:tr>
              <a:tr h="143981">
                <a:tc>
                  <a:txBody>
                    <a:bodyPr/>
                    <a:lstStyle/>
                    <a:p>
                      <a:pPr algn="l" fontAlgn="b"/>
                      <a:r>
                        <a:rPr lang="it-IT" sz="600" u="none" strike="noStrike">
                          <a:effectLst/>
                        </a:rPr>
                        <a:t>MD</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Moldova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13,9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5,1</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3,3</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3,2</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1504516420"/>
                  </a:ext>
                </a:extLst>
              </a:tr>
              <a:tr h="143981">
                <a:tc>
                  <a:txBody>
                    <a:bodyPr/>
                    <a:lstStyle/>
                    <a:p>
                      <a:pPr algn="l" fontAlgn="b"/>
                      <a:r>
                        <a:rPr lang="it-IT" sz="600" u="none" strike="noStrike">
                          <a:effectLst/>
                        </a:rPr>
                        <a:t>RU</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Russia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4,8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7,0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6,5</a:t>
                      </a:r>
                      <a:endParaRPr lang="it-IT" sz="600" b="0" i="0" u="none" strike="noStrike">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3856358415"/>
                  </a:ext>
                </a:extLst>
              </a:tr>
              <a:tr h="143981">
                <a:tc>
                  <a:txBody>
                    <a:bodyPr/>
                    <a:lstStyle/>
                    <a:p>
                      <a:pPr algn="l" fontAlgn="b"/>
                      <a:r>
                        <a:rPr lang="it-IT" sz="600" u="none" strike="noStrike">
                          <a:effectLst/>
                        </a:rPr>
                        <a:t>UA</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l" fontAlgn="b"/>
                      <a:r>
                        <a:rPr lang="it-IT" sz="600" u="none" strike="noStrike">
                          <a:effectLst/>
                        </a:rPr>
                        <a:t>Ukraine</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-3,8</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-38,0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13,0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2,7</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9,4</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10,0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6,0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baseline="30000">
                          <a:effectLst/>
                        </a:rPr>
                        <a:t> </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9,5</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9,9</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25,0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a:effectLst/>
                        </a:rPr>
                        <a:t>15,0</a:t>
                      </a:r>
                      <a:endParaRPr lang="it-IT" sz="600" b="0" i="0" u="none" strike="noStrike">
                        <a:solidFill>
                          <a:srgbClr val="000000"/>
                        </a:solidFill>
                        <a:effectLst/>
                        <a:latin typeface="Arial" panose="020B0604020202020204" pitchFamily="34" charset="0"/>
                      </a:endParaRPr>
                    </a:p>
                  </a:txBody>
                  <a:tcPr marL="4686" marR="4686" marT="4686" marB="0" anchor="b"/>
                </a:tc>
                <a:tc>
                  <a:txBody>
                    <a:bodyPr/>
                    <a:lstStyle/>
                    <a:p>
                      <a:pPr algn="r" fontAlgn="b"/>
                      <a:r>
                        <a:rPr lang="it-IT" sz="600" u="none" strike="noStrike" dirty="0">
                          <a:effectLst/>
                        </a:rPr>
                        <a:t>10,0</a:t>
                      </a:r>
                      <a:endParaRPr lang="it-IT" sz="600" b="0" i="0" u="none" strike="noStrike" dirty="0">
                        <a:solidFill>
                          <a:srgbClr val="000000"/>
                        </a:solidFill>
                        <a:effectLst/>
                        <a:latin typeface="Arial" panose="020B0604020202020204" pitchFamily="34" charset="0"/>
                      </a:endParaRPr>
                    </a:p>
                  </a:txBody>
                  <a:tcPr marL="4686" marR="4686" marT="4686" marB="0" anchor="b"/>
                </a:tc>
                <a:extLst>
                  <a:ext uri="{0D108BD9-81ED-4DB2-BD59-A6C34878D82A}">
                    <a16:rowId xmlns:a16="http://schemas.microsoft.com/office/drawing/2014/main" val="817499839"/>
                  </a:ext>
                </a:extLst>
              </a:tr>
            </a:tbl>
          </a:graphicData>
        </a:graphic>
      </p:graphicFrame>
    </p:spTree>
    <p:extLst>
      <p:ext uri="{BB962C8B-B14F-4D97-AF65-F5344CB8AC3E}">
        <p14:creationId xmlns:p14="http://schemas.microsoft.com/office/powerpoint/2010/main" val="2881466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7C82-9166-6742-84FD-9DFDD8618C2C}"/>
              </a:ext>
            </a:extLst>
          </p:cNvPr>
          <p:cNvSpPr>
            <a:spLocks noGrp="1"/>
          </p:cNvSpPr>
          <p:nvPr>
            <p:ph type="title"/>
          </p:nvPr>
        </p:nvSpPr>
        <p:spPr>
          <a:xfrm>
            <a:off x="838200" y="365125"/>
            <a:ext cx="10515600" cy="1306443"/>
          </a:xfrm>
        </p:spPr>
        <p:txBody>
          <a:bodyPr>
            <a:normAutofit/>
          </a:bodyPr>
          <a:lstStyle/>
          <a:p>
            <a:r>
              <a:rPr lang="en-US" sz="4000" dirty="0"/>
              <a:t>Russia Invasion of Ukraine</a:t>
            </a:r>
          </a:p>
        </p:txBody>
      </p:sp>
      <p:sp>
        <p:nvSpPr>
          <p:cNvPr id="7" name="Segnaposto contenuto 6">
            <a:extLst>
              <a:ext uri="{FF2B5EF4-FFF2-40B4-BE49-F238E27FC236}">
                <a16:creationId xmlns:a16="http://schemas.microsoft.com/office/drawing/2014/main" id="{8ECB131A-871F-4AA6-AA49-F5B3FE19CE28}"/>
              </a:ext>
            </a:extLst>
          </p:cNvPr>
          <p:cNvSpPr>
            <a:spLocks noGrp="1"/>
          </p:cNvSpPr>
          <p:nvPr>
            <p:ph idx="1"/>
          </p:nvPr>
        </p:nvSpPr>
        <p:spPr>
          <a:xfrm>
            <a:off x="838200" y="1825625"/>
            <a:ext cx="4152774" cy="4303464"/>
          </a:xfrm>
        </p:spPr>
        <p:txBody>
          <a:bodyPr>
            <a:noAutofit/>
          </a:bodyPr>
          <a:lstStyle/>
          <a:p>
            <a:pPr marL="0" indent="0">
              <a:buNone/>
            </a:pPr>
            <a:r>
              <a:rPr lang="en-US" sz="2400" dirty="0"/>
              <a:t>Amid the uncertainty, the OECD estimates global economic growth could be more than </a:t>
            </a:r>
            <a:r>
              <a:rPr lang="en-US" sz="2400" b="1" dirty="0"/>
              <a:t>1 percentage point lower </a:t>
            </a:r>
            <a:r>
              <a:rPr lang="en-US" sz="2400" dirty="0"/>
              <a:t>this year than was projected before the conflict. In contrast, inflation, already high at the start of the year, could be higher than it would have been if the war had not broken out by </a:t>
            </a:r>
            <a:r>
              <a:rPr lang="en-US" sz="2400" b="1" dirty="0"/>
              <a:t>at least a further 2.5 percentage points</a:t>
            </a:r>
            <a:r>
              <a:rPr lang="en-US" sz="2400" dirty="0"/>
              <a:t> on aggregate across countries.</a:t>
            </a:r>
            <a:endParaRPr lang="it-IT" sz="2400" dirty="0"/>
          </a:p>
        </p:txBody>
      </p:sp>
      <p:pic>
        <p:nvPicPr>
          <p:cNvPr id="3" name="Picture 2">
            <a:extLst>
              <a:ext uri="{FF2B5EF4-FFF2-40B4-BE49-F238E27FC236}">
                <a16:creationId xmlns:a16="http://schemas.microsoft.com/office/drawing/2014/main" id="{AA0B4F04-CBD7-7D45-A8D7-0008664F116E}"/>
              </a:ext>
            </a:extLst>
          </p:cNvPr>
          <p:cNvPicPr>
            <a:picLocks noChangeAspect="1"/>
          </p:cNvPicPr>
          <p:nvPr/>
        </p:nvPicPr>
        <p:blipFill rotWithShape="1">
          <a:blip r:embed="rId2"/>
          <a:srcRect r="2" b="2187"/>
          <a:stretch/>
        </p:blipFill>
        <p:spPr>
          <a:xfrm>
            <a:off x="5183500" y="1904282"/>
            <a:ext cx="6170299" cy="4224808"/>
          </a:xfrm>
          <a:prstGeom prst="rect">
            <a:avLst/>
          </a:prstGeom>
        </p:spPr>
      </p:pic>
      <p:sp>
        <p:nvSpPr>
          <p:cNvPr id="15" name="TextBox 14">
            <a:extLst>
              <a:ext uri="{FF2B5EF4-FFF2-40B4-BE49-F238E27FC236}">
                <a16:creationId xmlns:a16="http://schemas.microsoft.com/office/drawing/2014/main" id="{B6C1F9E6-70E9-194A-BEFA-6DE1D383E5E8}"/>
              </a:ext>
            </a:extLst>
          </p:cNvPr>
          <p:cNvSpPr txBox="1"/>
          <p:nvPr/>
        </p:nvSpPr>
        <p:spPr>
          <a:xfrm>
            <a:off x="665085" y="6492240"/>
            <a:ext cx="5235383" cy="276999"/>
          </a:xfrm>
          <a:prstGeom prst="rect">
            <a:avLst/>
          </a:prstGeom>
          <a:noFill/>
        </p:spPr>
        <p:txBody>
          <a:bodyPr wrap="square" rtlCol="0">
            <a:spAutoFit/>
          </a:bodyPr>
          <a:lstStyle/>
          <a:p>
            <a:r>
              <a:rPr lang="en-US" sz="1200" dirty="0"/>
              <a:t>Source: https://</a:t>
            </a:r>
            <a:r>
              <a:rPr lang="en-US" sz="1200" dirty="0" err="1"/>
              <a:t>www.oecd.org</a:t>
            </a:r>
            <a:r>
              <a:rPr lang="en-US" sz="1200" dirty="0"/>
              <a:t>/economic-outlook/ </a:t>
            </a:r>
          </a:p>
        </p:txBody>
      </p:sp>
    </p:spTree>
    <p:extLst>
      <p:ext uri="{BB962C8B-B14F-4D97-AF65-F5344CB8AC3E}">
        <p14:creationId xmlns:p14="http://schemas.microsoft.com/office/powerpoint/2010/main" val="4047457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st of sanctions against Russia after it invaded Ukraine | Russia-Ukraine  war News | Al Jazeera">
            <a:extLst>
              <a:ext uri="{FF2B5EF4-FFF2-40B4-BE49-F238E27FC236}">
                <a16:creationId xmlns:a16="http://schemas.microsoft.com/office/drawing/2014/main" id="{975B973F-1DDB-5D4E-A62A-CD25CC8499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21035" y="864108"/>
            <a:ext cx="5129784" cy="512978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188228E-04BA-6F4D-A018-9B880A03537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a:solidFill>
                  <a:srgbClr val="FFFFFF"/>
                </a:solidFill>
                <a:latin typeface="+mn-lt"/>
                <a:ea typeface="+mn-ea"/>
                <a:cs typeface="+mn-cs"/>
              </a:rPr>
              <a:t>ENVR E-172: Technology, Globalization, and Sustainable Development. </a:t>
            </a:r>
          </a:p>
        </p:txBody>
      </p:sp>
      <p:pic>
        <p:nvPicPr>
          <p:cNvPr id="26" name="Content Placeholder 4" descr="Infographic: Russian invasion of Ukraine puts spotlight on security of oil,  gas and commodities flows | S&amp;P Global Commodity Insights">
            <a:extLst>
              <a:ext uri="{FF2B5EF4-FFF2-40B4-BE49-F238E27FC236}">
                <a16:creationId xmlns:a16="http://schemas.microsoft.com/office/drawing/2014/main" id="{20C8CC28-1487-1B4F-9A79-D5C6610434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33" r="-5" b="652"/>
          <a:stretch/>
        </p:blipFill>
        <p:spPr bwMode="auto">
          <a:xfrm>
            <a:off x="641180" y="1363719"/>
            <a:ext cx="5129784" cy="413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040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A81AF7DC-6614-46AC-AC8D-ACC8C6AAAD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000" y="643466"/>
            <a:ext cx="10024110" cy="5571067"/>
          </a:xfrm>
          <a:prstGeom prst="rect">
            <a:avLst/>
          </a:prstGeom>
          <a:noFill/>
        </p:spPr>
      </p:pic>
    </p:spTree>
    <p:extLst>
      <p:ext uri="{BB962C8B-B14F-4D97-AF65-F5344CB8AC3E}">
        <p14:creationId xmlns:p14="http://schemas.microsoft.com/office/powerpoint/2010/main" val="192481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95C0-5C90-8242-87F7-9D93C5FD4E87}"/>
              </a:ext>
            </a:extLst>
          </p:cNvPr>
          <p:cNvSpPr>
            <a:spLocks noGrp="1"/>
          </p:cNvSpPr>
          <p:nvPr>
            <p:ph type="title"/>
          </p:nvPr>
        </p:nvSpPr>
        <p:spPr>
          <a:xfrm>
            <a:off x="630936" y="639520"/>
            <a:ext cx="3429000" cy="1055930"/>
          </a:xfrm>
        </p:spPr>
        <p:txBody>
          <a:bodyPr anchor="b">
            <a:normAutofit fontScale="90000"/>
          </a:bodyPr>
          <a:lstStyle/>
          <a:p>
            <a:r>
              <a:rPr lang="en-US" sz="3000" dirty="0"/>
              <a:t>The impact of the war in Ukraine on the European supply chain.</a:t>
            </a:r>
          </a:p>
        </p:txBody>
      </p:sp>
      <p:sp>
        <p:nvSpPr>
          <p:cNvPr id="3" name="Content Placeholder 2">
            <a:extLst>
              <a:ext uri="{FF2B5EF4-FFF2-40B4-BE49-F238E27FC236}">
                <a16:creationId xmlns:a16="http://schemas.microsoft.com/office/drawing/2014/main" id="{56CB9E8C-8A8B-7944-B02F-FEDBEC4D6A70}"/>
              </a:ext>
            </a:extLst>
          </p:cNvPr>
          <p:cNvSpPr>
            <a:spLocks noGrp="1"/>
          </p:cNvSpPr>
          <p:nvPr>
            <p:ph idx="1"/>
          </p:nvPr>
        </p:nvSpPr>
        <p:spPr>
          <a:xfrm>
            <a:off x="200025" y="2095500"/>
            <a:ext cx="4333875" cy="4122420"/>
          </a:xfrm>
        </p:spPr>
        <p:txBody>
          <a:bodyPr anchor="t">
            <a:noAutofit/>
          </a:bodyPr>
          <a:lstStyle/>
          <a:p>
            <a:r>
              <a:rPr lang="en-US" sz="1800" dirty="0">
                <a:latin typeface="Times New Roman" panose="02020603050405020304" pitchFamily="18" charset="0"/>
                <a:cs typeface="Times New Roman" panose="02020603050405020304" pitchFamily="18" charset="0"/>
              </a:rPr>
              <a:t>Among the most pressing vulnerabilities is an overreliance in Europe on natural gas and crude oil from Russia and dependence on both Russia and Ukraine for key agricultural commodities. </a:t>
            </a:r>
          </a:p>
          <a:p>
            <a:r>
              <a:rPr lang="en-US" sz="1800" dirty="0">
                <a:latin typeface="Times New Roman" panose="02020603050405020304" pitchFamily="18" charset="0"/>
                <a:cs typeface="Times New Roman" panose="02020603050405020304" pitchFamily="18" charset="0"/>
              </a:rPr>
              <a:t>According to the UN’s Food and Agriculture Organization, </a:t>
            </a:r>
            <a:r>
              <a:rPr lang="en-US" sz="1800" b="1" dirty="0">
                <a:latin typeface="Times New Roman" panose="02020603050405020304" pitchFamily="18" charset="0"/>
                <a:cs typeface="Times New Roman" panose="02020603050405020304" pitchFamily="18" charset="0"/>
              </a:rPr>
              <a:t>Russia and Ukraine account for more than 25% of the world’s wheat trade and more than 60% of global sunflower oil and 30% of global barley exports.</a:t>
            </a:r>
            <a:r>
              <a:rPr lang="en-US" sz="1800"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Russia (together with Belarus) is also a major global exporter of </a:t>
            </a:r>
            <a:r>
              <a:rPr lang="en-US" sz="1800" b="1" dirty="0">
                <a:latin typeface="Times New Roman" panose="02020603050405020304" pitchFamily="18" charset="0"/>
                <a:cs typeface="Times New Roman" panose="02020603050405020304" pitchFamily="18" charset="0"/>
              </a:rPr>
              <a:t>fertilizers</a:t>
            </a:r>
            <a:r>
              <a:rPr lang="en-US" sz="1800" dirty="0">
                <a:latin typeface="Times New Roman" panose="02020603050405020304" pitchFamily="18" charset="0"/>
                <a:cs typeface="Times New Roman" panose="02020603050405020304" pitchFamily="18" charset="0"/>
              </a:rPr>
              <a:t>, which means any supply shortages, or restricted access, could impact crop yields in many nations.</a:t>
            </a:r>
          </a:p>
        </p:txBody>
      </p:sp>
      <p:pic>
        <p:nvPicPr>
          <p:cNvPr id="8194" name="Picture 2" descr="The impact of the Ukraine war on food and agriculture is becoming apparent  | Article | ING Think">
            <a:extLst>
              <a:ext uri="{FF2B5EF4-FFF2-40B4-BE49-F238E27FC236}">
                <a16:creationId xmlns:a16="http://schemas.microsoft.com/office/drawing/2014/main" id="{355E1BDB-EAA9-164B-8E76-CB10CAE83B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452794"/>
            <a:ext cx="6903720" cy="3952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0A22877-5D62-884A-9CC8-58A6F2ABF439}"/>
              </a:ext>
            </a:extLst>
          </p:cNvPr>
          <p:cNvSpPr/>
          <p:nvPr/>
        </p:nvSpPr>
        <p:spPr>
          <a:xfrm>
            <a:off x="4412105" y="5640804"/>
            <a:ext cx="6096000" cy="461665"/>
          </a:xfrm>
          <a:prstGeom prst="rect">
            <a:avLst/>
          </a:prstGeom>
        </p:spPr>
        <p:txBody>
          <a:bodyPr>
            <a:spAutoFit/>
          </a:bodyPr>
          <a:lstStyle/>
          <a:p>
            <a:r>
              <a:rPr lang="en-US" sz="1200" dirty="0"/>
              <a:t>https://</a:t>
            </a:r>
            <a:r>
              <a:rPr lang="en-US" sz="1200" dirty="0" err="1"/>
              <a:t>think.ing.com</a:t>
            </a:r>
            <a:r>
              <a:rPr lang="en-US" sz="1200" dirty="0"/>
              <a:t>/articles/the-impact-of-the-war-in-ukraine-on-food-agri-has-only-just-started-to-unravel</a:t>
            </a:r>
          </a:p>
        </p:txBody>
      </p:sp>
    </p:spTree>
    <p:extLst>
      <p:ext uri="{BB962C8B-B14F-4D97-AF65-F5344CB8AC3E}">
        <p14:creationId xmlns:p14="http://schemas.microsoft.com/office/powerpoint/2010/main" val="2421727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EFCE-3C25-9F4E-8000-38E80F8CBFF8}"/>
              </a:ext>
            </a:extLst>
          </p:cNvPr>
          <p:cNvSpPr>
            <a:spLocks noGrp="1"/>
          </p:cNvSpPr>
          <p:nvPr>
            <p:ph type="title"/>
          </p:nvPr>
        </p:nvSpPr>
        <p:spPr>
          <a:xfrm>
            <a:off x="630936" y="640080"/>
            <a:ext cx="4818888" cy="1481328"/>
          </a:xfrm>
        </p:spPr>
        <p:txBody>
          <a:bodyPr anchor="b">
            <a:normAutofit/>
          </a:bodyPr>
          <a:lstStyle/>
          <a:p>
            <a:r>
              <a:rPr lang="en-US" sz="4000" dirty="0"/>
              <a:t>EU imports from and Exports to Russia</a:t>
            </a:r>
          </a:p>
        </p:txBody>
      </p:sp>
      <p:sp>
        <p:nvSpPr>
          <p:cNvPr id="3" name="Content Placeholder 2">
            <a:extLst>
              <a:ext uri="{FF2B5EF4-FFF2-40B4-BE49-F238E27FC236}">
                <a16:creationId xmlns:a16="http://schemas.microsoft.com/office/drawing/2014/main" id="{8235742A-3037-B448-8D12-8AE2145D2BDC}"/>
              </a:ext>
            </a:extLst>
          </p:cNvPr>
          <p:cNvSpPr>
            <a:spLocks noGrp="1"/>
          </p:cNvSpPr>
          <p:nvPr>
            <p:ph idx="1"/>
          </p:nvPr>
        </p:nvSpPr>
        <p:spPr>
          <a:xfrm>
            <a:off x="387626" y="2529586"/>
            <a:ext cx="5784574" cy="3660902"/>
          </a:xfrm>
        </p:spPr>
        <p:txBody>
          <a:bodyPr anchor="t">
            <a:noAutofit/>
          </a:bodyPr>
          <a:lstStyle/>
          <a:p>
            <a:r>
              <a:rPr lang="en-US" sz="2000" dirty="0"/>
              <a:t>The sanctions imposed by various Western countries create a </a:t>
            </a:r>
            <a:r>
              <a:rPr lang="en-US" sz="2000" b="1" dirty="0"/>
              <a:t>risk that trade in commodities could become disrupted</a:t>
            </a:r>
            <a:r>
              <a:rPr lang="en-US" sz="2000" dirty="0"/>
              <a:t>, especially exports of oil and gas commodities to Europe.</a:t>
            </a:r>
          </a:p>
          <a:p>
            <a:r>
              <a:rPr lang="en-US" sz="2000" dirty="0"/>
              <a:t>This risk is manifested in a </a:t>
            </a:r>
            <a:r>
              <a:rPr lang="en-US" sz="2000" b="1" dirty="0"/>
              <a:t>sizable increase in the prices of key commodities</a:t>
            </a:r>
            <a:r>
              <a:rPr lang="en-US" sz="2000" dirty="0"/>
              <a:t>, potentially leading to even higher global inflation and weaker global growth. </a:t>
            </a:r>
          </a:p>
          <a:p>
            <a:r>
              <a:rPr lang="en-US" sz="2000" b="1" dirty="0"/>
              <a:t>Sanctions have led some companies to become opposed to trading with Russia, potentially disrupting key supply chains. The magnitude of the economic impact will depend on how the war progresses and how that affects global trade in key commodities.</a:t>
            </a:r>
          </a:p>
        </p:txBody>
      </p:sp>
      <p:pic>
        <p:nvPicPr>
          <p:cNvPr id="1026" name="Picture 2" descr="Russia's trade ties with Europe - BBC News">
            <a:extLst>
              <a:ext uri="{FF2B5EF4-FFF2-40B4-BE49-F238E27FC236}">
                <a16:creationId xmlns:a16="http://schemas.microsoft.com/office/drawing/2014/main" id="{B113228A-A235-7849-9B67-A52A139D90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1073" y="640080"/>
            <a:ext cx="5054917"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06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ow could Russia sanctions impact you? | Business | Economy and finance  news from a German perspective | DW | 01.03.2022">
            <a:extLst>
              <a:ext uri="{FF2B5EF4-FFF2-40B4-BE49-F238E27FC236}">
                <a16:creationId xmlns:a16="http://schemas.microsoft.com/office/drawing/2014/main" id="{F13E51C4-72CC-A549-9288-659AECFCED4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43467" y="742875"/>
            <a:ext cx="5291666" cy="53722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art: The Biggest Exporters of Wheat in the World | Statista">
            <a:extLst>
              <a:ext uri="{FF2B5EF4-FFF2-40B4-BE49-F238E27FC236}">
                <a16:creationId xmlns:a16="http://schemas.microsoft.com/office/drawing/2014/main" id="{569E6B32-4068-E149-8758-A322524A04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783166"/>
            <a:ext cx="5291667" cy="529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15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2BBF-FA18-3E4F-99A0-E68014B1E3A8}"/>
              </a:ext>
            </a:extLst>
          </p:cNvPr>
          <p:cNvSpPr>
            <a:spLocks noGrp="1"/>
          </p:cNvSpPr>
          <p:nvPr>
            <p:ph type="title"/>
          </p:nvPr>
        </p:nvSpPr>
        <p:spPr>
          <a:xfrm>
            <a:off x="630936" y="457200"/>
            <a:ext cx="4343400" cy="1929384"/>
          </a:xfrm>
        </p:spPr>
        <p:txBody>
          <a:bodyPr anchor="ctr">
            <a:normAutofit/>
          </a:bodyPr>
          <a:lstStyle/>
          <a:p>
            <a:r>
              <a:rPr lang="en-US" sz="4800"/>
              <a:t>Global Economic Consequences</a:t>
            </a:r>
          </a:p>
        </p:txBody>
      </p:sp>
      <p:sp>
        <p:nvSpPr>
          <p:cNvPr id="3" name="Content Placeholder 2">
            <a:extLst>
              <a:ext uri="{FF2B5EF4-FFF2-40B4-BE49-F238E27FC236}">
                <a16:creationId xmlns:a16="http://schemas.microsoft.com/office/drawing/2014/main" id="{8ED28243-6757-6A4B-B40A-86A56DFC47DB}"/>
              </a:ext>
            </a:extLst>
          </p:cNvPr>
          <p:cNvSpPr>
            <a:spLocks noGrp="1"/>
          </p:cNvSpPr>
          <p:nvPr>
            <p:ph idx="1"/>
          </p:nvPr>
        </p:nvSpPr>
        <p:spPr>
          <a:xfrm>
            <a:off x="5541263" y="457200"/>
            <a:ext cx="6007608" cy="1929384"/>
          </a:xfrm>
        </p:spPr>
        <p:txBody>
          <a:bodyPr anchor="ctr">
            <a:normAutofit/>
          </a:bodyPr>
          <a:lstStyle/>
          <a:p>
            <a:pPr marL="0" indent="0">
              <a:buNone/>
            </a:pPr>
            <a:r>
              <a:rPr lang="en-US" sz="2200" dirty="0"/>
              <a:t>Due to the scale of Russia’s economy, the global spillover affects countries with direct trade, tourism, and financial exposures to feel downward pressures. Economies reliant on oil imports will see wider </a:t>
            </a:r>
            <a:r>
              <a:rPr lang="en-US" sz="2200" b="1" dirty="0"/>
              <a:t>fiscal and trade deficits</a:t>
            </a:r>
            <a:r>
              <a:rPr lang="en-US" sz="2200" dirty="0"/>
              <a:t> and more </a:t>
            </a:r>
            <a:r>
              <a:rPr lang="en-US" sz="2200" b="1" dirty="0"/>
              <a:t>inflation pressure</a:t>
            </a:r>
            <a:r>
              <a:rPr lang="en-US" sz="2200" dirty="0"/>
              <a:t>.</a:t>
            </a:r>
          </a:p>
        </p:txBody>
      </p:sp>
      <p:pic>
        <p:nvPicPr>
          <p:cNvPr id="5" name="Picture 2">
            <a:extLst>
              <a:ext uri="{FF2B5EF4-FFF2-40B4-BE49-F238E27FC236}">
                <a16:creationId xmlns:a16="http://schemas.microsoft.com/office/drawing/2014/main" id="{E1555978-7ECF-5547-A9BD-1EA0023CD3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67" b="3"/>
          <a:stretch/>
        </p:blipFill>
        <p:spPr bwMode="auto">
          <a:xfrm>
            <a:off x="445771" y="2569464"/>
            <a:ext cx="4793740" cy="3678936"/>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398471DE-115E-4F92-8DB5-49184AF2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634294" y="2569464"/>
            <a:ext cx="6007608" cy="3678936"/>
          </a:xfrm>
          <a:prstGeom prst="rect">
            <a:avLst/>
          </a:prstGeom>
          <a:noFill/>
        </p:spPr>
      </p:pic>
    </p:spTree>
    <p:extLst>
      <p:ext uri="{BB962C8B-B14F-4D97-AF65-F5344CB8AC3E}">
        <p14:creationId xmlns:p14="http://schemas.microsoft.com/office/powerpoint/2010/main" val="262355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96C14D9-B41B-B702-ECD0-0AA09F6EEE25}"/>
              </a:ext>
            </a:extLst>
          </p:cNvPr>
          <p:cNvSpPr>
            <a:spLocks noGrp="1"/>
          </p:cNvSpPr>
          <p:nvPr>
            <p:ph idx="1"/>
          </p:nvPr>
        </p:nvSpPr>
        <p:spPr>
          <a:xfrm>
            <a:off x="4965431" y="2438400"/>
            <a:ext cx="7033529" cy="3785419"/>
          </a:xfrm>
        </p:spPr>
        <p:txBody>
          <a:bodyPr>
            <a:normAutofit/>
          </a:bodyPr>
          <a:lstStyle/>
          <a:p>
            <a:pPr marL="0" indent="0">
              <a:buNone/>
            </a:pPr>
            <a:r>
              <a:rPr lang="en-US" sz="2900" dirty="0">
                <a:latin typeface="Times" panose="02020603050405020304" pitchFamily="18" charset="0"/>
                <a:cs typeface="Times" panose="02020603050405020304" pitchFamily="18" charset="0"/>
              </a:rPr>
              <a:t>From our last online meeting on 11 May 2021</a:t>
            </a:r>
          </a:p>
        </p:txBody>
      </p:sp>
      <p:pic>
        <p:nvPicPr>
          <p:cNvPr id="11" name="Picture 10" descr="A plant growing in the gaps of a path">
            <a:extLst>
              <a:ext uri="{FF2B5EF4-FFF2-40B4-BE49-F238E27FC236}">
                <a16:creationId xmlns:a16="http://schemas.microsoft.com/office/drawing/2014/main" id="{CC0AEB2D-3698-1897-CDCA-75CE51BCBCA4}"/>
              </a:ext>
            </a:extLst>
          </p:cNvPr>
          <p:cNvPicPr>
            <a:picLocks noChangeAspect="1"/>
          </p:cNvPicPr>
          <p:nvPr/>
        </p:nvPicPr>
        <p:blipFill rotWithShape="1">
          <a:blip r:embed="rId2"/>
          <a:srcRect l="33057" r="22500"/>
          <a:stretch/>
        </p:blipFill>
        <p:spPr>
          <a:xfrm>
            <a:off x="20" y="10"/>
            <a:ext cx="4635571" cy="6857990"/>
          </a:xfrm>
          <a:prstGeom prst="rect">
            <a:avLst/>
          </a:prstGeom>
          <a:effectLst/>
        </p:spPr>
      </p:pic>
      <p:cxnSp>
        <p:nvCxnSpPr>
          <p:cNvPr id="24"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B9E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281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2E9F-316C-EC40-95D0-5EFC5F72A906}"/>
              </a:ext>
            </a:extLst>
          </p:cNvPr>
          <p:cNvSpPr>
            <a:spLocks noGrp="1"/>
          </p:cNvSpPr>
          <p:nvPr>
            <p:ph type="title"/>
          </p:nvPr>
        </p:nvSpPr>
        <p:spPr>
          <a:xfrm>
            <a:off x="841248" y="548640"/>
            <a:ext cx="3600860" cy="5431536"/>
          </a:xfrm>
        </p:spPr>
        <p:txBody>
          <a:bodyPr>
            <a:normAutofit/>
          </a:bodyPr>
          <a:lstStyle/>
          <a:p>
            <a:r>
              <a:rPr lang="en-US" sz="5400" dirty="0"/>
              <a:t>Economic Impact Across the World. </a:t>
            </a:r>
          </a:p>
        </p:txBody>
      </p:sp>
      <p:sp>
        <p:nvSpPr>
          <p:cNvPr id="3" name="Content Placeholder 2">
            <a:extLst>
              <a:ext uri="{FF2B5EF4-FFF2-40B4-BE49-F238E27FC236}">
                <a16:creationId xmlns:a16="http://schemas.microsoft.com/office/drawing/2014/main" id="{B07BC9D1-AD88-0A45-B009-7574EC8F5B39}"/>
              </a:ext>
            </a:extLst>
          </p:cNvPr>
          <p:cNvSpPr>
            <a:spLocks noGrp="1"/>
          </p:cNvSpPr>
          <p:nvPr>
            <p:ph idx="1"/>
          </p:nvPr>
        </p:nvSpPr>
        <p:spPr>
          <a:xfrm>
            <a:off x="4162426" y="552091"/>
            <a:ext cx="7188328" cy="5431536"/>
          </a:xfrm>
        </p:spPr>
        <p:txBody>
          <a:bodyPr anchor="ctr">
            <a:noAutofit/>
          </a:bodyPr>
          <a:lstStyle/>
          <a:p>
            <a:r>
              <a:rPr lang="en-US" sz="2400" dirty="0"/>
              <a:t>European governments also may confront fiscal pressures from additional spending on energy security and defense budgets.</a:t>
            </a:r>
          </a:p>
          <a:p>
            <a:r>
              <a:rPr lang="en-US" sz="2400" dirty="0"/>
              <a:t>Energy is the main spillover channel for Europe as Russia is a critical source of natural gas imports. Broader supply-chain disruptions may also be consequential. These effects will fuel inflation and slow the recovery from the pandemic.</a:t>
            </a:r>
          </a:p>
          <a:p>
            <a:r>
              <a:rPr lang="en-US" sz="2400" dirty="0"/>
              <a:t>Beyond Europe, these neighboring nations will feel greater consequences from Russia’s recession and the sanctions. Close trade and payment-system links will curb trade, remittances, investment, and tourism, adversely affecting economic growth, inflation, and external and fiscal accounts.</a:t>
            </a:r>
          </a:p>
        </p:txBody>
      </p:sp>
      <p:sp>
        <p:nvSpPr>
          <p:cNvPr id="8" name="TextBox 7">
            <a:extLst>
              <a:ext uri="{FF2B5EF4-FFF2-40B4-BE49-F238E27FC236}">
                <a16:creationId xmlns:a16="http://schemas.microsoft.com/office/drawing/2014/main" id="{2FB01A26-C9AA-514F-A0CC-A678B8D1369D}"/>
              </a:ext>
            </a:extLst>
          </p:cNvPr>
          <p:cNvSpPr txBox="1"/>
          <p:nvPr/>
        </p:nvSpPr>
        <p:spPr>
          <a:xfrm>
            <a:off x="9192169" y="6305909"/>
            <a:ext cx="2158584" cy="369332"/>
          </a:xfrm>
          <a:prstGeom prst="rect">
            <a:avLst/>
          </a:prstGeom>
          <a:noFill/>
        </p:spPr>
        <p:txBody>
          <a:bodyPr wrap="square" rtlCol="0">
            <a:spAutoFit/>
          </a:bodyPr>
          <a:lstStyle/>
          <a:p>
            <a:r>
              <a:rPr lang="en-US" dirty="0"/>
              <a:t>Source: IMF</a:t>
            </a:r>
          </a:p>
        </p:txBody>
      </p:sp>
    </p:spTree>
    <p:extLst>
      <p:ext uri="{BB962C8B-B14F-4D97-AF65-F5344CB8AC3E}">
        <p14:creationId xmlns:p14="http://schemas.microsoft.com/office/powerpoint/2010/main" val="455947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E83A-7F75-C949-A63D-23FFF1DF15D5}"/>
              </a:ext>
            </a:extLst>
          </p:cNvPr>
          <p:cNvSpPr>
            <a:spLocks noGrp="1"/>
          </p:cNvSpPr>
          <p:nvPr>
            <p:ph type="title"/>
          </p:nvPr>
        </p:nvSpPr>
        <p:spPr>
          <a:xfrm>
            <a:off x="838200" y="365125"/>
            <a:ext cx="10515600" cy="1325563"/>
          </a:xfrm>
        </p:spPr>
        <p:txBody>
          <a:bodyPr>
            <a:normAutofit/>
          </a:bodyPr>
          <a:lstStyle/>
          <a:p>
            <a:r>
              <a:rPr lang="en-US" sz="5400" dirty="0"/>
              <a:t>Economic Impact Across the World. </a:t>
            </a:r>
          </a:p>
        </p:txBody>
      </p:sp>
      <p:sp>
        <p:nvSpPr>
          <p:cNvPr id="3" name="Content Placeholder 2">
            <a:extLst>
              <a:ext uri="{FF2B5EF4-FFF2-40B4-BE49-F238E27FC236}">
                <a16:creationId xmlns:a16="http://schemas.microsoft.com/office/drawing/2014/main" id="{E0F490F3-BD10-C94A-BBD1-6E2067A79A41}"/>
              </a:ext>
            </a:extLst>
          </p:cNvPr>
          <p:cNvSpPr>
            <a:spLocks noGrp="1"/>
          </p:cNvSpPr>
          <p:nvPr>
            <p:ph idx="1"/>
          </p:nvPr>
        </p:nvSpPr>
        <p:spPr>
          <a:xfrm>
            <a:off x="499872" y="1929384"/>
            <a:ext cx="10853928" cy="4251960"/>
          </a:xfrm>
        </p:spPr>
        <p:txBody>
          <a:bodyPr>
            <a:noAutofit/>
          </a:bodyPr>
          <a:lstStyle/>
          <a:p>
            <a:r>
              <a:rPr lang="en-US" dirty="0"/>
              <a:t>Major ripple effects from higher food and energy prices and tighter global financial conditions are likely. </a:t>
            </a:r>
            <a:r>
              <a:rPr lang="en-US" b="1" dirty="0"/>
              <a:t>Egypt</a:t>
            </a:r>
            <a:r>
              <a:rPr lang="en-US" dirty="0"/>
              <a:t>, for example, imports about 80% of its wheat from Russia and Ukraine. And, as a popular tourist destination for both, it will also see visitors spending shrink.  Rising prices may raise social tensions in some countries, such as those with weak social safety nets, few job opportunities, limited fiscal space, and unpopular governments.</a:t>
            </a:r>
          </a:p>
          <a:p>
            <a:r>
              <a:rPr lang="en-US" dirty="0"/>
              <a:t>In </a:t>
            </a:r>
            <a:r>
              <a:rPr lang="en-US" b="1" dirty="0"/>
              <a:t>Sub-Saharan Africa</a:t>
            </a:r>
            <a:r>
              <a:rPr lang="en-US" dirty="0"/>
              <a:t>, countries are particularly vulnerable to the war’s effects because of higher energy and food prices, reduced tourism, and potential difficulty accessing international capital markets.</a:t>
            </a:r>
          </a:p>
        </p:txBody>
      </p:sp>
      <p:sp>
        <p:nvSpPr>
          <p:cNvPr id="8" name="TextBox 7">
            <a:extLst>
              <a:ext uri="{FF2B5EF4-FFF2-40B4-BE49-F238E27FC236}">
                <a16:creationId xmlns:a16="http://schemas.microsoft.com/office/drawing/2014/main" id="{067DBF41-53CF-284B-8200-768371CBB630}"/>
              </a:ext>
            </a:extLst>
          </p:cNvPr>
          <p:cNvSpPr txBox="1"/>
          <p:nvPr/>
        </p:nvSpPr>
        <p:spPr>
          <a:xfrm>
            <a:off x="940008" y="6123543"/>
            <a:ext cx="2158584" cy="369332"/>
          </a:xfrm>
          <a:prstGeom prst="rect">
            <a:avLst/>
          </a:prstGeom>
          <a:noFill/>
        </p:spPr>
        <p:txBody>
          <a:bodyPr wrap="square" rtlCol="0">
            <a:spAutoFit/>
          </a:bodyPr>
          <a:lstStyle/>
          <a:p>
            <a:r>
              <a:rPr lang="en-US" dirty="0"/>
              <a:t>Source: IMF</a:t>
            </a:r>
          </a:p>
        </p:txBody>
      </p:sp>
    </p:spTree>
    <p:extLst>
      <p:ext uri="{BB962C8B-B14F-4D97-AF65-F5344CB8AC3E}">
        <p14:creationId xmlns:p14="http://schemas.microsoft.com/office/powerpoint/2010/main" val="2279553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egnaposto contenuto 7">
            <a:extLst>
              <a:ext uri="{FF2B5EF4-FFF2-40B4-BE49-F238E27FC236}">
                <a16:creationId xmlns:a16="http://schemas.microsoft.com/office/drawing/2014/main" id="{55435366-EBBF-F1D0-5A2F-B72F7AFB4838}"/>
              </a:ext>
            </a:extLst>
          </p:cNvPr>
          <p:cNvSpPr>
            <a:spLocks noGrp="1"/>
          </p:cNvSpPr>
          <p:nvPr>
            <p:ph idx="1"/>
          </p:nvPr>
        </p:nvSpPr>
        <p:spPr>
          <a:xfrm>
            <a:off x="838200" y="1825625"/>
            <a:ext cx="5558489" cy="4351338"/>
          </a:xfrm>
        </p:spPr>
        <p:txBody>
          <a:bodyPr>
            <a:normAutofit/>
          </a:bodyPr>
          <a:lstStyle/>
          <a:p>
            <a:pPr marL="0" indent="0">
              <a:buNone/>
            </a:pPr>
            <a:endParaRPr lang="en-US"/>
          </a:p>
          <a:p>
            <a:pPr marL="0" indent="0">
              <a:buNone/>
            </a:pPr>
            <a:endParaRPr lang="en-US"/>
          </a:p>
          <a:p>
            <a:pPr marL="0" indent="0">
              <a:buNone/>
            </a:pPr>
            <a:r>
              <a:rPr lang="en-US"/>
              <a:t>Geoeconomics consequences: Europe / SEE </a:t>
            </a:r>
            <a:endParaRPr lang="it-IT" dirty="0"/>
          </a:p>
        </p:txBody>
      </p:sp>
      <p:sp>
        <p:nvSpPr>
          <p:cNvPr id="17" name="Oval 16">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Block Arc 18">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Shape 20">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3" name="Straight Connector 22">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7" name="Arc 26">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76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E4E5-4335-904A-9BC3-572D4B89E8BA}"/>
              </a:ext>
            </a:extLst>
          </p:cNvPr>
          <p:cNvSpPr>
            <a:spLocks noGrp="1"/>
          </p:cNvSpPr>
          <p:nvPr>
            <p:ph type="title"/>
          </p:nvPr>
        </p:nvSpPr>
        <p:spPr>
          <a:xfrm>
            <a:off x="838200" y="365125"/>
            <a:ext cx="10515600" cy="891881"/>
          </a:xfrm>
        </p:spPr>
        <p:txBody>
          <a:bodyPr/>
          <a:lstStyle/>
          <a:p>
            <a:r>
              <a:rPr lang="en-US" dirty="0"/>
              <a:t>Oil and natural gas</a:t>
            </a:r>
          </a:p>
        </p:txBody>
      </p:sp>
      <p:sp>
        <p:nvSpPr>
          <p:cNvPr id="3" name="Content Placeholder 2">
            <a:extLst>
              <a:ext uri="{FF2B5EF4-FFF2-40B4-BE49-F238E27FC236}">
                <a16:creationId xmlns:a16="http://schemas.microsoft.com/office/drawing/2014/main" id="{3D654E8B-3688-F249-A5A8-1574213349BE}"/>
              </a:ext>
            </a:extLst>
          </p:cNvPr>
          <p:cNvSpPr>
            <a:spLocks noGrp="1"/>
          </p:cNvSpPr>
          <p:nvPr>
            <p:ph idx="1"/>
          </p:nvPr>
        </p:nvSpPr>
        <p:spPr>
          <a:xfrm>
            <a:off x="606287" y="1510748"/>
            <a:ext cx="11072191" cy="4982127"/>
          </a:xfrm>
        </p:spPr>
        <p:txBody>
          <a:bodyPr>
            <a:noAutofit/>
          </a:bodyPr>
          <a:lstStyle/>
          <a:p>
            <a:r>
              <a:rPr lang="en-US" sz="2400" dirty="0">
                <a:latin typeface="Times New Roman" panose="02020603050405020304" pitchFamily="18" charset="0"/>
                <a:cs typeface="Times New Roman" panose="02020603050405020304" pitchFamily="18" charset="0"/>
              </a:rPr>
              <a:t>The International Energy Agency (IEA, 2022) published a </a:t>
            </a:r>
            <a:r>
              <a:rPr lang="en-US" sz="2400" b="1" dirty="0">
                <a:latin typeface="Times New Roman" panose="02020603050405020304" pitchFamily="18" charset="0"/>
                <a:cs typeface="Times New Roman" panose="02020603050405020304" pitchFamily="18" charset="0"/>
              </a:rPr>
              <a:t>10-point plan</a:t>
            </a:r>
            <a:r>
              <a:rPr lang="en-US" sz="2400" dirty="0">
                <a:latin typeface="Times New Roman" panose="02020603050405020304" pitchFamily="18" charset="0"/>
                <a:cs typeface="Times New Roman" panose="02020603050405020304" pitchFamily="18" charset="0"/>
              </a:rPr>
              <a:t> to reduce the reliance on Russian natural gas. The European Union could reduce its imports of Russian natural gas by more than one-third within a year through measures consistent with the European Green Deal and support energy security and affordability. The EU also indicated its intention to reduce its reliance on Russian gas by 2030.</a:t>
            </a:r>
          </a:p>
          <a:p>
            <a:r>
              <a:rPr lang="en-US" sz="2400" b="0" i="0" dirty="0">
                <a:effectLst/>
                <a:latin typeface="Times New Roman" panose="02020603050405020304" pitchFamily="18" charset="0"/>
                <a:cs typeface="Times New Roman" panose="02020603050405020304" pitchFamily="18" charset="0"/>
              </a:rPr>
              <a:t>Imports via pipeline to the EU from Norway, Algeria, and Azerbaijan could be increased by </a:t>
            </a:r>
            <a:r>
              <a:rPr lang="en-US" sz="2400" b="1" i="0" dirty="0">
                <a:effectLst/>
                <a:latin typeface="Times New Roman" panose="02020603050405020304" pitchFamily="18" charset="0"/>
                <a:cs typeface="Times New Roman" panose="02020603050405020304" pitchFamily="18" charset="0"/>
              </a:rPr>
              <a:t>10 </a:t>
            </a:r>
            <a:r>
              <a:rPr lang="en-US" sz="2400" b="1" i="0" dirty="0" err="1">
                <a:effectLst/>
                <a:latin typeface="Times New Roman" panose="02020603050405020304" pitchFamily="18" charset="0"/>
                <a:cs typeface="Times New Roman" panose="02020603050405020304" pitchFamily="18" charset="0"/>
              </a:rPr>
              <a:t>bcm</a:t>
            </a:r>
            <a:r>
              <a:rPr lang="en-US" sz="2400" b="0" i="0" dirty="0">
                <a:effectLst/>
                <a:latin typeface="Times New Roman" panose="02020603050405020304" pitchFamily="18" charset="0"/>
                <a:cs typeface="Times New Roman" panose="02020603050405020304" pitchFamily="18" charset="0"/>
              </a:rPr>
              <a:t> compared to </a:t>
            </a:r>
            <a:r>
              <a:rPr lang="en-US" sz="2400" b="1" i="0" dirty="0">
                <a:effectLst/>
                <a:latin typeface="Times New Roman" panose="02020603050405020304" pitchFamily="18" charset="0"/>
                <a:cs typeface="Times New Roman" panose="02020603050405020304" pitchFamily="18" charset="0"/>
              </a:rPr>
              <a:t>155 </a:t>
            </a:r>
            <a:r>
              <a:rPr lang="en-US" sz="2400" b="1" i="0" dirty="0" err="1">
                <a:effectLst/>
                <a:latin typeface="Times New Roman" panose="02020603050405020304" pitchFamily="18" charset="0"/>
                <a:cs typeface="Times New Roman" panose="02020603050405020304" pitchFamily="18" charset="0"/>
              </a:rPr>
              <a:t>bcm</a:t>
            </a:r>
            <a:r>
              <a:rPr lang="en-US" sz="2400" b="0" i="0" dirty="0">
                <a:effectLst/>
                <a:latin typeface="Times New Roman" panose="02020603050405020304" pitchFamily="18" charset="0"/>
                <a:cs typeface="Times New Roman" panose="02020603050405020304" pitchFamily="18" charset="0"/>
              </a:rPr>
              <a:t> imports from Russia in 2021</a:t>
            </a:r>
            <a:r>
              <a:rPr lang="en-US" sz="2400" dirty="0">
                <a:latin typeface="Times New Roman" panose="02020603050405020304" pitchFamily="18" charset="0"/>
                <a:cs typeface="Times New Roman" panose="02020603050405020304" pitchFamily="18" charset="0"/>
              </a:rPr>
              <a:t>, accounting for around 45% of EU gas imports and close to 40% of its total gas consumption—</a:t>
            </a:r>
            <a:r>
              <a:rPr lang="en-US" sz="2400" b="0" i="0" dirty="0">
                <a:effectLst/>
                <a:latin typeface="Times New Roman" panose="02020603050405020304" pitchFamily="18" charset="0"/>
                <a:cs typeface="Times New Roman" panose="02020603050405020304" pitchFamily="18" charset="0"/>
              </a:rPr>
              <a:t>the </a:t>
            </a:r>
            <a:r>
              <a:rPr lang="en-US" sz="2400" b="0" i="0" dirty="0" err="1">
                <a:effectLst/>
                <a:latin typeface="Times New Roman" panose="02020603050405020304" pitchFamily="18" charset="0"/>
                <a:cs typeface="Times New Roman" panose="02020603050405020304" pitchFamily="18" charset="0"/>
              </a:rPr>
              <a:t>IEA</a:t>
            </a:r>
            <a:r>
              <a:rPr lang="en-US" sz="2400" dirty="0" err="1">
                <a:latin typeface="Times New Roman" panose="02020603050405020304" pitchFamily="18" charset="0"/>
                <a:cs typeface="Times New Roman" panose="02020603050405020304" pitchFamily="18" charset="0"/>
              </a:rPr>
              <a:t>cy</a:t>
            </a:r>
            <a:r>
              <a:rPr lang="en-US" sz="2400" dirty="0">
                <a:latin typeface="Times New Roman" panose="02020603050405020304" pitchFamily="18" charset="0"/>
                <a:cs typeface="Times New Roman" panose="02020603050405020304" pitchFamily="18" charset="0"/>
              </a:rPr>
              <a:t>, 2022</a:t>
            </a:r>
            <a:r>
              <a:rPr lang="en-US" sz="2400" b="0" i="0" dirty="0">
                <a:effectLst/>
                <a:latin typeface="Times New Roman" panose="02020603050405020304" pitchFamily="18" charset="0"/>
                <a:cs typeface="Times New Roman" panose="02020603050405020304" pitchFamily="18" charset="0"/>
              </a:rPr>
              <a:t>.</a:t>
            </a:r>
          </a:p>
          <a:p>
            <a:r>
              <a:rPr lang="en-US" sz="2400" b="0" i="0" dirty="0">
                <a:effectLst/>
                <a:latin typeface="Times New Roman" panose="02020603050405020304" pitchFamily="18" charset="0"/>
                <a:cs typeface="Times New Roman" panose="02020603050405020304" pitchFamily="18" charset="0"/>
              </a:rPr>
              <a:t>LNG imports could increase by </a:t>
            </a:r>
            <a:r>
              <a:rPr lang="en-US" sz="2400" b="1" i="0" dirty="0">
                <a:effectLst/>
                <a:latin typeface="Times New Roman" panose="02020603050405020304" pitchFamily="18" charset="0"/>
                <a:cs typeface="Times New Roman" panose="02020603050405020304" pitchFamily="18" charset="0"/>
              </a:rPr>
              <a:t>20 </a:t>
            </a:r>
            <a:r>
              <a:rPr lang="en-US" sz="2400" b="1" i="0" dirty="0" err="1">
                <a:effectLst/>
                <a:latin typeface="Times New Roman" panose="02020603050405020304" pitchFamily="18" charset="0"/>
                <a:cs typeface="Times New Roman" panose="02020603050405020304" pitchFamily="18" charset="0"/>
              </a:rPr>
              <a:t>bcm</a:t>
            </a:r>
            <a:r>
              <a:rPr lang="en-US" sz="2400" b="0" i="0" dirty="0">
                <a:effectLst/>
                <a:latin typeface="Times New Roman" panose="02020603050405020304" pitchFamily="18" charset="0"/>
                <a:cs typeface="Times New Roman" panose="02020603050405020304" pitchFamily="18" charset="0"/>
              </a:rPr>
              <a:t> (IEA, 2022).</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Growth will suffer downward pressure, stagflation already occurring, mainly from the impact on energy prices and supply chains, including raw materials.</a:t>
            </a:r>
          </a:p>
        </p:txBody>
      </p:sp>
      <p:sp>
        <p:nvSpPr>
          <p:cNvPr id="5" name="Rectangle 4">
            <a:extLst>
              <a:ext uri="{FF2B5EF4-FFF2-40B4-BE49-F238E27FC236}">
                <a16:creationId xmlns:a16="http://schemas.microsoft.com/office/drawing/2014/main" id="{532A3191-0923-7244-8952-55B60D27A340}"/>
              </a:ext>
            </a:extLst>
          </p:cNvPr>
          <p:cNvSpPr/>
          <p:nvPr/>
        </p:nvSpPr>
        <p:spPr>
          <a:xfrm>
            <a:off x="990600" y="5913735"/>
            <a:ext cx="8610600" cy="276999"/>
          </a:xfrm>
          <a:prstGeom prst="rect">
            <a:avLst/>
          </a:prstGeom>
        </p:spPr>
        <p:txBody>
          <a:bodyPr wrap="square">
            <a:spAutoFit/>
          </a:bodyPr>
          <a:lstStyle/>
          <a:p>
            <a:r>
              <a:rPr lang="en-US" sz="1200" dirty="0"/>
              <a:t>https://</a:t>
            </a:r>
            <a:r>
              <a:rPr lang="en-US" sz="1200" dirty="0" err="1"/>
              <a:t>www.iea.org</a:t>
            </a:r>
            <a:r>
              <a:rPr lang="en-US" sz="1200" dirty="0"/>
              <a:t>/news/how-europe-can-cut-natural-gas-imports-from-russia-significantly-within-a-year</a:t>
            </a:r>
          </a:p>
        </p:txBody>
      </p:sp>
    </p:spTree>
    <p:extLst>
      <p:ext uri="{BB962C8B-B14F-4D97-AF65-F5344CB8AC3E}">
        <p14:creationId xmlns:p14="http://schemas.microsoft.com/office/powerpoint/2010/main" val="914981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4A5D-3C6F-F743-8539-BB4290A766E0}"/>
              </a:ext>
            </a:extLst>
          </p:cNvPr>
          <p:cNvSpPr>
            <a:spLocks noGrp="1"/>
          </p:cNvSpPr>
          <p:nvPr>
            <p:ph type="title"/>
          </p:nvPr>
        </p:nvSpPr>
        <p:spPr>
          <a:xfrm>
            <a:off x="630936" y="639520"/>
            <a:ext cx="3429000" cy="1103555"/>
          </a:xfrm>
        </p:spPr>
        <p:txBody>
          <a:bodyPr anchor="b">
            <a:normAutofit fontScale="90000"/>
          </a:bodyPr>
          <a:lstStyle/>
          <a:p>
            <a:r>
              <a:rPr lang="en-US" sz="3800" dirty="0"/>
              <a:t>Supply chain reconfiguration </a:t>
            </a:r>
          </a:p>
        </p:txBody>
      </p:sp>
      <p:sp>
        <p:nvSpPr>
          <p:cNvPr id="3" name="Content Placeholder 2">
            <a:extLst>
              <a:ext uri="{FF2B5EF4-FFF2-40B4-BE49-F238E27FC236}">
                <a16:creationId xmlns:a16="http://schemas.microsoft.com/office/drawing/2014/main" id="{84C5918F-B310-F04A-A322-A1B38B63090B}"/>
              </a:ext>
            </a:extLst>
          </p:cNvPr>
          <p:cNvSpPr>
            <a:spLocks noGrp="1"/>
          </p:cNvSpPr>
          <p:nvPr>
            <p:ph idx="1"/>
          </p:nvPr>
        </p:nvSpPr>
        <p:spPr>
          <a:xfrm>
            <a:off x="285750" y="1952625"/>
            <a:ext cx="4368545" cy="4265295"/>
          </a:xfrm>
        </p:spPr>
        <p:txBody>
          <a:bodyPr anchor="t">
            <a:noAutofit/>
          </a:bodyPr>
          <a:lstStyle/>
          <a:p>
            <a:r>
              <a:rPr lang="en-US" sz="1700" dirty="0">
                <a:latin typeface="Times New Roman" panose="02020603050405020304" pitchFamily="18" charset="0"/>
                <a:cs typeface="Times New Roman" panose="02020603050405020304" pitchFamily="18" charset="0"/>
              </a:rPr>
              <a:t>Historically, the logistics links that connect global supply chains have been taken for granted. </a:t>
            </a:r>
          </a:p>
          <a:p>
            <a:r>
              <a:rPr lang="en-US" sz="1700" dirty="0">
                <a:latin typeface="Times New Roman" panose="02020603050405020304" pitchFamily="18" charset="0"/>
                <a:cs typeface="Times New Roman" panose="02020603050405020304" pitchFamily="18" charset="0"/>
              </a:rPr>
              <a:t>Firms have taken advantage of </a:t>
            </a:r>
            <a:r>
              <a:rPr lang="en-US" sz="1700" b="1" dirty="0">
                <a:latin typeface="Times New Roman" panose="02020603050405020304" pitchFamily="18" charset="0"/>
                <a:cs typeface="Times New Roman" panose="02020603050405020304" pitchFamily="18" charset="0"/>
              </a:rPr>
              <a:t>reliable, low-cost transportation</a:t>
            </a:r>
            <a:r>
              <a:rPr lang="en-US" sz="1700" dirty="0">
                <a:latin typeface="Times New Roman" panose="02020603050405020304" pitchFamily="18" charset="0"/>
                <a:cs typeface="Times New Roman" panose="02020603050405020304" pitchFamily="18" charset="0"/>
              </a:rPr>
              <a:t> and a benign trading environment to leverage low</a:t>
            </a:r>
            <a:r>
              <a:rPr lang="en-US" sz="1700" b="1" dirty="0">
                <a:latin typeface="Times New Roman" panose="02020603050405020304" pitchFamily="18" charset="0"/>
                <a:cs typeface="Times New Roman" panose="02020603050405020304" pitchFamily="18" charset="0"/>
              </a:rPr>
              <a:t>-cost labor in Asia</a:t>
            </a:r>
            <a:r>
              <a:rPr lang="en-US" sz="1700" dirty="0">
                <a:latin typeface="Times New Roman" panose="02020603050405020304" pitchFamily="18" charset="0"/>
                <a:cs typeface="Times New Roman" panose="02020603050405020304" pitchFamily="18" charset="0"/>
              </a:rPr>
              <a:t> to deliver a plethora of products to distant markets. </a:t>
            </a:r>
          </a:p>
          <a:p>
            <a:r>
              <a:rPr lang="en-US" sz="1700" b="1" dirty="0">
                <a:latin typeface="Times New Roman" panose="02020603050405020304" pitchFamily="18" charset="0"/>
                <a:cs typeface="Times New Roman" panose="02020603050405020304" pitchFamily="18" charset="0"/>
              </a:rPr>
              <a:t>Now, supply-chain “resilience” is tangled with economic and technological “sovereignty,” a euphemism for more localized production.</a:t>
            </a:r>
          </a:p>
          <a:p>
            <a:r>
              <a:rPr lang="en-US" sz="1700" dirty="0">
                <a:latin typeface="Times New Roman" panose="02020603050405020304" pitchFamily="18" charset="0"/>
                <a:cs typeface="Times New Roman" panose="02020603050405020304" pitchFamily="18" charset="0"/>
              </a:rPr>
              <a:t>The invasion of Ukraine by Russia and sanctions imposed on it for doing so, and new pandemic-related shutdowns in China are the latest events to rock global supply chains.</a:t>
            </a:r>
          </a:p>
        </p:txBody>
      </p:sp>
      <p:pic>
        <p:nvPicPr>
          <p:cNvPr id="6146" name="Picture 2" descr="Legal Framework: What do Russia's Sanctions Really Mean? - Russia Briefing  News">
            <a:extLst>
              <a:ext uri="{FF2B5EF4-FFF2-40B4-BE49-F238E27FC236}">
                <a16:creationId xmlns:a16="http://schemas.microsoft.com/office/drawing/2014/main" id="{C6FE9FAB-D14E-7849-9C4B-3FEA933351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392403"/>
            <a:ext cx="6903720" cy="407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242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079E-0DAD-A74D-AAFE-B207CA8CD716}"/>
              </a:ext>
            </a:extLst>
          </p:cNvPr>
          <p:cNvSpPr>
            <a:spLocks noGrp="1"/>
          </p:cNvSpPr>
          <p:nvPr>
            <p:ph type="title"/>
          </p:nvPr>
        </p:nvSpPr>
        <p:spPr>
          <a:xfrm>
            <a:off x="630936" y="639520"/>
            <a:ext cx="3429000" cy="1719072"/>
          </a:xfrm>
        </p:spPr>
        <p:txBody>
          <a:bodyPr anchor="b">
            <a:normAutofit/>
          </a:bodyPr>
          <a:lstStyle/>
          <a:p>
            <a:r>
              <a:rPr lang="en-US" sz="3000"/>
              <a:t>Rising reshoring interests in the U.S.</a:t>
            </a:r>
            <a:br>
              <a:rPr lang="en-US" sz="3000"/>
            </a:br>
            <a:endParaRPr lang="en-US" sz="3000"/>
          </a:p>
        </p:txBody>
      </p:sp>
      <p:sp>
        <p:nvSpPr>
          <p:cNvPr id="3" name="Content Placeholder 2">
            <a:extLst>
              <a:ext uri="{FF2B5EF4-FFF2-40B4-BE49-F238E27FC236}">
                <a16:creationId xmlns:a16="http://schemas.microsoft.com/office/drawing/2014/main" id="{A6AF9B2B-BA39-4344-B0C2-A006FA76A2EE}"/>
              </a:ext>
            </a:extLst>
          </p:cNvPr>
          <p:cNvSpPr>
            <a:spLocks noGrp="1"/>
          </p:cNvSpPr>
          <p:nvPr>
            <p:ph idx="1"/>
          </p:nvPr>
        </p:nvSpPr>
        <p:spPr>
          <a:xfrm>
            <a:off x="630935" y="2807208"/>
            <a:ext cx="3874389" cy="3410712"/>
          </a:xfrm>
        </p:spPr>
        <p:txBody>
          <a:bodyPr anchor="t">
            <a:normAutofit/>
          </a:bodyPr>
          <a:lstStyle/>
          <a:p>
            <a:r>
              <a:rPr lang="en-US" sz="2400" dirty="0">
                <a:latin typeface="Times New Roman" panose="02020603050405020304" pitchFamily="18" charset="0"/>
                <a:cs typeface="Times New Roman" panose="02020603050405020304" pitchFamily="18" charset="0"/>
              </a:rPr>
              <a:t>According to the latest 2021 Thomas State of North American Manufacturing Report, </a:t>
            </a:r>
            <a:r>
              <a:rPr lang="en-US" sz="2400" b="1" dirty="0">
                <a:latin typeface="Times New Roman" panose="02020603050405020304" pitchFamily="18" charset="0"/>
                <a:cs typeface="Times New Roman" panose="02020603050405020304" pitchFamily="18" charset="0"/>
              </a:rPr>
              <a:t>83%</a:t>
            </a:r>
            <a:r>
              <a:rPr lang="en-US" sz="2400" dirty="0">
                <a:latin typeface="Times New Roman" panose="02020603050405020304" pitchFamily="18" charset="0"/>
                <a:cs typeface="Times New Roman" panose="02020603050405020304" pitchFamily="18" charset="0"/>
              </a:rPr>
              <a:t> of manufacturers are planning to add North American suppliers to their supply chains within a year, a significant increase from </a:t>
            </a:r>
            <a:r>
              <a:rPr lang="en-US" sz="2400" b="1" dirty="0">
                <a:latin typeface="Times New Roman" panose="02020603050405020304" pitchFamily="18" charset="0"/>
                <a:cs typeface="Times New Roman" panose="02020603050405020304" pitchFamily="18" charset="0"/>
              </a:rPr>
              <a:t>54%</a:t>
            </a:r>
            <a:r>
              <a:rPr lang="en-US" sz="2400" dirty="0">
                <a:latin typeface="Times New Roman" panose="02020603050405020304" pitchFamily="18" charset="0"/>
                <a:cs typeface="Times New Roman" panose="02020603050405020304" pitchFamily="18" charset="0"/>
              </a:rPr>
              <a:t> in March 2020. </a:t>
            </a:r>
          </a:p>
        </p:txBody>
      </p:sp>
      <p:pic>
        <p:nvPicPr>
          <p:cNvPr id="9218" name="Picture 2">
            <a:extLst>
              <a:ext uri="{FF2B5EF4-FFF2-40B4-BE49-F238E27FC236}">
                <a16:creationId xmlns:a16="http://schemas.microsoft.com/office/drawing/2014/main" id="{C3452DBC-F942-EC4F-B3AE-C13A1F1032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487329"/>
            <a:ext cx="6903720" cy="388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666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FFD1-7F16-19A7-FD22-73662190D65C}"/>
              </a:ext>
            </a:extLst>
          </p:cNvPr>
          <p:cNvSpPr>
            <a:spLocks noGrp="1"/>
          </p:cNvSpPr>
          <p:nvPr>
            <p:ph type="title"/>
          </p:nvPr>
        </p:nvSpPr>
        <p:spPr>
          <a:xfrm>
            <a:off x="635000" y="640823"/>
            <a:ext cx="3418659" cy="5583148"/>
          </a:xfrm>
        </p:spPr>
        <p:txBody>
          <a:bodyPr anchor="ctr">
            <a:normAutofit/>
          </a:bodyPr>
          <a:lstStyle/>
          <a:p>
            <a:r>
              <a:rPr lang="en-US" sz="4600"/>
              <a:t>The future of employment </a:t>
            </a:r>
          </a:p>
        </p:txBody>
      </p:sp>
      <p:graphicFrame>
        <p:nvGraphicFramePr>
          <p:cNvPr id="6" name="Content Placeholder 2">
            <a:extLst>
              <a:ext uri="{FF2B5EF4-FFF2-40B4-BE49-F238E27FC236}">
                <a16:creationId xmlns:a16="http://schemas.microsoft.com/office/drawing/2014/main" id="{C25B92DD-7298-A7A0-4AA3-A7BD1FF5ADB0}"/>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B09D9C6-5BA2-95C4-1997-E1936ED054A9}"/>
              </a:ext>
            </a:extLst>
          </p:cNvPr>
          <p:cNvSpPr txBox="1"/>
          <p:nvPr/>
        </p:nvSpPr>
        <p:spPr>
          <a:xfrm>
            <a:off x="8499423" y="6223971"/>
            <a:ext cx="1633928" cy="369332"/>
          </a:xfrm>
          <a:prstGeom prst="rect">
            <a:avLst/>
          </a:prstGeom>
          <a:noFill/>
        </p:spPr>
        <p:txBody>
          <a:bodyPr wrap="square" rtlCol="0">
            <a:spAutoFit/>
          </a:bodyPr>
          <a:lstStyle/>
          <a:p>
            <a:r>
              <a:rPr lang="en-US" dirty="0"/>
              <a:t>Source: WEF</a:t>
            </a:r>
          </a:p>
        </p:txBody>
      </p:sp>
    </p:spTree>
    <p:extLst>
      <p:ext uri="{BB962C8B-B14F-4D97-AF65-F5344CB8AC3E}">
        <p14:creationId xmlns:p14="http://schemas.microsoft.com/office/powerpoint/2010/main" val="885493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A39-6BB6-39A2-CE69-A5F35AA1EB07}"/>
              </a:ext>
            </a:extLst>
          </p:cNvPr>
          <p:cNvSpPr>
            <a:spLocks noGrp="1"/>
          </p:cNvSpPr>
          <p:nvPr>
            <p:ph type="title"/>
          </p:nvPr>
        </p:nvSpPr>
        <p:spPr>
          <a:xfrm>
            <a:off x="638882" y="639193"/>
            <a:ext cx="4015414" cy="3573516"/>
          </a:xfrm>
        </p:spPr>
        <p:txBody>
          <a:bodyPr vert="horz" lIns="91440" tIns="45720" rIns="91440" bIns="45720" rtlCol="0" anchor="b">
            <a:noAutofit/>
          </a:bodyPr>
          <a:lstStyle/>
          <a:p>
            <a:r>
              <a:rPr lang="en-US" sz="3600" kern="1200" dirty="0">
                <a:solidFill>
                  <a:schemeClr val="tx1"/>
                </a:solidFill>
                <a:latin typeface="Times" panose="02020603050405020304" pitchFamily="18" charset="0"/>
                <a:cs typeface="Times" panose="02020603050405020304" pitchFamily="18" charset="0"/>
              </a:rPr>
              <a:t>Before the Pandemic, employment trends in the United States were at “high risk” of automation.</a:t>
            </a:r>
          </a:p>
        </p:txBody>
      </p:sp>
      <p:pic>
        <p:nvPicPr>
          <p:cNvPr id="5" name="Content Placeholder 4">
            <a:extLst>
              <a:ext uri="{FF2B5EF4-FFF2-40B4-BE49-F238E27FC236}">
                <a16:creationId xmlns:a16="http://schemas.microsoft.com/office/drawing/2014/main" id="{98C1771F-6954-DC35-B2A3-D165E7D12BFF}"/>
              </a:ext>
            </a:extLst>
          </p:cNvPr>
          <p:cNvPicPr>
            <a:picLocks noGrp="1" noChangeAspect="1"/>
          </p:cNvPicPr>
          <p:nvPr>
            <p:ph idx="1"/>
          </p:nvPr>
        </p:nvPicPr>
        <p:blipFill>
          <a:blip r:embed="rId2"/>
          <a:stretch>
            <a:fillRect/>
          </a:stretch>
        </p:blipFill>
        <p:spPr>
          <a:xfrm>
            <a:off x="4654296" y="1317350"/>
            <a:ext cx="7214616" cy="4195868"/>
          </a:xfrm>
          <a:prstGeom prst="rect">
            <a:avLst/>
          </a:prstGeom>
        </p:spPr>
      </p:pic>
      <p:sp>
        <p:nvSpPr>
          <p:cNvPr id="6" name="Rectangle 5">
            <a:extLst>
              <a:ext uri="{FF2B5EF4-FFF2-40B4-BE49-F238E27FC236}">
                <a16:creationId xmlns:a16="http://schemas.microsoft.com/office/drawing/2014/main" id="{6530A1A8-E351-83A3-2B10-B0AF3460FBFE}"/>
              </a:ext>
            </a:extLst>
          </p:cNvPr>
          <p:cNvSpPr/>
          <p:nvPr/>
        </p:nvSpPr>
        <p:spPr>
          <a:xfrm>
            <a:off x="638882" y="5816277"/>
            <a:ext cx="6875600" cy="369332"/>
          </a:xfrm>
          <a:prstGeom prst="rect">
            <a:avLst/>
          </a:prstGeom>
        </p:spPr>
        <p:txBody>
          <a:bodyPr wrap="none">
            <a:spAutoFit/>
          </a:bodyPr>
          <a:lstStyle/>
          <a:p>
            <a:r>
              <a:rPr lang="en-US" dirty="0"/>
              <a:t>Source: https://</a:t>
            </a:r>
            <a:r>
              <a:rPr lang="en-US" dirty="0" err="1"/>
              <a:t>es.weforum.org</a:t>
            </a:r>
            <a:r>
              <a:rPr lang="en-US" dirty="0"/>
              <a:t>/reports/the-future-of-jobs-report-2020</a:t>
            </a:r>
          </a:p>
        </p:txBody>
      </p:sp>
    </p:spTree>
    <p:extLst>
      <p:ext uri="{BB962C8B-B14F-4D97-AF65-F5344CB8AC3E}">
        <p14:creationId xmlns:p14="http://schemas.microsoft.com/office/powerpoint/2010/main" val="333724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B046-5D25-4CA1-5EC5-CE5319B5848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dirty="0">
                <a:solidFill>
                  <a:schemeClr val="tx1"/>
                </a:solidFill>
                <a:latin typeface="+mj-lt"/>
                <a:ea typeface="+mj-ea"/>
                <a:cs typeface="+mj-cs"/>
              </a:rPr>
              <a:t>Business adaptation in response to COVID-19. </a:t>
            </a:r>
            <a:br>
              <a:rPr lang="en-US" sz="4100" kern="1200" dirty="0">
                <a:solidFill>
                  <a:schemeClr val="tx1"/>
                </a:solidFill>
                <a:latin typeface="+mj-lt"/>
                <a:ea typeface="+mj-ea"/>
                <a:cs typeface="+mj-cs"/>
              </a:rPr>
            </a:br>
            <a:endParaRPr lang="en-US" sz="4100" kern="1200" dirty="0">
              <a:solidFill>
                <a:schemeClr val="tx1"/>
              </a:solidFill>
              <a:latin typeface="+mj-lt"/>
              <a:ea typeface="+mj-ea"/>
              <a:cs typeface="+mj-cs"/>
            </a:endParaRPr>
          </a:p>
        </p:txBody>
      </p:sp>
      <p:pic>
        <p:nvPicPr>
          <p:cNvPr id="5" name="Content Placeholder 4">
            <a:extLst>
              <a:ext uri="{FF2B5EF4-FFF2-40B4-BE49-F238E27FC236}">
                <a16:creationId xmlns:a16="http://schemas.microsoft.com/office/drawing/2014/main" id="{4D958867-7061-8373-EEB8-8B35A9B609DF}"/>
              </a:ext>
            </a:extLst>
          </p:cNvPr>
          <p:cNvPicPr>
            <a:picLocks noGrp="1" noChangeAspect="1"/>
          </p:cNvPicPr>
          <p:nvPr>
            <p:ph idx="1"/>
          </p:nvPr>
        </p:nvPicPr>
        <p:blipFill>
          <a:blip r:embed="rId2"/>
          <a:stretch>
            <a:fillRect/>
          </a:stretch>
        </p:blipFill>
        <p:spPr>
          <a:xfrm>
            <a:off x="4210692" y="365349"/>
            <a:ext cx="7830620" cy="5236082"/>
          </a:xfrm>
          <a:prstGeom prst="rect">
            <a:avLst/>
          </a:prstGeom>
        </p:spPr>
      </p:pic>
      <p:sp>
        <p:nvSpPr>
          <p:cNvPr id="8" name="Rectangle 7">
            <a:extLst>
              <a:ext uri="{FF2B5EF4-FFF2-40B4-BE49-F238E27FC236}">
                <a16:creationId xmlns:a16="http://schemas.microsoft.com/office/drawing/2014/main" id="{C8240857-B5D1-E38D-B4F9-8550FFAB9E87}"/>
              </a:ext>
            </a:extLst>
          </p:cNvPr>
          <p:cNvSpPr/>
          <p:nvPr/>
        </p:nvSpPr>
        <p:spPr>
          <a:xfrm>
            <a:off x="638882" y="5816277"/>
            <a:ext cx="6875600" cy="369332"/>
          </a:xfrm>
          <a:prstGeom prst="rect">
            <a:avLst/>
          </a:prstGeom>
        </p:spPr>
        <p:txBody>
          <a:bodyPr wrap="none">
            <a:spAutoFit/>
          </a:bodyPr>
          <a:lstStyle/>
          <a:p>
            <a:r>
              <a:rPr lang="en-US" dirty="0"/>
              <a:t>Source: https://</a:t>
            </a:r>
            <a:r>
              <a:rPr lang="en-US" dirty="0" err="1"/>
              <a:t>es.weforum.org</a:t>
            </a:r>
            <a:r>
              <a:rPr lang="en-US" dirty="0"/>
              <a:t>/reports/the-future-of-jobs-report-2020</a:t>
            </a:r>
          </a:p>
        </p:txBody>
      </p:sp>
    </p:spTree>
    <p:extLst>
      <p:ext uri="{BB962C8B-B14F-4D97-AF65-F5344CB8AC3E}">
        <p14:creationId xmlns:p14="http://schemas.microsoft.com/office/powerpoint/2010/main" val="2742031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BA155-CF20-115D-39A0-A43283EA6592}"/>
              </a:ext>
            </a:extLst>
          </p:cNvPr>
          <p:cNvSpPr>
            <a:spLocks noGrp="1"/>
          </p:cNvSpPr>
          <p:nvPr>
            <p:ph type="title"/>
          </p:nvPr>
        </p:nvSpPr>
        <p:spPr>
          <a:xfrm>
            <a:off x="630936" y="502920"/>
            <a:ext cx="3419856" cy="1463040"/>
          </a:xfrm>
        </p:spPr>
        <p:txBody>
          <a:bodyPr anchor="ctr">
            <a:normAutofit/>
          </a:bodyPr>
          <a:lstStyle/>
          <a:p>
            <a:r>
              <a:rPr lang="en-US" sz="4800" dirty="0"/>
              <a:t>Top skills in demand </a:t>
            </a:r>
          </a:p>
        </p:txBody>
      </p:sp>
      <p:sp>
        <p:nvSpPr>
          <p:cNvPr id="9" name="Content Placeholder 8">
            <a:extLst>
              <a:ext uri="{FF2B5EF4-FFF2-40B4-BE49-F238E27FC236}">
                <a16:creationId xmlns:a16="http://schemas.microsoft.com/office/drawing/2014/main" id="{CEFF3555-441A-C30E-15A1-76240A66F56F}"/>
              </a:ext>
            </a:extLst>
          </p:cNvPr>
          <p:cNvSpPr>
            <a:spLocks noGrp="1"/>
          </p:cNvSpPr>
          <p:nvPr>
            <p:ph idx="1"/>
          </p:nvPr>
        </p:nvSpPr>
        <p:spPr>
          <a:xfrm>
            <a:off x="4636006" y="502919"/>
            <a:ext cx="6925058" cy="2233609"/>
          </a:xfrm>
        </p:spPr>
        <p:txBody>
          <a:bodyPr anchor="ctr">
            <a:normAutofit fontScale="47500" lnSpcReduction="20000"/>
          </a:bodyPr>
          <a:lstStyle/>
          <a:p>
            <a:pPr marL="0" indent="0">
              <a:buNone/>
            </a:pPr>
            <a:r>
              <a:rPr lang="en-US" sz="4200" dirty="0"/>
              <a:t>The WEF research group has tracked the cross-functional skills in increasing demand. </a:t>
            </a:r>
          </a:p>
          <a:p>
            <a:pPr marL="0" indent="0">
              <a:buNone/>
            </a:pPr>
            <a:r>
              <a:rPr lang="en-US" sz="4200" dirty="0"/>
              <a:t>These include critical thinking, analysis, and problem-solving groups, which have stayed at the top of the agenda with year-on-year consistency. </a:t>
            </a:r>
          </a:p>
          <a:p>
            <a:pPr marL="0" indent="0">
              <a:buNone/>
            </a:pPr>
            <a:r>
              <a:rPr lang="en-US" sz="4200" dirty="0"/>
              <a:t>Newly emerging are skills in self-management such as active learning, resilience, stress tolerance, and flexibility.</a:t>
            </a:r>
          </a:p>
          <a:p>
            <a:pPr marL="0" indent="0">
              <a:buNone/>
            </a:pPr>
            <a:endParaRPr lang="en-US" sz="2200" b="1" dirty="0"/>
          </a:p>
        </p:txBody>
      </p:sp>
      <p:pic>
        <p:nvPicPr>
          <p:cNvPr id="5" name="Content Placeholder 4">
            <a:extLst>
              <a:ext uri="{FF2B5EF4-FFF2-40B4-BE49-F238E27FC236}">
                <a16:creationId xmlns:a16="http://schemas.microsoft.com/office/drawing/2014/main" id="{CD3F700A-0186-A63A-257E-2227AEDEB248}"/>
              </a:ext>
            </a:extLst>
          </p:cNvPr>
          <p:cNvPicPr>
            <a:picLocks noChangeAspect="1"/>
          </p:cNvPicPr>
          <p:nvPr/>
        </p:nvPicPr>
        <p:blipFill>
          <a:blip r:embed="rId2"/>
          <a:stretch>
            <a:fillRect/>
          </a:stretch>
        </p:blipFill>
        <p:spPr>
          <a:xfrm>
            <a:off x="630936" y="2873054"/>
            <a:ext cx="10917936" cy="2795115"/>
          </a:xfrm>
          <a:prstGeom prst="rect">
            <a:avLst/>
          </a:prstGeom>
        </p:spPr>
      </p:pic>
    </p:spTree>
    <p:extLst>
      <p:ext uri="{BB962C8B-B14F-4D97-AF65-F5344CB8AC3E}">
        <p14:creationId xmlns:p14="http://schemas.microsoft.com/office/powerpoint/2010/main" val="2709164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F69329B-E96E-48F8-969E-D2D399FA1387}"/>
              </a:ext>
            </a:extLst>
          </p:cNvPr>
          <p:cNvPicPr>
            <a:picLocks noGrp="1" noChangeAspect="1"/>
          </p:cNvPicPr>
          <p:nvPr>
            <p:ph idx="1"/>
          </p:nvPr>
        </p:nvPicPr>
        <p:blipFill>
          <a:blip r:embed="rId2"/>
          <a:stretch>
            <a:fillRect/>
          </a:stretch>
        </p:blipFill>
        <p:spPr>
          <a:xfrm>
            <a:off x="762000" y="1176793"/>
            <a:ext cx="10782300" cy="4548146"/>
          </a:xfrm>
          <a:prstGeom prst="rect">
            <a:avLst/>
          </a:prstGeom>
        </p:spPr>
      </p:pic>
    </p:spTree>
    <p:extLst>
      <p:ext uri="{BB962C8B-B14F-4D97-AF65-F5344CB8AC3E}">
        <p14:creationId xmlns:p14="http://schemas.microsoft.com/office/powerpoint/2010/main" val="33192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upply and Demand Model of Skills Development System | Download Scientific  Diagram">
            <a:extLst>
              <a:ext uri="{FF2B5EF4-FFF2-40B4-BE49-F238E27FC236}">
                <a16:creationId xmlns:a16="http://schemas.microsoft.com/office/drawing/2014/main" id="{610645E1-59AE-76C7-3D32-1EC18CFBA6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65" r="-1" b="-1"/>
          <a:stretch/>
        </p:blipFill>
        <p:spPr bwMode="auto">
          <a:xfrm>
            <a:off x="320040" y="320039"/>
            <a:ext cx="11548872" cy="584263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DFF35F92-7678-11D7-233A-D4AF682AF121}"/>
              </a:ext>
            </a:extLst>
          </p:cNvPr>
          <p:cNvSpPr>
            <a:spLocks noGrp="1"/>
          </p:cNvSpPr>
          <p:nvPr>
            <p:ph idx="1"/>
          </p:nvPr>
        </p:nvSpPr>
        <p:spPr>
          <a:xfrm>
            <a:off x="4379976" y="5009083"/>
            <a:ext cx="6976872" cy="1345997"/>
          </a:xfrm>
        </p:spPr>
        <p:txBody>
          <a:bodyPr anchor="ctr">
            <a:normAutofit/>
          </a:bodyPr>
          <a:lstStyle/>
          <a:p>
            <a:pPr marL="0" indent="0">
              <a:buNone/>
            </a:pPr>
            <a:r>
              <a:rPr lang="en-US" sz="1700" dirty="0">
                <a:solidFill>
                  <a:schemeClr val="bg1"/>
                </a:solidFill>
              </a:rPr>
              <a:t>The education system should act as a mediator among employers, the government, and individuals, providing potential employees and workers with a complete toolkit for personalized lifelong training and offering new forms of training that consider employers’ continually changing requirements.</a:t>
            </a:r>
          </a:p>
        </p:txBody>
      </p:sp>
    </p:spTree>
    <p:extLst>
      <p:ext uri="{BB962C8B-B14F-4D97-AF65-F5344CB8AC3E}">
        <p14:creationId xmlns:p14="http://schemas.microsoft.com/office/powerpoint/2010/main" val="1546139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5E27-179E-D93D-2462-006791A1B212}"/>
              </a:ext>
            </a:extLst>
          </p:cNvPr>
          <p:cNvSpPr>
            <a:spLocks noGrp="1"/>
          </p:cNvSpPr>
          <p:nvPr>
            <p:ph type="title"/>
          </p:nvPr>
        </p:nvSpPr>
        <p:spPr>
          <a:xfrm>
            <a:off x="287676" y="502920"/>
            <a:ext cx="4028290" cy="1463040"/>
          </a:xfrm>
        </p:spPr>
        <p:txBody>
          <a:bodyPr anchor="ctr">
            <a:normAutofit/>
          </a:bodyPr>
          <a:lstStyle/>
          <a:p>
            <a:r>
              <a:rPr lang="en-US" sz="4100" dirty="0"/>
              <a:t>Does education prepare for skills?</a:t>
            </a:r>
          </a:p>
        </p:txBody>
      </p:sp>
      <p:sp>
        <p:nvSpPr>
          <p:cNvPr id="9" name="Content Placeholder 8">
            <a:extLst>
              <a:ext uri="{FF2B5EF4-FFF2-40B4-BE49-F238E27FC236}">
                <a16:creationId xmlns:a16="http://schemas.microsoft.com/office/drawing/2014/main" id="{433D7E0F-4D61-9911-E22D-2BFCFD9610A2}"/>
              </a:ext>
            </a:extLst>
          </p:cNvPr>
          <p:cNvSpPr>
            <a:spLocks noGrp="1"/>
          </p:cNvSpPr>
          <p:nvPr>
            <p:ph idx="1"/>
          </p:nvPr>
        </p:nvSpPr>
        <p:spPr>
          <a:xfrm>
            <a:off x="4654295" y="502920"/>
            <a:ext cx="6894576" cy="1463040"/>
          </a:xfrm>
        </p:spPr>
        <p:txBody>
          <a:bodyPr anchor="ctr">
            <a:normAutofit/>
          </a:bodyPr>
          <a:lstStyle/>
          <a:p>
            <a:pPr marL="0" indent="0">
              <a:buNone/>
            </a:pPr>
            <a:r>
              <a:rPr lang="en-US" sz="2400" dirty="0"/>
              <a:t>Almost half of the young people surveyed in both developed and developing economies feel they don’t have the right skills, according to the World Economic Forum’s Davos Labs Youth Recovery Plan 2021.</a:t>
            </a:r>
            <a:endParaRPr lang="en-US" sz="2200" dirty="0"/>
          </a:p>
        </p:txBody>
      </p:sp>
      <p:pic>
        <p:nvPicPr>
          <p:cNvPr id="5" name="Content Placeholder 4">
            <a:extLst>
              <a:ext uri="{FF2B5EF4-FFF2-40B4-BE49-F238E27FC236}">
                <a16:creationId xmlns:a16="http://schemas.microsoft.com/office/drawing/2014/main" id="{8F07EF33-A3ED-8ED7-4F34-7A2E8CFA6AB3}"/>
              </a:ext>
            </a:extLst>
          </p:cNvPr>
          <p:cNvPicPr>
            <a:picLocks noChangeAspect="1"/>
          </p:cNvPicPr>
          <p:nvPr/>
        </p:nvPicPr>
        <p:blipFill>
          <a:blip r:embed="rId2"/>
          <a:stretch>
            <a:fillRect/>
          </a:stretch>
        </p:blipFill>
        <p:spPr>
          <a:xfrm>
            <a:off x="1806395" y="2290936"/>
            <a:ext cx="8567018" cy="3959352"/>
          </a:xfrm>
          <a:prstGeom prst="rect">
            <a:avLst/>
          </a:prstGeom>
        </p:spPr>
      </p:pic>
      <p:sp>
        <p:nvSpPr>
          <p:cNvPr id="6" name="Rectangle 5">
            <a:extLst>
              <a:ext uri="{FF2B5EF4-FFF2-40B4-BE49-F238E27FC236}">
                <a16:creationId xmlns:a16="http://schemas.microsoft.com/office/drawing/2014/main" id="{6FDA9755-AF4F-2FF2-E1E4-F01DBE32FA3D}"/>
              </a:ext>
            </a:extLst>
          </p:cNvPr>
          <p:cNvSpPr/>
          <p:nvPr/>
        </p:nvSpPr>
        <p:spPr>
          <a:xfrm>
            <a:off x="630936" y="6488668"/>
            <a:ext cx="9541565" cy="276999"/>
          </a:xfrm>
          <a:prstGeom prst="rect">
            <a:avLst/>
          </a:prstGeom>
        </p:spPr>
        <p:txBody>
          <a:bodyPr wrap="square">
            <a:spAutoFit/>
          </a:bodyPr>
          <a:lstStyle/>
          <a:p>
            <a:r>
              <a:rPr lang="en-US" sz="1200" dirty="0"/>
              <a:t>Source: https://www3.weforum.org/docs/WEF_Davos_Lab_Youth_Recovery_Plan_2021.pdf</a:t>
            </a:r>
          </a:p>
        </p:txBody>
      </p:sp>
    </p:spTree>
    <p:extLst>
      <p:ext uri="{BB962C8B-B14F-4D97-AF65-F5344CB8AC3E}">
        <p14:creationId xmlns:p14="http://schemas.microsoft.com/office/powerpoint/2010/main" val="1950651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Content Placeholder 8197">
            <a:extLst>
              <a:ext uri="{FF2B5EF4-FFF2-40B4-BE49-F238E27FC236}">
                <a16:creationId xmlns:a16="http://schemas.microsoft.com/office/drawing/2014/main" id="{94D821A0-134F-6A27-21B5-D5D3D8E2C6C2}"/>
              </a:ext>
            </a:extLst>
          </p:cNvPr>
          <p:cNvSpPr>
            <a:spLocks noGrp="1"/>
          </p:cNvSpPr>
          <p:nvPr>
            <p:ph idx="1"/>
          </p:nvPr>
        </p:nvSpPr>
        <p:spPr>
          <a:xfrm>
            <a:off x="462337" y="708917"/>
            <a:ext cx="3597599" cy="5753527"/>
          </a:xfrm>
        </p:spPr>
        <p:txBody>
          <a:bodyPr anchor="t">
            <a:noAutofit/>
          </a:bodyPr>
          <a:lstStyle/>
          <a:p>
            <a:r>
              <a:rPr lang="en-US" dirty="0">
                <a:latin typeface="Times" panose="02020603050405020304" pitchFamily="18" charset="0"/>
                <a:cs typeface="Times" panose="02020603050405020304" pitchFamily="18" charset="0"/>
              </a:rPr>
              <a:t>Ongoing technological change and market transformations require </a:t>
            </a:r>
            <a:r>
              <a:rPr lang="en-US" b="1" dirty="0">
                <a:latin typeface="Times" panose="02020603050405020304" pitchFamily="18" charset="0"/>
                <a:cs typeface="Times" panose="02020603050405020304" pitchFamily="18" charset="0"/>
              </a:rPr>
              <a:t>flexible thinking, quick and continuous learning, and mobility. </a:t>
            </a:r>
          </a:p>
          <a:p>
            <a:r>
              <a:rPr lang="en-US" dirty="0">
                <a:latin typeface="Times" panose="02020603050405020304" pitchFamily="18" charset="0"/>
                <a:cs typeface="Times" panose="02020603050405020304" pitchFamily="18" charset="0"/>
              </a:rPr>
              <a:t>The skill demand of the economic sector doesn’t always meet by the education system.</a:t>
            </a:r>
          </a:p>
        </p:txBody>
      </p:sp>
      <p:pic>
        <p:nvPicPr>
          <p:cNvPr id="5" name="Picture 4">
            <a:extLst>
              <a:ext uri="{FF2B5EF4-FFF2-40B4-BE49-F238E27FC236}">
                <a16:creationId xmlns:a16="http://schemas.microsoft.com/office/drawing/2014/main" id="{E43AA407-350B-5446-5E0A-206323906765}"/>
              </a:ext>
            </a:extLst>
          </p:cNvPr>
          <p:cNvPicPr>
            <a:picLocks noChangeAspect="1"/>
          </p:cNvPicPr>
          <p:nvPr/>
        </p:nvPicPr>
        <p:blipFill>
          <a:blip r:embed="rId2"/>
          <a:stretch>
            <a:fillRect/>
          </a:stretch>
        </p:blipFill>
        <p:spPr>
          <a:xfrm>
            <a:off x="4654296" y="831476"/>
            <a:ext cx="6903720" cy="5195047"/>
          </a:xfrm>
          <a:prstGeom prst="rect">
            <a:avLst/>
          </a:prstGeom>
        </p:spPr>
      </p:pic>
    </p:spTree>
    <p:extLst>
      <p:ext uri="{BB962C8B-B14F-4D97-AF65-F5344CB8AC3E}">
        <p14:creationId xmlns:p14="http://schemas.microsoft.com/office/powerpoint/2010/main" val="2862407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s chart shows that critical thinking and problem-solving will be among the key skills needed in the next five years">
            <a:extLst>
              <a:ext uri="{FF2B5EF4-FFF2-40B4-BE49-F238E27FC236}">
                <a16:creationId xmlns:a16="http://schemas.microsoft.com/office/drawing/2014/main" id="{682C4BCD-1EE0-13B0-2BDB-A4C878E3DF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193462"/>
            <a:ext cx="10905066" cy="447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119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47295B2-D7FF-7A08-7A0D-DB5F7E0FC97C}"/>
              </a:ext>
            </a:extLst>
          </p:cNvPr>
          <p:cNvSpPr>
            <a:spLocks noGrp="1"/>
          </p:cNvSpPr>
          <p:nvPr>
            <p:ph idx="1"/>
          </p:nvPr>
        </p:nvSpPr>
        <p:spPr>
          <a:xfrm>
            <a:off x="619124" y="565223"/>
            <a:ext cx="11058525" cy="3682928"/>
          </a:xfrm>
        </p:spPr>
        <p:txBody>
          <a:bodyPr>
            <a:noAutofit/>
          </a:bodyPr>
          <a:lstStyle/>
          <a:p>
            <a:pPr marL="0" indent="0">
              <a:lnSpc>
                <a:spcPct val="100000"/>
              </a:lnSpc>
              <a:buNone/>
            </a:pPr>
            <a:r>
              <a:rPr lang="en-US" b="1">
                <a:solidFill>
                  <a:srgbClr val="000000"/>
                </a:solidFill>
                <a:latin typeface="Times" panose="02020603050405020304" pitchFamily="18" charset="0"/>
                <a:ea typeface="Calibri" panose="020F0502020204030204" pitchFamily="34" charset="0"/>
                <a:cs typeface="Times" panose="02020603050405020304" pitchFamily="18" charset="0"/>
              </a:rPr>
              <a:t>This </a:t>
            </a:r>
            <a:r>
              <a:rPr lang="en-US" b="1" dirty="0">
                <a:solidFill>
                  <a:srgbClr val="000000"/>
                </a:solidFill>
                <a:latin typeface="Times" panose="02020603050405020304" pitchFamily="18" charset="0"/>
                <a:ea typeface="Calibri" panose="020F0502020204030204" pitchFamily="34" charset="0"/>
                <a:cs typeface="Times" panose="02020603050405020304" pitchFamily="18" charset="0"/>
              </a:rPr>
              <a:t>s</a:t>
            </a:r>
            <a:r>
              <a:rPr lang="en-US" b="1">
                <a:solidFill>
                  <a:srgbClr val="000000"/>
                </a:solidFill>
                <a:latin typeface="Times" panose="02020603050405020304" pitchFamily="18" charset="0"/>
                <a:ea typeface="Calibri" panose="020F0502020204030204" pitchFamily="34" charset="0"/>
                <a:cs typeface="Times" panose="02020603050405020304" pitchFamily="18" charset="0"/>
              </a:rPr>
              <a:t>lide </a:t>
            </a:r>
            <a:r>
              <a:rPr lang="en-US" b="1" dirty="0">
                <a:solidFill>
                  <a:srgbClr val="000000"/>
                </a:solidFill>
                <a:latin typeface="Times" panose="02020603050405020304" pitchFamily="18" charset="0"/>
                <a:ea typeface="Calibri" panose="020F0502020204030204" pitchFamily="34" charset="0"/>
                <a:cs typeface="Times" panose="02020603050405020304" pitchFamily="18" charset="0"/>
              </a:rPr>
              <a:t>from </a:t>
            </a:r>
            <a:r>
              <a:rPr lang="en-US" b="1">
                <a:solidFill>
                  <a:srgbClr val="000000"/>
                </a:solidFill>
                <a:latin typeface="Times" panose="02020603050405020304" pitchFamily="18" charset="0"/>
                <a:ea typeface="Calibri" panose="020F0502020204030204" pitchFamily="34" charset="0"/>
                <a:cs typeface="Times" panose="02020603050405020304" pitchFamily="18" charset="0"/>
              </a:rPr>
              <a:t>tomorrow speech.</a:t>
            </a:r>
            <a:endParaRPr lang="en-US" b="1" dirty="0">
              <a:solidFill>
                <a:srgbClr val="000000"/>
              </a:solidFill>
              <a:latin typeface="Times" panose="02020603050405020304" pitchFamily="18" charset="0"/>
              <a:ea typeface="Calibri" panose="020F0502020204030204" pitchFamily="34" charset="0"/>
              <a:cs typeface="Times" panose="02020603050405020304" pitchFamily="18" charset="0"/>
            </a:endParaRPr>
          </a:p>
          <a:p>
            <a:pPr>
              <a:lnSpc>
                <a:spcPct val="100000"/>
              </a:lnSpc>
            </a:pPr>
            <a:endParaRPr lang="en-US" sz="2000" dirty="0">
              <a:solidFill>
                <a:srgbClr val="000000"/>
              </a:solidFill>
              <a:latin typeface="Times" panose="02020603050405020304" pitchFamily="18" charset="0"/>
              <a:ea typeface="Calibri" panose="020F0502020204030204" pitchFamily="34" charset="0"/>
              <a:cs typeface="Times" panose="02020603050405020304" pitchFamily="18" charset="0"/>
            </a:endParaRPr>
          </a:p>
          <a:p>
            <a:pPr>
              <a:lnSpc>
                <a:spcPct val="100000"/>
              </a:lnSpc>
            </a:pP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A need to achieve climate neutrality requires a massive financial commitment and to support emerging green sectors and 'green jobs' in all sectors where </a:t>
            </a: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skills gaps need to be addressed</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a:t>
            </a:r>
          </a:p>
          <a:p>
            <a:pPr>
              <a:lnSpc>
                <a:spcPct val="100000"/>
              </a:lnSpc>
            </a:pP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The </a:t>
            </a: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European Green Deal</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to create 487,000 new jobs in the EU in the construction sector by 2030. Of these, nearly 70% will go to workers with manual and non-manual skills, who usually have a background of </a:t>
            </a: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vocational education and training (VET)</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a:t>
            </a:r>
          </a:p>
          <a:p>
            <a:pPr>
              <a:lnSpc>
                <a:spcPct val="100000"/>
              </a:lnSpc>
            </a:pP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The EU Commission supports transforming </a:t>
            </a: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VET systems to make them sit well with the green transition</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An example is </a:t>
            </a: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Erasmus + funding</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helps establish Centers of Professional Excellence, where local partners develop </a:t>
            </a: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"ecosystems of skills"</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contributing to regional development.</a:t>
            </a:r>
          </a:p>
          <a:p>
            <a:pPr>
              <a:lnSpc>
                <a:spcPct val="100000"/>
              </a:lnSpc>
            </a:pPr>
            <a:r>
              <a:rPr lang="en-US" sz="2000" b="1" dirty="0" err="1">
                <a:solidFill>
                  <a:srgbClr val="000000"/>
                </a:solidFill>
                <a:latin typeface="Times" panose="02020603050405020304" pitchFamily="18" charset="0"/>
                <a:ea typeface="Calibri" panose="020F0502020204030204" pitchFamily="34" charset="0"/>
                <a:cs typeface="Times" panose="02020603050405020304" pitchFamily="18" charset="0"/>
              </a:rPr>
              <a:t>Greenovet</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the European platform for VET excellence for green innovation; </a:t>
            </a:r>
            <a:r>
              <a:rPr lang="en-US" sz="2000" b="1" dirty="0" err="1">
                <a:solidFill>
                  <a:srgbClr val="000000"/>
                </a:solidFill>
                <a:latin typeface="Times" panose="02020603050405020304" pitchFamily="18" charset="0"/>
                <a:ea typeface="Calibri" panose="020F0502020204030204" pitchFamily="34" charset="0"/>
                <a:cs typeface="Times" panose="02020603050405020304" pitchFamily="18" charset="0"/>
              </a:rPr>
              <a:t>Eplug</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the European platform for urban greening and </a:t>
            </a: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3Loe,</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professional excellence in the green economy.</a:t>
            </a:r>
          </a:p>
          <a:p>
            <a:pPr>
              <a:lnSpc>
                <a:spcPct val="100000"/>
              </a:lnSpc>
            </a:pP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The Pact for Skills</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is a forum where all partners can discuss current and future skills needs and set up partnerships; the Pact acts as an intermediary between the supply and demand for talent in Europe.</a:t>
            </a:r>
          </a:p>
          <a:p>
            <a:pPr>
              <a:lnSpc>
                <a:spcPct val="100000"/>
              </a:lnSpc>
            </a:pP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600+ </a:t>
            </a:r>
            <a:r>
              <a:rPr lang="en-US" sz="2000" dirty="0" err="1">
                <a:solidFill>
                  <a:srgbClr val="000000"/>
                </a:solidFill>
                <a:latin typeface="Times" panose="02020603050405020304" pitchFamily="18" charset="0"/>
                <a:ea typeface="Calibri" panose="020F0502020204030204" pitchFamily="34" charset="0"/>
                <a:cs typeface="Times" panose="02020603050405020304" pitchFamily="18" charset="0"/>
              </a:rPr>
              <a:t>organisations</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have helped equip 6 million people with the right skills, and that's just the beginning. </a:t>
            </a:r>
            <a:r>
              <a:rPr lang="en-US" sz="2000" b="1" dirty="0">
                <a:solidFill>
                  <a:srgbClr val="000000"/>
                </a:solidFill>
                <a:latin typeface="Times" panose="02020603050405020304" pitchFamily="18" charset="0"/>
                <a:ea typeface="Calibri" panose="020F0502020204030204" pitchFamily="34" charset="0"/>
                <a:cs typeface="Times" panose="02020603050405020304" pitchFamily="18" charset="0"/>
              </a:rPr>
              <a:t>The EU goal for 2030 is to reach 60%</a:t>
            </a: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 of adults in the EU who participate in training each year.</a:t>
            </a:r>
            <a:endParaRPr lang="en-US" sz="2000" dirty="0">
              <a:latin typeface="Times" panose="02020603050405020304" pitchFamily="18" charset="0"/>
              <a:ea typeface="Calibri" panose="020F0502020204030204" pitchFamily="34" charset="0"/>
              <a:cs typeface="Times" panose="02020603050405020304" pitchFamily="18" charset="0"/>
            </a:endParaRPr>
          </a:p>
        </p:txBody>
      </p:sp>
    </p:spTree>
    <p:extLst>
      <p:ext uri="{BB962C8B-B14F-4D97-AF65-F5344CB8AC3E}">
        <p14:creationId xmlns:p14="http://schemas.microsoft.com/office/powerpoint/2010/main" val="820745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D2EEAABF-B43F-2573-E158-11C66D032816}"/>
              </a:ext>
            </a:extLst>
          </p:cNvPr>
          <p:cNvSpPr>
            <a:spLocks noGrp="1"/>
          </p:cNvSpPr>
          <p:nvPr>
            <p:ph idx="1"/>
          </p:nvPr>
        </p:nvSpPr>
        <p:spPr>
          <a:xfrm>
            <a:off x="838200" y="685801"/>
            <a:ext cx="10515600" cy="4821148"/>
          </a:xfrm>
        </p:spPr>
        <p:txBody>
          <a:bodyPr>
            <a:normAutofit fontScale="55000" lnSpcReduction="20000"/>
          </a:bodyPr>
          <a:lstStyle/>
          <a:p>
            <a:pPr marL="0" indent="0">
              <a:buNone/>
            </a:pPr>
            <a:r>
              <a:rPr lang="en-US" sz="5500" b="1" i="0" dirty="0">
                <a:solidFill>
                  <a:srgbClr val="231F20"/>
                </a:solidFill>
                <a:effectLst/>
                <a:latin typeface="Times" panose="02020603050405020304" pitchFamily="18" charset="0"/>
                <a:cs typeface="Times" panose="02020603050405020304" pitchFamily="18" charset="0"/>
              </a:rPr>
              <a:t>China’s overseas graduates ‘mismatched’ with jobs back home</a:t>
            </a:r>
          </a:p>
          <a:p>
            <a:pPr marL="0" indent="0">
              <a:buNone/>
            </a:pPr>
            <a:endParaRPr lang="en-US" dirty="0">
              <a:latin typeface="Times" panose="02020603050405020304" pitchFamily="18" charset="0"/>
              <a:cs typeface="Times" panose="02020603050405020304" pitchFamily="18" charset="0"/>
            </a:endParaRPr>
          </a:p>
          <a:p>
            <a:pPr marL="0" indent="0">
              <a:lnSpc>
                <a:spcPct val="120000"/>
              </a:lnSpc>
              <a:buNone/>
            </a:pPr>
            <a:r>
              <a:rPr lang="en-US" sz="5000" b="0" i="0" dirty="0">
                <a:effectLst/>
                <a:latin typeface="Times" panose="02020603050405020304" pitchFamily="18" charset="0"/>
                <a:cs typeface="Times" panose="02020603050405020304" pitchFamily="18" charset="0"/>
              </a:rPr>
              <a:t>“Research by Beijing-based recruitment platform </a:t>
            </a:r>
            <a:r>
              <a:rPr lang="en-US" sz="5000" b="1" i="0" u="sng" dirty="0" err="1">
                <a:effectLst/>
                <a:latin typeface="Times" panose="02020603050405020304" pitchFamily="18" charset="0"/>
                <a:cs typeface="Times" panose="02020603050405020304" pitchFamily="18" charset="0"/>
              </a:rPr>
              <a:t>Lockin</a:t>
            </a:r>
            <a:r>
              <a:rPr lang="en-US" sz="5000" b="1" i="0" u="sng" dirty="0">
                <a:effectLst/>
                <a:latin typeface="Times" panose="02020603050405020304" pitchFamily="18" charset="0"/>
                <a:cs typeface="Times" panose="02020603050405020304" pitchFamily="18" charset="0"/>
              </a:rPr>
              <a:t> </a:t>
            </a:r>
            <a:r>
              <a:rPr lang="en-US" sz="5000" b="0" i="0" dirty="0">
                <a:effectLst/>
                <a:latin typeface="Times" panose="02020603050405020304" pitchFamily="18" charset="0"/>
                <a:cs typeface="Times" panose="02020603050405020304" pitchFamily="18" charset="0"/>
              </a:rPr>
              <a:t>has identified a “mismatch” between the career aspirations of Chinese returnees from Australian universities and the qualities sought by employers.”</a:t>
            </a:r>
          </a:p>
          <a:p>
            <a:pPr marL="0" indent="0" algn="ctr">
              <a:lnSpc>
                <a:spcPct val="120000"/>
              </a:lnSpc>
              <a:buNone/>
            </a:pPr>
            <a:r>
              <a:rPr lang="en-US" sz="5000" dirty="0">
                <a:latin typeface="Times" panose="02020603050405020304" pitchFamily="18" charset="0"/>
                <a:cs typeface="Times" panose="02020603050405020304" pitchFamily="18" charset="0"/>
              </a:rPr>
              <a:t>Wrong times;</a:t>
            </a:r>
          </a:p>
          <a:p>
            <a:pPr marL="0" indent="0" algn="ctr">
              <a:lnSpc>
                <a:spcPct val="120000"/>
              </a:lnSpc>
              <a:buNone/>
            </a:pPr>
            <a:r>
              <a:rPr lang="en-US" sz="5000" dirty="0">
                <a:latin typeface="Times" panose="02020603050405020304" pitchFamily="18" charset="0"/>
                <a:cs typeface="Times" panose="02020603050405020304" pitchFamily="18" charset="0"/>
              </a:rPr>
              <a:t>Wrong way;</a:t>
            </a:r>
          </a:p>
          <a:p>
            <a:pPr marL="0" indent="0" algn="ctr">
              <a:lnSpc>
                <a:spcPct val="120000"/>
              </a:lnSpc>
              <a:buNone/>
            </a:pPr>
            <a:r>
              <a:rPr lang="en-US" sz="5000" dirty="0">
                <a:latin typeface="Times" panose="02020603050405020304" pitchFamily="18" charset="0"/>
                <a:cs typeface="Times" panose="02020603050405020304" pitchFamily="18" charset="0"/>
              </a:rPr>
              <a:t>Wrong credentials “education” for most of the most promising jobs.</a:t>
            </a:r>
          </a:p>
          <a:p>
            <a:pPr algn="ctr"/>
            <a:endParaRPr lang="it-IT" dirty="0"/>
          </a:p>
          <a:p>
            <a:endParaRPr lang="it-IT" dirty="0"/>
          </a:p>
          <a:p>
            <a:r>
              <a:rPr lang="en-US" sz="2800" b="1" i="0" dirty="0">
                <a:solidFill>
                  <a:srgbClr val="231F20"/>
                </a:solidFill>
                <a:effectLst/>
                <a:latin typeface="Times" panose="02020603050405020304" pitchFamily="18" charset="0"/>
                <a:cs typeface="Times" panose="02020603050405020304" pitchFamily="18" charset="0"/>
              </a:rPr>
              <a:t>May 3, 2022. Times Higher Education: </a:t>
            </a:r>
            <a:r>
              <a:rPr lang="en-US" dirty="0">
                <a:hlinkClick r:id="rId2"/>
              </a:rPr>
              <a:t>Overseas graduates ‘mismatched’ to Chinese jobs | Times Higher Education (THE)</a:t>
            </a:r>
            <a:endParaRPr lang="it-IT" dirty="0"/>
          </a:p>
        </p:txBody>
      </p:sp>
    </p:spTree>
    <p:extLst>
      <p:ext uri="{BB962C8B-B14F-4D97-AF65-F5344CB8AC3E}">
        <p14:creationId xmlns:p14="http://schemas.microsoft.com/office/powerpoint/2010/main" val="3296398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Shape 751"/>
          <p:cNvSpPr txBox="1">
            <a:spLocks noGrp="1"/>
          </p:cNvSpPr>
          <p:nvPr>
            <p:ph type="ctrTitle" idx="4294967295"/>
          </p:nvPr>
        </p:nvSpPr>
        <p:spPr>
          <a:xfrm>
            <a:off x="7464614" y="1783959"/>
            <a:ext cx="4087306" cy="2889114"/>
          </a:xfrm>
          <a:prstGeom prst="rect">
            <a:avLst/>
          </a:prstGeom>
        </p:spPr>
        <p:txBody>
          <a:bodyPr spcFirstLastPara="1" vert="horz" lIns="91440" tIns="45720" rIns="91440" bIns="45720" rtlCol="0" anchor="b" anchorCtr="0">
            <a:normAutofit/>
          </a:bodyPr>
          <a:lstStyle/>
          <a:p>
            <a:r>
              <a:rPr lang="en-US" sz="5000"/>
              <a:t>Thank you and let’s discuss!</a:t>
            </a:r>
            <a:br>
              <a:rPr lang="en-US" sz="5000"/>
            </a:br>
            <a:endParaRPr lang="en-US" sz="5000"/>
          </a:p>
        </p:txBody>
      </p:sp>
      <p:sp>
        <p:nvSpPr>
          <p:cNvPr id="752" name="Shape 752"/>
          <p:cNvSpPr txBox="1">
            <a:spLocks noGrp="1"/>
          </p:cNvSpPr>
          <p:nvPr>
            <p:ph type="subTitle" idx="4294967295"/>
          </p:nvPr>
        </p:nvSpPr>
        <p:spPr>
          <a:xfrm>
            <a:off x="7464612" y="4750893"/>
            <a:ext cx="4087305" cy="1147863"/>
          </a:xfrm>
          <a:prstGeom prst="rect">
            <a:avLst/>
          </a:prstGeom>
        </p:spPr>
        <p:txBody>
          <a:bodyPr spcFirstLastPara="1" vert="horz" lIns="91440" tIns="45720" rIns="91440" bIns="45720" rtlCol="0" anchor="t" anchorCtr="0">
            <a:normAutofit/>
          </a:bodyPr>
          <a:lstStyle/>
          <a:p>
            <a:pPr marL="0" indent="0">
              <a:buNone/>
            </a:pPr>
            <a:endParaRPr lang="en-US" sz="2000" b="1"/>
          </a:p>
        </p:txBody>
      </p:sp>
      <p:pic>
        <p:nvPicPr>
          <p:cNvPr id="754" name="Picture 753" descr="Hands-on top of each other">
            <a:extLst>
              <a:ext uri="{FF2B5EF4-FFF2-40B4-BE49-F238E27FC236}">
                <a16:creationId xmlns:a16="http://schemas.microsoft.com/office/drawing/2014/main" id="{B86CE9D5-5008-6D01-FF39-11DE59180A83}"/>
              </a:ext>
            </a:extLst>
          </p:cNvPr>
          <p:cNvPicPr>
            <a:picLocks noChangeAspect="1"/>
          </p:cNvPicPr>
          <p:nvPr/>
        </p:nvPicPr>
        <p:blipFill rotWithShape="1">
          <a:blip r:embed="rId3"/>
          <a:srcRect l="48931" r="6232"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50" name="Shape 750"/>
          <p:cNvSpPr txBox="1">
            <a:spLocks noGrp="1"/>
          </p:cNvSpPr>
          <p:nvPr>
            <p:ph type="sldNum" idx="12"/>
          </p:nvPr>
        </p:nvSpPr>
        <p:spPr>
          <a:xfrm>
            <a:off x="11003280" y="603504"/>
            <a:ext cx="548640" cy="548640"/>
          </a:xfrm>
          <a:prstGeom prst="ellipse">
            <a:avLst/>
          </a:prstGeom>
          <a:solidFill>
            <a:srgbClr val="7F7F7F"/>
          </a:solidFill>
        </p:spPr>
        <p:txBody>
          <a:bodyPr spcFirstLastPara="1" vert="horz" lIns="91440" tIns="45720" rIns="91440" bIns="45720" rtlCol="0" anchor="ctr" anchorCtr="0">
            <a:normAutofit/>
          </a:bodyPr>
          <a:lstStyle/>
          <a:p>
            <a:pPr algn="ctr">
              <a:defRPr/>
            </a:pPr>
            <a:endParaRPr lang="en-US" sz="1500">
              <a:solidFill>
                <a:srgbClr val="FFFFFF"/>
              </a:solidFill>
              <a:latin typeface="Calibri" panose="020F0502020204030204"/>
            </a:endParaRPr>
          </a:p>
        </p:txBody>
      </p:sp>
    </p:spTree>
    <p:extLst>
      <p:ext uri="{BB962C8B-B14F-4D97-AF65-F5344CB8AC3E}">
        <p14:creationId xmlns:p14="http://schemas.microsoft.com/office/powerpoint/2010/main" val="182954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51"/>
                                        </p:tgtEl>
                                        <p:attrNameLst>
                                          <p:attrName>style.visibility</p:attrName>
                                        </p:attrNameLst>
                                      </p:cBhvr>
                                      <p:to>
                                        <p:strVal val="visible"/>
                                      </p:to>
                                    </p:set>
                                    <p:animEffect transition="in" filter="fade">
                                      <p:cBhvr>
                                        <p:cTn id="7" dur="7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1167-A9C2-2341-A0D1-746E3235632D}"/>
              </a:ext>
            </a:extLst>
          </p:cNvPr>
          <p:cNvSpPr>
            <a:spLocks noGrp="1"/>
          </p:cNvSpPr>
          <p:nvPr>
            <p:ph type="title"/>
          </p:nvPr>
        </p:nvSpPr>
        <p:spPr>
          <a:xfrm>
            <a:off x="648929" y="629266"/>
            <a:ext cx="3505495" cy="1622321"/>
          </a:xfrm>
        </p:spPr>
        <p:txBody>
          <a:bodyPr>
            <a:normAutofit/>
          </a:bodyPr>
          <a:lstStyle/>
          <a:p>
            <a:r>
              <a:rPr lang="en-US" altLang="zh-CN" sz="3700" dirty="0">
                <a:latin typeface="Times" panose="02020603050405020304" pitchFamily="18" charset="0"/>
                <a:cs typeface="Times" panose="02020603050405020304" pitchFamily="18" charset="0"/>
              </a:rPr>
              <a:t>From</a:t>
            </a:r>
            <a:r>
              <a:rPr lang="zh-CN" altLang="en-US" sz="3700" dirty="0">
                <a:latin typeface="Times" panose="02020603050405020304" pitchFamily="18" charset="0"/>
                <a:cs typeface="Times" panose="02020603050405020304" pitchFamily="18" charset="0"/>
              </a:rPr>
              <a:t> </a:t>
            </a:r>
            <a:r>
              <a:rPr lang="en-US" altLang="zh-CN" sz="3700" dirty="0">
                <a:latin typeface="Times" panose="02020603050405020304" pitchFamily="18" charset="0"/>
                <a:cs typeface="Times" panose="02020603050405020304" pitchFamily="18" charset="0"/>
              </a:rPr>
              <a:t>Short</a:t>
            </a:r>
            <a:r>
              <a:rPr lang="zh-CN" altLang="it-IT" sz="3700" dirty="0">
                <a:latin typeface="Times" panose="02020603050405020304" pitchFamily="18" charset="0"/>
                <a:cs typeface="Times" panose="02020603050405020304" pitchFamily="18" charset="0"/>
              </a:rPr>
              <a:t> </a:t>
            </a:r>
            <a:r>
              <a:rPr lang="en-US" altLang="zh-CN" sz="3700" dirty="0">
                <a:latin typeface="Times" panose="02020603050405020304" pitchFamily="18" charset="0"/>
                <a:cs typeface="Times" panose="02020603050405020304" pitchFamily="18" charset="0"/>
              </a:rPr>
              <a:t>Term</a:t>
            </a:r>
            <a:r>
              <a:rPr lang="zh-CN" altLang="en-US" sz="3700" dirty="0">
                <a:latin typeface="Times" panose="02020603050405020304" pitchFamily="18" charset="0"/>
                <a:cs typeface="Times" panose="02020603050405020304" pitchFamily="18" charset="0"/>
              </a:rPr>
              <a:t> </a:t>
            </a:r>
            <a:r>
              <a:rPr lang="en-US" altLang="zh-CN" sz="3700" dirty="0">
                <a:latin typeface="Times" panose="02020603050405020304" pitchFamily="18" charset="0"/>
                <a:cs typeface="Times" panose="02020603050405020304" pitchFamily="18" charset="0"/>
              </a:rPr>
              <a:t>to</a:t>
            </a:r>
            <a:r>
              <a:rPr lang="zh-CN" altLang="en-US" sz="3700" dirty="0">
                <a:latin typeface="Times" panose="02020603050405020304" pitchFamily="18" charset="0"/>
                <a:cs typeface="Times" panose="02020603050405020304" pitchFamily="18" charset="0"/>
              </a:rPr>
              <a:t> </a:t>
            </a:r>
            <a:r>
              <a:rPr lang="en-US" altLang="zh-CN" sz="3700" dirty="0">
                <a:latin typeface="Times" panose="02020603050405020304" pitchFamily="18" charset="0"/>
                <a:cs typeface="Times" panose="02020603050405020304" pitchFamily="18" charset="0"/>
              </a:rPr>
              <a:t>Long</a:t>
            </a:r>
            <a:r>
              <a:rPr lang="zh-CN" altLang="en-US" sz="3700" dirty="0">
                <a:latin typeface="Times" panose="02020603050405020304" pitchFamily="18" charset="0"/>
                <a:cs typeface="Times" panose="02020603050405020304" pitchFamily="18" charset="0"/>
              </a:rPr>
              <a:t> </a:t>
            </a:r>
            <a:r>
              <a:rPr lang="en-US" altLang="zh-CN" sz="3700" dirty="0">
                <a:latin typeface="Times" panose="02020603050405020304" pitchFamily="18" charset="0"/>
                <a:cs typeface="Times" panose="02020603050405020304" pitchFamily="18" charset="0"/>
              </a:rPr>
              <a:t>Term.</a:t>
            </a:r>
            <a:endParaRPr lang="en-US" sz="3700" dirty="0">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4342B116-0DE7-3848-B463-7F564C47FAFC}"/>
              </a:ext>
            </a:extLst>
          </p:cNvPr>
          <p:cNvSpPr>
            <a:spLocks noGrp="1"/>
          </p:cNvSpPr>
          <p:nvPr>
            <p:ph idx="1"/>
          </p:nvPr>
        </p:nvSpPr>
        <p:spPr>
          <a:xfrm>
            <a:off x="648930" y="2438400"/>
            <a:ext cx="4593629" cy="3785419"/>
          </a:xfrm>
        </p:spPr>
        <p:txBody>
          <a:bodyPr>
            <a:normAutofit/>
          </a:bodyPr>
          <a:lstStyle/>
          <a:p>
            <a:pPr>
              <a:spcBef>
                <a:spcPts val="0"/>
              </a:spcBef>
              <a:spcAft>
                <a:spcPts val="600"/>
              </a:spcAft>
            </a:pPr>
            <a:r>
              <a:rPr lang="en-US" sz="2200" b="1" dirty="0">
                <a:effectLst/>
                <a:latin typeface="Times" panose="02020603050405020304" pitchFamily="18" charset="0"/>
                <a:cs typeface="Times" panose="02020603050405020304" pitchFamily="18" charset="0"/>
              </a:rPr>
              <a:t>Short-term supply challenge</a:t>
            </a:r>
            <a:r>
              <a:rPr lang="en-US" sz="2200" b="0" dirty="0">
                <a:effectLst/>
                <a:latin typeface="Times" panose="02020603050405020304" pitchFamily="18" charset="0"/>
                <a:cs typeface="Times" panose="02020603050405020304" pitchFamily="18" charset="0"/>
              </a:rPr>
              <a:t> has been the </a:t>
            </a:r>
            <a:r>
              <a:rPr lang="en-US" sz="2200" b="0" u="sng" dirty="0">
                <a:effectLst/>
                <a:latin typeface="Times" panose="02020603050405020304" pitchFamily="18" charset="0"/>
                <a:cs typeface="Times" panose="02020603050405020304" pitchFamily="18" charset="0"/>
              </a:rPr>
              <a:t>factory output fell and declining consumption </a:t>
            </a:r>
            <a:r>
              <a:rPr lang="en-US" sz="2200" b="0" dirty="0">
                <a:effectLst/>
                <a:latin typeface="Times" panose="02020603050405020304" pitchFamily="18" charset="0"/>
                <a:cs typeface="Times" panose="02020603050405020304" pitchFamily="18" charset="0"/>
              </a:rPr>
              <a:t>because workers were quarantined to reduce the virus's spread through social interaction.</a:t>
            </a:r>
          </a:p>
          <a:p>
            <a:pPr>
              <a:spcBef>
                <a:spcPts val="0"/>
              </a:spcBef>
              <a:spcAft>
                <a:spcPts val="600"/>
              </a:spcAft>
            </a:pPr>
            <a:endParaRPr lang="en-US" sz="2200" b="0" dirty="0">
              <a:effectLst/>
              <a:latin typeface="Times" panose="02020603050405020304" pitchFamily="18" charset="0"/>
              <a:cs typeface="Times" panose="02020603050405020304" pitchFamily="18" charset="0"/>
            </a:endParaRPr>
          </a:p>
          <a:p>
            <a:pPr>
              <a:spcBef>
                <a:spcPts val="0"/>
              </a:spcBef>
              <a:spcAft>
                <a:spcPts val="600"/>
              </a:spcAft>
            </a:pPr>
            <a:r>
              <a:rPr lang="en-US" sz="2200" b="1" dirty="0">
                <a:effectLst/>
                <a:latin typeface="Times" panose="02020603050405020304" pitchFamily="18" charset="0"/>
                <a:cs typeface="Times" panose="02020603050405020304" pitchFamily="18" charset="0"/>
              </a:rPr>
              <a:t>Long-term</a:t>
            </a:r>
            <a:r>
              <a:rPr lang="en-US" sz="2200" dirty="0">
                <a:effectLst/>
                <a:latin typeface="Times" panose="02020603050405020304" pitchFamily="18" charset="0"/>
                <a:cs typeface="Times" panose="02020603050405020304" pitchFamily="18" charset="0"/>
              </a:rPr>
              <a:t> challenge causes</a:t>
            </a:r>
            <a:r>
              <a:rPr lang="en-US" sz="2200" b="0" dirty="0">
                <a:effectLst/>
                <a:latin typeface="Times" panose="02020603050405020304" pitchFamily="18" charset="0"/>
                <a:cs typeface="Times" panose="02020603050405020304" pitchFamily="18" charset="0"/>
              </a:rPr>
              <a:t> </a:t>
            </a:r>
            <a:r>
              <a:rPr lang="en-US" sz="2200" b="0" u="sng" dirty="0">
                <a:effectLst/>
                <a:latin typeface="Times" panose="02020603050405020304" pitchFamily="18" charset="0"/>
                <a:cs typeface="Times" panose="02020603050405020304" pitchFamily="18" charset="0"/>
              </a:rPr>
              <a:t>multilevel disruptions to the linkage </a:t>
            </a:r>
            <a:r>
              <a:rPr lang="en-US" sz="2200" b="0" dirty="0">
                <a:effectLst/>
                <a:latin typeface="Times" panose="02020603050405020304" pitchFamily="18" charset="0"/>
                <a:cs typeface="Times" panose="02020603050405020304" pitchFamily="18" charset="0"/>
              </a:rPr>
              <a:t>of existing global trade, investment, financial flow and travelling.</a:t>
            </a:r>
          </a:p>
        </p:txBody>
      </p:sp>
      <p:pic>
        <p:nvPicPr>
          <p:cNvPr id="4" name="Picture 3">
            <a:extLst>
              <a:ext uri="{FF2B5EF4-FFF2-40B4-BE49-F238E27FC236}">
                <a16:creationId xmlns:a16="http://schemas.microsoft.com/office/drawing/2014/main" id="{49FFA7E1-B147-544C-A0AD-8D67C283E68F}"/>
              </a:ext>
            </a:extLst>
          </p:cNvPr>
          <p:cNvPicPr>
            <a:picLocks noChangeAspect="1"/>
          </p:cNvPicPr>
          <p:nvPr/>
        </p:nvPicPr>
        <p:blipFill>
          <a:blip r:embed="rId2"/>
          <a:stretch>
            <a:fillRect/>
          </a:stretch>
        </p:blipFill>
        <p:spPr>
          <a:xfrm>
            <a:off x="6057722" y="807593"/>
            <a:ext cx="4715611" cy="5239568"/>
          </a:xfrm>
          <a:prstGeom prst="rect">
            <a:avLst/>
          </a:prstGeom>
          <a:effectLst/>
        </p:spPr>
      </p:pic>
    </p:spTree>
    <p:extLst>
      <p:ext uri="{BB962C8B-B14F-4D97-AF65-F5344CB8AC3E}">
        <p14:creationId xmlns:p14="http://schemas.microsoft.com/office/powerpoint/2010/main" val="144829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BE5AD-9024-5011-62BF-2166FE24A471}"/>
              </a:ext>
            </a:extLst>
          </p:cNvPr>
          <p:cNvSpPr>
            <a:spLocks noGrp="1"/>
          </p:cNvSpPr>
          <p:nvPr>
            <p:ph type="title"/>
          </p:nvPr>
        </p:nvSpPr>
        <p:spPr>
          <a:xfrm>
            <a:off x="866775" y="338328"/>
            <a:ext cx="10725150" cy="1078993"/>
          </a:xfrm>
        </p:spPr>
        <p:txBody>
          <a:bodyPr vert="horz" lIns="180870" tIns="90435" rIns="180870" bIns="90435" rtlCol="0" anchor="b">
            <a:normAutofit/>
          </a:bodyPr>
          <a:lstStyle/>
          <a:p>
            <a:pPr algn="ctr" defTabSz="1808683"/>
            <a:r>
              <a:rPr lang="en-US" sz="4747" dirty="0"/>
              <a:t>The Impact of COVID-19 Pandemic.</a:t>
            </a:r>
          </a:p>
        </p:txBody>
      </p:sp>
      <p:pic>
        <p:nvPicPr>
          <p:cNvPr id="5" name="Picture 4">
            <a:extLst>
              <a:ext uri="{FF2B5EF4-FFF2-40B4-BE49-F238E27FC236}">
                <a16:creationId xmlns:a16="http://schemas.microsoft.com/office/drawing/2014/main" id="{0294175A-C711-6D79-16A3-6AFF6CC9611C}"/>
              </a:ext>
            </a:extLst>
          </p:cNvPr>
          <p:cNvPicPr>
            <a:picLocks noChangeAspect="1"/>
          </p:cNvPicPr>
          <p:nvPr/>
        </p:nvPicPr>
        <p:blipFill>
          <a:blip r:embed="rId2"/>
          <a:stretch>
            <a:fillRect/>
          </a:stretch>
        </p:blipFill>
        <p:spPr>
          <a:xfrm>
            <a:off x="571498" y="1552950"/>
            <a:ext cx="4821076" cy="4619249"/>
          </a:xfrm>
          <a:prstGeom prst="rect">
            <a:avLst/>
          </a:prstGeom>
        </p:spPr>
      </p:pic>
      <p:pic>
        <p:nvPicPr>
          <p:cNvPr id="4" name="Content Placeholder 3">
            <a:extLst>
              <a:ext uri="{FF2B5EF4-FFF2-40B4-BE49-F238E27FC236}">
                <a16:creationId xmlns:a16="http://schemas.microsoft.com/office/drawing/2014/main" id="{6EE1977B-3613-F0B2-A18D-BA6227F0B33D}"/>
              </a:ext>
            </a:extLst>
          </p:cNvPr>
          <p:cNvPicPr>
            <a:picLocks noGrp="1" noChangeAspect="1"/>
          </p:cNvPicPr>
          <p:nvPr>
            <p:ph idx="1"/>
          </p:nvPr>
        </p:nvPicPr>
        <p:blipFill>
          <a:blip r:embed="rId3"/>
          <a:stretch>
            <a:fillRect/>
          </a:stretch>
        </p:blipFill>
        <p:spPr>
          <a:xfrm>
            <a:off x="5686424" y="1417321"/>
            <a:ext cx="6162675" cy="4619250"/>
          </a:xfrm>
          <a:prstGeom prst="rect">
            <a:avLst/>
          </a:prstGeom>
        </p:spPr>
      </p:pic>
      <p:sp>
        <p:nvSpPr>
          <p:cNvPr id="11" name="TextBox 10">
            <a:extLst>
              <a:ext uri="{FF2B5EF4-FFF2-40B4-BE49-F238E27FC236}">
                <a16:creationId xmlns:a16="http://schemas.microsoft.com/office/drawing/2014/main" id="{29D530B9-DEB9-C8FF-B687-872BD1689418}"/>
              </a:ext>
            </a:extLst>
          </p:cNvPr>
          <p:cNvSpPr txBox="1"/>
          <p:nvPr/>
        </p:nvSpPr>
        <p:spPr>
          <a:xfrm>
            <a:off x="5392574" y="6412613"/>
            <a:ext cx="2562330" cy="275012"/>
          </a:xfrm>
          <a:prstGeom prst="rect">
            <a:avLst/>
          </a:prstGeom>
          <a:noFill/>
        </p:spPr>
        <p:txBody>
          <a:bodyPr wrap="square" rtlCol="0">
            <a:spAutoFit/>
          </a:bodyPr>
          <a:lstStyle/>
          <a:p>
            <a:r>
              <a:rPr lang="en-US" sz="1187" dirty="0"/>
              <a:t>Source: IMF</a:t>
            </a:r>
          </a:p>
        </p:txBody>
      </p:sp>
    </p:spTree>
    <p:extLst>
      <p:ext uri="{BB962C8B-B14F-4D97-AF65-F5344CB8AC3E}">
        <p14:creationId xmlns:p14="http://schemas.microsoft.com/office/powerpoint/2010/main" val="259694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8E9E-0FD7-5047-B292-413634A11D96}"/>
              </a:ext>
            </a:extLst>
          </p:cNvPr>
          <p:cNvSpPr>
            <a:spLocks noGrp="1"/>
          </p:cNvSpPr>
          <p:nvPr>
            <p:ph type="title"/>
          </p:nvPr>
        </p:nvSpPr>
        <p:spPr>
          <a:xfrm>
            <a:off x="2163483" y="992334"/>
            <a:ext cx="2124285" cy="1773475"/>
          </a:xfrm>
        </p:spPr>
        <p:txBody>
          <a:bodyPr vert="horz" lIns="68392" tIns="34196" rIns="68392" bIns="34196" rtlCol="0" anchor="ctr">
            <a:normAutofit/>
          </a:bodyPr>
          <a:lstStyle/>
          <a:p>
            <a:r>
              <a:rPr lang="en-US" sz="2393" dirty="0">
                <a:solidFill>
                  <a:srgbClr val="FFFFFF"/>
                </a:solidFill>
              </a:rPr>
              <a:t>The Impact of  COVID-19 Pandemic </a:t>
            </a:r>
          </a:p>
        </p:txBody>
      </p:sp>
      <p:pic>
        <p:nvPicPr>
          <p:cNvPr id="4098" name="Picture 2">
            <a:extLst>
              <a:ext uri="{FF2B5EF4-FFF2-40B4-BE49-F238E27FC236}">
                <a16:creationId xmlns:a16="http://schemas.microsoft.com/office/drawing/2014/main" id="{B1D9951E-3FCF-4D44-93DC-7ABB1797D3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60880" y="1343057"/>
            <a:ext cx="8132439" cy="39056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725F8E-0841-5C41-8115-0E98E71B3416}"/>
              </a:ext>
            </a:extLst>
          </p:cNvPr>
          <p:cNvSpPr txBox="1"/>
          <p:nvPr/>
        </p:nvSpPr>
        <p:spPr>
          <a:xfrm>
            <a:off x="2354817" y="5248705"/>
            <a:ext cx="1929620" cy="299634"/>
          </a:xfrm>
          <a:prstGeom prst="rect">
            <a:avLst/>
          </a:prstGeom>
          <a:noFill/>
        </p:spPr>
        <p:txBody>
          <a:bodyPr wrap="square" rtlCol="0">
            <a:spAutoFit/>
          </a:bodyPr>
          <a:lstStyle/>
          <a:p>
            <a:pPr defTabSz="683864"/>
            <a:r>
              <a:rPr lang="en-US" sz="1347" dirty="0">
                <a:solidFill>
                  <a:prstClr val="black"/>
                </a:solidFill>
                <a:latin typeface="Calibri" panose="020F0502020204030204"/>
              </a:rPr>
              <a:t>Source: UN</a:t>
            </a:r>
          </a:p>
        </p:txBody>
      </p:sp>
    </p:spTree>
    <p:extLst>
      <p:ext uri="{BB962C8B-B14F-4D97-AF65-F5344CB8AC3E}">
        <p14:creationId xmlns:p14="http://schemas.microsoft.com/office/powerpoint/2010/main" val="404859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96C14D9-B41B-B702-ECD0-0AA09F6EEE25}"/>
              </a:ext>
            </a:extLst>
          </p:cNvPr>
          <p:cNvSpPr>
            <a:spLocks noGrp="1"/>
          </p:cNvSpPr>
          <p:nvPr>
            <p:ph idx="1"/>
          </p:nvPr>
        </p:nvSpPr>
        <p:spPr>
          <a:xfrm>
            <a:off x="600076" y="876300"/>
            <a:ext cx="2781299" cy="4552457"/>
          </a:xfrm>
        </p:spPr>
        <p:txBody>
          <a:bodyPr>
            <a:noAutofit/>
          </a:bodyPr>
          <a:lstStyle/>
          <a:p>
            <a:pPr marL="0" indent="0">
              <a:buNone/>
            </a:pPr>
            <a:r>
              <a:rPr lang="en-US" sz="4400" dirty="0"/>
              <a:t>The </a:t>
            </a:r>
            <a:r>
              <a:rPr lang="en-US" sz="4400" b="1" dirty="0"/>
              <a:t>erosion of social cohesion</a:t>
            </a:r>
            <a:r>
              <a:rPr lang="en-US" sz="4400" dirty="0"/>
              <a:t> is a global risk that has intensified in the past few years. </a:t>
            </a:r>
          </a:p>
        </p:txBody>
      </p:sp>
      <p:pic>
        <p:nvPicPr>
          <p:cNvPr id="5" name="Picture 2" descr="What Global Risks Have Worsened Since COVID-19">
            <a:extLst>
              <a:ext uri="{FF2B5EF4-FFF2-40B4-BE49-F238E27FC236}">
                <a16:creationId xmlns:a16="http://schemas.microsoft.com/office/drawing/2014/main" id="{76B648F3-1B83-67D0-C28E-02B133B01E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81376" y="190500"/>
            <a:ext cx="8543924"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93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 up of pin and stethoscope, pinned on doctor's appointment">
            <a:extLst>
              <a:ext uri="{FF2B5EF4-FFF2-40B4-BE49-F238E27FC236}">
                <a16:creationId xmlns:a16="http://schemas.microsoft.com/office/drawing/2014/main" id="{E98E5DAE-8732-DB97-91B6-79BA30D368EB}"/>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58592"/>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20801167-A9C2-2341-A0D1-746E3235632D}"/>
              </a:ext>
            </a:extLst>
          </p:cNvPr>
          <p:cNvSpPr>
            <a:spLocks noGrp="1"/>
          </p:cNvSpPr>
          <p:nvPr>
            <p:ph type="title"/>
          </p:nvPr>
        </p:nvSpPr>
        <p:spPr>
          <a:xfrm>
            <a:off x="3325473" y="1524000"/>
            <a:ext cx="5541054" cy="2688545"/>
          </a:xfrm>
        </p:spPr>
        <p:txBody>
          <a:bodyPr vert="horz" lIns="91440" tIns="45720" rIns="91440" bIns="45720" rtlCol="0" anchor="b">
            <a:normAutofit/>
          </a:bodyPr>
          <a:lstStyle/>
          <a:p>
            <a:pPr algn="ctr"/>
            <a:br>
              <a:rPr lang="en-US" altLang="zh-CN"/>
            </a:br>
            <a:br>
              <a:rPr lang="en-US" altLang="zh-CN"/>
            </a:br>
            <a:br>
              <a:rPr lang="en-US" altLang="zh-CN"/>
            </a:br>
            <a:r>
              <a:rPr lang="en-US" altLang="zh-CN"/>
              <a:t>Today!</a:t>
            </a:r>
            <a:endParaRPr lang="en-US"/>
          </a:p>
        </p:txBody>
      </p:sp>
    </p:spTree>
    <p:extLst>
      <p:ext uri="{BB962C8B-B14F-4D97-AF65-F5344CB8AC3E}">
        <p14:creationId xmlns:p14="http://schemas.microsoft.com/office/powerpoint/2010/main" val="21401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A7CB-4951-E42C-FFC8-E352C28BC1DA}"/>
              </a:ext>
            </a:extLst>
          </p:cNvPr>
          <p:cNvSpPr>
            <a:spLocks noGrp="1"/>
          </p:cNvSpPr>
          <p:nvPr>
            <p:ph type="title"/>
          </p:nvPr>
        </p:nvSpPr>
        <p:spPr>
          <a:xfrm>
            <a:off x="504825" y="159888"/>
            <a:ext cx="10944225" cy="1257433"/>
          </a:xfrm>
        </p:spPr>
        <p:txBody>
          <a:bodyPr vert="horz" lIns="180870" tIns="90435" rIns="180870" bIns="90435" rtlCol="0" anchor="b">
            <a:noAutofit/>
          </a:bodyPr>
          <a:lstStyle/>
          <a:p>
            <a:r>
              <a:rPr lang="en-US" sz="1600" dirty="0">
                <a:latin typeface="Times" panose="02020603050405020304" pitchFamily="18" charset="0"/>
                <a:cs typeface="Times" panose="02020603050405020304" pitchFamily="18" charset="0"/>
              </a:rPr>
              <a:t>The IMF: "Beyond the suffering and humanitarian crisis from Russia’s invasion of Ukraine, the entire global economy will feel the effects of slower growth and faster inflation.”</a:t>
            </a:r>
            <a:br>
              <a:rPr lang="en-US" sz="1600" dirty="0">
                <a:latin typeface="Times" panose="02020603050405020304" pitchFamily="18" charset="0"/>
                <a:cs typeface="Times" panose="02020603050405020304" pitchFamily="18" charset="0"/>
              </a:rPr>
            </a:br>
            <a:r>
              <a:rPr lang="en-US" sz="1600" dirty="0">
                <a:latin typeface="Times" panose="02020603050405020304" pitchFamily="18" charset="0"/>
                <a:cs typeface="Times" panose="02020603050405020304" pitchFamily="18" charset="0"/>
              </a:rPr>
              <a:t>“Longer term, the war may fundamentally alter the global economic and geopolitical order should energy trade shift, supply chains reconfigure, payment networks fragment, and countries rethink reserve currency holdings. Increased geopolitical tension further raises risks of economic fragmentation, especially for trade and technology.”</a:t>
            </a:r>
            <a:endParaRPr lang="en-US" sz="1600" dirty="0"/>
          </a:p>
        </p:txBody>
      </p:sp>
      <p:pic>
        <p:nvPicPr>
          <p:cNvPr id="5" name="Picture 4">
            <a:extLst>
              <a:ext uri="{FF2B5EF4-FFF2-40B4-BE49-F238E27FC236}">
                <a16:creationId xmlns:a16="http://schemas.microsoft.com/office/drawing/2014/main" id="{1538D8C1-34E6-A196-D424-EE35C39C5E54}"/>
              </a:ext>
            </a:extLst>
          </p:cNvPr>
          <p:cNvPicPr>
            <a:picLocks noChangeAspect="1"/>
          </p:cNvPicPr>
          <p:nvPr/>
        </p:nvPicPr>
        <p:blipFill>
          <a:blip r:embed="rId2"/>
          <a:stretch>
            <a:fillRect/>
          </a:stretch>
        </p:blipFill>
        <p:spPr>
          <a:xfrm>
            <a:off x="790576" y="2019300"/>
            <a:ext cx="4694806" cy="4014937"/>
          </a:xfrm>
          <a:prstGeom prst="rect">
            <a:avLst/>
          </a:prstGeom>
        </p:spPr>
      </p:pic>
      <p:pic>
        <p:nvPicPr>
          <p:cNvPr id="4" name="Content Placeholder 3">
            <a:extLst>
              <a:ext uri="{FF2B5EF4-FFF2-40B4-BE49-F238E27FC236}">
                <a16:creationId xmlns:a16="http://schemas.microsoft.com/office/drawing/2014/main" id="{46F2C093-8238-C668-34B9-63CA43C6D1A3}"/>
              </a:ext>
            </a:extLst>
          </p:cNvPr>
          <p:cNvPicPr>
            <a:picLocks noGrp="1" noChangeAspect="1"/>
          </p:cNvPicPr>
          <p:nvPr>
            <p:ph idx="1"/>
          </p:nvPr>
        </p:nvPicPr>
        <p:blipFill>
          <a:blip r:embed="rId3"/>
          <a:stretch>
            <a:fillRect/>
          </a:stretch>
        </p:blipFill>
        <p:spPr>
          <a:xfrm>
            <a:off x="5943601" y="2019300"/>
            <a:ext cx="5876924" cy="4017271"/>
          </a:xfrm>
          <a:prstGeom prst="rect">
            <a:avLst/>
          </a:prstGeom>
        </p:spPr>
      </p:pic>
      <p:sp>
        <p:nvSpPr>
          <p:cNvPr id="9" name="TextBox 8">
            <a:extLst>
              <a:ext uri="{FF2B5EF4-FFF2-40B4-BE49-F238E27FC236}">
                <a16:creationId xmlns:a16="http://schemas.microsoft.com/office/drawing/2014/main" id="{4F83A1CB-42DE-14AF-03FF-909C4905C12F}"/>
              </a:ext>
            </a:extLst>
          </p:cNvPr>
          <p:cNvSpPr txBox="1"/>
          <p:nvPr/>
        </p:nvSpPr>
        <p:spPr>
          <a:xfrm>
            <a:off x="5493099" y="6423100"/>
            <a:ext cx="2562330" cy="275012"/>
          </a:xfrm>
          <a:prstGeom prst="rect">
            <a:avLst/>
          </a:prstGeom>
          <a:noFill/>
        </p:spPr>
        <p:txBody>
          <a:bodyPr wrap="square" rtlCol="0">
            <a:spAutoFit/>
          </a:bodyPr>
          <a:lstStyle/>
          <a:p>
            <a:r>
              <a:rPr lang="en-US" sz="1187" dirty="0"/>
              <a:t>Source: IMF</a:t>
            </a:r>
          </a:p>
        </p:txBody>
      </p:sp>
    </p:spTree>
    <p:extLst>
      <p:ext uri="{BB962C8B-B14F-4D97-AF65-F5344CB8AC3E}">
        <p14:creationId xmlns:p14="http://schemas.microsoft.com/office/powerpoint/2010/main" val="8294547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2757</Words>
  <Application>Microsoft Office PowerPoint</Application>
  <PresentationFormat>Widescreen</PresentationFormat>
  <Paragraphs>701</Paragraphs>
  <Slides>36</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36</vt:i4>
      </vt:variant>
    </vt:vector>
  </HeadingPairs>
  <TitlesOfParts>
    <vt:vector size="43" baseType="lpstr">
      <vt:lpstr>Arial</vt:lpstr>
      <vt:lpstr>Calibri</vt:lpstr>
      <vt:lpstr>Calibri Light</vt:lpstr>
      <vt:lpstr>Segoe UI</vt:lpstr>
      <vt:lpstr>Times</vt:lpstr>
      <vt:lpstr>Times New Roman</vt:lpstr>
      <vt:lpstr>Tema di Office</vt:lpstr>
      <vt:lpstr>Presentazione standard di PowerPoint</vt:lpstr>
      <vt:lpstr>Presentazione standard di PowerPoint</vt:lpstr>
      <vt:lpstr>Presentazione standard di PowerPoint</vt:lpstr>
      <vt:lpstr>From Short Term to Long Term.</vt:lpstr>
      <vt:lpstr>The Impact of COVID-19 Pandemic.</vt:lpstr>
      <vt:lpstr>The Impact of  COVID-19 Pandemic </vt:lpstr>
      <vt:lpstr>Presentazione standard di PowerPoint</vt:lpstr>
      <vt:lpstr>   Today!</vt:lpstr>
      <vt:lpstr>The IMF: "Beyond the suffering and humanitarian crisis from Russia’s invasion of Ukraine, the entire global economy will feel the effects of slower growth and faster inflation.” “Longer term, the war may fundamentally alter the global economic and geopolitical order should energy trade shift, supply chains reconfigure, payment networks fragment, and countries rethink reserve currency holdings. Increased geopolitical tension further raises risks of economic fragmentation, especially for trade and technology.”</vt:lpstr>
      <vt:lpstr>International Implications of the War in Ukraine  </vt:lpstr>
      <vt:lpstr>Presentazione standard di PowerPoint</vt:lpstr>
      <vt:lpstr>Presentazione standard di PowerPoint</vt:lpstr>
      <vt:lpstr>Russia Invasion of Ukraine</vt:lpstr>
      <vt:lpstr>Presentazione standard di PowerPoint</vt:lpstr>
      <vt:lpstr>Presentazione standard di PowerPoint</vt:lpstr>
      <vt:lpstr>The impact of the war in Ukraine on the European supply chain.</vt:lpstr>
      <vt:lpstr>EU imports from and Exports to Russia</vt:lpstr>
      <vt:lpstr>Presentazione standard di PowerPoint</vt:lpstr>
      <vt:lpstr>Global Economic Consequences</vt:lpstr>
      <vt:lpstr>Economic Impact Across the World. </vt:lpstr>
      <vt:lpstr>Economic Impact Across the World. </vt:lpstr>
      <vt:lpstr>Presentazione standard di PowerPoint</vt:lpstr>
      <vt:lpstr>Oil and natural gas</vt:lpstr>
      <vt:lpstr>Supply chain reconfiguration </vt:lpstr>
      <vt:lpstr>Rising reshoring interests in the U.S. </vt:lpstr>
      <vt:lpstr>The future of employment </vt:lpstr>
      <vt:lpstr>Before the Pandemic, employment trends in the United States were at “high risk” of automation.</vt:lpstr>
      <vt:lpstr>Business adaptation in response to COVID-19.  </vt:lpstr>
      <vt:lpstr>Top skills in demand </vt:lpstr>
      <vt:lpstr>Presentazione standard di PowerPoint</vt:lpstr>
      <vt:lpstr>Does education prepare for skills?</vt:lpstr>
      <vt:lpstr>Presentazione standard di PowerPoint</vt:lpstr>
      <vt:lpstr>Presentazione standard di PowerPoint</vt:lpstr>
      <vt:lpstr>Presentazione standard di PowerPoint</vt:lpstr>
      <vt:lpstr>Presentazione standard di PowerPoint</vt:lpstr>
      <vt:lpstr>Thank you and let’s discuss!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of SEE TU Economic Experts  “The development of wages and productivity and the impact on competitiveness” 18 – 19 October 2018, HERCEG NOVI, Montenegro</dc:title>
  <dc:creator>Sergi, Bruno S.</dc:creator>
  <cp:lastModifiedBy>Sergi, Bruno S.</cp:lastModifiedBy>
  <cp:revision>53</cp:revision>
  <dcterms:created xsi:type="dcterms:W3CDTF">2018-10-19T07:23:25Z</dcterms:created>
  <dcterms:modified xsi:type="dcterms:W3CDTF">2022-05-11T07:19:35Z</dcterms:modified>
</cp:coreProperties>
</file>