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9B4"/>
    <a:srgbClr val="FED3A8"/>
    <a:srgbClr val="750034"/>
    <a:srgbClr val="ED7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3703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378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274638"/>
            <a:ext cx="1946275" cy="4667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00113" y="274638"/>
            <a:ext cx="5688012" cy="466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2901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1250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2721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00113" y="1600200"/>
            <a:ext cx="3816350" cy="334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68863" y="1600200"/>
            <a:ext cx="3817937" cy="334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5812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3797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82117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5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6244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495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00113" y="274638"/>
            <a:ext cx="77866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5123" name="Rectangle 3"/>
          <p:cNvSpPr>
            <a:spLocks noGrp="1" noChangeArrowheads="1"/>
          </p:cNvSpPr>
          <p:nvPr>
            <p:ph type="body" idx="1"/>
          </p:nvPr>
        </p:nvSpPr>
        <p:spPr bwMode="auto">
          <a:xfrm>
            <a:off x="900113" y="1600200"/>
            <a:ext cx="7786687" cy="334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127" name="Rectangle 7"/>
          <p:cNvSpPr>
            <a:spLocks noChangeArrowheads="1"/>
          </p:cNvSpPr>
          <p:nvPr/>
        </p:nvSpPr>
        <p:spPr bwMode="auto">
          <a:xfrm>
            <a:off x="0" y="0"/>
            <a:ext cx="900113" cy="6858000"/>
          </a:xfrm>
          <a:prstGeom prst="rect">
            <a:avLst/>
          </a:prstGeom>
          <a:solidFill>
            <a:srgbClr val="75003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8" name="Rectangle 8"/>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9" name="Rectangle 9"/>
          <p:cNvSpPr>
            <a:spLocks noChangeArrowheads="1"/>
          </p:cNvSpPr>
          <p:nvPr/>
        </p:nvSpPr>
        <p:spPr bwMode="auto">
          <a:xfrm>
            <a:off x="0" y="6165850"/>
            <a:ext cx="9144000" cy="692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0" name="Line 10"/>
          <p:cNvSpPr>
            <a:spLocks noChangeShapeType="1"/>
          </p:cNvSpPr>
          <p:nvPr/>
        </p:nvSpPr>
        <p:spPr bwMode="auto">
          <a:xfrm>
            <a:off x="0" y="6237288"/>
            <a:ext cx="9144000" cy="0"/>
          </a:xfrm>
          <a:prstGeom prst="line">
            <a:avLst/>
          </a:prstGeom>
          <a:noFill/>
          <a:ln w="76200">
            <a:solidFill>
              <a:srgbClr val="75003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1" name="Line 11"/>
          <p:cNvSpPr>
            <a:spLocks noChangeShapeType="1"/>
          </p:cNvSpPr>
          <p:nvPr/>
        </p:nvSpPr>
        <p:spPr bwMode="auto">
          <a:xfrm>
            <a:off x="0" y="6178550"/>
            <a:ext cx="9144000" cy="0"/>
          </a:xfrm>
          <a:prstGeom prst="line">
            <a:avLst/>
          </a:prstGeom>
          <a:noFill/>
          <a:ln w="38100">
            <a:solidFill>
              <a:srgbClr val="ED770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2" name="Text Box 12"/>
          <p:cNvSpPr txBox="1">
            <a:spLocks noChangeArrowheads="1"/>
          </p:cNvSpPr>
          <p:nvPr/>
        </p:nvSpPr>
        <p:spPr bwMode="auto">
          <a:xfrm>
            <a:off x="3816350" y="6216650"/>
            <a:ext cx="5292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v-SE" altLang="en-US" sz="3600" b="1">
                <a:solidFill>
                  <a:srgbClr val="FED9B4"/>
                </a:solidFill>
              </a:rPr>
              <a:t>www.ituc-csi.org</a:t>
            </a:r>
            <a:endParaRPr lang="en-GB" altLang="en-US" sz="3600" b="1">
              <a:solidFill>
                <a:srgbClr val="FED9B4"/>
              </a:solidFill>
            </a:endParaRPr>
          </a:p>
        </p:txBody>
      </p:sp>
      <p:sp>
        <p:nvSpPr>
          <p:cNvPr id="5133" name="Rectangle 13"/>
          <p:cNvSpPr>
            <a:spLocks noChangeArrowheads="1"/>
          </p:cNvSpPr>
          <p:nvPr/>
        </p:nvSpPr>
        <p:spPr bwMode="auto">
          <a:xfrm>
            <a:off x="7524750" y="5157788"/>
            <a:ext cx="1619250" cy="17002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5134" name="Picture 14" descr="logoquadri tx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812088" y="5373688"/>
            <a:ext cx="1047750" cy="12414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PERC Women’s Committee Survey 2014</a:t>
            </a:r>
            <a:endParaRPr lang="en-GB" dirty="0"/>
          </a:p>
        </p:txBody>
      </p:sp>
      <p:sp>
        <p:nvSpPr>
          <p:cNvPr id="3" name="Subtitle 2"/>
          <p:cNvSpPr>
            <a:spLocks noGrp="1"/>
          </p:cNvSpPr>
          <p:nvPr>
            <p:ph type="subTitle" idx="1"/>
          </p:nvPr>
        </p:nvSpPr>
        <p:spPr/>
        <p:txBody>
          <a:bodyPr/>
          <a:lstStyle/>
          <a:p>
            <a:r>
              <a:rPr lang="en-GB" i="1" dirty="0" smtClean="0"/>
              <a:t>Representation of women in trade unions</a:t>
            </a:r>
            <a:endParaRPr lang="en-GB" i="1" dirty="0"/>
          </a:p>
        </p:txBody>
      </p:sp>
    </p:spTree>
    <p:extLst>
      <p:ext uri="{BB962C8B-B14F-4D97-AF65-F5344CB8AC3E}">
        <p14:creationId xmlns:p14="http://schemas.microsoft.com/office/powerpoint/2010/main" val="414592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a:t>
            </a:r>
            <a:r>
              <a:rPr lang="en-GB" smtClean="0"/>
              <a:t>the result….</a:t>
            </a:r>
            <a:endParaRPr lang="en-GB" dirty="0"/>
          </a:p>
        </p:txBody>
      </p:sp>
      <p:sp>
        <p:nvSpPr>
          <p:cNvPr id="3" name="Content Placeholder 2"/>
          <p:cNvSpPr>
            <a:spLocks noGrp="1"/>
          </p:cNvSpPr>
          <p:nvPr>
            <p:ph idx="1"/>
          </p:nvPr>
        </p:nvSpPr>
        <p:spPr/>
        <p:txBody>
          <a:bodyPr/>
          <a:lstStyle/>
          <a:p>
            <a:r>
              <a:rPr lang="en-US" sz="2800" dirty="0"/>
              <a:t>There have been no significant changes in regard to women participation in leadership positions since last year. The differences </a:t>
            </a:r>
            <a:r>
              <a:rPr lang="en-US" sz="2800" dirty="0" smtClean="0"/>
              <a:t> </a:t>
            </a:r>
            <a:r>
              <a:rPr lang="en-US" sz="2800" dirty="0"/>
              <a:t>are fluctuating on the edge of few per cent as average which is more like due to the fact that not all organizations which were included in last year survey replied to the present one. </a:t>
            </a:r>
            <a:endParaRPr lang="en-GB" sz="2800" dirty="0"/>
          </a:p>
          <a:p>
            <a:endParaRPr lang="en-GB" dirty="0"/>
          </a:p>
        </p:txBody>
      </p:sp>
    </p:spTree>
    <p:extLst>
      <p:ext uri="{BB962C8B-B14F-4D97-AF65-F5344CB8AC3E}">
        <p14:creationId xmlns:p14="http://schemas.microsoft.com/office/powerpoint/2010/main" val="427459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Survey</a:t>
            </a:r>
            <a:endParaRPr lang="en-GB" dirty="0"/>
          </a:p>
        </p:txBody>
      </p:sp>
      <p:sp>
        <p:nvSpPr>
          <p:cNvPr id="3" name="Content Placeholder 2"/>
          <p:cNvSpPr>
            <a:spLocks noGrp="1"/>
          </p:cNvSpPr>
          <p:nvPr>
            <p:ph idx="1"/>
          </p:nvPr>
        </p:nvSpPr>
        <p:spPr/>
        <p:txBody>
          <a:bodyPr/>
          <a:lstStyle/>
          <a:p>
            <a:r>
              <a:rPr lang="en-GB" sz="2000" dirty="0">
                <a:solidFill>
                  <a:schemeClr val="tx1"/>
                </a:solidFill>
                <a:latin typeface="+mn-lt"/>
                <a:ea typeface="+mn-ea"/>
                <a:cs typeface="+mn-cs"/>
              </a:rPr>
              <a:t>During the 13</a:t>
            </a:r>
            <a:r>
              <a:rPr lang="en-GB" sz="2000" baseline="30000" dirty="0">
                <a:solidFill>
                  <a:schemeClr val="tx1"/>
                </a:solidFill>
                <a:latin typeface="+mn-lt"/>
                <a:ea typeface="+mn-ea"/>
                <a:cs typeface="+mn-cs"/>
              </a:rPr>
              <a:t>th</a:t>
            </a:r>
            <a:r>
              <a:rPr lang="en-GB" sz="2000" dirty="0">
                <a:solidFill>
                  <a:schemeClr val="tx1"/>
                </a:solidFill>
                <a:latin typeface="+mn-lt"/>
                <a:ea typeface="+mn-ea"/>
                <a:cs typeface="+mn-cs"/>
              </a:rPr>
              <a:t> Women’s School (October 2012, Budapest), participants proposed to join the ETUC 8 March survey (and other surveys to be organised if of interest for the region) in order to collect data also from PERC organisations and partners. Taking into consideration this request, PERC Women’s Committee organized surveying already in 2013 and now in 2014, for second time, in </a:t>
            </a:r>
            <a:r>
              <a:rPr lang="en-GB" sz="2000" b="1" dirty="0">
                <a:solidFill>
                  <a:schemeClr val="tx1"/>
                </a:solidFill>
                <a:latin typeface="+mn-lt"/>
                <a:ea typeface="+mn-ea"/>
                <a:cs typeface="+mn-cs"/>
              </a:rPr>
              <a:t>non EU countries</a:t>
            </a:r>
            <a:r>
              <a:rPr lang="en-GB" sz="2000" dirty="0">
                <a:solidFill>
                  <a:schemeClr val="tx1"/>
                </a:solidFill>
                <a:latin typeface="+mn-lt"/>
                <a:ea typeface="+mn-ea"/>
                <a:cs typeface="+mn-cs"/>
              </a:rPr>
              <a:t> in order to complement this way the research done by ETUC and to be able to see if there are differences in approaching the issue of violence against women by trade unions in different regions of PERC.</a:t>
            </a:r>
          </a:p>
          <a:p>
            <a:endParaRPr lang="en-GB" dirty="0"/>
          </a:p>
        </p:txBody>
      </p:sp>
    </p:spTree>
    <p:extLst>
      <p:ext uri="{BB962C8B-B14F-4D97-AF65-F5344CB8AC3E}">
        <p14:creationId xmlns:p14="http://schemas.microsoft.com/office/powerpoint/2010/main" val="204753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Main aims of the survey:</a:t>
            </a:r>
            <a:r>
              <a:rPr lang="en-GB" dirty="0"/>
              <a:t/>
            </a:r>
            <a:br>
              <a:rPr lang="en-GB" dirty="0"/>
            </a:br>
            <a:endParaRPr lang="en-GB" dirty="0"/>
          </a:p>
        </p:txBody>
      </p:sp>
      <p:sp>
        <p:nvSpPr>
          <p:cNvPr id="3" name="Content Placeholder 2"/>
          <p:cNvSpPr>
            <a:spLocks noGrp="1"/>
          </p:cNvSpPr>
          <p:nvPr>
            <p:ph idx="1"/>
          </p:nvPr>
        </p:nvSpPr>
        <p:spPr/>
        <p:txBody>
          <a:bodyPr/>
          <a:lstStyle/>
          <a:p>
            <a:r>
              <a:rPr lang="en-GB" sz="2800" dirty="0"/>
              <a:t>To assess progress in reducing the gender representation gap in trade unions; </a:t>
            </a:r>
          </a:p>
          <a:p>
            <a:r>
              <a:rPr lang="en-GB" sz="2800" dirty="0" smtClean="0"/>
              <a:t>To </a:t>
            </a:r>
            <a:r>
              <a:rPr lang="en-GB" sz="2800" dirty="0"/>
              <a:t>learn about trade union strategies to address violence against women;</a:t>
            </a:r>
          </a:p>
          <a:p>
            <a:r>
              <a:rPr lang="en-GB" sz="2800" dirty="0" smtClean="0"/>
              <a:t>To </a:t>
            </a:r>
            <a:r>
              <a:rPr lang="en-GB" sz="2800" dirty="0"/>
              <a:t>assess what actions unions have been taking in order to combat violence against women.</a:t>
            </a:r>
          </a:p>
          <a:p>
            <a:endParaRPr lang="en-GB" dirty="0"/>
          </a:p>
        </p:txBody>
      </p:sp>
    </p:spTree>
    <p:extLst>
      <p:ext uri="{BB962C8B-B14F-4D97-AF65-F5344CB8AC3E}">
        <p14:creationId xmlns:p14="http://schemas.microsoft.com/office/powerpoint/2010/main" val="64683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Who replied to this survey?</a:t>
            </a:r>
            <a:r>
              <a:rPr lang="en-GB" dirty="0"/>
              <a:t/>
            </a:r>
            <a:br>
              <a:rPr lang="en-GB" dirty="0"/>
            </a:br>
            <a:endParaRPr lang="en-GB" dirty="0"/>
          </a:p>
        </p:txBody>
      </p:sp>
      <p:sp>
        <p:nvSpPr>
          <p:cNvPr id="3" name="Content Placeholder 2"/>
          <p:cNvSpPr>
            <a:spLocks noGrp="1"/>
          </p:cNvSpPr>
          <p:nvPr>
            <p:ph idx="1"/>
          </p:nvPr>
        </p:nvSpPr>
        <p:spPr/>
        <p:txBody>
          <a:bodyPr/>
          <a:lstStyle/>
          <a:p>
            <a:r>
              <a:rPr lang="en-GB" sz="1600" b="1" dirty="0">
                <a:solidFill>
                  <a:srgbClr val="C00000"/>
                </a:solidFill>
              </a:rPr>
              <a:t>70% of national confederations from 13 (of 15) non EU PERC countries</a:t>
            </a:r>
            <a:r>
              <a:rPr lang="en-GB" sz="1600" dirty="0">
                <a:solidFill>
                  <a:srgbClr val="C00000"/>
                </a:solidFill>
              </a:rPr>
              <a:t> </a:t>
            </a:r>
            <a:r>
              <a:rPr lang="en-GB" sz="1600" dirty="0"/>
              <a:t>took part in the 8</a:t>
            </a:r>
            <a:r>
              <a:rPr lang="en-GB" sz="1600" baseline="30000" dirty="0"/>
              <a:t>th</a:t>
            </a:r>
            <a:r>
              <a:rPr lang="en-GB" sz="1600" dirty="0"/>
              <a:t> of March survey of 2014 </a:t>
            </a:r>
            <a:r>
              <a:rPr lang="en-GB" sz="1600" dirty="0" smtClean="0"/>
              <a:t>. </a:t>
            </a:r>
            <a:r>
              <a:rPr lang="en-GB" sz="1600" dirty="0"/>
              <a:t>Great majority of the organisations (with one exception) were able to indicate the number of women members, even though in some cases just estimations. The percentage of female members is given by the proportion of women accounted for those organisations able to provide gender disaggregated data of their membership, and the numbers of female members. This gives </a:t>
            </a:r>
            <a:r>
              <a:rPr lang="en-GB" sz="1600" b="1" dirty="0">
                <a:solidFill>
                  <a:srgbClr val="C00000"/>
                </a:solidFill>
              </a:rPr>
              <a:t>a total of around 44, 5 % of female members</a:t>
            </a:r>
            <a:r>
              <a:rPr lang="en-GB" sz="1600" dirty="0">
                <a:solidFill>
                  <a:srgbClr val="C00000"/>
                </a:solidFill>
              </a:rPr>
              <a:t> </a:t>
            </a:r>
            <a:r>
              <a:rPr lang="en-GB" sz="1600" dirty="0"/>
              <a:t>of a total of workers (of those organisations able to provide gender disaggregated data). It shows significant decrease comparing to the year 2013 (data from 2012) where it was above </a:t>
            </a:r>
            <a:r>
              <a:rPr lang="en-GB" sz="1600" b="1" dirty="0">
                <a:solidFill>
                  <a:srgbClr val="C00000"/>
                </a:solidFill>
              </a:rPr>
              <a:t>54%</a:t>
            </a:r>
            <a:r>
              <a:rPr lang="en-GB" sz="1600" b="1" dirty="0"/>
              <a:t>. </a:t>
            </a:r>
            <a:r>
              <a:rPr lang="en-GB" sz="1600" dirty="0"/>
              <a:t>Such significant drop could be explained by the fact that fewer organisations took part in the survey this year but also, basing on the outcomes of the last year Survey we might wonder if the economic crisis which affected working women significantly - including job losses might not be a reason as well. </a:t>
            </a:r>
          </a:p>
          <a:p>
            <a:r>
              <a:rPr lang="en-GB" sz="1600" dirty="0"/>
              <a:t> </a:t>
            </a:r>
            <a:r>
              <a:rPr lang="en-GB" sz="1600" b="1" dirty="0" smtClean="0"/>
              <a:t>The </a:t>
            </a:r>
            <a:r>
              <a:rPr lang="en-GB" sz="1600" b="1" dirty="0"/>
              <a:t>number to non-responding confederations </a:t>
            </a:r>
            <a:r>
              <a:rPr lang="en-GB" sz="1600" dirty="0"/>
              <a:t>to the survey amounts to</a:t>
            </a:r>
            <a:r>
              <a:rPr lang="en-GB" sz="1600" b="1" dirty="0"/>
              <a:t> six: BSPSh (Albania), AHIK (Azerbaijan), FNPR (Russia), KTR (Russia), FPU (Ukraine) and UNASM (Macedonia). </a:t>
            </a:r>
            <a:endParaRPr lang="en-GB" sz="1600" dirty="0"/>
          </a:p>
          <a:p>
            <a:endParaRPr lang="en-GB" sz="1800" dirty="0"/>
          </a:p>
        </p:txBody>
      </p:sp>
    </p:spTree>
    <p:extLst>
      <p:ext uri="{BB962C8B-B14F-4D97-AF65-F5344CB8AC3E}">
        <p14:creationId xmlns:p14="http://schemas.microsoft.com/office/powerpoint/2010/main" val="109880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t>Female membership in national trade union confederations </a:t>
            </a:r>
            <a:endParaRPr lang="en-GB" sz="2400" dirty="0"/>
          </a:p>
        </p:txBody>
      </p:sp>
      <p:sp>
        <p:nvSpPr>
          <p:cNvPr id="3" name="Content Placeholder 2"/>
          <p:cNvSpPr>
            <a:spLocks noGrp="1"/>
          </p:cNvSpPr>
          <p:nvPr>
            <p:ph idx="1"/>
          </p:nvPr>
        </p:nvSpPr>
        <p:spPr/>
        <p:txBody>
          <a:bodyPr/>
          <a:lstStyle/>
          <a:p>
            <a:r>
              <a:rPr lang="en-GB" sz="1600" b="1" dirty="0"/>
              <a:t>Rates of female membership vary in regions of NIS and SEE - </a:t>
            </a:r>
            <a:r>
              <a:rPr lang="en-GB" sz="1600" dirty="0"/>
              <a:t>from a bit less than</a:t>
            </a:r>
            <a:r>
              <a:rPr lang="en-GB" sz="1600" b="1" dirty="0"/>
              <a:t> </a:t>
            </a:r>
            <a:r>
              <a:rPr lang="en-GB" sz="1600" b="1" dirty="0">
                <a:solidFill>
                  <a:srgbClr val="C00000"/>
                </a:solidFill>
              </a:rPr>
              <a:t>25% in SSM – FYR Macedonia up to 70% in Moldovan CNSM</a:t>
            </a:r>
            <a:r>
              <a:rPr lang="en-GB" sz="1600" dirty="0"/>
              <a:t>.  Second highest is the </a:t>
            </a:r>
            <a:r>
              <a:rPr lang="en-GB" sz="1600" dirty="0">
                <a:solidFill>
                  <a:srgbClr val="C00000"/>
                </a:solidFill>
              </a:rPr>
              <a:t>Georgian GTUC with it’s almost 61</a:t>
            </a:r>
            <a:r>
              <a:rPr lang="en-US" sz="1600" dirty="0">
                <a:solidFill>
                  <a:srgbClr val="C00000"/>
                </a:solidFill>
              </a:rPr>
              <a:t>%, </a:t>
            </a:r>
            <a:r>
              <a:rPr lang="en-US" sz="1600" dirty="0"/>
              <a:t>followed by FTUK - Kirgizstan with </a:t>
            </a:r>
            <a:r>
              <a:rPr lang="en-US" sz="1600" dirty="0">
                <a:solidFill>
                  <a:srgbClr val="C00000"/>
                </a:solidFill>
              </a:rPr>
              <a:t>52% </a:t>
            </a:r>
            <a:r>
              <a:rPr lang="en-US" sz="1600" dirty="0"/>
              <a:t>of women members. The lowest percentage of female members was reported, as in 2013, by Macedonian organization - SSM (mentioned above with 25%) and BSPK from Kosovo (estimated 30%). </a:t>
            </a:r>
            <a:endParaRPr lang="en-GB" sz="1600" dirty="0"/>
          </a:p>
          <a:p>
            <a:r>
              <a:rPr lang="en-GB" sz="1600" b="1" dirty="0"/>
              <a:t>3 confederations reported more female than male members</a:t>
            </a:r>
            <a:r>
              <a:rPr lang="en-GB" sz="1600" dirty="0"/>
              <a:t>: GTUC from Georgia, CNSM from Moldova and FTUK from Kirgizstan. In general, </a:t>
            </a:r>
            <a:r>
              <a:rPr lang="en-GB" sz="1600" b="1" dirty="0">
                <a:solidFill>
                  <a:srgbClr val="C00000"/>
                </a:solidFill>
              </a:rPr>
              <a:t>SEE organisations have lower participation of women (average about 37, 5%) then NIS ones (average about 49, 1%).</a:t>
            </a:r>
            <a:r>
              <a:rPr lang="en-GB" sz="1600" dirty="0">
                <a:solidFill>
                  <a:srgbClr val="C00000"/>
                </a:solidFill>
              </a:rPr>
              <a:t> </a:t>
            </a:r>
            <a:r>
              <a:rPr lang="en-GB" sz="1600" dirty="0"/>
              <a:t>This tendency was also observed last year, even though the gap was narrower, where respectively in SEE average was 40% and in NIS it reached 47%. </a:t>
            </a:r>
          </a:p>
          <a:p>
            <a:r>
              <a:rPr lang="en-GB" sz="1600" b="1" dirty="0"/>
              <a:t>Majority of the respondents </a:t>
            </a:r>
            <a:r>
              <a:rPr lang="en-GB" sz="1600" b="1" dirty="0">
                <a:solidFill>
                  <a:srgbClr val="C00000"/>
                </a:solidFill>
              </a:rPr>
              <a:t>– 65% - acknowledged decline of their membership</a:t>
            </a:r>
            <a:r>
              <a:rPr lang="en-GB" sz="1600" dirty="0"/>
              <a:t> and </a:t>
            </a:r>
            <a:r>
              <a:rPr lang="en-GB" sz="1600" dirty="0">
                <a:solidFill>
                  <a:srgbClr val="C00000"/>
                </a:solidFill>
              </a:rPr>
              <a:t>21% declared it constant </a:t>
            </a:r>
            <a:r>
              <a:rPr lang="en-GB" sz="1600" dirty="0" smtClean="0"/>
              <a:t>. </a:t>
            </a:r>
            <a:r>
              <a:rPr lang="en-GB" sz="1600" dirty="0"/>
              <a:t>Regarding </a:t>
            </a:r>
            <a:r>
              <a:rPr lang="en-GB" sz="1600" b="1" dirty="0"/>
              <a:t>trends in female membership,</a:t>
            </a:r>
            <a:r>
              <a:rPr lang="en-GB" sz="1600" dirty="0"/>
              <a:t> as reported by the confederations, </a:t>
            </a:r>
            <a:r>
              <a:rPr lang="en-GB" sz="1600" b="1" dirty="0">
                <a:solidFill>
                  <a:srgbClr val="C00000"/>
                </a:solidFill>
              </a:rPr>
              <a:t>decline was visible in less then a quarter of them and increase was observed by as much as 44%</a:t>
            </a:r>
            <a:r>
              <a:rPr lang="en-GB" sz="1600" dirty="0">
                <a:solidFill>
                  <a:srgbClr val="C00000"/>
                </a:solidFill>
              </a:rPr>
              <a:t> </a:t>
            </a:r>
          </a:p>
        </p:txBody>
      </p:sp>
    </p:spTree>
    <p:extLst>
      <p:ext uri="{BB962C8B-B14F-4D97-AF65-F5344CB8AC3E}">
        <p14:creationId xmlns:p14="http://schemas.microsoft.com/office/powerpoint/2010/main" val="220703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interesting cases</a:t>
            </a:r>
          </a:p>
        </p:txBody>
      </p:sp>
      <p:sp>
        <p:nvSpPr>
          <p:cNvPr id="3" name="Content Placeholder 2"/>
          <p:cNvSpPr>
            <a:spLocks noGrp="1"/>
          </p:cNvSpPr>
          <p:nvPr>
            <p:ph idx="1"/>
          </p:nvPr>
        </p:nvSpPr>
        <p:spPr/>
        <p:txBody>
          <a:bodyPr/>
          <a:lstStyle/>
          <a:p>
            <a:r>
              <a:rPr lang="en-GB" sz="2800" dirty="0"/>
              <a:t>Two interesting cases should be mentioned here –</a:t>
            </a:r>
            <a:r>
              <a:rPr lang="en-GB" sz="2800" b="1" dirty="0"/>
              <a:t>Moldovan and Armenian confederations</a:t>
            </a:r>
            <a:r>
              <a:rPr lang="en-GB" sz="2800" dirty="0"/>
              <a:t> reported </a:t>
            </a:r>
            <a:r>
              <a:rPr lang="en-GB" sz="2800" b="1" dirty="0"/>
              <a:t>decrease of membership but significant increase of women members</a:t>
            </a:r>
            <a:r>
              <a:rPr lang="en-GB" sz="2800" dirty="0"/>
              <a:t> - in Armenia approximate 10 % and in Moldova 12%.</a:t>
            </a:r>
          </a:p>
          <a:p>
            <a:endParaRPr lang="en-GB" dirty="0"/>
          </a:p>
        </p:txBody>
      </p:sp>
    </p:spTree>
    <p:extLst>
      <p:ext uri="{BB962C8B-B14F-4D97-AF65-F5344CB8AC3E}">
        <p14:creationId xmlns:p14="http://schemas.microsoft.com/office/powerpoint/2010/main" val="312416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Women in positions of power within national trade union confederations</a:t>
            </a:r>
            <a:endParaRPr lang="en-GB" sz="2800" dirty="0"/>
          </a:p>
        </p:txBody>
      </p:sp>
      <p:sp>
        <p:nvSpPr>
          <p:cNvPr id="3" name="Content Placeholder 2"/>
          <p:cNvSpPr>
            <a:spLocks noGrp="1"/>
          </p:cNvSpPr>
          <p:nvPr>
            <p:ph idx="1"/>
          </p:nvPr>
        </p:nvSpPr>
        <p:spPr/>
        <p:txBody>
          <a:bodyPr/>
          <a:lstStyle/>
          <a:p>
            <a:r>
              <a:rPr lang="en-GB" sz="2000" dirty="0"/>
              <a:t>In SEE and NIS in great majority of cases a </a:t>
            </a:r>
            <a:r>
              <a:rPr lang="en-GB" sz="2000" b="1" dirty="0"/>
              <a:t>president is the one who hold political power of the organisation</a:t>
            </a:r>
            <a:r>
              <a:rPr lang="en-GB" sz="2000" dirty="0"/>
              <a:t>. In some organisations there is also a position of General Secretary and even in some cases of deputy. </a:t>
            </a:r>
          </a:p>
          <a:p>
            <a:r>
              <a:rPr lang="en-GB" sz="2000" dirty="0"/>
              <a:t>According to the responses given in the survey, in SEE and NIS, there is only 1 (of 16) case (CTUM, Montenegro) among the organisations which took part in the survey, when the leading position is the General Secretary - not the President</a:t>
            </a:r>
            <a:r>
              <a:rPr lang="en-GB" dirty="0"/>
              <a:t>. </a:t>
            </a:r>
          </a:p>
          <a:p>
            <a:endParaRPr lang="en-GB" dirty="0"/>
          </a:p>
        </p:txBody>
      </p:sp>
    </p:spTree>
    <p:extLst>
      <p:ext uri="{BB962C8B-B14F-4D97-AF65-F5344CB8AC3E}">
        <p14:creationId xmlns:p14="http://schemas.microsoft.com/office/powerpoint/2010/main" val="3627648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Women in positions of power within national trade union confederations</a:t>
            </a:r>
            <a:endParaRPr lang="en-GB" sz="2800" dirty="0"/>
          </a:p>
        </p:txBody>
      </p:sp>
      <p:sp>
        <p:nvSpPr>
          <p:cNvPr id="3" name="Content Placeholder 2"/>
          <p:cNvSpPr>
            <a:spLocks noGrp="1"/>
          </p:cNvSpPr>
          <p:nvPr>
            <p:ph idx="1"/>
          </p:nvPr>
        </p:nvSpPr>
        <p:spPr/>
        <p:txBody>
          <a:bodyPr/>
          <a:lstStyle/>
          <a:p>
            <a:r>
              <a:rPr lang="en-GB" sz="2000" dirty="0"/>
              <a:t>It appears that</a:t>
            </a:r>
            <a:r>
              <a:rPr lang="en-GB" sz="2000" b="1" dirty="0"/>
              <a:t> </a:t>
            </a:r>
            <a:r>
              <a:rPr lang="en-GB" sz="2000" dirty="0" smtClean="0"/>
              <a:t>out</a:t>
            </a:r>
            <a:r>
              <a:rPr lang="en-GB" sz="2000" b="1" dirty="0" smtClean="0"/>
              <a:t> </a:t>
            </a:r>
            <a:r>
              <a:rPr lang="en-GB" sz="2000" b="1" dirty="0" smtClean="0">
                <a:solidFill>
                  <a:srgbClr val="C00000"/>
                </a:solidFill>
              </a:rPr>
              <a:t>of </a:t>
            </a:r>
            <a:r>
              <a:rPr lang="en-GB" sz="2000" b="1" dirty="0">
                <a:solidFill>
                  <a:srgbClr val="C00000"/>
                </a:solidFill>
              </a:rPr>
              <a:t>16 organisations, only 2 national confederations reported having a woman President </a:t>
            </a:r>
            <a:r>
              <a:rPr lang="en-GB" sz="2000" b="1" dirty="0" smtClean="0">
                <a:solidFill>
                  <a:srgbClr val="C00000"/>
                </a:solidFill>
              </a:rPr>
              <a:t>( </a:t>
            </a:r>
            <a:r>
              <a:rPr lang="en-GB" sz="2000" b="1" dirty="0">
                <a:solidFill>
                  <a:srgbClr val="C00000"/>
                </a:solidFill>
              </a:rPr>
              <a:t>5%).</a:t>
            </a:r>
            <a:r>
              <a:rPr lang="en-GB" sz="2000" dirty="0">
                <a:solidFill>
                  <a:srgbClr val="C00000"/>
                </a:solidFill>
              </a:rPr>
              <a:t> </a:t>
            </a:r>
            <a:r>
              <a:rPr lang="en-GB" sz="2000" dirty="0"/>
              <a:t>They are in power in the following trade union centres:  CFTUK (Kazakhstan) and KSBiH (Bosnia &amp; Herzegovina</a:t>
            </a:r>
            <a:r>
              <a:rPr lang="en-GB" sz="2000" dirty="0" smtClean="0"/>
              <a:t>).</a:t>
            </a:r>
          </a:p>
          <a:p>
            <a:pPr marL="0" indent="0">
              <a:buNone/>
            </a:pPr>
            <a:r>
              <a:rPr lang="en-GB" sz="2000" dirty="0" smtClean="0"/>
              <a:t> </a:t>
            </a:r>
            <a:endParaRPr lang="en-GB" sz="2000" dirty="0"/>
          </a:p>
          <a:p>
            <a:r>
              <a:rPr lang="en-GB" sz="2000" dirty="0"/>
              <a:t> </a:t>
            </a:r>
            <a:r>
              <a:rPr lang="en-GB" sz="2000" dirty="0" smtClean="0"/>
              <a:t>All </a:t>
            </a:r>
            <a:r>
              <a:rPr lang="en-GB" sz="2000" dirty="0"/>
              <a:t>confederations that responded to the survey have in total </a:t>
            </a:r>
            <a:r>
              <a:rPr lang="en-GB" sz="2000" b="1" dirty="0">
                <a:solidFill>
                  <a:srgbClr val="C00000"/>
                </a:solidFill>
              </a:rPr>
              <a:t>36 vice-presidents of which 6 are women (les then 17%).</a:t>
            </a:r>
            <a:r>
              <a:rPr lang="en-GB" sz="2000" b="1" dirty="0"/>
              <a:t> </a:t>
            </a:r>
            <a:r>
              <a:rPr lang="en-GB" sz="2000" dirty="0"/>
              <a:t>With regard to the position of General Secretary only one of six trade unions has a woman in this position: Nezavisnost - Serbia (where the President is the highest </a:t>
            </a:r>
            <a:r>
              <a:rPr lang="en-GB" sz="2000" dirty="0" smtClean="0"/>
              <a:t>position)</a:t>
            </a:r>
            <a:endParaRPr lang="en-GB" dirty="0"/>
          </a:p>
        </p:txBody>
      </p:sp>
    </p:spTree>
    <p:extLst>
      <p:ext uri="{BB962C8B-B14F-4D97-AF65-F5344CB8AC3E}">
        <p14:creationId xmlns:p14="http://schemas.microsoft.com/office/powerpoint/2010/main" val="2149124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97904"/>
            <a:ext cx="5400600" cy="257105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356992"/>
            <a:ext cx="5328592" cy="2592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40704"/>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2457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BE" alt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fr-BE"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21598762"/>
      </p:ext>
    </p:extLst>
  </p:cSld>
  <p:clrMapOvr>
    <a:masterClrMapping/>
  </p:clrMapOvr>
</p:sld>
</file>

<file path=ppt/theme/theme1.xml><?xml version="1.0" encoding="utf-8"?>
<a:theme xmlns:a="http://schemas.openxmlformats.org/drawingml/2006/main" name="ITUC official power point">
  <a:themeElements>
    <a:clrScheme name="ITUC official power 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TUC official power poi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UC official power 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UC official power 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UC official power 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UC official power 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UC official power 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UC official power 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UC official power 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UC official power 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UC official power 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UC official power 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UC official power 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UC official power 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ITUC official power point</Template>
  <TotalTime>29</TotalTime>
  <Words>844</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ITUC official power point</vt:lpstr>
      <vt:lpstr>PERC Women’s Committee Survey 2014</vt:lpstr>
      <vt:lpstr>The Survey</vt:lpstr>
      <vt:lpstr>Main aims of the survey: </vt:lpstr>
      <vt:lpstr>Who replied to this survey? </vt:lpstr>
      <vt:lpstr>Female membership in national trade union confederations </vt:lpstr>
      <vt:lpstr>Two interesting cases</vt:lpstr>
      <vt:lpstr>Women in positions of power within national trade union confederations</vt:lpstr>
      <vt:lpstr>Women in positions of power within national trade union confederations</vt:lpstr>
      <vt:lpstr>PowerPoint Presentation</vt:lpstr>
      <vt:lpstr>And the result….</vt:lpstr>
    </vt:vector>
  </TitlesOfParts>
  <Company>International Trade Union Confederation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Olga Nicolae</dc:creator>
  <cp:lastModifiedBy>Olga Nicolae</cp:lastModifiedBy>
  <cp:revision>5</cp:revision>
  <dcterms:created xsi:type="dcterms:W3CDTF">2014-10-10T14:18:03Z</dcterms:created>
  <dcterms:modified xsi:type="dcterms:W3CDTF">2015-05-11T08:22:52Z</dcterms:modified>
</cp:coreProperties>
</file>