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9"/>
  </p:normalViewPr>
  <p:slideViewPr>
    <p:cSldViewPr>
      <p:cViewPr varScale="1">
        <p:scale>
          <a:sx n="80" d="100"/>
          <a:sy n="80" d="100"/>
        </p:scale>
        <p:origin x="11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723E-7FFC-44EC-85EB-4DF79FD744E8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218-05CE-4201-8058-DC352B89B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86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723E-7FFC-44EC-85EB-4DF79FD744E8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218-05CE-4201-8058-DC352B89B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37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723E-7FFC-44EC-85EB-4DF79FD744E8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218-05CE-4201-8058-DC352B89BA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4259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723E-7FFC-44EC-85EB-4DF79FD744E8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218-05CE-4201-8058-DC352B89B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632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723E-7FFC-44EC-85EB-4DF79FD744E8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218-05CE-4201-8058-DC352B89BA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5794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723E-7FFC-44EC-85EB-4DF79FD744E8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218-05CE-4201-8058-DC352B89B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293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723E-7FFC-44EC-85EB-4DF79FD744E8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218-05CE-4201-8058-DC352B89B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584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723E-7FFC-44EC-85EB-4DF79FD744E8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218-05CE-4201-8058-DC352B89B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31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723E-7FFC-44EC-85EB-4DF79FD744E8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218-05CE-4201-8058-DC352B89B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730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723E-7FFC-44EC-85EB-4DF79FD744E8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218-05CE-4201-8058-DC352B89B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76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723E-7FFC-44EC-85EB-4DF79FD744E8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218-05CE-4201-8058-DC352B89B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8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723E-7FFC-44EC-85EB-4DF79FD744E8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218-05CE-4201-8058-DC352B89B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72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723E-7FFC-44EC-85EB-4DF79FD744E8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218-05CE-4201-8058-DC352B89B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7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723E-7FFC-44EC-85EB-4DF79FD744E8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218-05CE-4201-8058-DC352B89B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69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723E-7FFC-44EC-85EB-4DF79FD744E8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218-05CE-4201-8058-DC352B89B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25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723E-7FFC-44EC-85EB-4DF79FD744E8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218-05CE-4201-8058-DC352B89B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60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B723E-7FFC-44EC-85EB-4DF79FD744E8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9463218-05CE-4201-8058-DC352B89B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99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725144"/>
            <a:ext cx="5826719" cy="16463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Кампании, </a:t>
            </a:r>
            <a:r>
              <a:rPr lang="ru-RU" dirty="0" err="1" smtClean="0"/>
              <a:t>роведенные</a:t>
            </a:r>
            <a:r>
              <a:rPr lang="ru-RU" dirty="0" smtClean="0"/>
              <a:t> Объединением Профсоюзов</a:t>
            </a:r>
            <a:endParaRPr lang="ru-RU" dirty="0"/>
          </a:p>
        </p:txBody>
      </p:sp>
      <p:pic>
        <p:nvPicPr>
          <p:cNvPr id="5" name="Picture 3" descr="10153976_10152128838528073_84755277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16632"/>
            <a:ext cx="3387452" cy="3363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16632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Установление минимального уровня заработной платы</a:t>
            </a:r>
            <a:r>
              <a:rPr lang="ka-GE" sz="2200" dirty="0" smtClean="0"/>
              <a:t> </a:t>
            </a:r>
            <a:br>
              <a:rPr lang="ka-GE" sz="2200" dirty="0" smtClean="0"/>
            </a:br>
            <a:r>
              <a:rPr lang="ka-GE" sz="2200" dirty="0" smtClean="0"/>
              <a:t>(</a:t>
            </a:r>
            <a:r>
              <a:rPr lang="ru-RU" sz="2200" dirty="0"/>
              <a:t>н</a:t>
            </a:r>
            <a:r>
              <a:rPr lang="ru-RU" sz="2200" dirty="0" smtClean="0"/>
              <a:t>а данном этапе на основе соответствующего Указа, минимальный уровень зарплаты составляет 20 лари</a:t>
            </a:r>
            <a:r>
              <a:rPr lang="ka-GE" sz="1800" dirty="0" smtClean="0"/>
              <a:t>) </a:t>
            </a:r>
            <a:endParaRPr lang="ru-RU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7632847" cy="321262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О предложенной инициативе  с использованием различных способов коммуникации была проинформирована широкая общественность, в частности:</a:t>
            </a:r>
            <a:endParaRPr lang="ka-GE" dirty="0" smtClean="0"/>
          </a:p>
          <a:p>
            <a:r>
              <a:rPr lang="ru-RU" dirty="0" smtClean="0"/>
              <a:t>проведено </a:t>
            </a:r>
            <a:r>
              <a:rPr lang="ka-GE" dirty="0" smtClean="0"/>
              <a:t>2 </a:t>
            </a:r>
            <a:r>
              <a:rPr lang="ru-RU" dirty="0" smtClean="0"/>
              <a:t>встречи с журналистами для ознакомления с инициативой</a:t>
            </a:r>
            <a:r>
              <a:rPr lang="ka-GE" dirty="0" smtClean="0"/>
              <a:t>;</a:t>
            </a:r>
          </a:p>
          <a:p>
            <a:r>
              <a:rPr lang="ru-RU" dirty="0" smtClean="0"/>
              <a:t>опубликовано 3 статьи в газетах;</a:t>
            </a:r>
            <a:endParaRPr lang="ka-GE" dirty="0" smtClean="0"/>
          </a:p>
          <a:p>
            <a:r>
              <a:rPr lang="ru-RU" dirty="0"/>
              <a:t>э</a:t>
            </a:r>
            <a:r>
              <a:rPr lang="ru-RU" dirty="0" smtClean="0"/>
              <a:t>кономист Объединения принял участие в 4-х ток-шоу; </a:t>
            </a:r>
          </a:p>
          <a:p>
            <a:r>
              <a:rPr lang="ru-RU" dirty="0" smtClean="0"/>
              <a:t>с данным вопросом были ознакомлены журналисты ряда новостных программ для последующего их освещения (было подготовлено 6 репортажей на эту тему)</a:t>
            </a:r>
            <a:endParaRPr lang="ka-GE" dirty="0" smtClean="0"/>
          </a:p>
          <a:p>
            <a:r>
              <a:rPr lang="ru-RU" dirty="0" smtClean="0"/>
              <a:t>Молодежное движение активно включилось в дискуссии с использованием социальных сетей</a:t>
            </a:r>
            <a:r>
              <a:rPr lang="ka-GE" dirty="0" smtClean="0"/>
              <a:t>. </a:t>
            </a:r>
          </a:p>
          <a:p>
            <a:endParaRPr lang="ru-RU" dirty="0"/>
          </a:p>
        </p:txBody>
      </p:sp>
      <p:pic>
        <p:nvPicPr>
          <p:cNvPr id="4" name="Picture 4" descr="xelfas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5007187"/>
            <a:ext cx="4464496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986" y="404664"/>
            <a:ext cx="6347713" cy="1320800"/>
          </a:xfrm>
        </p:spPr>
        <p:txBody>
          <a:bodyPr>
            <a:normAutofit/>
          </a:bodyPr>
          <a:lstStyle/>
          <a:p>
            <a:r>
              <a:rPr lang="ru-RU" dirty="0" smtClean="0"/>
              <a:t>Статус многодетной матери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7310684" cy="3312367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При помощи проведенной Объединением профсоюзов кампании с законодательной инициативой, подготовленной профсоюзами, были ознакомлены НПО, организации многодетных семей и представители СМИ; </a:t>
            </a:r>
          </a:p>
          <a:p>
            <a:r>
              <a:rPr lang="ru-RU" sz="2800" dirty="0"/>
              <a:t>П</a:t>
            </a:r>
            <a:r>
              <a:rPr lang="ru-RU" sz="2800" dirty="0" smtClean="0"/>
              <a:t>резентации были освещены телекомпаниями; </a:t>
            </a:r>
            <a:endParaRPr lang="ka-GE" sz="2800" dirty="0" smtClean="0"/>
          </a:p>
          <a:p>
            <a:r>
              <a:rPr lang="ru-RU" sz="2800" dirty="0" smtClean="0"/>
              <a:t>Были подготовлены радиопередачи;</a:t>
            </a:r>
          </a:p>
          <a:p>
            <a:r>
              <a:rPr lang="ru-RU" sz="2800" dirty="0" smtClean="0"/>
              <a:t>Было проведено 3 тематических пресс-конференции</a:t>
            </a:r>
            <a:r>
              <a:rPr lang="ka-GE" sz="2800" dirty="0" smtClean="0"/>
              <a:t>; </a:t>
            </a:r>
          </a:p>
          <a:p>
            <a:endParaRPr lang="ka-GE" sz="2800" dirty="0" smtClean="0"/>
          </a:p>
          <a:p>
            <a:endParaRPr lang="ka-GE" dirty="0" smtClean="0"/>
          </a:p>
        </p:txBody>
      </p:sp>
      <p:pic>
        <p:nvPicPr>
          <p:cNvPr id="4" name="Picture 3" descr="2014012413495562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4400189"/>
            <a:ext cx="3720852" cy="2457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13208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Социальные кампании и роль социальных медиа в распространении информации</a:t>
            </a: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1"/>
            <a:ext cx="6696744" cy="1975350"/>
          </a:xfrm>
        </p:spPr>
        <p:txBody>
          <a:bodyPr>
            <a:normAutofit/>
          </a:bodyPr>
          <a:lstStyle/>
          <a:p>
            <a:r>
              <a:rPr lang="ru-RU" dirty="0" smtClean="0"/>
              <a:t>Голос профсоюзов</a:t>
            </a:r>
            <a:r>
              <a:rPr lang="ka-GE" dirty="0" smtClean="0"/>
              <a:t> (</a:t>
            </a:r>
            <a:r>
              <a:rPr lang="ru-RU" dirty="0" smtClean="0"/>
              <a:t>коммуникационный канал для работников, выделяется </a:t>
            </a:r>
            <a:r>
              <a:rPr lang="ka-GE" dirty="0" smtClean="0"/>
              <a:t>#</a:t>
            </a:r>
            <a:r>
              <a:rPr lang="ru-RU" dirty="0" smtClean="0"/>
              <a:t>хечтегом</a:t>
            </a:r>
            <a:r>
              <a:rPr lang="ka-GE" dirty="0" smtClean="0"/>
              <a:t>)</a:t>
            </a:r>
          </a:p>
          <a:p>
            <a:r>
              <a:rPr lang="ru-RU" dirty="0" smtClean="0"/>
              <a:t>Видео </a:t>
            </a:r>
            <a:r>
              <a:rPr lang="ru-RU" dirty="0"/>
              <a:t>блоги (готовит и распространяет молодежная </a:t>
            </a:r>
            <a:r>
              <a:rPr lang="ru-RU" dirty="0" smtClean="0"/>
              <a:t>организация)</a:t>
            </a:r>
          </a:p>
          <a:p>
            <a:r>
              <a:rPr lang="ru-RU" dirty="0" smtClean="0"/>
              <a:t>Фото-блоги (истории в фотографиях)</a:t>
            </a:r>
            <a:r>
              <a:rPr lang="ka-GE" dirty="0" smtClean="0"/>
              <a:t>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1152" r="7273" b="11329"/>
          <a:stretch>
            <a:fillRect/>
          </a:stretch>
        </p:blipFill>
        <p:spPr bwMode="auto">
          <a:xfrm>
            <a:off x="-7313" y="4161140"/>
            <a:ext cx="4032448" cy="2696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 t="14890" r="979" b="4143"/>
          <a:stretch>
            <a:fillRect/>
          </a:stretch>
        </p:blipFill>
        <p:spPr bwMode="auto">
          <a:xfrm>
            <a:off x="4283968" y="3943030"/>
            <a:ext cx="4456219" cy="2914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6347713" cy="1320800"/>
          </a:xfrm>
        </p:spPr>
        <p:txBody>
          <a:bodyPr/>
          <a:lstStyle/>
          <a:p>
            <a:r>
              <a:rPr lang="ru-RU" dirty="0" smtClean="0"/>
              <a:t>Кампании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44817"/>
            <a:ext cx="7920880" cy="5184576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Трудовой Кодекс – кампания с требованием об изъятии дискриминационных статей (37г и др.)</a:t>
            </a:r>
            <a:endParaRPr lang="ka-GE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Безопасный труд </a:t>
            </a:r>
            <a:r>
              <a:rPr lang="ka-GE" sz="2400" dirty="0" smtClean="0"/>
              <a:t>–</a:t>
            </a:r>
            <a:r>
              <a:rPr lang="ru-RU" sz="2400" dirty="0" smtClean="0"/>
              <a:t> инспекция труда (рост показателя несчастных случаев на производстве – 420 случаев со смертельным исходом за 7 лет)</a:t>
            </a:r>
            <a:endParaRPr lang="en-US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Права женщин </a:t>
            </a:r>
            <a:r>
              <a:rPr lang="ka-GE" sz="2400" dirty="0" smtClean="0"/>
              <a:t>– </a:t>
            </a:r>
            <a:r>
              <a:rPr lang="ru-RU" sz="2400" dirty="0" smtClean="0"/>
              <a:t>права беременных женщин</a:t>
            </a:r>
            <a:endParaRPr lang="ka-GE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Сетевые маркеты – работа, аналогичная рабству</a:t>
            </a:r>
            <a:endParaRPr lang="ka-GE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Железная дорога – спонтанные кампании, последовавшие после</a:t>
            </a:r>
            <a:r>
              <a:rPr lang="en-US" sz="2400" dirty="0" smtClean="0"/>
              <a:t> </a:t>
            </a:r>
            <a:r>
              <a:rPr lang="ru-RU" sz="2400" dirty="0" smtClean="0"/>
              <a:t>нарушения прав работников ЖД (август-сентябрь 2017 г., </a:t>
            </a:r>
            <a:r>
              <a:rPr lang="ru-RU" sz="2400" dirty="0"/>
              <a:t>проведение в рамках закона </a:t>
            </a:r>
            <a:r>
              <a:rPr lang="ru-RU" sz="2400" dirty="0" smtClean="0"/>
              <a:t>акции протеста рабочих, занятых на строительстве ЖД на участке </a:t>
            </a:r>
            <a:r>
              <a:rPr lang="ru-RU" sz="2400" dirty="0" err="1" smtClean="0"/>
              <a:t>Зваре</a:t>
            </a:r>
            <a:r>
              <a:rPr lang="ru-RU" sz="2400" dirty="0" smtClean="0"/>
              <a:t>, и целенаправленная кампания для проведения коллективных переговоров и оформления справедливых контрактов) </a:t>
            </a:r>
            <a:r>
              <a:rPr lang="ka-GE" sz="2400" dirty="0" smtClean="0"/>
              <a:t> </a:t>
            </a:r>
            <a:r>
              <a:rPr lang="ru-RU" sz="2400" dirty="0" err="1" smtClean="0"/>
              <a:t>сезд</a:t>
            </a:r>
            <a:r>
              <a:rPr lang="ru-RU" sz="2400" dirty="0" smtClean="0"/>
              <a:t> и кризис в переговорах – </a:t>
            </a:r>
            <a:r>
              <a:rPr lang="ru-RU" sz="2400" dirty="0" err="1" smtClean="0"/>
              <a:t>нтипрофсоюзная</a:t>
            </a:r>
            <a:r>
              <a:rPr lang="ru-RU" sz="2400" dirty="0" smtClean="0"/>
              <a:t> </a:t>
            </a:r>
            <a:r>
              <a:rPr lang="ru-RU" sz="2400" dirty="0" err="1" smtClean="0"/>
              <a:t>кмпания</a:t>
            </a:r>
            <a:r>
              <a:rPr lang="ru-RU" sz="2400" dirty="0" smtClean="0"/>
              <a:t> </a:t>
            </a:r>
            <a:r>
              <a:rPr lang="ru-RU" sz="2400" smtClean="0"/>
              <a:t>организована бизнесменами</a:t>
            </a:r>
            <a:endParaRPr lang="ka-GE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Пенсионная реформа</a:t>
            </a:r>
            <a:endParaRPr lang="ka-GE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Вопрос установления минимального уровня заработной платы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Определение статуса многодетной матери </a:t>
            </a:r>
            <a:endParaRPr lang="ka-GE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Кампания, связанная с Общественной вещательной компанией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Кампания, связанная с компанией АЗОТ</a:t>
            </a:r>
            <a:endParaRPr lang="ka-GE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События в Зваре</a:t>
            </a:r>
            <a:r>
              <a:rPr lang="ka-GE" sz="2400" dirty="0" smtClean="0"/>
              <a:t> </a:t>
            </a:r>
          </a:p>
          <a:p>
            <a:endParaRPr lang="ka-GE" sz="2400" dirty="0" smtClean="0"/>
          </a:p>
          <a:p>
            <a:endParaRPr lang="ka-GE" sz="2400" dirty="0" smtClean="0"/>
          </a:p>
          <a:p>
            <a:endParaRPr lang="ka-GE" sz="2400" dirty="0" smtClean="0"/>
          </a:p>
          <a:p>
            <a:endParaRPr lang="ka-GE" sz="2400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Трудовой Кодекс </a:t>
            </a:r>
            <a:r>
              <a:rPr lang="ka-GE" dirty="0" smtClean="0"/>
              <a:t>-</a:t>
            </a:r>
            <a:r>
              <a:rPr lang="ru-RU" dirty="0" smtClean="0"/>
              <a:t> </a:t>
            </a:r>
            <a:r>
              <a:rPr lang="ka-GE" dirty="0" smtClean="0"/>
              <a:t>2013-2017</a:t>
            </a:r>
            <a:br>
              <a:rPr lang="ka-GE" dirty="0" smtClean="0"/>
            </a:b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70000"/>
            <a:ext cx="6347714" cy="388077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000" dirty="0" smtClean="0"/>
              <a:t>Кампания с требованием изъятия ряда дискриминационных норм из Трудового кодекса (37г и др.) принесла первые результаты в 2013 году.</a:t>
            </a:r>
            <a:r>
              <a:rPr lang="en-US" sz="2000" dirty="0" smtClean="0"/>
              <a:t>  </a:t>
            </a:r>
            <a:r>
              <a:rPr lang="ru-RU" sz="2000" dirty="0" smtClean="0"/>
              <a:t>Благодаря усилиям профсоюзов, проведенным акциям и тематическим пресс-конференциям,  разработанным законодательным инициативам и другим мероприятиям была запрещена дискриминация в рамках </a:t>
            </a:r>
            <a:r>
              <a:rPr lang="ru-RU" sz="2000" dirty="0" err="1" smtClean="0"/>
              <a:t>доконтрактных</a:t>
            </a:r>
            <a:r>
              <a:rPr lang="ru-RU" sz="2000" dirty="0" smtClean="0"/>
              <a:t> отношений и при увольнении с работы.  В закон были внесены положения о компенсации неиспользованных отпусков; обязанности предварительного уведомления в случае увольнения по инициативе работодателя;  предоставлении дополнительного отпуска лицам, занятым на работе в тяжелых, вредных и опасных условиях; ограничении устных и краткосрочных договоров; защите права собраний и союзов; защите беременных женщин от увольнения и др.</a:t>
            </a:r>
          </a:p>
        </p:txBody>
      </p:sp>
      <p:pic>
        <p:nvPicPr>
          <p:cNvPr id="4" name="Picture 3" descr="shromis-kodeqsi-parla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9219" y="5150773"/>
            <a:ext cx="4248472" cy="1791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332656"/>
            <a:ext cx="6347713" cy="1320800"/>
          </a:xfrm>
        </p:spPr>
        <p:txBody>
          <a:bodyPr/>
          <a:lstStyle/>
          <a:p>
            <a:r>
              <a:rPr lang="ru-RU" dirty="0" smtClean="0"/>
              <a:t>Остается нерешенным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124744"/>
            <a:ext cx="6347714" cy="388077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000" dirty="0"/>
              <a:t>ц</a:t>
            </a:r>
            <a:r>
              <a:rPr lang="ru-RU" sz="3000" dirty="0" smtClean="0"/>
              <a:t>елый ряд проблематичных вопросов, в том числе: </a:t>
            </a:r>
            <a:r>
              <a:rPr lang="pt-BR" sz="3000" dirty="0" smtClean="0"/>
              <a:t> </a:t>
            </a:r>
            <a:endParaRPr lang="ka-GE" sz="3000" dirty="0" smtClean="0"/>
          </a:p>
          <a:p>
            <a:pPr>
              <a:buFont typeface="Wingdings" pitchFamily="2" charset="2"/>
              <a:buChar char="Ø"/>
            </a:pPr>
            <a:r>
              <a:rPr lang="ka-GE" sz="2600" dirty="0"/>
              <a:t> </a:t>
            </a:r>
            <a:r>
              <a:rPr lang="ka-GE" sz="2600" dirty="0" smtClean="0"/>
              <a:t>  </a:t>
            </a:r>
            <a:r>
              <a:rPr lang="ru-RU" sz="2600" dirty="0" smtClean="0"/>
              <a:t>срочные договоры</a:t>
            </a:r>
            <a:r>
              <a:rPr lang="ka-GE" sz="2600" dirty="0" smtClean="0"/>
              <a:t>;</a:t>
            </a:r>
            <a:r>
              <a:rPr lang="pt-BR" sz="2600" dirty="0" smtClean="0"/>
              <a:t> </a:t>
            </a:r>
            <a:endParaRPr lang="ka-GE" sz="2600" dirty="0" smtClean="0"/>
          </a:p>
          <a:p>
            <a:pPr>
              <a:buFont typeface="Wingdings" pitchFamily="2" charset="2"/>
              <a:buChar char="Ø"/>
            </a:pPr>
            <a:r>
              <a:rPr lang="ka-GE" sz="2600" dirty="0" smtClean="0"/>
              <a:t>   </a:t>
            </a:r>
            <a:r>
              <a:rPr lang="ru-RU" sz="2600" dirty="0" smtClean="0"/>
              <a:t>время работы, работа в ночные часы и оплата такого труда;</a:t>
            </a:r>
            <a:r>
              <a:rPr lang="ka-GE" sz="2600" dirty="0" smtClean="0"/>
              <a:t>   </a:t>
            </a:r>
          </a:p>
          <a:p>
            <a:pPr>
              <a:buFont typeface="Wingdings" pitchFamily="2" charset="2"/>
              <a:buChar char="Ø"/>
            </a:pPr>
            <a:r>
              <a:rPr lang="pt-BR" sz="2600" dirty="0" smtClean="0"/>
              <a:t> </a:t>
            </a:r>
            <a:r>
              <a:rPr lang="ka-GE" sz="2600" dirty="0" smtClean="0"/>
              <a:t>  </a:t>
            </a:r>
            <a:r>
              <a:rPr lang="ru-RU" sz="2600" dirty="0"/>
              <a:t>о</a:t>
            </a:r>
            <a:r>
              <a:rPr lang="ru-RU" sz="2600" dirty="0" smtClean="0"/>
              <a:t>снования для прекращения трудовых отношений</a:t>
            </a:r>
            <a:r>
              <a:rPr lang="ka-GE" sz="26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pt-BR" sz="2600" dirty="0" smtClean="0"/>
              <a:t> </a:t>
            </a:r>
            <a:r>
              <a:rPr lang="ka-GE" sz="2600" dirty="0" smtClean="0"/>
              <a:t>  </a:t>
            </a:r>
            <a:r>
              <a:rPr lang="ru-RU" sz="2600" dirty="0"/>
              <a:t>к</a:t>
            </a:r>
            <a:r>
              <a:rPr lang="ru-RU" sz="2600" dirty="0" smtClean="0"/>
              <a:t>оллективные увольнения</a:t>
            </a:r>
            <a:r>
              <a:rPr lang="ka-GE" sz="26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ka-GE" sz="2600" dirty="0" smtClean="0"/>
              <a:t>   </a:t>
            </a:r>
            <a:r>
              <a:rPr lang="ru-RU" sz="2600" dirty="0"/>
              <a:t>б</a:t>
            </a:r>
            <a:r>
              <a:rPr lang="ru-RU" sz="2600" dirty="0" smtClean="0"/>
              <a:t>езопасность труда</a:t>
            </a:r>
            <a:r>
              <a:rPr lang="ka-GE" sz="26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pt-BR" sz="2600" dirty="0" smtClean="0"/>
              <a:t> </a:t>
            </a:r>
            <a:r>
              <a:rPr lang="ka-GE" sz="2600" dirty="0" smtClean="0"/>
              <a:t>  </a:t>
            </a:r>
            <a:r>
              <a:rPr lang="ru-RU" sz="2600" dirty="0"/>
              <a:t>т</a:t>
            </a:r>
            <a:r>
              <a:rPr lang="ru-RU" sz="2600" dirty="0" smtClean="0"/>
              <a:t>руд женщин, и др.</a:t>
            </a:r>
            <a:r>
              <a:rPr lang="pt-BR" sz="2600" dirty="0" smtClean="0"/>
              <a:t> </a:t>
            </a:r>
            <a:endParaRPr lang="ru-RU" sz="26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cms-image-000006693.png"/>
          <p:cNvPicPr>
            <a:picLocks noChangeAspect="1"/>
          </p:cNvPicPr>
          <p:nvPr/>
        </p:nvPicPr>
        <p:blipFill>
          <a:blip r:embed="rId2" cstate="print"/>
          <a:srcRect r="12938"/>
          <a:stretch>
            <a:fillRect/>
          </a:stretch>
        </p:blipFill>
        <p:spPr>
          <a:xfrm>
            <a:off x="4572000" y="4149080"/>
            <a:ext cx="3950962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76672"/>
            <a:ext cx="6347713" cy="1320800"/>
          </a:xfrm>
        </p:spPr>
        <p:txBody>
          <a:bodyPr/>
          <a:lstStyle/>
          <a:p>
            <a:r>
              <a:rPr lang="ru-RU" dirty="0" smtClean="0"/>
              <a:t>Безопасный труд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88660"/>
            <a:ext cx="7490793" cy="424847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Основным компонентом которого является восстановление трудовой инспекции – главный вызов для Объединения Профсоюзов.  За последние 10 лет -  с момента упразднения </a:t>
            </a:r>
            <a:r>
              <a:rPr lang="ru-RU" sz="2400" dirty="0" err="1" smtClean="0"/>
              <a:t>госинспекции</a:t>
            </a:r>
            <a:r>
              <a:rPr lang="ru-RU" sz="2400" dirty="0" smtClean="0"/>
              <a:t>, -  ежегодно наблюдается рост числа несчастных случаев на производстве.  Всего за этот период  в результате несчастных случаев погибло 420 человек.</a:t>
            </a:r>
            <a:endParaRPr lang="ru-RU" sz="2400" dirty="0"/>
          </a:p>
        </p:txBody>
      </p:sp>
      <p:pic>
        <p:nvPicPr>
          <p:cNvPr id="4" name="Picture 3" descr="14944120011146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1441" y="4095278"/>
            <a:ext cx="5214966" cy="2781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20" y="116632"/>
            <a:ext cx="6347713" cy="1320800"/>
          </a:xfrm>
        </p:spPr>
        <p:txBody>
          <a:bodyPr/>
          <a:lstStyle/>
          <a:p>
            <a:r>
              <a:rPr lang="ru-RU" dirty="0" smtClean="0"/>
              <a:t>Безопасный труд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06539"/>
            <a:ext cx="7778826" cy="3528392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В результате деятельности профсоюзов правительством был создан департамент инспекции труда при Министерстве здравоохранения Грузии, однако его деятельность остается неэффективной. Департамент не располагает какими-либо механизмами или полномочиями для того</a:t>
            </a:r>
            <a:r>
              <a:rPr lang="ru-RU" sz="2800" dirty="0"/>
              <a:t>, </a:t>
            </a:r>
            <a:r>
              <a:rPr lang="ru-RU" sz="2800" dirty="0" smtClean="0"/>
              <a:t>чтобы </a:t>
            </a:r>
            <a:r>
              <a:rPr lang="ru-RU" sz="2800" dirty="0"/>
              <a:t>без предупреждения проводить </a:t>
            </a:r>
            <a:r>
              <a:rPr lang="ru-RU" sz="2800" dirty="0" smtClean="0"/>
              <a:t>инспектирование и накладывать соответствующие санкции. </a:t>
            </a:r>
            <a:endParaRPr lang="ru-RU" sz="2800" dirty="0"/>
          </a:p>
        </p:txBody>
      </p:sp>
      <p:pic>
        <p:nvPicPr>
          <p:cNvPr id="4" name="Picture 9" descr="18489737_10208083507519449_471635846428583997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470406"/>
            <a:ext cx="3528392" cy="2336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1" descr="18157568_10154787230473073_813373788492716319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4168812"/>
            <a:ext cx="3890394" cy="2685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Безопасный труд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Объединение проводит масштабную кампанию с требованием обеспечить безопасные условия труда. </a:t>
            </a:r>
          </a:p>
          <a:p>
            <a:r>
              <a:rPr lang="ru-RU" dirty="0" smtClean="0"/>
              <a:t>Ни один несчастный случай на производстве не остается без соответствующего реагирования, проведения акций протеста и пресс-конференций. </a:t>
            </a:r>
            <a:endParaRPr lang="ka-GE" dirty="0" smtClean="0"/>
          </a:p>
          <a:p>
            <a:r>
              <a:rPr lang="ru-RU" dirty="0" smtClean="0"/>
              <a:t>«Безопасный труд» стал главным лозунгом всех тематических акций (1 мая, 28 апреля, 7 октября)</a:t>
            </a:r>
            <a:endParaRPr lang="ka-GE" dirty="0" smtClean="0"/>
          </a:p>
          <a:p>
            <a:r>
              <a:rPr lang="ru-RU" dirty="0" smtClean="0"/>
              <a:t>Подготовлены и вышли в свет десятки публикаций для прессы</a:t>
            </a:r>
            <a:endParaRPr lang="ka-GE" dirty="0" smtClean="0"/>
          </a:p>
          <a:p>
            <a:r>
              <a:rPr lang="ru-RU" dirty="0" smtClean="0"/>
              <a:t>Представителями Объединения были использованы все средства вещания и возможные мероприятия для привлечения внимания общества к этому вопросу.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Безопасный труд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412776"/>
            <a:ext cx="6698705" cy="46805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Правительство взяло на себя обязательство и дало обещание, что вопросы, поднятые профсоюзами, будут должным образом приняты во внимание, и на ближайшей сессии парламента будет рассмотрен вопрос о внесении соответствующих поправок и изменений в закон. </a:t>
            </a:r>
            <a:endParaRPr lang="ru-RU" sz="2000" dirty="0"/>
          </a:p>
        </p:txBody>
      </p:sp>
      <p:pic>
        <p:nvPicPr>
          <p:cNvPr id="4" name="Picture 10" descr="e183a3e183a1e18390e183a4e183a0e18397e183aee1839de18393-e183a8e183a0e1839de1839be18390-28-e18390e1839ee183a0e18398e1839ae18398-369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501008"/>
            <a:ext cx="4784590" cy="3188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Пенсионная реформа</a:t>
            </a:r>
            <a:r>
              <a:rPr lang="ka-GE" sz="3600" dirty="0" smtClean="0"/>
              <a:t/>
            </a:r>
            <a:br>
              <a:rPr lang="ka-GE" sz="3600" dirty="0" smtClean="0"/>
            </a:br>
            <a:r>
              <a:rPr lang="ru-RU" sz="3600" dirty="0" smtClean="0"/>
              <a:t>Профсоюзы</a:t>
            </a:r>
            <a:r>
              <a:rPr lang="ka-GE" sz="3600" dirty="0" smtClean="0"/>
              <a:t> </a:t>
            </a:r>
            <a:r>
              <a:rPr lang="en-US" sz="3600" dirty="0" smtClean="0"/>
              <a:t>VS </a:t>
            </a:r>
            <a:r>
              <a:rPr lang="ru-RU" sz="3600" dirty="0" smtClean="0"/>
              <a:t>инициатива правительства</a:t>
            </a:r>
            <a:endParaRPr lang="ru-R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ka-GE" dirty="0"/>
              <a:t> </a:t>
            </a:r>
            <a:r>
              <a:rPr lang="ka-GE" dirty="0" smtClean="0"/>
              <a:t>  5 </a:t>
            </a:r>
            <a:r>
              <a:rPr lang="ru-RU" dirty="0" smtClean="0"/>
              <a:t>пресс-конференций</a:t>
            </a:r>
            <a:endParaRPr lang="ka-GE" dirty="0" smtClean="0"/>
          </a:p>
          <a:p>
            <a:pPr>
              <a:buFont typeface="Wingdings" pitchFamily="2" charset="2"/>
              <a:buChar char="v"/>
            </a:pPr>
            <a:r>
              <a:rPr lang="ka-GE" dirty="0" smtClean="0"/>
              <a:t>   12 </a:t>
            </a:r>
            <a:r>
              <a:rPr lang="ru-RU" dirty="0" smtClean="0"/>
              <a:t>встреч с НПО, международными организациями, группами экономистов; </a:t>
            </a:r>
            <a:endParaRPr lang="ka-GE" dirty="0" smtClean="0"/>
          </a:p>
          <a:p>
            <a:pPr>
              <a:buFont typeface="Wingdings" pitchFamily="2" charset="2"/>
              <a:buChar char="v"/>
            </a:pPr>
            <a:r>
              <a:rPr lang="ka-GE" dirty="0" smtClean="0"/>
              <a:t>  </a:t>
            </a:r>
            <a:r>
              <a:rPr lang="ru-RU" dirty="0" smtClean="0"/>
              <a:t>Публичные слушания и ток-шоу</a:t>
            </a:r>
            <a:r>
              <a:rPr lang="ka-GE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ka-GE" dirty="0" smtClean="0"/>
              <a:t>  5 </a:t>
            </a:r>
            <a:r>
              <a:rPr lang="ru-RU" dirty="0" smtClean="0"/>
              <a:t>газетных статей;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</a:t>
            </a:r>
            <a:r>
              <a:rPr lang="ka-GE" dirty="0" smtClean="0"/>
              <a:t>4 </a:t>
            </a:r>
            <a:r>
              <a:rPr lang="ru-RU" dirty="0" smtClean="0"/>
              <a:t>радио передачи на эту тему;</a:t>
            </a:r>
            <a:endParaRPr lang="ka-GE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Активность в соцсетях</a:t>
            </a:r>
            <a:endParaRPr lang="ka-GE" dirty="0" smtClean="0"/>
          </a:p>
          <a:p>
            <a:pPr>
              <a:buFont typeface="Wingdings" pitchFamily="2" charset="2"/>
              <a:buChar char="v"/>
            </a:pPr>
            <a:endParaRPr lang="ka-GE" dirty="0" smtClean="0"/>
          </a:p>
          <a:p>
            <a:pPr>
              <a:buFont typeface="Wingdings" pitchFamily="2" charset="2"/>
              <a:buChar char="v"/>
            </a:pPr>
            <a:endParaRPr lang="ka-GE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2323672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080" y="5005617"/>
            <a:ext cx="3384376" cy="1805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pens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1797" y="4579144"/>
            <a:ext cx="3970412" cy="2239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968</TotalTime>
  <Words>706</Words>
  <Application>Microsoft Office PowerPoint</Application>
  <PresentationFormat>Экран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Sylfaen</vt:lpstr>
      <vt:lpstr>Trebuchet MS</vt:lpstr>
      <vt:lpstr>Wingdings</vt:lpstr>
      <vt:lpstr>Wingdings 3</vt:lpstr>
      <vt:lpstr>Аспект</vt:lpstr>
      <vt:lpstr>Кампании, роведенные Объединением Профсоюзов</vt:lpstr>
      <vt:lpstr>Кампании</vt:lpstr>
      <vt:lpstr>Трудовой Кодекс - 2013-2017 </vt:lpstr>
      <vt:lpstr>Остается нерешенным</vt:lpstr>
      <vt:lpstr>Безопасный труд</vt:lpstr>
      <vt:lpstr>Безопасный труд</vt:lpstr>
      <vt:lpstr>Безопасный труд</vt:lpstr>
      <vt:lpstr>Безопасный труд</vt:lpstr>
      <vt:lpstr>Пенсионная реформа Профсоюзы VS инициатива правительства</vt:lpstr>
      <vt:lpstr>Установление минимального уровня заработной платы  (на данном этапе на основе соответствующего Указа, минимальный уровень зарплаты составляет 20 лари) </vt:lpstr>
      <vt:lpstr>Статус многодетной матери</vt:lpstr>
      <vt:lpstr>Социальные кампании и роль социальных медиа в распространении информации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გაეთიანების მიერ წარმოებული კამპანიები</dc:title>
  <dc:creator>TAMUNA</dc:creator>
  <cp:lastModifiedBy>TAMAZI</cp:lastModifiedBy>
  <cp:revision>95</cp:revision>
  <dcterms:created xsi:type="dcterms:W3CDTF">2017-09-20T07:23:37Z</dcterms:created>
  <dcterms:modified xsi:type="dcterms:W3CDTF">2017-09-26T06:50:13Z</dcterms:modified>
</cp:coreProperties>
</file>