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62" r:id="rId2"/>
    <p:sldId id="26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8" r:id="rId15"/>
    <p:sldId id="299" r:id="rId16"/>
    <p:sldId id="300" r:id="rId17"/>
    <p:sldId id="294" r:id="rId18"/>
    <p:sldId id="301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723" autoAdjust="0"/>
  </p:normalViewPr>
  <p:slideViewPr>
    <p:cSldViewPr snapToGrid="0">
      <p:cViewPr varScale="1">
        <p:scale>
          <a:sx n="65" d="100"/>
          <a:sy n="65" d="100"/>
        </p:scale>
        <p:origin x="-76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9177-D8C1-4DB0-8F10-977A027C8308}" type="datetimeFigureOut">
              <a:rPr lang="en-GB" smtClean="0"/>
              <a:pPr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F03-8B1F-4C1F-91F3-A557C9C62F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652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B9E41018-E2A0-4306-A790-F00E894A6210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xmlns="" val="515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23A788E-B07C-4E4D-B7B0-3C96389F8E11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9E5D5DC-A8D4-468E-82B6-56AEEDC36080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70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A2C30F5-649C-4822-85DC-4A3F81C845BC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509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5D6CA10-D8AF-4674-BFD6-E1112C705DD6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29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E3D72E3-CC96-404F-97AF-FBD7CE433626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32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0910-AEE5-4A65-995A-EED3DA4D8764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5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7E5C-766D-45CA-BE23-BA91A9266D20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56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3DF7-20EF-4648-A86C-9D756018372F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48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C7CE-4D67-4907-85B8-D8F179A3B387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052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C78-CC81-4CDF-B295-D2BFEC0052F9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50725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E065-5AD3-43C9-AC64-CF98EAF3C407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952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756C-B679-4CAF-BF19-C2C16D3AFB03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43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42D9-3F64-40F1-B6BD-5EA0E89D56C7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1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2D6F-6293-4712-8BB9-9D4B04C71BDD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33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8D3C-65E4-4C19-B31A-37E7EA3DE735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300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fld id="{7E04210C-0ED9-4914-A65D-90682A61DA31}" type="datetime1">
              <a:rPr lang="en-GB" smtClean="0"/>
              <a:pPr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0FF20EF5-18BF-4A3E-A9B0-DE3BD5F678A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09">
          <p15:clr>
            <a:srgbClr val="F26B43"/>
          </p15:clr>
        </p15:guide>
        <p15:guide id="4" pos="7371">
          <p15:clr>
            <a:srgbClr val="F26B43"/>
          </p15:clr>
        </p15:guide>
        <p15:guide id="5" orient="horz" pos="309">
          <p15:clr>
            <a:srgbClr val="F26B43"/>
          </p15:clr>
        </p15:guide>
        <p15:guide id="6" orient="horz" pos="4011">
          <p15:clr>
            <a:srgbClr val="F26B43"/>
          </p15:clr>
        </p15:guide>
        <p15:guide id="7" orient="horz" pos="1508">
          <p15:clr>
            <a:srgbClr val="F26B43"/>
          </p15:clr>
        </p15:guide>
        <p15:guide id="8" orient="horz" pos="3702">
          <p15:clr>
            <a:srgbClr val="F26B43"/>
          </p15:clr>
        </p15:guide>
        <p15:guide id="9" orient="horz" pos="15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o.org/infostories/en-GB/Campaigns/covid19/globalca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7" y="1571726"/>
            <a:ext cx="8832418" cy="14762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Обзор занятости </a:t>
            </a:r>
            <a:r>
              <a:rPr lang="en-GB" sz="3200" dirty="0" smtClean="0">
                <a:solidFill>
                  <a:srgbClr val="002060"/>
                </a:solidFill>
              </a:rPr>
              <a:t>2022: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Глобальные и региональные перспективы</a:t>
            </a: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156" y="3665334"/>
            <a:ext cx="8200291" cy="78659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Мохаммед </a:t>
            </a:r>
            <a:r>
              <a:rPr lang="ru-RU" altLang="en-US" sz="2000" i="1" dirty="0" err="1" smtClean="0">
                <a:solidFill>
                  <a:srgbClr val="002060"/>
                </a:solidFill>
              </a:rPr>
              <a:t>Мвамадзинго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, </a:t>
            </a:r>
            <a:r>
              <a:rPr lang="ru-RU" altLang="en-US" sz="2000" i="1" dirty="0" smtClean="0">
                <a:solidFill>
                  <a:srgbClr val="002060"/>
                </a:solidFill>
              </a:rPr>
              <a:t>к.н.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,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Старший экономист</a:t>
            </a:r>
            <a:r>
              <a:rPr lang="en-US" altLang="en-US" sz="2000" i="1" dirty="0" smtClean="0">
                <a:solidFill>
                  <a:srgbClr val="002060"/>
                </a:solidFill>
              </a:rPr>
              <a:t>, </a:t>
            </a:r>
            <a:r>
              <a:rPr lang="ru-RU" altLang="en-US" sz="2000" i="1" dirty="0" smtClean="0">
                <a:solidFill>
                  <a:srgbClr val="002060"/>
                </a:solidFill>
              </a:rPr>
              <a:t>Бюро МОТ по деятельности трудящихся</a:t>
            </a:r>
            <a:endParaRPr lang="en-US" altLang="en-US" sz="20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ru-RU" altLang="en-US" sz="2000" i="1" dirty="0" smtClean="0">
                <a:solidFill>
                  <a:srgbClr val="002060"/>
                </a:solidFill>
              </a:rPr>
              <a:t>Женева</a:t>
            </a:r>
            <a:endParaRPr lang="en-US" altLang="en-US" sz="2000" i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Зимняя Школа ВЕРС </a:t>
            </a:r>
            <a:r>
              <a:rPr lang="en-GB" sz="2400" b="1" dirty="0" smtClean="0"/>
              <a:t>2022</a:t>
            </a:r>
            <a:r>
              <a:rPr lang="ru-RU" sz="2400" b="1" dirty="0" smtClean="0"/>
              <a:t> года</a:t>
            </a:r>
            <a:r>
              <a:rPr lang="en-GB" sz="2400" b="1" dirty="0" smtClean="0"/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Вызовы для мира, труда и стабильности в </a:t>
            </a:r>
            <a:r>
              <a:rPr lang="en-GB" sz="2400" b="1" dirty="0" smtClean="0"/>
              <a:t>2022</a:t>
            </a:r>
            <a:r>
              <a:rPr lang="ru-RU" sz="2400" b="1" dirty="0" smtClean="0"/>
              <a:t> году</a:t>
            </a:r>
            <a:endParaRPr lang="en-GB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/>
              <a:t>10 </a:t>
            </a:r>
            <a:r>
              <a:rPr lang="ru-RU" sz="2400" b="1" dirty="0" smtClean="0"/>
              <a:t>февраля </a:t>
            </a:r>
            <a:r>
              <a:rPr lang="en-GB" sz="2400" b="1" dirty="0" smtClean="0"/>
              <a:t>2022 </a:t>
            </a:r>
            <a:r>
              <a:rPr lang="ru-RU" sz="2400" b="1" dirty="0" smtClean="0"/>
              <a:t>года</a:t>
            </a:r>
            <a:endParaRPr lang="en-US" altLang="en-US" sz="2400" b="1" i="1" dirty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1026" name="Picture 2" descr="https://www.ilo.org/wcmsp5/groups/public/---dgreports/---dcomm/documents/image/wcms_833608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34" b="29734"/>
          <a:stretch>
            <a:fillRect/>
          </a:stretch>
        </p:blipFill>
        <p:spPr bwMode="auto">
          <a:xfrm>
            <a:off x="9386760" y="446243"/>
            <a:ext cx="1955495" cy="112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Гендерный аспект последствий пандемии существенно варьировался между </a:t>
            </a:r>
            <a:r>
              <a:rPr lang="ru-RU" sz="2400" b="1" dirty="0" err="1" smtClean="0"/>
              <a:t>суб-регионами</a:t>
            </a:r>
            <a:r>
              <a:rPr lang="ru-RU" sz="2400" b="1" dirty="0" smtClean="0"/>
              <a:t> Европы</a:t>
            </a:r>
            <a:r>
              <a:rPr lang="en-GB" sz="2400" dirty="0" smtClean="0"/>
              <a:t>. </a:t>
            </a:r>
          </a:p>
          <a:p>
            <a:r>
              <a:rPr lang="ru-RU" sz="2400" dirty="0" smtClean="0"/>
              <a:t>Доля женщин в чистых потерях рабочих мест в </a:t>
            </a:r>
            <a:r>
              <a:rPr lang="en-GB" sz="2400" dirty="0" smtClean="0"/>
              <a:t>2020 </a:t>
            </a:r>
            <a:r>
              <a:rPr lang="ru-RU" sz="2400" dirty="0" smtClean="0"/>
              <a:t>году была несколько выше в Южной и Восточной Европе</a:t>
            </a:r>
            <a:r>
              <a:rPr lang="en-GB" sz="2400" dirty="0" smtClean="0"/>
              <a:t>. </a:t>
            </a:r>
            <a:r>
              <a:rPr lang="ru-RU" sz="2400" dirty="0" smtClean="0"/>
              <a:t>Однако в Северной и Западной Европе на женщин пришлась лишь более низкая доля чистых потерь рабочих мест, чем на мужчин, и среди них отмечалось существенно более низкое снижение уровня участия в рабочей силе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6330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3950"/>
            <a:ext cx="11244262" cy="34829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Ожидается, что в Северной, Южной и Западной Европе и в Центральной и Западной Азии уровни безработицы вернутся к допандемическим или опустятся ниже них к 2022 году, а в Восточной Европе – к 2023 году</a:t>
            </a:r>
            <a:r>
              <a:rPr lang="en-GB" sz="2400" dirty="0" smtClean="0"/>
              <a:t>. </a:t>
            </a:r>
          </a:p>
          <a:p>
            <a:r>
              <a:rPr lang="ru-RU" sz="2400" dirty="0" smtClean="0"/>
              <a:t>Восстановлению уровней безработицы будет способствовать вероятность того, что уровень участия в рабочей силе останется ниже допандемического до 2023 года во всех субрегионах</a:t>
            </a:r>
            <a:r>
              <a:rPr lang="en-GB" sz="2400" dirty="0" smtClean="0"/>
              <a:t>. </a:t>
            </a:r>
            <a:r>
              <a:rPr lang="ru-RU" sz="2400" dirty="0" smtClean="0"/>
              <a:t>Аналогичным образом, ожидается, что доли занятых в общей массе экономически активного населения останутся ниже </a:t>
            </a:r>
            <a:r>
              <a:rPr lang="ru-RU" sz="2400" dirty="0" err="1" smtClean="0"/>
              <a:t>допандемических</a:t>
            </a:r>
            <a:r>
              <a:rPr lang="ru-RU" sz="2400" dirty="0" smtClean="0"/>
              <a:t> уровней во всех субрегионах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02421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393950"/>
            <a:ext cx="11338296" cy="3482975"/>
          </a:xfrm>
        </p:spPr>
        <p:txBody>
          <a:bodyPr>
            <a:normAutofit/>
          </a:bodyPr>
          <a:lstStyle/>
          <a:p>
            <a:r>
              <a:rPr lang="ru-RU" dirty="0" smtClean="0"/>
              <a:t>Есть опасение, что, в кильватере пандемии, в крупных экономиках Европы может вырасти неравенство</a:t>
            </a:r>
            <a:r>
              <a:rPr lang="en-GB" b="1" dirty="0" smtClean="0"/>
              <a:t>. </a:t>
            </a:r>
            <a:r>
              <a:rPr lang="ru-RU" dirty="0" smtClean="0"/>
              <a:t>Возможно, работники с более высокими зарплатами потеряли меньше рабочих часов и меньше дохода, могли иметь более серьезные накопления и восстановить свои доходы быстрее , чем работники с низкими зарплатами, которые имели меньше доступа к удаленной работе, потеряли больше доходов и имели меньше накоплений</a:t>
            </a:r>
            <a:r>
              <a:rPr lang="en-GB" dirty="0" smtClean="0"/>
              <a:t>; </a:t>
            </a:r>
            <a:r>
              <a:rPr lang="ru-RU" dirty="0" smtClean="0"/>
              <a:t>одновременно с этим, правительства могут испытывать давление в сторону снижения бюджетных расходов в предстоящие годы</a:t>
            </a:r>
            <a:r>
              <a:rPr lang="en-GB" dirty="0" smtClean="0"/>
              <a:t> (</a:t>
            </a:r>
            <a:r>
              <a:rPr lang="ru-RU" dirty="0" smtClean="0"/>
              <a:t>ЮНКТАД </a:t>
            </a:r>
            <a:r>
              <a:rPr lang="en-GB" dirty="0" smtClean="0"/>
              <a:t>2021</a:t>
            </a:r>
            <a:r>
              <a:rPr lang="en-GB" dirty="0"/>
              <a:t>; </a:t>
            </a:r>
            <a:r>
              <a:rPr lang="ru-RU" dirty="0" smtClean="0"/>
              <a:t>ОЭСР </a:t>
            </a:r>
            <a:r>
              <a:rPr lang="en-GB" dirty="0" smtClean="0"/>
              <a:t>2021a</a:t>
            </a:r>
            <a:r>
              <a:rPr lang="en-GB" dirty="0"/>
              <a:t>). </a:t>
            </a:r>
            <a:r>
              <a:rPr lang="ru-RU" dirty="0" smtClean="0"/>
              <a:t>Более того</a:t>
            </a:r>
            <a:r>
              <a:rPr lang="en-GB" dirty="0" smtClean="0"/>
              <a:t>, </a:t>
            </a:r>
            <a:r>
              <a:rPr lang="ru-RU" dirty="0" smtClean="0"/>
              <a:t>сохраняющийся в политике акцент на поддержку экспортных секторов может увеличить имущественный разрыв между работниками ведущих и отстающих секторов, который рос на протяжении последних десятилетий, где на работников с низкими зарплатами приходилась наибольшая часть снижения трудовой составляющей доходов</a:t>
            </a:r>
            <a:r>
              <a:rPr lang="en-GB" dirty="0" smtClean="0"/>
              <a:t> (</a:t>
            </a:r>
            <a:r>
              <a:rPr lang="ru-RU" dirty="0" smtClean="0"/>
              <a:t>ЮНКТАД </a:t>
            </a:r>
            <a:r>
              <a:rPr lang="en-GB" dirty="0" smtClean="0"/>
              <a:t>2021</a:t>
            </a:r>
            <a:r>
              <a:rPr lang="en-GB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163879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762" y="2393950"/>
            <a:ext cx="6778423" cy="34829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d89c52b9-bb40-42d6-8169-243c70ad9842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9" y="1827887"/>
            <a:ext cx="10164628" cy="47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4289" y="642025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занятости к работоспособному населению (в процентах)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668" y="1974716"/>
            <a:ext cx="167315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Регион/</a:t>
            </a:r>
            <a:r>
              <a:rPr lang="ru-RU" sz="1100" b="1" dirty="0" err="1" smtClean="0">
                <a:solidFill>
                  <a:schemeClr val="bg1"/>
                </a:solidFill>
              </a:rPr>
              <a:t>субрегион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827" y="1984443"/>
            <a:ext cx="3920249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общего числа рабочих часов в неделю к населению в возрасте от 15 до 64 лет (в %)</a:t>
            </a:r>
          </a:p>
          <a:p>
            <a:endParaRPr lang="en-US" sz="5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7531" y="1935804"/>
            <a:ext cx="3861882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Всего рабочих часов в неделю, эквивалентных полным рабочим местам (48 час./</a:t>
            </a:r>
            <a:r>
              <a:rPr lang="ru-RU" sz="1100" b="1" dirty="0" err="1" smtClean="0">
                <a:solidFill>
                  <a:schemeClr val="bg1"/>
                </a:solidFill>
              </a:rPr>
              <a:t>нед</a:t>
            </a:r>
            <a:r>
              <a:rPr lang="ru-RU" sz="1100" b="1" dirty="0" smtClean="0">
                <a:solidFill>
                  <a:schemeClr val="bg1"/>
                </a:solidFill>
              </a:rPr>
              <a:t>.) (млн.)</a:t>
            </a:r>
          </a:p>
          <a:p>
            <a:endParaRPr lang="ru-RU" sz="5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285" y="4319081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Соотношение занятости к работоспособному населению (в процентах)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259" y="4328808"/>
            <a:ext cx="3861882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Занятость</a:t>
            </a:r>
          </a:p>
          <a:p>
            <a:r>
              <a:rPr lang="ru-RU" sz="11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54" y="273347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Европа и Центральная Азия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019" y="3258767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74" y="315176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474" y="3200402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020" y="3638145"/>
            <a:ext cx="1887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567" y="3852154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747" y="4980563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Европа и Центральная Азия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291" y="5408580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87" y="5836596"/>
            <a:ext cx="1887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477" y="6060332"/>
            <a:ext cx="1887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02c861ba-4434-4f8e-bced-6d069e42ea63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06" y="1717642"/>
            <a:ext cx="11960994" cy="514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0419" y="3756800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177" y="2571095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/>
              <a:t>Европа и </a:t>
            </a:r>
          </a:p>
          <a:p>
            <a:r>
              <a:rPr lang="ru-RU" sz="1100" b="1" dirty="0" smtClean="0"/>
              <a:t>Центральная Азия</a:t>
            </a:r>
            <a:endParaRPr lang="en-US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0032" y="5063087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/>
              <a:t>Европа и </a:t>
            </a:r>
          </a:p>
          <a:p>
            <a:r>
              <a:rPr lang="ru-RU" sz="1100" b="1" dirty="0" smtClean="0"/>
              <a:t>Центральная Азия</a:t>
            </a:r>
            <a:endParaRPr lang="en-US" sz="11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516" y="2983077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0033" y="5485117"/>
            <a:ext cx="20038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Северная, Южная и Западная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934" y="5957389"/>
            <a:ext cx="184311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Восточная Европа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0129" y="6248791"/>
            <a:ext cx="184311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Центральная и Западная Азия</a:t>
            </a:r>
            <a:endParaRPr lang="en-US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8984" y="4281492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Рабочая сила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7855" y="1789501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Уровень безработицы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процентах)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9129" y="1769405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Безработица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миллионах)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710" y="4261395"/>
            <a:ext cx="297096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Уровень участия в рабочей силе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(в процентах)</a:t>
            </a:r>
          </a:p>
        </p:txBody>
      </p:sp>
    </p:spTree>
    <p:extLst>
      <p:ext uri="{BB962C8B-B14F-4D97-AF65-F5344CB8AC3E}">
        <p14:creationId xmlns:p14="http://schemas.microsoft.com/office/powerpoint/2010/main" xmlns="" val="3704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111696"/>
            <a:ext cx="11446904" cy="720000"/>
          </a:xfrm>
        </p:spPr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Безработица по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субрегионам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, в процентах (синий – Вост. Европа, циан – Сев.,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</a:rPr>
              <a:t>Южн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. и Зап. Европа, красный – Центр. И Зап. Азия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9" name="Picture 3" descr="a98a4ddd-625a-49a9-a877-b16b8676bcb6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95"/>
            <a:ext cx="11701462" cy="40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8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93" y="1051406"/>
            <a:ext cx="11210924" cy="720000"/>
          </a:xfrm>
        </p:spPr>
        <p:txBody>
          <a:bodyPr/>
          <a:lstStyle/>
          <a:p>
            <a:r>
              <a:rPr lang="ru-RU" dirty="0" smtClean="0"/>
              <a:t>Европа</a:t>
            </a:r>
            <a:r>
              <a:rPr lang="fr-CH" dirty="0" smtClean="0"/>
              <a:t>: </a:t>
            </a:r>
            <a:r>
              <a:rPr lang="ru-RU" dirty="0" smtClean="0"/>
              <a:t>прогнозы на </a:t>
            </a:r>
            <a:r>
              <a:rPr lang="fr-CH" dirty="0" smtClean="0"/>
              <a:t>2022-2023</a:t>
            </a:r>
            <a:r>
              <a:rPr lang="ru-RU" dirty="0" smtClean="0"/>
              <a:t> годы</a:t>
            </a:r>
            <a:br>
              <a:rPr lang="ru-RU" dirty="0" smtClean="0"/>
            </a:br>
            <a:r>
              <a:rPr lang="ru-RU" dirty="0" smtClean="0"/>
              <a:t>	       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Занятость (в процентах), Восточная Европа и Северная, Южная и Западная Европа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9289" y="6657943"/>
            <a:ext cx="3433733" cy="139558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3390d8ee-dff7-426c-bb6e-5933f02f6e1b@EURP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05534"/>
            <a:ext cx="10347508" cy="467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43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 smtClean="0"/>
              <a:t>«Мы уже наблюдаем потенциально длительный ущерб для рынков труда наряду с тревожным ростом нищеты и неравенства</a:t>
            </a:r>
            <a:r>
              <a:rPr lang="en-GB" sz="2600" dirty="0" smtClean="0"/>
              <a:t>. </a:t>
            </a:r>
            <a:r>
              <a:rPr lang="ru-RU" sz="2600" dirty="0" smtClean="0"/>
              <a:t>От многих работников требуют перехода на новые виды работы</a:t>
            </a:r>
            <a:r>
              <a:rPr lang="en-GB" sz="2600" dirty="0" smtClean="0"/>
              <a:t> </a:t>
            </a:r>
            <a:r>
              <a:rPr lang="en-GB" sz="2600" dirty="0"/>
              <a:t>– </a:t>
            </a:r>
            <a:r>
              <a:rPr lang="ru-RU" sz="2600" dirty="0" smtClean="0"/>
              <a:t>например, в ответ на длительный спад активности в международных поездках и туризме».</a:t>
            </a:r>
            <a:endParaRPr lang="en-GB" sz="2600" dirty="0" smtClean="0"/>
          </a:p>
          <a:p>
            <a:r>
              <a:rPr lang="ru-RU" sz="2600" dirty="0" smtClean="0"/>
              <a:t>Генеральный директор МОТ Гай </a:t>
            </a:r>
            <a:r>
              <a:rPr lang="ru-RU" sz="2600" dirty="0" err="1" smtClean="0"/>
              <a:t>Райдер</a:t>
            </a:r>
            <a:r>
              <a:rPr lang="en-GB" sz="2600" dirty="0" smtClean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492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375" y="2393950"/>
            <a:ext cx="11653736" cy="3482975"/>
          </a:xfrm>
        </p:spPr>
        <p:txBody>
          <a:bodyPr/>
          <a:lstStyle/>
          <a:p>
            <a:r>
              <a:rPr lang="ru-RU" sz="2400" dirty="0" smtClean="0"/>
              <a:t>Ключевые политические рекомендации нацеленные на достижение полностью инклюзивного, ориентированного на человека восстановления после кризиса как на национальном, так и на международном уровне</a:t>
            </a:r>
            <a:r>
              <a:rPr lang="en-GB" sz="2400" dirty="0" smtClean="0"/>
              <a:t>:</a:t>
            </a:r>
            <a:endParaRPr lang="en-GB" sz="2400" dirty="0" smtClean="0"/>
          </a:p>
          <a:p>
            <a:r>
              <a:rPr lang="ru-RU" sz="2400" dirty="0" smtClean="0"/>
              <a:t>Ссылка на</a:t>
            </a:r>
            <a:r>
              <a:rPr lang="en-GB" sz="2400" dirty="0"/>
              <a:t> </a:t>
            </a:r>
            <a:r>
              <a:rPr lang="ru-RU" sz="2400" i="1" dirty="0" smtClean="0">
                <a:hlinkClick r:id="rId2"/>
              </a:rPr>
              <a:t>Глобальный призыв к действию во имя ориентированного на человека восстановления после кризиса </a:t>
            </a:r>
            <a:r>
              <a:rPr lang="en-GB" sz="2400" i="1" dirty="0" smtClean="0">
                <a:hlinkClick r:id="rId2"/>
              </a:rPr>
              <a:t>COVID-19</a:t>
            </a:r>
            <a:r>
              <a:rPr lang="ru-RU" sz="2400" i="1" dirty="0" smtClean="0">
                <a:hlinkClick r:id="rId2"/>
              </a:rPr>
              <a:t>, которое является инклюзивным, устойчивым и жизнеспособным</a:t>
            </a:r>
            <a:endParaRPr lang="en-GB" sz="2400" i="1" dirty="0" smtClean="0"/>
          </a:p>
          <a:p>
            <a:r>
              <a:rPr lang="ru-RU" sz="2400" dirty="0" smtClean="0"/>
              <a:t>Принят 187 государствами-членами МОТ в июне 2021 года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93332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П</a:t>
            </a:r>
            <a:r>
              <a:rPr lang="ru-RU" dirty="0" smtClean="0"/>
              <a:t>ризыв к действию</a:t>
            </a:r>
            <a:r>
              <a:rPr lang="en-GB" dirty="0" smtClean="0"/>
              <a:t>:</a:t>
            </a:r>
            <a:endParaRPr lang="en-GB" dirty="0" smtClean="0"/>
          </a:p>
          <a:p>
            <a:pPr fontAlgn="base"/>
            <a:r>
              <a:rPr lang="ru-RU" dirty="0" smtClean="0"/>
              <a:t>Обязывает страны работать над экономическим и социальным восстановлением после кризиса, которое является полностью инклюзивным, устойчивым и жизнеспособным</a:t>
            </a:r>
            <a:r>
              <a:rPr lang="en-GB" dirty="0" smtClean="0"/>
              <a:t>.</a:t>
            </a:r>
            <a:endParaRPr lang="en-GB" dirty="0" smtClean="0"/>
          </a:p>
          <a:p>
            <a:pPr fontAlgn="base"/>
            <a:r>
              <a:rPr lang="ru-RU" dirty="0" smtClean="0"/>
              <a:t>Призывает к проведению политики, отдающей приоритет обеспечению достойного труда для всех и решению проблем неравенства</a:t>
            </a:r>
            <a:r>
              <a:rPr lang="en-GB" dirty="0" smtClean="0"/>
              <a:t>.</a:t>
            </a:r>
            <a:endParaRPr lang="en-GB" dirty="0" smtClean="0"/>
          </a:p>
          <a:p>
            <a:pPr fontAlgn="base"/>
            <a:r>
              <a:rPr lang="ru-RU" dirty="0" smtClean="0"/>
              <a:t>Очерчивает всеобъемлющую повестку дня с конкретными мерами по продвижению качественной занятости и экономического развития, защиты трудящихся, всеобщей социальной защиты </a:t>
            </a:r>
            <a:r>
              <a:rPr lang="ru-RU" smtClean="0"/>
              <a:t>и социального </a:t>
            </a:r>
            <a:r>
              <a:rPr lang="ru-RU" dirty="0" smtClean="0"/>
              <a:t>диалога</a:t>
            </a:r>
            <a:r>
              <a:rPr lang="en-GB" dirty="0" smtClean="0"/>
              <a:t>.</a:t>
            </a:r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500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1462D-D596-4772-A100-8C490EDD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DF191B-FE11-4845-976C-F1586B9D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865745"/>
            <a:ext cx="8139112" cy="39826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Общие тенденции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Предварительный обзор статистики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Глобальные и региональные перспективы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 центре внимания – Европа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Прогнозы на </a:t>
            </a:r>
            <a:r>
              <a:rPr lang="en-GB" sz="2000" dirty="0" smtClean="0">
                <a:solidFill>
                  <a:schemeClr val="tx1"/>
                </a:solidFill>
              </a:rPr>
              <a:t>2022-23</a:t>
            </a:r>
            <a:r>
              <a:rPr lang="ru-RU" sz="2000" dirty="0" smtClean="0">
                <a:solidFill>
                  <a:schemeClr val="tx1"/>
                </a:solidFill>
              </a:rPr>
              <a:t> годы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Выводы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9EE1CE-C10C-495C-83E4-3A6AE86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0EF5-18BF-4A3E-A9B0-DE3BD5F678A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070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062976"/>
            <a:ext cx="11210924" cy="720000"/>
          </a:xfrm>
        </p:spPr>
        <p:txBody>
          <a:bodyPr/>
          <a:lstStyle/>
          <a:p>
            <a:r>
              <a:rPr lang="ru-RU" sz="2800" dirty="0" smtClean="0"/>
              <a:t>Общий вектор тенденций в </a:t>
            </a:r>
            <a:r>
              <a:rPr lang="fr-CH" sz="2800" dirty="0" smtClean="0"/>
              <a:t>2022</a:t>
            </a:r>
            <a:r>
              <a:rPr lang="ru-RU" sz="2800" dirty="0" smtClean="0"/>
              <a:t> году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662546"/>
            <a:ext cx="11210924" cy="421438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Доклад МБТ «Всемирный обзор тенденций в сфере занятости и социальных вопросов в 2022 году» предупреждает нас, что процесс восстановления будет медленным и неопределенным, поскольку пандемия продолжает оказывать существенное воздействие на мировые рынки труда</a:t>
            </a:r>
            <a:r>
              <a:rPr lang="en-GB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Доклад говорит о </a:t>
            </a:r>
            <a:r>
              <a:rPr lang="ru-RU" sz="2000" i="1" u="sng" dirty="0" smtClean="0"/>
              <a:t>бросающихся в глаза различиях</a:t>
            </a:r>
            <a:r>
              <a:rPr lang="ru-RU" sz="2000" dirty="0" smtClean="0"/>
              <a:t> в степени воздействия кризиса на </a:t>
            </a:r>
            <a:r>
              <a:rPr lang="en-GB" sz="2000" dirty="0" smtClean="0"/>
              <a:t> </a:t>
            </a:r>
            <a:r>
              <a:rPr lang="ru-RU" sz="2000" dirty="0" err="1" smtClean="0"/>
              <a:t>груупы</a:t>
            </a:r>
            <a:r>
              <a:rPr lang="ru-RU" sz="2000" dirty="0" smtClean="0"/>
              <a:t> трудящихся стран</a:t>
            </a:r>
            <a:r>
              <a:rPr lang="en-GB" sz="2000" dirty="0" smtClean="0"/>
              <a:t>. </a:t>
            </a:r>
            <a:r>
              <a:rPr lang="ru-RU" sz="2000" dirty="0" smtClean="0"/>
              <a:t>Эти различия </a:t>
            </a:r>
            <a:r>
              <a:rPr lang="ru-RU" sz="2000" i="1" u="sng" dirty="0" smtClean="0"/>
              <a:t>углубляют неравенство</a:t>
            </a:r>
            <a:r>
              <a:rPr lang="ru-RU" sz="2000" dirty="0" smtClean="0"/>
              <a:t> внутри стран и между ними и </a:t>
            </a:r>
            <a:r>
              <a:rPr lang="ru-RU" sz="2000" i="1" u="sng" dirty="0" smtClean="0"/>
              <a:t>ослабляют экономическую, финансовую и социальную ткань практически каждого общества</a:t>
            </a:r>
            <a:r>
              <a:rPr lang="en-GB" sz="2000" dirty="0" smtClean="0"/>
              <a:t>, </a:t>
            </a:r>
            <a:r>
              <a:rPr lang="ru-RU" sz="2000" dirty="0" smtClean="0"/>
              <a:t>несмотря на степень его развития</a:t>
            </a:r>
            <a:r>
              <a:rPr lang="en-GB" sz="200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Потенциально, существуют </a:t>
            </a:r>
            <a:r>
              <a:rPr lang="ru-RU" sz="2000" i="1" u="sng" dirty="0" smtClean="0"/>
              <a:t>долгосрочные последствия</a:t>
            </a:r>
            <a:r>
              <a:rPr lang="ru-RU" sz="2000" dirty="0" smtClean="0"/>
              <a:t> для уровня участия в рабочей силе, доходов семейных хозяйств и социального и – возможно – политического единства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4443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Цифры вкратце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48874"/>
            <a:ext cx="11210924" cy="47567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Прогнозируемые потери в пересчете на потерянные часы работы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en-GB" sz="2000" dirty="0">
                <a:solidFill>
                  <a:schemeClr val="accent1"/>
                </a:solidFill>
              </a:rPr>
              <a:t>52 </a:t>
            </a:r>
            <a:r>
              <a:rPr lang="ru-RU" sz="2000" dirty="0" smtClean="0">
                <a:solidFill>
                  <a:schemeClr val="accent1"/>
                </a:solidFill>
              </a:rPr>
              <a:t>миллиона полноценных рабочих мест во всем мире</a:t>
            </a:r>
            <a:r>
              <a:rPr lang="en-GB" sz="2000" dirty="0" smtClean="0">
                <a:solidFill>
                  <a:schemeClr val="accent1"/>
                </a:solidFill>
              </a:rPr>
              <a:t> (</a:t>
            </a:r>
            <a:r>
              <a:rPr lang="ru-RU" sz="2000" dirty="0" smtClean="0">
                <a:solidFill>
                  <a:schemeClr val="accent1"/>
                </a:solidFill>
              </a:rPr>
              <a:t>с </a:t>
            </a:r>
            <a:r>
              <a:rPr lang="en-GB" sz="2000" dirty="0" smtClean="0">
                <a:solidFill>
                  <a:schemeClr val="accent1"/>
                </a:solidFill>
              </a:rPr>
              <a:t>4</a:t>
            </a:r>
            <a:r>
              <a:rPr lang="ru-RU" sz="2000" dirty="0" smtClean="0">
                <a:solidFill>
                  <a:schemeClr val="accent1"/>
                </a:solidFill>
              </a:rPr>
              <a:t>-го квартала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года</a:t>
            </a:r>
            <a:r>
              <a:rPr lang="en-GB" sz="2000" dirty="0" smtClean="0">
                <a:solidFill>
                  <a:schemeClr val="accent1"/>
                </a:solidFill>
              </a:rPr>
              <a:t>). 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Предыдущий прогноз на целый год, сделанный в мае 2021 года, говорил о потере, эквивалентной </a:t>
            </a:r>
            <a:r>
              <a:rPr lang="en-GB" sz="2000" dirty="0" smtClean="0">
                <a:solidFill>
                  <a:schemeClr val="accent1"/>
                </a:solidFill>
              </a:rPr>
              <a:t>26 </a:t>
            </a:r>
            <a:r>
              <a:rPr lang="ru-RU" sz="2000" dirty="0" smtClean="0">
                <a:solidFill>
                  <a:schemeClr val="accent1"/>
                </a:solidFill>
              </a:rPr>
              <a:t>миллионам полноценных рабочих мест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Это лучше, чем ситуация в 2021 году</a:t>
            </a:r>
            <a:r>
              <a:rPr lang="en-GB" sz="2000" dirty="0" smtClean="0">
                <a:solidFill>
                  <a:schemeClr val="accent1"/>
                </a:solidFill>
              </a:rPr>
              <a:t>, </a:t>
            </a:r>
            <a:r>
              <a:rPr lang="ru-RU" sz="2000" dirty="0" smtClean="0">
                <a:solidFill>
                  <a:schemeClr val="accent1"/>
                </a:solidFill>
              </a:rPr>
              <a:t>но цифра остается на </a:t>
            </a:r>
            <a:r>
              <a:rPr lang="en-GB" sz="2000" dirty="0" smtClean="0">
                <a:solidFill>
                  <a:schemeClr val="accent1"/>
                </a:solidFill>
              </a:rPr>
              <a:t>2% </a:t>
            </a:r>
            <a:r>
              <a:rPr lang="ru-RU" sz="2000" dirty="0" smtClean="0">
                <a:solidFill>
                  <a:schemeClr val="accent1"/>
                </a:solidFill>
              </a:rPr>
              <a:t>ниже количества отработанных в мире часов до пандемии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Безработица в мире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accent1"/>
                </a:solidFill>
              </a:rPr>
              <a:t>в </a:t>
            </a:r>
            <a:r>
              <a:rPr lang="en-GB" sz="2000" dirty="0" smtClean="0">
                <a:solidFill>
                  <a:schemeClr val="accent1"/>
                </a:solidFill>
              </a:rPr>
              <a:t>2022 </a:t>
            </a:r>
            <a:r>
              <a:rPr lang="ru-RU" sz="2000" dirty="0" smtClean="0">
                <a:solidFill>
                  <a:schemeClr val="accent1"/>
                </a:solidFill>
              </a:rPr>
              <a:t>году прогнозируется на уровне </a:t>
            </a:r>
            <a:r>
              <a:rPr lang="en-GB" sz="2000" dirty="0" smtClean="0">
                <a:solidFill>
                  <a:schemeClr val="accent1"/>
                </a:solidFill>
              </a:rPr>
              <a:t>207 </a:t>
            </a:r>
            <a:r>
              <a:rPr lang="ru-RU" sz="2000" dirty="0" smtClean="0">
                <a:solidFill>
                  <a:schemeClr val="accent1"/>
                </a:solidFill>
              </a:rPr>
              <a:t>миллионов человек, в сравнении со </a:t>
            </a:r>
            <a:r>
              <a:rPr lang="en-GB" sz="2000" dirty="0" smtClean="0">
                <a:solidFill>
                  <a:schemeClr val="accent1"/>
                </a:solidFill>
              </a:rPr>
              <a:t>186 </a:t>
            </a:r>
            <a:r>
              <a:rPr lang="ru-RU" sz="2000" dirty="0" smtClean="0">
                <a:solidFill>
                  <a:schemeClr val="accent1"/>
                </a:solidFill>
              </a:rPr>
              <a:t>миллионами в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году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r>
              <a:rPr lang="en-GB" sz="2000" dirty="0">
                <a:solidFill>
                  <a:schemeClr val="accent1"/>
                </a:solidFill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Глобальный уровень участия в рабочей силе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accent1"/>
                </a:solidFill>
              </a:rPr>
              <a:t>прогноз на </a:t>
            </a:r>
            <a:r>
              <a:rPr lang="en-GB" sz="2000" dirty="0" smtClean="0">
                <a:solidFill>
                  <a:schemeClr val="accent1"/>
                </a:solidFill>
              </a:rPr>
              <a:t>2022 </a:t>
            </a:r>
            <a:r>
              <a:rPr lang="ru-RU" sz="2000" dirty="0" smtClean="0">
                <a:solidFill>
                  <a:schemeClr val="accent1"/>
                </a:solidFill>
              </a:rPr>
              <a:t>года остается на </a:t>
            </a:r>
            <a:r>
              <a:rPr lang="en-GB" sz="2000" dirty="0" smtClean="0">
                <a:solidFill>
                  <a:schemeClr val="accent1"/>
                </a:solidFill>
              </a:rPr>
              <a:t>1</a:t>
            </a:r>
            <a:r>
              <a:rPr lang="ru-RU" sz="2000" dirty="0" smtClean="0">
                <a:solidFill>
                  <a:schemeClr val="accent1"/>
                </a:solidFill>
              </a:rPr>
              <a:t>,</a:t>
            </a:r>
            <a:r>
              <a:rPr lang="en-GB" sz="2000" dirty="0" smtClean="0">
                <a:solidFill>
                  <a:schemeClr val="accent1"/>
                </a:solidFill>
              </a:rPr>
              <a:t>2 </a:t>
            </a:r>
            <a:r>
              <a:rPr lang="ru-RU" sz="2000" dirty="0" smtClean="0">
                <a:solidFill>
                  <a:schemeClr val="accent1"/>
                </a:solidFill>
              </a:rPr>
              <a:t>процентных пункта ниже уровня </a:t>
            </a:r>
            <a:r>
              <a:rPr lang="en-GB" sz="2000" dirty="0" smtClean="0">
                <a:solidFill>
                  <a:schemeClr val="accent1"/>
                </a:solidFill>
              </a:rPr>
              <a:t>2019</a:t>
            </a:r>
            <a:r>
              <a:rPr lang="ru-RU" sz="2000" dirty="0" smtClean="0">
                <a:solidFill>
                  <a:schemeClr val="accent1"/>
                </a:solidFill>
              </a:rPr>
              <a:t> года</a:t>
            </a:r>
            <a:r>
              <a:rPr lang="en-GB" sz="2000" dirty="0" smtClean="0">
                <a:solidFill>
                  <a:schemeClr val="accent1"/>
                </a:solidFill>
              </a:rPr>
              <a:t>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 smtClean="0"/>
              <a:t>Понижающая корректировка прогноза на 2022 отражает, в некоторой степени, воздействие </a:t>
            </a:r>
            <a:r>
              <a:rPr lang="en-GB" sz="2000" dirty="0" smtClean="0"/>
              <a:t>COVID-19 </a:t>
            </a:r>
            <a:r>
              <a:rPr lang="ru-RU" sz="2000" dirty="0" smtClean="0"/>
              <a:t>и его штаммов</a:t>
            </a:r>
            <a:r>
              <a:rPr lang="en-GB" sz="2000" dirty="0" smtClean="0"/>
              <a:t> (</a:t>
            </a:r>
            <a:r>
              <a:rPr lang="ru-RU" sz="2000" dirty="0" smtClean="0"/>
              <a:t>Омикрона и Дельты</a:t>
            </a:r>
            <a:r>
              <a:rPr lang="en-GB" sz="2000" dirty="0" smtClean="0"/>
              <a:t>).</a:t>
            </a:r>
            <a:endParaRPr lang="fr-CH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87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0538" y="1117600"/>
            <a:ext cx="11210924" cy="581891"/>
          </a:xfrm>
        </p:spPr>
        <p:txBody>
          <a:bodyPr/>
          <a:lstStyle/>
          <a:p>
            <a:r>
              <a:rPr lang="ru-RU" sz="2800" dirty="0" smtClean="0"/>
              <a:t>Глобальные и региональные перспективы</a:t>
            </a:r>
            <a:endParaRPr lang="en-GB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0538" y="1874982"/>
            <a:ext cx="11210924" cy="40019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На период </a:t>
            </a:r>
            <a:r>
              <a:rPr lang="en-GB" sz="2000" b="1" dirty="0" smtClean="0"/>
              <a:t>2022-2023 </a:t>
            </a:r>
            <a:r>
              <a:rPr lang="ru-RU" sz="2000" b="1" dirty="0" smtClean="0"/>
              <a:t>годов МБТ прогнозирует, что ключевые показатели рынка труда во всех регионах </a:t>
            </a:r>
            <a:r>
              <a:rPr lang="en-GB" sz="2000" b="1" dirty="0" smtClean="0"/>
              <a:t>(</a:t>
            </a:r>
            <a:r>
              <a:rPr lang="ru-RU" sz="2000" b="1" dirty="0" smtClean="0"/>
              <a:t>Африка, обе Америки, Арабские страны</a:t>
            </a:r>
            <a:r>
              <a:rPr lang="en-GB" sz="2000" b="1" dirty="0" smtClean="0"/>
              <a:t>, </a:t>
            </a:r>
            <a:r>
              <a:rPr lang="ru-RU" sz="2000" b="1" dirty="0" smtClean="0"/>
              <a:t>Азиатско-Тихоокеанский и Европа и Центральная Азия</a:t>
            </a:r>
            <a:r>
              <a:rPr lang="en-GB" sz="2000" b="1" dirty="0" smtClean="0"/>
              <a:t>) </a:t>
            </a:r>
            <a:r>
              <a:rPr lang="ru-RU" sz="2000" dirty="0" smtClean="0"/>
              <a:t>к </a:t>
            </a:r>
            <a:r>
              <a:rPr lang="ru-RU" sz="2000" dirty="0" err="1" smtClean="0"/>
              <a:t>до-пандемическим</a:t>
            </a:r>
            <a:r>
              <a:rPr lang="ru-RU" sz="2000" dirty="0" smtClean="0"/>
              <a:t> уровням не вернутся</a:t>
            </a:r>
            <a:r>
              <a:rPr lang="en-GB" sz="20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Последствия ощущаются на рынках труда всех регионов мира, хотя наблюдаются огромные различия в моделях восстановления</a:t>
            </a:r>
            <a:r>
              <a:rPr lang="en-GB" sz="2000" dirty="0" smtClean="0"/>
              <a:t>:</a:t>
            </a:r>
            <a:r>
              <a:rPr lang="en-GB" sz="2500" dirty="0" smtClean="0"/>
              <a:t>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Региона Европы и Северной Америки демонстрируются наиболее многообещающие признаки восстановления</a:t>
            </a:r>
            <a:endParaRPr lang="en-GB" sz="2000" dirty="0" smtClean="0"/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Наиболее негативные прогнозы сохраняются для Юго-Восточной Азии и Латинской Америки и Карибского бассейна</a:t>
            </a:r>
            <a:r>
              <a:rPr lang="en-GB" sz="2000" dirty="0" smtClean="0"/>
              <a:t>. </a:t>
            </a:r>
          </a:p>
          <a:p>
            <a:pPr marL="594900" lvl="2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 национальном уровне, восстановление рынка труда наиболее уверенно проходит в странах с высоким уровнем доходов, тогда как экономикам с уровнем доходов ниже среднего приходится труднее всего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231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Европа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930400"/>
            <a:ext cx="11210924" cy="39465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 Европе отмечено самое большое число случаев заболевания </a:t>
            </a:r>
            <a:r>
              <a:rPr lang="en-GB" sz="2400" b="1" dirty="0" smtClean="0"/>
              <a:t>COVID-19 </a:t>
            </a:r>
            <a:r>
              <a:rPr lang="ru-RU" sz="2400" b="1" dirty="0" smtClean="0"/>
              <a:t>в мире на ранних стадиях пандемии</a:t>
            </a:r>
            <a:r>
              <a:rPr lang="en-GB" sz="2400" b="1" dirty="0" smtClean="0"/>
              <a:t>, </a:t>
            </a:r>
            <a:r>
              <a:rPr lang="ru-RU" sz="2400" b="1" dirty="0" smtClean="0"/>
              <a:t>что стало огромным вызовом для государственного здравоохранения и привело к существенным потерям рабочих часов</a:t>
            </a:r>
            <a:r>
              <a:rPr lang="en-GB" sz="2400" b="1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Статистика  чистой потери рабочих мест на уровне </a:t>
            </a:r>
            <a:r>
              <a:rPr lang="en-GB" sz="2400" dirty="0" smtClean="0"/>
              <a:t>2</a:t>
            </a:r>
            <a:r>
              <a:rPr lang="ru-RU" sz="2400" dirty="0" smtClean="0"/>
              <a:t>,</a:t>
            </a:r>
            <a:r>
              <a:rPr lang="en-GB" sz="2400" dirty="0" smtClean="0"/>
              <a:t>7 </a:t>
            </a:r>
            <a:r>
              <a:rPr lang="ru-RU" sz="2400" dirty="0" smtClean="0"/>
              <a:t>миллиона в 2020 году занижает воздействие кризиса, так как сильно полагалась на интенсивные допустимые предела корректировки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Правительствам удалось смягчить потери занятости и скачки безработицы с помощью широкого использования схем сохранения занятости</a:t>
            </a:r>
            <a:r>
              <a:rPr lang="en-GB" sz="2400" dirty="0" smtClean="0"/>
              <a:t> (</a:t>
            </a:r>
            <a:r>
              <a:rPr lang="ru-RU" sz="2400" dirty="0" smtClean="0"/>
              <a:t>административные отпуска или временные увольнения) и переход на неполную занятость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72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Европа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2393950"/>
            <a:ext cx="11377207" cy="348297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Сокращение рабочих часов в Европе было эквивалентно потере </a:t>
            </a:r>
            <a:r>
              <a:rPr lang="en-GB" sz="2400" dirty="0" smtClean="0"/>
              <a:t>12</a:t>
            </a:r>
            <a:r>
              <a:rPr lang="ru-RU" sz="2400" dirty="0" smtClean="0"/>
              <a:t>,</a:t>
            </a:r>
            <a:r>
              <a:rPr lang="en-GB" sz="2400" dirty="0" smtClean="0"/>
              <a:t>8 </a:t>
            </a:r>
            <a:r>
              <a:rPr lang="ru-RU" sz="2400" dirty="0" smtClean="0"/>
              <a:t>миллиона полноценных рабочих мест в </a:t>
            </a:r>
            <a:r>
              <a:rPr lang="en-GB" sz="2400" dirty="0" smtClean="0"/>
              <a:t>2020 </a:t>
            </a:r>
            <a:r>
              <a:rPr lang="ru-RU" sz="2400" dirty="0" smtClean="0"/>
              <a:t>году относительно </a:t>
            </a:r>
            <a:r>
              <a:rPr lang="en-GB" sz="2400" dirty="0" smtClean="0"/>
              <a:t>2019</a:t>
            </a:r>
            <a:r>
              <a:rPr lang="ru-RU" sz="2400" dirty="0" smtClean="0"/>
              <a:t> года</a:t>
            </a:r>
            <a:r>
              <a:rPr lang="en-GB" sz="2400" dirty="0" smtClean="0"/>
              <a:t>. </a:t>
            </a:r>
            <a:r>
              <a:rPr lang="ru-RU" sz="2400" dirty="0" smtClean="0"/>
              <a:t>Ожидается, что уверенное восстановление в Европе во второй половине 2021 года продолжится и в 2022 году, движимое, в первую очередь, Германией, Францией, Италией и Испанией</a:t>
            </a:r>
            <a:r>
              <a:rPr lang="en-GB" sz="2400" dirty="0" smtClean="0"/>
              <a:t>.</a:t>
            </a:r>
          </a:p>
          <a:p>
            <a:r>
              <a:rPr lang="ru-RU" sz="2400" dirty="0" smtClean="0"/>
              <a:t>Восстановление неодинаково по отраслям</a:t>
            </a:r>
            <a:r>
              <a:rPr lang="en-GB" sz="2400" dirty="0" smtClean="0"/>
              <a:t>. </a:t>
            </a:r>
            <a:r>
              <a:rPr lang="ru-RU" sz="2400" dirty="0" smtClean="0"/>
              <a:t>Некоторые сектора сильно пострадали от дефицита запчастей и компонентов из-за перебоев в работе цепочек поставок и дефицита рабочей силы из-за чрезвычайной ситуации в здравоохранении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86502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 Восточной Европе, где относительно высок уровень неформальной занятости, перераспределение труда от наемных форм к </a:t>
            </a:r>
            <a:r>
              <a:rPr lang="ru-RU" sz="2400" b="1" dirty="0" err="1" smtClean="0"/>
              <a:t>самозанятости</a:t>
            </a:r>
            <a:r>
              <a:rPr lang="ru-RU" sz="2400" b="1" dirty="0" smtClean="0"/>
              <a:t> и работе на предприятиях, принадлежащих прямым родственникам, помогло смягчить снижение уровня занятости и уровня участия в рабочей силе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r>
              <a:rPr lang="ru-RU" sz="2400" dirty="0" smtClean="0"/>
              <a:t>Тем не менее, в 2020 году в Восточной Европе из сферы занятости было выведено около 2,7 миллиона человек, из которых </a:t>
            </a:r>
            <a:r>
              <a:rPr lang="en-GB" sz="2400" dirty="0" smtClean="0"/>
              <a:t>1</a:t>
            </a:r>
            <a:r>
              <a:rPr lang="ru-RU" sz="2400" dirty="0" smtClean="0"/>
              <a:t>,</a:t>
            </a:r>
            <a:r>
              <a:rPr lang="en-GB" sz="2400" dirty="0" smtClean="0"/>
              <a:t>1 </a:t>
            </a:r>
            <a:r>
              <a:rPr lang="ru-RU" sz="2400" dirty="0" smtClean="0"/>
              <a:t>миллиона стали безработными, а </a:t>
            </a:r>
            <a:r>
              <a:rPr lang="en-GB" sz="2400" dirty="0" smtClean="0"/>
              <a:t>1</a:t>
            </a:r>
            <a:r>
              <a:rPr lang="ru-RU" sz="2400" dirty="0" smtClean="0"/>
              <a:t>,</a:t>
            </a:r>
            <a:r>
              <a:rPr lang="en-GB" sz="2400" dirty="0" smtClean="0"/>
              <a:t>6 </a:t>
            </a:r>
            <a:r>
              <a:rPr lang="ru-RU" sz="2400" dirty="0" smtClean="0"/>
              <a:t>миллиона вышли из состава рабочей силы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74468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Европа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68" y="1782618"/>
            <a:ext cx="11595370" cy="4378037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В Европе кризис ударил по одним фирмам и работникам сильнее, чем по другим</a:t>
            </a:r>
            <a:r>
              <a:rPr lang="en-GB" sz="2600" b="1" dirty="0" smtClean="0"/>
              <a:t>.</a:t>
            </a:r>
            <a:endParaRPr lang="en-GB" sz="2600" b="1" dirty="0"/>
          </a:p>
          <a:p>
            <a:r>
              <a:rPr lang="ru-RU" sz="2600" dirty="0" smtClean="0"/>
              <a:t>Он жестко ударил по ММСП в силу их чрезмерной </a:t>
            </a:r>
            <a:r>
              <a:rPr lang="ru-RU" sz="2600" dirty="0" err="1" smtClean="0"/>
              <a:t>представленности</a:t>
            </a:r>
            <a:r>
              <a:rPr lang="ru-RU" sz="2600" dirty="0" smtClean="0"/>
              <a:t> в наиболее сильно пострадавших секторах, включая розничную торговлю и туризм, а также ограниченности их доступа к мерам поддержки</a:t>
            </a:r>
            <a:r>
              <a:rPr lang="en-GB" sz="2600" dirty="0" smtClean="0"/>
              <a:t>.</a:t>
            </a:r>
          </a:p>
          <a:p>
            <a:r>
              <a:rPr lang="ru-RU" sz="2600" dirty="0" smtClean="0"/>
              <a:t>Группы работников, определенные как наиболее уязвимые, включают временных работников и работников с многообразными формами занятости, работников низкооплачиваемых профессий и работников-мигрантов</a:t>
            </a:r>
            <a:r>
              <a:rPr lang="en-GB" sz="2600" dirty="0" smtClean="0"/>
              <a:t>.</a:t>
            </a:r>
          </a:p>
          <a:p>
            <a:r>
              <a:rPr lang="ru-RU" sz="2600" dirty="0" smtClean="0"/>
              <a:t>Как и в большинстве других регионов, молодежь сильно пострадала от пандемии, и на нее приходится несоразмерная доля (более трети) всех чистых потерь рабочих мест в </a:t>
            </a:r>
            <a:r>
              <a:rPr lang="en-GB" sz="2600" dirty="0" smtClean="0"/>
              <a:t>2020</a:t>
            </a:r>
            <a:r>
              <a:rPr lang="en-GB" sz="2600" dirty="0"/>
              <a:t>. </a:t>
            </a:r>
            <a:r>
              <a:rPr lang="ru-RU" sz="2600" dirty="0" smtClean="0"/>
              <a:t>Доля молодежи в потерях рабочих мест оказалась особенно высокой в Северной Европе</a:t>
            </a:r>
            <a:r>
              <a:rPr lang="en-GB" sz="2600" dirty="0" smtClean="0"/>
              <a:t> (</a:t>
            </a:r>
            <a:r>
              <a:rPr lang="en-GB" sz="2600" dirty="0"/>
              <a:t>77 </a:t>
            </a:r>
            <a:r>
              <a:rPr lang="ru-RU" sz="2600" dirty="0" smtClean="0"/>
              <a:t>процентов</a:t>
            </a:r>
            <a:r>
              <a:rPr lang="en-GB" sz="2600" dirty="0" smtClean="0"/>
              <a:t>cent).</a:t>
            </a:r>
            <a:endParaRPr lang="en-GB" sz="26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62429414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1370</Words>
  <Application>Microsoft Office PowerPoint</Application>
  <PresentationFormat>Произвольный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ILO 2020</vt:lpstr>
      <vt:lpstr>Обзор занятости 2022: Глобальные и региональные перспективы </vt:lpstr>
      <vt:lpstr>Содержание</vt:lpstr>
      <vt:lpstr>Общий вектор тенденций в 2022 году</vt:lpstr>
      <vt:lpstr>Цифры вкратце</vt:lpstr>
      <vt:lpstr>Глобальные и региональные перспективы</vt:lpstr>
      <vt:lpstr>Европа</vt:lpstr>
      <vt:lpstr>Европа</vt:lpstr>
      <vt:lpstr>Европа</vt:lpstr>
      <vt:lpstr>Европа</vt:lpstr>
      <vt:lpstr>Европа</vt:lpstr>
      <vt:lpstr>Европа: прогнозы на 2022-2023 годы</vt:lpstr>
      <vt:lpstr>Слайд 12</vt:lpstr>
      <vt:lpstr>Европа: прогнозы на 2022-2023 годы</vt:lpstr>
      <vt:lpstr>Европа: прогнозы на 2022-2023 годы</vt:lpstr>
      <vt:lpstr>Европа: прогнозы на 2022-2023 годы  Безработица по субрегионам, в процентах (синий – Вост. Европа, циан – Сев., Южн. и Зап. Европа, красный – Центр. И Зап. Азия </vt:lpstr>
      <vt:lpstr>Европа: прогнозы на 2022-2023 годы          Занятость (в процентах), Восточная Европа и Северная, Южная и Западная Европа</vt:lpstr>
      <vt:lpstr>Выводы</vt:lpstr>
      <vt:lpstr>Выводы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 Sustainable development cooperation and decent work: A trade union reference manual</dc:title>
  <dc:creator>Koyi, Grayson</dc:creator>
  <cp:lastModifiedBy>Eugene Kuprin</cp:lastModifiedBy>
  <cp:revision>36</cp:revision>
  <dcterms:created xsi:type="dcterms:W3CDTF">2021-12-15T16:45:24Z</dcterms:created>
  <dcterms:modified xsi:type="dcterms:W3CDTF">2022-02-15T19:49:30Z</dcterms:modified>
</cp:coreProperties>
</file>