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03" r:id="rId6"/>
    <p:sldId id="289" r:id="rId7"/>
    <p:sldId id="298" r:id="rId8"/>
    <p:sldId id="307" r:id="rId9"/>
    <p:sldId id="297" r:id="rId10"/>
    <p:sldId id="306" r:id="rId11"/>
    <p:sldId id="295" r:id="rId12"/>
    <p:sldId id="296" r:id="rId13"/>
    <p:sldId id="302" r:id="rId14"/>
    <p:sldId id="257" r:id="rId15"/>
    <p:sldId id="304" r:id="rId16"/>
    <p:sldId id="299" r:id="rId17"/>
    <p:sldId id="305" r:id="rId18"/>
    <p:sldId id="300" r:id="rId19"/>
    <p:sldId id="286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608"/>
    <a:srgbClr val="9500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2" autoAdjust="0"/>
    <p:restoredTop sz="89520" autoAdjust="0"/>
  </p:normalViewPr>
  <p:slideViewPr>
    <p:cSldViewPr snapToObjects="1">
      <p:cViewPr>
        <p:scale>
          <a:sx n="100" d="100"/>
          <a:sy n="100" d="100"/>
        </p:scale>
        <p:origin x="-2712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ituc.sharepoint.com/sites/espshare/Shared%20Documents/+++++000002017/Employment%20and%20Social%20Policy/Labour%20market%20policy/Wages/Min%20wage%20data%20poverty%20lines%20USD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tor\Downloads\37042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4" Type="http://schemas.microsoft.com/office/2011/relationships/chartColorStyle" Target="colors2.xml"/><Relationship Id="rId1" Type="http://schemas.openxmlformats.org/officeDocument/2006/relationships/oleObject" Target="file:///C:\Users\Astor\Downloads\exportedData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'Table - Min wage adequacy'!$B$14</c:f>
              <c:strCache>
                <c:ptCount val="1"/>
                <c:pt idx="0">
                  <c:v>minimum wage level (USD)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'Table - Min wage adequacy'!$A$15:$A$41</c:f>
              <c:strCache>
                <c:ptCount val="27"/>
                <c:pt idx="0">
                  <c:v>Cambodia</c:v>
                </c:pt>
                <c:pt idx="1">
                  <c:v>Hong Kong</c:v>
                </c:pt>
                <c:pt idx="2">
                  <c:v>Indonesia</c:v>
                </c:pt>
                <c:pt idx="3">
                  <c:v>Malaysia</c:v>
                </c:pt>
                <c:pt idx="4">
                  <c:v>Myanmar</c:v>
                </c:pt>
                <c:pt idx="5">
                  <c:v>Nepal</c:v>
                </c:pt>
                <c:pt idx="6">
                  <c:v>Philippines</c:v>
                </c:pt>
                <c:pt idx="7">
                  <c:v>Vietnam</c:v>
                </c:pt>
                <c:pt idx="8">
                  <c:v>Argentina</c:v>
                </c:pt>
                <c:pt idx="9">
                  <c:v>Brazil</c:v>
                </c:pt>
                <c:pt idx="10">
                  <c:v>Costa Rica</c:v>
                </c:pt>
                <c:pt idx="11">
                  <c:v>El Salvador</c:v>
                </c:pt>
                <c:pt idx="12">
                  <c:v>Guatemala</c:v>
                </c:pt>
                <c:pt idx="13">
                  <c:v>Honduras</c:v>
                </c:pt>
                <c:pt idx="14">
                  <c:v>Panama</c:v>
                </c:pt>
                <c:pt idx="15">
                  <c:v>Ghana</c:v>
                </c:pt>
                <c:pt idx="16">
                  <c:v>Kenya</c:v>
                </c:pt>
                <c:pt idx="17">
                  <c:v>Nigeria</c:v>
                </c:pt>
                <c:pt idx="18">
                  <c:v>Rwanda</c:v>
                </c:pt>
                <c:pt idx="19">
                  <c:v>Senegal</c:v>
                </c:pt>
                <c:pt idx="20">
                  <c:v>Zambia</c:v>
                </c:pt>
                <c:pt idx="21">
                  <c:v>Albania</c:v>
                </c:pt>
                <c:pt idx="22">
                  <c:v>Montenegro</c:v>
                </c:pt>
                <c:pt idx="23">
                  <c:v>Slovenia</c:v>
                </c:pt>
                <c:pt idx="24">
                  <c:v>Croatia</c:v>
                </c:pt>
                <c:pt idx="25">
                  <c:v>Macedonia</c:v>
                </c:pt>
                <c:pt idx="26">
                  <c:v>Serbia</c:v>
                </c:pt>
              </c:strCache>
            </c:strRef>
          </c:cat>
          <c:val>
            <c:numRef>
              <c:f>'Table - Min wage adequacy'!$B$15:$B$41</c:f>
              <c:numCache>
                <c:formatCode>General</c:formatCode>
                <c:ptCount val="27"/>
                <c:pt idx="0">
                  <c:v>154.23</c:v>
                </c:pt>
                <c:pt idx="1">
                  <c:v>769.3</c:v>
                </c:pt>
                <c:pt idx="2">
                  <c:v>100.48</c:v>
                </c:pt>
                <c:pt idx="3">
                  <c:v>208.19</c:v>
                </c:pt>
                <c:pt idx="4">
                  <c:v>57.52</c:v>
                </c:pt>
                <c:pt idx="5">
                  <c:v>94.32</c:v>
                </c:pt>
                <c:pt idx="6">
                  <c:v>104.94</c:v>
                </c:pt>
                <c:pt idx="7">
                  <c:v>114.54</c:v>
                </c:pt>
                <c:pt idx="8">
                  <c:v>521.0</c:v>
                </c:pt>
                <c:pt idx="9">
                  <c:v>301.0</c:v>
                </c:pt>
                <c:pt idx="10">
                  <c:v>513.0</c:v>
                </c:pt>
                <c:pt idx="11">
                  <c:v>200.0</c:v>
                </c:pt>
                <c:pt idx="12">
                  <c:v>308.0</c:v>
                </c:pt>
                <c:pt idx="13">
                  <c:v>250.0</c:v>
                </c:pt>
                <c:pt idx="14">
                  <c:v>253.0</c:v>
                </c:pt>
                <c:pt idx="15">
                  <c:v>43.0</c:v>
                </c:pt>
                <c:pt idx="16">
                  <c:v>52.0</c:v>
                </c:pt>
                <c:pt idx="17">
                  <c:v>57.0</c:v>
                </c:pt>
                <c:pt idx="18">
                  <c:v>2.6</c:v>
                </c:pt>
                <c:pt idx="19">
                  <c:v>55.0</c:v>
                </c:pt>
                <c:pt idx="20">
                  <c:v>46.0</c:v>
                </c:pt>
                <c:pt idx="21">
                  <c:v>214.0</c:v>
                </c:pt>
                <c:pt idx="22">
                  <c:v>343.0</c:v>
                </c:pt>
                <c:pt idx="23">
                  <c:v>958.0</c:v>
                </c:pt>
                <c:pt idx="24">
                  <c:v>516.0</c:v>
                </c:pt>
                <c:pt idx="25">
                  <c:v>286.0</c:v>
                </c:pt>
                <c:pt idx="26">
                  <c:v>305.0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176-4934-A272-595EBB0B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2064888"/>
        <c:axId val="2142070504"/>
      </c:barChart>
      <c:scatterChart>
        <c:scatterStyle val="lineMarker"/>
        <c:varyColors val="0"/>
        <c:ser>
          <c:idx val="1"/>
          <c:order val="1"/>
          <c:tx>
            <c:strRef>
              <c:f>'Table - Min wage adequacy'!$C$14</c:f>
              <c:strCache>
                <c:ptCount val="1"/>
                <c:pt idx="0">
                  <c:v>For a single person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rgbClr val="EA5608"/>
              </a:solidFill>
              <a:ln w="9525">
                <a:solidFill>
                  <a:srgbClr val="EA5608"/>
                </a:solidFill>
              </a:ln>
              <a:effectLst/>
            </c:spPr>
          </c:marker>
          <c:xVal>
            <c:strRef>
              <c:f>'Table - Min wage adequacy'!$A$15:$A$41</c:f>
              <c:strCache>
                <c:ptCount val="27"/>
                <c:pt idx="0">
                  <c:v>Cambodia</c:v>
                </c:pt>
                <c:pt idx="1">
                  <c:v>Hong Kong</c:v>
                </c:pt>
                <c:pt idx="2">
                  <c:v>Indonesia</c:v>
                </c:pt>
                <c:pt idx="3">
                  <c:v>Malaysia</c:v>
                </c:pt>
                <c:pt idx="4">
                  <c:v>Myanmar</c:v>
                </c:pt>
                <c:pt idx="5">
                  <c:v>Nepal</c:v>
                </c:pt>
                <c:pt idx="6">
                  <c:v>Philippines</c:v>
                </c:pt>
                <c:pt idx="7">
                  <c:v>Vietnam</c:v>
                </c:pt>
                <c:pt idx="8">
                  <c:v>Argentina</c:v>
                </c:pt>
                <c:pt idx="9">
                  <c:v>Brazil</c:v>
                </c:pt>
                <c:pt idx="10">
                  <c:v>Costa Rica</c:v>
                </c:pt>
                <c:pt idx="11">
                  <c:v>El Salvador</c:v>
                </c:pt>
                <c:pt idx="12">
                  <c:v>Guatemala</c:v>
                </c:pt>
                <c:pt idx="13">
                  <c:v>Honduras</c:v>
                </c:pt>
                <c:pt idx="14">
                  <c:v>Panama</c:v>
                </c:pt>
                <c:pt idx="15">
                  <c:v>Ghana</c:v>
                </c:pt>
                <c:pt idx="16">
                  <c:v>Kenya</c:v>
                </c:pt>
                <c:pt idx="17">
                  <c:v>Nigeria</c:v>
                </c:pt>
                <c:pt idx="18">
                  <c:v>Rwanda</c:v>
                </c:pt>
                <c:pt idx="19">
                  <c:v>Senegal</c:v>
                </c:pt>
                <c:pt idx="20">
                  <c:v>Zambia</c:v>
                </c:pt>
                <c:pt idx="21">
                  <c:v>Albania</c:v>
                </c:pt>
                <c:pt idx="22">
                  <c:v>Montenegro</c:v>
                </c:pt>
                <c:pt idx="23">
                  <c:v>Slovenia</c:v>
                </c:pt>
                <c:pt idx="24">
                  <c:v>Croatia</c:v>
                </c:pt>
                <c:pt idx="25">
                  <c:v>Macedonia</c:v>
                </c:pt>
                <c:pt idx="26">
                  <c:v>Serbia</c:v>
                </c:pt>
              </c:strCache>
            </c:strRef>
          </c:xVal>
          <c:yVal>
            <c:numRef>
              <c:f>'Table - Min wage adequacy'!$C$15:$C$41</c:f>
              <c:numCache>
                <c:formatCode>General</c:formatCode>
                <c:ptCount val="27"/>
                <c:pt idx="0">
                  <c:v>124.0</c:v>
                </c:pt>
                <c:pt idx="1">
                  <c:v>488.0</c:v>
                </c:pt>
                <c:pt idx="2">
                  <c:v>26.67</c:v>
                </c:pt>
                <c:pt idx="3">
                  <c:v>172.2</c:v>
                </c:pt>
                <c:pt idx="4">
                  <c:v>27.08</c:v>
                </c:pt>
                <c:pt idx="5">
                  <c:v>15.58</c:v>
                </c:pt>
                <c:pt idx="6">
                  <c:v>166.99</c:v>
                </c:pt>
                <c:pt idx="7">
                  <c:v>38.4</c:v>
                </c:pt>
                <c:pt idx="8">
                  <c:v>100.9</c:v>
                </c:pt>
                <c:pt idx="9">
                  <c:v>135.5</c:v>
                </c:pt>
                <c:pt idx="10">
                  <c:v>146.1</c:v>
                </c:pt>
                <c:pt idx="11">
                  <c:v>104.5</c:v>
                </c:pt>
                <c:pt idx="12">
                  <c:v>179.2</c:v>
                </c:pt>
                <c:pt idx="13">
                  <c:v>128.8</c:v>
                </c:pt>
                <c:pt idx="14">
                  <c:v>131.3</c:v>
                </c:pt>
                <c:pt idx="15">
                  <c:v>460.0</c:v>
                </c:pt>
                <c:pt idx="16">
                  <c:v>28.0</c:v>
                </c:pt>
                <c:pt idx="17">
                  <c:v>55.0</c:v>
                </c:pt>
                <c:pt idx="18">
                  <c:v>138.0</c:v>
                </c:pt>
                <c:pt idx="19">
                  <c:v>88.0</c:v>
                </c:pt>
                <c:pt idx="20">
                  <c:v>486.0</c:v>
                </c:pt>
                <c:pt idx="21">
                  <c:v>56.78</c:v>
                </c:pt>
                <c:pt idx="22">
                  <c:v>220.0</c:v>
                </c:pt>
                <c:pt idx="23">
                  <c:v>729.0</c:v>
                </c:pt>
                <c:pt idx="24">
                  <c:v>339.0</c:v>
                </c:pt>
                <c:pt idx="25">
                  <c:v>125.0</c:v>
                </c:pt>
                <c:pt idx="26">
                  <c:v>151.0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176-4934-A272-595EBB0B0A60}"/>
            </c:ext>
          </c:extLst>
        </c:ser>
        <c:ser>
          <c:idx val="2"/>
          <c:order val="2"/>
          <c:tx>
            <c:strRef>
              <c:f>'Table - Min wage adequacy'!$D$14</c:f>
              <c:strCache>
                <c:ptCount val="1"/>
                <c:pt idx="0">
                  <c:v>For a family of four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triangle"/>
            <c:size val="8"/>
            <c:spPr>
              <a:solidFill>
                <a:srgbClr val="92D050"/>
              </a:solidFill>
              <a:ln w="9525">
                <a:solidFill>
                  <a:srgbClr val="00B050"/>
                </a:solidFill>
              </a:ln>
              <a:effectLst/>
            </c:spPr>
          </c:marker>
          <c:xVal>
            <c:strRef>
              <c:f>'Table - Min wage adequacy'!$A$15:$A$41</c:f>
              <c:strCache>
                <c:ptCount val="27"/>
                <c:pt idx="0">
                  <c:v>Cambodia</c:v>
                </c:pt>
                <c:pt idx="1">
                  <c:v>Hong Kong</c:v>
                </c:pt>
                <c:pt idx="2">
                  <c:v>Indonesia</c:v>
                </c:pt>
                <c:pt idx="3">
                  <c:v>Malaysia</c:v>
                </c:pt>
                <c:pt idx="4">
                  <c:v>Myanmar</c:v>
                </c:pt>
                <c:pt idx="5">
                  <c:v>Nepal</c:v>
                </c:pt>
                <c:pt idx="6">
                  <c:v>Philippines</c:v>
                </c:pt>
                <c:pt idx="7">
                  <c:v>Vietnam</c:v>
                </c:pt>
                <c:pt idx="8">
                  <c:v>Argentina</c:v>
                </c:pt>
                <c:pt idx="9">
                  <c:v>Brazil</c:v>
                </c:pt>
                <c:pt idx="10">
                  <c:v>Costa Rica</c:v>
                </c:pt>
                <c:pt idx="11">
                  <c:v>El Salvador</c:v>
                </c:pt>
                <c:pt idx="12">
                  <c:v>Guatemala</c:v>
                </c:pt>
                <c:pt idx="13">
                  <c:v>Honduras</c:v>
                </c:pt>
                <c:pt idx="14">
                  <c:v>Panama</c:v>
                </c:pt>
                <c:pt idx="15">
                  <c:v>Ghana</c:v>
                </c:pt>
                <c:pt idx="16">
                  <c:v>Kenya</c:v>
                </c:pt>
                <c:pt idx="17">
                  <c:v>Nigeria</c:v>
                </c:pt>
                <c:pt idx="18">
                  <c:v>Rwanda</c:v>
                </c:pt>
                <c:pt idx="19">
                  <c:v>Senegal</c:v>
                </c:pt>
                <c:pt idx="20">
                  <c:v>Zambia</c:v>
                </c:pt>
                <c:pt idx="21">
                  <c:v>Albania</c:v>
                </c:pt>
                <c:pt idx="22">
                  <c:v>Montenegro</c:v>
                </c:pt>
                <c:pt idx="23">
                  <c:v>Slovenia</c:v>
                </c:pt>
                <c:pt idx="24">
                  <c:v>Croatia</c:v>
                </c:pt>
                <c:pt idx="25">
                  <c:v>Macedonia</c:v>
                </c:pt>
                <c:pt idx="26">
                  <c:v>Serbia</c:v>
                </c:pt>
              </c:strCache>
            </c:strRef>
          </c:xVal>
          <c:yVal>
            <c:numRef>
              <c:f>'Table - Min wage adequacy'!$D$15:$D$41</c:f>
              <c:numCache>
                <c:formatCode>General</c:formatCode>
                <c:ptCount val="27"/>
                <c:pt idx="0">
                  <c:v>334.8</c:v>
                </c:pt>
                <c:pt idx="1">
                  <c:v>1317.6</c:v>
                </c:pt>
                <c:pt idx="2">
                  <c:v>72.0</c:v>
                </c:pt>
                <c:pt idx="3">
                  <c:v>464.94</c:v>
                </c:pt>
                <c:pt idx="4">
                  <c:v>73.12</c:v>
                </c:pt>
                <c:pt idx="5">
                  <c:v>42.066</c:v>
                </c:pt>
                <c:pt idx="6">
                  <c:v>450.87</c:v>
                </c:pt>
                <c:pt idx="7">
                  <c:v>103.68</c:v>
                </c:pt>
                <c:pt idx="8">
                  <c:v>272.4299999999997</c:v>
                </c:pt>
                <c:pt idx="9">
                  <c:v>365.85</c:v>
                </c:pt>
                <c:pt idx="10">
                  <c:v>394.47</c:v>
                </c:pt>
                <c:pt idx="11">
                  <c:v>282.15</c:v>
                </c:pt>
                <c:pt idx="12">
                  <c:v>483.34</c:v>
                </c:pt>
                <c:pt idx="13">
                  <c:v>347.76</c:v>
                </c:pt>
                <c:pt idx="14">
                  <c:v>354.51</c:v>
                </c:pt>
                <c:pt idx="15">
                  <c:v>1058.0</c:v>
                </c:pt>
                <c:pt idx="16">
                  <c:v>75.6</c:v>
                </c:pt>
                <c:pt idx="17">
                  <c:v>148.5</c:v>
                </c:pt>
                <c:pt idx="18">
                  <c:v>372.6</c:v>
                </c:pt>
                <c:pt idx="19">
                  <c:v>237.6</c:v>
                </c:pt>
                <c:pt idx="20">
                  <c:v>1312.0</c:v>
                </c:pt>
                <c:pt idx="21">
                  <c:v>130.6</c:v>
                </c:pt>
                <c:pt idx="22">
                  <c:v>506.0</c:v>
                </c:pt>
                <c:pt idx="23">
                  <c:v>1531.0</c:v>
                </c:pt>
                <c:pt idx="24">
                  <c:v>711.0</c:v>
                </c:pt>
                <c:pt idx="25">
                  <c:v>263.0</c:v>
                </c:pt>
                <c:pt idx="26">
                  <c:v>317.0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176-4934-A272-595EBB0B0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064888"/>
        <c:axId val="2142070504"/>
      </c:scatterChart>
      <c:catAx>
        <c:axId val="2142064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070504"/>
        <c:crosses val="autoZero"/>
        <c:auto val="1"/>
        <c:lblAlgn val="ctr"/>
        <c:lblOffset val="100"/>
        <c:noMultiLvlLbl val="0"/>
      </c:catAx>
      <c:valAx>
        <c:axId val="2142070504"/>
        <c:scaling>
          <c:orientation val="minMax"/>
          <c:max val="1550.0"/>
          <c:min val="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2064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5112476795386"/>
          <c:y val="0.147974843628648"/>
          <c:w val="0.645656716022074"/>
          <c:h val="0.7764067797781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'[37042.xlsx]Data Figure 3.7'!$B$9</c:f>
              <c:strCache>
                <c:ptCount val="1"/>
                <c:pt idx="0">
                  <c:v>2012 Contributory (per cent)      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'[37042.xlsx]Data Figure 3.7'!$A$10:$A$20</c:f>
              <c:strCache>
                <c:ptCount val="11"/>
                <c:pt idx="0">
                  <c:v>Africa</c:v>
                </c:pt>
                <c:pt idx="1">
                  <c:v>Sub-Saharan Africa</c:v>
                </c:pt>
                <c:pt idx="2">
                  <c:v>North Africa</c:v>
                </c:pt>
                <c:pt idx="3">
                  <c:v>Middle East</c:v>
                </c:pt>
                <c:pt idx="4">
                  <c:v>Latin America and the Caribbean</c:v>
                </c:pt>
                <c:pt idx="5">
                  <c:v>Asia and the Pacific</c:v>
                </c:pt>
                <c:pt idx="6">
                  <c:v>Central and Eastern Europe</c:v>
                </c:pt>
                <c:pt idx="7">
                  <c:v>North America</c:v>
                </c:pt>
                <c:pt idx="8">
                  <c:v>Western Europe</c:v>
                </c:pt>
                <c:pt idx="10">
                  <c:v>World</c:v>
                </c:pt>
              </c:strCache>
            </c:strRef>
          </c:cat>
          <c:val>
            <c:numRef>
              <c:f>'[37042.xlsx]Data Figure 3.7'!$B$10:$B$20</c:f>
              <c:numCache>
                <c:formatCode>0.0</c:formatCode>
                <c:ptCount val="11"/>
                <c:pt idx="0">
                  <c:v>0.937</c:v>
                </c:pt>
                <c:pt idx="1">
                  <c:v>0.751</c:v>
                </c:pt>
                <c:pt idx="2">
                  <c:v>2.358999999999999</c:v>
                </c:pt>
                <c:pt idx="3">
                  <c:v>2.215</c:v>
                </c:pt>
                <c:pt idx="4">
                  <c:v>4.575</c:v>
                </c:pt>
                <c:pt idx="5">
                  <c:v>6.839</c:v>
                </c:pt>
                <c:pt idx="6">
                  <c:v>21.10600000000001</c:v>
                </c:pt>
                <c:pt idx="7">
                  <c:v>27.998</c:v>
                </c:pt>
                <c:pt idx="8">
                  <c:v>44.565</c:v>
                </c:pt>
                <c:pt idx="10">
                  <c:v>10.218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535-4C9D-BBA1-4EC1B3FE429F}"/>
            </c:ext>
          </c:extLst>
        </c:ser>
        <c:ser>
          <c:idx val="1"/>
          <c:order val="1"/>
          <c:tx>
            <c:strRef>
              <c:f>'[37042.xlsx]Data Figure 3.7'!$C$9</c:f>
              <c:strCache>
                <c:ptCount val="1"/>
                <c:pt idx="0">
                  <c:v>2012 Non-contributory (per cent)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invertIfNegative val="0"/>
          <c:cat>
            <c:strRef>
              <c:f>'[37042.xlsx]Data Figure 3.7'!$A$10:$A$20</c:f>
              <c:strCache>
                <c:ptCount val="11"/>
                <c:pt idx="0">
                  <c:v>Africa</c:v>
                </c:pt>
                <c:pt idx="1">
                  <c:v>Sub-Saharan Africa</c:v>
                </c:pt>
                <c:pt idx="2">
                  <c:v>North Africa</c:v>
                </c:pt>
                <c:pt idx="3">
                  <c:v>Middle East</c:v>
                </c:pt>
                <c:pt idx="4">
                  <c:v>Latin America and the Caribbean</c:v>
                </c:pt>
                <c:pt idx="5">
                  <c:v>Asia and the Pacific</c:v>
                </c:pt>
                <c:pt idx="6">
                  <c:v>Central and Eastern Europe</c:v>
                </c:pt>
                <c:pt idx="7">
                  <c:v>North America</c:v>
                </c:pt>
                <c:pt idx="8">
                  <c:v>Western Europe</c:v>
                </c:pt>
                <c:pt idx="10">
                  <c:v>World</c:v>
                </c:pt>
              </c:strCache>
            </c:strRef>
          </c:cat>
          <c:val>
            <c:numRef>
              <c:f>'[37042.xlsx]Data Figure 3.7'!$C$10:$C$20</c:f>
              <c:numCache>
                <c:formatCode>0.0</c:formatCode>
                <c:ptCount val="11"/>
                <c:pt idx="0">
                  <c:v>0.033</c:v>
                </c:pt>
                <c:pt idx="1">
                  <c:v>0.002</c:v>
                </c:pt>
                <c:pt idx="2">
                  <c:v>0.267</c:v>
                </c:pt>
                <c:pt idx="3">
                  <c:v>0.0</c:v>
                </c:pt>
                <c:pt idx="4">
                  <c:v>0.0</c:v>
                </c:pt>
                <c:pt idx="5">
                  <c:v>0.391</c:v>
                </c:pt>
                <c:pt idx="6">
                  <c:v>0.537</c:v>
                </c:pt>
                <c:pt idx="7">
                  <c:v>0.0</c:v>
                </c:pt>
                <c:pt idx="8">
                  <c:v>19.245</c:v>
                </c:pt>
                <c:pt idx="10">
                  <c:v>1.497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535-4C9D-BBA1-4EC1B3FE4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"/>
        <c:overlap val="100"/>
        <c:axId val="2142194280"/>
        <c:axId val="2142197512"/>
      </c:barChart>
      <c:catAx>
        <c:axId val="21421942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n-GB" sz="1400"/>
            </a:pPr>
            <a:endParaRPr lang="en-US"/>
          </a:p>
        </c:txPr>
        <c:crossAx val="2142197512"/>
        <c:crosses val="autoZero"/>
        <c:auto val="1"/>
        <c:lblAlgn val="ctr"/>
        <c:lblOffset val="100"/>
        <c:noMultiLvlLbl val="0"/>
      </c:catAx>
      <c:valAx>
        <c:axId val="2142197512"/>
        <c:scaling>
          <c:orientation val="minMax"/>
          <c:max val="70.0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lang="en-GB" sz="1400"/>
            </a:pPr>
            <a:endParaRPr lang="en-US"/>
          </a:p>
        </c:txPr>
        <c:crossAx val="2142194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89184242582836"/>
          <c:y val="0.411727548055586"/>
          <c:w val="0.484228871391076"/>
          <c:h val="0.321416320017812"/>
        </c:manualLayout>
      </c:layout>
      <c:overlay val="0"/>
      <c:txPr>
        <a:bodyPr/>
        <a:lstStyle/>
        <a:p>
          <a:pPr>
            <a:defRPr lang="en-GB" sz="16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'[exportedData.xlsx]Minimum income benefits'!$A$6:$A$46</c:f>
              <c:strCache>
                <c:ptCount val="41"/>
                <c:pt idx="0">
                  <c:v>Cyprus</c:v>
                </c:pt>
                <c:pt idx="1">
                  <c:v>Italy</c:v>
                </c:pt>
                <c:pt idx="2">
                  <c:v>Turkey</c:v>
                </c:pt>
                <c:pt idx="3">
                  <c:v>Greece</c:v>
                </c:pt>
                <c:pt idx="4">
                  <c:v>Chile</c:v>
                </c:pt>
                <c:pt idx="5">
                  <c:v>Bulgaria</c:v>
                </c:pt>
                <c:pt idx="6">
                  <c:v>United States</c:v>
                </c:pt>
                <c:pt idx="7">
                  <c:v>Spain</c:v>
                </c:pt>
                <c:pt idx="8">
                  <c:v>Romania</c:v>
                </c:pt>
                <c:pt idx="9">
                  <c:v>Hungary</c:v>
                </c:pt>
                <c:pt idx="10">
                  <c:v>Slovak Republic</c:v>
                </c:pt>
                <c:pt idx="11">
                  <c:v>Portugal</c:v>
                </c:pt>
                <c:pt idx="12">
                  <c:v>Croatia</c:v>
                </c:pt>
                <c:pt idx="13">
                  <c:v>Estonia</c:v>
                </c:pt>
                <c:pt idx="14">
                  <c:v>Malta</c:v>
                </c:pt>
                <c:pt idx="15">
                  <c:v>Canada</c:v>
                </c:pt>
                <c:pt idx="16">
                  <c:v>Israel</c:v>
                </c:pt>
                <c:pt idx="17">
                  <c:v>Belgium</c:v>
                </c:pt>
                <c:pt idx="18">
                  <c:v>France</c:v>
                </c:pt>
                <c:pt idx="19">
                  <c:v>OECD</c:v>
                </c:pt>
                <c:pt idx="20">
                  <c:v>New Zealand</c:v>
                </c:pt>
                <c:pt idx="21">
                  <c:v>Switzerland</c:v>
                </c:pt>
                <c:pt idx="22">
                  <c:v>Lithuania</c:v>
                </c:pt>
                <c:pt idx="23">
                  <c:v>Czech Republic</c:v>
                </c:pt>
                <c:pt idx="24">
                  <c:v>Slovenia</c:v>
                </c:pt>
                <c:pt idx="25">
                  <c:v>Korea</c:v>
                </c:pt>
                <c:pt idx="26">
                  <c:v>Norway</c:v>
                </c:pt>
                <c:pt idx="27">
                  <c:v>Latvia</c:v>
                </c:pt>
                <c:pt idx="28">
                  <c:v>Sweden</c:v>
                </c:pt>
                <c:pt idx="29">
                  <c:v>Poland</c:v>
                </c:pt>
                <c:pt idx="30">
                  <c:v>Australia</c:v>
                </c:pt>
                <c:pt idx="31">
                  <c:v>Finland</c:v>
                </c:pt>
                <c:pt idx="32">
                  <c:v>Luxembourg</c:v>
                </c:pt>
                <c:pt idx="33">
                  <c:v>Japan</c:v>
                </c:pt>
                <c:pt idx="34">
                  <c:v>Austria</c:v>
                </c:pt>
                <c:pt idx="35">
                  <c:v>Netherlands</c:v>
                </c:pt>
                <c:pt idx="36">
                  <c:v>Iceland</c:v>
                </c:pt>
                <c:pt idx="37">
                  <c:v>Germany</c:v>
                </c:pt>
                <c:pt idx="38">
                  <c:v>United Kingdom</c:v>
                </c:pt>
                <c:pt idx="39">
                  <c:v>Denmark</c:v>
                </c:pt>
                <c:pt idx="40">
                  <c:v>Ireland</c:v>
                </c:pt>
              </c:strCache>
            </c:strRef>
          </c:cat>
          <c:val>
            <c:numRef>
              <c:f>'[exportedData.xlsx]Minimum income benefits'!$B$6:$B$46</c:f>
              <c:numCache>
                <c:formatCode>General</c:formatCode>
                <c:ptCount val="41"/>
                <c:pt idx="0">
                  <c:v>0.0</c:v>
                </c:pt>
                <c:pt idx="1">
                  <c:v>0.0</c:v>
                </c:pt>
                <c:pt idx="2">
                  <c:v>0.0</c:v>
                </c:pt>
                <c:pt idx="3">
                  <c:v>7.9</c:v>
                </c:pt>
                <c:pt idx="4">
                  <c:v>17.1</c:v>
                </c:pt>
                <c:pt idx="5">
                  <c:v>20.4</c:v>
                </c:pt>
                <c:pt idx="6">
                  <c:v>22.5</c:v>
                </c:pt>
                <c:pt idx="7">
                  <c:v>22.8</c:v>
                </c:pt>
                <c:pt idx="8">
                  <c:v>23.4</c:v>
                </c:pt>
                <c:pt idx="9">
                  <c:v>23.9</c:v>
                </c:pt>
                <c:pt idx="10">
                  <c:v>28.6</c:v>
                </c:pt>
                <c:pt idx="11">
                  <c:v>29.3</c:v>
                </c:pt>
                <c:pt idx="12">
                  <c:v>33.0</c:v>
                </c:pt>
                <c:pt idx="13">
                  <c:v>35.4</c:v>
                </c:pt>
                <c:pt idx="14">
                  <c:v>35.9</c:v>
                </c:pt>
                <c:pt idx="15">
                  <c:v>36.0</c:v>
                </c:pt>
                <c:pt idx="16">
                  <c:v>36.0</c:v>
                </c:pt>
                <c:pt idx="17">
                  <c:v>38.1</c:v>
                </c:pt>
                <c:pt idx="18">
                  <c:v>38.7</c:v>
                </c:pt>
                <c:pt idx="19">
                  <c:v>40.0</c:v>
                </c:pt>
                <c:pt idx="20">
                  <c:v>40.1</c:v>
                </c:pt>
                <c:pt idx="21">
                  <c:v>40.2</c:v>
                </c:pt>
                <c:pt idx="22">
                  <c:v>40.9</c:v>
                </c:pt>
                <c:pt idx="23">
                  <c:v>41.6</c:v>
                </c:pt>
                <c:pt idx="24">
                  <c:v>41.7</c:v>
                </c:pt>
                <c:pt idx="25">
                  <c:v>41.8</c:v>
                </c:pt>
                <c:pt idx="26">
                  <c:v>41.8</c:v>
                </c:pt>
                <c:pt idx="27">
                  <c:v>41.9</c:v>
                </c:pt>
                <c:pt idx="28">
                  <c:v>42.0</c:v>
                </c:pt>
                <c:pt idx="29">
                  <c:v>43.4</c:v>
                </c:pt>
                <c:pt idx="30">
                  <c:v>43.8</c:v>
                </c:pt>
                <c:pt idx="31">
                  <c:v>48.3</c:v>
                </c:pt>
                <c:pt idx="32">
                  <c:v>49.2</c:v>
                </c:pt>
                <c:pt idx="33">
                  <c:v>49.6</c:v>
                </c:pt>
                <c:pt idx="34">
                  <c:v>49.9</c:v>
                </c:pt>
                <c:pt idx="35">
                  <c:v>50.1</c:v>
                </c:pt>
                <c:pt idx="36">
                  <c:v>52.1</c:v>
                </c:pt>
                <c:pt idx="37">
                  <c:v>54.1</c:v>
                </c:pt>
                <c:pt idx="38">
                  <c:v>56.9</c:v>
                </c:pt>
                <c:pt idx="39">
                  <c:v>63.2</c:v>
                </c:pt>
                <c:pt idx="40">
                  <c:v>64.1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EC-4D6D-AF82-D127B48F9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41536888"/>
        <c:axId val="2141533144"/>
      </c:barChart>
      <c:catAx>
        <c:axId val="2141536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533144"/>
        <c:crosses val="autoZero"/>
        <c:auto val="1"/>
        <c:lblAlgn val="ctr"/>
        <c:lblOffset val="100"/>
        <c:noMultiLvlLbl val="0"/>
      </c:catAx>
      <c:valAx>
        <c:axId val="2141533144"/>
        <c:scaling>
          <c:orientation val="minMax"/>
          <c:max val="80.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41536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0.32203</cdr:x>
      <cdr:y>0.88525</cdr:y>
    </cdr:from>
    <cdr:to>
      <cdr:x>0.33051</cdr:x>
      <cdr:y>0.93443</cdr:y>
    </cdr:to>
    <cdr:sp macro="" textlink="">
      <cdr:nvSpPr>
        <cdr:cNvPr id="3" name="Up Arrow 2"/>
        <cdr:cNvSpPr/>
      </cdr:nvSpPr>
      <cdr:spPr>
        <a:xfrm xmlns:a="http://schemas.openxmlformats.org/drawingml/2006/main">
          <a:off x="2736304" y="3888432"/>
          <a:ext cx="72008" cy="216024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A2DA9-D1D6-F644-AB7C-CD9DF88E402C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115B3-CF1C-354C-97FF-8CF48572D5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58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B16690-09DF-674A-A6E4-56034B916E7B}" type="datetime1">
              <a:rPr lang="en-US" smtClean="0"/>
              <a:pPr/>
              <a:t>12/6/17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899BF3-703F-FB4F-97E2-B1265889E3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4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787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47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23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79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25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8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160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473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577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 partnership with Civil Society: e.g., Oxfam, Global Coalition on Social Protection floors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Promoting decent work as part of development policy (UN, OECD, EU, IFIs)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899BF3-703F-FB4F-97E2-B1265889E38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524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25"/>
            <a:ext cx="9144000" cy="61061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2703512"/>
            <a:ext cx="8382000" cy="769441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6787"/>
            <a:ext cx="6400800" cy="381000"/>
          </a:xfrm>
        </p:spPr>
        <p:txBody>
          <a:bodyPr>
            <a:normAutofit/>
          </a:bodyPr>
          <a:lstStyle>
            <a:lvl1pPr marL="0" indent="0" algn="ctr">
              <a:buNone/>
              <a:defRPr sz="15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Click to edit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latin typeface="Proxima Nova"/>
                <a:cs typeface="Proxima Nova"/>
              </a:defRPr>
            </a:lvl1pPr>
            <a:lvl2pPr>
              <a:defRPr>
                <a:latin typeface="Proxima Nova"/>
                <a:cs typeface="Proxima Nova"/>
              </a:defRPr>
            </a:lvl2pPr>
            <a:lvl3pPr>
              <a:defRPr>
                <a:latin typeface="Proxima Nova"/>
                <a:cs typeface="Proxima Nova"/>
              </a:defRPr>
            </a:lvl3pPr>
            <a:lvl4pPr>
              <a:defRPr>
                <a:latin typeface="Proxima Nova"/>
                <a:cs typeface="Proxima Nova"/>
              </a:defRPr>
            </a:lvl4pPr>
            <a:lvl5pPr>
              <a:defRPr>
                <a:latin typeface="Proxima Nova"/>
                <a:cs typeface="Proxima Nova"/>
              </a:defRPr>
            </a:lvl5pPr>
          </a:lstStyle>
          <a:p>
            <a:pPr lvl="0"/>
            <a:r>
              <a:rPr lang="nl-BE" dirty="0" smtClean="0"/>
              <a:t>Click to edit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70788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dirty="0" smtClean="0"/>
              <a:t>Click </a:t>
            </a:r>
            <a:r>
              <a:rPr lang="nl-BE" smtClean="0"/>
              <a:t>to edit</a:t>
            </a:r>
            <a:endParaRPr lang="nl-BE" dirty="0" smtClean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Proxima Nova"/>
                <a:cs typeface="Proxima Nova"/>
              </a:defRPr>
            </a:lvl1pPr>
            <a:lvl2pPr>
              <a:defRPr sz="2400">
                <a:latin typeface="Proxima Nova"/>
                <a:cs typeface="Proxima Nova"/>
              </a:defRPr>
            </a:lvl2pPr>
            <a:lvl3pPr>
              <a:defRPr sz="2000">
                <a:latin typeface="Proxima Nova"/>
                <a:cs typeface="Proxima Nova"/>
              </a:defRPr>
            </a:lvl3pPr>
            <a:lvl4pPr>
              <a:defRPr sz="1800">
                <a:latin typeface="Proxima Nova"/>
                <a:cs typeface="Proxima Nova"/>
              </a:defRPr>
            </a:lvl4pPr>
            <a:lvl5pPr>
              <a:defRPr sz="1800">
                <a:latin typeface="Proxima Nova"/>
                <a:cs typeface="Proxima Nov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Proxima Nova"/>
                <a:cs typeface="Proxima Nova"/>
              </a:defRPr>
            </a:lvl1pPr>
            <a:lvl2pPr>
              <a:defRPr sz="2400">
                <a:latin typeface="Proxima Nova"/>
                <a:cs typeface="Proxima Nova"/>
              </a:defRPr>
            </a:lvl2pPr>
            <a:lvl3pPr>
              <a:defRPr sz="2000">
                <a:latin typeface="Proxima Nova"/>
                <a:cs typeface="Proxima Nova"/>
              </a:defRPr>
            </a:lvl3pPr>
            <a:lvl4pPr>
              <a:defRPr sz="1800">
                <a:latin typeface="Proxima Nova"/>
                <a:cs typeface="Proxima Nova"/>
              </a:defRPr>
            </a:lvl4pPr>
            <a:lvl5pPr>
              <a:defRPr sz="1800">
                <a:latin typeface="Proxima Nova"/>
                <a:cs typeface="Proxima Nov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dirty="0" smtClean="0"/>
              <a:t>Click to edit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 smtClean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Proxima Nova"/>
                <a:cs typeface="Proxima Nova"/>
              </a:defRPr>
            </a:lvl1pPr>
            <a:lvl2pPr>
              <a:defRPr sz="2000">
                <a:latin typeface="Proxima Nova"/>
                <a:cs typeface="Proxima Nova"/>
              </a:defRPr>
            </a:lvl2pPr>
            <a:lvl3pPr>
              <a:defRPr sz="1800">
                <a:latin typeface="Proxima Nova"/>
                <a:cs typeface="Proxima Nova"/>
              </a:defRPr>
            </a:lvl3pPr>
            <a:lvl4pPr>
              <a:defRPr sz="1600">
                <a:latin typeface="Proxima Nova"/>
                <a:cs typeface="Proxima Nova"/>
              </a:defRPr>
            </a:lvl4pPr>
            <a:lvl5pPr>
              <a:defRPr sz="1600">
                <a:latin typeface="Proxima Nova"/>
                <a:cs typeface="Proxima Nov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 smtClean="0"/>
              <a:t>Click to edit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>
                <a:solidFill>
                  <a:srgbClr val="950027"/>
                </a:solidFill>
                <a:latin typeface="Cera Stencil PRO Medium"/>
                <a:cs typeface="Cera Stencil PRO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dirty="0" smtClean="0"/>
              <a:t>Click to edit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 b="0" i="0">
                <a:latin typeface="Proxima Nova"/>
                <a:cs typeface="Proxima Nova"/>
              </a:defRPr>
            </a:lvl1pPr>
            <a:lvl2pPr>
              <a:defRPr sz="2000" b="0" i="0">
                <a:latin typeface="Proxima Nova"/>
                <a:cs typeface="Proxima Nova"/>
              </a:defRPr>
            </a:lvl2pPr>
            <a:lvl3pPr>
              <a:defRPr sz="1800" b="0" i="0">
                <a:latin typeface="Proxima Nova"/>
                <a:cs typeface="Proxima Nova"/>
              </a:defRPr>
            </a:lvl3pPr>
            <a:lvl4pPr>
              <a:defRPr sz="1600" b="0" i="0">
                <a:latin typeface="Proxima Nova"/>
                <a:cs typeface="Proxima Nova"/>
              </a:defRPr>
            </a:lvl4pPr>
            <a:lvl5pPr>
              <a:defRPr sz="1600" b="0" i="0">
                <a:latin typeface="Proxima Nova"/>
                <a:cs typeface="Proxima Nov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dirty="0" smtClean="0"/>
              <a:t>Click to edit</a:t>
            </a:r>
          </a:p>
          <a:p>
            <a:pPr lvl="1"/>
            <a:r>
              <a:rPr lang="nl-BE" dirty="0" smtClean="0"/>
              <a:t>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Proxima Nova"/>
                <a:cs typeface="Proxima Nova"/>
              </a:defRPr>
            </a:lvl1pPr>
            <a:lvl2pPr>
              <a:defRPr sz="2800">
                <a:latin typeface="Proxima Nova"/>
                <a:cs typeface="Proxima Nova"/>
              </a:defRPr>
            </a:lvl2pPr>
            <a:lvl3pPr>
              <a:defRPr sz="2400">
                <a:latin typeface="Proxima Nova"/>
                <a:cs typeface="Proxima Nova"/>
              </a:defRPr>
            </a:lvl3pPr>
            <a:lvl4pPr>
              <a:defRPr sz="2000">
                <a:latin typeface="Proxima Nova"/>
                <a:cs typeface="Proxima Nova"/>
              </a:defRPr>
            </a:lvl4pPr>
            <a:lvl5pPr>
              <a:defRPr sz="2000">
                <a:latin typeface="Proxima Nova"/>
                <a:cs typeface="Proxima Nov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dirty="0" smtClean="0"/>
              <a:t>Click to edit Master Second level</a:t>
            </a:r>
          </a:p>
          <a:p>
            <a:pPr lvl="2"/>
            <a:r>
              <a:rPr lang="nl-BE" dirty="0" smtClean="0"/>
              <a:t>Third level</a:t>
            </a:r>
          </a:p>
          <a:p>
            <a:pPr lvl="3"/>
            <a:r>
              <a:rPr lang="nl-BE" dirty="0" smtClean="0"/>
              <a:t>Fourth level</a:t>
            </a:r>
          </a:p>
          <a:p>
            <a:pPr lvl="4"/>
            <a:r>
              <a:rPr lang="nl-BE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838200"/>
            <a:ext cx="3008313" cy="5287963"/>
          </a:xfrm>
        </p:spPr>
        <p:txBody>
          <a:bodyPr/>
          <a:lstStyle>
            <a:lvl1pPr marL="0" indent="0">
              <a:buNone/>
              <a:defRPr sz="1400">
                <a:latin typeface="Proxima Nova"/>
                <a:cs typeface="Proxima Nov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dirty="0" smtClean="0"/>
              <a:t>Click to edit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0700" y="4851400"/>
            <a:ext cx="5486400" cy="40011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Proxima Nova"/>
                <a:cs typeface="Proxima Nov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59358"/>
            <a:ext cx="8229600" cy="76944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r>
              <a:rPr lang="nl-BE" dirty="0" smtClean="0"/>
              <a:t>Click to edit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Cera Stencil PRO Thin"/>
                <a:cs typeface="Cera Stencil PRO Thin"/>
              </a:defRPr>
            </a:lvl1pPr>
          </a:lstStyle>
          <a:p>
            <a:fld id="{EF07808B-6A1B-2B44-8E01-5992481392B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-2937"/>
            <a:ext cx="1417638" cy="141763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9" y="6276975"/>
            <a:ext cx="380922" cy="444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EA5608"/>
          </a:solidFill>
          <a:latin typeface="Cera Stencil PRO Medium"/>
          <a:ea typeface="+mj-ea"/>
          <a:cs typeface="Cera Stencil PRO Medium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Proxima Nova" pitchFamily="34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Evelyn.Astor@ituc-csi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o.org/jakarta/whatwedo/eventsandmeetings/WCMS_550142/lang--en/index.htm" TargetMode="External"/><Relationship Id="rId4" Type="http://schemas.openxmlformats.org/officeDocument/2006/relationships/hyperlink" Target="http://www.ituc-csi.org/IMG/pdf/pdffrontlines_scandal_en-2.pdf" TargetMode="External"/><Relationship Id="rId5" Type="http://schemas.openxmlformats.org/officeDocument/2006/relationships/hyperlink" Target="https://www.ituc-csi.org/scandal-exporting-greed-through" TargetMode="External"/><Relationship Id="rId6" Type="http://schemas.openxmlformats.org/officeDocument/2006/relationships/hyperlink" Target="https://www.ituc-csi.org/investing-in-the-care-economy" TargetMode="External"/><Relationship Id="rId7" Type="http://schemas.openxmlformats.org/officeDocument/2006/relationships/hyperlink" Target="https://www.ituc-csi.org/IMG/docx/tu_national_monitoring_template_2018_en.docx" TargetMode="External"/><Relationship Id="rId8" Type="http://schemas.openxmlformats.org/officeDocument/2006/relationships/hyperlink" Target="http://www.ilo.org/global/research/global-reports/global-wage-report/2016/lang--en/index.htm" TargetMode="External"/><Relationship Id="rId9" Type="http://schemas.openxmlformats.org/officeDocument/2006/relationships/hyperlink" Target="http://embargo.ilo.org/global/publications/books/WCMS_604882?lang=en" TargetMode="External"/><Relationship Id="rId10" Type="http://schemas.openxmlformats.org/officeDocument/2006/relationships/hyperlink" Target="http://www.ituc-csi.org/l20-unions-call-for-g20-commitment" TargetMode="External"/><Relationship Id="rId11" Type="http://schemas.openxmlformats.org/officeDocument/2006/relationships/hyperlink" Target="https://www.ituc-csi.org/IMG/pdf/1703t_tu_key_recommendations_digitalisation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08520" y="856456"/>
            <a:ext cx="9396536" cy="1323439"/>
          </a:xfrm>
        </p:spPr>
        <p:txBody>
          <a:bodyPr/>
          <a:lstStyle/>
          <a:p>
            <a:r>
              <a:rPr lang="fr-FR" sz="4000" dirty="0" smtClean="0"/>
              <a:t>Global</a:t>
            </a:r>
            <a:r>
              <a:rPr lang="ta-IN" sz="4000" dirty="0" smtClean="0"/>
              <a:t>no zapošljavanje i socijalni trendovi</a:t>
            </a:r>
            <a:r>
              <a:rPr lang="fr-FR" sz="4000" dirty="0" smtClean="0"/>
              <a:t>: </a:t>
            </a:r>
            <a:r>
              <a:rPr lang="ta-IN" sz="4000" dirty="0" smtClean="0"/>
              <a:t>kakav je odgovor sindikata</a:t>
            </a:r>
            <a:r>
              <a:rPr lang="fr-FR" sz="4000" dirty="0" smtClean="0"/>
              <a:t>?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44199" y="3028320"/>
            <a:ext cx="8765624" cy="2088232"/>
          </a:xfrm>
        </p:spPr>
        <p:txBody>
          <a:bodyPr>
            <a:noAutofit/>
          </a:bodyPr>
          <a:lstStyle/>
          <a:p>
            <a:r>
              <a:rPr lang="ta-IN" sz="2800" dirty="0" smtClean="0">
                <a:solidFill>
                  <a:schemeClr val="bg1"/>
                </a:solidFill>
              </a:rPr>
              <a:t>Sastanak ekonomista JIE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7-8</a:t>
            </a:r>
            <a:r>
              <a:rPr lang="ta-IN" sz="2800" dirty="0" smtClean="0">
                <a:solidFill>
                  <a:schemeClr val="bg1"/>
                </a:solidFill>
              </a:rPr>
              <a:t>.</a:t>
            </a:r>
            <a:r>
              <a:rPr lang="fr-FR" sz="2800" dirty="0" smtClean="0">
                <a:solidFill>
                  <a:schemeClr val="bg1"/>
                </a:solidFill>
              </a:rPr>
              <a:t> </a:t>
            </a:r>
            <a:r>
              <a:rPr lang="ta-IN" sz="2800" dirty="0" smtClean="0">
                <a:solidFill>
                  <a:schemeClr val="bg1"/>
                </a:solidFill>
              </a:rPr>
              <a:t>d</a:t>
            </a:r>
            <a:r>
              <a:rPr lang="fr-FR" sz="2800" dirty="0" err="1" smtClean="0">
                <a:solidFill>
                  <a:schemeClr val="bg1"/>
                </a:solidFill>
              </a:rPr>
              <a:t>ecemb</a:t>
            </a:r>
            <a:r>
              <a:rPr lang="ta-IN" sz="2800" dirty="0" smtClean="0">
                <a:solidFill>
                  <a:schemeClr val="bg1"/>
                </a:solidFill>
              </a:rPr>
              <a:t>a</a:t>
            </a:r>
            <a:r>
              <a:rPr lang="fr-FR" sz="2800" dirty="0" smtClean="0">
                <a:solidFill>
                  <a:schemeClr val="bg1"/>
                </a:solidFill>
              </a:rPr>
              <a:t>r 2017</a:t>
            </a:r>
            <a:r>
              <a:rPr lang="ta-IN" sz="2800" dirty="0" smtClean="0">
                <a:solidFill>
                  <a:schemeClr val="bg1"/>
                </a:solidFill>
              </a:rPr>
              <a:t>.</a:t>
            </a:r>
            <a:endParaRPr lang="fr-FR" sz="2800" dirty="0">
              <a:solidFill>
                <a:schemeClr val="bg1"/>
              </a:solidFill>
            </a:endParaRPr>
          </a:p>
          <a:p>
            <a:endParaRPr lang="fr-FR" sz="2200" dirty="0">
              <a:solidFill>
                <a:schemeClr val="bg1"/>
              </a:solidFill>
            </a:endParaRPr>
          </a:p>
          <a:p>
            <a:r>
              <a:rPr lang="fr-FR" sz="2200" dirty="0" smtClean="0">
                <a:solidFill>
                  <a:schemeClr val="bg1"/>
                </a:solidFill>
              </a:rPr>
              <a:t>Evelyn Astor</a:t>
            </a:r>
          </a:p>
          <a:p>
            <a:r>
              <a:rPr lang="ta-IN" sz="2200" dirty="0" smtClean="0">
                <a:solidFill>
                  <a:schemeClr val="bg1"/>
                </a:solidFill>
              </a:rPr>
              <a:t>Odjel za ekonomske i socijalne politike</a:t>
            </a:r>
            <a:endParaRPr lang="fr-FR" sz="2200" dirty="0" smtClean="0">
              <a:solidFill>
                <a:schemeClr val="bg1"/>
              </a:solidFill>
            </a:endParaRPr>
          </a:p>
          <a:p>
            <a:r>
              <a:rPr lang="ta-IN" sz="2200" dirty="0" smtClean="0">
                <a:solidFill>
                  <a:schemeClr val="bg1"/>
                </a:solidFill>
              </a:rPr>
              <a:t>Međunarodna konfederacija sindikata</a:t>
            </a:r>
            <a:endParaRPr lang="fr-FR" sz="2200" dirty="0" smtClean="0">
              <a:solidFill>
                <a:schemeClr val="bg1"/>
              </a:solidFill>
            </a:endParaRPr>
          </a:p>
          <a:p>
            <a:r>
              <a:rPr lang="fr-FR" sz="2200" dirty="0" smtClean="0">
                <a:solidFill>
                  <a:schemeClr val="bg1"/>
                </a:solidFill>
                <a:hlinkClick r:id="rId3"/>
              </a:rPr>
              <a:t>Evelyn.Astor@ituc-csi.org</a:t>
            </a:r>
            <a:r>
              <a:rPr lang="fr-FR" sz="2200" dirty="0" smtClean="0">
                <a:solidFill>
                  <a:schemeClr val="bg1"/>
                </a:solidFill>
              </a:rPr>
              <a:t>	</a:t>
            </a:r>
            <a:endParaRPr lang="fr-FR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i="1" dirty="0" smtClean="0">
              <a:solidFill>
                <a:srgbClr val="EA5608"/>
              </a:solidFill>
            </a:endParaRPr>
          </a:p>
          <a:p>
            <a:pPr marL="0" indent="0" algn="ctr">
              <a:buNone/>
            </a:pPr>
            <a:endParaRPr lang="en-US" b="1" i="1" dirty="0">
              <a:solidFill>
                <a:srgbClr val="EA5608"/>
              </a:solidFill>
            </a:endParaRPr>
          </a:p>
          <a:p>
            <a:pPr marL="0" indent="0" algn="ctr">
              <a:buNone/>
            </a:pPr>
            <a:r>
              <a:rPr lang="en-US" b="1" i="1" dirty="0" smtClean="0">
                <a:solidFill>
                  <a:srgbClr val="EA5608"/>
                </a:solidFill>
              </a:rPr>
              <a:t>D</a:t>
            </a:r>
            <a:r>
              <a:rPr lang="ta-IN" b="1" i="1" dirty="0" smtClean="0">
                <a:solidFill>
                  <a:srgbClr val="EA5608"/>
                </a:solidFill>
              </a:rPr>
              <a:t>a li su ovi globalni trendovi relevantni i za države JIE</a:t>
            </a:r>
            <a:r>
              <a:rPr lang="en-US" b="1" i="1" dirty="0" smtClean="0">
                <a:solidFill>
                  <a:srgbClr val="EA5608"/>
                </a:solidFill>
              </a:rPr>
              <a:t>?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9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040" y="116632"/>
            <a:ext cx="8686800" cy="648072"/>
          </a:xfrm>
        </p:spPr>
        <p:txBody>
          <a:bodyPr/>
          <a:lstStyle/>
          <a:p>
            <a:r>
              <a:rPr lang="ta-IN" sz="3000" dirty="0" smtClean="0"/>
              <a:t>Odgovor MKS-a na ova pitanja</a:t>
            </a:r>
            <a:r>
              <a:rPr lang="fr-FR" sz="3000" dirty="0" smtClean="0"/>
              <a:t/>
            </a:r>
            <a:br>
              <a:rPr lang="fr-FR" sz="3000" dirty="0" smtClean="0"/>
            </a:b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382" y="548680"/>
            <a:ext cx="9108504" cy="5472608"/>
          </a:xfrm>
        </p:spPr>
        <p:txBody>
          <a:bodyPr>
            <a:noAutofit/>
          </a:bodyPr>
          <a:lstStyle/>
          <a:p>
            <a:r>
              <a:rPr lang="ta-IN" sz="2200" dirty="0" smtClean="0"/>
              <a:t>Potreba za minimalnim platama za </a:t>
            </a:r>
            <a:r>
              <a:rPr lang="ta-IN" sz="2200" i="1" dirty="0" smtClean="0"/>
              <a:t>život</a:t>
            </a:r>
            <a:r>
              <a:rPr lang="en-US" sz="2200" dirty="0" smtClean="0"/>
              <a:t> </a:t>
            </a:r>
            <a:r>
              <a:rPr lang="x-none" sz="2200" dirty="0" smtClean="0"/>
              <a:t>–</a:t>
            </a:r>
            <a:r>
              <a:rPr lang="en-US" sz="2200" dirty="0" smtClean="0"/>
              <a:t> </a:t>
            </a:r>
            <a:r>
              <a:rPr lang="ta-IN" sz="2200" dirty="0" smtClean="0"/>
              <a:t>zasnovano na troškovima života radnika i njihovih porodica</a:t>
            </a:r>
            <a:r>
              <a:rPr lang="en-US" sz="2200" dirty="0" smtClean="0"/>
              <a:t>, </a:t>
            </a:r>
            <a:r>
              <a:rPr lang="ta-IN" sz="2200" dirty="0" smtClean="0"/>
              <a:t>izrađeno sa socijalnim partnerima</a:t>
            </a:r>
            <a:endParaRPr lang="en-US" sz="2200" dirty="0" smtClean="0"/>
          </a:p>
          <a:p>
            <a:r>
              <a:rPr lang="en-US" sz="2200" dirty="0" smtClean="0"/>
              <a:t>P</a:t>
            </a:r>
            <a:r>
              <a:rPr lang="ta-IN" sz="2200" dirty="0" smtClean="0"/>
              <a:t>oštivanje i ohrabrivanje slobode udruživanja i kolektivnog pregovaranja sa velikim stepenom pokrivenosti</a:t>
            </a:r>
            <a:endParaRPr lang="en-US" sz="2200" dirty="0" smtClean="0"/>
          </a:p>
          <a:p>
            <a:r>
              <a:rPr lang="en-US" sz="2200" dirty="0" smtClean="0"/>
              <a:t>O</a:t>
            </a:r>
            <a:r>
              <a:rPr lang="ta-IN" sz="2200" dirty="0" smtClean="0"/>
              <a:t>jačan pristup obuci za sticanje vještina i cjeloživotnog učenja u svrhu podrške radnicima tokom tranzicije između dva posla</a:t>
            </a:r>
            <a:endParaRPr lang="en-US" sz="2200" dirty="0"/>
          </a:p>
          <a:p>
            <a:r>
              <a:rPr lang="en-US" sz="2200" dirty="0" smtClean="0"/>
              <a:t>D</a:t>
            </a:r>
            <a:r>
              <a:rPr lang="ta-IN" sz="2200" dirty="0" smtClean="0"/>
              <a:t>ovoljna, sveobuhvatna socijalna zaštita</a:t>
            </a:r>
            <a:r>
              <a:rPr lang="en-US" sz="2200" dirty="0" smtClean="0"/>
              <a:t>, </a:t>
            </a:r>
            <a:r>
              <a:rPr lang="ta-IN" sz="2200" dirty="0" smtClean="0"/>
              <a:t>uključujuči prava na socijalnu zaštitu koji se mogu prenijeti sa jednog na drugog poslodavca</a:t>
            </a:r>
            <a:endParaRPr lang="en-US" sz="2200" dirty="0"/>
          </a:p>
          <a:p>
            <a:r>
              <a:rPr lang="en-US" sz="2200" dirty="0" smtClean="0"/>
              <a:t>M</a:t>
            </a:r>
            <a:r>
              <a:rPr lang="ta-IN" sz="2200" dirty="0" smtClean="0"/>
              <a:t>jere za rješavanje rodnog jaza u platama i drugih rodnih nejednakosti na tržištu rada, uključujući kolege za ravnotežu profesionalnih i porodičnih obaveza</a:t>
            </a:r>
            <a:endParaRPr lang="en-US" sz="2200" dirty="0" smtClean="0"/>
          </a:p>
          <a:p>
            <a:r>
              <a:rPr lang="ta-IN" sz="2200" dirty="0" smtClean="0"/>
              <a:t>Ojačani propisi o multinacionalnim kompanijama u svrhu osiguranja poštivanja međunarodnih standarda rada i nacionalnih obaveza</a:t>
            </a:r>
            <a:r>
              <a:rPr lang="en-US" sz="2200" dirty="0" smtClean="0"/>
              <a:t>, </a:t>
            </a:r>
            <a:r>
              <a:rPr lang="ta-IN" sz="2200" dirty="0" smtClean="0"/>
              <a:t>uključujui obavezne detaljne analize</a:t>
            </a:r>
            <a:r>
              <a:rPr lang="en-US" sz="2200" dirty="0" smtClean="0"/>
              <a:t>,</a:t>
            </a:r>
            <a:r>
              <a:rPr lang="ta-IN" sz="2200" dirty="0" smtClean="0"/>
              <a:t> učinkovitih mehanizama za rješavanja sporova i pravnog lijeka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277209"/>
              </p:ext>
            </p:extLst>
          </p:nvPr>
        </p:nvGraphicFramePr>
        <p:xfrm>
          <a:off x="676830" y="2227863"/>
          <a:ext cx="8003232" cy="3384376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001616">
                  <a:extLst>
                    <a:ext uri="{9D8B030D-6E8A-4147-A177-3AD203B41FA5}">
                      <a16:colId xmlns:a16="http://schemas.microsoft.com/office/drawing/2014/main" xmlns="" val="2679505808"/>
                    </a:ext>
                  </a:extLst>
                </a:gridCol>
                <a:gridCol w="4001616">
                  <a:extLst>
                    <a:ext uri="{9D8B030D-6E8A-4147-A177-3AD203B41FA5}">
                      <a16:colId xmlns:a16="http://schemas.microsoft.com/office/drawing/2014/main" xmlns="" val="1437137548"/>
                    </a:ext>
                  </a:extLst>
                </a:gridCol>
              </a:tblGrid>
              <a:tr h="3683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a-IN" sz="3000" dirty="0" smtClean="0">
                          <a:effectLst/>
                          <a:latin typeface="Calibri (Body)"/>
                          <a:cs typeface="Calibri (Body)"/>
                        </a:rPr>
                        <a:t>Osnovni troškovi života</a:t>
                      </a:r>
                      <a:endParaRPr lang="es-ES" sz="3000" dirty="0">
                        <a:effectLst/>
                        <a:latin typeface="Calibri (Body)"/>
                        <a:ea typeface="Calibri" panose="020F0502020204030204" pitchFamily="34" charset="0"/>
                        <a:cs typeface="Calibri (Body)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1778174"/>
                  </a:ext>
                </a:extLst>
              </a:tr>
              <a:tr h="2927176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 Hrana</a:t>
                      </a:r>
                      <a:endParaRPr lang="es-ES" sz="3000" b="0" dirty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 Smještaj i osnovni namještaj</a:t>
                      </a:r>
                      <a:endParaRPr lang="es-ES" sz="3000" b="0" dirty="0" smtClean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a-IN" sz="3000" b="0" spc="-95" dirty="0" smtClean="0">
                          <a:effectLst/>
                          <a:latin typeface="Calibri (Body)"/>
                          <a:cs typeface="Calibri (Body)"/>
                        </a:rPr>
                        <a:t> </a:t>
                      </a:r>
                      <a:r>
                        <a:rPr lang="en-GB" sz="3000" b="0" spc="-95" dirty="0" smtClean="0">
                          <a:effectLst/>
                          <a:latin typeface="Calibri (Body)"/>
                          <a:cs typeface="Calibri (Body)"/>
                        </a:rPr>
                        <a:t>T</a:t>
                      </a:r>
                      <a:r>
                        <a:rPr lang="en-GB" sz="3000" b="0" dirty="0" smtClean="0">
                          <a:effectLst/>
                          <a:latin typeface="Calibri (Body)"/>
                          <a:cs typeface="Calibri (Body)"/>
                        </a:rPr>
                        <a:t>ransport</a:t>
                      </a:r>
                      <a:endParaRPr lang="es-ES" sz="3000" b="0" dirty="0" smtClean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 Odjeća</a:t>
                      </a:r>
                      <a:endParaRPr lang="es-ES" sz="3000" b="0" dirty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 </a:t>
                      </a:r>
                      <a:r>
                        <a:rPr lang="en-GB" sz="3000" b="0" dirty="0" smtClean="0">
                          <a:effectLst/>
                          <a:latin typeface="Calibri (Body)"/>
                          <a:cs typeface="Calibri (Body)"/>
                        </a:rPr>
                        <a:t>Medic</a:t>
                      </a: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inski troškovi</a:t>
                      </a:r>
                      <a:endParaRPr lang="es-ES" sz="3000" b="0" dirty="0">
                        <a:effectLst/>
                        <a:latin typeface="Calibri (Body)"/>
                        <a:ea typeface="Calibri" panose="020F0502020204030204" pitchFamily="34" charset="0"/>
                        <a:cs typeface="Calibri (Body)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lvl="0" indent="-457200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Obrazovanje</a:t>
                      </a:r>
                      <a:endParaRPr lang="es-ES" sz="3000" b="0" dirty="0" smtClean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GB" sz="3000" b="0" kern="1200" dirty="0" smtClean="0">
                          <a:effectLst/>
                          <a:latin typeface="Calibri (Body)"/>
                          <a:cs typeface="Calibri (Body)"/>
                        </a:rPr>
                        <a:t> </a:t>
                      </a:r>
                      <a:r>
                        <a:rPr lang="ta-IN" sz="3000" b="0" kern="1200" dirty="0" smtClean="0">
                          <a:effectLst/>
                          <a:latin typeface="Calibri (Body)"/>
                          <a:cs typeface="Calibri (Body)"/>
                        </a:rPr>
                        <a:t>Računi</a:t>
                      </a:r>
                      <a:r>
                        <a:rPr lang="ta-IN" sz="3000" b="0" kern="1200" baseline="0" dirty="0" smtClean="0">
                          <a:effectLst/>
                          <a:latin typeface="Calibri (Body)"/>
                          <a:cs typeface="Calibri (Body)"/>
                        </a:rPr>
                        <a:t> za kuću</a:t>
                      </a:r>
                      <a:endParaRPr lang="es-ES" sz="3000" b="0" dirty="0" smtClean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en-GB" sz="3000" b="0" dirty="0" smtClean="0">
                          <a:effectLst/>
                          <a:latin typeface="Calibri (Body)"/>
                          <a:cs typeface="Calibri (Body)"/>
                        </a:rPr>
                        <a:t> </a:t>
                      </a: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Osnovna njega</a:t>
                      </a:r>
                      <a:endParaRPr lang="es-ES" sz="3000" b="0" dirty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 startAt="6"/>
                      </a:pPr>
                      <a:r>
                        <a:rPr lang="fr-BE" sz="3000" b="0" dirty="0" smtClean="0">
                          <a:effectLst/>
                          <a:latin typeface="Calibri (Body)"/>
                          <a:cs typeface="Calibri (Body)"/>
                        </a:rPr>
                        <a:t> </a:t>
                      </a: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Rezerva za hitne slučajeve</a:t>
                      </a:r>
                      <a:endParaRPr lang="es-ES" sz="3000" b="0" dirty="0">
                        <a:effectLst/>
                        <a:latin typeface="Calibri (Body)"/>
                        <a:cs typeface="Calibri (Body)"/>
                      </a:endParaRPr>
                    </a:p>
                    <a:p>
                      <a:pPr marL="457200" lvl="0" indent="-457200">
                        <a:spcAft>
                          <a:spcPts val="0"/>
                        </a:spcAft>
                        <a:buFont typeface="+mj-lt"/>
                        <a:buAutoNum type="arabicPeriod" startAt="10"/>
                      </a:pPr>
                      <a:r>
                        <a:rPr lang="fr-BE" sz="3000" b="0" dirty="0" smtClean="0">
                          <a:effectLst/>
                          <a:latin typeface="Calibri (Body)"/>
                          <a:cs typeface="Calibri (Body)"/>
                        </a:rPr>
                        <a:t> </a:t>
                      </a:r>
                      <a:r>
                        <a:rPr lang="ta-IN" sz="3000" b="0" dirty="0" smtClean="0">
                          <a:effectLst/>
                          <a:latin typeface="Calibri (Body)"/>
                          <a:cs typeface="Calibri (Body)"/>
                        </a:rPr>
                        <a:t>Odmor</a:t>
                      </a:r>
                      <a:endParaRPr lang="es-ES" sz="3000" b="0" dirty="0">
                        <a:effectLst/>
                        <a:latin typeface="Calibri (Body)"/>
                        <a:ea typeface="Calibri" panose="020F0502020204030204" pitchFamily="34" charset="0"/>
                        <a:cs typeface="Calibri (Body)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84809865"/>
                  </a:ext>
                </a:extLst>
              </a:tr>
            </a:tbl>
          </a:graphicData>
        </a:graphic>
      </p:graphicFrame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335046" y="432544"/>
            <a:ext cx="8686800" cy="1077218"/>
          </a:xfrm>
        </p:spPr>
        <p:txBody>
          <a:bodyPr/>
          <a:lstStyle/>
          <a:p>
            <a:r>
              <a:rPr lang="fr-FR" sz="3200" dirty="0" err="1" smtClean="0"/>
              <a:t>Defini</a:t>
            </a:r>
            <a:r>
              <a:rPr lang="ta-IN" sz="3200" dirty="0" smtClean="0"/>
              <a:t>ranje osnovnih troškova života za minimalnu platu za život</a:t>
            </a:r>
            <a:endParaRPr lang="fr-FR" sz="3200" dirty="0"/>
          </a:p>
        </p:txBody>
      </p:sp>
      <p:sp>
        <p:nvSpPr>
          <p:cNvPr id="6" name="Rectangle 5"/>
          <p:cNvSpPr/>
          <p:nvPr/>
        </p:nvSpPr>
        <p:spPr>
          <a:xfrm>
            <a:off x="910241" y="6017516"/>
            <a:ext cx="5365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1200" dirty="0" smtClean="0">
                <a:latin typeface="Calibri (Body)"/>
                <a:cs typeface="Calibri (Body)"/>
              </a:rPr>
              <a:t>Izvor</a:t>
            </a:r>
            <a:r>
              <a:rPr lang="en-US" sz="1200" dirty="0" smtClean="0">
                <a:latin typeface="Calibri (Body)"/>
                <a:cs typeface="Calibri (Body)"/>
              </a:rPr>
              <a:t>: </a:t>
            </a:r>
            <a:r>
              <a:rPr lang="ta-IN" sz="1200" dirty="0" smtClean="0">
                <a:latin typeface="Calibri (Body)"/>
                <a:cs typeface="Calibri (Body)"/>
              </a:rPr>
              <a:t>MKS regionalni forumi o platama</a:t>
            </a:r>
            <a:endParaRPr lang="en-US" sz="12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71481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13081"/>
            <a:ext cx="8229600" cy="553998"/>
          </a:xfrm>
        </p:spPr>
        <p:txBody>
          <a:bodyPr/>
          <a:lstStyle/>
          <a:p>
            <a:r>
              <a:rPr lang="en-US" sz="3000" dirty="0" smtClean="0"/>
              <a:t>T</a:t>
            </a:r>
            <a:r>
              <a:rPr lang="ta-IN" sz="3000" dirty="0" smtClean="0"/>
              <a:t>renutne aktivnosti MKS-a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fontScale="77500" lnSpcReduction="20000"/>
          </a:bodyPr>
          <a:lstStyle/>
          <a:p>
            <a:r>
              <a:rPr lang="ta-IN" dirty="0" smtClean="0"/>
              <a:t>Podrška članicama u praćenju i procjeni socijalnih i politika zapošljavanja</a:t>
            </a:r>
            <a:endParaRPr lang="en-US" dirty="0" smtClean="0"/>
          </a:p>
          <a:p>
            <a:pPr lvl="1"/>
            <a:r>
              <a:rPr lang="ta-IN" dirty="0" smtClean="0"/>
              <a:t>Sindikalna mreža za jačanje saradnje u svrhu praćenja provedbe Održivih razvojnih ciljeva</a:t>
            </a:r>
            <a:endParaRPr lang="en-US" dirty="0" smtClean="0"/>
          </a:p>
          <a:p>
            <a:pPr lvl="1"/>
            <a:r>
              <a:rPr lang="ta-IN" dirty="0" smtClean="0"/>
              <a:t>Studije o ulaganjima u ekonomiju staranja za </a:t>
            </a:r>
            <a:r>
              <a:rPr lang="en-US" dirty="0" smtClean="0"/>
              <a:t>2016</a:t>
            </a:r>
            <a:r>
              <a:rPr lang="en-US" dirty="0" smtClean="0"/>
              <a:t>-</a:t>
            </a:r>
            <a:r>
              <a:rPr lang="en-US" dirty="0" smtClean="0"/>
              <a:t>2017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ta-IN" sz="3100" dirty="0" smtClean="0"/>
              <a:t>Olakšavanje regionalne i međunarodne saradnje između članica</a:t>
            </a:r>
            <a:endParaRPr lang="en-US" sz="3100" dirty="0"/>
          </a:p>
          <a:p>
            <a:pPr lvl="1"/>
            <a:r>
              <a:rPr lang="ta-IN" dirty="0" smtClean="0"/>
              <a:t>Regionalne kampanja za plate za život</a:t>
            </a:r>
            <a:endParaRPr lang="en-US" dirty="0" smtClean="0"/>
          </a:p>
          <a:p>
            <a:pPr lvl="1"/>
            <a:r>
              <a:rPr lang="ta-IN" dirty="0" smtClean="0"/>
              <a:t>Razvoj </a:t>
            </a:r>
            <a:r>
              <a:rPr lang="ta-IN" i="1" dirty="0" smtClean="0"/>
              <a:t>Radničke mreže za socijalnu zaštitu, slobodu i pravdu</a:t>
            </a:r>
            <a:r>
              <a:rPr lang="ta-IN" dirty="0" smtClean="0"/>
              <a:t> sa MOR-om.</a:t>
            </a:r>
            <a:endParaRPr lang="en-US" dirty="0" smtClean="0"/>
          </a:p>
          <a:p>
            <a:r>
              <a:rPr lang="ta-IN" dirty="0" smtClean="0"/>
              <a:t>Podrška članicama u aktivnostima zastupanja kod nacionalnih vlada</a:t>
            </a:r>
            <a:endParaRPr lang="en-US" dirty="0" smtClean="0"/>
          </a:p>
          <a:p>
            <a:pPr lvl="1"/>
            <a:r>
              <a:rPr lang="ta-IN" dirty="0" smtClean="0"/>
              <a:t>Kampanja za plate za život</a:t>
            </a:r>
            <a:endParaRPr lang="en-US" dirty="0" smtClean="0"/>
          </a:p>
          <a:p>
            <a:pPr lvl="1"/>
            <a:r>
              <a:rPr lang="en-US" dirty="0" smtClean="0"/>
              <a:t>Na</a:t>
            </a:r>
            <a:r>
              <a:rPr lang="ta-IN" dirty="0" smtClean="0"/>
              <a:t>cionalne radionice o socijalnoj zaštiti</a:t>
            </a:r>
            <a:endParaRPr lang="en-US" dirty="0" smtClean="0"/>
          </a:p>
          <a:p>
            <a:r>
              <a:rPr lang="ta-IN" dirty="0" smtClean="0"/>
              <a:t>Zastupanje na međunardonom nivou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ta-IN" dirty="0" smtClean="0"/>
              <a:t>Sa MOR</a:t>
            </a:r>
            <a:r>
              <a:rPr lang="en-US" dirty="0" smtClean="0"/>
              <a:t>, </a:t>
            </a:r>
            <a:r>
              <a:rPr lang="en-US" dirty="0" smtClean="0"/>
              <a:t>UN, G20, </a:t>
            </a:r>
            <a:r>
              <a:rPr lang="ta-IN" dirty="0" smtClean="0"/>
              <a:t>međunarodne finansijske institucije</a:t>
            </a:r>
            <a:r>
              <a:rPr lang="en-US" dirty="0" smtClean="0"/>
              <a:t>, </a:t>
            </a:r>
            <a:r>
              <a:rPr lang="ta-IN" dirty="0" smtClean="0"/>
              <a:t>Konferencijom država potpisnica /</a:t>
            </a:r>
            <a:r>
              <a:rPr lang="en-US" dirty="0" smtClean="0"/>
              <a:t>COP</a:t>
            </a:r>
            <a:r>
              <a:rPr lang="ta-IN" dirty="0" smtClean="0"/>
              <a:t>/</a:t>
            </a:r>
            <a:r>
              <a:rPr lang="en-US" dirty="0" smtClean="0"/>
              <a:t>, </a:t>
            </a:r>
            <a:r>
              <a:rPr lang="en-US" dirty="0" smtClean="0"/>
              <a:t>EU, </a:t>
            </a:r>
            <a:r>
              <a:rPr lang="en-US" dirty="0" smtClean="0"/>
              <a:t>Global</a:t>
            </a:r>
            <a:r>
              <a:rPr lang="ta-IN" dirty="0" smtClean="0"/>
              <a:t>nim partnerstvom za univerzalnu socijalnu zaštitu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644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8" name="Picture 4" descr="https://www.ituc-csi.org/IMG/jpg/hesty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6387"/>
            <a:ext cx="6421030" cy="644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97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4859"/>
            <a:ext cx="8229600" cy="553998"/>
          </a:xfrm>
        </p:spPr>
        <p:txBody>
          <a:bodyPr/>
          <a:lstStyle/>
          <a:p>
            <a:r>
              <a:rPr lang="en-US" sz="3000" dirty="0" smtClean="0"/>
              <a:t>N</a:t>
            </a:r>
            <a:r>
              <a:rPr lang="ta-IN" sz="3000" dirty="0" smtClean="0"/>
              <a:t>aredne prilike na međunarodnom planu rada</a:t>
            </a:r>
            <a:endParaRPr lang="es-E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690"/>
            <a:ext cx="8229600" cy="4756473"/>
          </a:xfrm>
        </p:spPr>
        <p:txBody>
          <a:bodyPr>
            <a:normAutofit fontScale="92500" lnSpcReduction="20000"/>
          </a:bodyPr>
          <a:lstStyle/>
          <a:p>
            <a:r>
              <a:rPr lang="ta-IN" sz="2600" dirty="0" smtClean="0"/>
              <a:t>Stogodišnjica MOR-a, konferencija o budućnosti rada </a:t>
            </a:r>
            <a:r>
              <a:rPr lang="en-US" sz="2600" dirty="0" smtClean="0"/>
              <a:t>2019</a:t>
            </a:r>
            <a:endParaRPr lang="en-US" sz="2600" dirty="0" smtClean="0"/>
          </a:p>
          <a:p>
            <a:r>
              <a:rPr lang="en-US" sz="2600" dirty="0" smtClean="0"/>
              <a:t>2018</a:t>
            </a:r>
            <a:r>
              <a:rPr lang="ta-IN" sz="2600" dirty="0" smtClean="0"/>
              <a:t>,</a:t>
            </a:r>
            <a:r>
              <a:rPr lang="en-US" sz="2600" dirty="0" smtClean="0"/>
              <a:t> </a:t>
            </a:r>
            <a:r>
              <a:rPr lang="en-US" sz="2600" dirty="0" err="1" smtClean="0"/>
              <a:t>Labour</a:t>
            </a:r>
            <a:r>
              <a:rPr lang="en-US" sz="2600" dirty="0" smtClean="0"/>
              <a:t> 20 </a:t>
            </a:r>
            <a:r>
              <a:rPr lang="ta-IN" sz="2600" dirty="0" smtClean="0"/>
              <a:t>u</a:t>
            </a:r>
            <a:r>
              <a:rPr lang="en-US" sz="2600" dirty="0" smtClean="0"/>
              <a:t> </a:t>
            </a:r>
            <a:r>
              <a:rPr lang="en-US" sz="2600" dirty="0" err="1" smtClean="0"/>
              <a:t>Argentin</a:t>
            </a:r>
            <a:r>
              <a:rPr lang="ta-IN" sz="2600" dirty="0" smtClean="0"/>
              <a:t>i</a:t>
            </a:r>
            <a:endParaRPr lang="en-US" sz="2600" dirty="0" smtClean="0"/>
          </a:p>
          <a:p>
            <a:r>
              <a:rPr lang="ta-IN" sz="2600" dirty="0" smtClean="0"/>
              <a:t>MOR Generalni pregled o socijalnoj zaštiti, </a:t>
            </a:r>
            <a:r>
              <a:rPr lang="en-US" sz="2600" dirty="0" smtClean="0"/>
              <a:t>2019</a:t>
            </a:r>
            <a:endParaRPr lang="en-US" sz="2600" dirty="0" smtClean="0"/>
          </a:p>
          <a:p>
            <a:r>
              <a:rPr lang="en-US" sz="2600" dirty="0" smtClean="0"/>
              <a:t>2018</a:t>
            </a:r>
            <a:r>
              <a:rPr lang="ta-IN" sz="2600" dirty="0" smtClean="0"/>
              <a:t>,</a:t>
            </a:r>
            <a:r>
              <a:rPr lang="en-US" sz="2600" dirty="0" smtClean="0"/>
              <a:t> COP24</a:t>
            </a:r>
            <a:r>
              <a:rPr lang="ta-IN" sz="2600" dirty="0" smtClean="0"/>
              <a:t>, konferencija u </a:t>
            </a:r>
            <a:r>
              <a:rPr lang="en-US" sz="2600" dirty="0" smtClean="0"/>
              <a:t>Kato</a:t>
            </a:r>
            <a:r>
              <a:rPr lang="ta-IN" sz="2600" dirty="0" smtClean="0"/>
              <a:t>vicama</a:t>
            </a:r>
            <a:r>
              <a:rPr lang="en-US" sz="2600" dirty="0" smtClean="0"/>
              <a:t>, Pol</a:t>
            </a:r>
            <a:r>
              <a:rPr lang="ta-IN" sz="2600" dirty="0" smtClean="0"/>
              <a:t>jska</a:t>
            </a:r>
            <a:endParaRPr lang="en-US" sz="2600" dirty="0" smtClean="0"/>
          </a:p>
          <a:p>
            <a:r>
              <a:rPr lang="ta-IN" sz="2600" dirty="0" smtClean="0"/>
              <a:t>Praćenje održivih razvojnih ciljeva na nacionalnom nivou</a:t>
            </a:r>
            <a:endParaRPr lang="en-US" sz="2600" dirty="0" smtClean="0"/>
          </a:p>
          <a:p>
            <a:pPr lvl="1"/>
            <a:r>
              <a:rPr lang="ta-IN" sz="2600" dirty="0" smtClean="0"/>
              <a:t>Dobrovoljne nacionalne analize</a:t>
            </a:r>
            <a:r>
              <a:rPr lang="en-US" sz="2600" dirty="0" smtClean="0"/>
              <a:t>: </a:t>
            </a:r>
            <a:r>
              <a:rPr lang="en-US" sz="2600" dirty="0" err="1" smtClean="0"/>
              <a:t>Albani</a:t>
            </a:r>
            <a:r>
              <a:rPr lang="ta-IN" sz="2600" dirty="0" smtClean="0"/>
              <a:t>j</a:t>
            </a:r>
            <a:r>
              <a:rPr lang="en-US" sz="2600" dirty="0" smtClean="0"/>
              <a:t>a</a:t>
            </a:r>
            <a:r>
              <a:rPr lang="en-US" sz="2600" dirty="0" smtClean="0"/>
              <a:t>, </a:t>
            </a:r>
            <a:r>
              <a:rPr lang="en-US" sz="2600" dirty="0" smtClean="0"/>
              <a:t>R</a:t>
            </a:r>
            <a:r>
              <a:rPr lang="ta-IN" sz="2600" dirty="0" smtClean="0"/>
              <a:t>umunija</a:t>
            </a:r>
            <a:r>
              <a:rPr lang="en-US" sz="2600" dirty="0" smtClean="0"/>
              <a:t>, </a:t>
            </a:r>
            <a:r>
              <a:rPr lang="en-US" sz="2600" dirty="0" err="1" smtClean="0"/>
              <a:t>Slova</a:t>
            </a:r>
            <a:r>
              <a:rPr lang="ta-IN" sz="2600" dirty="0" smtClean="0"/>
              <a:t>čka, </a:t>
            </a:r>
            <a:r>
              <a:rPr lang="en-US" sz="2600" dirty="0" smtClean="0"/>
              <a:t>2018</a:t>
            </a:r>
            <a:endParaRPr lang="en-US" sz="2600" dirty="0" smtClean="0"/>
          </a:p>
          <a:p>
            <a:pPr lvl="1"/>
            <a:r>
              <a:rPr lang="en-US" sz="2600" dirty="0" smtClean="0"/>
              <a:t>UN </a:t>
            </a:r>
            <a:r>
              <a:rPr lang="ta-IN" sz="2600" dirty="0" smtClean="0"/>
              <a:t>forum na visokom nivou za održivi razvoj</a:t>
            </a:r>
            <a:endParaRPr lang="en-US" sz="2600" dirty="0" smtClean="0"/>
          </a:p>
          <a:p>
            <a:pPr lvl="2"/>
            <a:r>
              <a:rPr lang="en-US" sz="2200" dirty="0" smtClean="0"/>
              <a:t>2018: </a:t>
            </a:r>
            <a:r>
              <a:rPr lang="en-US" sz="2200" dirty="0" err="1" smtClean="0"/>
              <a:t>Transforma</a:t>
            </a:r>
            <a:r>
              <a:rPr lang="ta-IN" sz="2200" dirty="0" smtClean="0"/>
              <a:t>cija u pravcu održivih i otpornih društava</a:t>
            </a:r>
            <a:endParaRPr lang="en-US" sz="2200" dirty="0" smtClean="0"/>
          </a:p>
          <a:p>
            <a:pPr marL="914400" lvl="2" indent="0">
              <a:buNone/>
            </a:pPr>
            <a:endParaRPr lang="ta-IN" sz="2200" dirty="0" smtClean="0"/>
          </a:p>
          <a:p>
            <a:pPr marL="914400" lvl="2" indent="0">
              <a:buNone/>
            </a:pPr>
            <a:endParaRPr lang="en-US" sz="2200" dirty="0" smtClean="0"/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2019: </a:t>
            </a:r>
            <a:r>
              <a:rPr lang="en-US" sz="2200" dirty="0" smtClean="0"/>
              <a:t>In</a:t>
            </a:r>
            <a:r>
              <a:rPr lang="ta-IN" sz="2200" dirty="0" smtClean="0"/>
              <a:t>kluzivnost i jednakost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5212" y="6012603"/>
            <a:ext cx="3761418" cy="6790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2415" y="5013176"/>
            <a:ext cx="3753792" cy="66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77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506" y="409886"/>
            <a:ext cx="8229600" cy="553998"/>
          </a:xfrm>
        </p:spPr>
        <p:txBody>
          <a:bodyPr/>
          <a:lstStyle/>
          <a:p>
            <a:r>
              <a:rPr lang="en-US" sz="3000" dirty="0" smtClean="0"/>
              <a:t>O</a:t>
            </a:r>
            <a:r>
              <a:rPr lang="ta-IN" sz="3000" dirty="0" smtClean="0"/>
              <a:t>stala literatura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31" y="997266"/>
            <a:ext cx="8229600" cy="535908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500" dirty="0" smtClean="0"/>
              <a:t>ILO </a:t>
            </a:r>
            <a:r>
              <a:rPr lang="en-GB" sz="2500" dirty="0" smtClean="0">
                <a:hlinkClick r:id="rId3"/>
              </a:rPr>
              <a:t>Future of Work agenda</a:t>
            </a:r>
            <a:endParaRPr lang="en-GB" sz="2500" dirty="0" smtClean="0"/>
          </a:p>
          <a:p>
            <a:pPr lvl="0"/>
            <a:r>
              <a:rPr lang="en-GB" sz="2500" dirty="0" smtClean="0"/>
              <a:t>ITUC (2016) </a:t>
            </a:r>
            <a:r>
              <a:rPr lang="en-GB" sz="2500" dirty="0" smtClean="0">
                <a:hlinkClick r:id="rId4"/>
              </a:rPr>
              <a:t>Scandal: Inside the supply chains of the 50 top companies</a:t>
            </a:r>
            <a:endParaRPr lang="en-GB" sz="2500" dirty="0" smtClean="0"/>
          </a:p>
          <a:p>
            <a:pPr lvl="0"/>
            <a:r>
              <a:rPr lang="en-GB" sz="2500" dirty="0" smtClean="0"/>
              <a:t>ITUC (2017) </a:t>
            </a:r>
            <a:r>
              <a:rPr lang="en-GB" sz="2500" dirty="0" smtClean="0">
                <a:hlinkClick r:id="rId5"/>
              </a:rPr>
              <a:t>Scandal: Exporting Greed through the Panama Canal</a:t>
            </a:r>
            <a:endParaRPr lang="en-GB" sz="2500" dirty="0" smtClean="0"/>
          </a:p>
          <a:p>
            <a:pPr lvl="0"/>
            <a:r>
              <a:rPr lang="en-GB" sz="2500" dirty="0" smtClean="0"/>
              <a:t>ITUC (2017) </a:t>
            </a:r>
            <a:r>
              <a:rPr lang="en-GB" sz="2500" dirty="0" smtClean="0">
                <a:hlinkClick r:id="rId6"/>
              </a:rPr>
              <a:t>Investing in the Care Economy </a:t>
            </a:r>
            <a:r>
              <a:rPr lang="en-GB" sz="2500" dirty="0" smtClean="0"/>
              <a:t>reports</a:t>
            </a:r>
          </a:p>
          <a:p>
            <a:r>
              <a:rPr lang="en-US" sz="2500" dirty="0" smtClean="0"/>
              <a:t>TUDCN (2016) </a:t>
            </a:r>
            <a:r>
              <a:rPr lang="en-US" sz="2500" dirty="0" smtClean="0">
                <a:hlinkClick r:id="rId7"/>
              </a:rPr>
              <a:t>Monitoring tool for the SDGs</a:t>
            </a:r>
            <a:endParaRPr lang="en-GB" sz="2500" dirty="0"/>
          </a:p>
          <a:p>
            <a:pPr lvl="0"/>
            <a:r>
              <a:rPr lang="en-GB" sz="2500" dirty="0" smtClean="0"/>
              <a:t>ILO (2017) </a:t>
            </a:r>
            <a:r>
              <a:rPr lang="en-GB" sz="2500" dirty="0" smtClean="0">
                <a:hlinkClick r:id="rId8"/>
              </a:rPr>
              <a:t>Global Wage Report</a:t>
            </a:r>
            <a:endParaRPr lang="en-GB" sz="2500" dirty="0" smtClean="0"/>
          </a:p>
          <a:p>
            <a:pPr lvl="0"/>
            <a:r>
              <a:rPr lang="en-GB" sz="2500" dirty="0" smtClean="0"/>
              <a:t>ILO (2017) </a:t>
            </a:r>
            <a:r>
              <a:rPr lang="en-GB" sz="2500" dirty="0" smtClean="0">
                <a:hlinkClick r:id="rId9"/>
              </a:rPr>
              <a:t>World Social Protection Report</a:t>
            </a:r>
            <a:endParaRPr lang="en-GB" sz="2500" dirty="0" smtClean="0"/>
          </a:p>
          <a:p>
            <a:pPr lvl="0"/>
            <a:r>
              <a:rPr lang="en-GB" sz="2500" dirty="0" smtClean="0"/>
              <a:t>L20 (2017) </a:t>
            </a:r>
            <a:r>
              <a:rPr lang="en-GB" sz="2500" dirty="0" smtClean="0">
                <a:hlinkClick r:id="rId10"/>
              </a:rPr>
              <a:t>Statement </a:t>
            </a:r>
            <a:r>
              <a:rPr lang="en-US" sz="2500" dirty="0"/>
              <a:t>to the G20 </a:t>
            </a:r>
            <a:r>
              <a:rPr lang="en-US" sz="2500" dirty="0" err="1"/>
              <a:t>Labour</a:t>
            </a:r>
            <a:r>
              <a:rPr lang="en-US" sz="2500" dirty="0"/>
              <a:t> and Employment Ministers’ </a:t>
            </a:r>
            <a:r>
              <a:rPr lang="en-US" sz="2500" dirty="0" smtClean="0"/>
              <a:t>meeting</a:t>
            </a:r>
          </a:p>
          <a:p>
            <a:pPr lvl="0"/>
            <a:r>
              <a:rPr lang="en-GB" sz="2500" dirty="0" smtClean="0"/>
              <a:t>TUAC (2017) </a:t>
            </a:r>
            <a:r>
              <a:rPr lang="en-US" sz="2500" dirty="0" smtClean="0">
                <a:hlinkClick r:id="rId11"/>
              </a:rPr>
              <a:t>Trade Union Recommendations on </a:t>
            </a:r>
            <a:r>
              <a:rPr lang="en-US" sz="2500" dirty="0" err="1" smtClean="0">
                <a:hlinkClick r:id="rId11"/>
              </a:rPr>
              <a:t>Digitialisation</a:t>
            </a:r>
            <a:r>
              <a:rPr lang="en-US" sz="2500" dirty="0" smtClean="0">
                <a:hlinkClick r:id="rId11"/>
              </a:rPr>
              <a:t> and the Future of Work</a:t>
            </a:r>
            <a:endParaRPr lang="en-US" sz="2500" dirty="0" smtClean="0"/>
          </a:p>
          <a:p>
            <a:pPr marL="0" lv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1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1691"/>
            <a:ext cx="8229600" cy="584775"/>
          </a:xfrm>
        </p:spPr>
        <p:txBody>
          <a:bodyPr/>
          <a:lstStyle/>
          <a:p>
            <a:r>
              <a:rPr lang="en-US" sz="3200" dirty="0" smtClean="0"/>
              <a:t>C</a:t>
            </a:r>
            <a:r>
              <a:rPr lang="ta-IN" sz="3200" dirty="0" smtClean="0"/>
              <a:t>iljevi</a:t>
            </a:r>
            <a:endParaRPr lang="es-E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30387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</a:t>
            </a:r>
            <a:r>
              <a:rPr lang="ta-IN" dirty="0" smtClean="0"/>
              <a:t>ezimirati globalno </a:t>
            </a:r>
            <a:r>
              <a:rPr lang="ta-IN" dirty="0" smtClean="0"/>
              <a:t>zapošljavanje </a:t>
            </a:r>
            <a:r>
              <a:rPr lang="ta-IN" dirty="0" smtClean="0"/>
              <a:t>i socijalne trendove </a:t>
            </a:r>
            <a:r>
              <a:rPr lang="x-none" dirty="0" smtClean="0"/>
              <a:t>–</a:t>
            </a:r>
            <a:r>
              <a:rPr lang="en-US" dirty="0" smtClean="0"/>
              <a:t> </a:t>
            </a:r>
            <a:r>
              <a:rPr lang="ta-IN" dirty="0" smtClean="0"/>
              <a:t>razgovarati o značaju ovih trendova za države JIE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ta-IN" dirty="0" smtClean="0"/>
              <a:t>Navesti međunarodni plan rada o pitanjima zapošljavanja i socijalne politike, te prilike za uključivanje sindikata</a:t>
            </a:r>
            <a:endParaRPr lang="en-U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52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96" y="325155"/>
            <a:ext cx="8229600" cy="553998"/>
          </a:xfrm>
        </p:spPr>
        <p:txBody>
          <a:bodyPr/>
          <a:lstStyle/>
          <a:p>
            <a:r>
              <a:rPr lang="en-US" sz="3000" dirty="0" smtClean="0"/>
              <a:t>Z</a:t>
            </a:r>
            <a:r>
              <a:rPr lang="ta-IN" sz="3000" dirty="0" smtClean="0"/>
              <a:t>abrinjavajući globalni trendovi</a:t>
            </a:r>
            <a:endParaRPr lang="es-E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064896" cy="5483882"/>
          </a:xfrm>
        </p:spPr>
        <p:txBody>
          <a:bodyPr>
            <a:normAutofit fontScale="77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sz="3500" dirty="0" smtClean="0"/>
              <a:t>N</a:t>
            </a:r>
            <a:r>
              <a:rPr lang="ta-IN" sz="3500" dirty="0" smtClean="0"/>
              <a:t>izak rast plata, nedovoljne plate</a:t>
            </a:r>
            <a:endParaRPr lang="en-US" sz="3500" dirty="0"/>
          </a:p>
          <a:p>
            <a:pPr algn="just">
              <a:spcAft>
                <a:spcPts val="600"/>
              </a:spcAft>
            </a:pPr>
            <a:r>
              <a:rPr lang="en-US" sz="3500" dirty="0" smtClean="0"/>
              <a:t>N</a:t>
            </a:r>
            <a:r>
              <a:rPr lang="ta-IN" sz="3500" dirty="0" smtClean="0"/>
              <a:t>edovoljno razvijeni sistemi socijalne zaštite</a:t>
            </a:r>
            <a:r>
              <a:rPr lang="en-US" sz="3500" dirty="0" smtClean="0"/>
              <a:t>: </a:t>
            </a:r>
            <a:r>
              <a:rPr lang="ta-IN" sz="3500" dirty="0" smtClean="0"/>
              <a:t>nedovoljna obuhvaćenost i  dovoljnost</a:t>
            </a:r>
            <a:endParaRPr lang="en-US" sz="3500" dirty="0" smtClean="0"/>
          </a:p>
          <a:p>
            <a:pPr algn="just">
              <a:spcAft>
                <a:spcPts val="600"/>
              </a:spcAft>
            </a:pPr>
            <a:r>
              <a:rPr lang="ta-IN" sz="3500" dirty="0" smtClean="0"/>
              <a:t>Pad članstva u sindikatima i pokrivenosti u kolektivnim pregovorima</a:t>
            </a:r>
            <a:endParaRPr lang="en-US" sz="3500" dirty="0" smtClean="0"/>
          </a:p>
          <a:p>
            <a:pPr algn="just">
              <a:spcAft>
                <a:spcPts val="600"/>
              </a:spcAft>
            </a:pPr>
            <a:r>
              <a:rPr lang="en-US" sz="3500" dirty="0" smtClean="0"/>
              <a:t>I</a:t>
            </a:r>
            <a:r>
              <a:rPr lang="ta-IN" sz="3500" dirty="0" smtClean="0"/>
              <a:t>strajavajuće rodne nejednakosti na tržištu rada</a:t>
            </a:r>
            <a:endParaRPr lang="en-US" sz="3500" dirty="0"/>
          </a:p>
          <a:p>
            <a:pPr algn="just">
              <a:spcAft>
                <a:spcPts val="600"/>
              </a:spcAft>
            </a:pPr>
            <a:r>
              <a:rPr lang="en-US" sz="3500" dirty="0" smtClean="0"/>
              <a:t>P</a:t>
            </a:r>
            <a:r>
              <a:rPr lang="ta-IN" sz="3500" dirty="0" smtClean="0"/>
              <a:t>ovećana </a:t>
            </a:r>
            <a:r>
              <a:rPr lang="en-US" sz="3500" dirty="0" smtClean="0"/>
              <a:t>‘</a:t>
            </a:r>
            <a:r>
              <a:rPr lang="en-US" sz="3500" dirty="0" err="1" smtClean="0"/>
              <a:t>fle</a:t>
            </a:r>
            <a:r>
              <a:rPr lang="ta-IN" sz="3500" dirty="0" smtClean="0"/>
              <a:t>ks</a:t>
            </a:r>
            <a:r>
              <a:rPr lang="en-US" sz="3500" dirty="0" err="1" smtClean="0"/>
              <a:t>ibili</a:t>
            </a:r>
            <a:r>
              <a:rPr lang="ta-IN" sz="3500" dirty="0" smtClean="0"/>
              <a:t>zacija</a:t>
            </a:r>
            <a:r>
              <a:rPr lang="en-US" sz="3500" dirty="0" smtClean="0"/>
              <a:t>’ </a:t>
            </a:r>
            <a:r>
              <a:rPr lang="ta-IN" sz="3500" dirty="0" smtClean="0"/>
              <a:t>rada i fragmentacija radnih odnosa</a:t>
            </a:r>
            <a:endParaRPr lang="en-US" sz="3500" dirty="0" smtClean="0"/>
          </a:p>
          <a:p>
            <a:pPr lvl="1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a-IN" sz="3100" dirty="0" smtClean="0"/>
              <a:t>Prema MOR-u, </a:t>
            </a:r>
            <a:r>
              <a:rPr lang="en-US" sz="3100" dirty="0" smtClean="0"/>
              <a:t>‘n</a:t>
            </a:r>
            <a:r>
              <a:rPr lang="ta-IN" sz="3100" dirty="0" smtClean="0"/>
              <a:t>estandardni</a:t>
            </a:r>
            <a:r>
              <a:rPr lang="en-US" sz="3100" dirty="0" smtClean="0"/>
              <a:t>’ </a:t>
            </a:r>
            <a:r>
              <a:rPr lang="ta-IN" sz="3100" dirty="0" smtClean="0"/>
              <a:t>poslovi predstavljaju najveći udio radnih mjesta u </a:t>
            </a:r>
            <a:r>
              <a:rPr lang="en-US" sz="3100" dirty="0" smtClean="0"/>
              <a:t>2016</a:t>
            </a:r>
            <a:r>
              <a:rPr lang="ta-IN" sz="3100" dirty="0" smtClean="0"/>
              <a:t>.</a:t>
            </a:r>
            <a:endParaRPr lang="en-US" sz="3100" dirty="0"/>
          </a:p>
          <a:p>
            <a:pPr algn="just">
              <a:spcAft>
                <a:spcPts val="600"/>
              </a:spcAft>
            </a:pPr>
            <a:r>
              <a:rPr lang="en-US" sz="3500" dirty="0" smtClean="0"/>
              <a:t>R</a:t>
            </a:r>
            <a:r>
              <a:rPr lang="ta-IN" sz="3500" dirty="0" smtClean="0"/>
              <a:t>adno zakonodavstvo i sistemi socijalne zaštite nisu dovoljno prilagođeni novim oblicima rada</a:t>
            </a:r>
            <a:endParaRPr lang="en-US" sz="3500" dirty="0" smtClean="0"/>
          </a:p>
          <a:p>
            <a:pPr algn="just">
              <a:spcAft>
                <a:spcPts val="600"/>
              </a:spcAft>
            </a:pPr>
            <a:endParaRPr lang="en-US" sz="3400" dirty="0"/>
          </a:p>
          <a:p>
            <a:pPr algn="just"/>
            <a:endParaRPr lang="en-US" sz="2800" dirty="0" smtClean="0"/>
          </a:p>
          <a:p>
            <a:pPr algn="just"/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7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7026"/>
            <a:ext cx="8229600" cy="954107"/>
          </a:xfrm>
        </p:spPr>
        <p:txBody>
          <a:bodyPr/>
          <a:lstStyle/>
          <a:p>
            <a:r>
              <a:rPr lang="en-US" sz="2800" dirty="0" smtClean="0"/>
              <a:t>P</a:t>
            </a:r>
            <a:r>
              <a:rPr lang="ta-IN" sz="2800" dirty="0" smtClean="0"/>
              <a:t>romjene u prilagođenom udjelu rada u prihodima </a:t>
            </a:r>
            <a:r>
              <a:rPr lang="en-US" sz="2800" dirty="0" smtClean="0"/>
              <a:t>(% GDP)</a:t>
            </a:r>
            <a:endParaRPr lang="es-E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782118"/>
            <a:ext cx="9036496" cy="38071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43608" y="6103831"/>
            <a:ext cx="5365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1200" dirty="0" smtClean="0">
                <a:latin typeface="Calibri (Body)"/>
                <a:cs typeface="Calibri (Body)"/>
              </a:rPr>
              <a:t>Izvor</a:t>
            </a:r>
            <a:r>
              <a:rPr lang="en-US" sz="1200" dirty="0" smtClean="0">
                <a:latin typeface="Calibri (Body)"/>
                <a:cs typeface="Calibri (Body)"/>
              </a:rPr>
              <a:t>: </a:t>
            </a:r>
            <a:r>
              <a:rPr lang="ta-IN" sz="1200" dirty="0" smtClean="0">
                <a:latin typeface="Calibri (Body)"/>
                <a:cs typeface="Calibri (Body)"/>
              </a:rPr>
              <a:t>MOR Globalni izvještaj o platama za </a:t>
            </a:r>
            <a:r>
              <a:rPr lang="en-US" sz="1200" dirty="0" smtClean="0">
                <a:latin typeface="Calibri (Body)"/>
                <a:cs typeface="Calibri (Body)"/>
              </a:rPr>
              <a:t>2017</a:t>
            </a:r>
            <a:r>
              <a:rPr lang="ta-IN" sz="1200" dirty="0" smtClean="0">
                <a:latin typeface="Calibri (Body)"/>
                <a:cs typeface="Calibri (Body)"/>
              </a:rPr>
              <a:t>.</a:t>
            </a:r>
            <a:endParaRPr lang="en-US" sz="12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04010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175"/>
            <a:ext cx="8686800" cy="62103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7504" y="170646"/>
            <a:ext cx="67687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P</a:t>
            </a:r>
            <a:r>
              <a:rPr lang="ta-IN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romjene u pokrivenosti kolektivnim pregovorima između </a:t>
            </a:r>
            <a:r>
              <a:rPr lang="en-US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2008</a:t>
            </a:r>
            <a:r>
              <a:rPr lang="ta-IN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.</a:t>
            </a:r>
            <a:r>
              <a:rPr lang="en-US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 </a:t>
            </a:r>
            <a:r>
              <a:rPr lang="ta-IN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i</a:t>
            </a:r>
            <a:r>
              <a:rPr lang="en-US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 2013</a:t>
            </a:r>
            <a:r>
              <a:rPr lang="ta-IN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.</a:t>
            </a:r>
            <a:r>
              <a:rPr lang="en-US" sz="2800" dirty="0" smtClean="0">
                <a:solidFill>
                  <a:srgbClr val="EA5608"/>
                </a:solidFill>
                <a:latin typeface="Cera Stencil PRO Medium"/>
                <a:ea typeface="+mj-ea"/>
                <a:cs typeface="Cera Stencil PRO Medium"/>
              </a:rPr>
              <a:t> (%)</a:t>
            </a:r>
            <a:endParaRPr lang="es-ES" sz="2800" dirty="0">
              <a:solidFill>
                <a:srgbClr val="EA5608"/>
              </a:solidFill>
              <a:latin typeface="Cera Stencil PRO Medium"/>
              <a:ea typeface="+mj-ea"/>
              <a:cs typeface="Cera Stencil PRO Medium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528" y="6538912"/>
            <a:ext cx="554461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1200" dirty="0" smtClean="0">
                <a:latin typeface="Calibri (Body)"/>
                <a:cs typeface="Calibri (Body)"/>
              </a:rPr>
              <a:t>Izvor</a:t>
            </a:r>
            <a:r>
              <a:rPr lang="en-US" sz="1200" dirty="0" smtClean="0">
                <a:latin typeface="Calibri (Body)"/>
                <a:cs typeface="Calibri (Body)"/>
              </a:rPr>
              <a:t>: </a:t>
            </a:r>
            <a:r>
              <a:rPr lang="ta-IN" sz="1200" dirty="0" smtClean="0">
                <a:latin typeface="Calibri (Body)"/>
                <a:cs typeface="Calibri (Body)"/>
              </a:rPr>
              <a:t>MOR podnesak o radnim odnosima i kolektivnom pregovaranju za 2</a:t>
            </a:r>
            <a:r>
              <a:rPr lang="en-US" sz="1200" dirty="0" smtClean="0">
                <a:latin typeface="Calibri (Body)"/>
                <a:cs typeface="Calibri (Body)"/>
              </a:rPr>
              <a:t>015</a:t>
            </a:r>
            <a:r>
              <a:rPr lang="ta-IN" sz="1200" dirty="0" smtClean="0">
                <a:latin typeface="Calibri (Body)"/>
                <a:cs typeface="Calibri (Body)"/>
              </a:rPr>
              <a:t>.</a:t>
            </a:r>
            <a:endParaRPr lang="en-US" sz="12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051661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539" y="68446"/>
            <a:ext cx="8229600" cy="1569660"/>
          </a:xfrm>
        </p:spPr>
        <p:txBody>
          <a:bodyPr/>
          <a:lstStyle/>
          <a:p>
            <a:r>
              <a:rPr lang="en-US" sz="3000" dirty="0" smtClean="0"/>
              <a:t>Minim</a:t>
            </a:r>
            <a:r>
              <a:rPr lang="ta-IN" sz="3000" dirty="0" smtClean="0"/>
              <a:t>alne plate u odnosu na liniju siromaštva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ta-IN" sz="1800" dirty="0" smtClean="0">
                <a:solidFill>
                  <a:schemeClr val="tx1"/>
                </a:solidFill>
              </a:rPr>
              <a:t>Bruto nivoi mjesečnih plata u poređenju sa linijom siromaštva </a:t>
            </a:r>
            <a:r>
              <a:rPr lang="en-US" sz="1800" dirty="0" smtClean="0">
                <a:solidFill>
                  <a:schemeClr val="tx1"/>
                </a:solidFill>
              </a:rPr>
              <a:t>(</a:t>
            </a:r>
            <a:r>
              <a:rPr lang="ta-IN" sz="1800" dirty="0" smtClean="0">
                <a:solidFill>
                  <a:schemeClr val="tx1"/>
                </a:solidFill>
              </a:rPr>
              <a:t>za jednu osobu i porodicu od četiri plana</a:t>
            </a:r>
            <a:r>
              <a:rPr lang="en-US" sz="1800" dirty="0" smtClean="0">
                <a:solidFill>
                  <a:schemeClr val="tx1"/>
                </a:solidFill>
              </a:rPr>
              <a:t>)</a:t>
            </a:r>
            <a:r>
              <a:rPr lang="en-US" sz="3200" dirty="0">
                <a:solidFill>
                  <a:schemeClr val="tx1"/>
                </a:solidFill>
              </a:rPr>
              <a:t/>
            </a:r>
            <a:br>
              <a:rPr lang="en-US" sz="3200" dirty="0">
                <a:solidFill>
                  <a:schemeClr val="tx1"/>
                </a:solidFill>
              </a:rPr>
            </a:br>
            <a:endParaRPr lang="es-ES" sz="3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5537132"/>
              </p:ext>
            </p:extLst>
          </p:nvPr>
        </p:nvGraphicFramePr>
        <p:xfrm>
          <a:off x="667522" y="888165"/>
          <a:ext cx="8136904" cy="57984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3122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870"/>
            <a:ext cx="8229600" cy="553998"/>
          </a:xfrm>
        </p:spPr>
        <p:txBody>
          <a:bodyPr/>
          <a:lstStyle/>
          <a:p>
            <a:r>
              <a:rPr lang="en-US" sz="3000" dirty="0" smtClean="0"/>
              <a:t>R</a:t>
            </a:r>
            <a:r>
              <a:rPr lang="ta-IN" sz="3000" dirty="0" smtClean="0"/>
              <a:t>odni jaz u zaradi po satu </a:t>
            </a:r>
            <a:r>
              <a:rPr lang="en-US" sz="3000" dirty="0" smtClean="0"/>
              <a:t>(%)</a:t>
            </a:r>
            <a:endParaRPr lang="es-E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7808B-6A1B-2B44-8E01-5992481392B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365410"/>
            <a:ext cx="9036496" cy="4439854"/>
          </a:xfrm>
          <a:prstGeom prst="rect">
            <a:avLst/>
          </a:prstGeom>
        </p:spPr>
      </p:pic>
      <p:sp>
        <p:nvSpPr>
          <p:cNvPr id="6" name="Up Arrow 5"/>
          <p:cNvSpPr/>
          <p:nvPr/>
        </p:nvSpPr>
        <p:spPr>
          <a:xfrm>
            <a:off x="755576" y="5853898"/>
            <a:ext cx="72054" cy="21602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sp>
        <p:nvSpPr>
          <p:cNvPr id="7" name="Up Arrow 6"/>
          <p:cNvSpPr/>
          <p:nvPr/>
        </p:nvSpPr>
        <p:spPr>
          <a:xfrm>
            <a:off x="1835696" y="4941168"/>
            <a:ext cx="72054" cy="21602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sp>
        <p:nvSpPr>
          <p:cNvPr id="9" name="Up Arrow 8"/>
          <p:cNvSpPr/>
          <p:nvPr/>
        </p:nvSpPr>
        <p:spPr>
          <a:xfrm>
            <a:off x="3419872" y="5373216"/>
            <a:ext cx="72054" cy="21602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sp>
        <p:nvSpPr>
          <p:cNvPr id="10" name="Up Arrow 9"/>
          <p:cNvSpPr/>
          <p:nvPr/>
        </p:nvSpPr>
        <p:spPr>
          <a:xfrm>
            <a:off x="5417794" y="4851300"/>
            <a:ext cx="72054" cy="216023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1200097" y="6367223"/>
            <a:ext cx="5365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1200" dirty="0" smtClean="0">
                <a:latin typeface="Calibri (Body)"/>
                <a:cs typeface="Calibri (Body)"/>
              </a:rPr>
              <a:t>Izvor</a:t>
            </a:r>
            <a:r>
              <a:rPr lang="en-US" sz="1200" dirty="0" smtClean="0">
                <a:latin typeface="Calibri (Body)"/>
                <a:cs typeface="Calibri (Body)"/>
              </a:rPr>
              <a:t>: </a:t>
            </a:r>
            <a:r>
              <a:rPr lang="ta-IN" sz="1200" dirty="0" smtClean="0">
                <a:latin typeface="Calibri (Body)"/>
                <a:cs typeface="Calibri (Body)"/>
              </a:rPr>
              <a:t>MOR Globalni izvještaj o platama za </a:t>
            </a:r>
            <a:r>
              <a:rPr lang="en-US" sz="1200" dirty="0" smtClean="0">
                <a:latin typeface="Calibri (Body)"/>
                <a:cs typeface="Calibri (Body)"/>
              </a:rPr>
              <a:t>2017</a:t>
            </a:r>
            <a:r>
              <a:rPr lang="ta-IN" sz="1200" dirty="0" smtClean="0">
                <a:latin typeface="Calibri (Body)"/>
                <a:cs typeface="Calibri (Body)"/>
              </a:rPr>
              <a:t>.</a:t>
            </a:r>
            <a:endParaRPr lang="en-US" sz="12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474271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06814"/>
            <a:ext cx="8584276" cy="553998"/>
          </a:xfrm>
        </p:spPr>
        <p:txBody>
          <a:bodyPr/>
          <a:lstStyle/>
          <a:p>
            <a:r>
              <a:rPr lang="ta-IN" sz="3000" dirty="0" smtClean="0"/>
              <a:t>Niska pokrivenost socijalnom zaštitom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511210" y="99302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(Body)"/>
                <a:cs typeface="Calibri (Body)"/>
              </a:rPr>
              <a:t>U</a:t>
            </a:r>
            <a:r>
              <a:rPr lang="ta-IN" dirty="0" smtClean="0">
                <a:latin typeface="Calibri (Body)"/>
                <a:cs typeface="Calibri (Body)"/>
              </a:rPr>
              <a:t>činkovita pokrivenost naknadama za nezaposlenost</a:t>
            </a:r>
            <a:r>
              <a:rPr lang="en-US" dirty="0" smtClean="0">
                <a:latin typeface="Calibri (Body)"/>
                <a:cs typeface="Calibri (Body)"/>
              </a:rPr>
              <a:t>: P</a:t>
            </a:r>
            <a:r>
              <a:rPr lang="ta-IN" dirty="0" smtClean="0">
                <a:latin typeface="Calibri (Body)"/>
                <a:cs typeface="Calibri (Body)"/>
              </a:rPr>
              <a:t>rocenat nezaposlenih koji primaju naknadu za nezaposlenost</a:t>
            </a:r>
            <a:endParaRPr lang="en-US" dirty="0">
              <a:latin typeface="Calibri (Body)"/>
              <a:cs typeface="Calibri (Body)"/>
            </a:endParaRPr>
          </a:p>
        </p:txBody>
      </p:sp>
      <p:graphicFrame>
        <p:nvGraphicFramePr>
          <p:cNvPr id="8" name="Graphique 1"/>
          <p:cNvGraphicFramePr>
            <a:graphicFrameLocks noGrp="1"/>
          </p:cNvGraphicFramePr>
          <p:nvPr>
            <p:extLst/>
          </p:nvPr>
        </p:nvGraphicFramePr>
        <p:xfrm>
          <a:off x="251520" y="1484784"/>
          <a:ext cx="9263244" cy="461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1200097" y="6367223"/>
            <a:ext cx="5365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1200" dirty="0" smtClean="0">
                <a:latin typeface="Calibri (Body)"/>
                <a:cs typeface="Calibri (Body)"/>
              </a:rPr>
              <a:t>Izvor</a:t>
            </a:r>
            <a:r>
              <a:rPr lang="en-US" sz="1200" dirty="0" smtClean="0">
                <a:latin typeface="Calibri (Body)"/>
                <a:cs typeface="Calibri (Body)"/>
              </a:rPr>
              <a:t>: </a:t>
            </a:r>
            <a:r>
              <a:rPr lang="ta-IN" sz="1200" dirty="0" smtClean="0">
                <a:latin typeface="Calibri (Body)"/>
                <a:cs typeface="Calibri (Body)"/>
              </a:rPr>
              <a:t>MOR izvještaj o svjetskoj socijalnoj zaštiti za </a:t>
            </a:r>
            <a:r>
              <a:rPr lang="en-US" sz="1200" dirty="0" smtClean="0">
                <a:latin typeface="Calibri (Body)"/>
                <a:cs typeface="Calibri (Body)"/>
              </a:rPr>
              <a:t>2014/2015</a:t>
            </a:r>
            <a:endParaRPr lang="en-US" sz="1200" dirty="0">
              <a:latin typeface="Calibri (Body)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32147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3590"/>
            <a:ext cx="8507288" cy="553998"/>
          </a:xfrm>
        </p:spPr>
        <p:txBody>
          <a:bodyPr/>
          <a:lstStyle/>
          <a:p>
            <a:r>
              <a:rPr lang="en-US" sz="3000" dirty="0" smtClean="0"/>
              <a:t>N</a:t>
            </a:r>
            <a:r>
              <a:rPr lang="ta-IN" sz="3000" dirty="0" smtClean="0"/>
              <a:t>edovoljnost socijalnih naknada i usluga</a:t>
            </a:r>
            <a:endParaRPr lang="en-US" sz="30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2501711"/>
              </p:ext>
            </p:extLst>
          </p:nvPr>
        </p:nvGraphicFramePr>
        <p:xfrm>
          <a:off x="539552" y="1484784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63372" y="977175"/>
            <a:ext cx="6818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 (Body)"/>
                <a:cs typeface="Calibri (Body)"/>
              </a:rPr>
              <a:t>Minim</a:t>
            </a:r>
            <a:r>
              <a:rPr lang="ta-IN" dirty="0" smtClean="0">
                <a:latin typeface="Calibri (Body)"/>
                <a:cs typeface="Calibri (Body)"/>
              </a:rPr>
              <a:t>alna naknada za socijalnu pomoć kao </a:t>
            </a:r>
            <a:r>
              <a:rPr lang="en-US" dirty="0" smtClean="0">
                <a:latin typeface="Calibri (Body)"/>
                <a:cs typeface="Calibri (Body)"/>
              </a:rPr>
              <a:t>% </a:t>
            </a:r>
            <a:r>
              <a:rPr lang="ta-IN" dirty="0" smtClean="0">
                <a:latin typeface="Calibri (Body)"/>
                <a:cs typeface="Calibri (Body)"/>
              </a:rPr>
              <a:t>srednjih prihoda</a:t>
            </a:r>
            <a:endParaRPr lang="en-US" dirty="0">
              <a:latin typeface="Calibri (Body)"/>
              <a:cs typeface="Calibri (Body)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0241" y="6017516"/>
            <a:ext cx="53655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a-IN" sz="1200" dirty="0" smtClean="0">
                <a:latin typeface="Calibri (Body)"/>
                <a:cs typeface="Calibri (Body)"/>
              </a:rPr>
              <a:t>Izvor</a:t>
            </a:r>
            <a:r>
              <a:rPr lang="en-US" sz="1200" dirty="0" smtClean="0">
                <a:latin typeface="Calibri (Body)"/>
                <a:cs typeface="Calibri (Body)"/>
              </a:rPr>
              <a:t>: OECD </a:t>
            </a:r>
            <a:r>
              <a:rPr lang="ta-IN" sz="1200" dirty="0" smtClean="0">
                <a:latin typeface="Calibri (Body)"/>
                <a:cs typeface="Calibri (Body)"/>
              </a:rPr>
              <a:t>model porez-naknada</a:t>
            </a:r>
            <a:r>
              <a:rPr lang="en-US" sz="1200" dirty="0" smtClean="0">
                <a:latin typeface="Calibri (Body)"/>
                <a:cs typeface="Calibri (Body)"/>
              </a:rPr>
              <a:t>, 2014</a:t>
            </a:r>
            <a:endParaRPr lang="en-US" sz="1200" dirty="0">
              <a:latin typeface="Calibri (Body)"/>
              <a:cs typeface="Calibri (Body)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5652120" y="5481228"/>
            <a:ext cx="72008" cy="21602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8360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006E31ABA9FF4D93362271D8F23B7D" ma:contentTypeVersion="7" ma:contentTypeDescription="Create a new document." ma:contentTypeScope="" ma:versionID="f651b0eda1524eafc9a273f5090e2cdd">
  <xsd:schema xmlns:xsd="http://www.w3.org/2001/XMLSchema" xmlns:xs="http://www.w3.org/2001/XMLSchema" xmlns:p="http://schemas.microsoft.com/office/2006/metadata/properties" xmlns:ns2="9099d577-fe52-4aed-98d7-da70053327dc" xmlns:ns3="f1d0068b-80a8-40ad-974d-795353a1ddb8" targetNamespace="http://schemas.microsoft.com/office/2006/metadata/properties" ma:root="true" ma:fieldsID="cc9092bbfe65bc5eed85015c9996337b" ns2:_="" ns3:_="">
    <xsd:import namespace="9099d577-fe52-4aed-98d7-da70053327dc"/>
    <xsd:import namespace="f1d0068b-80a8-40ad-974d-795353a1ddb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9d577-fe52-4aed-98d7-da70053327d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d0068b-80a8-40ad-974d-795353a1dd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E77625-C438-4DA8-838B-C6823B9FBC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9152FCB-6003-4073-8738-D60DB41042E2}">
  <ds:schemaRefs>
    <ds:schemaRef ds:uri="http://purl.org/dc/terms/"/>
    <ds:schemaRef ds:uri="9099d577-fe52-4aed-98d7-da70053327dc"/>
    <ds:schemaRef ds:uri="http://purl.org/dc/dcmitype/"/>
    <ds:schemaRef ds:uri="http://schemas.microsoft.com/office/infopath/2007/PartnerControls"/>
    <ds:schemaRef ds:uri="f1d0068b-80a8-40ad-974d-795353a1ddb8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20B0105-C6F8-4F96-8886-8CFCCA3B1A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9d577-fe52-4aed-98d7-da70053327dc"/>
    <ds:schemaRef ds:uri="f1d0068b-80a8-40ad-974d-795353a1dd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ITUC-PPT</Template>
  <TotalTime>4250</TotalTime>
  <Words>801</Words>
  <Application>Microsoft Macintosh PowerPoint</Application>
  <PresentationFormat>On-screen Show (4:3)</PresentationFormat>
  <Paragraphs>117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Globalno zapošljavanje i socijalni trendovi: kakav je odgovor sindikata?</vt:lpstr>
      <vt:lpstr>Ciljevi</vt:lpstr>
      <vt:lpstr>Zabrinjavajući globalni trendovi</vt:lpstr>
      <vt:lpstr>Promjene u prilagođenom udjelu rada u prihodima (% GDP)</vt:lpstr>
      <vt:lpstr>PowerPoint Presentation</vt:lpstr>
      <vt:lpstr>Minimalne plate u odnosu na liniju siromaštva Bruto nivoi mjesečnih plata u poređenju sa linijom siromaštva (za jednu osobu i porodicu od četiri plana) </vt:lpstr>
      <vt:lpstr>Rodni jaz u zaradi po satu (%)</vt:lpstr>
      <vt:lpstr>Niska pokrivenost socijalnom zaštitom</vt:lpstr>
      <vt:lpstr>Nedovoljnost socijalnih naknada i usluga</vt:lpstr>
      <vt:lpstr>PowerPoint Presentation</vt:lpstr>
      <vt:lpstr>Odgovor MKS-a na ova pitanja </vt:lpstr>
      <vt:lpstr>Definiranje osnovnih troškova života za minimalnu platu za život</vt:lpstr>
      <vt:lpstr>Trenutne aktivnosti MKS-a</vt:lpstr>
      <vt:lpstr>PowerPoint Presentation</vt:lpstr>
      <vt:lpstr>Naredne prilike na međunarodnom planu rada</vt:lpstr>
      <vt:lpstr>Ostala literatura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trade unions in promoting social protection floors</dc:title>
  <dc:creator>Astor, Evelyn</dc:creator>
  <cp:lastModifiedBy>admin</cp:lastModifiedBy>
  <cp:revision>626</cp:revision>
  <cp:lastPrinted>2017-12-04T15:40:34Z</cp:lastPrinted>
  <dcterms:created xsi:type="dcterms:W3CDTF">2017-04-04T14:57:15Z</dcterms:created>
  <dcterms:modified xsi:type="dcterms:W3CDTF">2017-12-06T11:43:28Z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0x01010009006E31ABA9FF4D93362271D8F23B7D</vt:lpwstr>
  </property>
</Properties>
</file>