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3" r:id="rId6"/>
    <p:sldId id="289" r:id="rId7"/>
    <p:sldId id="298" r:id="rId8"/>
    <p:sldId id="307" r:id="rId9"/>
    <p:sldId id="297" r:id="rId10"/>
    <p:sldId id="306" r:id="rId11"/>
    <p:sldId id="295" r:id="rId12"/>
    <p:sldId id="296" r:id="rId13"/>
    <p:sldId id="302" r:id="rId14"/>
    <p:sldId id="257" r:id="rId15"/>
    <p:sldId id="304" r:id="rId16"/>
    <p:sldId id="299" r:id="rId17"/>
    <p:sldId id="305" r:id="rId18"/>
    <p:sldId id="300" r:id="rId19"/>
    <p:sldId id="286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608"/>
    <a:srgbClr val="9500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3526" autoAdjust="0"/>
  </p:normalViewPr>
  <p:slideViewPr>
    <p:cSldViewPr snapToObjects="1">
      <p:cViewPr>
        <p:scale>
          <a:sx n="66" d="100"/>
          <a:sy n="66" d="100"/>
        </p:scale>
        <p:origin x="-178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ituc.sharepoint.com/sites/espshare/Shared%20Documents/+++++000002017/Employment%20and%20Social%20Policy/Labour%20market%20policy/Wages/Min%20wage%20data%20poverty%20lines%20US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tor\Downloads\3704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stor\Downloads\exportedData.xlsx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'Table - Min wage adequacy'!$B$14</c:f>
              <c:strCache>
                <c:ptCount val="1"/>
                <c:pt idx="0">
                  <c:v>minimum wage level (USD)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'Table - Min wage adequacy'!$A$15:$A$41</c:f>
              <c:strCache>
                <c:ptCount val="27"/>
                <c:pt idx="0">
                  <c:v>Cambodia</c:v>
                </c:pt>
                <c:pt idx="1">
                  <c:v>Hong Kong</c:v>
                </c:pt>
                <c:pt idx="2">
                  <c:v>Indonesia</c:v>
                </c:pt>
                <c:pt idx="3">
                  <c:v>Malaysia</c:v>
                </c:pt>
                <c:pt idx="4">
                  <c:v>Myanmar</c:v>
                </c:pt>
                <c:pt idx="5">
                  <c:v>Nepal</c:v>
                </c:pt>
                <c:pt idx="6">
                  <c:v>Philippines</c:v>
                </c:pt>
                <c:pt idx="7">
                  <c:v>Vietnam</c:v>
                </c:pt>
                <c:pt idx="8">
                  <c:v>Argentina</c:v>
                </c:pt>
                <c:pt idx="9">
                  <c:v>Brazil</c:v>
                </c:pt>
                <c:pt idx="10">
                  <c:v>Costa Rica</c:v>
                </c:pt>
                <c:pt idx="11">
                  <c:v>El Salvador</c:v>
                </c:pt>
                <c:pt idx="12">
                  <c:v>Guatemala</c:v>
                </c:pt>
                <c:pt idx="13">
                  <c:v>Honduras</c:v>
                </c:pt>
                <c:pt idx="14">
                  <c:v>Panama</c:v>
                </c:pt>
                <c:pt idx="15">
                  <c:v>Ghana</c:v>
                </c:pt>
                <c:pt idx="16">
                  <c:v>Kenya</c:v>
                </c:pt>
                <c:pt idx="17">
                  <c:v>Nigeria</c:v>
                </c:pt>
                <c:pt idx="18">
                  <c:v>Rwanda</c:v>
                </c:pt>
                <c:pt idx="19">
                  <c:v>Senegal</c:v>
                </c:pt>
                <c:pt idx="20">
                  <c:v>Zambia</c:v>
                </c:pt>
                <c:pt idx="21">
                  <c:v>Albania</c:v>
                </c:pt>
                <c:pt idx="22">
                  <c:v>Montenegro</c:v>
                </c:pt>
                <c:pt idx="23">
                  <c:v>Slovenia</c:v>
                </c:pt>
                <c:pt idx="24">
                  <c:v>Croatia</c:v>
                </c:pt>
                <c:pt idx="25">
                  <c:v>Macedonia</c:v>
                </c:pt>
                <c:pt idx="26">
                  <c:v>Serbia</c:v>
                </c:pt>
              </c:strCache>
            </c:strRef>
          </c:cat>
          <c:val>
            <c:numRef>
              <c:f>'Table - Min wage adequacy'!$B$15:$B$41</c:f>
              <c:numCache>
                <c:formatCode>General</c:formatCode>
                <c:ptCount val="27"/>
                <c:pt idx="0">
                  <c:v>154.22999999999999</c:v>
                </c:pt>
                <c:pt idx="1">
                  <c:v>769.3</c:v>
                </c:pt>
                <c:pt idx="2">
                  <c:v>100.48</c:v>
                </c:pt>
                <c:pt idx="3">
                  <c:v>208.19</c:v>
                </c:pt>
                <c:pt idx="4">
                  <c:v>57.52</c:v>
                </c:pt>
                <c:pt idx="5">
                  <c:v>94.32</c:v>
                </c:pt>
                <c:pt idx="6">
                  <c:v>104.94000000000001</c:v>
                </c:pt>
                <c:pt idx="7">
                  <c:v>114.54</c:v>
                </c:pt>
                <c:pt idx="8">
                  <c:v>521</c:v>
                </c:pt>
                <c:pt idx="9">
                  <c:v>301</c:v>
                </c:pt>
                <c:pt idx="10">
                  <c:v>513</c:v>
                </c:pt>
                <c:pt idx="11">
                  <c:v>200</c:v>
                </c:pt>
                <c:pt idx="12">
                  <c:v>308</c:v>
                </c:pt>
                <c:pt idx="13">
                  <c:v>250</c:v>
                </c:pt>
                <c:pt idx="14">
                  <c:v>253</c:v>
                </c:pt>
                <c:pt idx="15">
                  <c:v>43</c:v>
                </c:pt>
                <c:pt idx="16">
                  <c:v>52</c:v>
                </c:pt>
                <c:pt idx="17">
                  <c:v>57</c:v>
                </c:pt>
                <c:pt idx="18">
                  <c:v>2.6</c:v>
                </c:pt>
                <c:pt idx="19">
                  <c:v>55</c:v>
                </c:pt>
                <c:pt idx="20">
                  <c:v>46</c:v>
                </c:pt>
                <c:pt idx="21">
                  <c:v>214</c:v>
                </c:pt>
                <c:pt idx="22">
                  <c:v>343</c:v>
                </c:pt>
                <c:pt idx="23">
                  <c:v>958</c:v>
                </c:pt>
                <c:pt idx="24">
                  <c:v>516</c:v>
                </c:pt>
                <c:pt idx="25">
                  <c:v>286</c:v>
                </c:pt>
                <c:pt idx="26">
                  <c:v>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76-4934-A272-595EBB0B0A60}"/>
            </c:ext>
          </c:extLst>
        </c:ser>
        <c:dLbls/>
        <c:gapWidth val="219"/>
        <c:overlap val="-27"/>
        <c:axId val="68926848"/>
        <c:axId val="68940928"/>
      </c:barChart>
      <c:scatterChart>
        <c:scatterStyle val="lineMarker"/>
        <c:ser>
          <c:idx val="1"/>
          <c:order val="1"/>
          <c:tx>
            <c:strRef>
              <c:f>'Table - Min wage adequacy'!$C$14</c:f>
              <c:strCache>
                <c:ptCount val="1"/>
                <c:pt idx="0">
                  <c:v>For a single person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EA5608"/>
              </a:solidFill>
              <a:ln w="9525">
                <a:solidFill>
                  <a:srgbClr val="EA5608"/>
                </a:solidFill>
              </a:ln>
              <a:effectLst/>
            </c:spPr>
          </c:marker>
          <c:xVal>
            <c:strRef>
              <c:f>'Table - Min wage adequacy'!$A$15:$A$41</c:f>
              <c:strCache>
                <c:ptCount val="27"/>
                <c:pt idx="0">
                  <c:v>Cambodia</c:v>
                </c:pt>
                <c:pt idx="1">
                  <c:v>Hong Kong</c:v>
                </c:pt>
                <c:pt idx="2">
                  <c:v>Indonesia</c:v>
                </c:pt>
                <c:pt idx="3">
                  <c:v>Malaysia</c:v>
                </c:pt>
                <c:pt idx="4">
                  <c:v>Myanmar</c:v>
                </c:pt>
                <c:pt idx="5">
                  <c:v>Nepal</c:v>
                </c:pt>
                <c:pt idx="6">
                  <c:v>Philippines</c:v>
                </c:pt>
                <c:pt idx="7">
                  <c:v>Vietnam</c:v>
                </c:pt>
                <c:pt idx="8">
                  <c:v>Argentina</c:v>
                </c:pt>
                <c:pt idx="9">
                  <c:v>Brazil</c:v>
                </c:pt>
                <c:pt idx="10">
                  <c:v>Costa Rica</c:v>
                </c:pt>
                <c:pt idx="11">
                  <c:v>El Salvador</c:v>
                </c:pt>
                <c:pt idx="12">
                  <c:v>Guatemala</c:v>
                </c:pt>
                <c:pt idx="13">
                  <c:v>Honduras</c:v>
                </c:pt>
                <c:pt idx="14">
                  <c:v>Panama</c:v>
                </c:pt>
                <c:pt idx="15">
                  <c:v>Ghana</c:v>
                </c:pt>
                <c:pt idx="16">
                  <c:v>Kenya</c:v>
                </c:pt>
                <c:pt idx="17">
                  <c:v>Nigeria</c:v>
                </c:pt>
                <c:pt idx="18">
                  <c:v>Rwanda</c:v>
                </c:pt>
                <c:pt idx="19">
                  <c:v>Senegal</c:v>
                </c:pt>
                <c:pt idx="20">
                  <c:v>Zambia</c:v>
                </c:pt>
                <c:pt idx="21">
                  <c:v>Albania</c:v>
                </c:pt>
                <c:pt idx="22">
                  <c:v>Montenegro</c:v>
                </c:pt>
                <c:pt idx="23">
                  <c:v>Slovenia</c:v>
                </c:pt>
                <c:pt idx="24">
                  <c:v>Croatia</c:v>
                </c:pt>
                <c:pt idx="25">
                  <c:v>Macedonia</c:v>
                </c:pt>
                <c:pt idx="26">
                  <c:v>Serbia</c:v>
                </c:pt>
              </c:strCache>
            </c:strRef>
          </c:xVal>
          <c:yVal>
            <c:numRef>
              <c:f>'Table - Min wage adequacy'!$C$15:$C$41</c:f>
              <c:numCache>
                <c:formatCode>General</c:formatCode>
                <c:ptCount val="27"/>
                <c:pt idx="0">
                  <c:v>124</c:v>
                </c:pt>
                <c:pt idx="1">
                  <c:v>488</c:v>
                </c:pt>
                <c:pt idx="2">
                  <c:v>26.67</c:v>
                </c:pt>
                <c:pt idx="3">
                  <c:v>172.2</c:v>
                </c:pt>
                <c:pt idx="4">
                  <c:v>27.08</c:v>
                </c:pt>
                <c:pt idx="5">
                  <c:v>15.58</c:v>
                </c:pt>
                <c:pt idx="6">
                  <c:v>166.99</c:v>
                </c:pt>
                <c:pt idx="7">
                  <c:v>38.4</c:v>
                </c:pt>
                <c:pt idx="8">
                  <c:v>100.9</c:v>
                </c:pt>
                <c:pt idx="9">
                  <c:v>135.5</c:v>
                </c:pt>
                <c:pt idx="10">
                  <c:v>146.1</c:v>
                </c:pt>
                <c:pt idx="11">
                  <c:v>104.5</c:v>
                </c:pt>
                <c:pt idx="12">
                  <c:v>179.2</c:v>
                </c:pt>
                <c:pt idx="13">
                  <c:v>128.80000000000001</c:v>
                </c:pt>
                <c:pt idx="14">
                  <c:v>131.30000000000001</c:v>
                </c:pt>
                <c:pt idx="15">
                  <c:v>460</c:v>
                </c:pt>
                <c:pt idx="16">
                  <c:v>28</c:v>
                </c:pt>
                <c:pt idx="17">
                  <c:v>55</c:v>
                </c:pt>
                <c:pt idx="18">
                  <c:v>138</c:v>
                </c:pt>
                <c:pt idx="19">
                  <c:v>88</c:v>
                </c:pt>
                <c:pt idx="20">
                  <c:v>486</c:v>
                </c:pt>
                <c:pt idx="21">
                  <c:v>56.78</c:v>
                </c:pt>
                <c:pt idx="22">
                  <c:v>220</c:v>
                </c:pt>
                <c:pt idx="23">
                  <c:v>729</c:v>
                </c:pt>
                <c:pt idx="24">
                  <c:v>339</c:v>
                </c:pt>
                <c:pt idx="25">
                  <c:v>125</c:v>
                </c:pt>
                <c:pt idx="26">
                  <c:v>151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8176-4934-A272-595EBB0B0A60}"/>
            </c:ext>
          </c:extLst>
        </c:ser>
        <c:ser>
          <c:idx val="2"/>
          <c:order val="2"/>
          <c:tx>
            <c:strRef>
              <c:f>'Table - Min wage adequacy'!$D$14</c:f>
              <c:strCache>
                <c:ptCount val="1"/>
                <c:pt idx="0">
                  <c:v>For a family of four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92D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strRef>
              <c:f>'Table - Min wage adequacy'!$A$15:$A$41</c:f>
              <c:strCache>
                <c:ptCount val="27"/>
                <c:pt idx="0">
                  <c:v>Cambodia</c:v>
                </c:pt>
                <c:pt idx="1">
                  <c:v>Hong Kong</c:v>
                </c:pt>
                <c:pt idx="2">
                  <c:v>Indonesia</c:v>
                </c:pt>
                <c:pt idx="3">
                  <c:v>Malaysia</c:v>
                </c:pt>
                <c:pt idx="4">
                  <c:v>Myanmar</c:v>
                </c:pt>
                <c:pt idx="5">
                  <c:v>Nepal</c:v>
                </c:pt>
                <c:pt idx="6">
                  <c:v>Philippines</c:v>
                </c:pt>
                <c:pt idx="7">
                  <c:v>Vietnam</c:v>
                </c:pt>
                <c:pt idx="8">
                  <c:v>Argentina</c:v>
                </c:pt>
                <c:pt idx="9">
                  <c:v>Brazil</c:v>
                </c:pt>
                <c:pt idx="10">
                  <c:v>Costa Rica</c:v>
                </c:pt>
                <c:pt idx="11">
                  <c:v>El Salvador</c:v>
                </c:pt>
                <c:pt idx="12">
                  <c:v>Guatemala</c:v>
                </c:pt>
                <c:pt idx="13">
                  <c:v>Honduras</c:v>
                </c:pt>
                <c:pt idx="14">
                  <c:v>Panama</c:v>
                </c:pt>
                <c:pt idx="15">
                  <c:v>Ghana</c:v>
                </c:pt>
                <c:pt idx="16">
                  <c:v>Kenya</c:v>
                </c:pt>
                <c:pt idx="17">
                  <c:v>Nigeria</c:v>
                </c:pt>
                <c:pt idx="18">
                  <c:v>Rwanda</c:v>
                </c:pt>
                <c:pt idx="19">
                  <c:v>Senegal</c:v>
                </c:pt>
                <c:pt idx="20">
                  <c:v>Zambia</c:v>
                </c:pt>
                <c:pt idx="21">
                  <c:v>Albania</c:v>
                </c:pt>
                <c:pt idx="22">
                  <c:v>Montenegro</c:v>
                </c:pt>
                <c:pt idx="23">
                  <c:v>Slovenia</c:v>
                </c:pt>
                <c:pt idx="24">
                  <c:v>Croatia</c:v>
                </c:pt>
                <c:pt idx="25">
                  <c:v>Macedonia</c:v>
                </c:pt>
                <c:pt idx="26">
                  <c:v>Serbia</c:v>
                </c:pt>
              </c:strCache>
            </c:strRef>
          </c:xVal>
          <c:yVal>
            <c:numRef>
              <c:f>'Table - Min wage adequacy'!$D$15:$D$41</c:f>
              <c:numCache>
                <c:formatCode>General</c:formatCode>
                <c:ptCount val="27"/>
                <c:pt idx="0">
                  <c:v>334.8</c:v>
                </c:pt>
                <c:pt idx="1">
                  <c:v>1317.6</c:v>
                </c:pt>
                <c:pt idx="2">
                  <c:v>72</c:v>
                </c:pt>
                <c:pt idx="3">
                  <c:v>464.94</c:v>
                </c:pt>
                <c:pt idx="4">
                  <c:v>73.11999999999999</c:v>
                </c:pt>
                <c:pt idx="5">
                  <c:v>42.066000000000003</c:v>
                </c:pt>
                <c:pt idx="6">
                  <c:v>450.87</c:v>
                </c:pt>
                <c:pt idx="7">
                  <c:v>103.67999999999999</c:v>
                </c:pt>
                <c:pt idx="8">
                  <c:v>272.42999999999995</c:v>
                </c:pt>
                <c:pt idx="9">
                  <c:v>365.85</c:v>
                </c:pt>
                <c:pt idx="10">
                  <c:v>394.46999999999997</c:v>
                </c:pt>
                <c:pt idx="11">
                  <c:v>282.14999999999998</c:v>
                </c:pt>
                <c:pt idx="12">
                  <c:v>483.34000000000003</c:v>
                </c:pt>
                <c:pt idx="13">
                  <c:v>347.76</c:v>
                </c:pt>
                <c:pt idx="14">
                  <c:v>354.51</c:v>
                </c:pt>
                <c:pt idx="15">
                  <c:v>1058</c:v>
                </c:pt>
                <c:pt idx="16">
                  <c:v>75.599999999999994</c:v>
                </c:pt>
                <c:pt idx="17">
                  <c:v>148.5</c:v>
                </c:pt>
                <c:pt idx="18">
                  <c:v>372.6</c:v>
                </c:pt>
                <c:pt idx="19">
                  <c:v>237.6</c:v>
                </c:pt>
                <c:pt idx="20">
                  <c:v>1312</c:v>
                </c:pt>
                <c:pt idx="21">
                  <c:v>130.6</c:v>
                </c:pt>
                <c:pt idx="22">
                  <c:v>506</c:v>
                </c:pt>
                <c:pt idx="23">
                  <c:v>1531</c:v>
                </c:pt>
                <c:pt idx="24">
                  <c:v>711</c:v>
                </c:pt>
                <c:pt idx="25">
                  <c:v>263</c:v>
                </c:pt>
                <c:pt idx="26">
                  <c:v>317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8176-4934-A272-595EBB0B0A60}"/>
            </c:ext>
          </c:extLst>
        </c:ser>
        <c:dLbls/>
        <c:axId val="68926848"/>
        <c:axId val="68940928"/>
      </c:scatterChart>
      <c:catAx>
        <c:axId val="68926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40928"/>
        <c:crosses val="autoZero"/>
        <c:auto val="1"/>
        <c:lblAlgn val="ctr"/>
        <c:lblOffset val="100"/>
      </c:catAx>
      <c:valAx>
        <c:axId val="68940928"/>
        <c:scaling>
          <c:orientation val="minMax"/>
          <c:max val="155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2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plotArea>
      <c:layout>
        <c:manualLayout>
          <c:layoutTarget val="inner"/>
          <c:xMode val="edge"/>
          <c:yMode val="edge"/>
          <c:x val="0.2751124767953862"/>
          <c:y val="0.14797484362864752"/>
          <c:w val="0.64565671602207453"/>
          <c:h val="0.77640677977814054"/>
        </c:manualLayout>
      </c:layout>
      <c:barChart>
        <c:barDir val="bar"/>
        <c:grouping val="stacked"/>
        <c:ser>
          <c:idx val="0"/>
          <c:order val="0"/>
          <c:tx>
            <c:strRef>
              <c:f>'[37042.xlsx]Data Figure 3.7'!$B$9</c:f>
              <c:strCache>
                <c:ptCount val="1"/>
                <c:pt idx="0">
                  <c:v>2012 Contributory (per cent)      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'[37042.xlsx]Data Figure 3.7'!$A$10:$A$20</c:f>
              <c:strCache>
                <c:ptCount val="11"/>
                <c:pt idx="0">
                  <c:v>Africa</c:v>
                </c:pt>
                <c:pt idx="1">
                  <c:v>Sub-Saharan Africa</c:v>
                </c:pt>
                <c:pt idx="2">
                  <c:v>North Africa</c:v>
                </c:pt>
                <c:pt idx="3">
                  <c:v>Middle East</c:v>
                </c:pt>
                <c:pt idx="4">
                  <c:v>Latin America and the Caribbean</c:v>
                </c:pt>
                <c:pt idx="5">
                  <c:v>Asia and the Pacific</c:v>
                </c:pt>
                <c:pt idx="6">
                  <c:v>Central and Eastern Europe</c:v>
                </c:pt>
                <c:pt idx="7">
                  <c:v>North America</c:v>
                </c:pt>
                <c:pt idx="8">
                  <c:v>Western Europe</c:v>
                </c:pt>
                <c:pt idx="10">
                  <c:v>World</c:v>
                </c:pt>
              </c:strCache>
            </c:strRef>
          </c:cat>
          <c:val>
            <c:numRef>
              <c:f>'[37042.xlsx]Data Figure 3.7'!$B$10:$B$20</c:f>
              <c:numCache>
                <c:formatCode>0.0</c:formatCode>
                <c:ptCount val="11"/>
                <c:pt idx="0">
                  <c:v>0.93700000000000017</c:v>
                </c:pt>
                <c:pt idx="1">
                  <c:v>0.75100000000000011</c:v>
                </c:pt>
                <c:pt idx="2">
                  <c:v>2.3589999999999995</c:v>
                </c:pt>
                <c:pt idx="3">
                  <c:v>2.2149999999999999</c:v>
                </c:pt>
                <c:pt idx="4">
                  <c:v>4.5750000000000002</c:v>
                </c:pt>
                <c:pt idx="5">
                  <c:v>6.8390000000000004</c:v>
                </c:pt>
                <c:pt idx="6">
                  <c:v>21.106000000000005</c:v>
                </c:pt>
                <c:pt idx="7">
                  <c:v>27.997999999999998</c:v>
                </c:pt>
                <c:pt idx="8">
                  <c:v>44.565000000000005</c:v>
                </c:pt>
                <c:pt idx="10">
                  <c:v>10.217999999999998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35-4C9D-BBA1-4EC1B3FE429F}"/>
            </c:ext>
          </c:extLst>
        </c:ser>
        <c:ser>
          <c:idx val="1"/>
          <c:order val="1"/>
          <c:tx>
            <c:strRef>
              <c:f>'[37042.xlsx]Data Figure 3.7'!$C$9</c:f>
              <c:strCache>
                <c:ptCount val="1"/>
                <c:pt idx="0">
                  <c:v>2012 Non-contributory (per cent)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strRef>
              <c:f>'[37042.xlsx]Data Figure 3.7'!$A$10:$A$20</c:f>
              <c:strCache>
                <c:ptCount val="11"/>
                <c:pt idx="0">
                  <c:v>Africa</c:v>
                </c:pt>
                <c:pt idx="1">
                  <c:v>Sub-Saharan Africa</c:v>
                </c:pt>
                <c:pt idx="2">
                  <c:v>North Africa</c:v>
                </c:pt>
                <c:pt idx="3">
                  <c:v>Middle East</c:v>
                </c:pt>
                <c:pt idx="4">
                  <c:v>Latin America and the Caribbean</c:v>
                </c:pt>
                <c:pt idx="5">
                  <c:v>Asia and the Pacific</c:v>
                </c:pt>
                <c:pt idx="6">
                  <c:v>Central and Eastern Europe</c:v>
                </c:pt>
                <c:pt idx="7">
                  <c:v>North America</c:v>
                </c:pt>
                <c:pt idx="8">
                  <c:v>Western Europe</c:v>
                </c:pt>
                <c:pt idx="10">
                  <c:v>World</c:v>
                </c:pt>
              </c:strCache>
            </c:strRef>
          </c:cat>
          <c:val>
            <c:numRef>
              <c:f>'[37042.xlsx]Data Figure 3.7'!$C$10:$C$20</c:f>
              <c:numCache>
                <c:formatCode>0.0</c:formatCode>
                <c:ptCount val="11"/>
                <c:pt idx="0">
                  <c:v>3.3000000000000002E-2</c:v>
                </c:pt>
                <c:pt idx="1">
                  <c:v>2.0000000000000005E-3</c:v>
                </c:pt>
                <c:pt idx="2">
                  <c:v>0.26700000000000002</c:v>
                </c:pt>
                <c:pt idx="3">
                  <c:v>0</c:v>
                </c:pt>
                <c:pt idx="4">
                  <c:v>0</c:v>
                </c:pt>
                <c:pt idx="5">
                  <c:v>0.39100000000000007</c:v>
                </c:pt>
                <c:pt idx="6">
                  <c:v>0.53700000000000003</c:v>
                </c:pt>
                <c:pt idx="7">
                  <c:v>0</c:v>
                </c:pt>
                <c:pt idx="8">
                  <c:v>19.244999999999997</c:v>
                </c:pt>
                <c:pt idx="10">
                  <c:v>1.4969999999999999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35-4C9D-BBA1-4EC1B3FE429F}"/>
            </c:ext>
          </c:extLst>
        </c:ser>
        <c:dLbls/>
        <c:gapWidth val="13"/>
        <c:overlap val="100"/>
        <c:axId val="74494720"/>
        <c:axId val="74496256"/>
      </c:barChart>
      <c:catAx>
        <c:axId val="74494720"/>
        <c:scaling>
          <c:orientation val="minMax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lang="en-GB" sz="1400"/>
            </a:pPr>
            <a:endParaRPr lang="en-US"/>
          </a:p>
        </c:txPr>
        <c:crossAx val="74496256"/>
        <c:crosses val="autoZero"/>
        <c:auto val="1"/>
        <c:lblAlgn val="ctr"/>
        <c:lblOffset val="100"/>
      </c:catAx>
      <c:valAx>
        <c:axId val="74496256"/>
        <c:scaling>
          <c:orientation val="minMax"/>
          <c:max val="70"/>
        </c:scaling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0"/>
        <c:tickLblPos val="nextTo"/>
        <c:spPr>
          <a:ln>
            <a:noFill/>
          </a:ln>
        </c:spPr>
        <c:txPr>
          <a:bodyPr/>
          <a:lstStyle/>
          <a:p>
            <a:pPr>
              <a:defRPr lang="en-GB" sz="1400"/>
            </a:pPr>
            <a:endParaRPr lang="en-US"/>
          </a:p>
        </c:txPr>
        <c:crossAx val="74494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918424258283616"/>
          <c:y val="0.41172754805558637"/>
          <c:w val="0.48422887139107623"/>
          <c:h val="0.32141632001781245"/>
        </c:manualLayout>
      </c:layout>
      <c:txPr>
        <a:bodyPr/>
        <a:lstStyle/>
        <a:p>
          <a:pPr>
            <a:defRPr lang="en-GB" sz="16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'[exportedData.xlsx]Minimum income benefits'!$A$6:$A$46</c:f>
              <c:strCache>
                <c:ptCount val="41"/>
                <c:pt idx="0">
                  <c:v>Cyprus</c:v>
                </c:pt>
                <c:pt idx="1">
                  <c:v>Italy</c:v>
                </c:pt>
                <c:pt idx="2">
                  <c:v>Turkey</c:v>
                </c:pt>
                <c:pt idx="3">
                  <c:v>Greece</c:v>
                </c:pt>
                <c:pt idx="4">
                  <c:v>Chile</c:v>
                </c:pt>
                <c:pt idx="5">
                  <c:v>Bulgaria</c:v>
                </c:pt>
                <c:pt idx="6">
                  <c:v>United States</c:v>
                </c:pt>
                <c:pt idx="7">
                  <c:v>Spain</c:v>
                </c:pt>
                <c:pt idx="8">
                  <c:v>Romania</c:v>
                </c:pt>
                <c:pt idx="9">
                  <c:v>Hungary</c:v>
                </c:pt>
                <c:pt idx="10">
                  <c:v>Slovak Republic</c:v>
                </c:pt>
                <c:pt idx="11">
                  <c:v>Portugal</c:v>
                </c:pt>
                <c:pt idx="12">
                  <c:v>Croatia</c:v>
                </c:pt>
                <c:pt idx="13">
                  <c:v>Estonia</c:v>
                </c:pt>
                <c:pt idx="14">
                  <c:v>Malta</c:v>
                </c:pt>
                <c:pt idx="15">
                  <c:v>Canada</c:v>
                </c:pt>
                <c:pt idx="16">
                  <c:v>Israel</c:v>
                </c:pt>
                <c:pt idx="17">
                  <c:v>Belgium</c:v>
                </c:pt>
                <c:pt idx="18">
                  <c:v>France</c:v>
                </c:pt>
                <c:pt idx="19">
                  <c:v>OECD</c:v>
                </c:pt>
                <c:pt idx="20">
                  <c:v>New Zealand</c:v>
                </c:pt>
                <c:pt idx="21">
                  <c:v>Switzerland</c:v>
                </c:pt>
                <c:pt idx="22">
                  <c:v>Lithuania</c:v>
                </c:pt>
                <c:pt idx="23">
                  <c:v>Czech Republic</c:v>
                </c:pt>
                <c:pt idx="24">
                  <c:v>Slovenia</c:v>
                </c:pt>
                <c:pt idx="25">
                  <c:v>Korea</c:v>
                </c:pt>
                <c:pt idx="26">
                  <c:v>Norway</c:v>
                </c:pt>
                <c:pt idx="27">
                  <c:v>Latvia</c:v>
                </c:pt>
                <c:pt idx="28">
                  <c:v>Sweden</c:v>
                </c:pt>
                <c:pt idx="29">
                  <c:v>Poland</c:v>
                </c:pt>
                <c:pt idx="30">
                  <c:v>Australia</c:v>
                </c:pt>
                <c:pt idx="31">
                  <c:v>Finland</c:v>
                </c:pt>
                <c:pt idx="32">
                  <c:v>Luxembourg</c:v>
                </c:pt>
                <c:pt idx="33">
                  <c:v>Japan</c:v>
                </c:pt>
                <c:pt idx="34">
                  <c:v>Austria</c:v>
                </c:pt>
                <c:pt idx="35">
                  <c:v>Netherlands</c:v>
                </c:pt>
                <c:pt idx="36">
                  <c:v>Iceland</c:v>
                </c:pt>
                <c:pt idx="37">
                  <c:v>Germany</c:v>
                </c:pt>
                <c:pt idx="38">
                  <c:v>United Kingdom</c:v>
                </c:pt>
                <c:pt idx="39">
                  <c:v>Denmark</c:v>
                </c:pt>
                <c:pt idx="40">
                  <c:v>Ireland</c:v>
                </c:pt>
              </c:strCache>
            </c:strRef>
          </c:cat>
          <c:val>
            <c:numRef>
              <c:f>'[exportedData.xlsx]Minimum income benefits'!$B$6:$B$46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</c:v>
                </c:pt>
                <c:pt idx="4">
                  <c:v>17.100000000000001</c:v>
                </c:pt>
                <c:pt idx="5">
                  <c:v>20.399999999999999</c:v>
                </c:pt>
                <c:pt idx="6">
                  <c:v>22.5</c:v>
                </c:pt>
                <c:pt idx="7">
                  <c:v>22.8</c:v>
                </c:pt>
                <c:pt idx="8">
                  <c:v>23.4</c:v>
                </c:pt>
                <c:pt idx="9">
                  <c:v>23.9</c:v>
                </c:pt>
                <c:pt idx="10">
                  <c:v>28.6</c:v>
                </c:pt>
                <c:pt idx="11">
                  <c:v>29.3</c:v>
                </c:pt>
                <c:pt idx="12">
                  <c:v>33</c:v>
                </c:pt>
                <c:pt idx="13">
                  <c:v>35.4</c:v>
                </c:pt>
                <c:pt idx="14">
                  <c:v>35.9</c:v>
                </c:pt>
                <c:pt idx="15">
                  <c:v>36</c:v>
                </c:pt>
                <c:pt idx="16">
                  <c:v>36</c:v>
                </c:pt>
                <c:pt idx="17">
                  <c:v>38.1</c:v>
                </c:pt>
                <c:pt idx="18">
                  <c:v>38.700000000000003</c:v>
                </c:pt>
                <c:pt idx="19">
                  <c:v>40</c:v>
                </c:pt>
                <c:pt idx="20">
                  <c:v>40.1</c:v>
                </c:pt>
                <c:pt idx="21">
                  <c:v>40.200000000000003</c:v>
                </c:pt>
                <c:pt idx="22">
                  <c:v>40.9</c:v>
                </c:pt>
                <c:pt idx="23">
                  <c:v>41.6</c:v>
                </c:pt>
                <c:pt idx="24">
                  <c:v>41.7</c:v>
                </c:pt>
                <c:pt idx="25">
                  <c:v>41.8</c:v>
                </c:pt>
                <c:pt idx="26">
                  <c:v>41.8</c:v>
                </c:pt>
                <c:pt idx="27">
                  <c:v>41.9</c:v>
                </c:pt>
                <c:pt idx="28">
                  <c:v>42</c:v>
                </c:pt>
                <c:pt idx="29">
                  <c:v>43.4</c:v>
                </c:pt>
                <c:pt idx="30">
                  <c:v>43.8</c:v>
                </c:pt>
                <c:pt idx="31">
                  <c:v>48.3</c:v>
                </c:pt>
                <c:pt idx="32">
                  <c:v>49.2</c:v>
                </c:pt>
                <c:pt idx="33">
                  <c:v>49.6</c:v>
                </c:pt>
                <c:pt idx="34">
                  <c:v>49.9</c:v>
                </c:pt>
                <c:pt idx="35">
                  <c:v>50.1</c:v>
                </c:pt>
                <c:pt idx="36">
                  <c:v>52.1</c:v>
                </c:pt>
                <c:pt idx="37">
                  <c:v>54.1</c:v>
                </c:pt>
                <c:pt idx="38">
                  <c:v>56.9</c:v>
                </c:pt>
                <c:pt idx="39">
                  <c:v>63.2</c:v>
                </c:pt>
                <c:pt idx="40">
                  <c:v>64.099999999999994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EC-4D6D-AF82-D127B48F9898}"/>
            </c:ext>
          </c:extLst>
        </c:ser>
        <c:dLbls/>
        <c:gapWidth val="219"/>
        <c:overlap val="-27"/>
        <c:axId val="74615808"/>
        <c:axId val="74617600"/>
      </c:barChart>
      <c:catAx>
        <c:axId val="74615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17600"/>
        <c:crosses val="autoZero"/>
        <c:auto val="1"/>
        <c:lblAlgn val="ctr"/>
        <c:lblOffset val="100"/>
      </c:catAx>
      <c:valAx>
        <c:axId val="74617600"/>
        <c:scaling>
          <c:orientation val="minMax"/>
          <c:max val="8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0.32203</cdr:x>
      <cdr:y>0.88525</cdr:y>
    </cdr:from>
    <cdr:to>
      <cdr:x>0.33051</cdr:x>
      <cdr:y>0.93443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2736304" y="3888432"/>
          <a:ext cx="72008" cy="21602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2DA9-D1D6-F644-AB7C-CD9DF88E402C}" type="datetime1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15B3-CF1C-354C-97FF-8CF48572D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58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6690-09DF-674A-A6E4-56034B916E7B}" type="datetime1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9BF3-703F-FB4F-97E2-B1265889E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93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97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847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42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17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2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2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18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16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54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35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partnership with Civil Society: e.g., Oxfam, Global Coalition on Social Protection floors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Promoting decent work as part of development policy (UN, OECD, EU, IFIs)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52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125"/>
            <a:ext cx="9144000" cy="610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703512"/>
            <a:ext cx="8382000" cy="769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6787"/>
            <a:ext cx="6400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Proxima Nova"/>
                <a:cs typeface="Proxima Nova"/>
              </a:defRPr>
            </a:lvl1pPr>
            <a:lvl2pPr>
              <a:defRPr>
                <a:latin typeface="Proxima Nova"/>
                <a:cs typeface="Proxima Nova"/>
              </a:defRPr>
            </a:lvl2pPr>
            <a:lvl3pPr>
              <a:defRPr>
                <a:latin typeface="Proxima Nova"/>
                <a:cs typeface="Proxima Nova"/>
              </a:defRPr>
            </a:lvl3pPr>
            <a:lvl4pPr>
              <a:defRPr>
                <a:latin typeface="Proxima Nova"/>
                <a:cs typeface="Proxima Nova"/>
              </a:defRPr>
            </a:lvl4pPr>
            <a:lvl5pPr>
              <a:defRPr>
                <a:latin typeface="Proxima Nova"/>
                <a:cs typeface="Proxima Nova"/>
              </a:defRPr>
            </a:lvl5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70788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</a:t>
            </a:r>
            <a:r>
              <a:rPr lang="nl-BE" smtClean="0"/>
              <a:t>to edit</a:t>
            </a:r>
            <a:endParaRPr lang="nl-BE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Proxima Nova"/>
                <a:cs typeface="Proxima Nova"/>
              </a:defRPr>
            </a:lvl1pPr>
            <a:lvl2pPr>
              <a:defRPr sz="2000">
                <a:latin typeface="Proxima Nova"/>
                <a:cs typeface="Proxima Nova"/>
              </a:defRPr>
            </a:lvl2pPr>
            <a:lvl3pPr>
              <a:defRPr sz="1800">
                <a:latin typeface="Proxima Nova"/>
                <a:cs typeface="Proxima Nova"/>
              </a:defRPr>
            </a:lvl3pPr>
            <a:lvl4pPr>
              <a:defRPr sz="1600">
                <a:latin typeface="Proxima Nova"/>
                <a:cs typeface="Proxima Nova"/>
              </a:defRPr>
            </a:lvl4pPr>
            <a:lvl5pPr>
              <a:defRPr sz="160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Proxima Nova"/>
                <a:cs typeface="Proxima Nova"/>
              </a:defRPr>
            </a:lvl1pPr>
            <a:lvl2pPr>
              <a:defRPr sz="2000" b="0" i="0">
                <a:latin typeface="Proxima Nova"/>
                <a:cs typeface="Proxima Nova"/>
              </a:defRPr>
            </a:lvl2pPr>
            <a:lvl3pPr>
              <a:defRPr sz="1800" b="0" i="0">
                <a:latin typeface="Proxima Nova"/>
                <a:cs typeface="Proxima Nova"/>
              </a:defRPr>
            </a:lvl3pPr>
            <a:lvl4pPr>
              <a:defRPr sz="1600" b="0" i="0">
                <a:latin typeface="Proxima Nova"/>
                <a:cs typeface="Proxima Nova"/>
              </a:defRPr>
            </a:lvl4pPr>
            <a:lvl5pPr>
              <a:defRPr sz="1600" b="0" i="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Proxima Nova"/>
                <a:cs typeface="Proxima Nova"/>
              </a:defRPr>
            </a:lvl1pPr>
            <a:lvl2pPr>
              <a:defRPr sz="2800">
                <a:latin typeface="Proxima Nova"/>
                <a:cs typeface="Proxima Nova"/>
              </a:defRPr>
            </a:lvl2pPr>
            <a:lvl3pPr>
              <a:defRPr sz="2400">
                <a:latin typeface="Proxima Nova"/>
                <a:cs typeface="Proxima Nova"/>
              </a:defRPr>
            </a:lvl3pPr>
            <a:lvl4pPr>
              <a:defRPr sz="2000">
                <a:latin typeface="Proxima Nova"/>
                <a:cs typeface="Proxima Nova"/>
              </a:defRPr>
            </a:lvl4pPr>
            <a:lvl5pPr>
              <a:defRPr sz="2000">
                <a:latin typeface="Proxima Nova"/>
                <a:cs typeface="Proxima Nov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 smtClean="0"/>
              <a:t>Click to edit Master 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838200"/>
            <a:ext cx="3008313" cy="5287963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0700" y="4851400"/>
            <a:ext cx="5486400" cy="40011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Cera Stencil PRO Thin"/>
                <a:cs typeface="Cera Stencil PRO Thin"/>
              </a:defRPr>
            </a:lvl1pPr>
          </a:lstStyle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62" y="-2937"/>
            <a:ext cx="1417638" cy="14176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39" y="6276975"/>
            <a:ext cx="380922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EA5608"/>
          </a:solidFill>
          <a:latin typeface="Cera Stencil PRO Medium"/>
          <a:ea typeface="+mj-ea"/>
          <a:cs typeface="Cera Stencil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.Astor@ituc-csi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o.org/global/research/global-reports/global-wage-report/2016/lang--en/index.htm" TargetMode="External"/><Relationship Id="rId3" Type="http://schemas.openxmlformats.org/officeDocument/2006/relationships/hyperlink" Target="http://www.ilo.org/jakarta/whatwedo/eventsandmeetings/WCMS_550142/lang--en/index.htm" TargetMode="External"/><Relationship Id="rId7" Type="http://schemas.openxmlformats.org/officeDocument/2006/relationships/hyperlink" Target="https://www.ituc-csi.org/IMG/docx/tu_national_monitoring_template_2018_en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c-csi.org/investing-in-the-care-economy" TargetMode="External"/><Relationship Id="rId11" Type="http://schemas.openxmlformats.org/officeDocument/2006/relationships/hyperlink" Target="https://www.ituc-csi.org/IMG/pdf/1703t_tu_key_recommendations_digitalisation.pdf" TargetMode="External"/><Relationship Id="rId5" Type="http://schemas.openxmlformats.org/officeDocument/2006/relationships/hyperlink" Target="https://www.ituc-csi.org/scandal-exporting-greed-through" TargetMode="External"/><Relationship Id="rId10" Type="http://schemas.openxmlformats.org/officeDocument/2006/relationships/hyperlink" Target="http://www.ituc-csi.org/l20-unions-call-for-g20-commitment" TargetMode="External"/><Relationship Id="rId4" Type="http://schemas.openxmlformats.org/officeDocument/2006/relationships/hyperlink" Target="http://www.ituc-csi.org/IMG/pdf/pdffrontlines_scandal_en-2.pdf" TargetMode="External"/><Relationship Id="rId9" Type="http://schemas.openxmlformats.org/officeDocument/2006/relationships/hyperlink" Target="http://embargo.ilo.org/global/publications/books/WCMS_604882?lang=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8520" y="548680"/>
            <a:ext cx="9396536" cy="1938992"/>
          </a:xfrm>
        </p:spPr>
        <p:txBody>
          <a:bodyPr/>
          <a:lstStyle/>
          <a:p>
            <a:r>
              <a:rPr lang="fr-FR" sz="4000" dirty="0" smtClean="0"/>
              <a:t>Global </a:t>
            </a:r>
            <a:r>
              <a:rPr lang="fr-FR" sz="4000" dirty="0" err="1"/>
              <a:t>e</a:t>
            </a:r>
            <a:r>
              <a:rPr lang="fr-FR" sz="4000" dirty="0" err="1" smtClean="0"/>
              <a:t>mployment</a:t>
            </a:r>
            <a:r>
              <a:rPr lang="fr-FR" sz="4000" dirty="0" smtClean="0"/>
              <a:t> and social trends: </a:t>
            </a:r>
            <a:r>
              <a:rPr lang="fr-FR" sz="4000" dirty="0" err="1" smtClean="0"/>
              <a:t>what</a:t>
            </a:r>
            <a:r>
              <a:rPr lang="fr-FR" sz="4000" dirty="0" smtClean="0"/>
              <a:t> </a:t>
            </a:r>
            <a:r>
              <a:rPr lang="fr-FR" sz="4000" dirty="0" err="1" smtClean="0"/>
              <a:t>response</a:t>
            </a:r>
            <a:r>
              <a:rPr lang="fr-FR" sz="4000" dirty="0" smtClean="0"/>
              <a:t> for </a:t>
            </a:r>
            <a:r>
              <a:rPr lang="fr-FR" sz="4000" dirty="0" err="1" smtClean="0"/>
              <a:t>trade</a:t>
            </a:r>
            <a:r>
              <a:rPr lang="fr-FR" sz="4000" dirty="0" smtClean="0"/>
              <a:t> unions?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4199" y="3028320"/>
            <a:ext cx="8765624" cy="208823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 Economist Meeting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7-8 </a:t>
            </a:r>
            <a:r>
              <a:rPr lang="fr-FR" sz="2800" dirty="0" err="1" smtClean="0">
                <a:solidFill>
                  <a:schemeClr val="bg1"/>
                </a:solidFill>
              </a:rPr>
              <a:t>December</a:t>
            </a:r>
            <a:r>
              <a:rPr lang="fr-FR" sz="2800" dirty="0" smtClean="0">
                <a:solidFill>
                  <a:schemeClr val="bg1"/>
                </a:solidFill>
              </a:rPr>
              <a:t> 2017</a:t>
            </a:r>
            <a:endParaRPr lang="fr-FR" sz="2800" dirty="0">
              <a:solidFill>
                <a:schemeClr val="bg1"/>
              </a:solidFill>
            </a:endParaRPr>
          </a:p>
          <a:p>
            <a:endParaRPr lang="fr-FR" sz="22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Evelyn Astor</a:t>
            </a:r>
          </a:p>
          <a:p>
            <a:r>
              <a:rPr lang="fr-FR" sz="2200" dirty="0" smtClean="0">
                <a:solidFill>
                  <a:schemeClr val="bg1"/>
                </a:solidFill>
              </a:rPr>
              <a:t>Economic and Social Policy </a:t>
            </a:r>
            <a:r>
              <a:rPr lang="fr-FR" sz="2200" dirty="0" err="1" smtClean="0">
                <a:solidFill>
                  <a:schemeClr val="bg1"/>
                </a:solidFill>
              </a:rPr>
              <a:t>Department</a:t>
            </a:r>
            <a:endParaRPr lang="fr-FR" sz="2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International Trade Union </a:t>
            </a:r>
            <a:r>
              <a:rPr lang="fr-FR" sz="2200" dirty="0" err="1" smtClean="0">
                <a:solidFill>
                  <a:schemeClr val="bg1"/>
                </a:solidFill>
              </a:rPr>
              <a:t>Confederation</a:t>
            </a:r>
            <a:endParaRPr lang="fr-FR" sz="2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  <a:hlinkClick r:id="rId3"/>
              </a:rPr>
              <a:t>Evelyn.Astor@ituc-csi.org</a:t>
            </a:r>
            <a:r>
              <a:rPr lang="fr-FR" sz="2200" dirty="0" smtClean="0">
                <a:solidFill>
                  <a:schemeClr val="bg1"/>
                </a:solidFill>
              </a:rPr>
              <a:t>	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i="1" dirty="0" smtClean="0">
              <a:solidFill>
                <a:srgbClr val="EA5608"/>
              </a:solidFill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EA5608"/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EA5608"/>
                </a:solidFill>
              </a:rPr>
              <a:t>Are </a:t>
            </a:r>
            <a:r>
              <a:rPr lang="en-US" b="1" i="1" dirty="0">
                <a:solidFill>
                  <a:srgbClr val="EA5608"/>
                </a:solidFill>
              </a:rPr>
              <a:t>these global trends relevant for SEE countries?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91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040" y="332656"/>
            <a:ext cx="8686800" cy="1015663"/>
          </a:xfrm>
        </p:spPr>
        <p:txBody>
          <a:bodyPr/>
          <a:lstStyle/>
          <a:p>
            <a:r>
              <a:rPr lang="fr-FR" sz="3000" dirty="0" smtClean="0"/>
              <a:t>ITUC </a:t>
            </a:r>
            <a:r>
              <a:rPr lang="fr-FR" sz="3000" dirty="0" err="1" smtClean="0"/>
              <a:t>response</a:t>
            </a:r>
            <a:r>
              <a:rPr lang="fr-FR" sz="3000" dirty="0" smtClean="0"/>
              <a:t> to </a:t>
            </a:r>
            <a:r>
              <a:rPr lang="fr-FR" sz="3000" dirty="0" err="1" smtClean="0"/>
              <a:t>these</a:t>
            </a:r>
            <a:r>
              <a:rPr lang="fr-FR" sz="3000" dirty="0" smtClean="0"/>
              <a:t> issues</a:t>
            </a:r>
            <a:br>
              <a:rPr lang="fr-FR" sz="3000" dirty="0" smtClean="0"/>
            </a:b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472608"/>
          </a:xfrm>
        </p:spPr>
        <p:txBody>
          <a:bodyPr>
            <a:noAutofit/>
          </a:bodyPr>
          <a:lstStyle/>
          <a:p>
            <a:r>
              <a:rPr lang="en-US" sz="2200" dirty="0" smtClean="0"/>
              <a:t>Need for minimum </a:t>
            </a:r>
            <a:r>
              <a:rPr lang="en-US" sz="2200" i="1" dirty="0" smtClean="0"/>
              <a:t>living </a:t>
            </a:r>
            <a:r>
              <a:rPr lang="en-US" sz="2200" dirty="0" smtClean="0"/>
              <a:t>wages </a:t>
            </a:r>
            <a:r>
              <a:rPr lang="x-none" sz="2200" dirty="0" smtClean="0"/>
              <a:t>–</a:t>
            </a:r>
            <a:r>
              <a:rPr lang="en-US" sz="2200" dirty="0" smtClean="0"/>
              <a:t> based on the cost of living for workers and their families, developed with social partners</a:t>
            </a:r>
          </a:p>
          <a:p>
            <a:r>
              <a:rPr lang="en-US" sz="2200" dirty="0" smtClean="0"/>
              <a:t>Respect and encouragement of freedom of association and collective bargaining with wide coverage</a:t>
            </a:r>
          </a:p>
          <a:p>
            <a:r>
              <a:rPr lang="en-US" sz="2200" dirty="0" smtClean="0"/>
              <a:t>Strengthened </a:t>
            </a:r>
            <a:r>
              <a:rPr lang="en-US" sz="2200" dirty="0"/>
              <a:t>access to skill training and lifelong learning schemes to support workers transition between jobs</a:t>
            </a:r>
          </a:p>
          <a:p>
            <a:r>
              <a:rPr lang="en-US" sz="2200" dirty="0"/>
              <a:t>Adequate, comprehensive social protection, including social security entitlements that are portable between employers</a:t>
            </a:r>
          </a:p>
          <a:p>
            <a:r>
              <a:rPr lang="en-US" sz="2200" dirty="0" smtClean="0"/>
              <a:t>Measures to address the gender pay gap and other gender inequalities in the </a:t>
            </a:r>
            <a:r>
              <a:rPr lang="en-US" sz="2200" dirty="0" err="1" smtClean="0"/>
              <a:t>labour</a:t>
            </a:r>
            <a:r>
              <a:rPr lang="en-US" sz="2200" dirty="0" smtClean="0"/>
              <a:t> market, including work-family reconciliation colleagues</a:t>
            </a:r>
          </a:p>
          <a:p>
            <a:r>
              <a:rPr lang="en-US" sz="2200" dirty="0" smtClean="0"/>
              <a:t>Strengthened regulations on multinationals to ensure respect of international </a:t>
            </a:r>
            <a:r>
              <a:rPr lang="en-US" sz="2200" dirty="0" err="1" smtClean="0"/>
              <a:t>labour</a:t>
            </a:r>
            <a:r>
              <a:rPr lang="en-US" sz="2200" dirty="0" smtClean="0"/>
              <a:t> standards and national obligations, including mandatory due diligence, effective grievance mechanisms and remedy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5406268"/>
              </p:ext>
            </p:extLst>
          </p:nvPr>
        </p:nvGraphicFramePr>
        <p:xfrm>
          <a:off x="676830" y="2227863"/>
          <a:ext cx="8003232" cy="338437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001616">
                  <a:extLst>
                    <a:ext uri="{9D8B030D-6E8A-4147-A177-3AD203B41FA5}">
                      <a16:colId xmlns:a16="http://schemas.microsoft.com/office/drawing/2014/main" xmlns="" val="2679505808"/>
                    </a:ext>
                  </a:extLst>
                </a:gridCol>
                <a:gridCol w="4001616">
                  <a:extLst>
                    <a:ext uri="{9D8B030D-6E8A-4147-A177-3AD203B41FA5}">
                      <a16:colId xmlns:a16="http://schemas.microsoft.com/office/drawing/2014/main" xmlns="" val="1437137548"/>
                    </a:ext>
                  </a:extLst>
                </a:gridCol>
              </a:tblGrid>
              <a:tr h="3683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3000" dirty="0" smtClean="0">
                          <a:effectLst/>
                        </a:rPr>
                        <a:t>Basic living </a:t>
                      </a:r>
                      <a:r>
                        <a:rPr lang="fr-BE" sz="3000" dirty="0" err="1" smtClean="0">
                          <a:effectLst/>
                        </a:rPr>
                        <a:t>costs</a:t>
                      </a:r>
                      <a:endParaRPr lang="es-E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778174"/>
                  </a:ext>
                </a:extLst>
              </a:tr>
              <a:tr h="292717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3000" b="0" dirty="0">
                          <a:effectLst/>
                        </a:rPr>
                        <a:t>Food</a:t>
                      </a:r>
                      <a:endParaRPr lang="es-ES" sz="3000" b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3000" b="0" dirty="0" smtClean="0">
                          <a:effectLst/>
                        </a:rPr>
                        <a:t>Accommodation and basic furnishing</a:t>
                      </a:r>
                      <a:endParaRPr lang="es-ES" sz="3000" b="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3000" b="0" spc="-95" dirty="0" smtClean="0">
                          <a:effectLst/>
                        </a:rPr>
                        <a:t>T</a:t>
                      </a:r>
                      <a:r>
                        <a:rPr lang="en-GB" sz="3000" b="0" dirty="0" smtClean="0">
                          <a:effectLst/>
                        </a:rPr>
                        <a:t>ransport</a:t>
                      </a:r>
                      <a:endParaRPr lang="es-ES" sz="3000" b="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3000" b="0" dirty="0" smtClean="0">
                          <a:effectLst/>
                        </a:rPr>
                        <a:t>Clothing</a:t>
                      </a:r>
                      <a:endParaRPr lang="es-ES" sz="3000" b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3000" b="0" dirty="0">
                          <a:effectLst/>
                        </a:rPr>
                        <a:t>Medical expenses</a:t>
                      </a:r>
                      <a:endParaRPr lang="es-ES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GB" sz="3000" b="0" dirty="0">
                          <a:effectLst/>
                        </a:rPr>
                        <a:t>Education expenses</a:t>
                      </a:r>
                      <a:endParaRPr lang="es-ES" sz="3000" b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GB" sz="3000" b="0" kern="1200" dirty="0">
                          <a:effectLst/>
                        </a:rPr>
                        <a:t> </a:t>
                      </a:r>
                      <a:r>
                        <a:rPr lang="en-GB" sz="3000" b="0" kern="1200" dirty="0" smtClean="0">
                          <a:effectLst/>
                        </a:rPr>
                        <a:t> </a:t>
                      </a:r>
                      <a:r>
                        <a:rPr lang="en-GB" sz="3000" b="0" dirty="0" smtClean="0">
                          <a:effectLst/>
                        </a:rPr>
                        <a:t>Household </a:t>
                      </a:r>
                      <a:r>
                        <a:rPr lang="en-GB" sz="3000" b="0" dirty="0">
                          <a:effectLst/>
                        </a:rPr>
                        <a:t>bills</a:t>
                      </a:r>
                      <a:endParaRPr lang="es-ES" sz="3000" b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GB" sz="3000" b="0" dirty="0" smtClean="0">
                          <a:effectLst/>
                        </a:rPr>
                        <a:t>  Essential </a:t>
                      </a:r>
                      <a:r>
                        <a:rPr lang="en-GB" sz="3000" b="0" dirty="0">
                          <a:effectLst/>
                        </a:rPr>
                        <a:t>care costs</a:t>
                      </a:r>
                      <a:endParaRPr lang="es-ES" sz="3000" b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fr-BE" sz="3000" b="0" dirty="0" smtClean="0">
                          <a:effectLst/>
                        </a:rPr>
                        <a:t>  </a:t>
                      </a:r>
                      <a:r>
                        <a:rPr lang="fr-BE" sz="3000" b="0" dirty="0" err="1" smtClean="0">
                          <a:effectLst/>
                        </a:rPr>
                        <a:t>Contingency</a:t>
                      </a:r>
                      <a:r>
                        <a:rPr lang="fr-BE" sz="3000" b="0" dirty="0" smtClean="0">
                          <a:effectLst/>
                        </a:rPr>
                        <a:t> for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BE" sz="3000" b="0" baseline="0" dirty="0" smtClean="0">
                          <a:effectLst/>
                        </a:rPr>
                        <a:t>        </a:t>
                      </a:r>
                      <a:r>
                        <a:rPr lang="fr-BE" sz="3000" b="0" dirty="0" smtClean="0">
                          <a:effectLst/>
                        </a:rPr>
                        <a:t>emergencies</a:t>
                      </a:r>
                      <a:endParaRPr lang="es-ES" sz="3000" b="0" dirty="0">
                        <a:effectLst/>
                      </a:endParaRP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 startAt="10"/>
                      </a:pPr>
                      <a:r>
                        <a:rPr lang="fr-BE" sz="3000" b="0" dirty="0" smtClean="0">
                          <a:effectLst/>
                        </a:rPr>
                        <a:t> </a:t>
                      </a:r>
                      <a:r>
                        <a:rPr lang="fr-BE" sz="3000" b="0" dirty="0" err="1" smtClean="0">
                          <a:effectLst/>
                        </a:rPr>
                        <a:t>Recreation</a:t>
                      </a:r>
                      <a:endParaRPr lang="es-ES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4809865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35046" y="432544"/>
            <a:ext cx="8686800" cy="1077218"/>
          </a:xfrm>
        </p:spPr>
        <p:txBody>
          <a:bodyPr/>
          <a:lstStyle/>
          <a:p>
            <a:r>
              <a:rPr lang="fr-FR" sz="3200" dirty="0" err="1" smtClean="0"/>
              <a:t>Defining</a:t>
            </a:r>
            <a:r>
              <a:rPr lang="fr-FR" sz="3200" dirty="0" smtClean="0"/>
              <a:t> basic living </a:t>
            </a:r>
            <a:r>
              <a:rPr lang="fr-FR" sz="3200" dirty="0" err="1" smtClean="0"/>
              <a:t>costs</a:t>
            </a:r>
            <a:r>
              <a:rPr lang="fr-FR" sz="3200" dirty="0" smtClean="0"/>
              <a:t> for a minimum living </a:t>
            </a:r>
            <a:r>
              <a:rPr lang="fr-FR" sz="3200" dirty="0" err="1" smtClean="0"/>
              <a:t>wage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910241" y="6017516"/>
            <a:ext cx="536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ITUC regional wage floor forums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7148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3081"/>
            <a:ext cx="8229600" cy="553998"/>
          </a:xfrm>
        </p:spPr>
        <p:txBody>
          <a:bodyPr/>
          <a:lstStyle/>
          <a:p>
            <a:r>
              <a:rPr lang="en-US" sz="3000" dirty="0" smtClean="0"/>
              <a:t>Current activities of the ITUC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Support in affiliates’ monitoring and evaluation of employment and social policies</a:t>
            </a:r>
          </a:p>
          <a:p>
            <a:pPr lvl="1"/>
            <a:r>
              <a:rPr lang="en-US" dirty="0" smtClean="0"/>
              <a:t>TUDCN tool for monitoring implementation of the SDGs</a:t>
            </a:r>
          </a:p>
          <a:p>
            <a:pPr lvl="1"/>
            <a:r>
              <a:rPr lang="en-US" dirty="0" smtClean="0"/>
              <a:t>2016-2017 Studies on Investing in the Care Economy</a:t>
            </a:r>
          </a:p>
          <a:p>
            <a:pPr marL="342900" lvl="1" indent="-342900">
              <a:buFont typeface="Arial"/>
              <a:buChar char="•"/>
            </a:pPr>
            <a:r>
              <a:rPr lang="en-US" sz="3100" dirty="0" smtClean="0"/>
              <a:t>Facilitating </a:t>
            </a:r>
            <a:r>
              <a:rPr lang="en-US" sz="3100" dirty="0"/>
              <a:t>regional and international cooperation between affiliates </a:t>
            </a:r>
          </a:p>
          <a:p>
            <a:pPr lvl="1"/>
            <a:r>
              <a:rPr lang="en-US" dirty="0" smtClean="0"/>
              <a:t>Regional living wage campaigns</a:t>
            </a:r>
          </a:p>
          <a:p>
            <a:pPr lvl="1"/>
            <a:r>
              <a:rPr lang="en-US" dirty="0" smtClean="0"/>
              <a:t>Development of the </a:t>
            </a:r>
            <a:r>
              <a:rPr lang="en-US" i="1" dirty="0" smtClean="0"/>
              <a:t>Social Protection, Freedom and Justice for Workers’ Network </a:t>
            </a:r>
            <a:r>
              <a:rPr lang="en-US" dirty="0" smtClean="0"/>
              <a:t>with the ILO</a:t>
            </a:r>
          </a:p>
          <a:p>
            <a:r>
              <a:rPr lang="en-US" dirty="0" smtClean="0"/>
              <a:t>Supporting affiliates’ advocacy work with their national governments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iving wage campaigns</a:t>
            </a:r>
          </a:p>
          <a:p>
            <a:pPr lvl="1"/>
            <a:r>
              <a:rPr lang="en-US" dirty="0" smtClean="0"/>
              <a:t>National social protection workshops</a:t>
            </a:r>
          </a:p>
          <a:p>
            <a:r>
              <a:rPr lang="en-US" dirty="0" smtClean="0"/>
              <a:t>Advocacy at international level:</a:t>
            </a:r>
          </a:p>
          <a:p>
            <a:pPr lvl="1"/>
            <a:r>
              <a:rPr lang="en-US" dirty="0" smtClean="0"/>
              <a:t>With ILO, UN, G20, IFIs, COP, EU, Global Partnership for Universal Social Protection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164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8" name="Picture 4" descr="https://www.ituc-csi.org/IMG/jpg/hest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6387"/>
            <a:ext cx="6421030" cy="64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797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027"/>
            <a:ext cx="8229600" cy="1015663"/>
          </a:xfrm>
        </p:spPr>
        <p:txBody>
          <a:bodyPr/>
          <a:lstStyle/>
          <a:p>
            <a:r>
              <a:rPr lang="en-US" sz="3000" dirty="0" smtClean="0"/>
              <a:t>Upcoming opportunities </a:t>
            </a:r>
            <a:r>
              <a:rPr lang="en-US" sz="3000" dirty="0"/>
              <a:t>o</a:t>
            </a:r>
            <a:r>
              <a:rPr lang="en-US" sz="3000" dirty="0" smtClean="0"/>
              <a:t>n the international agenda</a:t>
            </a:r>
            <a:endParaRPr lang="es-E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9690"/>
            <a:ext cx="8229600" cy="475647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ILO Centennial Conference on the Future of Work in 2019</a:t>
            </a:r>
          </a:p>
          <a:p>
            <a:r>
              <a:rPr lang="en-US" sz="2600" dirty="0" smtClean="0"/>
              <a:t>2018 </a:t>
            </a:r>
            <a:r>
              <a:rPr lang="en-US" sz="2600" dirty="0" err="1" smtClean="0"/>
              <a:t>Labour</a:t>
            </a:r>
            <a:r>
              <a:rPr lang="en-US" sz="2600" dirty="0" smtClean="0"/>
              <a:t> 20 in Argentina</a:t>
            </a:r>
          </a:p>
          <a:p>
            <a:r>
              <a:rPr lang="en-US" sz="2600" dirty="0" smtClean="0"/>
              <a:t>ILO General Survey on Social Protection Floors in 2019</a:t>
            </a:r>
          </a:p>
          <a:p>
            <a:r>
              <a:rPr lang="en-US" sz="2600" dirty="0" smtClean="0"/>
              <a:t>2018 COP24 conference in Katowice, Poland</a:t>
            </a:r>
          </a:p>
          <a:p>
            <a:r>
              <a:rPr lang="en-US" sz="2600" dirty="0" smtClean="0"/>
              <a:t>National monitoring of Sustainable Development Goals</a:t>
            </a:r>
          </a:p>
          <a:p>
            <a:pPr lvl="1"/>
            <a:r>
              <a:rPr lang="en-US" sz="2600" dirty="0" smtClean="0"/>
              <a:t>Voluntary national reviews: Albania, Romania, Slovakia in 2018</a:t>
            </a:r>
          </a:p>
          <a:p>
            <a:pPr lvl="1"/>
            <a:r>
              <a:rPr lang="en-US" sz="2600" dirty="0" smtClean="0"/>
              <a:t>UN High-level political forum for sustainable development</a:t>
            </a:r>
          </a:p>
          <a:p>
            <a:pPr lvl="2"/>
            <a:r>
              <a:rPr lang="en-US" sz="2200" dirty="0" smtClean="0"/>
              <a:t>2018: Transformation towards sustainable and resilient societies</a:t>
            </a:r>
          </a:p>
          <a:p>
            <a:pPr marL="914400" lvl="2" indent="0">
              <a:buNone/>
            </a:pPr>
            <a:endParaRPr lang="en-US" sz="2200" dirty="0" smtClean="0"/>
          </a:p>
          <a:p>
            <a:pPr lvl="2"/>
            <a:endParaRPr lang="en-US" sz="2200" dirty="0" smtClean="0"/>
          </a:p>
          <a:p>
            <a:pPr lvl="2"/>
            <a:r>
              <a:rPr lang="en-US" sz="2200" dirty="0" smtClean="0"/>
              <a:t>2019: Inclusiveness and Equality</a:t>
            </a:r>
          </a:p>
          <a:p>
            <a:pPr lvl="2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212" y="6012603"/>
            <a:ext cx="3761418" cy="679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415" y="5013176"/>
            <a:ext cx="3753792" cy="6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77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06" y="409886"/>
            <a:ext cx="8229600" cy="553998"/>
          </a:xfrm>
        </p:spPr>
        <p:txBody>
          <a:bodyPr/>
          <a:lstStyle/>
          <a:p>
            <a:r>
              <a:rPr lang="en-US" sz="3000" dirty="0" smtClean="0"/>
              <a:t>Further reading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31" y="997266"/>
            <a:ext cx="8229600" cy="5359084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500" dirty="0" smtClean="0"/>
              <a:t>ILO </a:t>
            </a:r>
            <a:r>
              <a:rPr lang="en-GB" sz="2500" dirty="0" smtClean="0">
                <a:hlinkClick r:id="rId3"/>
              </a:rPr>
              <a:t>Future of Work agenda</a:t>
            </a:r>
            <a:endParaRPr lang="en-GB" sz="2500" dirty="0" smtClean="0"/>
          </a:p>
          <a:p>
            <a:pPr lvl="0"/>
            <a:r>
              <a:rPr lang="en-GB" sz="2500" dirty="0" smtClean="0"/>
              <a:t>ITUC (2016) </a:t>
            </a:r>
            <a:r>
              <a:rPr lang="en-GB" sz="2500" dirty="0" smtClean="0">
                <a:hlinkClick r:id="rId4"/>
              </a:rPr>
              <a:t>Scandal: Inside the supply chains of the 50 top companies</a:t>
            </a:r>
            <a:endParaRPr lang="en-GB" sz="2500" dirty="0" smtClean="0"/>
          </a:p>
          <a:p>
            <a:pPr lvl="0"/>
            <a:r>
              <a:rPr lang="en-GB" sz="2500" dirty="0" smtClean="0"/>
              <a:t>ITUC (2017) </a:t>
            </a:r>
            <a:r>
              <a:rPr lang="en-GB" sz="2500" dirty="0" smtClean="0">
                <a:hlinkClick r:id="rId5"/>
              </a:rPr>
              <a:t>Scandal: Exporting Greed through the Panama Canal</a:t>
            </a:r>
            <a:endParaRPr lang="en-GB" sz="2500" dirty="0" smtClean="0"/>
          </a:p>
          <a:p>
            <a:pPr lvl="0"/>
            <a:r>
              <a:rPr lang="en-GB" sz="2500" dirty="0" smtClean="0"/>
              <a:t>ITUC (2017) </a:t>
            </a:r>
            <a:r>
              <a:rPr lang="en-GB" sz="2500" dirty="0" smtClean="0">
                <a:hlinkClick r:id="rId6"/>
              </a:rPr>
              <a:t>Investing in the Care Economy </a:t>
            </a:r>
            <a:r>
              <a:rPr lang="en-GB" sz="2500" dirty="0" smtClean="0"/>
              <a:t>reports</a:t>
            </a:r>
          </a:p>
          <a:p>
            <a:r>
              <a:rPr lang="en-US" sz="2500" dirty="0" smtClean="0"/>
              <a:t>TUDCN (2016) </a:t>
            </a:r>
            <a:r>
              <a:rPr lang="en-US" sz="2500" dirty="0" smtClean="0">
                <a:hlinkClick r:id="rId7"/>
              </a:rPr>
              <a:t>Monitoring tool for the SDGs</a:t>
            </a:r>
            <a:endParaRPr lang="en-GB" sz="2500" dirty="0"/>
          </a:p>
          <a:p>
            <a:pPr lvl="0"/>
            <a:r>
              <a:rPr lang="en-GB" sz="2500" dirty="0" smtClean="0"/>
              <a:t>ILO (2017) </a:t>
            </a:r>
            <a:r>
              <a:rPr lang="en-GB" sz="2500" dirty="0" smtClean="0">
                <a:hlinkClick r:id="rId8"/>
              </a:rPr>
              <a:t>Global Wage Report</a:t>
            </a:r>
            <a:endParaRPr lang="en-GB" sz="2500" dirty="0" smtClean="0"/>
          </a:p>
          <a:p>
            <a:pPr lvl="0"/>
            <a:r>
              <a:rPr lang="en-GB" sz="2500" dirty="0" smtClean="0"/>
              <a:t>ILO (2017) </a:t>
            </a:r>
            <a:r>
              <a:rPr lang="en-GB" sz="2500" dirty="0" smtClean="0">
                <a:hlinkClick r:id="rId9"/>
              </a:rPr>
              <a:t>World Social Protection Report</a:t>
            </a:r>
            <a:endParaRPr lang="en-GB" sz="2500" dirty="0" smtClean="0"/>
          </a:p>
          <a:p>
            <a:pPr lvl="0"/>
            <a:r>
              <a:rPr lang="en-GB" sz="2500" dirty="0" smtClean="0"/>
              <a:t>L20 (2017) </a:t>
            </a:r>
            <a:r>
              <a:rPr lang="en-GB" sz="2500" dirty="0" smtClean="0">
                <a:hlinkClick r:id="rId10"/>
              </a:rPr>
              <a:t>Statement </a:t>
            </a:r>
            <a:r>
              <a:rPr lang="en-US" sz="2500" dirty="0"/>
              <a:t>to the G20 </a:t>
            </a:r>
            <a:r>
              <a:rPr lang="en-US" sz="2500" dirty="0" err="1"/>
              <a:t>Labour</a:t>
            </a:r>
            <a:r>
              <a:rPr lang="en-US" sz="2500" dirty="0"/>
              <a:t> and Employment Ministers’ </a:t>
            </a:r>
            <a:r>
              <a:rPr lang="en-US" sz="2500" dirty="0" smtClean="0"/>
              <a:t>meeting</a:t>
            </a:r>
          </a:p>
          <a:p>
            <a:pPr lvl="0"/>
            <a:r>
              <a:rPr lang="en-GB" sz="2500" dirty="0" smtClean="0"/>
              <a:t>TUAC (2017) </a:t>
            </a:r>
            <a:r>
              <a:rPr lang="en-US" sz="2500" dirty="0" smtClean="0">
                <a:hlinkClick r:id="rId11"/>
              </a:rPr>
              <a:t>Trade Union Recommendations on </a:t>
            </a:r>
            <a:r>
              <a:rPr lang="en-US" sz="2500" dirty="0" err="1" smtClean="0">
                <a:hlinkClick r:id="rId11"/>
              </a:rPr>
              <a:t>Digitialisation</a:t>
            </a:r>
            <a:r>
              <a:rPr lang="en-US" sz="2500" dirty="0" smtClean="0">
                <a:hlinkClick r:id="rId11"/>
              </a:rPr>
              <a:t> and the Future of Work</a:t>
            </a:r>
            <a:endParaRPr lang="en-US" sz="2500" dirty="0" smtClean="0"/>
          </a:p>
          <a:p>
            <a:pPr marL="0" lv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7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1691"/>
            <a:ext cx="8229600" cy="584775"/>
          </a:xfrm>
        </p:spPr>
        <p:txBody>
          <a:bodyPr/>
          <a:lstStyle/>
          <a:p>
            <a:r>
              <a:rPr lang="en-US" sz="3200" dirty="0"/>
              <a:t>Objectives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Summarise</a:t>
            </a:r>
            <a:r>
              <a:rPr lang="en-US" dirty="0" smtClean="0"/>
              <a:t> global employment and social trends </a:t>
            </a:r>
            <a:r>
              <a:rPr lang="x-none" dirty="0" smtClean="0"/>
              <a:t>–</a:t>
            </a:r>
            <a:r>
              <a:rPr lang="en-US" dirty="0" smtClean="0"/>
              <a:t> discuss relevance of these trends for SEE countries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Outline the international agenda on employment and social policy issues and opportunities for trade unions’ involvement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55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96" y="325155"/>
            <a:ext cx="8229600" cy="553998"/>
          </a:xfrm>
        </p:spPr>
        <p:txBody>
          <a:bodyPr/>
          <a:lstStyle/>
          <a:p>
            <a:r>
              <a:rPr lang="en-US" sz="3000" dirty="0" smtClean="0"/>
              <a:t>Worrying global trends</a:t>
            </a:r>
            <a:endParaRPr lang="es-E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483882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US" sz="3500" dirty="0"/>
              <a:t>Low wage growth, inadequate </a:t>
            </a:r>
            <a:r>
              <a:rPr lang="en-US" sz="3500" dirty="0" smtClean="0"/>
              <a:t>wages</a:t>
            </a:r>
            <a:endParaRPr lang="en-US" sz="3500" dirty="0"/>
          </a:p>
          <a:p>
            <a:pPr algn="just">
              <a:spcAft>
                <a:spcPts val="600"/>
              </a:spcAft>
            </a:pPr>
            <a:r>
              <a:rPr lang="en-US" sz="3500" dirty="0" smtClean="0"/>
              <a:t>Underdeveloped social </a:t>
            </a:r>
            <a:r>
              <a:rPr lang="en-US" sz="3500" dirty="0"/>
              <a:t>protection </a:t>
            </a:r>
            <a:r>
              <a:rPr lang="en-US" sz="3500" dirty="0" smtClean="0"/>
              <a:t>systems: low coverage and adequacy</a:t>
            </a:r>
          </a:p>
          <a:p>
            <a:pPr algn="just">
              <a:spcAft>
                <a:spcPts val="600"/>
              </a:spcAft>
            </a:pPr>
            <a:r>
              <a:rPr lang="en-US" sz="3500" dirty="0" smtClean="0"/>
              <a:t>Decline </a:t>
            </a:r>
            <a:r>
              <a:rPr lang="en-US" sz="3500" dirty="0"/>
              <a:t>in </a:t>
            </a:r>
            <a:r>
              <a:rPr lang="en-US" sz="3500" dirty="0" err="1" smtClean="0"/>
              <a:t>unionisation</a:t>
            </a:r>
            <a:r>
              <a:rPr lang="en-US" sz="3500" dirty="0" smtClean="0"/>
              <a:t> </a:t>
            </a:r>
            <a:r>
              <a:rPr lang="en-US" sz="3500" dirty="0"/>
              <a:t>and collective </a:t>
            </a:r>
            <a:r>
              <a:rPr lang="en-US" sz="3500" dirty="0" smtClean="0"/>
              <a:t>bargaining coverage</a:t>
            </a:r>
          </a:p>
          <a:p>
            <a:pPr algn="just">
              <a:spcAft>
                <a:spcPts val="600"/>
              </a:spcAft>
            </a:pPr>
            <a:r>
              <a:rPr lang="en-US" sz="3500" dirty="0" smtClean="0"/>
              <a:t>Persisting gender inequalities in the </a:t>
            </a:r>
            <a:r>
              <a:rPr lang="en-US" sz="3500" dirty="0" err="1" smtClean="0"/>
              <a:t>labour</a:t>
            </a:r>
            <a:r>
              <a:rPr lang="en-US" sz="3500" dirty="0" smtClean="0"/>
              <a:t> market</a:t>
            </a:r>
            <a:endParaRPr lang="en-US" sz="3500" dirty="0"/>
          </a:p>
          <a:p>
            <a:pPr algn="just">
              <a:spcAft>
                <a:spcPts val="600"/>
              </a:spcAft>
            </a:pPr>
            <a:r>
              <a:rPr lang="en-US" sz="3500" dirty="0" smtClean="0"/>
              <a:t>Increased ‘</a:t>
            </a:r>
            <a:r>
              <a:rPr lang="en-US" sz="3500" dirty="0" err="1" smtClean="0"/>
              <a:t>flexibilisation</a:t>
            </a:r>
            <a:r>
              <a:rPr lang="en-US" sz="3500" dirty="0" smtClean="0"/>
              <a:t>’ of work and fragmentation of working relationships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100" dirty="0" smtClean="0"/>
              <a:t>According </a:t>
            </a:r>
            <a:r>
              <a:rPr lang="en-US" sz="3100" dirty="0"/>
              <a:t>to the ILO, ‘non-standard’ jobs represented the largest share of jobs created in 2016</a:t>
            </a:r>
          </a:p>
          <a:p>
            <a:pPr algn="just">
              <a:spcAft>
                <a:spcPts val="600"/>
              </a:spcAft>
            </a:pPr>
            <a:r>
              <a:rPr lang="en-US" sz="3500" dirty="0" err="1" smtClean="0"/>
              <a:t>Labour</a:t>
            </a:r>
            <a:r>
              <a:rPr lang="en-US" sz="3500" dirty="0" smtClean="0"/>
              <a:t> </a:t>
            </a:r>
            <a:r>
              <a:rPr lang="en-US" sz="3500" dirty="0"/>
              <a:t>regulations and social protection systems not sufficiently adapted to new forms of </a:t>
            </a:r>
            <a:r>
              <a:rPr lang="en-US" sz="3500" dirty="0" smtClean="0"/>
              <a:t>work</a:t>
            </a:r>
          </a:p>
          <a:p>
            <a:pPr algn="just">
              <a:spcAft>
                <a:spcPts val="600"/>
              </a:spcAft>
            </a:pPr>
            <a:endParaRPr lang="en-US" sz="3400" dirty="0"/>
          </a:p>
          <a:p>
            <a:pPr algn="just"/>
            <a:endParaRPr lang="en-US" sz="2800" dirty="0" smtClean="0"/>
          </a:p>
          <a:p>
            <a:pPr algn="just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3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026"/>
            <a:ext cx="8229600" cy="954107"/>
          </a:xfrm>
        </p:spPr>
        <p:txBody>
          <a:bodyPr/>
          <a:lstStyle/>
          <a:p>
            <a:r>
              <a:rPr lang="en-US" sz="2800" dirty="0" smtClean="0"/>
              <a:t>Changes to the adjusted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income share (% GDP)</a:t>
            </a:r>
            <a:endParaRPr lang="es-E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72816"/>
            <a:ext cx="9036496" cy="38071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6103831"/>
            <a:ext cx="536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ILO </a:t>
            </a:r>
            <a:r>
              <a:rPr lang="en-US" sz="1200" dirty="0" smtClean="0"/>
              <a:t>2017 Global Wage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0401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175"/>
            <a:ext cx="8686800" cy="6210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17064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EA5608"/>
                </a:solidFill>
                <a:latin typeface="Cera Stencil PRO Medium"/>
                <a:ea typeface="+mj-ea"/>
                <a:cs typeface="Cera Stencil PRO Medium"/>
              </a:rPr>
              <a:t>Changes in collective bargaining coverage </a:t>
            </a:r>
            <a:r>
              <a:rPr lang="en-US" sz="2800" dirty="0" smtClean="0">
                <a:solidFill>
                  <a:srgbClr val="EA5608"/>
                </a:solidFill>
                <a:latin typeface="Cera Stencil PRO Medium"/>
                <a:ea typeface="+mj-ea"/>
                <a:cs typeface="Cera Stencil PRO Medium"/>
              </a:rPr>
              <a:t>between 2008 and 2013 (%)</a:t>
            </a:r>
            <a:endParaRPr lang="es-ES" sz="2800" dirty="0">
              <a:solidFill>
                <a:srgbClr val="EA5608"/>
              </a:solidFill>
              <a:latin typeface="Cera Stencil PRO Medium"/>
              <a:ea typeface="+mj-ea"/>
              <a:cs typeface="Cera Stencil PRO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6538912"/>
            <a:ext cx="536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ILO 2015 issue brief on </a:t>
            </a:r>
            <a:r>
              <a:rPr lang="en-US" sz="1200" dirty="0" err="1" smtClean="0"/>
              <a:t>labour</a:t>
            </a:r>
            <a:r>
              <a:rPr lang="en-US" sz="1200" dirty="0" smtClean="0"/>
              <a:t> relations and collective bargaining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5166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39" y="68446"/>
            <a:ext cx="8229600" cy="1569660"/>
          </a:xfrm>
        </p:spPr>
        <p:txBody>
          <a:bodyPr/>
          <a:lstStyle/>
          <a:p>
            <a:r>
              <a:rPr lang="en-US" sz="3000" dirty="0"/>
              <a:t>Minimum wages </a:t>
            </a:r>
            <a:r>
              <a:rPr lang="en-US" sz="3000" dirty="0" smtClean="0"/>
              <a:t>vs. </a:t>
            </a:r>
            <a:r>
              <a:rPr lang="en-US" sz="3000" dirty="0"/>
              <a:t>Poverty </a:t>
            </a:r>
            <a:r>
              <a:rPr lang="en-US" sz="3000" dirty="0" smtClean="0"/>
              <a:t>lines</a:t>
            </a:r>
            <a:br>
              <a:rPr lang="en-US" sz="3000" dirty="0" smtClean="0"/>
            </a:br>
            <a:r>
              <a:rPr lang="en-US" sz="1800" dirty="0">
                <a:solidFill>
                  <a:schemeClr val="tx1"/>
                </a:solidFill>
              </a:rPr>
              <a:t>Gross monthly minimum wage levels compared to poverty line (for a single person and family of four)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s-ES" sz="3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5537132"/>
              </p:ext>
            </p:extLst>
          </p:nvPr>
        </p:nvGraphicFramePr>
        <p:xfrm>
          <a:off x="667522" y="888165"/>
          <a:ext cx="8136904" cy="579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73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70"/>
            <a:ext cx="8229600" cy="553998"/>
          </a:xfrm>
        </p:spPr>
        <p:txBody>
          <a:bodyPr/>
          <a:lstStyle/>
          <a:p>
            <a:r>
              <a:rPr lang="en-US" sz="3000" dirty="0" smtClean="0"/>
              <a:t>Gender gap in hourly earnings (%)</a:t>
            </a:r>
            <a:endParaRPr lang="es-E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65410"/>
            <a:ext cx="9036496" cy="4439854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755576" y="5853898"/>
            <a:ext cx="72054" cy="21602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7" name="Up Arrow 6"/>
          <p:cNvSpPr/>
          <p:nvPr/>
        </p:nvSpPr>
        <p:spPr>
          <a:xfrm>
            <a:off x="1835696" y="4941168"/>
            <a:ext cx="72054" cy="21602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9" name="Up Arrow 8"/>
          <p:cNvSpPr/>
          <p:nvPr/>
        </p:nvSpPr>
        <p:spPr>
          <a:xfrm>
            <a:off x="3419872" y="5373216"/>
            <a:ext cx="72054" cy="21602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0" name="Up Arrow 9"/>
          <p:cNvSpPr/>
          <p:nvPr/>
        </p:nvSpPr>
        <p:spPr>
          <a:xfrm>
            <a:off x="5417794" y="4851300"/>
            <a:ext cx="72054" cy="21602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200097" y="6367223"/>
            <a:ext cx="536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ILO </a:t>
            </a:r>
            <a:r>
              <a:rPr lang="en-US" sz="1200" dirty="0" smtClean="0"/>
              <a:t>2017 Global Wage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47427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6814"/>
            <a:ext cx="8584276" cy="553998"/>
          </a:xfrm>
        </p:spPr>
        <p:txBody>
          <a:bodyPr/>
          <a:lstStyle/>
          <a:p>
            <a:r>
              <a:rPr lang="en-US" sz="3000" dirty="0" smtClean="0"/>
              <a:t>Low social protection coverage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11210" y="99302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coverage of unemployment benefits: </a:t>
            </a:r>
            <a:r>
              <a:rPr lang="en-US" dirty="0" smtClean="0"/>
              <a:t>Percentage of the unemployed who receive unemployment benefits</a:t>
            </a:r>
            <a:endParaRPr lang="en-US" dirty="0"/>
          </a:p>
        </p:txBody>
      </p:sp>
      <p:graphicFrame>
        <p:nvGraphicFramePr>
          <p:cNvPr id="8" name="Graphique 1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9263244" cy="461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1200097" y="6367223"/>
            <a:ext cx="536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ILO </a:t>
            </a:r>
            <a:r>
              <a:rPr lang="en-US" sz="1200" dirty="0" smtClean="0"/>
              <a:t>World </a:t>
            </a:r>
            <a:r>
              <a:rPr lang="en-US" sz="1200" dirty="0"/>
              <a:t>Social Protection </a:t>
            </a:r>
            <a:r>
              <a:rPr lang="en-US" sz="1200" dirty="0" smtClean="0"/>
              <a:t>Report 2014/2015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3214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3590"/>
            <a:ext cx="8507288" cy="553998"/>
          </a:xfrm>
        </p:spPr>
        <p:txBody>
          <a:bodyPr/>
          <a:lstStyle/>
          <a:p>
            <a:r>
              <a:rPr lang="en-US" sz="3000" dirty="0" smtClean="0"/>
              <a:t>Inadequacy of social benefits and services</a:t>
            </a:r>
            <a:endParaRPr lang="en-US" sz="3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2501711"/>
              </p:ext>
            </p:extLst>
          </p:nvPr>
        </p:nvGraphicFramePr>
        <p:xfrm>
          <a:off x="539552" y="1484784"/>
          <a:ext cx="84969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372" y="977175"/>
            <a:ext cx="571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social assistance benefits as % of median income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0241" y="6017516"/>
            <a:ext cx="536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OECD tax-benefit model, 2014</a:t>
            </a:r>
            <a:endParaRPr lang="en-US" sz="1200" dirty="0"/>
          </a:p>
        </p:txBody>
      </p:sp>
      <p:sp>
        <p:nvSpPr>
          <p:cNvPr id="10" name="Up Arrow 9"/>
          <p:cNvSpPr/>
          <p:nvPr/>
        </p:nvSpPr>
        <p:spPr>
          <a:xfrm>
            <a:off x="5652120" y="5481228"/>
            <a:ext cx="72008" cy="21602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183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6E31ABA9FF4D93362271D8F23B7D" ma:contentTypeVersion="7" ma:contentTypeDescription="Create a new document." ma:contentTypeScope="" ma:versionID="f651b0eda1524eafc9a273f5090e2cdd">
  <xsd:schema xmlns:xsd="http://www.w3.org/2001/XMLSchema" xmlns:xs="http://www.w3.org/2001/XMLSchema" xmlns:p="http://schemas.microsoft.com/office/2006/metadata/properties" xmlns:ns2="9099d577-fe52-4aed-98d7-da70053327dc" xmlns:ns3="f1d0068b-80a8-40ad-974d-795353a1ddb8" targetNamespace="http://schemas.microsoft.com/office/2006/metadata/properties" ma:root="true" ma:fieldsID="cc9092bbfe65bc5eed85015c9996337b" ns2:_="" ns3:_="">
    <xsd:import namespace="9099d577-fe52-4aed-98d7-da70053327dc"/>
    <xsd:import namespace="f1d0068b-80a8-40ad-974d-795353a1d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9d577-fe52-4aed-98d7-da70053327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068b-80a8-40ad-974d-795353a1d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B0105-C6F8-4F96-8886-8CFCCA3B1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9d577-fe52-4aed-98d7-da70053327dc"/>
    <ds:schemaRef ds:uri="f1d0068b-80a8-40ad-974d-795353a1dd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152FCB-6003-4073-8738-D60DB41042E2}">
  <ds:schemaRefs>
    <ds:schemaRef ds:uri="http://purl.org/dc/terms/"/>
    <ds:schemaRef ds:uri="9099d577-fe52-4aed-98d7-da70053327dc"/>
    <ds:schemaRef ds:uri="http://purl.org/dc/dcmitype/"/>
    <ds:schemaRef ds:uri="http://schemas.microsoft.com/office/infopath/2007/PartnerControls"/>
    <ds:schemaRef ds:uri="f1d0068b-80a8-40ad-974d-795353a1ddb8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E77625-C438-4DA8-838B-C6823B9FB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ITUC-PPT</Template>
  <TotalTime>4123</TotalTime>
  <Words>737</Words>
  <Application>Microsoft Office PowerPoint</Application>
  <PresentationFormat>On-screen Show (4:3)</PresentationFormat>
  <Paragraphs>117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Global employment and social trends: what response for trade unions?</vt:lpstr>
      <vt:lpstr>Objectives</vt:lpstr>
      <vt:lpstr>Worrying global trends</vt:lpstr>
      <vt:lpstr>Changes to the adjusted labour income share (% GDP)</vt:lpstr>
      <vt:lpstr>Slide 5</vt:lpstr>
      <vt:lpstr>Minimum wages vs. Poverty lines Gross monthly minimum wage levels compared to poverty line (for a single person and family of four) </vt:lpstr>
      <vt:lpstr>Gender gap in hourly earnings (%)</vt:lpstr>
      <vt:lpstr>Low social protection coverage</vt:lpstr>
      <vt:lpstr>Inadequacy of social benefits and services</vt:lpstr>
      <vt:lpstr>Slide 10</vt:lpstr>
      <vt:lpstr>ITUC response to these issues </vt:lpstr>
      <vt:lpstr>Defining basic living costs for a minimum living wage</vt:lpstr>
      <vt:lpstr>Current activities of the ITUC</vt:lpstr>
      <vt:lpstr>Slide 14</vt:lpstr>
      <vt:lpstr>Upcoming opportunities on the international agenda</vt:lpstr>
      <vt:lpstr>Further reading</vt:lpstr>
    </vt:vector>
  </TitlesOfParts>
  <Company>International Trade Union Confederation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trade unions in promoting social protection floors</dc:title>
  <dc:creator>Astor, Evelyn</dc:creator>
  <cp:lastModifiedBy>k</cp:lastModifiedBy>
  <cp:revision>604</cp:revision>
  <cp:lastPrinted>2017-12-04T15:40:34Z</cp:lastPrinted>
  <dcterms:created xsi:type="dcterms:W3CDTF">2017-04-04T14:57:15Z</dcterms:created>
  <dcterms:modified xsi:type="dcterms:W3CDTF">2017-12-06T10:37:04Z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0x01010009006E31ABA9FF4D93362271D8F23B7D</vt:lpwstr>
  </property>
</Properties>
</file>