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7" r:id="rId5"/>
    <p:sldId id="282" r:id="rId6"/>
    <p:sldId id="267" r:id="rId7"/>
    <p:sldId id="257" r:id="rId8"/>
    <p:sldId id="286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27"/>
    <a:srgbClr val="EA56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0108" autoAdjust="0"/>
  </p:normalViewPr>
  <p:slideViewPr>
    <p:cSldViewPr snapToObjects="1">
      <p:cViewPr varScale="1">
        <p:scale>
          <a:sx n="70" d="100"/>
          <a:sy n="70" d="100"/>
        </p:scale>
        <p:origin x="-16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2DA9-D1D6-F644-AB7C-CD9DF88E402C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15B3-CF1C-354C-97FF-8CF48572D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58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16690-09DF-674A-A6E4-56034B916E7B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99BF3-703F-FB4F-97E2-B1265889E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493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55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12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1000" dirty="0" smtClean="0"/>
              <a:t>…</a:t>
            </a:r>
            <a:r>
              <a:rPr lang="en-US" sz="1000" dirty="0" smtClean="0"/>
              <a:t>HOWEVER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•	Existing framework is largely voluntary and not enough to effectively resolve the problem.</a:t>
            </a:r>
          </a:p>
          <a:p>
            <a:pPr marL="0" indent="0">
              <a:buNone/>
            </a:pPr>
            <a:r>
              <a:rPr lang="en-US" sz="1000" dirty="0" smtClean="0"/>
              <a:t>•	</a:t>
            </a:r>
            <a:r>
              <a:rPr lang="en-US" sz="1000" b="1" dirty="0" smtClean="0"/>
              <a:t>Adequate, legally-binding frameworks are needed to create level playing fields and to reduce the risks of downward competition. </a:t>
            </a:r>
          </a:p>
          <a:p>
            <a:endParaRPr lang="en-US" sz="1000" b="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30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99BF3-703F-FB4F-97E2-B1265889E3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54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0125"/>
            <a:ext cx="9144000" cy="6106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2703512"/>
            <a:ext cx="8382000" cy="769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787"/>
            <a:ext cx="64008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Proxima Nova"/>
                <a:cs typeface="Proxima Nova"/>
              </a:defRPr>
            </a:lvl1pPr>
            <a:lvl2pPr>
              <a:defRPr>
                <a:latin typeface="Proxima Nova"/>
                <a:cs typeface="Proxima Nova"/>
              </a:defRPr>
            </a:lvl2pPr>
            <a:lvl3pPr>
              <a:defRPr>
                <a:latin typeface="Proxima Nova"/>
                <a:cs typeface="Proxima Nova"/>
              </a:defRPr>
            </a:lvl3pPr>
            <a:lvl4pPr>
              <a:defRPr>
                <a:latin typeface="Proxima Nova"/>
                <a:cs typeface="Proxima Nova"/>
              </a:defRPr>
            </a:lvl4pPr>
            <a:lvl5pPr>
              <a:defRPr>
                <a:latin typeface="Proxima Nova"/>
                <a:cs typeface="Proxima Nova"/>
              </a:defRPr>
            </a:lvl5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70788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roxima Nova"/>
                <a:cs typeface="Proxima Nov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</a:t>
            </a:r>
            <a:r>
              <a:rPr lang="nl-BE" smtClean="0"/>
              <a:t>to edit</a:t>
            </a:r>
            <a:endParaRPr lang="nl-BE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roxima Nova"/>
                <a:cs typeface="Proxima Nova"/>
              </a:defRPr>
            </a:lvl1pPr>
            <a:lvl2pPr>
              <a:defRPr sz="2400">
                <a:latin typeface="Proxima Nova"/>
                <a:cs typeface="Proxima Nova"/>
              </a:defRPr>
            </a:lvl2pPr>
            <a:lvl3pPr>
              <a:defRPr sz="2000">
                <a:latin typeface="Proxima Nova"/>
                <a:cs typeface="Proxima Nova"/>
              </a:defRPr>
            </a:lvl3pPr>
            <a:lvl4pPr>
              <a:defRPr sz="1800">
                <a:latin typeface="Proxima Nova"/>
                <a:cs typeface="Proxima Nova"/>
              </a:defRPr>
            </a:lvl4pPr>
            <a:lvl5pPr>
              <a:defRPr sz="1800">
                <a:latin typeface="Proxima Nova"/>
                <a:cs typeface="Proxima Nov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Proxima Nova"/>
                <a:cs typeface="Proxima Nova"/>
              </a:defRPr>
            </a:lvl1pPr>
            <a:lvl2pPr>
              <a:defRPr sz="2000">
                <a:latin typeface="Proxima Nova"/>
                <a:cs typeface="Proxima Nova"/>
              </a:defRPr>
            </a:lvl2pPr>
            <a:lvl3pPr>
              <a:defRPr sz="1800">
                <a:latin typeface="Proxima Nova"/>
                <a:cs typeface="Proxima Nova"/>
              </a:defRPr>
            </a:lvl3pPr>
            <a:lvl4pPr>
              <a:defRPr sz="1600">
                <a:latin typeface="Proxima Nova"/>
                <a:cs typeface="Proxima Nova"/>
              </a:defRPr>
            </a:lvl4pPr>
            <a:lvl5pPr>
              <a:defRPr sz="160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rgbClr val="950027"/>
                </a:solidFill>
                <a:latin typeface="Cera Stencil PRO Medium"/>
                <a:cs typeface="Cera Stencil PRO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0" i="0">
                <a:latin typeface="Proxima Nova"/>
                <a:cs typeface="Proxima Nova"/>
              </a:defRPr>
            </a:lvl1pPr>
            <a:lvl2pPr>
              <a:defRPr sz="2000" b="0" i="0">
                <a:latin typeface="Proxima Nova"/>
                <a:cs typeface="Proxima Nova"/>
              </a:defRPr>
            </a:lvl2pPr>
            <a:lvl3pPr>
              <a:defRPr sz="1800" b="0" i="0">
                <a:latin typeface="Proxima Nova"/>
                <a:cs typeface="Proxima Nova"/>
              </a:defRPr>
            </a:lvl3pPr>
            <a:lvl4pPr>
              <a:defRPr sz="1600" b="0" i="0">
                <a:latin typeface="Proxima Nova"/>
                <a:cs typeface="Proxima Nova"/>
              </a:defRPr>
            </a:lvl4pPr>
            <a:lvl5pPr>
              <a:defRPr sz="1600" b="0" i="0">
                <a:latin typeface="Proxima Nova"/>
                <a:cs typeface="Proxima Nov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 smtClean="0"/>
              <a:t>Click to edit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Proxima Nova"/>
                <a:cs typeface="Proxima Nova"/>
              </a:defRPr>
            </a:lvl1pPr>
            <a:lvl2pPr>
              <a:defRPr sz="2800">
                <a:latin typeface="Proxima Nova"/>
                <a:cs typeface="Proxima Nova"/>
              </a:defRPr>
            </a:lvl2pPr>
            <a:lvl3pPr>
              <a:defRPr sz="2400">
                <a:latin typeface="Proxima Nova"/>
                <a:cs typeface="Proxima Nova"/>
              </a:defRPr>
            </a:lvl3pPr>
            <a:lvl4pPr>
              <a:defRPr sz="2000">
                <a:latin typeface="Proxima Nova"/>
                <a:cs typeface="Proxima Nova"/>
              </a:defRPr>
            </a:lvl4pPr>
            <a:lvl5pPr>
              <a:defRPr sz="2000">
                <a:latin typeface="Proxima Nova"/>
                <a:cs typeface="Proxima Nov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Click to edit Master 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838200"/>
            <a:ext cx="3008313" cy="5287963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 smtClean="0"/>
              <a:t>Click to 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0700" y="4851400"/>
            <a:ext cx="5486400" cy="400110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Proxima Nova"/>
                <a:cs typeface="Proxima Nov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59358"/>
            <a:ext cx="82296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nl-BE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Cera Stencil PRO Thin"/>
                <a:cs typeface="Cera Stencil PRO Thin"/>
              </a:defRPr>
            </a:lvl1pPr>
          </a:lstStyle>
          <a:p>
            <a:fld id="{EF07808B-6A1B-2B44-8E01-5992481392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362" y="-2937"/>
            <a:ext cx="1417638" cy="14176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39" y="6276975"/>
            <a:ext cx="380922" cy="444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EA5608"/>
          </a:solidFill>
          <a:latin typeface="Cera Stencil PRO Medium"/>
          <a:ea typeface="+mj-ea"/>
          <a:cs typeface="Cera Stencil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roxima Nov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.Astor@ituc-csi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20.org/gipfeldokumente/G20-leaders-declaration.pdf?platform=hootsuite" TargetMode="External"/><Relationship Id="rId3" Type="http://schemas.openxmlformats.org/officeDocument/2006/relationships/hyperlink" Target="https://www.ituc-csi.org/scandal-exporting-greed-through" TargetMode="External"/><Relationship Id="rId7" Type="http://schemas.openxmlformats.org/officeDocument/2006/relationships/hyperlink" Target="https://mneguidelines.oecd.org/OECD-Due-Diligence-Guidance-Garment-Footwear.pdf" TargetMode="External"/><Relationship Id="rId2" Type="http://schemas.openxmlformats.org/officeDocument/2006/relationships/hyperlink" Target="http://www.ituc-csi.org/IMG/pdf/pdffrontlines_scandal_en-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siness-humanrights.org/en/un-guiding-principles" TargetMode="External"/><Relationship Id="rId11" Type="http://schemas.openxmlformats.org/officeDocument/2006/relationships/hyperlink" Target="https://gbv.itcilo.org/" TargetMode="External"/><Relationship Id="rId5" Type="http://schemas.openxmlformats.org/officeDocument/2006/relationships/hyperlink" Target="Link%20to%20resolution:%20http:/www.ilo.org/wcmsp5/groups/public/---ed_norm/---relconf/documents/meetingdocument/wcms_497555.pdf" TargetMode="External"/><Relationship Id="rId10" Type="http://schemas.openxmlformats.org/officeDocument/2006/relationships/hyperlink" Target="http://www.ituc-csi.org/l20-unions-call-for-g20-commitment" TargetMode="External"/><Relationship Id="rId4" Type="http://schemas.openxmlformats.org/officeDocument/2006/relationships/hyperlink" Target="http://www.ilo.org/wcmsp5/groups/public/---ed_protect/---protrav/---travail/documents/publication/wcms_556336.pdf" TargetMode="External"/><Relationship Id="rId9" Type="http://schemas.openxmlformats.org/officeDocument/2006/relationships/hyperlink" Target="http://www.bmas.de/SharedDocs/Downloads/DE/PDF-Pressemitteilungen/2017/g20-ministerial-declaration.pdf?__blob=publicationFile&amp;v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8520" y="856457"/>
            <a:ext cx="9396536" cy="1323439"/>
          </a:xfrm>
        </p:spPr>
        <p:txBody>
          <a:bodyPr/>
          <a:lstStyle/>
          <a:p>
            <a:r>
              <a:rPr lang="fr-FR" sz="4000" dirty="0" err="1" smtClean="0"/>
              <a:t>Working</a:t>
            </a:r>
            <a:r>
              <a:rPr lang="fr-FR" sz="4000" dirty="0" smtClean="0"/>
              <a:t> conditions in </a:t>
            </a:r>
            <a:r>
              <a:rPr lang="fr-FR" sz="4000" dirty="0" err="1" smtClean="0"/>
              <a:t>supply</a:t>
            </a:r>
            <a:r>
              <a:rPr lang="fr-FR" sz="4000" dirty="0" smtClean="0"/>
              <a:t> </a:t>
            </a:r>
            <a:r>
              <a:rPr lang="fr-FR" sz="4000" dirty="0" err="1" smtClean="0"/>
              <a:t>chains</a:t>
            </a:r>
            <a:r>
              <a:rPr lang="fr-FR" sz="4000" dirty="0" smtClean="0"/>
              <a:t>: </a:t>
            </a:r>
            <a:r>
              <a:rPr lang="fr-FR" sz="4000" dirty="0" err="1" smtClean="0"/>
              <a:t>what</a:t>
            </a:r>
            <a:r>
              <a:rPr lang="fr-FR" sz="4000" dirty="0" smtClean="0"/>
              <a:t> </a:t>
            </a:r>
            <a:r>
              <a:rPr lang="fr-FR" sz="4000" dirty="0" err="1" smtClean="0"/>
              <a:t>response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</a:t>
            </a:r>
            <a:r>
              <a:rPr lang="fr-FR" sz="4000" dirty="0" err="1" smtClean="0"/>
              <a:t>needed</a:t>
            </a:r>
            <a:r>
              <a:rPr lang="fr-FR" sz="4000" dirty="0" smtClean="0"/>
              <a:t>?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199" y="3028320"/>
            <a:ext cx="8765624" cy="208823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Economist Meeting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7-8 </a:t>
            </a:r>
            <a:r>
              <a:rPr lang="fr-FR" sz="2800" dirty="0" err="1" smtClean="0">
                <a:solidFill>
                  <a:schemeClr val="bg1"/>
                </a:solidFill>
              </a:rPr>
              <a:t>December</a:t>
            </a:r>
            <a:r>
              <a:rPr lang="fr-FR" sz="2800" dirty="0" smtClean="0">
                <a:solidFill>
                  <a:schemeClr val="bg1"/>
                </a:solidFill>
              </a:rPr>
              <a:t> 2017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Evelyn Astor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Economic and Social Policy </a:t>
            </a:r>
            <a:r>
              <a:rPr lang="fr-FR" sz="2200" dirty="0" err="1" smtClean="0">
                <a:solidFill>
                  <a:schemeClr val="bg1"/>
                </a:solidFill>
              </a:rPr>
              <a:t>Department</a:t>
            </a:r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International Trade Union </a:t>
            </a:r>
            <a:r>
              <a:rPr lang="fr-FR" sz="2200" dirty="0" err="1" smtClean="0">
                <a:solidFill>
                  <a:schemeClr val="bg1"/>
                </a:solidFill>
              </a:rPr>
              <a:t>Confederation</a:t>
            </a:r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  <a:hlinkClick r:id="rId3"/>
              </a:rPr>
              <a:t>Evelyn.Astor@ituc-csi.org</a:t>
            </a:r>
            <a:r>
              <a:rPr lang="fr-FR" sz="2200" dirty="0" smtClean="0">
                <a:solidFill>
                  <a:schemeClr val="bg1"/>
                </a:solidFill>
              </a:rPr>
              <a:t>	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4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686"/>
            <a:ext cx="8229600" cy="553998"/>
          </a:xfrm>
        </p:spPr>
        <p:txBody>
          <a:bodyPr/>
          <a:lstStyle/>
          <a:p>
            <a:r>
              <a:rPr lang="en-US" sz="3000" dirty="0" smtClean="0"/>
              <a:t>Overview of the Situation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20685"/>
            <a:ext cx="8363272" cy="5309546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More </a:t>
            </a:r>
            <a:r>
              <a:rPr lang="en-US" sz="2600" dirty="0"/>
              <a:t>than 60 % of global trade is dependent on contracts in supply chains.</a:t>
            </a:r>
          </a:p>
          <a:p>
            <a:pPr algn="just"/>
            <a:r>
              <a:rPr lang="en-US" sz="2600" dirty="0" smtClean="0"/>
              <a:t>Up </a:t>
            </a:r>
            <a:r>
              <a:rPr lang="en-US" sz="2600" dirty="0"/>
              <a:t>to 94 % of the workers in the supply chains of major multi-national enterprises comprise a hidden workforce</a:t>
            </a:r>
          </a:p>
          <a:p>
            <a:pPr algn="just"/>
            <a:r>
              <a:rPr lang="en-US" sz="2600" dirty="0" smtClean="0"/>
              <a:t>The supply chain model allows companies to compete on the basis of low wages, poor working conditions, and low </a:t>
            </a:r>
            <a:r>
              <a:rPr lang="en-US" sz="2600" dirty="0"/>
              <a:t>levels of </a:t>
            </a:r>
            <a:r>
              <a:rPr lang="en-US" sz="2600" dirty="0" smtClean="0"/>
              <a:t>unionization. </a:t>
            </a:r>
          </a:p>
          <a:p>
            <a:pPr algn="just"/>
            <a:r>
              <a:rPr lang="en-US" sz="2600" dirty="0" smtClean="0"/>
              <a:t>Lack of due diligence allows companies to escape accountability</a:t>
            </a:r>
          </a:p>
          <a:p>
            <a:pPr algn="just"/>
            <a:r>
              <a:rPr lang="en-US" sz="2600" dirty="0" smtClean="0"/>
              <a:t>Poor purchasing practices often make it impossible for suppliers to act responsibly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727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82" y="404664"/>
            <a:ext cx="8229600" cy="553998"/>
          </a:xfrm>
        </p:spPr>
        <p:txBody>
          <a:bodyPr/>
          <a:lstStyle/>
          <a:p>
            <a:r>
              <a:rPr lang="en-US" sz="3000" dirty="0" smtClean="0"/>
              <a:t>Current </a:t>
            </a:r>
            <a:r>
              <a:rPr lang="en-US" sz="3000" dirty="0"/>
              <a:t>I</a:t>
            </a:r>
            <a:r>
              <a:rPr lang="en-US" sz="3000" dirty="0" smtClean="0"/>
              <a:t>nternational Framework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94" y="1052737"/>
            <a:ext cx="8332694" cy="5805264"/>
          </a:xfrm>
        </p:spPr>
        <p:txBody>
          <a:bodyPr>
            <a:normAutofit fontScale="55000" lnSpcReduction="20000"/>
          </a:bodyPr>
          <a:lstStyle/>
          <a:p>
            <a:r>
              <a:rPr lang="en-US" sz="4800" dirty="0" smtClean="0"/>
              <a:t>UN </a:t>
            </a:r>
            <a:r>
              <a:rPr lang="en-US" sz="4800" dirty="0"/>
              <a:t>Guiding Principles on Business and Human Rights </a:t>
            </a:r>
          </a:p>
          <a:p>
            <a:r>
              <a:rPr lang="en-US" sz="4800" dirty="0" smtClean="0"/>
              <a:t>OECD </a:t>
            </a:r>
            <a:r>
              <a:rPr lang="en-US" sz="4800" dirty="0"/>
              <a:t>Guidelines for Multinational </a:t>
            </a:r>
            <a:r>
              <a:rPr lang="en-US" sz="4800" dirty="0" smtClean="0"/>
              <a:t>Enterprises</a:t>
            </a:r>
          </a:p>
          <a:p>
            <a:r>
              <a:rPr lang="en-US" sz="4800" dirty="0"/>
              <a:t>ILO Tripartite Declaration of Principles concerning Multinational Enterprises </a:t>
            </a:r>
            <a:r>
              <a:rPr lang="en-US" sz="4800" dirty="0" smtClean="0"/>
              <a:t>and Social Policy</a:t>
            </a:r>
            <a:endParaRPr lang="en-US" sz="4800" dirty="0"/>
          </a:p>
          <a:p>
            <a:r>
              <a:rPr lang="en-US" sz="4800" dirty="0" smtClean="0"/>
              <a:t>Corporate </a:t>
            </a:r>
            <a:r>
              <a:rPr lang="en-US" sz="4800" dirty="0"/>
              <a:t>social responsibility (CSR) </a:t>
            </a:r>
            <a:r>
              <a:rPr lang="en-US" sz="4800" dirty="0" smtClean="0"/>
              <a:t>initiatives, </a:t>
            </a:r>
            <a:r>
              <a:rPr lang="en-US" sz="4800" dirty="0"/>
              <a:t>e.g., </a:t>
            </a:r>
            <a:r>
              <a:rPr lang="en-US" sz="4800" dirty="0" smtClean="0"/>
              <a:t>Fair </a:t>
            </a:r>
            <a:r>
              <a:rPr lang="en-US" sz="4800" dirty="0"/>
              <a:t>Trade Association, </a:t>
            </a:r>
            <a:r>
              <a:rPr lang="en-US" sz="4800" dirty="0" smtClean="0"/>
              <a:t>Ethical </a:t>
            </a:r>
            <a:r>
              <a:rPr lang="en-US" sz="4800" dirty="0"/>
              <a:t>Trading Initiative, </a:t>
            </a:r>
            <a:r>
              <a:rPr lang="en-US" sz="4800" dirty="0" smtClean="0"/>
              <a:t>Business </a:t>
            </a:r>
            <a:r>
              <a:rPr lang="en-US" sz="4800" dirty="0"/>
              <a:t>for Social Responsibility (BSR</a:t>
            </a:r>
            <a:r>
              <a:rPr lang="en-US" sz="4800" dirty="0" smtClean="0"/>
              <a:t>)</a:t>
            </a:r>
            <a:endParaRPr lang="en-US" sz="4800" dirty="0"/>
          </a:p>
          <a:p>
            <a:r>
              <a:rPr lang="en-US" sz="4800" dirty="0" smtClean="0"/>
              <a:t>Global </a:t>
            </a:r>
            <a:r>
              <a:rPr lang="en-US" sz="4800" dirty="0"/>
              <a:t>Framework </a:t>
            </a:r>
            <a:r>
              <a:rPr lang="en-US" sz="4800" dirty="0" smtClean="0"/>
              <a:t>Agreements, e.g</a:t>
            </a:r>
            <a:r>
              <a:rPr lang="en-US" sz="4800" dirty="0"/>
              <a:t>., </a:t>
            </a:r>
            <a:r>
              <a:rPr lang="en-US" sz="4800" dirty="0" smtClean="0"/>
              <a:t>Bangladesh </a:t>
            </a:r>
            <a:r>
              <a:rPr lang="en-US" sz="4800" dirty="0"/>
              <a:t>Accord</a:t>
            </a:r>
          </a:p>
          <a:p>
            <a:r>
              <a:rPr lang="en-US" sz="4800" dirty="0" smtClean="0"/>
              <a:t>G20 </a:t>
            </a:r>
            <a:r>
              <a:rPr lang="en-US" sz="4800" dirty="0"/>
              <a:t>commitments </a:t>
            </a:r>
            <a:r>
              <a:rPr lang="en-US" sz="4800" dirty="0" smtClean="0"/>
              <a:t>on supply chains:</a:t>
            </a:r>
          </a:p>
          <a:p>
            <a:pPr marL="0" indent="0">
              <a:buNone/>
            </a:pPr>
            <a:r>
              <a:rPr lang="en-US" sz="4800" i="1" dirty="0"/>
              <a:t>	</a:t>
            </a:r>
            <a:r>
              <a:rPr lang="en-US" sz="2900" i="1" dirty="0" smtClean="0"/>
              <a:t>‘We </a:t>
            </a:r>
            <a:r>
              <a:rPr lang="en-US" sz="2900" i="1" dirty="0"/>
              <a:t>commit to fostering the implementation of </a:t>
            </a:r>
            <a:r>
              <a:rPr lang="en-US" sz="2900" i="1" dirty="0" err="1"/>
              <a:t>labour</a:t>
            </a:r>
            <a:r>
              <a:rPr lang="en-US" sz="2900" i="1" dirty="0"/>
              <a:t>, </a:t>
            </a:r>
            <a:r>
              <a:rPr lang="en-US" sz="2900" i="1" dirty="0" smtClean="0"/>
              <a:t>social and </a:t>
            </a:r>
            <a:r>
              <a:rPr lang="en-US" sz="2900" i="1" dirty="0"/>
              <a:t>environmental </a:t>
            </a:r>
            <a:r>
              <a:rPr lang="en-US" sz="2900" i="1" dirty="0" smtClean="0"/>
              <a:t>	standards </a:t>
            </a:r>
            <a:r>
              <a:rPr lang="en-US" sz="2900" i="1" dirty="0"/>
              <a:t>and human </a:t>
            </a:r>
            <a:r>
              <a:rPr lang="en-US" sz="2900" i="1" dirty="0" smtClean="0"/>
              <a:t>rights</a:t>
            </a:r>
            <a:r>
              <a:rPr lang="x-none" sz="2900" i="1" dirty="0" smtClean="0"/>
              <a:t>…</a:t>
            </a:r>
            <a:r>
              <a:rPr lang="en-US" sz="2900" i="1" dirty="0" smtClean="0"/>
              <a:t> We </a:t>
            </a:r>
            <a:r>
              <a:rPr lang="en-US" sz="2900" i="1" dirty="0" err="1"/>
              <a:t>emphasise</a:t>
            </a:r>
            <a:r>
              <a:rPr lang="en-US" sz="2900" i="1" dirty="0"/>
              <a:t> that fair and decent wages as well </a:t>
            </a:r>
            <a:r>
              <a:rPr lang="en-US" sz="2900" i="1" dirty="0" smtClean="0"/>
              <a:t>as</a:t>
            </a:r>
          </a:p>
          <a:p>
            <a:pPr marL="0" indent="0">
              <a:buNone/>
            </a:pPr>
            <a:r>
              <a:rPr lang="en-US" sz="2900" i="1" dirty="0"/>
              <a:t>	</a:t>
            </a:r>
            <a:r>
              <a:rPr lang="en-US" sz="2900" i="1" dirty="0" smtClean="0"/>
              <a:t>social dialogue </a:t>
            </a:r>
            <a:r>
              <a:rPr lang="en-US" sz="2900" i="1" dirty="0"/>
              <a:t>are other </a:t>
            </a:r>
            <a:r>
              <a:rPr lang="en-US" sz="2900" i="1" dirty="0" smtClean="0"/>
              <a:t>key components </a:t>
            </a:r>
            <a:r>
              <a:rPr lang="en-US" sz="2900" i="1" dirty="0"/>
              <a:t>of sustainable and inclusive global </a:t>
            </a:r>
            <a:r>
              <a:rPr lang="en-US" sz="2900" i="1" dirty="0" smtClean="0"/>
              <a:t>supply</a:t>
            </a:r>
          </a:p>
          <a:p>
            <a:pPr marL="0" indent="0">
              <a:buNone/>
            </a:pPr>
            <a:r>
              <a:rPr lang="en-US" sz="2900" i="1" dirty="0"/>
              <a:t>	</a:t>
            </a:r>
            <a:r>
              <a:rPr lang="en-US" sz="2900" i="1" dirty="0" smtClean="0"/>
              <a:t>chains</a:t>
            </a:r>
            <a:r>
              <a:rPr lang="en-US" sz="2900" i="1" dirty="0"/>
              <a:t>. </a:t>
            </a:r>
            <a:r>
              <a:rPr lang="en-US" sz="2900" i="1" dirty="0" smtClean="0"/>
              <a:t>We </a:t>
            </a:r>
            <a:r>
              <a:rPr lang="en-US" sz="2900" i="1" dirty="0"/>
              <a:t>support </a:t>
            </a:r>
            <a:r>
              <a:rPr lang="en-US" sz="2900" i="1" dirty="0" smtClean="0"/>
              <a:t>access to </a:t>
            </a:r>
            <a:r>
              <a:rPr lang="en-US" sz="2900" i="1" dirty="0"/>
              <a:t>remedy and, where applicable, non-judicial </a:t>
            </a:r>
            <a:r>
              <a:rPr lang="en-US" sz="2900" i="1" dirty="0" smtClean="0"/>
              <a:t>grievance</a:t>
            </a:r>
          </a:p>
          <a:p>
            <a:pPr marL="0" indent="0">
              <a:buNone/>
            </a:pPr>
            <a:r>
              <a:rPr lang="en-US" sz="2900" i="1" dirty="0"/>
              <a:t>	</a:t>
            </a:r>
            <a:r>
              <a:rPr lang="en-US" sz="2900" i="1" dirty="0" smtClean="0"/>
              <a:t>mechanisms such </a:t>
            </a:r>
            <a:r>
              <a:rPr lang="en-US" sz="2900" i="1" dirty="0"/>
              <a:t>as </a:t>
            </a:r>
            <a:r>
              <a:rPr lang="en-US" sz="2900" i="1" dirty="0" smtClean="0"/>
              <a:t>the National </a:t>
            </a:r>
            <a:r>
              <a:rPr lang="en-US" sz="2900" i="1" dirty="0"/>
              <a:t>Contact Points for the OECD MNE </a:t>
            </a:r>
            <a:r>
              <a:rPr lang="en-US" sz="2900" i="1" dirty="0" smtClean="0"/>
              <a:t>Guidelines</a:t>
            </a:r>
          </a:p>
          <a:p>
            <a:pPr marL="0" indent="0">
              <a:buNone/>
            </a:pPr>
            <a:r>
              <a:rPr lang="en-US" sz="2900" i="1" dirty="0"/>
              <a:t>	</a:t>
            </a:r>
            <a:r>
              <a:rPr lang="en-US" sz="2900" i="1" dirty="0" smtClean="0"/>
              <a:t>(NCPs).’    - </a:t>
            </a:r>
            <a:r>
              <a:rPr lang="en-US" sz="2900" dirty="0" smtClean="0"/>
              <a:t>G20 Leaders Declaration,  Hamburg, 7-8 July 2017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761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439" y="332656"/>
            <a:ext cx="8686800" cy="1231106"/>
          </a:xfrm>
        </p:spPr>
        <p:txBody>
          <a:bodyPr/>
          <a:lstStyle/>
          <a:p>
            <a:r>
              <a:rPr lang="fr-FR" sz="3000" dirty="0" smtClean="0"/>
              <a:t>Union </a:t>
            </a:r>
            <a:r>
              <a:rPr lang="fr-FR" sz="3000" dirty="0" err="1" smtClean="0"/>
              <a:t>Demands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008" y="923099"/>
            <a:ext cx="8928992" cy="5242206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Respect and encouragement of freedom </a:t>
            </a:r>
            <a:r>
              <a:rPr lang="en-US" sz="4400" dirty="0"/>
              <a:t>of association and collective bargaining</a:t>
            </a:r>
          </a:p>
          <a:p>
            <a:pPr lvl="0"/>
            <a:r>
              <a:rPr lang="en-US" sz="4400" dirty="0" smtClean="0"/>
              <a:t>Ensuring decent working conditions, including:</a:t>
            </a:r>
          </a:p>
          <a:p>
            <a:pPr lvl="1"/>
            <a:r>
              <a:rPr lang="en-US" sz="3300" dirty="0" smtClean="0"/>
              <a:t>Minimum living wages</a:t>
            </a:r>
          </a:p>
          <a:p>
            <a:pPr lvl="1"/>
            <a:r>
              <a:rPr lang="en-US" sz="3300" dirty="0"/>
              <a:t>Adequate occupational health and safety measures, including for pregnant and breastfeeding workers</a:t>
            </a:r>
          </a:p>
          <a:p>
            <a:pPr lvl="1"/>
            <a:r>
              <a:rPr lang="en-US" sz="3300" dirty="0" smtClean="0"/>
              <a:t>Safeguards against violence </a:t>
            </a:r>
            <a:r>
              <a:rPr lang="en-US" sz="3300" dirty="0"/>
              <a:t>– including sexual harassment - at work</a:t>
            </a:r>
          </a:p>
          <a:p>
            <a:pPr lvl="1"/>
            <a:r>
              <a:rPr lang="en-US" sz="3300" dirty="0" smtClean="0"/>
              <a:t>Paid </a:t>
            </a:r>
            <a:r>
              <a:rPr lang="en-US" sz="3300" dirty="0"/>
              <a:t>maternity leave and access to care services are available for all workers</a:t>
            </a:r>
          </a:p>
          <a:p>
            <a:pPr lvl="1"/>
            <a:r>
              <a:rPr lang="en-US" sz="3300" dirty="0" smtClean="0"/>
              <a:t>Equal </a:t>
            </a:r>
            <a:r>
              <a:rPr lang="en-US" sz="3300" dirty="0"/>
              <a:t>pay for </a:t>
            </a:r>
            <a:r>
              <a:rPr lang="en-US" sz="3300" dirty="0" smtClean="0"/>
              <a:t>work</a:t>
            </a:r>
          </a:p>
          <a:p>
            <a:pPr lvl="0"/>
            <a:r>
              <a:rPr lang="en-US" sz="4400" dirty="0" smtClean="0"/>
              <a:t>Strengthened action to ensure responsible business conduct, including:</a:t>
            </a:r>
          </a:p>
          <a:p>
            <a:pPr lvl="1"/>
            <a:r>
              <a:rPr lang="en-US" sz="3300" dirty="0" smtClean="0"/>
              <a:t>Implementation of the </a:t>
            </a:r>
            <a:r>
              <a:rPr lang="en-US" sz="3300" dirty="0"/>
              <a:t>UN Guiding Principles on Business and Human </a:t>
            </a:r>
            <a:r>
              <a:rPr lang="en-US" sz="3300" dirty="0" smtClean="0"/>
              <a:t>Rights</a:t>
            </a:r>
          </a:p>
          <a:p>
            <a:pPr lvl="1"/>
            <a:r>
              <a:rPr lang="en-US" sz="3300" dirty="0"/>
              <a:t>Adherence and promotion of the OECD due diligence guidance for responsible supply chains and strengthened national contact points</a:t>
            </a:r>
          </a:p>
          <a:p>
            <a:pPr lvl="1"/>
            <a:r>
              <a:rPr lang="en-US" sz="3300" dirty="0" smtClean="0"/>
              <a:t>Mandatory due diligence, robust grievance mechanisms, and access </a:t>
            </a:r>
            <a:r>
              <a:rPr lang="en-US" sz="3300" dirty="0"/>
              <a:t>to effective </a:t>
            </a:r>
            <a:r>
              <a:rPr lang="en-US" sz="3300" dirty="0" smtClean="0"/>
              <a:t>remedy</a:t>
            </a:r>
            <a:endParaRPr lang="en-US" sz="3300" dirty="0"/>
          </a:p>
          <a:p>
            <a:pPr lvl="1"/>
            <a:r>
              <a:rPr lang="en-US" sz="3300" dirty="0" smtClean="0"/>
              <a:t>Enforceable </a:t>
            </a:r>
            <a:r>
              <a:rPr lang="en-US" sz="3300" dirty="0"/>
              <a:t>provisions on </a:t>
            </a:r>
            <a:r>
              <a:rPr lang="en-US" sz="3300" dirty="0" err="1"/>
              <a:t>labour</a:t>
            </a:r>
            <a:r>
              <a:rPr lang="en-US" sz="3300" dirty="0"/>
              <a:t> rights and investors' responsibilities in trade </a:t>
            </a:r>
            <a:r>
              <a:rPr lang="en-US" sz="3300" dirty="0" smtClean="0"/>
              <a:t>agreements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06" y="409886"/>
            <a:ext cx="8229600" cy="553998"/>
          </a:xfrm>
        </p:spPr>
        <p:txBody>
          <a:bodyPr/>
          <a:lstStyle/>
          <a:p>
            <a:r>
              <a:rPr lang="en-US" sz="3000" dirty="0" smtClean="0"/>
              <a:t>Further reading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31" y="997266"/>
            <a:ext cx="8229600" cy="53590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ITUC (2016) </a:t>
            </a:r>
            <a:r>
              <a:rPr lang="en-GB" dirty="0" smtClean="0">
                <a:hlinkClick r:id="rId2"/>
              </a:rPr>
              <a:t>Scandal: Inside the supply chains of the 50 top companies</a:t>
            </a:r>
            <a:endParaRPr lang="en-GB" dirty="0" smtClean="0"/>
          </a:p>
          <a:p>
            <a:r>
              <a:rPr lang="en-GB" dirty="0"/>
              <a:t>ITUC (2017) </a:t>
            </a:r>
            <a:r>
              <a:rPr lang="en-GB" dirty="0">
                <a:hlinkClick r:id="rId3"/>
              </a:rPr>
              <a:t>Scandal: Exporting Greed through the Panama Canal</a:t>
            </a:r>
            <a:endParaRPr lang="en-GB" dirty="0"/>
          </a:p>
          <a:p>
            <a:r>
              <a:rPr lang="en-GB" dirty="0" smtClean="0"/>
              <a:t>ILO </a:t>
            </a:r>
            <a:r>
              <a:rPr lang="en-GB" dirty="0"/>
              <a:t>(2017) </a:t>
            </a:r>
            <a:r>
              <a:rPr lang="en-US" dirty="0">
                <a:hlinkClick r:id="rId4"/>
              </a:rPr>
              <a:t>Report </a:t>
            </a:r>
            <a:r>
              <a:rPr lang="en-US" dirty="0"/>
              <a:t>on purchasing practices and working conditions in global supply chains</a:t>
            </a:r>
            <a:endParaRPr lang="en-GB" dirty="0"/>
          </a:p>
          <a:p>
            <a:r>
              <a:rPr lang="en-GB" dirty="0" smtClean="0"/>
              <a:t>ILO (2016) </a:t>
            </a:r>
            <a:r>
              <a:rPr lang="en-GB" dirty="0">
                <a:hlinkClick r:id="rId5"/>
              </a:rPr>
              <a:t>Resolution </a:t>
            </a:r>
            <a:r>
              <a:rPr lang="en-GB" dirty="0"/>
              <a:t>on decent work in supply chains</a:t>
            </a:r>
          </a:p>
          <a:p>
            <a:r>
              <a:rPr lang="en-US" dirty="0" smtClean="0"/>
              <a:t>UN (2011) </a:t>
            </a:r>
            <a:r>
              <a:rPr lang="en-US" dirty="0">
                <a:hlinkClick r:id="rId6"/>
              </a:rPr>
              <a:t>Guiding Principles </a:t>
            </a:r>
            <a:r>
              <a:rPr lang="en-US" dirty="0"/>
              <a:t>on Business and Human Rights </a:t>
            </a:r>
          </a:p>
          <a:p>
            <a:pPr lvl="0"/>
            <a:r>
              <a:rPr lang="en-GB" dirty="0" smtClean="0"/>
              <a:t>OECD (2017) </a:t>
            </a:r>
            <a:r>
              <a:rPr lang="en-GB" dirty="0"/>
              <a:t>Due Diligence </a:t>
            </a:r>
            <a:r>
              <a:rPr lang="en-GB" u="sng" dirty="0">
                <a:hlinkClick r:id="rId7"/>
              </a:rPr>
              <a:t>Guidance</a:t>
            </a:r>
            <a:r>
              <a:rPr lang="en-GB" dirty="0"/>
              <a:t> for Responsible Supply Chains in the Garment and Footwear </a:t>
            </a:r>
            <a:r>
              <a:rPr lang="en-GB" dirty="0" smtClean="0"/>
              <a:t>Sector</a:t>
            </a:r>
          </a:p>
          <a:p>
            <a:pPr lvl="0"/>
            <a:r>
              <a:rPr lang="en-GB" dirty="0" smtClean="0"/>
              <a:t>G20 (2017) </a:t>
            </a:r>
            <a:r>
              <a:rPr lang="en-GB" dirty="0" smtClean="0">
                <a:hlinkClick r:id="rId8"/>
              </a:rPr>
              <a:t>Leaders Declaration </a:t>
            </a:r>
            <a:endParaRPr lang="en-GB" dirty="0" smtClean="0"/>
          </a:p>
          <a:p>
            <a:pPr lvl="0"/>
            <a:r>
              <a:rPr lang="en-GB" dirty="0" smtClean="0"/>
              <a:t>G20 (2017) </a:t>
            </a:r>
            <a:r>
              <a:rPr lang="en-GB" dirty="0" smtClean="0">
                <a:hlinkClick r:id="rId9"/>
              </a:rPr>
              <a:t>Labour Ministers </a:t>
            </a:r>
            <a:r>
              <a:rPr lang="en-GB" dirty="0" smtClean="0"/>
              <a:t>Declaration</a:t>
            </a:r>
          </a:p>
          <a:p>
            <a:pPr lvl="0"/>
            <a:r>
              <a:rPr lang="en-GB" dirty="0" smtClean="0"/>
              <a:t>L20 (2017) </a:t>
            </a:r>
            <a:r>
              <a:rPr lang="en-GB" dirty="0" smtClean="0">
                <a:hlinkClick r:id="rId10"/>
              </a:rPr>
              <a:t>Statement </a:t>
            </a:r>
            <a:r>
              <a:rPr lang="en-US" dirty="0"/>
              <a:t>to the G20 </a:t>
            </a:r>
            <a:r>
              <a:rPr lang="en-US" dirty="0" err="1"/>
              <a:t>Labour</a:t>
            </a:r>
            <a:r>
              <a:rPr lang="en-US" dirty="0"/>
              <a:t> and Employment Ministers’ </a:t>
            </a:r>
            <a:r>
              <a:rPr lang="en-US" dirty="0" smtClean="0"/>
              <a:t>meeting</a:t>
            </a:r>
          </a:p>
          <a:p>
            <a:pPr lvl="0"/>
            <a:r>
              <a:rPr lang="en-GB" dirty="0" smtClean="0"/>
              <a:t>ITCILO </a:t>
            </a:r>
            <a:r>
              <a:rPr lang="en-GB" dirty="0"/>
              <a:t>and </a:t>
            </a:r>
            <a:r>
              <a:rPr lang="en-GB" dirty="0" smtClean="0"/>
              <a:t>FWF (2016)</a:t>
            </a:r>
            <a:r>
              <a:rPr lang="en-GB" dirty="0"/>
              <a:t> </a:t>
            </a:r>
            <a:r>
              <a:rPr lang="en-GB" u="sng" dirty="0">
                <a:hlinkClick r:id="rId11"/>
              </a:rPr>
              <a:t>Resource Kit</a:t>
            </a:r>
            <a:r>
              <a:rPr lang="en-GB" dirty="0"/>
              <a:t> on gender-based violence in global supply </a:t>
            </a:r>
            <a:r>
              <a:rPr lang="en-GB" dirty="0" smtClean="0"/>
              <a:t>chains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808B-6A1B-2B44-8E01-5992481392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71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06E31ABA9FF4D93362271D8F23B7D" ma:contentTypeVersion="7" ma:contentTypeDescription="Create a new document." ma:contentTypeScope="" ma:versionID="f651b0eda1524eafc9a273f5090e2cdd">
  <xsd:schema xmlns:xsd="http://www.w3.org/2001/XMLSchema" xmlns:xs="http://www.w3.org/2001/XMLSchema" xmlns:p="http://schemas.microsoft.com/office/2006/metadata/properties" xmlns:ns2="9099d577-fe52-4aed-98d7-da70053327dc" xmlns:ns3="f1d0068b-80a8-40ad-974d-795353a1ddb8" targetNamespace="http://schemas.microsoft.com/office/2006/metadata/properties" ma:root="true" ma:fieldsID="cc9092bbfe65bc5eed85015c9996337b" ns2:_="" ns3:_="">
    <xsd:import namespace="9099d577-fe52-4aed-98d7-da70053327dc"/>
    <xsd:import namespace="f1d0068b-80a8-40ad-974d-795353a1d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9d577-fe52-4aed-98d7-da70053327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0068b-80a8-40ad-974d-795353a1d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0B0105-C6F8-4F96-8886-8CFCCA3B1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99d577-fe52-4aed-98d7-da70053327dc"/>
    <ds:schemaRef ds:uri="f1d0068b-80a8-40ad-974d-795353a1d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E77625-C438-4DA8-838B-C6823B9FB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52FCB-6003-4073-8738-D60DB41042E2}">
  <ds:schemaRefs>
    <ds:schemaRef ds:uri="http://purl.org/dc/terms/"/>
    <ds:schemaRef ds:uri="9099d577-fe52-4aed-98d7-da70053327dc"/>
    <ds:schemaRef ds:uri="http://schemas.microsoft.com/office/2006/documentManagement/types"/>
    <ds:schemaRef ds:uri="http://schemas.microsoft.com/office/infopath/2007/PartnerControls"/>
    <ds:schemaRef ds:uri="f1d0068b-80a8-40ad-974d-795353a1ddb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ITUC-PPT</Template>
  <TotalTime>2686</TotalTime>
  <Words>385</Words>
  <Application>Microsoft Office PowerPoint</Application>
  <PresentationFormat>On-screen Show (4:3)</PresentationFormat>
  <Paragraphs>60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Working conditions in supply chains: what response is needed?</vt:lpstr>
      <vt:lpstr>Overview of the Situation</vt:lpstr>
      <vt:lpstr>Current International Framework</vt:lpstr>
      <vt:lpstr>Union Demands </vt:lpstr>
      <vt:lpstr>Further reading</vt:lpstr>
    </vt:vector>
  </TitlesOfParts>
  <Company>International Trade Union Confederation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trade unions in promoting social protection floors</dc:title>
  <dc:creator>Astor, Evelyn</dc:creator>
  <cp:lastModifiedBy>k</cp:lastModifiedBy>
  <cp:revision>371</cp:revision>
  <cp:lastPrinted>2017-04-28T17:28:36Z</cp:lastPrinted>
  <dcterms:created xsi:type="dcterms:W3CDTF">2017-04-04T14:57:15Z</dcterms:created>
  <dcterms:modified xsi:type="dcterms:W3CDTF">2017-12-05T09:36:58Z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</Properties>
</file>